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1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266" r:id="rId2"/>
    <p:sldId id="293" r:id="rId3"/>
    <p:sldId id="294" r:id="rId4"/>
    <p:sldId id="295" r:id="rId5"/>
    <p:sldId id="296" r:id="rId6"/>
    <p:sldId id="297" r:id="rId7"/>
    <p:sldId id="359" r:id="rId8"/>
    <p:sldId id="298" r:id="rId9"/>
    <p:sldId id="299" r:id="rId10"/>
    <p:sldId id="300" r:id="rId11"/>
    <p:sldId id="338" r:id="rId12"/>
    <p:sldId id="302" r:id="rId13"/>
    <p:sldId id="303" r:id="rId14"/>
    <p:sldId id="361" r:id="rId15"/>
    <p:sldId id="305" r:id="rId16"/>
    <p:sldId id="306" r:id="rId17"/>
    <p:sldId id="339" r:id="rId18"/>
    <p:sldId id="308" r:id="rId19"/>
    <p:sldId id="309" r:id="rId20"/>
    <p:sldId id="310" r:id="rId21"/>
    <p:sldId id="311" r:id="rId22"/>
    <p:sldId id="312" r:id="rId23"/>
    <p:sldId id="340" r:id="rId24"/>
    <p:sldId id="314" r:id="rId25"/>
    <p:sldId id="315" r:id="rId26"/>
    <p:sldId id="316" r:id="rId27"/>
    <p:sldId id="317" r:id="rId28"/>
    <p:sldId id="382" r:id="rId29"/>
    <p:sldId id="383" r:id="rId30"/>
    <p:sldId id="291" r:id="rId31"/>
    <p:sldId id="290" r:id="rId32"/>
    <p:sldId id="384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大赛介绍页面（放在开头）" id="{551443DA-C8A2-4DDE-8A56-E4F1AAD2306A}">
          <p14:sldIdLst>
            <p14:sldId id="266"/>
            <p14:sldId id="293"/>
            <p14:sldId id="294"/>
            <p14:sldId id="295"/>
            <p14:sldId id="296"/>
            <p14:sldId id="297"/>
            <p14:sldId id="359"/>
            <p14:sldId id="298"/>
            <p14:sldId id="299"/>
            <p14:sldId id="300"/>
            <p14:sldId id="338"/>
            <p14:sldId id="302"/>
            <p14:sldId id="303"/>
            <p14:sldId id="361"/>
            <p14:sldId id="305"/>
            <p14:sldId id="306"/>
            <p14:sldId id="339"/>
            <p14:sldId id="308"/>
            <p14:sldId id="309"/>
            <p14:sldId id="310"/>
            <p14:sldId id="311"/>
            <p14:sldId id="312"/>
            <p14:sldId id="340"/>
            <p14:sldId id="314"/>
            <p14:sldId id="315"/>
            <p14:sldId id="316"/>
            <p14:sldId id="317"/>
            <p14:sldId id="382"/>
            <p14:sldId id="383"/>
          </p14:sldIdLst>
        </p14:section>
        <p14:section name="模板结尾页（放在结尾）" id="{DF75ABC9-94DA-4103-8FC8-F0D21E03307C}">
          <p14:sldIdLst>
            <p14:sldId id="291"/>
            <p14:sldId id="290"/>
            <p14:sldId id="384"/>
          </p14:sldIdLst>
        </p14:section>
      </p14:sectionLst>
    </p:ext>
    <p:ext uri="{EFAFB233-063F-42B5-8137-9DF3F51BA10A}">
      <p15:sldGuideLst xmlns:p15="http://schemas.microsoft.com/office/powerpoint/2012/main">
        <p15:guide id="1" pos="386">
          <p15:clr>
            <a:srgbClr val="A4A3A4"/>
          </p15:clr>
        </p15:guide>
        <p15:guide id="2" orient="horz" pos="619">
          <p15:clr>
            <a:srgbClr val="A4A3A4"/>
          </p15:clr>
        </p15:guide>
        <p15:guide id="3" orient="horz" pos="4127">
          <p15:clr>
            <a:srgbClr val="A4A3A4"/>
          </p15:clr>
        </p15:guide>
        <p15:guide id="4" pos="7346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ing" initials="b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337A"/>
    <a:srgbClr val="2871FA"/>
    <a:srgbClr val="191C78"/>
    <a:srgbClr val="0D0E53"/>
    <a:srgbClr val="5A2D5C"/>
    <a:srgbClr val="3B0593"/>
    <a:srgbClr val="D4CDF7"/>
    <a:srgbClr val="E9EA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23" autoAdjust="0"/>
    <p:restoredTop sz="94694"/>
  </p:normalViewPr>
  <p:slideViewPr>
    <p:cSldViewPr showGuides="1">
      <p:cViewPr varScale="1">
        <p:scale>
          <a:sx n="100" d="100"/>
          <a:sy n="100" d="100"/>
        </p:scale>
        <p:origin x="102" y="462"/>
      </p:cViewPr>
      <p:guideLst>
        <p:guide pos="386"/>
        <p:guide orient="horz" pos="619"/>
        <p:guide orient="horz" pos="4127"/>
        <p:guide pos="734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412"/>
    </p:cViewPr>
  </p:sorterViewPr>
  <p:gridSpacing cx="72000" cy="720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2020</c:v>
                </c:pt>
              </c:strCache>
            </c:strRef>
          </c:tx>
          <c:spPr>
            <a:ln w="38100" cap="rnd" cmpd="sng" algn="ctr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50</c:v>
                </c:pt>
                <c:pt idx="1">
                  <c:v>40</c:v>
                </c:pt>
                <c:pt idx="2">
                  <c:v>150</c:v>
                </c:pt>
                <c:pt idx="3">
                  <c:v>70</c:v>
                </c:pt>
                <c:pt idx="4">
                  <c:v>90</c:v>
                </c:pt>
                <c:pt idx="5">
                  <c:v>300</c:v>
                </c:pt>
                <c:pt idx="6">
                  <c:v>40</c:v>
                </c:pt>
                <c:pt idx="7">
                  <c:v>150</c:v>
                </c:pt>
                <c:pt idx="8">
                  <c:v>70</c:v>
                </c:pt>
                <c:pt idx="9">
                  <c:v>50</c:v>
                </c:pt>
                <c:pt idx="10">
                  <c:v>120</c:v>
                </c:pt>
                <c:pt idx="11">
                  <c:v>100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2021</c:v>
                </c:pt>
              </c:strCache>
            </c:strRef>
          </c:tx>
          <c:spPr>
            <a:ln w="38100" cap="rnd" cmpd="sng" algn="ctr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130</c:v>
                </c:pt>
                <c:pt idx="1">
                  <c:v>170</c:v>
                </c:pt>
                <c:pt idx="2">
                  <c:v>110</c:v>
                </c:pt>
                <c:pt idx="3">
                  <c:v>210</c:v>
                </c:pt>
                <c:pt idx="4">
                  <c:v>80</c:v>
                </c:pt>
                <c:pt idx="5">
                  <c:v>360</c:v>
                </c:pt>
                <c:pt idx="6">
                  <c:v>90</c:v>
                </c:pt>
                <c:pt idx="7">
                  <c:v>120</c:v>
                </c:pt>
                <c:pt idx="8">
                  <c:v>210</c:v>
                </c:pt>
                <c:pt idx="9">
                  <c:v>100</c:v>
                </c:pt>
                <c:pt idx="10">
                  <c:v>60</c:v>
                </c:pt>
                <c:pt idx="11">
                  <c:v>120</c:v>
                </c:pt>
              </c:numCache>
            </c:numRef>
          </c:val>
          <c:smooth val="1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noFill/>
              <a:round/>
            </a:ln>
            <a:effectLst/>
          </c:spPr>
        </c:dropLines>
        <c:smooth val="0"/>
        <c:axId val="-233468864"/>
        <c:axId val="-233474304"/>
      </c:lineChart>
      <c:catAx>
        <c:axId val="-2334688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spc="20" baseline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33474304"/>
        <c:crosses val="autoZero"/>
        <c:auto val="1"/>
        <c:lblAlgn val="ctr"/>
        <c:lblOffset val="100"/>
        <c:noMultiLvlLbl val="0"/>
      </c:catAx>
      <c:valAx>
        <c:axId val="-233474304"/>
        <c:scaling>
          <c:orientation val="minMax"/>
        </c:scaling>
        <c:delete val="0"/>
        <c:axPos val="l"/>
        <c:majorGridlines>
          <c:spPr>
            <a:ln>
              <a:solidFill>
                <a:schemeClr val="dk1">
                  <a:lumMod val="15000"/>
                  <a:lumOff val="85000"/>
                </a:schemeClr>
              </a:solidFill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spc="20" baseline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33468864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zh-CN">
          <a:solidFill>
            <a:schemeClr val="bg1">
              <a:lumMod val="50000"/>
            </a:schemeClr>
          </a:solidFill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100000">
                    <a:srgbClr val="398BD5"/>
                  </a:gs>
                  <a:gs pos="0">
                    <a:srgbClr val="3DA1D2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男生</c:v>
                </c:pt>
                <c:pt idx="1">
                  <c:v>女生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100000">
                    <a:schemeClr val="accent6"/>
                  </a:gs>
                  <a:gs pos="0">
                    <a:schemeClr val="accent5">
                      <a:lumMod val="60000"/>
                      <a:lumOff val="40000"/>
                    </a:schemeClr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男生</c:v>
                </c:pt>
                <c:pt idx="1">
                  <c:v>女生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30</c:v>
                </c:pt>
                <c:pt idx="1">
                  <c:v>70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0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5" kern="1200" cap="all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5" b="0" kern="1200" spc="20" baseline="0"/>
  </cs:categoryAxis>
  <cs:chartArea mods="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dk1">
        <a:lumMod val="65000"/>
        <a:lumOff val="3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 cmpd="sng" algn="ctr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 cap="flat" cmpd="sng" algn="ctr">
        <a:solidFill>
          <a:schemeClr val="phClr"/>
        </a:solidFill>
        <a:round/>
      </a:ln>
    </cs:spPr>
  </cs:dataPointMarker>
  <cs:dataPointMarkerLayout symbol="circle" size="4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  <a:alpha val="33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dk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5" kern="1200"/>
  </cs:legend>
  <cs:plotArea>
    <cs:lnRef idx="0"/>
    <cs:fillRef idx="0"/>
    <cs:effectRef idx="0"/>
    <cs:fontRef idx="minor">
      <a:schemeClr val="dk1"/>
    </cs:fontRef>
    <cs:spPr>
      <a:gradFill>
        <a:gsLst>
          <a:gs pos="100000">
            <a:schemeClr val="lt1">
              <a:lumMod val="95000"/>
            </a:schemeClr>
          </a:gs>
          <a:gs pos="0">
            <a:schemeClr val="lt1"/>
          </a:gs>
        </a:gsLst>
        <a:lin ang="5400000" scaled="0"/>
      </a:gradFill>
    </cs:spPr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5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dk1">
        <a:lumMod val="50000"/>
        <a:lumOff val="50000"/>
      </a:schemeClr>
    </cs:fontRef>
    <cs:defRPr sz="1860" kern="1200" cap="none" spc="2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5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2021/12/8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021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OPPOSans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OPPOSans" panose="00020600040101010101" charset="-122"/>
              </a:defRPr>
            </a:lvl1pPr>
          </a:lstStyle>
          <a:p>
            <a:fld id="{EFE68083-DEAD-4ADA-A9BB-73AB941D5FF8}" type="datetimeFigureOut">
              <a:rPr lang="zh-CN" altLang="en-US" smtClean="0"/>
              <a:t>2021/12/8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OPPOSans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OPPOSans" panose="00020600040101010101" charset="-122"/>
              </a:defRPr>
            </a:lvl1pPr>
          </a:lstStyle>
          <a:p>
            <a:fld id="{A2A6CFE3-F845-43C2-A6C1-6F07B8C5A9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22901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OPPOSans" panose="00020600040101010101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OPPOSans" panose="00020600040101010101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OPPOSans" panose="00020600040101010101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OPPOSans" panose="00020600040101010101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OPPOSans" panose="0002060004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9836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48AEEFA-8A1D-43B1-A8B3-9A14753B791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11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49717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04996E7-F4D8-4C3B-AADB-4F395A72B5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92878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04996E7-F4D8-4C3B-AADB-4F395A72B5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92722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04996E7-F4D8-4C3B-AADB-4F395A72B5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72411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04996E7-F4D8-4C3B-AADB-4F395A72B5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75493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94336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48AEEFA-8A1D-43B1-A8B3-9A14753B791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17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4632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04996E7-F4D8-4C3B-AADB-4F395A72B5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49712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04996E7-F4D8-4C3B-AADB-4F395A72B5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055968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04996E7-F4D8-4C3B-AADB-4F395A72B5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90132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4756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04996E7-F4D8-4C3B-AADB-4F395A72B5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53492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895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48AEEFA-8A1D-43B1-A8B3-9A14753B791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23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09280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04996E7-F4D8-4C3B-AADB-4F395A72B5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69320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04996E7-F4D8-4C3B-AADB-4F395A72B5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599253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04996E7-F4D8-4C3B-AADB-4F395A72B5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892116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417840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04996E7-F4D8-4C3B-AADB-4F395A72B5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877724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04996E7-F4D8-4C3B-AADB-4F395A72B5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324091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A6CFE3-F845-43C2-A6C1-6F07B8C5A9BC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51504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38983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48AEEFA-8A1D-43B1-A8B3-9A14753B791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5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66341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04996E7-F4D8-4C3B-AADB-4F395A72B5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25731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04996E7-F4D8-4C3B-AADB-4F395A72B5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35341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04996E7-F4D8-4C3B-AADB-4F395A72B5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26497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12369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04996E7-F4D8-4C3B-AADB-4F395A72B5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05531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chart" Target="../charts/char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5.png"/><Relationship Id="rId7" Type="http://schemas.openxmlformats.org/officeDocument/2006/relationships/chart" Target="../charts/chart3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chart" Target="../charts/chart2.xml"/><Relationship Id="rId4" Type="http://schemas.openxmlformats.org/officeDocument/2006/relationships/image" Target="../media/image22.jpeg"/><Relationship Id="rId9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5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31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1.xml"/><Relationship Id="rId3" Type="http://schemas.openxmlformats.org/officeDocument/2006/relationships/tags" Target="../tags/tag4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10" Type="http://schemas.openxmlformats.org/officeDocument/2006/relationships/image" Target="../media/image4.png"/><Relationship Id="rId4" Type="http://schemas.openxmlformats.org/officeDocument/2006/relationships/tags" Target="../tags/tag5.xml"/><Relationship Id="rId9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5.png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tags" Target="../tags/tag10.xml"/><Relationship Id="rId7" Type="http://schemas.openxmlformats.org/officeDocument/2006/relationships/image" Target="../media/image5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7.png"/><Relationship Id="rId4" Type="http://schemas.openxmlformats.org/officeDocument/2006/relationships/tags" Target="../tags/tag11.xml"/><Relationship Id="rId9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39.jpeg"/><Relationship Id="rId4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5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file:///C:\Users\&#23439;&#27901;\AppData\Local\Temp\2021111100210-290.png" TargetMode="External"/><Relationship Id="rId4" Type="http://schemas.openxmlformats.org/officeDocument/2006/relationships/image" Target="../media/image4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5.pn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3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19056"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5" name="矩形 4"/>
            <p:cNvSpPr/>
            <p:nvPr/>
          </p:nvSpPr>
          <p:spPr>
            <a:xfrm>
              <a:off x="0" y="5592278"/>
              <a:ext cx="12192000" cy="1265722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" panose="00020600040101010101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663190" y="5947410"/>
              <a:ext cx="156527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OPPOSans" panose="00020600040101010101" charset="-122"/>
                </a:rPr>
                <a:t>小新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970854" y="5947189"/>
              <a:ext cx="3291840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OPPOSans" panose="00020600040101010101" charset="-122"/>
                </a:rPr>
                <a:t>qq:83936300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29306" y="5851364"/>
              <a:ext cx="207905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OPPOSans" panose="00020600040101010101" charset="-122"/>
                </a:rPr>
                <a:t>作者：</a:t>
              </a: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2105994" y="6369050"/>
              <a:ext cx="3206750" cy="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/>
            <p:cNvSpPr txBox="1"/>
            <p:nvPr/>
          </p:nvSpPr>
          <p:spPr>
            <a:xfrm>
              <a:off x="6002019" y="5851364"/>
              <a:ext cx="207905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OPPOSans" panose="00020600040101010101" charset="-122"/>
                </a:rPr>
                <a:t>联系方式：</a:t>
              </a: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8055944" y="6369050"/>
              <a:ext cx="3206750" cy="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676"/>
            <a:stretch>
              <a:fillRect/>
            </a:stretch>
          </p:blipFill>
          <p:spPr>
            <a:xfrm>
              <a:off x="2216617" y="29634"/>
              <a:ext cx="7818034" cy="90846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0" y="502796"/>
            <a:ext cx="2217149" cy="521970"/>
            <a:chOff x="1" y="378896"/>
            <a:chExt cx="2217149" cy="521970"/>
          </a:xfrm>
        </p:grpSpPr>
        <p:sp>
          <p:nvSpPr>
            <p:cNvPr id="28" name="文本框 27"/>
            <p:cNvSpPr txBox="1"/>
            <p:nvPr/>
          </p:nvSpPr>
          <p:spPr>
            <a:xfrm>
              <a:off x="611870" y="378896"/>
              <a:ext cx="1605280" cy="52197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" panose="00020600040101010101" charset="-122"/>
                  <a:sym typeface="字魂36号-正文宋楷" panose="02000000000000000000" pitchFamily="2" charset="-122"/>
                </a:rPr>
                <a:t>产品定位</a:t>
              </a: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1" y="425063"/>
              <a:ext cx="529962" cy="430887"/>
              <a:chOff x="1" y="363398"/>
              <a:chExt cx="529962" cy="430887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1" y="363398"/>
                <a:ext cx="313142" cy="430887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n-ea"/>
                  <a:cs typeface="OPPOSans" panose="00020600040101010101" charset="-122"/>
                  <a:sym typeface="字魂36号-正文宋楷" panose="02000000000000000000" pitchFamily="2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395050" y="363398"/>
                <a:ext cx="134913" cy="430887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  <a:cs typeface="OPPOSans" panose="00020600040101010101" charset="-122"/>
                  <a:sym typeface="字魂36号-正文宋楷" panose="02000000000000000000" pitchFamily="2" charset="-122"/>
                </a:endParaRPr>
              </a:p>
            </p:txBody>
          </p:sp>
        </p:grpSp>
      </p:grpSp>
      <p:pic>
        <p:nvPicPr>
          <p:cNvPr id="44" name="图片占位符 16" descr="/Users/huangkui/Downloads/8373520.jpeg8373520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3193" y="1529927"/>
            <a:ext cx="3224953" cy="2239433"/>
          </a:xfrm>
          <a:custGeom>
            <a:avLst/>
            <a:gdLst>
              <a:gd name="connsiteX0" fmla="*/ 0 w 3042671"/>
              <a:gd name="connsiteY0" fmla="*/ 0 h 2017938"/>
              <a:gd name="connsiteX1" fmla="*/ 3042671 w 3042671"/>
              <a:gd name="connsiteY1" fmla="*/ 0 h 2017938"/>
              <a:gd name="connsiteX2" fmla="*/ 3042671 w 3042671"/>
              <a:gd name="connsiteY2" fmla="*/ 2017938 h 2017938"/>
              <a:gd name="connsiteX3" fmla="*/ 0 w 3042671"/>
              <a:gd name="connsiteY3" fmla="*/ 2017938 h 2017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2671" h="2017938">
                <a:moveTo>
                  <a:pt x="0" y="0"/>
                </a:moveTo>
                <a:lnTo>
                  <a:pt x="3042671" y="0"/>
                </a:lnTo>
                <a:lnTo>
                  <a:pt x="3042671" y="2017938"/>
                </a:lnTo>
                <a:lnTo>
                  <a:pt x="0" y="2017938"/>
                </a:lnTo>
                <a:close/>
              </a:path>
            </a:pathLst>
          </a:custGeom>
        </p:spPr>
      </p:pic>
      <p:pic>
        <p:nvPicPr>
          <p:cNvPr id="45" name="图片占位符 18" descr="/Users/huangkui/Downloads/48191790.jpeg48191790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785198" y="3767243"/>
            <a:ext cx="3538961" cy="2283460"/>
          </a:xfrm>
          <a:custGeom>
            <a:avLst/>
            <a:gdLst>
              <a:gd name="connsiteX0" fmla="*/ 0 w 3042671"/>
              <a:gd name="connsiteY0" fmla="*/ 0 h 2017938"/>
              <a:gd name="connsiteX1" fmla="*/ 3042671 w 3042671"/>
              <a:gd name="connsiteY1" fmla="*/ 0 h 2017938"/>
              <a:gd name="connsiteX2" fmla="*/ 3042671 w 3042671"/>
              <a:gd name="connsiteY2" fmla="*/ 2017938 h 2017938"/>
              <a:gd name="connsiteX3" fmla="*/ 0 w 3042671"/>
              <a:gd name="connsiteY3" fmla="*/ 2017938 h 2017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2671" h="2017938">
                <a:moveTo>
                  <a:pt x="0" y="0"/>
                </a:moveTo>
                <a:lnTo>
                  <a:pt x="3042671" y="0"/>
                </a:lnTo>
                <a:lnTo>
                  <a:pt x="3042671" y="2017938"/>
                </a:lnTo>
                <a:lnTo>
                  <a:pt x="0" y="2017938"/>
                </a:lnTo>
                <a:close/>
              </a:path>
            </a:pathLst>
          </a:custGeom>
        </p:spPr>
      </p:pic>
      <p:pic>
        <p:nvPicPr>
          <p:cNvPr id="46" name="图片占位符 20" descr="/Users/huangkui/Downloads/48191554.jpeg48191554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316047" y="1529080"/>
            <a:ext cx="4246033" cy="4523740"/>
          </a:xfrm>
          <a:custGeom>
            <a:avLst/>
            <a:gdLst>
              <a:gd name="connsiteX0" fmla="*/ 0 w 4161744"/>
              <a:gd name="connsiteY0" fmla="*/ 0 h 4129993"/>
              <a:gd name="connsiteX1" fmla="*/ 4161744 w 4161744"/>
              <a:gd name="connsiteY1" fmla="*/ 0 h 4129993"/>
              <a:gd name="connsiteX2" fmla="*/ 4161744 w 4161744"/>
              <a:gd name="connsiteY2" fmla="*/ 4129993 h 4129993"/>
              <a:gd name="connsiteX3" fmla="*/ 0 w 4161744"/>
              <a:gd name="connsiteY3" fmla="*/ 4129993 h 4129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61744" h="4129993">
                <a:moveTo>
                  <a:pt x="0" y="0"/>
                </a:moveTo>
                <a:lnTo>
                  <a:pt x="4161744" y="0"/>
                </a:lnTo>
                <a:lnTo>
                  <a:pt x="4161744" y="4129993"/>
                </a:lnTo>
                <a:lnTo>
                  <a:pt x="0" y="4129993"/>
                </a:lnTo>
                <a:close/>
              </a:path>
            </a:pathLst>
          </a:custGeom>
        </p:spPr>
      </p:pic>
      <p:pic>
        <p:nvPicPr>
          <p:cNvPr id="19" name="图片 18" descr="5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74145" y="580988"/>
            <a:ext cx="1488125" cy="402167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790315" y="1529080"/>
            <a:ext cx="3524250" cy="2237740"/>
            <a:chOff x="5969" y="2408"/>
            <a:chExt cx="5550" cy="3524"/>
          </a:xfrm>
        </p:grpSpPr>
        <p:sp>
          <p:nvSpPr>
            <p:cNvPr id="48" name="矩形 47"/>
            <p:cNvSpPr/>
            <p:nvPr/>
          </p:nvSpPr>
          <p:spPr>
            <a:xfrm>
              <a:off x="5969" y="2408"/>
              <a:ext cx="5551" cy="3525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 dirty="0">
                <a:solidFill>
                  <a:srgbClr val="FFFFFF"/>
                </a:solidFill>
                <a:latin typeface="OPPOSans" panose="00020600040101010101" charset="-122"/>
                <a:ea typeface="OPPOSans" panose="00020600040101010101" charset="-122"/>
                <a:cs typeface="OPPOSans" panose="00020600040101010101" charset="-122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6391" y="2717"/>
              <a:ext cx="4685" cy="2856"/>
              <a:chOff x="4058052" y="1725501"/>
              <a:chExt cx="2974743" cy="1813395"/>
            </a:xfrm>
          </p:grpSpPr>
          <p:sp>
            <p:nvSpPr>
              <p:cNvPr id="49" name="矩形 48"/>
              <p:cNvSpPr/>
              <p:nvPr/>
            </p:nvSpPr>
            <p:spPr>
              <a:xfrm>
                <a:off x="4081398" y="2340016"/>
                <a:ext cx="2951397" cy="11988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  <a:cs typeface="OPPOSans" panose="00020600040101010101" charset="-122"/>
                    <a:sym typeface="+mn-ea"/>
                  </a:rPr>
                  <a:t>点击输入简要文字内容，文字内容概括精炼，不用多余的文字修饰。</a:t>
                </a:r>
                <a:endParaRPr lang="zh-CN" altLang="en-US" sz="1600" dirty="0">
                  <a:solidFill>
                    <a:prstClr val="white"/>
                  </a:solidFill>
                  <a:latin typeface="+mn-ea"/>
                  <a:cs typeface="OPPOSans" panose="00020600040101010101" charset="-122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4058052" y="1725501"/>
                <a:ext cx="2951397" cy="5130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000" b="1" dirty="0">
                    <a:solidFill>
                      <a:prstClr val="white"/>
                    </a:solidFill>
                    <a:latin typeface="+mj-ea"/>
                    <a:ea typeface="+mj-ea"/>
                    <a:cs typeface="OPPOSans" panose="00020600040101010101" charset="-122"/>
                  </a:rPr>
                  <a:t>产品一名称</a:t>
                </a:r>
                <a:endParaRPr lang="en-US" altLang="zh-CN" sz="2000" b="1" dirty="0">
                  <a:solidFill>
                    <a:prstClr val="white"/>
                  </a:solidFill>
                  <a:latin typeface="+mj-ea"/>
                  <a:ea typeface="+mj-ea"/>
                  <a:cs typeface="OPPOSans" panose="00020600040101010101" charset="-122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565785" y="3767455"/>
            <a:ext cx="3224530" cy="2284730"/>
            <a:chOff x="891" y="5933"/>
            <a:chExt cx="5078" cy="3598"/>
          </a:xfrm>
        </p:grpSpPr>
        <p:sp>
          <p:nvSpPr>
            <p:cNvPr id="51" name="矩形 50"/>
            <p:cNvSpPr/>
            <p:nvPr/>
          </p:nvSpPr>
          <p:spPr>
            <a:xfrm>
              <a:off x="891" y="5933"/>
              <a:ext cx="5077" cy="3597"/>
            </a:xfrm>
            <a:prstGeom prst="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 dirty="0">
                <a:solidFill>
                  <a:srgbClr val="FFFFFF"/>
                </a:solidFill>
                <a:latin typeface="OPPOSans" panose="00020600040101010101" charset="-122"/>
                <a:ea typeface="OPPOSans" panose="00020600040101010101" charset="-122"/>
                <a:cs typeface="OPPOSans" panose="00020600040101010101" charset="-122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1100" y="6327"/>
              <a:ext cx="4685" cy="2856"/>
              <a:chOff x="4058052" y="1725501"/>
              <a:chExt cx="2974743" cy="1813395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4081398" y="2340016"/>
                <a:ext cx="2951397" cy="11988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  <a:cs typeface="OPPOSans" panose="00020600040101010101" charset="-122"/>
                    <a:sym typeface="+mn-ea"/>
                  </a:rPr>
                  <a:t>点击输入简要文字内容，文字内容概括精炼，不用多余的文字修饰。</a:t>
                </a:r>
                <a:endParaRPr lang="zh-CN" altLang="en-US" sz="1600" dirty="0">
                  <a:solidFill>
                    <a:prstClr val="white"/>
                  </a:solidFill>
                  <a:latin typeface="+mn-ea"/>
                  <a:cs typeface="OPPOSans" panose="00020600040101010101" charset="-122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4058052" y="1725501"/>
                <a:ext cx="2951397" cy="5130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000" b="1" dirty="0">
                    <a:solidFill>
                      <a:prstClr val="white"/>
                    </a:solidFill>
                    <a:latin typeface="+mj-ea"/>
                    <a:ea typeface="+mj-ea"/>
                    <a:cs typeface="OPPOSans" panose="00020600040101010101" charset="-122"/>
                  </a:rPr>
                  <a:t>产品二名称</a:t>
                </a:r>
                <a:endParaRPr lang="en-US" altLang="zh-CN" sz="2000" b="1" dirty="0">
                  <a:solidFill>
                    <a:prstClr val="white"/>
                  </a:solidFill>
                  <a:latin typeface="+mj-ea"/>
                  <a:ea typeface="+mj-ea"/>
                  <a:cs typeface="OPPOSans" panose="00020600040101010101" charset="-122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7317105" y="4575175"/>
            <a:ext cx="4240530" cy="1475740"/>
            <a:chOff x="11523" y="7205"/>
            <a:chExt cx="6678" cy="2324"/>
          </a:xfrm>
        </p:grpSpPr>
        <p:sp>
          <p:nvSpPr>
            <p:cNvPr id="4" name="矩形 3"/>
            <p:cNvSpPr/>
            <p:nvPr/>
          </p:nvSpPr>
          <p:spPr>
            <a:xfrm>
              <a:off x="11523" y="7205"/>
              <a:ext cx="6679" cy="2324"/>
            </a:xfrm>
            <a:prstGeom prst="rect">
              <a:avLst/>
            </a:prstGeom>
            <a:solidFill>
              <a:schemeClr val="tx1">
                <a:alpha val="5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 dirty="0">
                <a:solidFill>
                  <a:srgbClr val="FFFFFF"/>
                </a:solidFill>
                <a:latin typeface="OPPOSans" panose="00020600040101010101" charset="-122"/>
                <a:ea typeface="OPPOSans" panose="00020600040101010101" charset="-122"/>
                <a:cs typeface="OPPOSans" panose="00020600040101010101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11748" y="7205"/>
              <a:ext cx="6130" cy="2162"/>
              <a:chOff x="3617890" y="1725501"/>
              <a:chExt cx="3892337" cy="1372705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3617890" y="2268261"/>
                <a:ext cx="3892337" cy="8299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  <a:cs typeface="OPPOSans" panose="00020600040101010101" charset="-122"/>
                    <a:sym typeface="+mn-ea"/>
                  </a:rPr>
                  <a:t>点击输入简要文字内容，文字内容概括精炼，不用多余的文字修饰。</a:t>
                </a:r>
                <a:endParaRPr lang="zh-CN" altLang="en-US" sz="1600" dirty="0">
                  <a:solidFill>
                    <a:prstClr val="white"/>
                  </a:solidFill>
                  <a:latin typeface="+mn-ea"/>
                  <a:cs typeface="OPPOSans" panose="00020600040101010101" charset="-122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4058052" y="1725501"/>
                <a:ext cx="2951397" cy="5130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000" b="1" dirty="0">
                    <a:solidFill>
                      <a:prstClr val="white"/>
                    </a:solidFill>
                    <a:latin typeface="+mj-ea"/>
                    <a:ea typeface="+mj-ea"/>
                    <a:cs typeface="OPPOSans" panose="00020600040101010101" charset="-122"/>
                  </a:rPr>
                  <a:t>产品三名称</a:t>
                </a:r>
                <a:endParaRPr lang="en-US" altLang="zh-CN" sz="2000" b="1" dirty="0">
                  <a:solidFill>
                    <a:prstClr val="white"/>
                  </a:solidFill>
                  <a:latin typeface="+mj-ea"/>
                  <a:ea typeface="+mj-ea"/>
                  <a:cs typeface="OPPOSans" panose="00020600040101010101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/Users/huangkui/Downloads/48168746.png4816874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9719"/>
          <a:stretch>
            <a:fillRect/>
          </a:stretch>
        </p:blipFill>
        <p:spPr>
          <a:xfrm>
            <a:off x="0" y="0"/>
            <a:ext cx="12171714" cy="68580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683260" y="2065020"/>
            <a:ext cx="5887085" cy="2460625"/>
            <a:chOff x="1076" y="3252"/>
            <a:chExt cx="9271" cy="3875"/>
          </a:xfrm>
        </p:grpSpPr>
        <p:sp>
          <p:nvSpPr>
            <p:cNvPr id="27" name="矩形 26"/>
            <p:cNvSpPr/>
            <p:nvPr/>
          </p:nvSpPr>
          <p:spPr>
            <a:xfrm>
              <a:off x="1076" y="4138"/>
              <a:ext cx="9271" cy="163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j-ea"/>
                  <a:ea typeface="+mj-ea"/>
                  <a:cs typeface="OPPOSans" panose="00020600040101010101" charset="-122"/>
                </a:rPr>
                <a:t>完成工作情况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1076" y="3252"/>
              <a:ext cx="9271" cy="91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" panose="00020600040101010101" charset="-122"/>
                </a:rPr>
                <a:t>PART TWO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1076" y="5820"/>
              <a:ext cx="9183" cy="130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ea"/>
                  <a:cs typeface="OPPOSans" panose="00020600040101010101" charset="-122"/>
                </a:rPr>
                <a:t>“忙并收获着，累并快乐着”成了心曲的主旋律，常鸣耳盼。对我而言，20xx年的工作是难忘、环境记最深的一年。</a:t>
              </a:r>
            </a:p>
          </p:txBody>
        </p:sp>
      </p:grpSp>
      <p:sp>
        <p:nvSpPr>
          <p:cNvPr id="22" name="任意多边形 21"/>
          <p:cNvSpPr/>
          <p:nvPr/>
        </p:nvSpPr>
        <p:spPr>
          <a:xfrm>
            <a:off x="5313877" y="5927"/>
            <a:ext cx="6901829" cy="367284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52" h="4338">
                <a:moveTo>
                  <a:pt x="8152" y="0"/>
                </a:moveTo>
                <a:lnTo>
                  <a:pt x="8152" y="3174"/>
                </a:lnTo>
                <a:cubicBezTo>
                  <a:pt x="7286" y="3899"/>
                  <a:pt x="6147" y="4338"/>
                  <a:pt x="4900" y="4338"/>
                </a:cubicBezTo>
                <a:cubicBezTo>
                  <a:pt x="2295" y="4338"/>
                  <a:pt x="165" y="2422"/>
                  <a:pt x="0" y="0"/>
                </a:cubicBezTo>
                <a:close/>
              </a:path>
            </a:pathLst>
          </a:custGeom>
          <a:solidFill>
            <a:srgbClr val="3DA1D2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OPPOSans" panose="00020600040101010101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6731000" y="2540"/>
            <a:ext cx="5461847" cy="6051127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135" h="7147">
                <a:moveTo>
                  <a:pt x="0" y="2764"/>
                </a:moveTo>
                <a:cubicBezTo>
                  <a:pt x="0" y="1716"/>
                  <a:pt x="368" y="754"/>
                  <a:pt x="981" y="0"/>
                </a:cubicBezTo>
                <a:lnTo>
                  <a:pt x="7135" y="0"/>
                </a:lnTo>
                <a:lnTo>
                  <a:pt x="7135" y="6176"/>
                </a:lnTo>
                <a:cubicBezTo>
                  <a:pt x="6383" y="6783"/>
                  <a:pt x="5425" y="7147"/>
                  <a:pt x="4383" y="7147"/>
                </a:cubicBezTo>
                <a:cubicBezTo>
                  <a:pt x="1962" y="7147"/>
                  <a:pt x="0" y="5185"/>
                  <a:pt x="0" y="2764"/>
                </a:cubicBezTo>
                <a:close/>
              </a:path>
            </a:pathLst>
          </a:custGeom>
          <a:solidFill>
            <a:srgbClr val="398BD5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OPPOSans" panose="00020600040101010101" charset="-122"/>
            </a:endParaRPr>
          </a:p>
        </p:txBody>
      </p:sp>
      <p:pic>
        <p:nvPicPr>
          <p:cNvPr id="3" name="图片 2" descr="5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140" y="578833"/>
            <a:ext cx="1488125" cy="402167"/>
          </a:xfrm>
          <a:prstGeom prst="rect">
            <a:avLst/>
          </a:prstGeom>
        </p:spPr>
      </p:pic>
      <p:pic>
        <p:nvPicPr>
          <p:cNvPr id="8" name="图片 7" descr="525354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920567" y="40640"/>
            <a:ext cx="4274820" cy="68173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730" h="8028">
                <a:moveTo>
                  <a:pt x="0" y="3331"/>
                </a:moveTo>
                <a:cubicBezTo>
                  <a:pt x="0" y="2071"/>
                  <a:pt x="372" y="913"/>
                  <a:pt x="994" y="0"/>
                </a:cubicBezTo>
                <a:lnTo>
                  <a:pt x="4730" y="0"/>
                </a:lnTo>
                <a:lnTo>
                  <a:pt x="4730" y="8028"/>
                </a:lnTo>
                <a:lnTo>
                  <a:pt x="2385" y="8028"/>
                </a:lnTo>
                <a:cubicBezTo>
                  <a:pt x="965" y="7125"/>
                  <a:pt x="0" y="5360"/>
                  <a:pt x="0" y="3331"/>
                </a:cubicBezTo>
                <a:close/>
              </a:path>
            </a:pathLst>
          </a:custGeom>
        </p:spPr>
      </p:pic>
      <p:sp>
        <p:nvSpPr>
          <p:cNvPr id="19" name="任意多边形 18"/>
          <p:cNvSpPr/>
          <p:nvPr/>
        </p:nvSpPr>
        <p:spPr>
          <a:xfrm>
            <a:off x="7920567" y="0"/>
            <a:ext cx="4272280" cy="685715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707" h="8000">
                <a:moveTo>
                  <a:pt x="0" y="3181"/>
                </a:moveTo>
                <a:cubicBezTo>
                  <a:pt x="0" y="2002"/>
                  <a:pt x="282" y="908"/>
                  <a:pt x="766" y="0"/>
                </a:cubicBezTo>
                <a:lnTo>
                  <a:pt x="4707" y="0"/>
                </a:lnTo>
                <a:lnTo>
                  <a:pt x="4707" y="8000"/>
                </a:lnTo>
                <a:lnTo>
                  <a:pt x="2101" y="8000"/>
                </a:lnTo>
                <a:cubicBezTo>
                  <a:pt x="839" y="6995"/>
                  <a:pt x="0" y="5212"/>
                  <a:pt x="0" y="3181"/>
                </a:cubicBezTo>
                <a:close/>
              </a:path>
            </a:pathLst>
          </a:custGeom>
          <a:gradFill>
            <a:gsLst>
              <a:gs pos="100000">
                <a:srgbClr val="04337A">
                  <a:alpha val="0"/>
                </a:srgbClr>
              </a:gs>
              <a:gs pos="0">
                <a:srgbClr val="04337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2400">
              <a:cs typeface="OPPOSans" panose="00020600040101010101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280525" y="2258695"/>
            <a:ext cx="1962785" cy="1866900"/>
            <a:chOff x="14615" y="3557"/>
            <a:chExt cx="3091" cy="2940"/>
          </a:xfrm>
        </p:grpSpPr>
        <p:sp>
          <p:nvSpPr>
            <p:cNvPr id="9" name="矩形 8"/>
            <p:cNvSpPr/>
            <p:nvPr/>
          </p:nvSpPr>
          <p:spPr>
            <a:xfrm>
              <a:off x="14615" y="3557"/>
              <a:ext cx="3091" cy="279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9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OPPOSans" panose="00020600040101010101" charset="-122"/>
                </a:rPr>
                <a:t>02</a:t>
              </a: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15120" y="6497"/>
              <a:ext cx="2077" cy="0"/>
            </a:xfrm>
            <a:prstGeom prst="line">
              <a:avLst/>
            </a:prstGeom>
            <a:ln w="508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/Users/huangkui/Downloads/48168746.png4816874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9719"/>
          <a:stretch>
            <a:fillRect/>
          </a:stretch>
        </p:blipFill>
        <p:spPr>
          <a:xfrm>
            <a:off x="0" y="0"/>
            <a:ext cx="12171714" cy="6858000"/>
          </a:xfrm>
          <a:prstGeom prst="rect">
            <a:avLst/>
          </a:prstGeom>
        </p:spPr>
      </p:pic>
      <p:pic>
        <p:nvPicPr>
          <p:cNvPr id="2" name="图片 1" descr="/Users/huangkui/Downloads/48193633.jpeg4819363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7436273" y="847"/>
            <a:ext cx="4787900" cy="6858000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0" y="502796"/>
            <a:ext cx="2928349" cy="521970"/>
            <a:chOff x="1" y="378896"/>
            <a:chExt cx="2928349" cy="521970"/>
          </a:xfrm>
        </p:grpSpPr>
        <p:sp>
          <p:nvSpPr>
            <p:cNvPr id="28" name="文本框 27"/>
            <p:cNvSpPr txBox="1"/>
            <p:nvPr/>
          </p:nvSpPr>
          <p:spPr>
            <a:xfrm>
              <a:off x="611870" y="378896"/>
              <a:ext cx="2316480" cy="52197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" panose="00020600040101010101" charset="-122"/>
                  <a:sym typeface="字魂36号-正文宋楷" panose="02000000000000000000" pitchFamily="2" charset="-122"/>
                </a:rPr>
                <a:t>工作完成情况</a:t>
              </a: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1" y="425063"/>
              <a:ext cx="529962" cy="430887"/>
              <a:chOff x="1" y="363398"/>
              <a:chExt cx="529962" cy="430887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1" y="363398"/>
                <a:ext cx="313142" cy="430887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  <a:cs typeface="OPPOSans" panose="00020600040101010101" charset="-122"/>
                  <a:sym typeface="字魂36号-正文宋楷" panose="02000000000000000000" pitchFamily="2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395050" y="363398"/>
                <a:ext cx="134913" cy="430887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  <a:cs typeface="OPPOSans" panose="00020600040101010101" charset="-122"/>
                  <a:sym typeface="字魂36号-正文宋楷" panose="02000000000000000000" pitchFamily="2" charset="-122"/>
                </a:endParaRPr>
              </a:p>
            </p:txBody>
          </p:sp>
        </p:grpSp>
      </p:grpSp>
      <p:sp>
        <p:nvSpPr>
          <p:cNvPr id="5" name="矩形 4"/>
          <p:cNvSpPr/>
          <p:nvPr/>
        </p:nvSpPr>
        <p:spPr>
          <a:xfrm>
            <a:off x="635" y="1896745"/>
            <a:ext cx="12223115" cy="340423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ea"/>
              <a:sym typeface="Microsoft YaHei" panose="020B0503020204020204" pitchFamily="34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652780" y="2428240"/>
            <a:ext cx="2237105" cy="2237105"/>
            <a:chOff x="408089" y="2091977"/>
            <a:chExt cx="1677670" cy="1677670"/>
          </a:xfrm>
        </p:grpSpPr>
        <p:sp>
          <p:nvSpPr>
            <p:cNvPr id="6" name="TextBox 9"/>
            <p:cNvSpPr txBox="1"/>
            <p:nvPr/>
          </p:nvSpPr>
          <p:spPr>
            <a:xfrm>
              <a:off x="625747" y="2536322"/>
              <a:ext cx="1292662" cy="6924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5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ea"/>
                  <a:sym typeface="Microsoft YaHei" panose="020B0503020204020204" pitchFamily="34" charset="-122"/>
                </a:rPr>
                <a:t>93%</a:t>
              </a:r>
            </a:p>
          </p:txBody>
        </p:sp>
        <p:sp>
          <p:nvSpPr>
            <p:cNvPr id="84" name="椭圆 83"/>
            <p:cNvSpPr/>
            <p:nvPr/>
          </p:nvSpPr>
          <p:spPr>
            <a:xfrm>
              <a:off x="408089" y="2091977"/>
              <a:ext cx="1677670" cy="1677670"/>
            </a:xfrm>
            <a:prstGeom prst="ellipse">
              <a:avLst/>
            </a:prstGeom>
            <a:noFill/>
            <a:ln w="85725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" panose="00020600040101010101" charset="-122"/>
                <a:ea typeface="OPPOSans" panose="00020600040101010101" charset="-122"/>
                <a:cs typeface="+mn-ea"/>
                <a:sym typeface="Microsoft YaHei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455670" y="2125980"/>
            <a:ext cx="8060690" cy="1454785"/>
            <a:chOff x="5442" y="3348"/>
            <a:chExt cx="12694" cy="2291"/>
          </a:xfrm>
        </p:grpSpPr>
        <p:grpSp>
          <p:nvGrpSpPr>
            <p:cNvPr id="73" name="组合 72"/>
            <p:cNvGrpSpPr/>
            <p:nvPr/>
          </p:nvGrpSpPr>
          <p:grpSpPr>
            <a:xfrm>
              <a:off x="8330" y="3557"/>
              <a:ext cx="9807" cy="2082"/>
              <a:chOff x="5672949" y="1610583"/>
              <a:chExt cx="4670425" cy="991294"/>
            </a:xfrm>
          </p:grpSpPr>
          <p:sp>
            <p:nvSpPr>
              <p:cNvPr id="80" name="Rectangle 8"/>
              <p:cNvSpPr/>
              <p:nvPr/>
            </p:nvSpPr>
            <p:spPr>
              <a:xfrm>
                <a:off x="5672949" y="1979518"/>
                <a:ext cx="4670425" cy="6223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+mn-ea"/>
                    <a:cs typeface="+mn-ea"/>
                    <a:sym typeface="Microsoft YaHei" panose="020B0503020204020204" pitchFamily="34" charset="-122"/>
                  </a:rPr>
                  <a:t>点击输入简要文字内容，文字内容概括精炼，不用多余的文字修饰，言短意赅的说明该项内容。</a:t>
                </a:r>
              </a:p>
            </p:txBody>
          </p:sp>
          <p:sp>
            <p:nvSpPr>
              <p:cNvPr id="7" name="TextBox 9"/>
              <p:cNvSpPr txBox="1"/>
              <p:nvPr/>
            </p:nvSpPr>
            <p:spPr>
              <a:xfrm>
                <a:off x="5672950" y="1610583"/>
                <a:ext cx="1485022" cy="3000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+mj-ea"/>
                    <a:ea typeface="+mj-ea"/>
                    <a:cs typeface="+mn-ea"/>
                    <a:sym typeface="Microsoft YaHei" panose="020B0503020204020204" pitchFamily="34" charset="-122"/>
                  </a:rPr>
                  <a:t>上半年完成情况</a:t>
                </a:r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>
                <a:off x="5777542" y="1947869"/>
                <a:ext cx="208479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FFFFFF"/>
                </a:solidFill>
                <a:prstDash val="solid"/>
                <a:miter lim="800000"/>
              </a:ln>
              <a:effectLst/>
            </p:spPr>
          </p:cxnSp>
        </p:grpSp>
        <p:sp>
          <p:nvSpPr>
            <p:cNvPr id="74" name="TextBox 9"/>
            <p:cNvSpPr txBox="1"/>
            <p:nvPr/>
          </p:nvSpPr>
          <p:spPr>
            <a:xfrm>
              <a:off x="5442" y="3348"/>
              <a:ext cx="2442" cy="13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4800" b="1" kern="0" dirty="0">
                  <a:solidFill>
                    <a:srgbClr val="FFFFFF"/>
                  </a:solidFill>
                  <a:latin typeface="+mj-ea"/>
                  <a:ea typeface="+mj-ea"/>
                  <a:cs typeface="+mn-ea"/>
                  <a:sym typeface="Microsoft YaHei" panose="020B0503020204020204" pitchFamily="34" charset="-122"/>
                </a:rPr>
                <a:t>45</a:t>
              </a:r>
              <a:r>
                <a:rPr kumimoji="0" lang="en-US" altLang="zh-CN" sz="4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+mj-ea"/>
                  <a:cs typeface="+mn-ea"/>
                  <a:sym typeface="Microsoft YaHei" panose="020B0503020204020204" pitchFamily="34" charset="-122"/>
                </a:rPr>
                <a:t>%</a:t>
              </a:r>
              <a:endParaRPr kumimoji="0" lang="en-GB" sz="4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Microsoft YaHei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455670" y="3651885"/>
            <a:ext cx="8049260" cy="1448435"/>
            <a:chOff x="5442" y="5751"/>
            <a:chExt cx="12676" cy="2281"/>
          </a:xfrm>
        </p:grpSpPr>
        <p:grpSp>
          <p:nvGrpSpPr>
            <p:cNvPr id="75" name="组合 74"/>
            <p:cNvGrpSpPr/>
            <p:nvPr/>
          </p:nvGrpSpPr>
          <p:grpSpPr>
            <a:xfrm>
              <a:off x="8330" y="5974"/>
              <a:ext cx="9789" cy="2059"/>
              <a:chOff x="5672949" y="1324833"/>
              <a:chExt cx="4662170" cy="980599"/>
            </a:xfrm>
          </p:grpSpPr>
          <p:sp>
            <p:nvSpPr>
              <p:cNvPr id="77" name="Rectangle 8"/>
              <p:cNvSpPr/>
              <p:nvPr/>
            </p:nvSpPr>
            <p:spPr>
              <a:xfrm>
                <a:off x="5672949" y="1682973"/>
                <a:ext cx="4662170" cy="6224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600" kern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+mn-ea"/>
                    <a:cs typeface="+mn-ea"/>
                    <a:sym typeface="Microsoft YaHei" panose="020B0503020204020204" pitchFamily="34" charset="-122"/>
                  </a:rPr>
                  <a:t>点击输入简要文字内容，文字内容概括精炼，不用多余的文字修饰，言短意赅的说明该项内容。</a:t>
                </a:r>
              </a:p>
            </p:txBody>
          </p:sp>
          <p:sp>
            <p:nvSpPr>
              <p:cNvPr id="78" name="TextBox 9"/>
              <p:cNvSpPr txBox="1"/>
              <p:nvPr/>
            </p:nvSpPr>
            <p:spPr>
              <a:xfrm>
                <a:off x="5672950" y="1324833"/>
                <a:ext cx="1485022" cy="3000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 algn="l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defRPr/>
                </a:pPr>
                <a:r>
                  <a:rPr lang="zh-CN" altLang="en-US" sz="2000" b="1" kern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+mj-ea"/>
                    <a:ea typeface="+mj-ea"/>
                    <a:cs typeface="+mn-ea"/>
                    <a:sym typeface="Microsoft YaHei" panose="020B0503020204020204" pitchFamily="34" charset="-122"/>
                  </a:rPr>
                  <a:t>下半年完成情况</a:t>
                </a:r>
              </a:p>
            </p:txBody>
          </p:sp>
          <p:cxnSp>
            <p:nvCxnSpPr>
              <p:cNvPr id="79" name="直接连接符 78"/>
              <p:cNvCxnSpPr/>
              <p:nvPr/>
            </p:nvCxnSpPr>
            <p:spPr>
              <a:xfrm>
                <a:off x="5777542" y="1696409"/>
                <a:ext cx="208479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FFFFFF"/>
                </a:solidFill>
                <a:prstDash val="solid"/>
                <a:miter lim="800000"/>
              </a:ln>
              <a:effectLst/>
            </p:spPr>
          </p:cxnSp>
        </p:grpSp>
        <p:sp>
          <p:nvSpPr>
            <p:cNvPr id="76" name="TextBox 9"/>
            <p:cNvSpPr txBox="1"/>
            <p:nvPr/>
          </p:nvSpPr>
          <p:spPr>
            <a:xfrm>
              <a:off x="5442" y="5751"/>
              <a:ext cx="2442" cy="13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4800" b="1" kern="0" dirty="0">
                  <a:solidFill>
                    <a:srgbClr val="FFFFFF"/>
                  </a:solidFill>
                  <a:latin typeface="+mj-ea"/>
                  <a:ea typeface="+mj-ea"/>
                  <a:cs typeface="+mn-ea"/>
                  <a:sym typeface="Microsoft YaHei" panose="020B0503020204020204" pitchFamily="34" charset="-122"/>
                </a:rPr>
                <a:t>48</a:t>
              </a:r>
              <a:r>
                <a:rPr kumimoji="0" lang="en-US" altLang="zh-CN" sz="4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+mj-ea"/>
                  <a:cs typeface="+mn-ea"/>
                  <a:sym typeface="Microsoft YaHei" panose="020B0503020204020204" pitchFamily="34" charset="-122"/>
                </a:rPr>
                <a:t>%</a:t>
              </a:r>
              <a:endParaRPr kumimoji="0" lang="en-GB" sz="4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Microsoft YaHei" panose="020B0503020204020204" pitchFamily="34" charset="-122"/>
              </a:endParaRPr>
            </a:p>
          </p:txBody>
        </p:sp>
      </p:grpSp>
      <p:pic>
        <p:nvPicPr>
          <p:cNvPr id="24" name="图片 23" descr="5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74145" y="580988"/>
            <a:ext cx="1488125" cy="40216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/Users/huangkui/Downloads/48168746.png4816874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9719"/>
          <a:stretch>
            <a:fillRect/>
          </a:stretch>
        </p:blipFill>
        <p:spPr>
          <a:xfrm>
            <a:off x="0" y="0"/>
            <a:ext cx="12171714" cy="6858000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0" y="502796"/>
            <a:ext cx="2928349" cy="521970"/>
            <a:chOff x="1" y="378896"/>
            <a:chExt cx="2928349" cy="521970"/>
          </a:xfrm>
        </p:grpSpPr>
        <p:sp>
          <p:nvSpPr>
            <p:cNvPr id="28" name="文本框 27"/>
            <p:cNvSpPr txBox="1"/>
            <p:nvPr/>
          </p:nvSpPr>
          <p:spPr>
            <a:xfrm>
              <a:off x="611870" y="378896"/>
              <a:ext cx="2316480" cy="52197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" panose="00020600040101010101" charset="-122"/>
                  <a:sym typeface="字魂36号-正文宋楷" panose="02000000000000000000" pitchFamily="2" charset="-122"/>
                </a:rPr>
                <a:t>工作完成情况</a:t>
              </a: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1" y="425063"/>
              <a:ext cx="529962" cy="430887"/>
              <a:chOff x="1" y="363398"/>
              <a:chExt cx="529962" cy="430887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1" y="363398"/>
                <a:ext cx="313142" cy="430887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  <a:cs typeface="OPPOSans" panose="00020600040101010101" charset="-122"/>
                  <a:sym typeface="字魂36号-正文宋楷" panose="02000000000000000000" pitchFamily="2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395050" y="363398"/>
                <a:ext cx="134913" cy="430887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  <a:cs typeface="OPPOSans" panose="00020600040101010101" charset="-122"/>
                  <a:sym typeface="字魂36号-正文宋楷" panose="02000000000000000000" pitchFamily="2" charset="-122"/>
                </a:endParaRPr>
              </a:p>
            </p:txBody>
          </p:sp>
        </p:grpSp>
      </p:grpSp>
      <p:sp>
        <p:nvSpPr>
          <p:cNvPr id="14" name="Freeform 12"/>
          <p:cNvSpPr/>
          <p:nvPr/>
        </p:nvSpPr>
        <p:spPr bwMode="auto">
          <a:xfrm>
            <a:off x="6576060" y="1600200"/>
            <a:ext cx="4624705" cy="2312670"/>
          </a:xfrm>
          <a:custGeom>
            <a:avLst/>
            <a:gdLst>
              <a:gd name="T0" fmla="*/ 512 w 1024"/>
              <a:gd name="T1" fmla="*/ 109 h 512"/>
              <a:gd name="T2" fmla="*/ 914 w 1024"/>
              <a:gd name="T3" fmla="*/ 512 h 512"/>
              <a:gd name="T4" fmla="*/ 1024 w 1024"/>
              <a:gd name="T5" fmla="*/ 512 h 512"/>
              <a:gd name="T6" fmla="*/ 512 w 1024"/>
              <a:gd name="T7" fmla="*/ 0 h 512"/>
              <a:gd name="T8" fmla="*/ 0 w 1024"/>
              <a:gd name="T9" fmla="*/ 512 h 512"/>
              <a:gd name="T10" fmla="*/ 109 w 1024"/>
              <a:gd name="T11" fmla="*/ 512 h 512"/>
              <a:gd name="T12" fmla="*/ 512 w 1024"/>
              <a:gd name="T13" fmla="*/ 109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24" h="512">
                <a:moveTo>
                  <a:pt x="512" y="109"/>
                </a:moveTo>
                <a:cubicBezTo>
                  <a:pt x="734" y="109"/>
                  <a:pt x="914" y="289"/>
                  <a:pt x="914" y="512"/>
                </a:cubicBezTo>
                <a:cubicBezTo>
                  <a:pt x="1024" y="512"/>
                  <a:pt x="1024" y="512"/>
                  <a:pt x="1024" y="512"/>
                </a:cubicBezTo>
                <a:cubicBezTo>
                  <a:pt x="1024" y="229"/>
                  <a:pt x="794" y="0"/>
                  <a:pt x="512" y="0"/>
                </a:cubicBezTo>
                <a:cubicBezTo>
                  <a:pt x="229" y="0"/>
                  <a:pt x="0" y="229"/>
                  <a:pt x="0" y="512"/>
                </a:cubicBezTo>
                <a:cubicBezTo>
                  <a:pt x="109" y="512"/>
                  <a:pt x="109" y="512"/>
                  <a:pt x="109" y="512"/>
                </a:cubicBezTo>
                <a:cubicBezTo>
                  <a:pt x="109" y="289"/>
                  <a:pt x="289" y="109"/>
                  <a:pt x="512" y="10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 marL="0" marR="0" lvl="0" indent="0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OPPOSans" panose="00020600040101010101" charset="-122"/>
              <a:ea typeface="OPPOSans" panose="00020600040101010101" charset="-122"/>
              <a:cs typeface="OPPOSans" panose="00020600040101010101" charset="-122"/>
            </a:endParaRPr>
          </a:p>
        </p:txBody>
      </p:sp>
      <p:sp>
        <p:nvSpPr>
          <p:cNvPr id="15" name="Freeform 13"/>
          <p:cNvSpPr/>
          <p:nvPr/>
        </p:nvSpPr>
        <p:spPr bwMode="auto">
          <a:xfrm>
            <a:off x="7192645" y="2214245"/>
            <a:ext cx="3391535" cy="1698625"/>
          </a:xfrm>
          <a:custGeom>
            <a:avLst/>
            <a:gdLst>
              <a:gd name="T0" fmla="*/ 376 w 751"/>
              <a:gd name="T1" fmla="*/ 118 h 376"/>
              <a:gd name="T2" fmla="*/ 633 w 751"/>
              <a:gd name="T3" fmla="*/ 376 h 376"/>
              <a:gd name="T4" fmla="*/ 751 w 751"/>
              <a:gd name="T5" fmla="*/ 376 h 376"/>
              <a:gd name="T6" fmla="*/ 376 w 751"/>
              <a:gd name="T7" fmla="*/ 0 h 376"/>
              <a:gd name="T8" fmla="*/ 0 w 751"/>
              <a:gd name="T9" fmla="*/ 376 h 376"/>
              <a:gd name="T10" fmla="*/ 118 w 751"/>
              <a:gd name="T11" fmla="*/ 376 h 376"/>
              <a:gd name="T12" fmla="*/ 376 w 751"/>
              <a:gd name="T13" fmla="*/ 118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1" h="376">
                <a:moveTo>
                  <a:pt x="376" y="118"/>
                </a:moveTo>
                <a:cubicBezTo>
                  <a:pt x="518" y="118"/>
                  <a:pt x="633" y="234"/>
                  <a:pt x="633" y="376"/>
                </a:cubicBezTo>
                <a:cubicBezTo>
                  <a:pt x="751" y="376"/>
                  <a:pt x="751" y="376"/>
                  <a:pt x="751" y="376"/>
                </a:cubicBezTo>
                <a:cubicBezTo>
                  <a:pt x="751" y="168"/>
                  <a:pt x="583" y="0"/>
                  <a:pt x="376" y="0"/>
                </a:cubicBezTo>
                <a:cubicBezTo>
                  <a:pt x="168" y="0"/>
                  <a:pt x="0" y="168"/>
                  <a:pt x="0" y="376"/>
                </a:cubicBezTo>
                <a:cubicBezTo>
                  <a:pt x="118" y="376"/>
                  <a:pt x="118" y="376"/>
                  <a:pt x="118" y="376"/>
                </a:cubicBezTo>
                <a:cubicBezTo>
                  <a:pt x="118" y="234"/>
                  <a:pt x="234" y="118"/>
                  <a:pt x="376" y="1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marL="0" marR="0" lvl="0" indent="0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OPPOSans" panose="00020600040101010101" charset="-122"/>
              <a:ea typeface="OPPOSans" panose="00020600040101010101" charset="-122"/>
              <a:cs typeface="OPPOSans" panose="00020600040101010101" charset="-122"/>
            </a:endParaRPr>
          </a:p>
        </p:txBody>
      </p:sp>
      <p:sp>
        <p:nvSpPr>
          <p:cNvPr id="16" name="Freeform 14"/>
          <p:cNvSpPr/>
          <p:nvPr/>
        </p:nvSpPr>
        <p:spPr bwMode="auto">
          <a:xfrm>
            <a:off x="7869555" y="2892425"/>
            <a:ext cx="2037080" cy="1020445"/>
          </a:xfrm>
          <a:custGeom>
            <a:avLst/>
            <a:gdLst>
              <a:gd name="T0" fmla="*/ 226 w 451"/>
              <a:gd name="T1" fmla="*/ 86 h 226"/>
              <a:gd name="T2" fmla="*/ 365 w 451"/>
              <a:gd name="T3" fmla="*/ 226 h 226"/>
              <a:gd name="T4" fmla="*/ 451 w 451"/>
              <a:gd name="T5" fmla="*/ 226 h 226"/>
              <a:gd name="T6" fmla="*/ 226 w 451"/>
              <a:gd name="T7" fmla="*/ 0 h 226"/>
              <a:gd name="T8" fmla="*/ 0 w 451"/>
              <a:gd name="T9" fmla="*/ 226 h 226"/>
              <a:gd name="T10" fmla="*/ 86 w 451"/>
              <a:gd name="T11" fmla="*/ 226 h 226"/>
              <a:gd name="T12" fmla="*/ 226 w 451"/>
              <a:gd name="T13" fmla="*/ 86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1" h="226">
                <a:moveTo>
                  <a:pt x="226" y="86"/>
                </a:moveTo>
                <a:cubicBezTo>
                  <a:pt x="303" y="86"/>
                  <a:pt x="365" y="149"/>
                  <a:pt x="365" y="226"/>
                </a:cubicBezTo>
                <a:cubicBezTo>
                  <a:pt x="451" y="226"/>
                  <a:pt x="451" y="226"/>
                  <a:pt x="451" y="226"/>
                </a:cubicBezTo>
                <a:cubicBezTo>
                  <a:pt x="451" y="101"/>
                  <a:pt x="350" y="0"/>
                  <a:pt x="226" y="0"/>
                </a:cubicBezTo>
                <a:cubicBezTo>
                  <a:pt x="101" y="0"/>
                  <a:pt x="0" y="101"/>
                  <a:pt x="0" y="226"/>
                </a:cubicBezTo>
                <a:cubicBezTo>
                  <a:pt x="86" y="226"/>
                  <a:pt x="86" y="226"/>
                  <a:pt x="86" y="226"/>
                </a:cubicBezTo>
                <a:cubicBezTo>
                  <a:pt x="86" y="149"/>
                  <a:pt x="149" y="86"/>
                  <a:pt x="226" y="8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pPr marL="0" marR="0" lvl="0" indent="0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OPPOSans" panose="00020600040101010101" charset="-122"/>
              <a:ea typeface="OPPOSans" panose="00020600040101010101" charset="-122"/>
              <a:cs typeface="OPPOSans" panose="00020600040101010101" charset="-122"/>
            </a:endParaRPr>
          </a:p>
        </p:txBody>
      </p:sp>
      <p:sp>
        <p:nvSpPr>
          <p:cNvPr id="17" name="Freeform 15"/>
          <p:cNvSpPr/>
          <p:nvPr/>
        </p:nvSpPr>
        <p:spPr bwMode="auto">
          <a:xfrm>
            <a:off x="8379460" y="3402330"/>
            <a:ext cx="1017270" cy="510540"/>
          </a:xfrm>
          <a:custGeom>
            <a:avLst/>
            <a:gdLst>
              <a:gd name="T0" fmla="*/ 113 w 225"/>
              <a:gd name="T1" fmla="*/ 65 h 113"/>
              <a:gd name="T2" fmla="*/ 160 w 225"/>
              <a:gd name="T3" fmla="*/ 113 h 113"/>
              <a:gd name="T4" fmla="*/ 225 w 225"/>
              <a:gd name="T5" fmla="*/ 113 h 113"/>
              <a:gd name="T6" fmla="*/ 113 w 225"/>
              <a:gd name="T7" fmla="*/ 0 h 113"/>
              <a:gd name="T8" fmla="*/ 0 w 225"/>
              <a:gd name="T9" fmla="*/ 113 h 113"/>
              <a:gd name="T10" fmla="*/ 65 w 225"/>
              <a:gd name="T11" fmla="*/ 113 h 113"/>
              <a:gd name="T12" fmla="*/ 113 w 225"/>
              <a:gd name="T13" fmla="*/ 65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5" h="113">
                <a:moveTo>
                  <a:pt x="113" y="65"/>
                </a:moveTo>
                <a:cubicBezTo>
                  <a:pt x="139" y="65"/>
                  <a:pt x="160" y="87"/>
                  <a:pt x="160" y="113"/>
                </a:cubicBezTo>
                <a:cubicBezTo>
                  <a:pt x="225" y="113"/>
                  <a:pt x="225" y="113"/>
                  <a:pt x="225" y="113"/>
                </a:cubicBezTo>
                <a:cubicBezTo>
                  <a:pt x="225" y="50"/>
                  <a:pt x="175" y="0"/>
                  <a:pt x="113" y="0"/>
                </a:cubicBezTo>
                <a:cubicBezTo>
                  <a:pt x="50" y="0"/>
                  <a:pt x="0" y="50"/>
                  <a:pt x="0" y="113"/>
                </a:cubicBezTo>
                <a:cubicBezTo>
                  <a:pt x="65" y="113"/>
                  <a:pt x="65" y="113"/>
                  <a:pt x="65" y="113"/>
                </a:cubicBezTo>
                <a:cubicBezTo>
                  <a:pt x="65" y="87"/>
                  <a:pt x="87" y="65"/>
                  <a:pt x="113" y="6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pPr marL="0" marR="0" lvl="0" indent="0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OPPOSans" panose="00020600040101010101" charset="-122"/>
              <a:ea typeface="OPPOSans" panose="00020600040101010101" charset="-122"/>
              <a:cs typeface="OPPOSans" panose="00020600040101010101" charset="-122"/>
            </a:endParaRPr>
          </a:p>
        </p:txBody>
      </p:sp>
      <p:sp>
        <p:nvSpPr>
          <p:cNvPr id="18" name="Freeform 16"/>
          <p:cNvSpPr/>
          <p:nvPr/>
        </p:nvSpPr>
        <p:spPr bwMode="auto">
          <a:xfrm>
            <a:off x="7463790" y="4148455"/>
            <a:ext cx="1428115" cy="1299845"/>
          </a:xfrm>
          <a:custGeom>
            <a:avLst/>
            <a:gdLst>
              <a:gd name="T0" fmla="*/ 316 w 316"/>
              <a:gd name="T1" fmla="*/ 288 h 288"/>
              <a:gd name="T2" fmla="*/ 0 w 316"/>
              <a:gd name="T3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16" h="288">
                <a:moveTo>
                  <a:pt x="316" y="288"/>
                </a:moveTo>
                <a:cubicBezTo>
                  <a:pt x="150" y="288"/>
                  <a:pt x="15" y="161"/>
                  <a:pt x="0" y="0"/>
                </a:cubicBezTo>
              </a:path>
            </a:pathLst>
          </a:custGeom>
          <a:noFill/>
          <a:ln w="6350" cap="flat" cmpd="sng">
            <a:solidFill>
              <a:srgbClr val="FFFFFF">
                <a:lumMod val="50000"/>
              </a:srgbClr>
            </a:solidFill>
            <a:prstDash val="solid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OPPOSans" panose="00020600040101010101" charset="-122"/>
              <a:ea typeface="OPPOSans" panose="00020600040101010101" charset="-122"/>
              <a:cs typeface="OPPOSans" panose="00020600040101010101" charset="-122"/>
            </a:endParaRPr>
          </a:p>
        </p:txBody>
      </p:sp>
      <p:sp>
        <p:nvSpPr>
          <p:cNvPr id="19" name="Freeform 17"/>
          <p:cNvSpPr/>
          <p:nvPr/>
        </p:nvSpPr>
        <p:spPr bwMode="auto">
          <a:xfrm>
            <a:off x="6819900" y="4148455"/>
            <a:ext cx="2072005" cy="1946910"/>
          </a:xfrm>
          <a:custGeom>
            <a:avLst/>
            <a:gdLst>
              <a:gd name="T0" fmla="*/ 0 w 459"/>
              <a:gd name="T1" fmla="*/ 0 h 431"/>
              <a:gd name="T2" fmla="*/ 459 w 459"/>
              <a:gd name="T3" fmla="*/ 431 h 43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59" h="431">
                <a:moveTo>
                  <a:pt x="0" y="0"/>
                </a:moveTo>
                <a:cubicBezTo>
                  <a:pt x="15" y="240"/>
                  <a:pt x="214" y="431"/>
                  <a:pt x="459" y="431"/>
                </a:cubicBezTo>
              </a:path>
            </a:pathLst>
          </a:custGeom>
          <a:noFill/>
          <a:ln w="6350" cap="flat" cmpd="sng">
            <a:solidFill>
              <a:srgbClr val="FFFFFF">
                <a:lumMod val="50000"/>
              </a:srgb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OPPOSans" panose="00020600040101010101" charset="-122"/>
              <a:ea typeface="OPPOSans" panose="00020600040101010101" charset="-122"/>
              <a:cs typeface="OPPOSans" panose="00020600040101010101" charset="-122"/>
            </a:endParaRPr>
          </a:p>
        </p:txBody>
      </p:sp>
      <p:sp>
        <p:nvSpPr>
          <p:cNvPr id="20" name="Freeform 18"/>
          <p:cNvSpPr/>
          <p:nvPr/>
        </p:nvSpPr>
        <p:spPr bwMode="auto">
          <a:xfrm>
            <a:off x="8065135" y="4148455"/>
            <a:ext cx="826770" cy="706120"/>
          </a:xfrm>
          <a:custGeom>
            <a:avLst/>
            <a:gdLst>
              <a:gd name="T0" fmla="*/ 183 w 183"/>
              <a:gd name="T1" fmla="*/ 156 h 156"/>
              <a:gd name="T2" fmla="*/ 0 w 183"/>
              <a:gd name="T3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3" h="156">
                <a:moveTo>
                  <a:pt x="183" y="156"/>
                </a:moveTo>
                <a:cubicBezTo>
                  <a:pt x="90" y="156"/>
                  <a:pt x="14" y="88"/>
                  <a:pt x="0" y="0"/>
                </a:cubicBezTo>
              </a:path>
            </a:pathLst>
          </a:custGeom>
          <a:noFill/>
          <a:ln w="6350" cap="flat" cmpd="sng">
            <a:solidFill>
              <a:srgbClr val="FFFFFF">
                <a:lumMod val="50000"/>
              </a:srgbClr>
            </a:solidFill>
            <a:prstDash val="solid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OPPOSans" panose="00020600040101010101" charset="-122"/>
              <a:ea typeface="OPPOSans" panose="00020600040101010101" charset="-122"/>
              <a:cs typeface="OPPOSans" panose="00020600040101010101" charset="-122"/>
            </a:endParaRPr>
          </a:p>
        </p:txBody>
      </p:sp>
      <p:sp>
        <p:nvSpPr>
          <p:cNvPr id="21" name="Freeform 19"/>
          <p:cNvSpPr/>
          <p:nvPr/>
        </p:nvSpPr>
        <p:spPr bwMode="auto">
          <a:xfrm>
            <a:off x="8547100" y="4148455"/>
            <a:ext cx="344805" cy="236220"/>
          </a:xfrm>
          <a:custGeom>
            <a:avLst/>
            <a:gdLst>
              <a:gd name="T0" fmla="*/ 76 w 76"/>
              <a:gd name="T1" fmla="*/ 52 h 52"/>
              <a:gd name="T2" fmla="*/ 0 w 76"/>
              <a:gd name="T3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6" h="52">
                <a:moveTo>
                  <a:pt x="76" y="52"/>
                </a:moveTo>
                <a:cubicBezTo>
                  <a:pt x="41" y="52"/>
                  <a:pt x="12" y="30"/>
                  <a:pt x="0" y="0"/>
                </a:cubicBezTo>
              </a:path>
            </a:pathLst>
          </a:custGeom>
          <a:noFill/>
          <a:ln w="6350" cap="flat" cmpd="sng">
            <a:solidFill>
              <a:srgbClr val="FFFFFF">
                <a:lumMod val="50000"/>
              </a:srgbClr>
            </a:solidFill>
            <a:prstDash val="solid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OPPOSans" panose="00020600040101010101" charset="-122"/>
              <a:ea typeface="OPPOSans" panose="00020600040101010101" charset="-122"/>
              <a:cs typeface="OPPOSans" panose="00020600040101010101" charset="-122"/>
            </a:endParaRPr>
          </a:p>
        </p:txBody>
      </p:sp>
      <p:sp>
        <p:nvSpPr>
          <p:cNvPr id="22" name="Rectangle 50"/>
          <p:cNvSpPr>
            <a:spLocks noChangeArrowheads="1"/>
          </p:cNvSpPr>
          <p:nvPr/>
        </p:nvSpPr>
        <p:spPr bwMode="auto">
          <a:xfrm>
            <a:off x="9039225" y="4135755"/>
            <a:ext cx="2550795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j-ea"/>
                <a:ea typeface="+mj-ea"/>
                <a:cs typeface="OPPOSans" panose="00020600040101010101" charset="-122"/>
              </a:rPr>
              <a:t>第一季度：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j-ea"/>
                <a:ea typeface="+mj-ea"/>
                <a:cs typeface="OPPOSans" panose="00020600040101010101" charset="-122"/>
              </a:rPr>
              <a:t>500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j-ea"/>
                <a:ea typeface="+mj-ea"/>
                <a:cs typeface="OPPOSans" panose="00020600040101010101" charset="-122"/>
              </a:rPr>
              <a:t>万</a:t>
            </a:r>
          </a:p>
        </p:txBody>
      </p:sp>
      <p:sp>
        <p:nvSpPr>
          <p:cNvPr id="23" name="Rectangle 51"/>
          <p:cNvSpPr>
            <a:spLocks noChangeArrowheads="1"/>
          </p:cNvSpPr>
          <p:nvPr/>
        </p:nvSpPr>
        <p:spPr bwMode="auto">
          <a:xfrm>
            <a:off x="9039225" y="4664075"/>
            <a:ext cx="2550795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 defTabSz="1218565">
              <a:defRPr/>
            </a:pPr>
            <a:r>
              <a:rPr lang="zh-CN" altLang="en-US" sz="2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OPPOSans" panose="00020600040101010101" charset="-122"/>
              </a:rPr>
              <a:t>第二季度：</a:t>
            </a:r>
            <a:r>
              <a:rPr lang="en-US" altLang="zh-CN" sz="2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OPPOSans" panose="00020600040101010101" charset="-122"/>
              </a:rPr>
              <a:t>350</a:t>
            </a:r>
            <a:r>
              <a:rPr lang="zh-CN" altLang="en-US" sz="2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OPPOSans" panose="00020600040101010101" charset="-122"/>
              </a:rPr>
              <a:t>万</a:t>
            </a:r>
          </a:p>
        </p:txBody>
      </p:sp>
      <p:sp>
        <p:nvSpPr>
          <p:cNvPr id="24" name="Rectangle 52"/>
          <p:cNvSpPr>
            <a:spLocks noChangeArrowheads="1"/>
          </p:cNvSpPr>
          <p:nvPr/>
        </p:nvSpPr>
        <p:spPr bwMode="auto">
          <a:xfrm>
            <a:off x="9039225" y="5267960"/>
            <a:ext cx="2550795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 defTabSz="1218565">
              <a:defRPr/>
            </a:pPr>
            <a:r>
              <a:rPr lang="zh-CN" altLang="en-US" sz="2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OPPOSans" panose="00020600040101010101" charset="-122"/>
              </a:rPr>
              <a:t>第三季度：</a:t>
            </a:r>
            <a:r>
              <a:rPr lang="en-US" altLang="zh-CN" sz="2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OPPOSans" panose="00020600040101010101" charset="-122"/>
              </a:rPr>
              <a:t>600</a:t>
            </a:r>
            <a:r>
              <a:rPr lang="zh-CN" altLang="en-US" sz="2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OPPOSans" panose="00020600040101010101" charset="-122"/>
              </a:rPr>
              <a:t>万</a:t>
            </a:r>
          </a:p>
        </p:txBody>
      </p:sp>
      <p:sp>
        <p:nvSpPr>
          <p:cNvPr id="25" name="Rectangle 53"/>
          <p:cNvSpPr>
            <a:spLocks noChangeArrowheads="1"/>
          </p:cNvSpPr>
          <p:nvPr/>
        </p:nvSpPr>
        <p:spPr bwMode="auto">
          <a:xfrm>
            <a:off x="9039225" y="5872480"/>
            <a:ext cx="2550795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 defTabSz="1218565">
              <a:defRPr/>
            </a:pPr>
            <a:r>
              <a:rPr lang="zh-CN" altLang="en-US" sz="2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OPPOSans" panose="00020600040101010101" charset="-122"/>
              </a:rPr>
              <a:t>第四季度：</a:t>
            </a:r>
            <a:r>
              <a:rPr lang="en-US" altLang="zh-CN" sz="2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OPPOSans" panose="00020600040101010101" charset="-122"/>
              </a:rPr>
              <a:t>758</a:t>
            </a:r>
            <a:r>
              <a:rPr lang="zh-CN" altLang="en-US" sz="2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OPPOSans" panose="00020600040101010101" charset="-122"/>
              </a:rPr>
              <a:t>万</a:t>
            </a:r>
          </a:p>
        </p:txBody>
      </p:sp>
      <p:pic>
        <p:nvPicPr>
          <p:cNvPr id="32" name="图片 31" descr="5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74145" y="580988"/>
            <a:ext cx="1488125" cy="402167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797560" y="1752600"/>
            <a:ext cx="5034280" cy="3310890"/>
            <a:chOff x="1256" y="2760"/>
            <a:chExt cx="7928" cy="5214"/>
          </a:xfrm>
        </p:grpSpPr>
        <p:sp>
          <p:nvSpPr>
            <p:cNvPr id="26" name="Rectangle 39"/>
            <p:cNvSpPr>
              <a:spLocks noChangeArrowheads="1"/>
            </p:cNvSpPr>
            <p:nvPr/>
          </p:nvSpPr>
          <p:spPr bwMode="auto">
            <a:xfrm>
              <a:off x="1256" y="3904"/>
              <a:ext cx="7639" cy="40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OPPOSans" panose="00020600040101010101" charset="-122"/>
                </a:rPr>
                <a:t>1、推行目标管理制度，20xx年度销售额增长300万，利润35%以上;</a:t>
              </a:r>
            </a:p>
            <a:p>
              <a:pPr lvl="0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OPPOSans" panose="00020600040101010101" charset="-122"/>
                </a:rPr>
                <a:t>2、应收回款率90%;</a:t>
              </a:r>
            </a:p>
            <a:p>
              <a:pPr lvl="0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OPPOSans" panose="00020600040101010101" charset="-122"/>
                </a:rPr>
                <a:t>3、客户满意度95%;工作效率提升10%;</a:t>
              </a:r>
            </a:p>
            <a:p>
              <a:pPr lvl="0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OPPOSans" panose="00020600040101010101" charset="-122"/>
                </a:rPr>
                <a:t>4、运营成本、采购成本、再利用材料成本降低5%;</a:t>
              </a:r>
            </a:p>
            <a:p>
              <a:pPr lvl="0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OPPOSans" panose="00020600040101010101" charset="-122"/>
                </a:rPr>
                <a:t>5、组建营销团队(人员比例为:销售额20万/季度/人)</a:t>
              </a:r>
            </a:p>
            <a:p>
              <a:pPr lvl="0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OPPOSans" panose="00020600040101010101" charset="-122"/>
                </a:rPr>
                <a:t>6、企业文化制度完善及初步组建;</a:t>
              </a:r>
            </a:p>
          </p:txBody>
        </p:sp>
        <p:sp>
          <p:nvSpPr>
            <p:cNvPr id="33" name="Rectangle 39"/>
            <p:cNvSpPr>
              <a:spLocks noChangeArrowheads="1"/>
            </p:cNvSpPr>
            <p:nvPr/>
          </p:nvSpPr>
          <p:spPr bwMode="auto">
            <a:xfrm>
              <a:off x="1546" y="2760"/>
              <a:ext cx="7639" cy="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2400" b="1" dirty="0">
                  <a:latin typeface="+mj-ea"/>
                  <a:ea typeface="+mj-ea"/>
                  <a:cs typeface="OPPOSans" panose="00020600040101010101" charset="-122"/>
                  <a:sym typeface="思源宋体 CN Heavy" panose="02020900000000000000" pitchFamily="18" charset="-122"/>
                </a:rPr>
                <a:t>完成工作指标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/Users/huangkui/Downloads/48168746.png4816874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9719"/>
          <a:stretch>
            <a:fillRect/>
          </a:stretch>
        </p:blipFill>
        <p:spPr>
          <a:xfrm>
            <a:off x="0" y="0"/>
            <a:ext cx="12171714" cy="6858000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0" y="502796"/>
            <a:ext cx="3283949" cy="521970"/>
            <a:chOff x="1" y="378896"/>
            <a:chExt cx="3283949" cy="521970"/>
          </a:xfrm>
        </p:grpSpPr>
        <p:sp>
          <p:nvSpPr>
            <p:cNvPr id="28" name="文本框 27"/>
            <p:cNvSpPr txBox="1"/>
            <p:nvPr/>
          </p:nvSpPr>
          <p:spPr>
            <a:xfrm>
              <a:off x="611870" y="378896"/>
              <a:ext cx="2672080" cy="52197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" panose="00020600040101010101" charset="-122"/>
                  <a:sym typeface="字魂36号-正文宋楷" panose="02000000000000000000" pitchFamily="2" charset="-122"/>
                </a:rPr>
                <a:t>年收入主要来源</a:t>
              </a: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1" y="425063"/>
              <a:ext cx="529962" cy="430887"/>
              <a:chOff x="1" y="363398"/>
              <a:chExt cx="529962" cy="430887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1" y="363398"/>
                <a:ext cx="313142" cy="430887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  <a:cs typeface="OPPOSans" panose="00020600040101010101" charset="-122"/>
                  <a:sym typeface="字魂36号-正文宋楷" panose="02000000000000000000" pitchFamily="2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395050" y="363398"/>
                <a:ext cx="134913" cy="430887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  <a:cs typeface="OPPOSans" panose="00020600040101010101" charset="-122"/>
                  <a:sym typeface="字魂36号-正文宋楷" panose="02000000000000000000" pitchFamily="2" charset="-122"/>
                </a:endParaRPr>
              </a:p>
            </p:txBody>
          </p:sp>
        </p:grpSp>
      </p:grpSp>
      <p:sp>
        <p:nvSpPr>
          <p:cNvPr id="40" name="矩形 39"/>
          <p:cNvSpPr/>
          <p:nvPr/>
        </p:nvSpPr>
        <p:spPr>
          <a:xfrm>
            <a:off x="5800034" y="3036358"/>
            <a:ext cx="1210733" cy="378460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8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软件收入</a:t>
            </a:r>
          </a:p>
        </p:txBody>
      </p:sp>
      <p:sp>
        <p:nvSpPr>
          <p:cNvPr id="44" name="矩形 43"/>
          <p:cNvSpPr/>
          <p:nvPr/>
        </p:nvSpPr>
        <p:spPr>
          <a:xfrm>
            <a:off x="5800034" y="3720465"/>
            <a:ext cx="1210733" cy="378460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8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硬件收入</a:t>
            </a:r>
          </a:p>
        </p:txBody>
      </p:sp>
      <p:sp>
        <p:nvSpPr>
          <p:cNvPr id="45" name="矩形 44"/>
          <p:cNvSpPr/>
          <p:nvPr/>
        </p:nvSpPr>
        <p:spPr>
          <a:xfrm>
            <a:off x="5800034" y="2352252"/>
            <a:ext cx="1210733" cy="378460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8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培训收入</a:t>
            </a:r>
          </a:p>
        </p:txBody>
      </p:sp>
      <p:sp>
        <p:nvSpPr>
          <p:cNvPr id="7" name="矩形 6"/>
          <p:cNvSpPr/>
          <p:nvPr/>
        </p:nvSpPr>
        <p:spPr>
          <a:xfrm>
            <a:off x="10312612" y="3044825"/>
            <a:ext cx="1210733" cy="378460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8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104</a:t>
            </a:r>
            <a:r>
              <a:rPr lang="zh-CN" altLang="en-US" sz="18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万元</a:t>
            </a:r>
          </a:p>
        </p:txBody>
      </p:sp>
      <p:sp>
        <p:nvSpPr>
          <p:cNvPr id="8" name="矩形 7"/>
          <p:cNvSpPr/>
          <p:nvPr/>
        </p:nvSpPr>
        <p:spPr>
          <a:xfrm>
            <a:off x="10312612" y="3728932"/>
            <a:ext cx="1210733" cy="378460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8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146</a:t>
            </a:r>
            <a:r>
              <a:rPr lang="zh-CN" altLang="en-US" sz="18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万元</a:t>
            </a:r>
          </a:p>
        </p:txBody>
      </p:sp>
      <p:sp>
        <p:nvSpPr>
          <p:cNvPr id="9" name="矩形 8"/>
          <p:cNvSpPr/>
          <p:nvPr/>
        </p:nvSpPr>
        <p:spPr>
          <a:xfrm>
            <a:off x="10312612" y="2360718"/>
            <a:ext cx="1210733" cy="378460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8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57</a:t>
            </a:r>
            <a:r>
              <a:rPr lang="zh-CN" altLang="en-US" sz="18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万元</a:t>
            </a:r>
          </a:p>
        </p:txBody>
      </p:sp>
      <p:pic>
        <p:nvPicPr>
          <p:cNvPr id="20" name="图片 19" descr="5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74145" y="580988"/>
            <a:ext cx="1488125" cy="402167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80060" y="1898015"/>
            <a:ext cx="4873625" cy="2209165"/>
            <a:chOff x="10230" y="2099"/>
            <a:chExt cx="7675" cy="3479"/>
          </a:xfrm>
        </p:grpSpPr>
        <p:sp>
          <p:nvSpPr>
            <p:cNvPr id="21" name="Rectangle 39"/>
            <p:cNvSpPr>
              <a:spLocks noChangeArrowheads="1"/>
            </p:cNvSpPr>
            <p:nvPr/>
          </p:nvSpPr>
          <p:spPr bwMode="auto">
            <a:xfrm>
              <a:off x="10266" y="3252"/>
              <a:ext cx="7639" cy="2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OPPOSans" panose="00020600040101010101" charset="-122"/>
                </a:rPr>
                <a:t>公司的营业收入主要来源于软件收入和硬件收入。公司作为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OPPOSans" panose="00020600040101010101" charset="-122"/>
                </a:rPr>
                <a:t>XX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OPPOSans" panose="00020600040101010101" charset="-122"/>
                </a:rPr>
                <a:t>产业联盟的理事单位之一，将会积极参与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OPPOSans" panose="00020600040101010101" charset="-122"/>
                </a:rPr>
                <a:t>XX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OPPOSans" panose="00020600040101010101" charset="-122"/>
                </a:rPr>
                <a:t>体系的建设，推动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OPPOSans" panose="00020600040101010101" charset="-122"/>
                </a:rPr>
                <a:t>XX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OPPOSans" panose="00020600040101010101" charset="-122"/>
                </a:rPr>
                <a:t>生态在数字政府、智慧企业领域的快速发展，并将根据项目需求与华为进行合作。</a:t>
              </a:r>
            </a:p>
          </p:txBody>
        </p:sp>
        <p:sp>
          <p:nvSpPr>
            <p:cNvPr id="23" name="Rectangle 39"/>
            <p:cNvSpPr>
              <a:spLocks noChangeArrowheads="1"/>
            </p:cNvSpPr>
            <p:nvPr/>
          </p:nvSpPr>
          <p:spPr bwMode="auto">
            <a:xfrm>
              <a:off x="10230" y="2099"/>
              <a:ext cx="7639" cy="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2400" b="1" dirty="0">
                  <a:latin typeface="+mj-ea"/>
                  <a:ea typeface="+mj-ea"/>
                  <a:cs typeface="OPPOSans" panose="00020600040101010101" charset="-122"/>
                  <a:sym typeface="思源宋体 CN Heavy" panose="02020900000000000000" pitchFamily="18" charset="-122"/>
                </a:rPr>
                <a:t>年收入主要来源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0" y="5089525"/>
            <a:ext cx="12223115" cy="176847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ea"/>
              <a:sym typeface="Microsoft YaHei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039610" y="2426335"/>
            <a:ext cx="3198495" cy="252730"/>
            <a:chOff x="11138" y="3821"/>
            <a:chExt cx="5037" cy="398"/>
          </a:xfrm>
        </p:grpSpPr>
        <p:sp>
          <p:nvSpPr>
            <p:cNvPr id="12" name="圆角矩形 11"/>
            <p:cNvSpPr/>
            <p:nvPr/>
          </p:nvSpPr>
          <p:spPr>
            <a:xfrm>
              <a:off x="11187" y="3926"/>
              <a:ext cx="4989" cy="227"/>
            </a:xfrm>
            <a:prstGeom prst="roundRect">
              <a:avLst>
                <a:gd name="adj" fmla="val 50000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" panose="00020600040101010101" charset="-122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11138" y="3926"/>
              <a:ext cx="1675" cy="211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" panose="00020600040101010101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12735" y="3821"/>
              <a:ext cx="399" cy="399"/>
            </a:xfrm>
            <a:prstGeom prst="ellipse">
              <a:avLst/>
            </a:prstGeom>
            <a:noFill/>
            <a:ln w="1079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" panose="00020600040101010101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070725" y="3127375"/>
            <a:ext cx="3168015" cy="253365"/>
            <a:chOff x="11187" y="3821"/>
            <a:chExt cx="4989" cy="399"/>
          </a:xfrm>
        </p:grpSpPr>
        <p:sp>
          <p:nvSpPr>
            <p:cNvPr id="11" name="圆角矩形 10"/>
            <p:cNvSpPr/>
            <p:nvPr/>
          </p:nvSpPr>
          <p:spPr>
            <a:xfrm>
              <a:off x="11187" y="3926"/>
              <a:ext cx="4989" cy="227"/>
            </a:xfrm>
            <a:prstGeom prst="roundRect">
              <a:avLst>
                <a:gd name="adj" fmla="val 50000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" panose="00020600040101010101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11187" y="3934"/>
              <a:ext cx="2508" cy="211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" panose="00020600040101010101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13639" y="3821"/>
              <a:ext cx="399" cy="399"/>
            </a:xfrm>
            <a:prstGeom prst="ellipse">
              <a:avLst/>
            </a:prstGeom>
            <a:noFill/>
            <a:ln w="1079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" panose="00020600040101010101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039610" y="3757930"/>
            <a:ext cx="3199130" cy="253365"/>
            <a:chOff x="11138" y="3821"/>
            <a:chExt cx="5038" cy="399"/>
          </a:xfrm>
        </p:grpSpPr>
        <p:sp>
          <p:nvSpPr>
            <p:cNvPr id="18" name="圆角矩形 17"/>
            <p:cNvSpPr/>
            <p:nvPr/>
          </p:nvSpPr>
          <p:spPr>
            <a:xfrm>
              <a:off x="11187" y="3926"/>
              <a:ext cx="4989" cy="227"/>
            </a:xfrm>
            <a:prstGeom prst="roundRect">
              <a:avLst>
                <a:gd name="adj" fmla="val 50000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" panose="00020600040101010101" charset="-122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11138" y="3926"/>
              <a:ext cx="3405" cy="211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" panose="00020600040101010101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14543" y="3821"/>
              <a:ext cx="399" cy="399"/>
            </a:xfrm>
            <a:prstGeom prst="ellipse">
              <a:avLst/>
            </a:prstGeom>
            <a:noFill/>
            <a:ln w="1079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" panose="00020600040101010101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167130" y="5415915"/>
            <a:ext cx="2065655" cy="1062990"/>
            <a:chOff x="1359" y="8570"/>
            <a:chExt cx="3253" cy="1674"/>
          </a:xfrm>
        </p:grpSpPr>
        <p:grpSp>
          <p:nvGrpSpPr>
            <p:cNvPr id="26" name="组合 25"/>
            <p:cNvGrpSpPr/>
            <p:nvPr/>
          </p:nvGrpSpPr>
          <p:grpSpPr>
            <a:xfrm>
              <a:off x="1359" y="8693"/>
              <a:ext cx="2706" cy="1430"/>
              <a:chOff x="1534" y="8704"/>
              <a:chExt cx="2706" cy="1430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1534" y="9604"/>
                <a:ext cx="2706" cy="531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altLang="zh-CN" sz="1600" dirty="0">
                    <a:solidFill>
                      <a:schemeClr val="bg1">
                        <a:alpha val="66000"/>
                      </a:schemeClr>
                    </a:solidFill>
                    <a:latin typeface="+mn-ea"/>
                    <a:cs typeface="+mn-ea"/>
                    <a:sym typeface="+mn-lt"/>
                  </a:rPr>
                  <a:t>2018</a:t>
                </a:r>
                <a:r>
                  <a:rPr lang="zh-CN" altLang="en-US" sz="1600" dirty="0">
                    <a:solidFill>
                      <a:schemeClr val="bg1">
                        <a:alpha val="66000"/>
                      </a:schemeClr>
                    </a:solidFill>
                    <a:latin typeface="+mn-ea"/>
                    <a:cs typeface="+mn-ea"/>
                    <a:sym typeface="+mn-lt"/>
                  </a:rPr>
                  <a:t>年收入总额</a:t>
                </a: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1715" y="8704"/>
                <a:ext cx="2081" cy="725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sz="2400" b="1" dirty="0">
                    <a:solidFill>
                      <a:schemeClr val="bg1"/>
                    </a:solidFill>
                    <a:latin typeface="+mn-ea"/>
                    <a:cs typeface="+mn-ea"/>
                    <a:sym typeface="+mn-lt"/>
                  </a:rPr>
                  <a:t>150</a:t>
                </a:r>
                <a:r>
                  <a:rPr lang="zh-CN" altLang="en-US" sz="2400" b="1" dirty="0">
                    <a:solidFill>
                      <a:schemeClr val="bg1"/>
                    </a:solidFill>
                    <a:latin typeface="+mn-ea"/>
                    <a:cs typeface="+mn-ea"/>
                    <a:sym typeface="+mn-lt"/>
                  </a:rPr>
                  <a:t>万元</a:t>
                </a:r>
              </a:p>
            </p:txBody>
          </p:sp>
        </p:grpSp>
        <p:cxnSp>
          <p:nvCxnSpPr>
            <p:cNvPr id="32" name="直接连接符 31"/>
            <p:cNvCxnSpPr/>
            <p:nvPr/>
          </p:nvCxnSpPr>
          <p:spPr>
            <a:xfrm>
              <a:off x="4612" y="8570"/>
              <a:ext cx="0" cy="1675"/>
            </a:xfrm>
            <a:prstGeom prst="line">
              <a:avLst/>
            </a:prstGeom>
            <a:ln>
              <a:solidFill>
                <a:schemeClr val="bg1">
                  <a:alpha val="1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3862070" y="5415598"/>
            <a:ext cx="2065655" cy="1063625"/>
            <a:chOff x="1359" y="8570"/>
            <a:chExt cx="3253" cy="1675"/>
          </a:xfrm>
        </p:grpSpPr>
        <p:grpSp>
          <p:nvGrpSpPr>
            <p:cNvPr id="35" name="组合 34"/>
            <p:cNvGrpSpPr/>
            <p:nvPr/>
          </p:nvGrpSpPr>
          <p:grpSpPr>
            <a:xfrm>
              <a:off x="1359" y="8693"/>
              <a:ext cx="2706" cy="1431"/>
              <a:chOff x="1534" y="8704"/>
              <a:chExt cx="2706" cy="1431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1534" y="9604"/>
                <a:ext cx="2706" cy="531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altLang="zh-CN" sz="1600" dirty="0">
                    <a:solidFill>
                      <a:schemeClr val="bg1">
                        <a:alpha val="66000"/>
                      </a:schemeClr>
                    </a:solidFill>
                    <a:latin typeface="+mn-ea"/>
                    <a:cs typeface="+mn-ea"/>
                    <a:sym typeface="+mn-lt"/>
                  </a:rPr>
                  <a:t>2019</a:t>
                </a:r>
                <a:r>
                  <a:rPr lang="zh-CN" altLang="en-US" sz="1600" dirty="0">
                    <a:solidFill>
                      <a:schemeClr val="bg1">
                        <a:alpha val="66000"/>
                      </a:schemeClr>
                    </a:solidFill>
                    <a:latin typeface="+mn-ea"/>
                    <a:cs typeface="+mn-ea"/>
                    <a:sym typeface="+mn-lt"/>
                  </a:rPr>
                  <a:t>年收入总额</a:t>
                </a: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715" y="8704"/>
                <a:ext cx="2469" cy="725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sz="2400" b="1" dirty="0">
                    <a:solidFill>
                      <a:schemeClr val="bg1"/>
                    </a:solidFill>
                    <a:latin typeface="+mn-ea"/>
                    <a:cs typeface="+mn-ea"/>
                    <a:sym typeface="+mn-lt"/>
                  </a:rPr>
                  <a:t>300</a:t>
                </a:r>
                <a:r>
                  <a:rPr lang="zh-CN" altLang="en-US" sz="2400" b="1" dirty="0">
                    <a:solidFill>
                      <a:schemeClr val="bg1"/>
                    </a:solidFill>
                    <a:latin typeface="+mn-ea"/>
                    <a:cs typeface="+mn-ea"/>
                    <a:sym typeface="+mn-lt"/>
                  </a:rPr>
                  <a:t>万元</a:t>
                </a:r>
              </a:p>
            </p:txBody>
          </p:sp>
        </p:grpSp>
        <p:cxnSp>
          <p:nvCxnSpPr>
            <p:cNvPr id="38" name="直接连接符 37"/>
            <p:cNvCxnSpPr/>
            <p:nvPr/>
          </p:nvCxnSpPr>
          <p:spPr>
            <a:xfrm>
              <a:off x="4612" y="8570"/>
              <a:ext cx="0" cy="1675"/>
            </a:xfrm>
            <a:prstGeom prst="line">
              <a:avLst/>
            </a:prstGeom>
            <a:ln>
              <a:solidFill>
                <a:schemeClr val="bg1">
                  <a:alpha val="1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6671945" y="5415598"/>
            <a:ext cx="2065655" cy="1063625"/>
            <a:chOff x="1359" y="8570"/>
            <a:chExt cx="3253" cy="1675"/>
          </a:xfrm>
        </p:grpSpPr>
        <p:grpSp>
          <p:nvGrpSpPr>
            <p:cNvPr id="41" name="组合 40"/>
            <p:cNvGrpSpPr/>
            <p:nvPr/>
          </p:nvGrpSpPr>
          <p:grpSpPr>
            <a:xfrm>
              <a:off x="1359" y="8693"/>
              <a:ext cx="2706" cy="1431"/>
              <a:chOff x="1534" y="8704"/>
              <a:chExt cx="2706" cy="1431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1534" y="9604"/>
                <a:ext cx="2706" cy="531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altLang="zh-CN" sz="1600" dirty="0">
                    <a:solidFill>
                      <a:schemeClr val="bg1">
                        <a:alpha val="66000"/>
                      </a:schemeClr>
                    </a:solidFill>
                    <a:latin typeface="+mn-ea"/>
                    <a:cs typeface="+mn-ea"/>
                    <a:sym typeface="+mn-lt"/>
                  </a:rPr>
                  <a:t>2020</a:t>
                </a:r>
                <a:r>
                  <a:rPr lang="zh-CN" altLang="en-US" sz="1600" dirty="0">
                    <a:solidFill>
                      <a:schemeClr val="bg1">
                        <a:alpha val="66000"/>
                      </a:schemeClr>
                    </a:solidFill>
                    <a:latin typeface="+mn-ea"/>
                    <a:cs typeface="+mn-ea"/>
                    <a:sym typeface="+mn-lt"/>
                  </a:rPr>
                  <a:t>年收入总额</a:t>
                </a: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1715" y="8704"/>
                <a:ext cx="2081" cy="725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sz="2400" b="1" dirty="0">
                    <a:solidFill>
                      <a:schemeClr val="bg1"/>
                    </a:solidFill>
                    <a:latin typeface="+mn-ea"/>
                    <a:cs typeface="+mn-ea"/>
                    <a:sym typeface="+mn-lt"/>
                  </a:rPr>
                  <a:t>180</a:t>
                </a:r>
                <a:r>
                  <a:rPr lang="zh-CN" altLang="en-US" sz="2400" b="1" dirty="0">
                    <a:solidFill>
                      <a:schemeClr val="bg1"/>
                    </a:solidFill>
                    <a:latin typeface="+mn-ea"/>
                    <a:cs typeface="+mn-ea"/>
                    <a:sym typeface="+mn-lt"/>
                  </a:rPr>
                  <a:t>万元</a:t>
                </a:r>
              </a:p>
            </p:txBody>
          </p:sp>
        </p:grpSp>
        <p:cxnSp>
          <p:nvCxnSpPr>
            <p:cNvPr id="46" name="直接连接符 45"/>
            <p:cNvCxnSpPr/>
            <p:nvPr/>
          </p:nvCxnSpPr>
          <p:spPr>
            <a:xfrm>
              <a:off x="4612" y="8570"/>
              <a:ext cx="0" cy="1675"/>
            </a:xfrm>
            <a:prstGeom prst="line">
              <a:avLst/>
            </a:prstGeom>
            <a:ln>
              <a:solidFill>
                <a:schemeClr val="bg1">
                  <a:alpha val="1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/>
          <p:cNvGrpSpPr/>
          <p:nvPr/>
        </p:nvGrpSpPr>
        <p:grpSpPr>
          <a:xfrm>
            <a:off x="9349740" y="5493385"/>
            <a:ext cx="1718310" cy="908685"/>
            <a:chOff x="1534" y="8704"/>
            <a:chExt cx="2706" cy="1431"/>
          </a:xfrm>
        </p:grpSpPr>
        <p:sp>
          <p:nvSpPr>
            <p:cNvPr id="49" name="矩形 48"/>
            <p:cNvSpPr/>
            <p:nvPr/>
          </p:nvSpPr>
          <p:spPr>
            <a:xfrm>
              <a:off x="1534" y="9604"/>
              <a:ext cx="2706" cy="531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altLang="zh-CN" sz="1600" dirty="0">
                  <a:solidFill>
                    <a:schemeClr val="bg1">
                      <a:alpha val="66000"/>
                    </a:schemeClr>
                  </a:solidFill>
                  <a:latin typeface="+mn-ea"/>
                  <a:cs typeface="+mn-ea"/>
                  <a:sym typeface="+mn-lt"/>
                </a:rPr>
                <a:t>2021</a:t>
              </a:r>
              <a:r>
                <a:rPr lang="zh-CN" altLang="en-US" sz="1600" dirty="0">
                  <a:solidFill>
                    <a:schemeClr val="bg1">
                      <a:alpha val="66000"/>
                    </a:schemeClr>
                  </a:solidFill>
                  <a:latin typeface="+mn-ea"/>
                  <a:cs typeface="+mn-ea"/>
                  <a:sym typeface="+mn-lt"/>
                </a:rPr>
                <a:t>年收入总额</a:t>
              </a:r>
            </a:p>
          </p:txBody>
        </p:sp>
        <p:sp>
          <p:nvSpPr>
            <p:cNvPr id="50" name="矩形 49"/>
            <p:cNvSpPr/>
            <p:nvPr/>
          </p:nvSpPr>
          <p:spPr>
            <a:xfrm>
              <a:off x="1715" y="8704"/>
              <a:ext cx="2307" cy="72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2400" b="1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307</a:t>
              </a:r>
              <a:r>
                <a:rPr lang="zh-CN" altLang="en-US" sz="2400" b="1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万元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4" grpId="0"/>
      <p:bldP spid="45" grpId="0"/>
      <p:bldP spid="7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/Users/huangkui/Downloads/48168746.png4816874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9719"/>
          <a:stretch>
            <a:fillRect/>
          </a:stretch>
        </p:blipFill>
        <p:spPr>
          <a:xfrm>
            <a:off x="0" y="0"/>
            <a:ext cx="12171714" cy="6858000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0" y="502796"/>
            <a:ext cx="3995149" cy="521970"/>
            <a:chOff x="1" y="378896"/>
            <a:chExt cx="3995149" cy="521970"/>
          </a:xfrm>
        </p:grpSpPr>
        <p:sp>
          <p:nvSpPr>
            <p:cNvPr id="28" name="文本框 27"/>
            <p:cNvSpPr txBox="1"/>
            <p:nvPr/>
          </p:nvSpPr>
          <p:spPr>
            <a:xfrm>
              <a:off x="611870" y="378896"/>
              <a:ext cx="3383280" cy="52197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" panose="00020600040101010101" charset="-122"/>
                  <a:sym typeface="字魂36号-正文宋楷" panose="02000000000000000000" pitchFamily="2" charset="-122"/>
                </a:rPr>
                <a:t>近两年销售对比分析</a:t>
              </a: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1" y="425063"/>
              <a:ext cx="529962" cy="430887"/>
              <a:chOff x="1" y="363398"/>
              <a:chExt cx="529962" cy="430887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1" y="363398"/>
                <a:ext cx="313142" cy="430887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n-ea"/>
                  <a:cs typeface="OPPOSans" panose="00020600040101010101" charset="-122"/>
                  <a:sym typeface="字魂36号-正文宋楷" panose="02000000000000000000" pitchFamily="2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395050" y="363398"/>
                <a:ext cx="134913" cy="430887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  <a:cs typeface="OPPOSans" panose="00020600040101010101" charset="-122"/>
                  <a:sym typeface="字魂36号-正文宋楷" panose="02000000000000000000" pitchFamily="2" charset="-122"/>
                </a:endParaRPr>
              </a:p>
            </p:txBody>
          </p:sp>
        </p:grpSp>
      </p:grpSp>
      <p:graphicFrame>
        <p:nvGraphicFramePr>
          <p:cNvPr id="4" name="Chart 3"/>
          <p:cNvGraphicFramePr/>
          <p:nvPr/>
        </p:nvGraphicFramePr>
        <p:xfrm>
          <a:off x="612140" y="1344295"/>
          <a:ext cx="11127740" cy="35223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9" name="图片 8" descr="5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74145" y="580988"/>
            <a:ext cx="1488125" cy="40216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5089525"/>
            <a:ext cx="12223115" cy="176847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ea"/>
              <a:sym typeface="Microsoft YaHei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62000" y="5303520"/>
            <a:ext cx="10900410" cy="1076325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200000"/>
              </a:lnSpc>
            </a:pPr>
            <a:r>
              <a:rPr lang="en-US" sz="16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      </a:t>
            </a:r>
            <a:r>
              <a:rPr sz="16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截止到11月23日，总计完成16款；产品开发上市后月销量喜人，其中有8款每月保持30%的持续增长。产品非常契合消费者的需求，功能和外观设计非常棒，获得了渠道商及终端消费者的高端好评。</a:t>
            </a:r>
            <a:r>
              <a:rPr lang="zh-CN" sz="16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比去年销售额上升</a:t>
            </a:r>
            <a:r>
              <a:rPr lang="en-US" altLang="zh-CN" sz="16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50%</a:t>
            </a:r>
            <a:r>
              <a:rPr lang="zh-CN" altLang="en-US" sz="16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819197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47" y="0"/>
            <a:ext cx="12191153" cy="687493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2540"/>
            <a:ext cx="12192000" cy="6863080"/>
          </a:xfrm>
          <a:prstGeom prst="rect">
            <a:avLst/>
          </a:prstGeom>
          <a:gradFill>
            <a:gsLst>
              <a:gs pos="100000">
                <a:srgbClr val="04337A">
                  <a:alpha val="67000"/>
                </a:srgbClr>
              </a:gs>
              <a:gs pos="0">
                <a:srgbClr val="04337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OPPOSans" panose="00020600040101010101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0" y="502796"/>
            <a:ext cx="3639549" cy="521970"/>
            <a:chOff x="1" y="378896"/>
            <a:chExt cx="3639549" cy="521970"/>
          </a:xfrm>
        </p:grpSpPr>
        <p:sp>
          <p:nvSpPr>
            <p:cNvPr id="28" name="文本框 27"/>
            <p:cNvSpPr txBox="1"/>
            <p:nvPr/>
          </p:nvSpPr>
          <p:spPr>
            <a:xfrm>
              <a:off x="611870" y="378896"/>
              <a:ext cx="3027680" cy="52197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+mn-ea"/>
                  <a:cs typeface="OPPOSans" panose="00020600040101010101" charset="-122"/>
                  <a:sym typeface="字魂36号-正文宋楷" panose="02000000000000000000" pitchFamily="2" charset="-122"/>
                </a:rPr>
                <a:t>年度产品销售排行</a:t>
              </a: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1" y="425063"/>
              <a:ext cx="529962" cy="430887"/>
              <a:chOff x="1" y="363398"/>
              <a:chExt cx="529962" cy="430887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1" y="363398"/>
                <a:ext cx="313142" cy="43088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+mn-ea"/>
                  <a:cs typeface="OPPOSans" panose="00020600040101010101" charset="-122"/>
                  <a:sym typeface="字魂36号-正文宋楷" panose="02000000000000000000" pitchFamily="2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395050" y="363398"/>
                <a:ext cx="134913" cy="430887"/>
              </a:xfrm>
              <a:prstGeom prst="rect">
                <a:avLst/>
              </a:prstGeom>
              <a:solidFill>
                <a:schemeClr val="bg1">
                  <a:alpha val="4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+mn-ea"/>
                  <a:cs typeface="OPPOSans" panose="00020600040101010101" charset="-122"/>
                  <a:sym typeface="字魂36号-正文宋楷" panose="02000000000000000000" pitchFamily="2" charset="-122"/>
                </a:endParaRPr>
              </a:p>
            </p:txBody>
          </p:sp>
        </p:grpSp>
      </p:grpSp>
      <p:graphicFrame>
        <p:nvGraphicFramePr>
          <p:cNvPr id="2" name="Table 4410"/>
          <p:cNvGraphicFramePr/>
          <p:nvPr>
            <p:custDataLst>
              <p:tags r:id="rId1"/>
            </p:custDataLst>
          </p:nvPr>
        </p:nvGraphicFramePr>
        <p:xfrm>
          <a:off x="1257300" y="1476587"/>
          <a:ext cx="9902190" cy="4340860"/>
        </p:xfrm>
        <a:graphic>
          <a:graphicData uri="http://schemas.openxmlformats.org/drawingml/2006/table">
            <a:tbl>
              <a:tblPr firstRow="1" bandRow="1"/>
              <a:tblGrid>
                <a:gridCol w="1981200"/>
                <a:gridCol w="1979295"/>
                <a:gridCol w="1981200"/>
                <a:gridCol w="2002790"/>
                <a:gridCol w="1957705"/>
              </a:tblGrid>
              <a:tr h="880745">
                <a:tc>
                  <a:txBody>
                    <a:bodyPr/>
                    <a:lstStyle/>
                    <a:p>
                      <a:pPr lvl="0" algn="ctr" defTabSz="914400">
                        <a:defRPr b="0">
                          <a:solidFill>
                            <a:srgbClr val="000000"/>
                          </a:solidFill>
                        </a:defRPr>
                      </a:pPr>
                      <a:endParaRPr sz="2665" b="1" dirty="0">
                        <a:solidFill>
                          <a:srgbClr val="FFFFFF"/>
                        </a:solidFill>
                        <a:latin typeface="OPPOSans" panose="00020600040101010101" charset="-122"/>
                        <a:ea typeface="OPPOSans" panose="00020600040101010101" charset="-122"/>
                        <a:cs typeface="OPPOSans" panose="00020600040101010101" charset="-122"/>
                        <a:sym typeface="BebasNeueBold"/>
                      </a:endParaRPr>
                    </a:p>
                  </a:txBody>
                  <a:tcPr marL="33866" marR="33866" marT="33866" marB="33866" anchor="ctr" horzOverflow="overflow">
                    <a:lnL w="12700">
                      <a:noFill/>
                      <a:miter lim="400000"/>
                    </a:lnL>
                    <a:lnR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R>
                    <a:lnT w="12700">
                      <a:noFill/>
                      <a:miter lim="400000"/>
                    </a:lnT>
                    <a:lnB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lang="zh-CN" altLang="en-US" sz="2000" b="1" dirty="0">
                          <a:solidFill>
                            <a:prstClr val="white"/>
                          </a:solidFill>
                          <a:latin typeface="+mj-ea"/>
                          <a:ea typeface="+mj-ea"/>
                          <a:cs typeface="OPPOSans" panose="00020600040101010101" charset="-122"/>
                          <a:sym typeface="+mn-ea"/>
                        </a:rPr>
                        <a:t>产品一名称</a:t>
                      </a:r>
                    </a:p>
                  </a:txBody>
                  <a:tcPr marL="33866" marR="33866" marT="33866" marB="33866" anchor="ctr" horzOverflow="overflow">
                    <a:lnL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L>
                    <a:lnR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R>
                    <a:lnT w="12700">
                      <a:noFill/>
                      <a:miter lim="400000"/>
                    </a:lnT>
                    <a:lnB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lang="zh-CN" altLang="en-US" sz="2000" b="1" dirty="0">
                          <a:solidFill>
                            <a:prstClr val="white"/>
                          </a:solidFill>
                          <a:latin typeface="+mj-ea"/>
                          <a:ea typeface="+mj-ea"/>
                          <a:cs typeface="OPPOSans" panose="00020600040101010101" charset="-122"/>
                          <a:sym typeface="+mn-ea"/>
                        </a:rPr>
                        <a:t>产品二名称</a:t>
                      </a:r>
                    </a:p>
                  </a:txBody>
                  <a:tcPr marL="33866" marR="33866" marT="33866" marB="33866" anchor="ctr" horzOverflow="overflow">
                    <a:lnL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L>
                    <a:lnR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R>
                    <a:lnT w="12700">
                      <a:noFill/>
                      <a:miter lim="400000"/>
                    </a:lnT>
                    <a:lnB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lang="zh-CN" sz="2000" b="1" dirty="0">
                          <a:solidFill>
                            <a:srgbClr val="FFFFFF"/>
                          </a:solidFill>
                          <a:latin typeface="+mj-ea"/>
                          <a:ea typeface="+mj-ea"/>
                          <a:cs typeface="OPPOSans" panose="00020600040101010101" charset="-122"/>
                          <a:sym typeface="BebasNeueBold"/>
                        </a:rPr>
                        <a:t>产品三名称</a:t>
                      </a:r>
                    </a:p>
                  </a:txBody>
                  <a:tcPr marL="33866" marR="33866" marT="33866" marB="33866" anchor="ctr" horzOverflow="overflow">
                    <a:lnL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L>
                    <a:lnR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R>
                    <a:lnT w="12700">
                      <a:noFill/>
                      <a:miter lim="400000"/>
                    </a:lnT>
                    <a:lnB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lang="zh-CN" sz="2000" b="1" dirty="0">
                          <a:solidFill>
                            <a:srgbClr val="FFFFFF"/>
                          </a:solidFill>
                          <a:latin typeface="+mj-ea"/>
                          <a:ea typeface="+mj-ea"/>
                          <a:cs typeface="OPPOSans" panose="00020600040101010101" charset="-122"/>
                          <a:sym typeface="BebasNeueBold"/>
                        </a:rPr>
                        <a:t>产品四名称</a:t>
                      </a:r>
                    </a:p>
                  </a:txBody>
                  <a:tcPr marL="33866" marR="33866" marT="33866" marB="33866" anchor="ctr" horzOverflow="overflow">
                    <a:lnL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L>
                    <a:lnR w="12700">
                      <a:noFill/>
                      <a:miter lim="400000"/>
                    </a:lnR>
                    <a:lnT w="12700">
                      <a:noFill/>
                      <a:miter lim="400000"/>
                    </a:lnT>
                    <a:lnB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</a:tr>
              <a:tr h="567055">
                <a:tc>
                  <a:txBody>
                    <a:bodyPr/>
                    <a:lstStyle/>
                    <a:p>
                      <a:pPr lvl="0" algn="ctr" defTabSz="914400"/>
                      <a:r>
                        <a:rPr lang="zh-CN" sz="2000" dirty="0">
                          <a:latin typeface="+mj-ea"/>
                          <a:ea typeface="+mj-ea"/>
                          <a:cs typeface="OPPOSans" panose="00020600040101010101" charset="-122"/>
                          <a:sym typeface="Roboto Light"/>
                        </a:rPr>
                        <a:t>第一季度</a:t>
                      </a:r>
                    </a:p>
                  </a:txBody>
                  <a:tcPr marL="33866" marR="33866" marT="33866" marB="33866" anchor="ctr" horzOverflow="overflow">
                    <a:lnL w="12700">
                      <a:noFill/>
                      <a:miter lim="400000"/>
                    </a:lnL>
                    <a:lnR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R>
                    <a:lnT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T>
                    <a:lnB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914400"/>
                      <a:r>
                        <a:rPr lang="en-US" sz="1800" dirty="0">
                          <a:latin typeface="+mn-ea"/>
                          <a:ea typeface="+mn-ea"/>
                          <a:cs typeface="OPPOSans" panose="00020600040101010101" charset="-122"/>
                          <a:sym typeface="Roboto Light"/>
                        </a:rPr>
                        <a:t>25</a:t>
                      </a:r>
                      <a:r>
                        <a:rPr lang="zh-CN" altLang="en-US" sz="1800" dirty="0">
                          <a:latin typeface="+mn-ea"/>
                          <a:ea typeface="+mn-ea"/>
                          <a:cs typeface="OPPOSans" panose="00020600040101010101" charset="-122"/>
                          <a:sym typeface="Roboto Light"/>
                        </a:rPr>
                        <a:t>万元</a:t>
                      </a:r>
                    </a:p>
                  </a:txBody>
                  <a:tcPr marL="33866" marR="33866" marT="33866" marB="33866" anchor="ctr" horzOverflow="overflow">
                    <a:lnL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L>
                    <a:lnR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R>
                    <a:lnT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T>
                    <a:lnB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914400"/>
                      <a:r>
                        <a:rPr lang="en-US" sz="1800" dirty="0">
                          <a:latin typeface="+mn-ea"/>
                          <a:ea typeface="+mn-ea"/>
                          <a:cs typeface="OPPOSans" panose="00020600040101010101" charset="-122"/>
                          <a:sym typeface="Roboto Light"/>
                        </a:rPr>
                        <a:t>45</a:t>
                      </a:r>
                      <a:r>
                        <a:rPr lang="zh-CN" altLang="en-US" sz="1800" dirty="0">
                          <a:latin typeface="+mn-ea"/>
                          <a:ea typeface="+mn-ea"/>
                          <a:cs typeface="OPPOSans" panose="00020600040101010101" charset="-122"/>
                          <a:sym typeface="Roboto Light"/>
                        </a:rPr>
                        <a:t>万元</a:t>
                      </a:r>
                      <a:endParaRPr sz="1800" dirty="0">
                        <a:latin typeface="+mn-ea"/>
                        <a:ea typeface="+mn-ea"/>
                        <a:cs typeface="OPPOSans" panose="00020600040101010101" charset="-122"/>
                        <a:sym typeface="Roboto Light"/>
                      </a:endParaRPr>
                    </a:p>
                  </a:txBody>
                  <a:tcPr marL="33866" marR="33866" marT="33866" marB="33866" anchor="ctr" horzOverflow="overflow">
                    <a:lnL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L>
                    <a:lnR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R>
                    <a:lnT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T>
                    <a:lnB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914400"/>
                      <a:r>
                        <a:rPr lang="en-US" sz="1800" dirty="0">
                          <a:latin typeface="+mn-ea"/>
                          <a:ea typeface="+mn-ea"/>
                          <a:cs typeface="OPPOSans" panose="00020600040101010101" charset="-122"/>
                          <a:sym typeface="Roboto Light"/>
                        </a:rPr>
                        <a:t>11</a:t>
                      </a:r>
                      <a:r>
                        <a:rPr lang="zh-CN" altLang="en-US" sz="1800" dirty="0">
                          <a:latin typeface="+mn-ea"/>
                          <a:ea typeface="+mn-ea"/>
                          <a:cs typeface="OPPOSans" panose="00020600040101010101" charset="-122"/>
                          <a:sym typeface="Roboto Light"/>
                        </a:rPr>
                        <a:t>万元</a:t>
                      </a:r>
                      <a:endParaRPr sz="1800" dirty="0">
                        <a:latin typeface="+mn-ea"/>
                        <a:ea typeface="+mn-ea"/>
                        <a:cs typeface="OPPOSans" panose="00020600040101010101" charset="-122"/>
                        <a:sym typeface="Roboto Light"/>
                      </a:endParaRPr>
                    </a:p>
                  </a:txBody>
                  <a:tcPr marL="33866" marR="33866" marT="33866" marB="33866" anchor="ctr" horzOverflow="overflow">
                    <a:lnL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L>
                    <a:lnR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R>
                    <a:lnT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T>
                    <a:lnB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914400"/>
                      <a:r>
                        <a:rPr lang="en-US" sz="1800">
                          <a:latin typeface="+mn-ea"/>
                          <a:ea typeface="+mn-ea"/>
                          <a:cs typeface="OPPOSans" panose="00020600040101010101" charset="-122"/>
                          <a:sym typeface="Roboto Light"/>
                        </a:rPr>
                        <a:t>25</a:t>
                      </a:r>
                      <a:r>
                        <a:rPr lang="zh-CN" altLang="en-US" sz="1800">
                          <a:latin typeface="+mn-ea"/>
                          <a:ea typeface="+mn-ea"/>
                          <a:cs typeface="OPPOSans" panose="00020600040101010101" charset="-122"/>
                          <a:sym typeface="Roboto Light"/>
                        </a:rPr>
                        <a:t>万元</a:t>
                      </a:r>
                      <a:endParaRPr sz="1800">
                        <a:latin typeface="+mn-ea"/>
                        <a:ea typeface="+mn-ea"/>
                        <a:cs typeface="OPPOSans" panose="00020600040101010101" charset="-122"/>
                        <a:sym typeface="Roboto Light"/>
                      </a:endParaRPr>
                    </a:p>
                  </a:txBody>
                  <a:tcPr marL="33866" marR="33866" marT="33866" marB="33866" anchor="ctr" horzOverflow="overflow">
                    <a:lnL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L>
                    <a:lnR w="12700">
                      <a:noFill/>
                      <a:miter lim="400000"/>
                    </a:lnR>
                    <a:lnT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T>
                    <a:lnB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540385">
                <a:tc>
                  <a:txBody>
                    <a:bodyPr/>
                    <a:lstStyle/>
                    <a:p>
                      <a:pPr lvl="0" algn="ctr" defTabSz="914400"/>
                      <a:r>
                        <a:rPr lang="zh-CN" sz="2000" dirty="0">
                          <a:latin typeface="+mj-ea"/>
                          <a:ea typeface="+mj-ea"/>
                          <a:cs typeface="OPPOSans" panose="00020600040101010101" charset="-122"/>
                          <a:sym typeface="Roboto Light"/>
                        </a:rPr>
                        <a:t>第二季度</a:t>
                      </a:r>
                    </a:p>
                  </a:txBody>
                  <a:tcPr marL="33866" marR="33866" marT="33866" marB="33866" anchor="ctr" horzOverflow="overflow">
                    <a:lnL w="12700">
                      <a:noFill/>
                      <a:miter lim="400000"/>
                    </a:lnL>
                    <a:lnR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R>
                    <a:lnT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T>
                    <a:lnB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914400"/>
                      <a:r>
                        <a:rPr lang="en-US" sz="1800" dirty="0">
                          <a:latin typeface="+mn-ea"/>
                          <a:ea typeface="+mn-ea"/>
                          <a:cs typeface="OPPOSans" panose="00020600040101010101" charset="-122"/>
                          <a:sym typeface="Roboto Light"/>
                        </a:rPr>
                        <a:t>11</a:t>
                      </a:r>
                      <a:r>
                        <a:rPr lang="zh-CN" altLang="en-US" sz="1800" dirty="0">
                          <a:latin typeface="+mn-ea"/>
                          <a:ea typeface="+mn-ea"/>
                          <a:cs typeface="OPPOSans" panose="00020600040101010101" charset="-122"/>
                          <a:sym typeface="Roboto Light"/>
                        </a:rPr>
                        <a:t>万元</a:t>
                      </a:r>
                      <a:endParaRPr sz="1800" dirty="0">
                        <a:solidFill>
                          <a:srgbClr val="212830"/>
                        </a:solidFill>
                        <a:latin typeface="+mn-ea"/>
                        <a:ea typeface="+mn-ea"/>
                        <a:cs typeface="OPPOSans" panose="00020600040101010101" charset="-122"/>
                        <a:sym typeface="Roboto Light"/>
                      </a:endParaRPr>
                    </a:p>
                  </a:txBody>
                  <a:tcPr marL="33866" marR="33866" marT="33866" marB="33866" anchor="ctr" horzOverflow="overflow">
                    <a:lnL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L>
                    <a:lnR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R>
                    <a:lnT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T>
                    <a:lnB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914400"/>
                      <a:r>
                        <a:rPr lang="en-US" sz="1800" dirty="0">
                          <a:latin typeface="+mn-ea"/>
                          <a:ea typeface="+mn-ea"/>
                          <a:cs typeface="OPPOSans" panose="00020600040101010101" charset="-122"/>
                          <a:sym typeface="Roboto Light"/>
                        </a:rPr>
                        <a:t>25</a:t>
                      </a:r>
                      <a:r>
                        <a:rPr lang="zh-CN" altLang="en-US" sz="1800" dirty="0">
                          <a:latin typeface="+mn-ea"/>
                          <a:ea typeface="+mn-ea"/>
                          <a:cs typeface="OPPOSans" panose="00020600040101010101" charset="-122"/>
                          <a:sym typeface="Roboto Light"/>
                        </a:rPr>
                        <a:t>万元</a:t>
                      </a:r>
                      <a:endParaRPr sz="1800" dirty="0">
                        <a:solidFill>
                          <a:srgbClr val="212830"/>
                        </a:solidFill>
                        <a:latin typeface="+mn-ea"/>
                        <a:ea typeface="+mn-ea"/>
                        <a:cs typeface="OPPOSans" panose="00020600040101010101" charset="-122"/>
                        <a:sym typeface="Roboto Light"/>
                      </a:endParaRPr>
                    </a:p>
                  </a:txBody>
                  <a:tcPr marL="33866" marR="33866" marT="33866" marB="33866" anchor="ctr" horzOverflow="overflow">
                    <a:lnL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L>
                    <a:lnR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R>
                    <a:lnT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T>
                    <a:lnB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914400"/>
                      <a:r>
                        <a:rPr lang="en-US" sz="1800" dirty="0">
                          <a:latin typeface="+mn-ea"/>
                          <a:ea typeface="+mn-ea"/>
                          <a:cs typeface="OPPOSans" panose="00020600040101010101" charset="-122"/>
                          <a:sym typeface="Roboto Light"/>
                        </a:rPr>
                        <a:t>22</a:t>
                      </a:r>
                      <a:r>
                        <a:rPr lang="zh-CN" altLang="en-US" sz="1800" dirty="0">
                          <a:latin typeface="+mn-ea"/>
                          <a:ea typeface="+mn-ea"/>
                          <a:cs typeface="OPPOSans" panose="00020600040101010101" charset="-122"/>
                          <a:sym typeface="Roboto Light"/>
                        </a:rPr>
                        <a:t>万元</a:t>
                      </a:r>
                      <a:endParaRPr sz="1800" dirty="0">
                        <a:solidFill>
                          <a:srgbClr val="212830"/>
                        </a:solidFill>
                        <a:latin typeface="+mn-ea"/>
                        <a:ea typeface="+mn-ea"/>
                        <a:cs typeface="OPPOSans" panose="00020600040101010101" charset="-122"/>
                        <a:sym typeface="Roboto Light"/>
                      </a:endParaRPr>
                    </a:p>
                  </a:txBody>
                  <a:tcPr marL="33866" marR="33866" marT="33866" marB="33866" anchor="ctr" horzOverflow="overflow">
                    <a:lnL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L>
                    <a:lnR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R>
                    <a:lnT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T>
                    <a:lnB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914400"/>
                      <a:r>
                        <a:rPr lang="en-US" sz="1800" dirty="0">
                          <a:latin typeface="+mn-ea"/>
                          <a:ea typeface="+mn-ea"/>
                          <a:cs typeface="OPPOSans" panose="00020600040101010101" charset="-122"/>
                          <a:sym typeface="Roboto Light"/>
                        </a:rPr>
                        <a:t>21</a:t>
                      </a:r>
                      <a:r>
                        <a:rPr lang="zh-CN" altLang="en-US" sz="1800" dirty="0">
                          <a:latin typeface="+mn-ea"/>
                          <a:ea typeface="+mn-ea"/>
                          <a:cs typeface="OPPOSans" panose="00020600040101010101" charset="-122"/>
                          <a:sym typeface="Roboto Light"/>
                        </a:rPr>
                        <a:t>万元</a:t>
                      </a:r>
                      <a:endParaRPr sz="1800" dirty="0">
                        <a:solidFill>
                          <a:srgbClr val="212830"/>
                        </a:solidFill>
                        <a:latin typeface="+mn-ea"/>
                        <a:ea typeface="+mn-ea"/>
                        <a:cs typeface="OPPOSans" panose="00020600040101010101" charset="-122"/>
                        <a:sym typeface="Roboto Light"/>
                      </a:endParaRPr>
                    </a:p>
                  </a:txBody>
                  <a:tcPr marL="33866" marR="33866" marT="33866" marB="33866" anchor="ctr" horzOverflow="overflow">
                    <a:lnL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L>
                    <a:lnR w="12700">
                      <a:noFill/>
                      <a:miter lim="400000"/>
                    </a:lnR>
                    <a:lnT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T>
                    <a:lnB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608330">
                <a:tc>
                  <a:txBody>
                    <a:bodyPr/>
                    <a:lstStyle/>
                    <a:p>
                      <a:pPr lvl="0" algn="ctr" defTabSz="914400"/>
                      <a:r>
                        <a:rPr lang="zh-CN" sz="2000" dirty="0">
                          <a:latin typeface="+mj-ea"/>
                          <a:ea typeface="+mj-ea"/>
                          <a:cs typeface="OPPOSans" panose="00020600040101010101" charset="-122"/>
                          <a:sym typeface="Roboto Light"/>
                        </a:rPr>
                        <a:t>第三季度</a:t>
                      </a:r>
                    </a:p>
                  </a:txBody>
                  <a:tcPr marL="33866" marR="33866" marT="33866" marB="33866" anchor="ctr" horzOverflow="overflow">
                    <a:lnL w="12700">
                      <a:noFill/>
                      <a:miter lim="400000"/>
                    </a:lnL>
                    <a:lnR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R>
                    <a:lnT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T>
                    <a:lnB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914400"/>
                      <a:r>
                        <a:rPr lang="en-US" sz="1800" dirty="0">
                          <a:latin typeface="+mn-ea"/>
                          <a:ea typeface="+mn-ea"/>
                          <a:cs typeface="OPPOSans" panose="00020600040101010101" charset="-122"/>
                          <a:sym typeface="Roboto Light"/>
                        </a:rPr>
                        <a:t>12</a:t>
                      </a:r>
                      <a:r>
                        <a:rPr lang="zh-CN" altLang="en-US" sz="1800" dirty="0">
                          <a:latin typeface="+mn-ea"/>
                          <a:ea typeface="+mn-ea"/>
                          <a:cs typeface="OPPOSans" panose="00020600040101010101" charset="-122"/>
                          <a:sym typeface="Roboto Light"/>
                        </a:rPr>
                        <a:t>万元</a:t>
                      </a:r>
                      <a:endParaRPr sz="1800" dirty="0">
                        <a:solidFill>
                          <a:srgbClr val="212830"/>
                        </a:solidFill>
                        <a:latin typeface="+mn-ea"/>
                        <a:ea typeface="+mn-ea"/>
                        <a:cs typeface="OPPOSans" panose="00020600040101010101" charset="-122"/>
                        <a:sym typeface="Roboto Light"/>
                      </a:endParaRPr>
                    </a:p>
                  </a:txBody>
                  <a:tcPr marL="33866" marR="33866" marT="33866" marB="33866" anchor="ctr" horzOverflow="overflow">
                    <a:lnL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L>
                    <a:lnR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R>
                    <a:lnT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T>
                    <a:lnB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914400"/>
                      <a:r>
                        <a:rPr lang="en-US" sz="1800">
                          <a:latin typeface="+mn-ea"/>
                          <a:ea typeface="+mn-ea"/>
                          <a:cs typeface="OPPOSans" panose="00020600040101010101" charset="-122"/>
                          <a:sym typeface="Roboto Light"/>
                        </a:rPr>
                        <a:t>11</a:t>
                      </a:r>
                      <a:r>
                        <a:rPr lang="zh-CN" altLang="en-US" sz="1800">
                          <a:latin typeface="+mn-ea"/>
                          <a:ea typeface="+mn-ea"/>
                          <a:cs typeface="OPPOSans" panose="00020600040101010101" charset="-122"/>
                          <a:sym typeface="Roboto Light"/>
                        </a:rPr>
                        <a:t>万元</a:t>
                      </a:r>
                      <a:endParaRPr sz="1800">
                        <a:latin typeface="+mn-ea"/>
                        <a:ea typeface="+mn-ea"/>
                        <a:cs typeface="OPPOSans" panose="00020600040101010101" charset="-122"/>
                        <a:sym typeface="Roboto Light"/>
                      </a:endParaRPr>
                    </a:p>
                  </a:txBody>
                  <a:tcPr marL="33866" marR="33866" marT="33866" marB="33866" anchor="ctr" horzOverflow="overflow">
                    <a:lnL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L>
                    <a:lnR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R>
                    <a:lnT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T>
                    <a:lnB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914400"/>
                      <a:r>
                        <a:rPr lang="en-US" sz="1800" dirty="0">
                          <a:latin typeface="+mn-ea"/>
                          <a:ea typeface="+mn-ea"/>
                          <a:cs typeface="OPPOSans" panose="00020600040101010101" charset="-122"/>
                          <a:sym typeface="Roboto Light"/>
                        </a:rPr>
                        <a:t>33</a:t>
                      </a:r>
                      <a:r>
                        <a:rPr lang="zh-CN" altLang="en-US" sz="1800" dirty="0">
                          <a:latin typeface="+mn-ea"/>
                          <a:ea typeface="+mn-ea"/>
                          <a:cs typeface="OPPOSans" panose="00020600040101010101" charset="-122"/>
                          <a:sym typeface="Roboto Light"/>
                        </a:rPr>
                        <a:t>万元</a:t>
                      </a:r>
                      <a:endParaRPr sz="1800" dirty="0">
                        <a:latin typeface="+mn-ea"/>
                        <a:ea typeface="+mn-ea"/>
                        <a:cs typeface="OPPOSans" panose="00020600040101010101" charset="-122"/>
                        <a:sym typeface="Roboto Light"/>
                      </a:endParaRPr>
                    </a:p>
                  </a:txBody>
                  <a:tcPr marL="33866" marR="33866" marT="33866" marB="33866" anchor="ctr" horzOverflow="overflow">
                    <a:lnL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L>
                    <a:lnR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R>
                    <a:lnT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T>
                    <a:lnB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914400"/>
                      <a:r>
                        <a:rPr lang="en-US" sz="1800" dirty="0">
                          <a:latin typeface="+mn-ea"/>
                          <a:ea typeface="+mn-ea"/>
                          <a:cs typeface="OPPOSans" panose="00020600040101010101" charset="-122"/>
                          <a:sym typeface="Roboto Light"/>
                        </a:rPr>
                        <a:t>33</a:t>
                      </a:r>
                      <a:r>
                        <a:rPr lang="zh-CN" altLang="en-US" sz="1800" dirty="0">
                          <a:latin typeface="+mn-ea"/>
                          <a:ea typeface="+mn-ea"/>
                          <a:cs typeface="OPPOSans" panose="00020600040101010101" charset="-122"/>
                          <a:sym typeface="Roboto Light"/>
                        </a:rPr>
                        <a:t>万元</a:t>
                      </a:r>
                      <a:endParaRPr sz="1800" dirty="0">
                        <a:latin typeface="+mn-ea"/>
                        <a:ea typeface="+mn-ea"/>
                        <a:cs typeface="OPPOSans" panose="00020600040101010101" charset="-122"/>
                        <a:sym typeface="Roboto Light"/>
                      </a:endParaRPr>
                    </a:p>
                  </a:txBody>
                  <a:tcPr marL="33866" marR="33866" marT="33866" marB="33866" anchor="ctr" horzOverflow="overflow">
                    <a:lnL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L>
                    <a:lnR w="12700">
                      <a:noFill/>
                      <a:miter lim="400000"/>
                    </a:lnR>
                    <a:lnT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T>
                    <a:lnB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lvl="0" algn="ctr" defTabSz="914400"/>
                      <a:r>
                        <a:rPr lang="zh-CN" sz="2000" dirty="0">
                          <a:latin typeface="+mj-ea"/>
                          <a:ea typeface="+mj-ea"/>
                          <a:cs typeface="OPPOSans" panose="00020600040101010101" charset="-122"/>
                          <a:sym typeface="Roboto Light"/>
                        </a:rPr>
                        <a:t>第三四度</a:t>
                      </a:r>
                    </a:p>
                  </a:txBody>
                  <a:tcPr marL="33866" marR="33866" marT="33866" marB="33866" anchor="ctr" horzOverflow="overflow">
                    <a:lnL w="12700">
                      <a:noFill/>
                      <a:miter lim="400000"/>
                    </a:lnL>
                    <a:lnR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R>
                    <a:lnT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T>
                    <a:lnB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914400"/>
                      <a:r>
                        <a:rPr lang="en-US" sz="1800" dirty="0">
                          <a:latin typeface="+mn-ea"/>
                          <a:ea typeface="+mn-ea"/>
                          <a:cs typeface="OPPOSans" panose="00020600040101010101" charset="-122"/>
                          <a:sym typeface="Roboto Light"/>
                        </a:rPr>
                        <a:t>9</a:t>
                      </a:r>
                      <a:r>
                        <a:rPr lang="zh-CN" altLang="en-US" sz="1800" dirty="0">
                          <a:latin typeface="+mn-ea"/>
                          <a:ea typeface="+mn-ea"/>
                          <a:cs typeface="OPPOSans" panose="00020600040101010101" charset="-122"/>
                          <a:sym typeface="Roboto Light"/>
                        </a:rPr>
                        <a:t>万元</a:t>
                      </a:r>
                      <a:endParaRPr sz="1800" dirty="0">
                        <a:solidFill>
                          <a:srgbClr val="212830"/>
                        </a:solidFill>
                        <a:latin typeface="+mn-ea"/>
                        <a:ea typeface="+mn-ea"/>
                        <a:cs typeface="OPPOSans" panose="00020600040101010101" charset="-122"/>
                        <a:sym typeface="Roboto Light"/>
                      </a:endParaRPr>
                    </a:p>
                  </a:txBody>
                  <a:tcPr marL="33866" marR="33866" marT="33866" marB="33866" anchor="ctr" horzOverflow="overflow">
                    <a:lnL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L>
                    <a:lnR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R>
                    <a:lnT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T>
                    <a:lnB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914400"/>
                      <a:r>
                        <a:rPr lang="en-US" sz="1800">
                          <a:latin typeface="+mn-ea"/>
                          <a:ea typeface="+mn-ea"/>
                          <a:cs typeface="OPPOSans" panose="00020600040101010101" charset="-122"/>
                          <a:sym typeface="Roboto Light"/>
                        </a:rPr>
                        <a:t>55</a:t>
                      </a:r>
                      <a:r>
                        <a:rPr lang="zh-CN" altLang="en-US" sz="1800">
                          <a:latin typeface="+mn-ea"/>
                          <a:ea typeface="+mn-ea"/>
                          <a:cs typeface="OPPOSans" panose="00020600040101010101" charset="-122"/>
                          <a:sym typeface="Roboto Light"/>
                        </a:rPr>
                        <a:t>万元</a:t>
                      </a:r>
                      <a:endParaRPr sz="1800">
                        <a:latin typeface="+mn-ea"/>
                        <a:ea typeface="+mn-ea"/>
                        <a:cs typeface="OPPOSans" panose="00020600040101010101" charset="-122"/>
                        <a:sym typeface="Roboto Light"/>
                      </a:endParaRPr>
                    </a:p>
                  </a:txBody>
                  <a:tcPr marL="33866" marR="33866" marT="33866" marB="33866" anchor="ctr" horzOverflow="overflow">
                    <a:lnL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L>
                    <a:lnR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R>
                    <a:lnT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T>
                    <a:lnB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914400"/>
                      <a:r>
                        <a:rPr lang="en-US" sz="1800" dirty="0">
                          <a:latin typeface="+mn-ea"/>
                          <a:ea typeface="+mn-ea"/>
                          <a:cs typeface="OPPOSans" panose="00020600040101010101" charset="-122"/>
                          <a:sym typeface="Roboto Light"/>
                        </a:rPr>
                        <a:t>44</a:t>
                      </a:r>
                      <a:r>
                        <a:rPr lang="zh-CN" altLang="en-US" sz="1800" dirty="0">
                          <a:latin typeface="+mn-ea"/>
                          <a:ea typeface="+mn-ea"/>
                          <a:cs typeface="OPPOSans" panose="00020600040101010101" charset="-122"/>
                          <a:sym typeface="Roboto Light"/>
                        </a:rPr>
                        <a:t>万元</a:t>
                      </a:r>
                      <a:endParaRPr sz="1800" dirty="0">
                        <a:latin typeface="+mn-ea"/>
                        <a:ea typeface="+mn-ea"/>
                        <a:cs typeface="OPPOSans" panose="00020600040101010101" charset="-122"/>
                        <a:sym typeface="Roboto Light"/>
                      </a:endParaRPr>
                    </a:p>
                  </a:txBody>
                  <a:tcPr marL="33866" marR="33866" marT="33866" marB="33866" anchor="ctr" horzOverflow="overflow">
                    <a:lnL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L>
                    <a:lnR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R>
                    <a:lnT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T>
                    <a:lnB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914400"/>
                      <a:r>
                        <a:rPr lang="en-US" sz="1800" dirty="0">
                          <a:latin typeface="+mn-ea"/>
                          <a:ea typeface="+mn-ea"/>
                          <a:cs typeface="OPPOSans" panose="00020600040101010101" charset="-122"/>
                          <a:sym typeface="Roboto Light"/>
                        </a:rPr>
                        <a:t>17</a:t>
                      </a:r>
                      <a:r>
                        <a:rPr lang="zh-CN" altLang="en-US" sz="1800" dirty="0">
                          <a:latin typeface="+mn-ea"/>
                          <a:ea typeface="+mn-ea"/>
                          <a:cs typeface="OPPOSans" panose="00020600040101010101" charset="-122"/>
                          <a:sym typeface="Roboto Light"/>
                        </a:rPr>
                        <a:t>万元</a:t>
                      </a:r>
                      <a:endParaRPr sz="1800" dirty="0">
                        <a:latin typeface="+mn-ea"/>
                        <a:ea typeface="+mn-ea"/>
                        <a:cs typeface="OPPOSans" panose="00020600040101010101" charset="-122"/>
                        <a:sym typeface="Roboto Light"/>
                      </a:endParaRPr>
                    </a:p>
                  </a:txBody>
                  <a:tcPr marL="33866" marR="33866" marT="33866" marB="33866" anchor="ctr" horzOverflow="overflow">
                    <a:lnL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L>
                    <a:lnR w="12700">
                      <a:noFill/>
                      <a:miter lim="400000"/>
                    </a:lnR>
                    <a:lnT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T>
                    <a:lnB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1134745">
                <a:tc>
                  <a:txBody>
                    <a:bodyPr/>
                    <a:lstStyle/>
                    <a:p>
                      <a:pPr lvl="0" algn="ctr" defTabSz="914400"/>
                      <a:r>
                        <a:rPr lang="zh-CN" sz="2400" b="1" dirty="0">
                          <a:solidFill>
                            <a:schemeClr val="accent1"/>
                          </a:solidFill>
                          <a:latin typeface="+mj-ea"/>
                          <a:ea typeface="+mj-ea"/>
                          <a:cs typeface="OPPOSans" panose="00020600040101010101" charset="-122"/>
                          <a:sym typeface="Roboto Bold"/>
                        </a:rPr>
                        <a:t>合计</a:t>
                      </a:r>
                    </a:p>
                  </a:txBody>
                  <a:tcPr marL="33866" marR="33866" marT="33866" marB="33866" anchor="ctr" horzOverflow="overflow">
                    <a:lnL w="25400">
                      <a:noFill/>
                      <a:miter lim="400000"/>
                    </a:lnL>
                    <a:lnR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R>
                    <a:lnT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T>
                    <a:lnB w="25400">
                      <a:noFill/>
                      <a:miter lim="4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914400"/>
                      <a:r>
                        <a:rPr lang="en-US" sz="2400" b="1" dirty="0">
                          <a:solidFill>
                            <a:schemeClr val="accent2"/>
                          </a:solidFill>
                          <a:latin typeface="+mj-ea"/>
                          <a:ea typeface="+mj-ea"/>
                          <a:cs typeface="OPPOSans" panose="00020600040101010101" charset="-122"/>
                          <a:sym typeface="Roboto Bold"/>
                        </a:rPr>
                        <a:t>57</a:t>
                      </a:r>
                      <a:r>
                        <a:rPr lang="zh-CN" altLang="en-US" sz="2400" b="1" dirty="0">
                          <a:solidFill>
                            <a:schemeClr val="accent2"/>
                          </a:solidFill>
                          <a:latin typeface="+mj-ea"/>
                          <a:ea typeface="+mj-ea"/>
                          <a:cs typeface="OPPOSans" panose="00020600040101010101" charset="-122"/>
                          <a:sym typeface="Roboto Bold"/>
                        </a:rPr>
                        <a:t>万元</a:t>
                      </a:r>
                    </a:p>
                  </a:txBody>
                  <a:tcPr marL="33866" marR="33866" marT="33866" marB="33866" anchor="ctr" horzOverflow="overflow">
                    <a:lnL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L>
                    <a:lnR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R>
                    <a:lnT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T>
                    <a:lnB w="25400">
                      <a:noFill/>
                      <a:miter lim="4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914400"/>
                      <a:r>
                        <a:rPr lang="en-US" sz="2400" b="1" dirty="0">
                          <a:solidFill>
                            <a:schemeClr val="accent3"/>
                          </a:solidFill>
                          <a:latin typeface="+mj-ea"/>
                          <a:ea typeface="+mj-ea"/>
                          <a:cs typeface="OPPOSans" panose="00020600040101010101" charset="-122"/>
                          <a:sym typeface="Roboto Bold"/>
                        </a:rPr>
                        <a:t>136</a:t>
                      </a:r>
                      <a:r>
                        <a:rPr lang="zh-CN" altLang="en-US" sz="2400" b="1" dirty="0">
                          <a:solidFill>
                            <a:schemeClr val="accent3"/>
                          </a:solidFill>
                          <a:latin typeface="+mj-ea"/>
                          <a:ea typeface="+mj-ea"/>
                          <a:cs typeface="OPPOSans" panose="00020600040101010101" charset="-122"/>
                          <a:sym typeface="Roboto Bold"/>
                        </a:rPr>
                        <a:t>万元</a:t>
                      </a:r>
                    </a:p>
                  </a:txBody>
                  <a:tcPr marL="33866" marR="33866" marT="33866" marB="33866" anchor="ctr" horzOverflow="overflow">
                    <a:lnL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L>
                    <a:lnR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R>
                    <a:lnT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T>
                    <a:lnB w="25400">
                      <a:noFill/>
                      <a:miter lim="4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914400"/>
                      <a:r>
                        <a:rPr lang="en-US" sz="2400" b="1" dirty="0">
                          <a:solidFill>
                            <a:schemeClr val="accent4"/>
                          </a:solidFill>
                          <a:latin typeface="+mj-ea"/>
                          <a:ea typeface="+mj-ea"/>
                          <a:cs typeface="OPPOSans" panose="00020600040101010101" charset="-122"/>
                          <a:sym typeface="Roboto Bold"/>
                        </a:rPr>
                        <a:t>110</a:t>
                      </a:r>
                      <a:r>
                        <a:rPr lang="zh-CN" altLang="en-US" sz="2400" b="1" dirty="0">
                          <a:solidFill>
                            <a:schemeClr val="accent4"/>
                          </a:solidFill>
                          <a:latin typeface="+mj-ea"/>
                          <a:ea typeface="+mj-ea"/>
                          <a:cs typeface="OPPOSans" panose="00020600040101010101" charset="-122"/>
                          <a:sym typeface="Roboto Bold"/>
                        </a:rPr>
                        <a:t>万元</a:t>
                      </a:r>
                    </a:p>
                  </a:txBody>
                  <a:tcPr marL="33866" marR="33866" marT="33866" marB="33866" anchor="ctr" horzOverflow="overflow">
                    <a:lnL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L>
                    <a:lnR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R>
                    <a:lnT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T>
                    <a:lnB w="25400">
                      <a:noFill/>
                      <a:miter lim="4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914400"/>
                      <a:r>
                        <a:rPr lang="en-US" sz="2400" b="1" dirty="0">
                          <a:solidFill>
                            <a:schemeClr val="accent2"/>
                          </a:solidFill>
                          <a:latin typeface="+mj-ea"/>
                          <a:ea typeface="+mj-ea"/>
                          <a:cs typeface="OPPOSans" panose="00020600040101010101" charset="-122"/>
                          <a:sym typeface="Roboto Bold"/>
                        </a:rPr>
                        <a:t>96</a:t>
                      </a:r>
                      <a:r>
                        <a:rPr lang="zh-CN" altLang="en-US" sz="2400" b="1" dirty="0">
                          <a:solidFill>
                            <a:schemeClr val="accent2"/>
                          </a:solidFill>
                          <a:latin typeface="+mj-ea"/>
                          <a:ea typeface="+mj-ea"/>
                          <a:cs typeface="OPPOSans" panose="00020600040101010101" charset="-122"/>
                          <a:sym typeface="Roboto Bold"/>
                        </a:rPr>
                        <a:t>万元</a:t>
                      </a:r>
                    </a:p>
                  </a:txBody>
                  <a:tcPr marL="33866" marR="33866" marT="33866" marB="33866" anchor="ctr" horzOverflow="overflow">
                    <a:lnL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L>
                    <a:lnR w="25400">
                      <a:noFill/>
                      <a:miter lim="400000"/>
                    </a:lnR>
                    <a:lnT w="12700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</a:lnT>
                    <a:lnB w="25400">
                      <a:noFill/>
                      <a:miter lim="4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11" name="图片 10" descr="5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1867" y="569045"/>
            <a:ext cx="1490133" cy="40216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/Users/huangkui/Downloads/48168746.png4816874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9719"/>
          <a:stretch>
            <a:fillRect/>
          </a:stretch>
        </p:blipFill>
        <p:spPr>
          <a:xfrm>
            <a:off x="0" y="0"/>
            <a:ext cx="12171714" cy="68580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683260" y="2065020"/>
            <a:ext cx="5887085" cy="2460625"/>
            <a:chOff x="1076" y="3252"/>
            <a:chExt cx="9271" cy="3875"/>
          </a:xfrm>
        </p:grpSpPr>
        <p:sp>
          <p:nvSpPr>
            <p:cNvPr id="27" name="矩形 26"/>
            <p:cNvSpPr/>
            <p:nvPr/>
          </p:nvSpPr>
          <p:spPr>
            <a:xfrm>
              <a:off x="1076" y="4138"/>
              <a:ext cx="9271" cy="163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j-ea"/>
                  <a:ea typeface="+mj-ea"/>
                  <a:cs typeface="OPPOSans" panose="00020600040101010101" charset="-122"/>
                </a:rPr>
                <a:t>成功项目展示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1076" y="3252"/>
              <a:ext cx="9271" cy="91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" panose="00020600040101010101" charset="-122"/>
                </a:rPr>
                <a:t>PART THREE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1076" y="5820"/>
              <a:ext cx="9183" cy="130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ea"/>
                  <a:cs typeface="OPPOSans" panose="00020600040101010101" charset="-122"/>
                </a:rPr>
                <a:t>“忙并收获着，累并快乐着”成了心曲的主旋律，常鸣耳盼。对我而言，20xx年的工作是难忘、环境记最深的一年。</a:t>
              </a:r>
            </a:p>
          </p:txBody>
        </p:sp>
      </p:grpSp>
      <p:sp>
        <p:nvSpPr>
          <p:cNvPr id="22" name="任意多边形 21"/>
          <p:cNvSpPr/>
          <p:nvPr/>
        </p:nvSpPr>
        <p:spPr>
          <a:xfrm>
            <a:off x="5313877" y="5927"/>
            <a:ext cx="6901829" cy="367284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52" h="4338">
                <a:moveTo>
                  <a:pt x="8152" y="0"/>
                </a:moveTo>
                <a:lnTo>
                  <a:pt x="8152" y="3174"/>
                </a:lnTo>
                <a:cubicBezTo>
                  <a:pt x="7286" y="3899"/>
                  <a:pt x="6147" y="4338"/>
                  <a:pt x="4900" y="4338"/>
                </a:cubicBezTo>
                <a:cubicBezTo>
                  <a:pt x="2295" y="4338"/>
                  <a:pt x="165" y="2422"/>
                  <a:pt x="0" y="0"/>
                </a:cubicBezTo>
                <a:close/>
              </a:path>
            </a:pathLst>
          </a:custGeom>
          <a:solidFill>
            <a:srgbClr val="3DA1D2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OPPOSans" panose="00020600040101010101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6731000" y="2540"/>
            <a:ext cx="5461847" cy="6051127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135" h="7147">
                <a:moveTo>
                  <a:pt x="0" y="2764"/>
                </a:moveTo>
                <a:cubicBezTo>
                  <a:pt x="0" y="1716"/>
                  <a:pt x="368" y="754"/>
                  <a:pt x="981" y="0"/>
                </a:cubicBezTo>
                <a:lnTo>
                  <a:pt x="7135" y="0"/>
                </a:lnTo>
                <a:lnTo>
                  <a:pt x="7135" y="6176"/>
                </a:lnTo>
                <a:cubicBezTo>
                  <a:pt x="6383" y="6783"/>
                  <a:pt x="5425" y="7147"/>
                  <a:pt x="4383" y="7147"/>
                </a:cubicBezTo>
                <a:cubicBezTo>
                  <a:pt x="1962" y="7147"/>
                  <a:pt x="0" y="5185"/>
                  <a:pt x="0" y="2764"/>
                </a:cubicBezTo>
                <a:close/>
              </a:path>
            </a:pathLst>
          </a:custGeom>
          <a:solidFill>
            <a:srgbClr val="398BD5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OPPOSans" panose="00020600040101010101" charset="-122"/>
            </a:endParaRPr>
          </a:p>
        </p:txBody>
      </p:sp>
      <p:pic>
        <p:nvPicPr>
          <p:cNvPr id="3" name="图片 2" descr="5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140" y="578833"/>
            <a:ext cx="1488125" cy="402167"/>
          </a:xfrm>
          <a:prstGeom prst="rect">
            <a:avLst/>
          </a:prstGeom>
        </p:spPr>
      </p:pic>
      <p:pic>
        <p:nvPicPr>
          <p:cNvPr id="8" name="图片 7" descr="525354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920567" y="40640"/>
            <a:ext cx="4274820" cy="68173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730" h="8028">
                <a:moveTo>
                  <a:pt x="0" y="3331"/>
                </a:moveTo>
                <a:cubicBezTo>
                  <a:pt x="0" y="2071"/>
                  <a:pt x="372" y="913"/>
                  <a:pt x="994" y="0"/>
                </a:cubicBezTo>
                <a:lnTo>
                  <a:pt x="4730" y="0"/>
                </a:lnTo>
                <a:lnTo>
                  <a:pt x="4730" y="8028"/>
                </a:lnTo>
                <a:lnTo>
                  <a:pt x="2385" y="8028"/>
                </a:lnTo>
                <a:cubicBezTo>
                  <a:pt x="965" y="7125"/>
                  <a:pt x="0" y="5360"/>
                  <a:pt x="0" y="3331"/>
                </a:cubicBezTo>
                <a:close/>
              </a:path>
            </a:pathLst>
          </a:custGeom>
        </p:spPr>
      </p:pic>
      <p:sp>
        <p:nvSpPr>
          <p:cNvPr id="19" name="任意多边形 18"/>
          <p:cNvSpPr/>
          <p:nvPr/>
        </p:nvSpPr>
        <p:spPr>
          <a:xfrm>
            <a:off x="7920567" y="0"/>
            <a:ext cx="4272280" cy="685715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707" h="8000">
                <a:moveTo>
                  <a:pt x="0" y="3181"/>
                </a:moveTo>
                <a:cubicBezTo>
                  <a:pt x="0" y="2002"/>
                  <a:pt x="282" y="908"/>
                  <a:pt x="766" y="0"/>
                </a:cubicBezTo>
                <a:lnTo>
                  <a:pt x="4707" y="0"/>
                </a:lnTo>
                <a:lnTo>
                  <a:pt x="4707" y="8000"/>
                </a:lnTo>
                <a:lnTo>
                  <a:pt x="2101" y="8000"/>
                </a:lnTo>
                <a:cubicBezTo>
                  <a:pt x="839" y="6995"/>
                  <a:pt x="0" y="5212"/>
                  <a:pt x="0" y="3181"/>
                </a:cubicBezTo>
                <a:close/>
              </a:path>
            </a:pathLst>
          </a:custGeom>
          <a:gradFill>
            <a:gsLst>
              <a:gs pos="100000">
                <a:srgbClr val="04337A">
                  <a:alpha val="0"/>
                </a:srgbClr>
              </a:gs>
              <a:gs pos="0">
                <a:srgbClr val="04337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2400">
              <a:cs typeface="OPPOSans" panose="00020600040101010101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280525" y="2258695"/>
            <a:ext cx="1962785" cy="1866900"/>
            <a:chOff x="14615" y="3557"/>
            <a:chExt cx="3091" cy="2940"/>
          </a:xfrm>
        </p:grpSpPr>
        <p:sp>
          <p:nvSpPr>
            <p:cNvPr id="9" name="矩形 8"/>
            <p:cNvSpPr/>
            <p:nvPr/>
          </p:nvSpPr>
          <p:spPr>
            <a:xfrm>
              <a:off x="14615" y="3557"/>
              <a:ext cx="3091" cy="279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9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OPPOSans" panose="00020600040101010101" charset="-122"/>
                </a:rPr>
                <a:t>03</a:t>
              </a: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15120" y="6497"/>
              <a:ext cx="2077" cy="0"/>
            </a:xfrm>
            <a:prstGeom prst="line">
              <a:avLst/>
            </a:prstGeom>
            <a:ln w="508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/Users/huangkui/Downloads/48168746.png4816874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9719"/>
          <a:stretch>
            <a:fillRect/>
          </a:stretch>
        </p:blipFill>
        <p:spPr>
          <a:xfrm>
            <a:off x="0" y="0"/>
            <a:ext cx="12171714" cy="6858000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0" y="502796"/>
            <a:ext cx="2572749" cy="521970"/>
            <a:chOff x="1" y="378896"/>
            <a:chExt cx="2572749" cy="521970"/>
          </a:xfrm>
        </p:grpSpPr>
        <p:sp>
          <p:nvSpPr>
            <p:cNvPr id="28" name="文本框 27"/>
            <p:cNvSpPr txBox="1"/>
            <p:nvPr/>
          </p:nvSpPr>
          <p:spPr>
            <a:xfrm>
              <a:off x="611870" y="378896"/>
              <a:ext cx="1960880" cy="52197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" panose="00020600040101010101" charset="-122"/>
                  <a:sym typeface="字魂36号-正文宋楷" panose="02000000000000000000" pitchFamily="2" charset="-122"/>
                </a:rPr>
                <a:t>成功的团队</a:t>
              </a: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1" y="425063"/>
              <a:ext cx="529962" cy="430887"/>
              <a:chOff x="1" y="363398"/>
              <a:chExt cx="529962" cy="430887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1" y="363398"/>
                <a:ext cx="313142" cy="430887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  <a:cs typeface="OPPOSans" panose="00020600040101010101" charset="-122"/>
                  <a:sym typeface="字魂36号-正文宋楷" panose="02000000000000000000" pitchFamily="2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395050" y="363398"/>
                <a:ext cx="134913" cy="430887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  <a:cs typeface="OPPOSans" panose="00020600040101010101" charset="-122"/>
                  <a:sym typeface="字魂36号-正文宋楷" panose="02000000000000000000" pitchFamily="2" charset="-122"/>
                </a:endParaRPr>
              </a:p>
            </p:txBody>
          </p:sp>
        </p:grpSp>
      </p:grpSp>
      <p:pic>
        <p:nvPicPr>
          <p:cNvPr id="52" name="图片 51" descr="4819367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789"/>
          <a:stretch>
            <a:fillRect/>
          </a:stretch>
        </p:blipFill>
        <p:spPr>
          <a:xfrm>
            <a:off x="6754707" y="1487593"/>
            <a:ext cx="4790440" cy="4759960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10405844" y="4920097"/>
            <a:ext cx="1662229" cy="1643144"/>
          </a:xfrm>
          <a:prstGeom prst="ellipse">
            <a:avLst/>
          </a:prstGeom>
          <a:solidFill>
            <a:schemeClr val="accent1"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" panose="00020600040101010101" charset="-122"/>
              <a:ea typeface="OPPOSans" panose="00020600040101010101" charset="-122"/>
              <a:cs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72253" y="3837093"/>
            <a:ext cx="2323253" cy="2162387"/>
            <a:chOff x="794" y="4532"/>
            <a:chExt cx="2744" cy="2554"/>
          </a:xfrm>
        </p:grpSpPr>
        <p:graphicFrame>
          <p:nvGraphicFramePr>
            <p:cNvPr id="10" name="图表 9"/>
            <p:cNvGraphicFramePr/>
            <p:nvPr/>
          </p:nvGraphicFramePr>
          <p:xfrm>
            <a:off x="794" y="4532"/>
            <a:ext cx="2744" cy="255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pic>
          <p:nvPicPr>
            <p:cNvPr id="2" name="图片 1" descr="48277511"/>
            <p:cNvPicPr>
              <a:picLocks noChangeAspect="1"/>
            </p:cNvPicPr>
            <p:nvPr/>
          </p:nvPicPr>
          <p:blipFill>
            <a:blip r:embed="rId6" cstate="screen">
              <a:lum bright="-36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33" y="5160"/>
              <a:ext cx="651" cy="651"/>
            </a:xfrm>
            <a:prstGeom prst="rect">
              <a:avLst/>
            </a:prstGeom>
          </p:spPr>
        </p:pic>
        <p:sp>
          <p:nvSpPr>
            <p:cNvPr id="169" name="Rectangle 165"/>
            <p:cNvSpPr/>
            <p:nvPr/>
          </p:nvSpPr>
          <p:spPr>
            <a:xfrm>
              <a:off x="1794" y="5883"/>
              <a:ext cx="808" cy="498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2400" b="1" dirty="0">
                  <a:solidFill>
                    <a:schemeClr val="accent2"/>
                  </a:solidFill>
                  <a:latin typeface="+mj-ea"/>
                  <a:ea typeface="+mj-ea"/>
                  <a:cs typeface="Arial Bold" panose="020B0604020202090204" charset="0"/>
                  <a:sym typeface="Arial" panose="020B0604020202090204" pitchFamily="34" charset="0"/>
                </a:rPr>
                <a:t>70%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460327" y="3837093"/>
            <a:ext cx="2323253" cy="2162387"/>
            <a:chOff x="794" y="4532"/>
            <a:chExt cx="2744" cy="2554"/>
          </a:xfrm>
        </p:grpSpPr>
        <p:graphicFrame>
          <p:nvGraphicFramePr>
            <p:cNvPr id="13" name="图表 12"/>
            <p:cNvGraphicFramePr/>
            <p:nvPr/>
          </p:nvGraphicFramePr>
          <p:xfrm>
            <a:off x="794" y="4532"/>
            <a:ext cx="2744" cy="255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pic>
          <p:nvPicPr>
            <p:cNvPr id="14" name="图片 13" descr="/Users/huangkui/Downloads/48277516.png48277516"/>
            <p:cNvPicPr>
              <a:picLocks noChangeAspect="1"/>
            </p:cNvPicPr>
            <p:nvPr/>
          </p:nvPicPr>
          <p:blipFill>
            <a:blip r:embed="rId8" cstate="screen">
              <a:lum bright="-36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833" y="5160"/>
              <a:ext cx="651" cy="651"/>
            </a:xfrm>
            <a:prstGeom prst="rect">
              <a:avLst/>
            </a:prstGeom>
          </p:spPr>
        </p:pic>
        <p:sp>
          <p:nvSpPr>
            <p:cNvPr id="15" name="Rectangle 165"/>
            <p:cNvSpPr/>
            <p:nvPr/>
          </p:nvSpPr>
          <p:spPr>
            <a:xfrm>
              <a:off x="1794" y="5883"/>
              <a:ext cx="808" cy="498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2400" b="1" dirty="0">
                  <a:solidFill>
                    <a:schemeClr val="accent5"/>
                  </a:solidFill>
                  <a:latin typeface="+mj-ea"/>
                  <a:ea typeface="+mj-ea"/>
                  <a:cs typeface="Arial Bold" panose="020B0604020202090204" charset="0"/>
                  <a:sym typeface="Arial" panose="020B0604020202090204" pitchFamily="34" charset="0"/>
                </a:rPr>
                <a:t>30%</a:t>
              </a:r>
            </a:p>
          </p:txBody>
        </p:sp>
      </p:grpSp>
      <p:pic>
        <p:nvPicPr>
          <p:cNvPr id="19" name="图片 18" descr="52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74145" y="580988"/>
            <a:ext cx="1488125" cy="402167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035050" y="1457325"/>
            <a:ext cx="5223510" cy="2209165"/>
            <a:chOff x="1630" y="2295"/>
            <a:chExt cx="8226" cy="3479"/>
          </a:xfrm>
        </p:grpSpPr>
        <p:sp>
          <p:nvSpPr>
            <p:cNvPr id="20" name="Rectangle 39"/>
            <p:cNvSpPr>
              <a:spLocks noChangeArrowheads="1"/>
            </p:cNvSpPr>
            <p:nvPr/>
          </p:nvSpPr>
          <p:spPr bwMode="auto">
            <a:xfrm>
              <a:off x="1630" y="3448"/>
              <a:ext cx="8226" cy="2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OPPOSans" panose="00020600040101010101" charset="-122"/>
                </a:rPr>
                <a:t>团队的平均年龄不到30岁，却有着非凡的执行力和凝聚力。这支团队由之前的几个人发展到现在的几十人, 他们敢拼、敢闯、敢干，在工程项目上克服雨季施工和深基坑作业等重重困难，这半年以来得到了领导一致好评。</a:t>
              </a:r>
            </a:p>
          </p:txBody>
        </p:sp>
        <p:sp>
          <p:nvSpPr>
            <p:cNvPr id="21" name="Rectangle 39"/>
            <p:cNvSpPr>
              <a:spLocks noChangeArrowheads="1"/>
            </p:cNvSpPr>
            <p:nvPr/>
          </p:nvSpPr>
          <p:spPr bwMode="auto">
            <a:xfrm>
              <a:off x="1924" y="2295"/>
              <a:ext cx="7639" cy="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2400" b="1" dirty="0">
                  <a:latin typeface="+mj-ea"/>
                  <a:ea typeface="+mj-ea"/>
                  <a:cs typeface="OPPOSans" panose="00020600040101010101" charset="-122"/>
                  <a:sym typeface="思源宋体 CN Heavy" panose="02020900000000000000" pitchFamily="18" charset="-122"/>
                </a:rPr>
                <a:t>年轻的团队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/Users/huangkui/Downloads/48168746.png4816874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9719"/>
          <a:stretch>
            <a:fillRect/>
          </a:stretch>
        </p:blipFill>
        <p:spPr>
          <a:xfrm>
            <a:off x="0" y="0"/>
            <a:ext cx="12171714" cy="6858000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0" y="502796"/>
            <a:ext cx="2928349" cy="521970"/>
            <a:chOff x="1" y="378896"/>
            <a:chExt cx="2928349" cy="521970"/>
          </a:xfrm>
        </p:grpSpPr>
        <p:sp>
          <p:nvSpPr>
            <p:cNvPr id="28" name="文本框 27"/>
            <p:cNvSpPr txBox="1"/>
            <p:nvPr/>
          </p:nvSpPr>
          <p:spPr>
            <a:xfrm>
              <a:off x="611870" y="378896"/>
              <a:ext cx="2316480" cy="52197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" panose="00020600040101010101" charset="-122"/>
                  <a:sym typeface="字魂36号-正文宋楷" panose="02000000000000000000" pitchFamily="2" charset="-122"/>
                </a:rPr>
                <a:t>成功项目展示</a:t>
              </a: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1" y="425063"/>
              <a:ext cx="529962" cy="430887"/>
              <a:chOff x="1" y="363398"/>
              <a:chExt cx="529962" cy="430887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1" y="363398"/>
                <a:ext cx="313142" cy="430887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  <a:cs typeface="OPPOSans" panose="00020600040101010101" charset="-122"/>
                  <a:sym typeface="字魂36号-正文宋楷" panose="02000000000000000000" pitchFamily="2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395050" y="363398"/>
                <a:ext cx="134913" cy="430887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  <a:cs typeface="OPPOSans" panose="00020600040101010101" charset="-122"/>
                  <a:sym typeface="字魂36号-正文宋楷" panose="02000000000000000000" pitchFamily="2" charset="-122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693420" y="1218565"/>
            <a:ext cx="5773420" cy="4194810"/>
            <a:chOff x="1092" y="1919"/>
            <a:chExt cx="9092" cy="6606"/>
          </a:xfrm>
        </p:grpSpPr>
        <p:pic>
          <p:nvPicPr>
            <p:cNvPr id="6" name="图片 5" descr="48183283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2800" b="14537"/>
            <a:stretch>
              <a:fillRect/>
            </a:stretch>
          </p:blipFill>
          <p:spPr>
            <a:xfrm>
              <a:off x="1092" y="1919"/>
              <a:ext cx="9093" cy="6607"/>
            </a:xfrm>
            <a:prstGeom prst="rect">
              <a:avLst/>
            </a:prstGeom>
          </p:spPr>
        </p:pic>
        <p:pic>
          <p:nvPicPr>
            <p:cNvPr id="87" name="图片 86" descr="48191790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82" y="2751"/>
              <a:ext cx="6738" cy="4350"/>
            </a:xfrm>
            <a:prstGeom prst="rect">
              <a:avLst/>
            </a:prstGeom>
          </p:spPr>
        </p:pic>
      </p:grpSp>
      <p:pic>
        <p:nvPicPr>
          <p:cNvPr id="13" name="图片 12" descr="5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74145" y="580988"/>
            <a:ext cx="1488125" cy="402167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6442710" y="1443990"/>
            <a:ext cx="4872355" cy="3686175"/>
            <a:chOff x="10146" y="2274"/>
            <a:chExt cx="7673" cy="5805"/>
          </a:xfrm>
        </p:grpSpPr>
        <p:sp>
          <p:nvSpPr>
            <p:cNvPr id="17" name="Rectangle 39"/>
            <p:cNvSpPr>
              <a:spLocks noChangeArrowheads="1"/>
            </p:cNvSpPr>
            <p:nvPr/>
          </p:nvSpPr>
          <p:spPr bwMode="auto">
            <a:xfrm>
              <a:off x="10181" y="3427"/>
              <a:ext cx="7639" cy="46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OPPOSans" panose="00020600040101010101" charset="-122"/>
                </a:rPr>
                <a:t>凭借过硬的技术实力、较强的创新能力和优秀的大数据产品，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OPPOSans" panose="00020600040101010101" charset="-122"/>
                </a:rPr>
                <a:t>XX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OPPOSans" panose="00020600040101010101" charset="-122"/>
                </a:rPr>
                <a:t>智慧农业软件被评为“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OPPOSans" panose="00020600040101010101" charset="-122"/>
                </a:rPr>
                <a:t>XX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OPPOSans" panose="00020600040101010101" charset="-122"/>
                </a:rPr>
                <a:t>市创新软件企业”、“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OPPOSans" panose="00020600040101010101" charset="-122"/>
                </a:rPr>
                <a:t>XX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OPPOSans" panose="00020600040101010101" charset="-122"/>
                </a:rPr>
                <a:t>市优秀软件企业”、“优秀软件产品”。</a:t>
              </a:r>
              <a:r>
                <a:rPr 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OPPOSans" panose="00020600040101010101" charset="-122"/>
                </a:rPr>
                <a:t>我有幸做为产品经理</a:t>
              </a:r>
              <a:r>
                <a:rPr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OPPOSans" panose="00020600040101010101" charset="-122"/>
                </a:rPr>
                <a:t>深深地感到骄傲和</a:t>
              </a:r>
              <a:r>
                <a:rPr 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OPPOSans" panose="00020600040101010101" charset="-122"/>
                </a:rPr>
                <a:t>自</a:t>
              </a:r>
              <a:r>
                <a:rPr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OPPOSans" panose="00020600040101010101" charset="-122"/>
                </a:rPr>
                <a:t>豪，实现自己的奋斗目标，体现自己的人生价值，和公司一起成长。在此我恳请领导给我继续锻炼自己、实现理想的机会。我会用谦虚的态度和饱满的热情做好我的本职工作，为公司的辉煌发展奉献自己的光和热。</a:t>
              </a:r>
            </a:p>
          </p:txBody>
        </p:sp>
        <p:sp>
          <p:nvSpPr>
            <p:cNvPr id="18" name="Rectangle 39"/>
            <p:cNvSpPr>
              <a:spLocks noChangeArrowheads="1"/>
            </p:cNvSpPr>
            <p:nvPr/>
          </p:nvSpPr>
          <p:spPr bwMode="auto">
            <a:xfrm>
              <a:off x="10146" y="2274"/>
              <a:ext cx="7639" cy="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2400" b="1" dirty="0">
                  <a:latin typeface="+mj-ea"/>
                  <a:ea typeface="+mj-ea"/>
                  <a:cs typeface="OPPOSans" panose="00020600040101010101" charset="-122"/>
                  <a:sym typeface="思源宋体 CN Heavy" panose="02020900000000000000" pitchFamily="18" charset="-122"/>
                </a:rPr>
                <a:t>获奖项目名称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-270510" y="2176145"/>
            <a:ext cx="6894195" cy="5080000"/>
            <a:chOff x="-426" y="3427"/>
            <a:chExt cx="10857" cy="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61" y="4564"/>
              <a:ext cx="4970" cy="4970"/>
            </a:xfrm>
            <a:prstGeom prst="rect">
              <a:avLst/>
            </a:prstGeom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426" y="3427"/>
              <a:ext cx="9418" cy="800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819197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47" y="0"/>
            <a:ext cx="12191153" cy="687493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rgbClr val="04337A">
                  <a:alpha val="23000"/>
                </a:srgbClr>
              </a:gs>
              <a:gs pos="0">
                <a:srgbClr val="04337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OPPOSans" panose="00020600040101010101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3688268" y="5345007"/>
            <a:ext cx="4886325" cy="592667"/>
            <a:chOff x="4637754" y="5359400"/>
            <a:chExt cx="3393510" cy="444500"/>
          </a:xfrm>
        </p:grpSpPr>
        <p:sp>
          <p:nvSpPr>
            <p:cNvPr id="51" name="矩形: 圆角 50"/>
            <p:cNvSpPr/>
            <p:nvPr/>
          </p:nvSpPr>
          <p:spPr>
            <a:xfrm>
              <a:off x="4637754" y="5359400"/>
              <a:ext cx="1379793" cy="444500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 rtlCol="0" anchor="ctr"/>
            <a:lstStyle/>
            <a:p>
              <a:pPr algn="ctr"/>
              <a:r>
                <a:rPr lang="zh-CN" altLang="en-US" sz="1865" b="1" dirty="0">
                  <a:solidFill>
                    <a:schemeClr val="bg1"/>
                  </a:solidFill>
                  <a:latin typeface="+mn-ea"/>
                  <a:cs typeface="OPPOSans" panose="00020600040101010101" charset="-122"/>
                </a:rPr>
                <a:t>汇报人：</a:t>
              </a:r>
              <a:r>
                <a:rPr lang="en-US" altLang="zh-CN" sz="1865" b="1" dirty="0">
                  <a:solidFill>
                    <a:schemeClr val="bg1"/>
                  </a:solidFill>
                  <a:latin typeface="+mn-ea"/>
                  <a:cs typeface="OPPOSans" panose="00020600040101010101" charset="-122"/>
                </a:rPr>
                <a:t>XXX</a:t>
              </a:r>
            </a:p>
          </p:txBody>
        </p:sp>
        <p:sp>
          <p:nvSpPr>
            <p:cNvPr id="52" name="矩形: 圆角 51"/>
            <p:cNvSpPr/>
            <p:nvPr/>
          </p:nvSpPr>
          <p:spPr>
            <a:xfrm>
              <a:off x="6174646" y="5359400"/>
              <a:ext cx="1856618" cy="444341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 rtlCol="0" anchor="ctr"/>
            <a:lstStyle/>
            <a:p>
              <a:pPr algn="ctr"/>
              <a:r>
                <a:rPr lang="zh-CN" altLang="en-US" sz="1865" b="1" dirty="0">
                  <a:solidFill>
                    <a:schemeClr val="bg1"/>
                  </a:solidFill>
                  <a:latin typeface="+mn-ea"/>
                  <a:cs typeface="OPPOSans" panose="00020600040101010101" charset="-122"/>
                </a:rPr>
                <a:t>时间：</a:t>
              </a:r>
              <a:r>
                <a:rPr lang="en-US" altLang="zh-CN" sz="1865" b="1" dirty="0">
                  <a:solidFill>
                    <a:schemeClr val="bg1"/>
                  </a:solidFill>
                  <a:latin typeface="+mn-ea"/>
                  <a:cs typeface="OPPOSans" panose="00020600040101010101" charset="-122"/>
                </a:rPr>
                <a:t>20XX-XX-XX</a:t>
              </a:r>
            </a:p>
          </p:txBody>
        </p:sp>
      </p:grpSp>
      <p:pic>
        <p:nvPicPr>
          <p:cNvPr id="12" name="图片 11" descr="5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2125" y="348314"/>
            <a:ext cx="1490133" cy="402167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399540" y="1345565"/>
            <a:ext cx="9647555" cy="279971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18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 algn="dist"/>
            <a:r>
              <a:rPr lang="zh-CN" altLang="en-US" sz="8800" dirty="0">
                <a:solidFill>
                  <a:schemeClr val="bg1"/>
                </a:solidFill>
                <a:latin typeface="Cloudtype-JGchukaiGB" panose="02010600030101010101" pitchFamily="2" charset="-122"/>
                <a:ea typeface="Cloudtype-JGchukaiGB" panose="02010600030101010101" pitchFamily="2" charset="-122"/>
                <a:cs typeface="OPPOSans" panose="00020600040101010101" charset="-122"/>
                <a:sym typeface="+mn-ea"/>
              </a:rPr>
              <a:t>提升产品力</a:t>
            </a:r>
          </a:p>
          <a:p>
            <a:pPr lvl="0" algn="ctr"/>
            <a:r>
              <a:rPr lang="zh-CN" altLang="en-US" sz="8800" dirty="0">
                <a:solidFill>
                  <a:schemeClr val="bg1"/>
                </a:solidFill>
                <a:latin typeface="Cloudtype-JGchukaiGB" panose="02010600030101010101" pitchFamily="2" charset="-122"/>
                <a:ea typeface="Cloudtype-JGchukaiGB" panose="02010600030101010101" pitchFamily="2" charset="-122"/>
                <a:cs typeface="OPPOSans" panose="00020600040101010101" charset="-122"/>
                <a:sym typeface="+mn-ea"/>
              </a:rPr>
              <a:t>    打造强势品牌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531995" y="4419600"/>
            <a:ext cx="5932170" cy="459740"/>
            <a:chOff x="7137" y="6960"/>
            <a:chExt cx="9342" cy="724"/>
          </a:xfrm>
        </p:grpSpPr>
        <p:sp>
          <p:nvSpPr>
            <p:cNvPr id="43" name="文本框 42"/>
            <p:cNvSpPr txBox="1"/>
            <p:nvPr/>
          </p:nvSpPr>
          <p:spPr>
            <a:xfrm>
              <a:off x="8783" y="6960"/>
              <a:ext cx="7696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sz="2400" b="1" dirty="0">
                  <a:solidFill>
                    <a:schemeClr val="bg1"/>
                  </a:solidFill>
                  <a:latin typeface="+mn-ea"/>
                  <a:cs typeface="OPPOSans" panose="00020600040101010101" charset="-122"/>
                </a:rPr>
                <a:t>暨20</a:t>
              </a:r>
              <a:r>
                <a:rPr lang="en-US" sz="2400" b="1" dirty="0">
                  <a:solidFill>
                    <a:schemeClr val="bg1"/>
                  </a:solidFill>
                  <a:latin typeface="+mn-ea"/>
                  <a:cs typeface="OPPOSans" panose="00020600040101010101" charset="-122"/>
                </a:rPr>
                <a:t>XX</a:t>
              </a:r>
              <a:r>
                <a:rPr sz="2400" b="1" dirty="0">
                  <a:solidFill>
                    <a:schemeClr val="bg1"/>
                  </a:solidFill>
                  <a:latin typeface="+mn-ea"/>
                  <a:cs typeface="OPPOSans" panose="00020600040101010101" charset="-122"/>
                </a:rPr>
                <a:t>年产品部年终汇报</a:t>
              </a: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7137" y="7317"/>
              <a:ext cx="1646" cy="1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/Users/huangkui/Downloads/48168746.png4816874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9719"/>
          <a:stretch>
            <a:fillRect/>
          </a:stretch>
        </p:blipFill>
        <p:spPr>
          <a:xfrm>
            <a:off x="0" y="0"/>
            <a:ext cx="12171714" cy="6858000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0" y="502796"/>
            <a:ext cx="2928349" cy="521970"/>
            <a:chOff x="1" y="378896"/>
            <a:chExt cx="2928349" cy="521970"/>
          </a:xfrm>
        </p:grpSpPr>
        <p:sp>
          <p:nvSpPr>
            <p:cNvPr id="28" name="文本框 27"/>
            <p:cNvSpPr txBox="1"/>
            <p:nvPr/>
          </p:nvSpPr>
          <p:spPr>
            <a:xfrm>
              <a:off x="611870" y="378896"/>
              <a:ext cx="2316480" cy="52197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" panose="00020600040101010101" charset="-122"/>
                  <a:sym typeface="字魂36号-正文宋楷" panose="02000000000000000000" pitchFamily="2" charset="-122"/>
                </a:rPr>
                <a:t>成功项目展示</a:t>
              </a: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1" y="425063"/>
              <a:ext cx="529962" cy="430887"/>
              <a:chOff x="1" y="363398"/>
              <a:chExt cx="529962" cy="430887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1" y="363398"/>
                <a:ext cx="313142" cy="430887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  <a:cs typeface="OPPOSans" panose="00020600040101010101" charset="-122"/>
                  <a:sym typeface="字魂36号-正文宋楷" panose="02000000000000000000" pitchFamily="2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395050" y="363398"/>
                <a:ext cx="134913" cy="430887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  <a:cs typeface="OPPOSans" panose="00020600040101010101" charset="-122"/>
                  <a:sym typeface="字魂36号-正文宋楷" panose="02000000000000000000" pitchFamily="2" charset="-122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612140" y="3029585"/>
            <a:ext cx="2506980" cy="3436620"/>
            <a:chOff x="964" y="4771"/>
            <a:chExt cx="3948" cy="5412"/>
          </a:xfrm>
        </p:grpSpPr>
        <p:sp>
          <p:nvSpPr>
            <p:cNvPr id="8" name="矩形 7"/>
            <p:cNvSpPr/>
            <p:nvPr/>
          </p:nvSpPr>
          <p:spPr>
            <a:xfrm>
              <a:off x="964" y="4771"/>
              <a:ext cx="3948" cy="54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ea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1274" y="5556"/>
              <a:ext cx="3328" cy="3849"/>
              <a:chOff x="1274" y="5556"/>
              <a:chExt cx="3328" cy="3849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1460" y="5556"/>
                <a:ext cx="2963" cy="79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665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j-ea"/>
                    <a:ea typeface="+mj-ea"/>
                    <a:cs typeface="+mn-ea"/>
                  </a:rPr>
                  <a:t>项目名称一</a:t>
                </a: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1274" y="6760"/>
                <a:ext cx="3328" cy="26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ea"/>
                  </a:rPr>
                  <a:t>点击输入简要文字内容，文字内容概括精炼，不用多余的文字修饰，言短意赅的说明该项内容点击输入简要文字内容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ea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611919" y="1416301"/>
            <a:ext cx="10756053" cy="1400599"/>
            <a:chOff x="1136194" y="2091953"/>
            <a:chExt cx="8067040" cy="1050449"/>
          </a:xfrm>
        </p:grpSpPr>
        <p:sp>
          <p:nvSpPr>
            <p:cNvPr id="32" name="文本框 31"/>
            <p:cNvSpPr txBox="1"/>
            <p:nvPr/>
          </p:nvSpPr>
          <p:spPr>
            <a:xfrm>
              <a:off x="1136195" y="2091953"/>
              <a:ext cx="2862803" cy="34624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j-ea"/>
                  <a:ea typeface="+mj-ea"/>
                  <a:cs typeface="+mn-ea"/>
                </a:rPr>
                <a:t>20XX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j-ea"/>
                  <a:ea typeface="+mj-ea"/>
                  <a:cs typeface="+mn-ea"/>
                </a:rPr>
                <a:t>年主要负责项目有：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136194" y="2519943"/>
              <a:ext cx="8067040" cy="62245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+mn-ea"/>
                  <a:cs typeface="+mn-ea"/>
                </a:rPr>
                <a:t>点击输入简要文字内容，文字内容概括精炼，不用多余的文字修饰，言短意赅的说明该项内容点击输入简要文字内容，文字内容概括精炼，不用多余的文字修饰，言短意赅的说明该项内容点击输入简要文字内容</a:t>
              </a:r>
            </a:p>
          </p:txBody>
        </p:sp>
      </p:grpSp>
      <p:pic>
        <p:nvPicPr>
          <p:cNvPr id="34" name="图片 33" descr="837352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74833" y="3029373"/>
            <a:ext cx="2502747" cy="3436620"/>
          </a:xfrm>
          <a:prstGeom prst="rect">
            <a:avLst/>
          </a:prstGeom>
        </p:spPr>
      </p:pic>
      <p:pic>
        <p:nvPicPr>
          <p:cNvPr id="35" name="图片 34" descr="/Users/huangkui/Downloads/48191554.jpeg4819155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868833" y="3028527"/>
            <a:ext cx="2502747" cy="3435773"/>
          </a:xfrm>
          <a:prstGeom prst="rect">
            <a:avLst/>
          </a:prstGeom>
        </p:spPr>
      </p:pic>
      <p:pic>
        <p:nvPicPr>
          <p:cNvPr id="21" name="图片 20" descr="5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74145" y="580988"/>
            <a:ext cx="1488125" cy="402167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343275" y="3029585"/>
            <a:ext cx="2506980" cy="3436620"/>
            <a:chOff x="5265" y="4771"/>
            <a:chExt cx="3948" cy="5412"/>
          </a:xfrm>
        </p:grpSpPr>
        <p:sp>
          <p:nvSpPr>
            <p:cNvPr id="10" name="矩形 9"/>
            <p:cNvSpPr/>
            <p:nvPr/>
          </p:nvSpPr>
          <p:spPr>
            <a:xfrm>
              <a:off x="5265" y="4771"/>
              <a:ext cx="3948" cy="54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ea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5575" y="5556"/>
              <a:ext cx="3329" cy="3849"/>
              <a:chOff x="5575" y="5556"/>
              <a:chExt cx="3329" cy="3849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5762" y="5556"/>
                <a:ext cx="2963" cy="79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665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j-ea"/>
                    <a:ea typeface="+mj-ea"/>
                    <a:cs typeface="+mn-ea"/>
                  </a:rPr>
                  <a:t>项目名称二</a:t>
                </a: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5575" y="6760"/>
                <a:ext cx="3329" cy="26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ea"/>
                  </a:rPr>
                  <a:t>点击输入简要文字内容，文字内容概括精炼，不用多余的文字修饰，言短意赅的说明该项内容点击输入简要文字内容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ea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/Users/huangkui/Downloads/48168746.png4816874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9719"/>
          <a:stretch>
            <a:fillRect/>
          </a:stretch>
        </p:blipFill>
        <p:spPr>
          <a:xfrm>
            <a:off x="0" y="0"/>
            <a:ext cx="12171714" cy="6858000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0" y="502796"/>
            <a:ext cx="2217149" cy="521970"/>
            <a:chOff x="1" y="378896"/>
            <a:chExt cx="2217149" cy="521970"/>
          </a:xfrm>
        </p:grpSpPr>
        <p:sp>
          <p:nvSpPr>
            <p:cNvPr id="28" name="文本框 27"/>
            <p:cNvSpPr txBox="1"/>
            <p:nvPr/>
          </p:nvSpPr>
          <p:spPr>
            <a:xfrm>
              <a:off x="611870" y="378896"/>
              <a:ext cx="1605280" cy="52197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" panose="00020600040101010101" charset="-122"/>
                  <a:sym typeface="字魂36号-正文宋楷" panose="02000000000000000000" pitchFamily="2" charset="-122"/>
                </a:rPr>
                <a:t>营销策略</a:t>
              </a: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1" y="425063"/>
              <a:ext cx="529962" cy="430887"/>
              <a:chOff x="1" y="363398"/>
              <a:chExt cx="529962" cy="430887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1" y="363398"/>
                <a:ext cx="313142" cy="430887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  <a:cs typeface="OPPOSans" panose="00020600040101010101" charset="-122"/>
                  <a:sym typeface="字魂36号-正文宋楷" panose="02000000000000000000" pitchFamily="2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395050" y="363398"/>
                <a:ext cx="134913" cy="430887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  <a:cs typeface="OPPOSans" panose="00020600040101010101" charset="-122"/>
                  <a:sym typeface="字魂36号-正文宋楷" panose="02000000000000000000" pitchFamily="2" charset="-122"/>
                </a:endParaRPr>
              </a:p>
            </p:txBody>
          </p:sp>
        </p:grpSp>
      </p:grpSp>
      <p:sp>
        <p:nvSpPr>
          <p:cNvPr id="2" name="椭圆 1"/>
          <p:cNvSpPr/>
          <p:nvPr/>
        </p:nvSpPr>
        <p:spPr>
          <a:xfrm>
            <a:off x="3244427" y="859367"/>
            <a:ext cx="5703147" cy="5703147"/>
          </a:xfrm>
          <a:prstGeom prst="ellipse">
            <a:avLst/>
          </a:prstGeom>
          <a:solidFill>
            <a:schemeClr val="accent2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OPPOSans" panose="00020600040101010101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839633" y="1536700"/>
            <a:ext cx="4583853" cy="4583853"/>
          </a:xfrm>
          <a:prstGeom prst="ellipse">
            <a:avLst/>
          </a:prstGeom>
          <a:solidFill>
            <a:schemeClr val="accent2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OPPOSans" panose="00020600040101010101" charset="-122"/>
            </a:endParaRPr>
          </a:p>
        </p:txBody>
      </p:sp>
      <p:sp>
        <p:nvSpPr>
          <p:cNvPr id="35" name="矩形: 圆角 26"/>
          <p:cNvSpPr/>
          <p:nvPr/>
        </p:nvSpPr>
        <p:spPr>
          <a:xfrm>
            <a:off x="1828800" y="1921087"/>
            <a:ext cx="2051473" cy="585047"/>
          </a:xfrm>
          <a:prstGeom prst="roundRect">
            <a:avLst>
              <a:gd name="adj" fmla="val 50000"/>
            </a:avLst>
          </a:prstGeom>
          <a:solidFill>
            <a:schemeClr val="accent4">
              <a:alpha val="56000"/>
            </a:schemeClr>
          </a:solidFill>
          <a:ln>
            <a:noFill/>
          </a:ln>
          <a:effectLst>
            <a:outerShdw blurRad="533400" dist="38100" dir="2700000" sx="120000" sy="12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400" dirty="0">
                <a:latin typeface="+mn-ea"/>
                <a:cs typeface="+mn-ea"/>
              </a:rPr>
              <a:t>快手</a:t>
            </a:r>
          </a:p>
        </p:txBody>
      </p:sp>
      <p:sp>
        <p:nvSpPr>
          <p:cNvPr id="37" name="矩形: 圆角 27"/>
          <p:cNvSpPr/>
          <p:nvPr/>
        </p:nvSpPr>
        <p:spPr>
          <a:xfrm>
            <a:off x="1373293" y="3213100"/>
            <a:ext cx="1547707" cy="430953"/>
          </a:xfrm>
          <a:prstGeom prst="roundRect">
            <a:avLst>
              <a:gd name="adj" fmla="val 5000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>
            <a:outerShdw blurRad="533400" dist="38100" dir="2700000" sx="120000" sy="12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000" dirty="0">
                <a:latin typeface="+mn-ea"/>
                <a:cs typeface="+mn-ea"/>
              </a:rPr>
              <a:t>拼多多</a:t>
            </a:r>
          </a:p>
        </p:txBody>
      </p:sp>
      <p:sp>
        <p:nvSpPr>
          <p:cNvPr id="51" name="矩形: 圆角 28"/>
          <p:cNvSpPr/>
          <p:nvPr/>
        </p:nvSpPr>
        <p:spPr>
          <a:xfrm>
            <a:off x="1828800" y="4467013"/>
            <a:ext cx="2051473" cy="58504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533400" dist="38100" dir="2700000" sx="120000" sy="12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400" dirty="0">
                <a:latin typeface="+mn-ea"/>
                <a:cs typeface="+mn-ea"/>
              </a:rPr>
              <a:t>京东商城</a:t>
            </a:r>
          </a:p>
        </p:txBody>
      </p:sp>
      <p:sp>
        <p:nvSpPr>
          <p:cNvPr id="52" name="矩形: 圆角 29"/>
          <p:cNvSpPr/>
          <p:nvPr/>
        </p:nvSpPr>
        <p:spPr>
          <a:xfrm flipH="1">
            <a:off x="8628380" y="2479887"/>
            <a:ext cx="1546860" cy="430953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>
            <a:outerShdw blurRad="533400" dist="38100" dir="2700000" sx="120000" sy="12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000" dirty="0">
                <a:latin typeface="+mn-ea"/>
                <a:cs typeface="+mn-ea"/>
              </a:rPr>
              <a:t>比赛</a:t>
            </a:r>
          </a:p>
        </p:txBody>
      </p:sp>
      <p:sp>
        <p:nvSpPr>
          <p:cNvPr id="53" name="矩形: 圆角 30"/>
          <p:cNvSpPr/>
          <p:nvPr/>
        </p:nvSpPr>
        <p:spPr>
          <a:xfrm flipH="1">
            <a:off x="8628380" y="3555577"/>
            <a:ext cx="1948180" cy="585047"/>
          </a:xfrm>
          <a:prstGeom prst="roundRect">
            <a:avLst>
              <a:gd name="adj" fmla="val 50000"/>
            </a:avLst>
          </a:prstGeom>
          <a:solidFill>
            <a:schemeClr val="accent4">
              <a:alpha val="65000"/>
            </a:schemeClr>
          </a:solidFill>
          <a:ln>
            <a:noFill/>
          </a:ln>
          <a:effectLst>
            <a:outerShdw blurRad="533400" dist="38100" dir="2700000" sx="120000" sy="12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400" dirty="0">
                <a:latin typeface="+mn-ea"/>
                <a:cs typeface="+mn-ea"/>
              </a:rPr>
              <a:t>新人培训</a:t>
            </a:r>
          </a:p>
        </p:txBody>
      </p:sp>
      <p:sp>
        <p:nvSpPr>
          <p:cNvPr id="54" name="矩形: 圆角 31"/>
          <p:cNvSpPr/>
          <p:nvPr/>
        </p:nvSpPr>
        <p:spPr>
          <a:xfrm flipH="1">
            <a:off x="6489700" y="5552440"/>
            <a:ext cx="1948180" cy="58504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533400" dist="38100" dir="2700000" sx="120000" sy="12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400" dirty="0">
                <a:latin typeface="+mn-ea"/>
                <a:cs typeface="+mn-ea"/>
              </a:rPr>
              <a:t>广告</a:t>
            </a:r>
          </a:p>
        </p:txBody>
      </p:sp>
      <p:sp>
        <p:nvSpPr>
          <p:cNvPr id="65" name="矩形: 圆角 28"/>
          <p:cNvSpPr/>
          <p:nvPr/>
        </p:nvSpPr>
        <p:spPr>
          <a:xfrm>
            <a:off x="3170767" y="5669280"/>
            <a:ext cx="1666240" cy="430953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>
            <a:outerShdw blurRad="533400" dist="38100" dir="2700000" sx="120000" sy="12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400" dirty="0">
                <a:latin typeface="+mn-ea"/>
                <a:cs typeface="+mn-ea"/>
              </a:rPr>
              <a:t>淘宝商城</a:t>
            </a:r>
          </a:p>
        </p:txBody>
      </p:sp>
      <p:sp>
        <p:nvSpPr>
          <p:cNvPr id="66" name="矩形: 圆角 29"/>
          <p:cNvSpPr/>
          <p:nvPr/>
        </p:nvSpPr>
        <p:spPr>
          <a:xfrm flipH="1">
            <a:off x="4541520" y="1330113"/>
            <a:ext cx="1948180" cy="58504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533400" dist="38100" dir="2700000" sx="120000" sy="12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400" dirty="0">
                <a:latin typeface="+mn-ea"/>
                <a:cs typeface="+mn-ea"/>
              </a:rPr>
              <a:t>抖音</a:t>
            </a:r>
          </a:p>
        </p:txBody>
      </p:sp>
      <p:sp>
        <p:nvSpPr>
          <p:cNvPr id="67" name="矩形: 圆角 31"/>
          <p:cNvSpPr/>
          <p:nvPr/>
        </p:nvSpPr>
        <p:spPr>
          <a:xfrm flipH="1">
            <a:off x="8809567" y="4786207"/>
            <a:ext cx="1948180" cy="58504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533400" dist="38100" dir="2700000" sx="120000" sy="12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400" dirty="0">
                <a:latin typeface="+mn-ea"/>
                <a:cs typeface="+mn-ea"/>
              </a:rPr>
              <a:t>优惠券</a:t>
            </a:r>
          </a:p>
        </p:txBody>
      </p:sp>
      <p:pic>
        <p:nvPicPr>
          <p:cNvPr id="68" name="图片 67" descr="4819190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42367" y="2309707"/>
            <a:ext cx="3105573" cy="3040380"/>
          </a:xfrm>
          <a:prstGeom prst="ellipse">
            <a:avLst/>
          </a:prstGeom>
          <a:ln w="60325">
            <a:solidFill>
              <a:schemeClr val="accent1"/>
            </a:solidFill>
          </a:ln>
        </p:spPr>
      </p:pic>
      <p:sp>
        <p:nvSpPr>
          <p:cNvPr id="69" name="矩形: 圆角 31"/>
          <p:cNvSpPr/>
          <p:nvPr/>
        </p:nvSpPr>
        <p:spPr>
          <a:xfrm flipH="1">
            <a:off x="7647940" y="1405467"/>
            <a:ext cx="1948180" cy="58504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533400" dist="38100" dir="2700000" sx="120000" sy="12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400" dirty="0">
                <a:latin typeface="+mn-ea"/>
                <a:cs typeface="+mn-ea"/>
              </a:rPr>
              <a:t>买一送一</a:t>
            </a:r>
          </a:p>
        </p:txBody>
      </p:sp>
      <p:sp>
        <p:nvSpPr>
          <p:cNvPr id="71" name="矩形: 圆角 28"/>
          <p:cNvSpPr/>
          <p:nvPr/>
        </p:nvSpPr>
        <p:spPr>
          <a:xfrm>
            <a:off x="3045460" y="3533140"/>
            <a:ext cx="1372447" cy="430953"/>
          </a:xfrm>
          <a:prstGeom prst="roundRect">
            <a:avLst>
              <a:gd name="adj" fmla="val 50000"/>
            </a:avLst>
          </a:prstGeom>
          <a:solidFill>
            <a:schemeClr val="accent2">
              <a:alpha val="55000"/>
            </a:schemeClr>
          </a:solidFill>
          <a:ln>
            <a:noFill/>
          </a:ln>
          <a:effectLst>
            <a:outerShdw blurRad="533400" dist="38100" dir="2700000" sx="120000" sy="12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dirty="0">
                <a:latin typeface="+mn-ea"/>
                <a:cs typeface="+mn-ea"/>
              </a:rPr>
              <a:t>电商</a:t>
            </a:r>
          </a:p>
        </p:txBody>
      </p:sp>
      <p:sp>
        <p:nvSpPr>
          <p:cNvPr id="72" name="矩形: 圆角 31"/>
          <p:cNvSpPr/>
          <p:nvPr/>
        </p:nvSpPr>
        <p:spPr>
          <a:xfrm flipH="1">
            <a:off x="7066280" y="2548467"/>
            <a:ext cx="1371600" cy="430953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533400" dist="38100" dir="2700000" sx="120000" sy="12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dirty="0">
                <a:latin typeface="+mn-ea"/>
                <a:cs typeface="+mn-ea"/>
              </a:rPr>
              <a:t>减满</a:t>
            </a:r>
          </a:p>
        </p:txBody>
      </p:sp>
      <p:pic>
        <p:nvPicPr>
          <p:cNvPr id="23" name="图片 22" descr="5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74145" y="580988"/>
            <a:ext cx="1488125" cy="40216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35" grpId="0" animBg="1"/>
      <p:bldP spid="37" grpId="0" animBg="1"/>
      <p:bldP spid="51" grpId="0" animBg="1"/>
      <p:bldP spid="52" grpId="0" animBg="1"/>
      <p:bldP spid="53" grpId="0" animBg="1"/>
      <p:bldP spid="54" grpId="0" animBg="1"/>
      <p:bldP spid="65" grpId="0" animBg="1"/>
      <p:bldP spid="66" grpId="0" bldLvl="0" animBg="1"/>
      <p:bldP spid="67" grpId="0" animBg="1"/>
      <p:bldP spid="69" grpId="0" animBg="1"/>
      <p:bldP spid="71" grpId="0" animBg="1"/>
      <p:bldP spid="7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8191971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47" y="0"/>
            <a:ext cx="12191153" cy="687493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35" y="0"/>
            <a:ext cx="12191365" cy="6863080"/>
          </a:xfrm>
          <a:prstGeom prst="rect">
            <a:avLst/>
          </a:prstGeom>
          <a:gradFill>
            <a:gsLst>
              <a:gs pos="100000">
                <a:srgbClr val="04337A">
                  <a:alpha val="67000"/>
                </a:srgbClr>
              </a:gs>
              <a:gs pos="0">
                <a:srgbClr val="04337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OPPOSans" panose="00020600040101010101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0" y="502796"/>
            <a:ext cx="2217149" cy="521970"/>
            <a:chOff x="1" y="378896"/>
            <a:chExt cx="2217149" cy="521970"/>
          </a:xfrm>
        </p:grpSpPr>
        <p:sp>
          <p:nvSpPr>
            <p:cNvPr id="28" name="文本框 27"/>
            <p:cNvSpPr txBox="1"/>
            <p:nvPr/>
          </p:nvSpPr>
          <p:spPr>
            <a:xfrm>
              <a:off x="611870" y="378896"/>
              <a:ext cx="1605280" cy="52197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+mn-ea"/>
                  <a:cs typeface="OPPOSans" panose="00020600040101010101" charset="-122"/>
                  <a:sym typeface="字魂36号-正文宋楷" panose="02000000000000000000" pitchFamily="2" charset="-122"/>
                </a:rPr>
                <a:t>总结经验</a:t>
              </a: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1" y="425063"/>
              <a:ext cx="529962" cy="430887"/>
              <a:chOff x="1" y="363398"/>
              <a:chExt cx="529962" cy="430887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1" y="363398"/>
                <a:ext cx="313142" cy="43088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+mn-ea"/>
                  <a:cs typeface="OPPOSans" panose="00020600040101010101" charset="-122"/>
                  <a:sym typeface="字魂36号-正文宋楷" panose="02000000000000000000" pitchFamily="2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395050" y="363398"/>
                <a:ext cx="134913" cy="430887"/>
              </a:xfrm>
              <a:prstGeom prst="rect">
                <a:avLst/>
              </a:prstGeom>
              <a:solidFill>
                <a:schemeClr val="bg1">
                  <a:alpha val="4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+mn-ea"/>
                  <a:cs typeface="OPPOSans" panose="00020600040101010101" charset="-122"/>
                  <a:sym typeface="字魂36号-正文宋楷" panose="02000000000000000000" pitchFamily="2" charset="-122"/>
                </a:endParaRPr>
              </a:p>
            </p:txBody>
          </p:sp>
        </p:grpSp>
      </p:grpSp>
      <p:pic>
        <p:nvPicPr>
          <p:cNvPr id="24" name="图片 23" descr="51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1867" y="569045"/>
            <a:ext cx="1490133" cy="402167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974725" y="2219960"/>
            <a:ext cx="3164205" cy="3305175"/>
            <a:chOff x="1535" y="3496"/>
            <a:chExt cx="4983" cy="5205"/>
          </a:xfrm>
        </p:grpSpPr>
        <p:sp>
          <p:nvSpPr>
            <p:cNvPr id="59" name="矩形 58"/>
            <p:cNvSpPr/>
            <p:nvPr/>
          </p:nvSpPr>
          <p:spPr>
            <a:xfrm>
              <a:off x="3200" y="5259"/>
              <a:ext cx="989" cy="96"/>
            </a:xfrm>
            <a:prstGeom prst="rect">
              <a:avLst/>
            </a:prstGeom>
            <a:solidFill>
              <a:schemeClr val="bg1"/>
            </a:solidFill>
            <a:ln w="6548" cap="flat">
              <a:noFill/>
              <a:prstDash val="solid"/>
              <a:miter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OPPOSans" panose="00020600040101010101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125" y="3496"/>
              <a:ext cx="1138" cy="1138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665" dirty="0">
                  <a:solidFill>
                    <a:srgbClr val="006DD3"/>
                  </a:solidFill>
                  <a:latin typeface="+mj-ea"/>
                  <a:ea typeface="+mj-ea"/>
                  <a:cs typeface="OPPOSans" panose="00020600040101010101" charset="-122"/>
                </a:rPr>
                <a:t>1</a:t>
              </a:r>
              <a:endParaRPr lang="zh-CN" altLang="en-US" sz="2665" dirty="0">
                <a:solidFill>
                  <a:srgbClr val="006DD3"/>
                </a:solidFill>
                <a:latin typeface="+mj-ea"/>
                <a:ea typeface="+mj-ea"/>
                <a:cs typeface="OPPOSans" panose="00020600040101010101" charset="-122"/>
              </a:endParaRPr>
            </a:p>
          </p:txBody>
        </p:sp>
        <p:cxnSp>
          <p:nvCxnSpPr>
            <p:cNvPr id="62" name="直接连接符 61"/>
            <p:cNvCxnSpPr/>
            <p:nvPr/>
          </p:nvCxnSpPr>
          <p:spPr>
            <a:xfrm>
              <a:off x="6518" y="3551"/>
              <a:ext cx="0" cy="5150"/>
            </a:xfrm>
            <a:prstGeom prst="line">
              <a:avLst/>
            </a:prstGeom>
            <a:ln>
              <a:solidFill>
                <a:schemeClr val="bg1">
                  <a:alpha val="54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" name="组合 1"/>
            <p:cNvGrpSpPr/>
            <p:nvPr/>
          </p:nvGrpSpPr>
          <p:grpSpPr>
            <a:xfrm>
              <a:off x="1535" y="5682"/>
              <a:ext cx="4320" cy="3009"/>
              <a:chOff x="1552" y="5682"/>
              <a:chExt cx="4320" cy="3009"/>
            </a:xfrm>
          </p:grpSpPr>
          <p:sp>
            <p:nvSpPr>
              <p:cNvPr id="55" name="PA-矩形 4"/>
              <p:cNvSpPr>
                <a:spLocks noChangeArrowhead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1552" y="5682"/>
                <a:ext cx="4285" cy="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t" anchorCtr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9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9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9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9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9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9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9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9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9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5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+mj-ea"/>
                    <a:ea typeface="+mj-ea"/>
                    <a:cs typeface="+mn-ea"/>
                    <a:sym typeface="思源黑体" panose="020B0400000000000000" pitchFamily="34" charset="-122"/>
                  </a:rPr>
                  <a:t>遇到问题一</a:t>
                </a:r>
              </a:p>
            </p:txBody>
          </p:sp>
          <p:sp>
            <p:nvSpPr>
              <p:cNvPr id="25" name="PA-矩形 4"/>
              <p:cNvSpPr>
                <a:spLocks noChangeArrowhead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1587" y="6728"/>
                <a:ext cx="4285" cy="19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t" anchorCtr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9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9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9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9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9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9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9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9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9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50000"/>
                  </a:lnSpc>
                </a:pPr>
                <a:r>
                  <a:rPr lang="zh-CN" altLang="en-US" dirty="0">
                    <a:solidFill>
                      <a:schemeClr val="bg1"/>
                    </a:solidFill>
                    <a:latin typeface="+mn-ea"/>
                    <a:ea typeface="+mn-ea"/>
                    <a:cs typeface="+mn-ea"/>
                    <a:sym typeface="思源黑体" panose="020B0400000000000000" pitchFamily="34" charset="-122"/>
                  </a:rPr>
                  <a:t>点击输入简要文字内容，文字内容概括精炼，不用多余的文字修饰。</a:t>
                </a: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4570095" y="2219960"/>
            <a:ext cx="3155950" cy="3305175"/>
            <a:chOff x="7197" y="3496"/>
            <a:chExt cx="4970" cy="5205"/>
          </a:xfrm>
        </p:grpSpPr>
        <p:sp>
          <p:nvSpPr>
            <p:cNvPr id="38" name="矩形 37"/>
            <p:cNvSpPr/>
            <p:nvPr/>
          </p:nvSpPr>
          <p:spPr>
            <a:xfrm>
              <a:off x="8844" y="5259"/>
              <a:ext cx="989" cy="96"/>
            </a:xfrm>
            <a:prstGeom prst="rect">
              <a:avLst/>
            </a:prstGeom>
            <a:solidFill>
              <a:schemeClr val="bg1"/>
            </a:solidFill>
            <a:ln w="6548" cap="flat">
              <a:noFill/>
              <a:prstDash val="solid"/>
              <a:miter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OPPOSans" panose="00020600040101010101" charset="-122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8770" y="3496"/>
              <a:ext cx="1138" cy="1138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665" dirty="0">
                  <a:solidFill>
                    <a:srgbClr val="006DD3"/>
                  </a:solidFill>
                  <a:latin typeface="+mj-ea"/>
                  <a:ea typeface="+mj-ea"/>
                  <a:cs typeface="OPPOSans" panose="00020600040101010101" charset="-122"/>
                </a:rPr>
                <a:t>2</a:t>
              </a:r>
              <a:endParaRPr lang="zh-CN" altLang="en-US" sz="2665" dirty="0">
                <a:solidFill>
                  <a:srgbClr val="006DD3"/>
                </a:solidFill>
                <a:latin typeface="+mj-ea"/>
                <a:ea typeface="+mj-ea"/>
                <a:cs typeface="OPPOSans" panose="00020600040101010101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12167" y="3551"/>
              <a:ext cx="0" cy="5150"/>
            </a:xfrm>
            <a:prstGeom prst="line">
              <a:avLst/>
            </a:prstGeom>
            <a:ln>
              <a:solidFill>
                <a:schemeClr val="bg1">
                  <a:alpha val="54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组合 2"/>
            <p:cNvGrpSpPr/>
            <p:nvPr/>
          </p:nvGrpSpPr>
          <p:grpSpPr>
            <a:xfrm>
              <a:off x="7197" y="5682"/>
              <a:ext cx="4285" cy="3009"/>
              <a:chOff x="7197" y="5682"/>
              <a:chExt cx="4285" cy="3009"/>
            </a:xfrm>
          </p:grpSpPr>
          <p:sp>
            <p:nvSpPr>
              <p:cNvPr id="26" name="PA-矩形 4"/>
              <p:cNvSpPr>
                <a:spLocks noChangeArrowheads="1"/>
              </p:cNvSpPr>
              <p:nvPr>
                <p:custDataLst>
                  <p:tags r:id="rId3"/>
                </p:custDataLst>
              </p:nvPr>
            </p:nvSpPr>
            <p:spPr bwMode="auto">
              <a:xfrm>
                <a:off x="7197" y="5682"/>
                <a:ext cx="4284" cy="8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t" anchorCtr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9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9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9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9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9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9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9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9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9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5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+mj-ea"/>
                    <a:ea typeface="+mj-ea"/>
                    <a:cs typeface="+mn-ea"/>
                    <a:sym typeface="思源黑体" panose="020B0400000000000000" pitchFamily="34" charset="-122"/>
                  </a:rPr>
                  <a:t>遇到问题二</a:t>
                </a:r>
              </a:p>
            </p:txBody>
          </p:sp>
          <p:sp>
            <p:nvSpPr>
              <p:cNvPr id="32" name="PA-矩形 4"/>
              <p:cNvSpPr>
                <a:spLocks noChangeArrowheads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7197" y="6728"/>
                <a:ext cx="4285" cy="19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t" anchorCtr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9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9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9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9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9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9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9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9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9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50000"/>
                  </a:lnSpc>
                </a:pPr>
                <a:r>
                  <a:rPr lang="zh-CN" altLang="en-US" dirty="0">
                    <a:solidFill>
                      <a:schemeClr val="bg1"/>
                    </a:solidFill>
                    <a:latin typeface="+mn-ea"/>
                    <a:ea typeface="+mn-ea"/>
                    <a:cs typeface="+mn-ea"/>
                    <a:sym typeface="思源黑体" panose="020B0400000000000000" pitchFamily="34" charset="-122"/>
                  </a:rPr>
                  <a:t>点击输入简要文字内容，文字内容概括精炼，不用多余的文字修饰。</a:t>
                </a: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8270875" y="2219960"/>
            <a:ext cx="2720340" cy="3298190"/>
            <a:chOff x="13025" y="3496"/>
            <a:chExt cx="4284" cy="5194"/>
          </a:xfrm>
        </p:grpSpPr>
        <p:sp>
          <p:nvSpPr>
            <p:cNvPr id="42" name="矩形 41"/>
            <p:cNvSpPr/>
            <p:nvPr/>
          </p:nvSpPr>
          <p:spPr>
            <a:xfrm>
              <a:off x="14673" y="5259"/>
              <a:ext cx="989" cy="96"/>
            </a:xfrm>
            <a:prstGeom prst="rect">
              <a:avLst/>
            </a:prstGeom>
            <a:solidFill>
              <a:schemeClr val="bg1"/>
            </a:solidFill>
            <a:ln w="6548" cap="flat">
              <a:noFill/>
              <a:prstDash val="solid"/>
              <a:miter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OPPOSans" panose="00020600040101010101" charset="-122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14598" y="3496"/>
              <a:ext cx="1138" cy="1138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665" dirty="0">
                  <a:solidFill>
                    <a:srgbClr val="006DD3"/>
                  </a:solidFill>
                  <a:latin typeface="+mj-ea"/>
                  <a:ea typeface="+mj-ea"/>
                  <a:cs typeface="OPPOSans" panose="00020600040101010101" charset="-122"/>
                </a:rPr>
                <a:t>3</a:t>
              </a:r>
              <a:endParaRPr lang="zh-CN" altLang="en-US" sz="2665" dirty="0">
                <a:solidFill>
                  <a:srgbClr val="006DD3"/>
                </a:solidFill>
                <a:latin typeface="+mj-ea"/>
                <a:ea typeface="+mj-ea"/>
                <a:cs typeface="OPPOSans" panose="00020600040101010101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13025" y="5682"/>
              <a:ext cx="4285" cy="3009"/>
              <a:chOff x="13025" y="5682"/>
              <a:chExt cx="4285" cy="3009"/>
            </a:xfrm>
          </p:grpSpPr>
          <p:sp>
            <p:nvSpPr>
              <p:cNvPr id="33" name="PA-矩形 4"/>
              <p:cNvSpPr>
                <a:spLocks noChangeArrowheads="1"/>
              </p:cNvSpPr>
              <p:nvPr>
                <p:custDataLst>
                  <p:tags r:id="rId1"/>
                </p:custDataLst>
              </p:nvPr>
            </p:nvSpPr>
            <p:spPr bwMode="auto">
              <a:xfrm>
                <a:off x="13025" y="5682"/>
                <a:ext cx="4284" cy="8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t" anchorCtr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9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9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9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9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9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9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9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9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9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5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+mj-ea"/>
                    <a:ea typeface="+mj-ea"/>
                    <a:cs typeface="+mn-ea"/>
                    <a:sym typeface="思源黑体" panose="020B0400000000000000" pitchFamily="34" charset="-122"/>
                  </a:rPr>
                  <a:t>遇到问题三</a:t>
                </a:r>
              </a:p>
            </p:txBody>
          </p:sp>
          <p:sp>
            <p:nvSpPr>
              <p:cNvPr id="34" name="PA-矩形 4"/>
              <p:cNvSpPr>
                <a:spLocks noChangeArrowheads="1"/>
              </p:cNvSpPr>
              <p:nvPr>
                <p:custDataLst>
                  <p:tags r:id="rId2"/>
                </p:custDataLst>
              </p:nvPr>
            </p:nvSpPr>
            <p:spPr bwMode="auto">
              <a:xfrm>
                <a:off x="13025" y="6728"/>
                <a:ext cx="4285" cy="19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t" anchorCtr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9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9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9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9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9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9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9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9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9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50000"/>
                  </a:lnSpc>
                </a:pPr>
                <a:r>
                  <a:rPr lang="zh-CN" altLang="en-US" dirty="0">
                    <a:solidFill>
                      <a:schemeClr val="bg1"/>
                    </a:solidFill>
                    <a:latin typeface="+mn-ea"/>
                    <a:ea typeface="+mn-ea"/>
                    <a:cs typeface="+mn-ea"/>
                    <a:sym typeface="思源黑体" panose="020B0400000000000000" pitchFamily="34" charset="-122"/>
                  </a:rPr>
                  <a:t>点击输入简要文字内容，文字内容概括精炼，不用多余的文字修饰。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/Users/huangkui/Downloads/48168746.png4816874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9719"/>
          <a:stretch>
            <a:fillRect/>
          </a:stretch>
        </p:blipFill>
        <p:spPr>
          <a:xfrm>
            <a:off x="0" y="0"/>
            <a:ext cx="12171714" cy="68580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683260" y="2065020"/>
            <a:ext cx="5887085" cy="2460625"/>
            <a:chOff x="1076" y="3252"/>
            <a:chExt cx="9271" cy="3875"/>
          </a:xfrm>
        </p:grpSpPr>
        <p:sp>
          <p:nvSpPr>
            <p:cNvPr id="27" name="矩形 26"/>
            <p:cNvSpPr/>
            <p:nvPr/>
          </p:nvSpPr>
          <p:spPr>
            <a:xfrm>
              <a:off x="1076" y="4138"/>
              <a:ext cx="9271" cy="163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j-ea"/>
                  <a:ea typeface="+mj-ea"/>
                  <a:cs typeface="OPPOSans" panose="00020600040101010101" charset="-122"/>
                </a:rPr>
                <a:t>明年工作计划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1076" y="3252"/>
              <a:ext cx="9271" cy="91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" panose="00020600040101010101" charset="-122"/>
                </a:rPr>
                <a:t>PART FOUR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1076" y="5820"/>
              <a:ext cx="9183" cy="130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ea"/>
                  <a:cs typeface="OPPOSans" panose="00020600040101010101" charset="-122"/>
                </a:rPr>
                <a:t>“忙并收获着，累并快乐着”成了心曲的主旋律，常鸣耳盼。对我而言，20xx年的工作是难忘、环境记最深的一年。</a:t>
              </a:r>
            </a:p>
          </p:txBody>
        </p:sp>
      </p:grpSp>
      <p:sp>
        <p:nvSpPr>
          <p:cNvPr id="22" name="任意多边形 21"/>
          <p:cNvSpPr/>
          <p:nvPr/>
        </p:nvSpPr>
        <p:spPr>
          <a:xfrm>
            <a:off x="5313877" y="5927"/>
            <a:ext cx="6901829" cy="367284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52" h="4338">
                <a:moveTo>
                  <a:pt x="8152" y="0"/>
                </a:moveTo>
                <a:lnTo>
                  <a:pt x="8152" y="3174"/>
                </a:lnTo>
                <a:cubicBezTo>
                  <a:pt x="7286" y="3899"/>
                  <a:pt x="6147" y="4338"/>
                  <a:pt x="4900" y="4338"/>
                </a:cubicBezTo>
                <a:cubicBezTo>
                  <a:pt x="2295" y="4338"/>
                  <a:pt x="165" y="2422"/>
                  <a:pt x="0" y="0"/>
                </a:cubicBezTo>
                <a:close/>
              </a:path>
            </a:pathLst>
          </a:custGeom>
          <a:solidFill>
            <a:srgbClr val="3DA1D2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OPPOSans" panose="00020600040101010101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6731000" y="2540"/>
            <a:ext cx="5461847" cy="6051127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135" h="7147">
                <a:moveTo>
                  <a:pt x="0" y="2764"/>
                </a:moveTo>
                <a:cubicBezTo>
                  <a:pt x="0" y="1716"/>
                  <a:pt x="368" y="754"/>
                  <a:pt x="981" y="0"/>
                </a:cubicBezTo>
                <a:lnTo>
                  <a:pt x="7135" y="0"/>
                </a:lnTo>
                <a:lnTo>
                  <a:pt x="7135" y="6176"/>
                </a:lnTo>
                <a:cubicBezTo>
                  <a:pt x="6383" y="6783"/>
                  <a:pt x="5425" y="7147"/>
                  <a:pt x="4383" y="7147"/>
                </a:cubicBezTo>
                <a:cubicBezTo>
                  <a:pt x="1962" y="7147"/>
                  <a:pt x="0" y="5185"/>
                  <a:pt x="0" y="2764"/>
                </a:cubicBezTo>
                <a:close/>
              </a:path>
            </a:pathLst>
          </a:custGeom>
          <a:solidFill>
            <a:srgbClr val="398BD5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OPPOSans" panose="00020600040101010101" charset="-122"/>
            </a:endParaRPr>
          </a:p>
        </p:txBody>
      </p:sp>
      <p:pic>
        <p:nvPicPr>
          <p:cNvPr id="3" name="图片 2" descr="5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140" y="578833"/>
            <a:ext cx="1488125" cy="402167"/>
          </a:xfrm>
          <a:prstGeom prst="rect">
            <a:avLst/>
          </a:prstGeom>
        </p:spPr>
      </p:pic>
      <p:pic>
        <p:nvPicPr>
          <p:cNvPr id="8" name="图片 7" descr="525354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920567" y="40640"/>
            <a:ext cx="4274820" cy="68173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730" h="8028">
                <a:moveTo>
                  <a:pt x="0" y="3331"/>
                </a:moveTo>
                <a:cubicBezTo>
                  <a:pt x="0" y="2071"/>
                  <a:pt x="372" y="913"/>
                  <a:pt x="994" y="0"/>
                </a:cubicBezTo>
                <a:lnTo>
                  <a:pt x="4730" y="0"/>
                </a:lnTo>
                <a:lnTo>
                  <a:pt x="4730" y="8028"/>
                </a:lnTo>
                <a:lnTo>
                  <a:pt x="2385" y="8028"/>
                </a:lnTo>
                <a:cubicBezTo>
                  <a:pt x="965" y="7125"/>
                  <a:pt x="0" y="5360"/>
                  <a:pt x="0" y="3331"/>
                </a:cubicBezTo>
                <a:close/>
              </a:path>
            </a:pathLst>
          </a:custGeom>
        </p:spPr>
      </p:pic>
      <p:sp>
        <p:nvSpPr>
          <p:cNvPr id="19" name="任意多边形 18"/>
          <p:cNvSpPr/>
          <p:nvPr/>
        </p:nvSpPr>
        <p:spPr>
          <a:xfrm>
            <a:off x="7920567" y="0"/>
            <a:ext cx="4272280" cy="685715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707" h="8000">
                <a:moveTo>
                  <a:pt x="0" y="3181"/>
                </a:moveTo>
                <a:cubicBezTo>
                  <a:pt x="0" y="2002"/>
                  <a:pt x="282" y="908"/>
                  <a:pt x="766" y="0"/>
                </a:cubicBezTo>
                <a:lnTo>
                  <a:pt x="4707" y="0"/>
                </a:lnTo>
                <a:lnTo>
                  <a:pt x="4707" y="8000"/>
                </a:lnTo>
                <a:lnTo>
                  <a:pt x="2101" y="8000"/>
                </a:lnTo>
                <a:cubicBezTo>
                  <a:pt x="839" y="6995"/>
                  <a:pt x="0" y="5212"/>
                  <a:pt x="0" y="3181"/>
                </a:cubicBezTo>
                <a:close/>
              </a:path>
            </a:pathLst>
          </a:custGeom>
          <a:gradFill>
            <a:gsLst>
              <a:gs pos="100000">
                <a:srgbClr val="04337A">
                  <a:alpha val="0"/>
                </a:srgbClr>
              </a:gs>
              <a:gs pos="0">
                <a:srgbClr val="04337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2400">
              <a:cs typeface="OPPOSans" panose="00020600040101010101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280525" y="2258695"/>
            <a:ext cx="1962785" cy="1866900"/>
            <a:chOff x="14615" y="3557"/>
            <a:chExt cx="3091" cy="2940"/>
          </a:xfrm>
        </p:grpSpPr>
        <p:sp>
          <p:nvSpPr>
            <p:cNvPr id="9" name="矩形 8"/>
            <p:cNvSpPr/>
            <p:nvPr/>
          </p:nvSpPr>
          <p:spPr>
            <a:xfrm>
              <a:off x="14615" y="3557"/>
              <a:ext cx="3091" cy="279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9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OPPOSans" panose="00020600040101010101" charset="-122"/>
                </a:rPr>
                <a:t>04</a:t>
              </a: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15120" y="6497"/>
              <a:ext cx="2077" cy="0"/>
            </a:xfrm>
            <a:prstGeom prst="line">
              <a:avLst/>
            </a:prstGeom>
            <a:ln w="508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/Users/huangkui/Downloads/48168746.png4816874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9719"/>
          <a:stretch>
            <a:fillRect/>
          </a:stretch>
        </p:blipFill>
        <p:spPr>
          <a:xfrm>
            <a:off x="0" y="0"/>
            <a:ext cx="12171714" cy="6858000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0" y="502796"/>
            <a:ext cx="2928349" cy="521970"/>
            <a:chOff x="1" y="378896"/>
            <a:chExt cx="2928349" cy="521970"/>
          </a:xfrm>
        </p:grpSpPr>
        <p:sp>
          <p:nvSpPr>
            <p:cNvPr id="28" name="文本框 27"/>
            <p:cNvSpPr txBox="1"/>
            <p:nvPr/>
          </p:nvSpPr>
          <p:spPr>
            <a:xfrm>
              <a:off x="611870" y="378896"/>
              <a:ext cx="2316480" cy="52197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" panose="00020600040101010101" charset="-122"/>
                  <a:sym typeface="字魂36号-正文宋楷" panose="02000000000000000000" pitchFamily="2" charset="-122"/>
                </a:rPr>
                <a:t>明年工作计划</a:t>
              </a: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1" y="425063"/>
              <a:ext cx="529962" cy="430887"/>
              <a:chOff x="1" y="363398"/>
              <a:chExt cx="529962" cy="430887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1" y="363398"/>
                <a:ext cx="313142" cy="430887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  <a:cs typeface="OPPOSans" panose="00020600040101010101" charset="-122"/>
                  <a:sym typeface="字魂36号-正文宋楷" panose="02000000000000000000" pitchFamily="2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395050" y="363398"/>
                <a:ext cx="134913" cy="430887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  <a:cs typeface="OPPOSans" panose="00020600040101010101" charset="-122"/>
                  <a:sym typeface="字魂36号-正文宋楷" panose="02000000000000000000" pitchFamily="2" charset="-122"/>
                </a:endParaRPr>
              </a:p>
            </p:txBody>
          </p:sp>
        </p:grpSp>
      </p:grpSp>
      <p:grpSp>
        <p:nvGrpSpPr>
          <p:cNvPr id="98" name="组合 97"/>
          <p:cNvGrpSpPr/>
          <p:nvPr/>
        </p:nvGrpSpPr>
        <p:grpSpPr>
          <a:xfrm>
            <a:off x="496993" y="1928707"/>
            <a:ext cx="5673513" cy="1973580"/>
            <a:chOff x="543" y="2278"/>
            <a:chExt cx="6701" cy="2331"/>
          </a:xfrm>
        </p:grpSpPr>
        <p:pic>
          <p:nvPicPr>
            <p:cNvPr id="97" name="图片 96" descr="/Users/huangkui/Downloads/48191705.jpeg48191705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63" y="2299"/>
              <a:ext cx="1920" cy="1860"/>
            </a:xfrm>
            <a:prstGeom prst="ellipse">
              <a:avLst/>
            </a:prstGeom>
            <a:ln w="60325">
              <a:noFill/>
            </a:ln>
          </p:spPr>
        </p:pic>
        <p:sp>
          <p:nvSpPr>
            <p:cNvPr id="76" name="椭圆 75"/>
            <p:cNvSpPr/>
            <p:nvPr/>
          </p:nvSpPr>
          <p:spPr>
            <a:xfrm>
              <a:off x="789" y="2278"/>
              <a:ext cx="578" cy="57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431800" dist="3429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+mj-ea"/>
                  <a:ea typeface="+mj-ea"/>
                  <a:cs typeface="OPPOSans" panose="00020600040101010101" charset="-122"/>
                </a:rPr>
                <a:t>1</a:t>
              </a:r>
              <a:endParaRPr lang="zh-CN" altLang="en-US" sz="3200" dirty="0">
                <a:solidFill>
                  <a:schemeClr val="bg1"/>
                </a:solidFill>
                <a:latin typeface="+mj-ea"/>
                <a:ea typeface="+mj-ea"/>
                <a:cs typeface="OPPOSans" panose="00020600040101010101" charset="-122"/>
              </a:endParaRPr>
            </a:p>
          </p:txBody>
        </p:sp>
        <p:grpSp>
          <p:nvGrpSpPr>
            <p:cNvPr id="89" name="组合 88"/>
            <p:cNvGrpSpPr/>
            <p:nvPr/>
          </p:nvGrpSpPr>
          <p:grpSpPr>
            <a:xfrm>
              <a:off x="2805" y="2456"/>
              <a:ext cx="4272" cy="1431"/>
              <a:chOff x="2403011" y="2020333"/>
              <a:chExt cx="2882289" cy="908267"/>
            </a:xfrm>
          </p:grpSpPr>
          <p:sp>
            <p:nvSpPr>
              <p:cNvPr id="90" name="矩形 89"/>
              <p:cNvSpPr/>
              <p:nvPr/>
            </p:nvSpPr>
            <p:spPr>
              <a:xfrm>
                <a:off x="2403011" y="2344183"/>
                <a:ext cx="2882289" cy="58441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 hangingPunct="0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+mn-ea"/>
                    <a:sym typeface="+mn-lt"/>
                  </a:rPr>
                  <a:t>点击输入简要文字内容，文字内容概括精炼，不用多余的文字修饰，言短意赅的说明该项内容点击输入简要文字内容</a:t>
                </a:r>
              </a:p>
            </p:txBody>
          </p:sp>
          <p:sp>
            <p:nvSpPr>
              <p:cNvPr id="91" name="矩形 90"/>
              <p:cNvSpPr/>
              <p:nvPr/>
            </p:nvSpPr>
            <p:spPr>
              <a:xfrm>
                <a:off x="2403011" y="2020333"/>
                <a:ext cx="1406990" cy="2770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 hangingPunct="0"/>
                <a:r>
                  <a:rPr lang="zh-CN" altLang="en-US" sz="2400" dirty="0">
                    <a:solidFill>
                      <a:schemeClr val="tx2"/>
                    </a:solidFill>
                    <a:latin typeface="+mj-ea"/>
                    <a:ea typeface="+mj-ea"/>
                    <a:cs typeface="OPPOSans" panose="00020600040101010101" charset="-122"/>
                    <a:sym typeface="+mn-lt"/>
                  </a:rPr>
                  <a:t>第一季度</a:t>
                </a:r>
              </a:p>
            </p:txBody>
          </p:sp>
        </p:grpSp>
        <p:cxnSp>
          <p:nvCxnSpPr>
            <p:cNvPr id="95" name="直接连接符 94"/>
            <p:cNvCxnSpPr/>
            <p:nvPr/>
          </p:nvCxnSpPr>
          <p:spPr>
            <a:xfrm>
              <a:off x="543" y="4609"/>
              <a:ext cx="6701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78000"/>
                </a:schemeClr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99" name="组合 98"/>
          <p:cNvGrpSpPr/>
          <p:nvPr/>
        </p:nvGrpSpPr>
        <p:grpSpPr>
          <a:xfrm>
            <a:off x="496993" y="4395047"/>
            <a:ext cx="5430520" cy="1613747"/>
            <a:chOff x="663" y="2278"/>
            <a:chExt cx="6414" cy="1906"/>
          </a:xfrm>
        </p:grpSpPr>
        <p:pic>
          <p:nvPicPr>
            <p:cNvPr id="100" name="图片 99" descr="/Users/huangkui/Downloads/48191263.jpeg48191263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63" y="2323"/>
              <a:ext cx="1920" cy="1861"/>
            </a:xfrm>
            <a:prstGeom prst="ellipse">
              <a:avLst/>
            </a:prstGeom>
            <a:ln w="60325">
              <a:noFill/>
            </a:ln>
          </p:spPr>
        </p:pic>
        <p:sp>
          <p:nvSpPr>
            <p:cNvPr id="101" name="椭圆 100"/>
            <p:cNvSpPr/>
            <p:nvPr/>
          </p:nvSpPr>
          <p:spPr>
            <a:xfrm>
              <a:off x="789" y="2278"/>
              <a:ext cx="578" cy="57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431800" dist="3429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+mj-ea"/>
                  <a:ea typeface="+mj-ea"/>
                  <a:cs typeface="OPPOSans" panose="00020600040101010101" charset="-122"/>
                </a:rPr>
                <a:t>3</a:t>
              </a:r>
              <a:endParaRPr lang="zh-CN" altLang="en-US" sz="3200" dirty="0">
                <a:solidFill>
                  <a:schemeClr val="bg1"/>
                </a:solidFill>
                <a:latin typeface="+mj-ea"/>
                <a:ea typeface="+mj-ea"/>
                <a:cs typeface="OPPOSans" panose="00020600040101010101" charset="-122"/>
              </a:endParaRPr>
            </a:p>
          </p:txBody>
        </p:sp>
        <p:grpSp>
          <p:nvGrpSpPr>
            <p:cNvPr id="102" name="组合 101"/>
            <p:cNvGrpSpPr/>
            <p:nvPr/>
          </p:nvGrpSpPr>
          <p:grpSpPr>
            <a:xfrm>
              <a:off x="2805" y="2456"/>
              <a:ext cx="4272" cy="1431"/>
              <a:chOff x="2403011" y="2020333"/>
              <a:chExt cx="2882289" cy="908291"/>
            </a:xfrm>
          </p:grpSpPr>
          <p:sp>
            <p:nvSpPr>
              <p:cNvPr id="103" name="矩形 102"/>
              <p:cNvSpPr/>
              <p:nvPr/>
            </p:nvSpPr>
            <p:spPr>
              <a:xfrm>
                <a:off x="2403011" y="2344183"/>
                <a:ext cx="2882289" cy="58444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 hangingPunct="0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+mn-ea"/>
                    <a:sym typeface="+mn-lt"/>
                  </a:rPr>
                  <a:t>点击输入简要文字内容，文字内容概括精炼，不用多余的文字修饰，言短意赅的说明该项内容点击输入简要文字内容</a:t>
                </a:r>
              </a:p>
            </p:txBody>
          </p:sp>
          <p:sp>
            <p:nvSpPr>
              <p:cNvPr id="104" name="矩形 103"/>
              <p:cNvSpPr/>
              <p:nvPr/>
            </p:nvSpPr>
            <p:spPr>
              <a:xfrm>
                <a:off x="2403011" y="2020333"/>
                <a:ext cx="1406990" cy="2770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 hangingPunct="0"/>
                <a:r>
                  <a:rPr lang="zh-CN" altLang="en-US" sz="2400" dirty="0">
                    <a:solidFill>
                      <a:schemeClr val="tx2"/>
                    </a:solidFill>
                    <a:latin typeface="+mj-ea"/>
                    <a:ea typeface="+mj-ea"/>
                    <a:cs typeface="OPPOSans" panose="00020600040101010101" charset="-122"/>
                    <a:sym typeface="+mn-lt"/>
                  </a:rPr>
                  <a:t>第三季度</a:t>
                </a:r>
              </a:p>
            </p:txBody>
          </p:sp>
        </p:grpSp>
      </p:grpSp>
      <p:grpSp>
        <p:nvGrpSpPr>
          <p:cNvPr id="106" name="组合 105"/>
          <p:cNvGrpSpPr/>
          <p:nvPr/>
        </p:nvGrpSpPr>
        <p:grpSpPr>
          <a:xfrm>
            <a:off x="6389793" y="1928707"/>
            <a:ext cx="5673513" cy="1973580"/>
            <a:chOff x="543" y="2278"/>
            <a:chExt cx="6701" cy="2331"/>
          </a:xfrm>
        </p:grpSpPr>
        <p:pic>
          <p:nvPicPr>
            <p:cNvPr id="107" name="图片 106" descr="/Users/huangkui/Downloads/48191984.jpeg48191984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63" y="2299"/>
              <a:ext cx="1920" cy="1860"/>
            </a:xfrm>
            <a:prstGeom prst="ellipse">
              <a:avLst/>
            </a:prstGeom>
            <a:ln w="60325">
              <a:noFill/>
            </a:ln>
          </p:spPr>
        </p:pic>
        <p:sp>
          <p:nvSpPr>
            <p:cNvPr id="108" name="椭圆 107"/>
            <p:cNvSpPr/>
            <p:nvPr/>
          </p:nvSpPr>
          <p:spPr>
            <a:xfrm>
              <a:off x="789" y="2278"/>
              <a:ext cx="578" cy="57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431800" dist="3429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+mj-ea"/>
                  <a:ea typeface="+mj-ea"/>
                  <a:cs typeface="OPPOSans" panose="00020600040101010101" charset="-122"/>
                </a:rPr>
                <a:t>2</a:t>
              </a:r>
              <a:endParaRPr lang="zh-CN" altLang="en-US" sz="3200" dirty="0">
                <a:solidFill>
                  <a:schemeClr val="bg1"/>
                </a:solidFill>
                <a:latin typeface="+mj-ea"/>
                <a:ea typeface="+mj-ea"/>
                <a:cs typeface="OPPOSans" panose="00020600040101010101" charset="-122"/>
              </a:endParaRPr>
            </a:p>
          </p:txBody>
        </p:sp>
        <p:grpSp>
          <p:nvGrpSpPr>
            <p:cNvPr id="109" name="组合 108"/>
            <p:cNvGrpSpPr/>
            <p:nvPr/>
          </p:nvGrpSpPr>
          <p:grpSpPr>
            <a:xfrm>
              <a:off x="2805" y="2455"/>
              <a:ext cx="3965" cy="1780"/>
              <a:chOff x="2403011" y="2020333"/>
              <a:chExt cx="2675384" cy="1130068"/>
            </a:xfrm>
          </p:grpSpPr>
          <p:sp>
            <p:nvSpPr>
              <p:cNvPr id="110" name="矩形 109"/>
              <p:cNvSpPr/>
              <p:nvPr/>
            </p:nvSpPr>
            <p:spPr>
              <a:xfrm>
                <a:off x="2403011" y="2344183"/>
                <a:ext cx="2675384" cy="80621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 hangingPunct="0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+mn-ea"/>
                    <a:sym typeface="+mn-lt"/>
                  </a:rPr>
                  <a:t>点击输入简要文字内容，文字内容概括精炼，不用多余的文字修饰，言短意赅的说明该项内容点击输入简要</a:t>
                </a:r>
              </a:p>
            </p:txBody>
          </p:sp>
          <p:sp>
            <p:nvSpPr>
              <p:cNvPr id="111" name="矩形 110"/>
              <p:cNvSpPr/>
              <p:nvPr/>
            </p:nvSpPr>
            <p:spPr>
              <a:xfrm>
                <a:off x="2403011" y="2020333"/>
                <a:ext cx="1406990" cy="2770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 hangingPunct="0"/>
                <a:r>
                  <a:rPr lang="zh-CN" altLang="en-US" sz="2400" dirty="0">
                    <a:solidFill>
                      <a:schemeClr val="tx2"/>
                    </a:solidFill>
                    <a:latin typeface="+mj-ea"/>
                    <a:ea typeface="+mj-ea"/>
                    <a:cs typeface="OPPOSans" panose="00020600040101010101" charset="-122"/>
                    <a:sym typeface="+mn-lt"/>
                  </a:rPr>
                  <a:t>第二季度</a:t>
                </a:r>
              </a:p>
            </p:txBody>
          </p:sp>
        </p:grpSp>
        <p:cxnSp>
          <p:nvCxnSpPr>
            <p:cNvPr id="112" name="直接连接符 111"/>
            <p:cNvCxnSpPr/>
            <p:nvPr/>
          </p:nvCxnSpPr>
          <p:spPr>
            <a:xfrm>
              <a:off x="543" y="4609"/>
              <a:ext cx="6701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78000"/>
                </a:schemeClr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113" name="组合 112"/>
          <p:cNvGrpSpPr/>
          <p:nvPr/>
        </p:nvGrpSpPr>
        <p:grpSpPr>
          <a:xfrm>
            <a:off x="6389793" y="4395047"/>
            <a:ext cx="5106246" cy="1657774"/>
            <a:chOff x="663" y="2278"/>
            <a:chExt cx="6031" cy="1958"/>
          </a:xfrm>
        </p:grpSpPr>
        <p:pic>
          <p:nvPicPr>
            <p:cNvPr id="114" name="图片 113" descr="/Users/huangkui/Downloads/2389391.jpeg2389391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63" y="2279"/>
              <a:ext cx="1920" cy="1860"/>
            </a:xfrm>
            <a:prstGeom prst="ellipse">
              <a:avLst/>
            </a:prstGeom>
            <a:ln w="60325">
              <a:noFill/>
            </a:ln>
          </p:spPr>
        </p:pic>
        <p:sp>
          <p:nvSpPr>
            <p:cNvPr id="115" name="椭圆 114"/>
            <p:cNvSpPr/>
            <p:nvPr/>
          </p:nvSpPr>
          <p:spPr>
            <a:xfrm>
              <a:off x="789" y="2278"/>
              <a:ext cx="578" cy="57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>
              <a:outerShdw blurRad="431800" dist="3429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+mj-ea"/>
                  <a:ea typeface="+mj-ea"/>
                  <a:cs typeface="OPPOSans" panose="00020600040101010101" charset="-122"/>
                </a:rPr>
                <a:t>4</a:t>
              </a:r>
              <a:endParaRPr lang="zh-CN" altLang="en-US" sz="3200" dirty="0">
                <a:solidFill>
                  <a:schemeClr val="bg1"/>
                </a:solidFill>
                <a:latin typeface="+mj-ea"/>
                <a:ea typeface="+mj-ea"/>
                <a:cs typeface="OPPOSans" panose="00020600040101010101" charset="-122"/>
              </a:endParaRPr>
            </a:p>
          </p:txBody>
        </p:sp>
        <p:grpSp>
          <p:nvGrpSpPr>
            <p:cNvPr id="116" name="组合 115"/>
            <p:cNvGrpSpPr/>
            <p:nvPr/>
          </p:nvGrpSpPr>
          <p:grpSpPr>
            <a:xfrm>
              <a:off x="2805" y="2456"/>
              <a:ext cx="3889" cy="1780"/>
              <a:chOff x="2403011" y="2020333"/>
              <a:chExt cx="2623850" cy="1130131"/>
            </a:xfrm>
          </p:grpSpPr>
          <p:sp>
            <p:nvSpPr>
              <p:cNvPr id="117" name="矩形 116"/>
              <p:cNvSpPr/>
              <p:nvPr/>
            </p:nvSpPr>
            <p:spPr>
              <a:xfrm>
                <a:off x="2403011" y="2344183"/>
                <a:ext cx="2623850" cy="80628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 hangingPunct="0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+mn-ea"/>
                    <a:sym typeface="+mn-lt"/>
                  </a:rPr>
                  <a:t>点击输入简要文字内容，文字内容概括精炼，不用多余的文字修饰，言短意赅的说明该项内容点击输入简要</a:t>
                </a:r>
              </a:p>
            </p:txBody>
          </p:sp>
          <p:sp>
            <p:nvSpPr>
              <p:cNvPr id="118" name="矩形 117"/>
              <p:cNvSpPr/>
              <p:nvPr/>
            </p:nvSpPr>
            <p:spPr>
              <a:xfrm>
                <a:off x="2403011" y="2020333"/>
                <a:ext cx="1406990" cy="2770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 hangingPunct="0"/>
                <a:r>
                  <a:rPr lang="zh-CN" altLang="en-US" sz="2400" dirty="0">
                    <a:solidFill>
                      <a:schemeClr val="tx2"/>
                    </a:solidFill>
                    <a:latin typeface="+mj-ea"/>
                    <a:ea typeface="+mj-ea"/>
                    <a:cs typeface="OPPOSans" panose="00020600040101010101" charset="-122"/>
                    <a:sym typeface="+mn-lt"/>
                  </a:rPr>
                  <a:t>第四季度</a:t>
                </a:r>
              </a:p>
            </p:txBody>
          </p:sp>
        </p:grpSp>
      </p:grpSp>
      <p:pic>
        <p:nvPicPr>
          <p:cNvPr id="34" name="图片 33" descr="52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74145" y="580988"/>
            <a:ext cx="1488125" cy="40216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/Users/huangkui/Downloads/48168746.png48168746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9719"/>
          <a:stretch>
            <a:fillRect/>
          </a:stretch>
        </p:blipFill>
        <p:spPr>
          <a:xfrm>
            <a:off x="0" y="0"/>
            <a:ext cx="12171714" cy="6858000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0" y="502796"/>
            <a:ext cx="2217149" cy="521970"/>
            <a:chOff x="1" y="378896"/>
            <a:chExt cx="2217149" cy="521970"/>
          </a:xfrm>
        </p:grpSpPr>
        <p:sp>
          <p:nvSpPr>
            <p:cNvPr id="28" name="文本框 27"/>
            <p:cNvSpPr txBox="1"/>
            <p:nvPr/>
          </p:nvSpPr>
          <p:spPr>
            <a:xfrm>
              <a:off x="611870" y="378896"/>
              <a:ext cx="1605280" cy="52197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" panose="00020600040101010101" charset="-122"/>
                  <a:sym typeface="字魂36号-正文宋楷" panose="02000000000000000000" pitchFamily="2" charset="-122"/>
                </a:rPr>
                <a:t>人员安排</a:t>
              </a: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1" y="425063"/>
              <a:ext cx="529962" cy="430887"/>
              <a:chOff x="1" y="363398"/>
              <a:chExt cx="529962" cy="430887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1" y="363398"/>
                <a:ext cx="313142" cy="430887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n-ea"/>
                  <a:cs typeface="OPPOSans" panose="00020600040101010101" charset="-122"/>
                  <a:sym typeface="字魂36号-正文宋楷" panose="02000000000000000000" pitchFamily="2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395050" y="363398"/>
                <a:ext cx="134913" cy="430887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  <a:cs typeface="OPPOSans" panose="00020600040101010101" charset="-122"/>
                  <a:sym typeface="字魂36号-正文宋楷" panose="02000000000000000000" pitchFamily="2" charset="-122"/>
                </a:endParaRPr>
              </a:p>
            </p:txBody>
          </p:sp>
        </p:grpSp>
      </p:grpSp>
      <p:sp>
        <p:nvSpPr>
          <p:cNvPr id="40" name="弧形 39"/>
          <p:cNvSpPr/>
          <p:nvPr/>
        </p:nvSpPr>
        <p:spPr>
          <a:xfrm>
            <a:off x="1455420" y="1708573"/>
            <a:ext cx="3656753" cy="2982807"/>
          </a:xfrm>
          <a:prstGeom prst="arc">
            <a:avLst>
              <a:gd name="adj1" fmla="val 12825317"/>
              <a:gd name="adj2" fmla="val 19930026"/>
            </a:avLst>
          </a:prstGeom>
          <a:ln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" panose="00020600040101010101" charset="-122"/>
              <a:ea typeface="OPPOSans" panose="00020600040101010101" charset="-122"/>
              <a:cs typeface="+mn-ea"/>
            </a:endParaRPr>
          </a:p>
        </p:txBody>
      </p:sp>
      <p:sp>
        <p:nvSpPr>
          <p:cNvPr id="42" name="弧形 41"/>
          <p:cNvSpPr/>
          <p:nvPr/>
        </p:nvSpPr>
        <p:spPr>
          <a:xfrm flipH="1">
            <a:off x="6819900" y="1770380"/>
            <a:ext cx="3959013" cy="2982807"/>
          </a:xfrm>
          <a:prstGeom prst="arc">
            <a:avLst>
              <a:gd name="adj1" fmla="val 13109679"/>
              <a:gd name="adj2" fmla="val 19797010"/>
            </a:avLst>
          </a:prstGeom>
          <a:ln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" panose="00020600040101010101" charset="-122"/>
              <a:ea typeface="OPPOSans" panose="00020600040101010101" charset="-122"/>
              <a:cs typeface="+mn-ea"/>
            </a:endParaRPr>
          </a:p>
        </p:txBody>
      </p:sp>
      <p:sp>
        <p:nvSpPr>
          <p:cNvPr id="23" name="弧形 22"/>
          <p:cNvSpPr/>
          <p:nvPr/>
        </p:nvSpPr>
        <p:spPr>
          <a:xfrm rot="18600000">
            <a:off x="2606887" y="3169073"/>
            <a:ext cx="3656753" cy="2982807"/>
          </a:xfrm>
          <a:prstGeom prst="arc">
            <a:avLst>
              <a:gd name="adj1" fmla="val 17536976"/>
              <a:gd name="adj2" fmla="val 19930026"/>
            </a:avLst>
          </a:prstGeom>
          <a:ln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" panose="00020600040101010101" charset="-122"/>
              <a:ea typeface="OPPOSans" panose="00020600040101010101" charset="-122"/>
              <a:cs typeface="+mn-ea"/>
            </a:endParaRPr>
          </a:p>
        </p:txBody>
      </p:sp>
      <p:sp>
        <p:nvSpPr>
          <p:cNvPr id="24" name="弧形 23"/>
          <p:cNvSpPr/>
          <p:nvPr/>
        </p:nvSpPr>
        <p:spPr>
          <a:xfrm rot="21120000">
            <a:off x="4891193" y="2724573"/>
            <a:ext cx="3656753" cy="2982807"/>
          </a:xfrm>
          <a:prstGeom prst="arc">
            <a:avLst>
              <a:gd name="adj1" fmla="val 17536976"/>
              <a:gd name="adj2" fmla="val 19930026"/>
            </a:avLst>
          </a:prstGeom>
          <a:ln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" panose="00020600040101010101" charset="-122"/>
              <a:ea typeface="OPPOSans" panose="00020600040101010101" charset="-122"/>
              <a:cs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717415" y="1589405"/>
            <a:ext cx="2433320" cy="2405380"/>
            <a:chOff x="7429" y="2503"/>
            <a:chExt cx="3832" cy="3788"/>
          </a:xfrm>
        </p:grpSpPr>
        <p:grpSp>
          <p:nvGrpSpPr>
            <p:cNvPr id="45" name="组合 44"/>
            <p:cNvGrpSpPr/>
            <p:nvPr/>
          </p:nvGrpSpPr>
          <p:grpSpPr>
            <a:xfrm>
              <a:off x="7429" y="2503"/>
              <a:ext cx="3832" cy="3788"/>
              <a:chOff x="1611394" y="1589254"/>
              <a:chExt cx="2527564" cy="2527561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1611394" y="1589254"/>
                <a:ext cx="2527564" cy="2527561"/>
              </a:xfrm>
              <a:prstGeom prst="ellipse">
                <a:avLst/>
              </a:prstGeom>
              <a:solidFill>
                <a:schemeClr val="bg2"/>
              </a:solidFill>
              <a:ln w="19050">
                <a:gradFill>
                  <a:gsLst>
                    <a:gs pos="0">
                      <a:srgbClr val="E0E0E0"/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" panose="00020600040101010101" charset="-122"/>
                  <a:ea typeface="OPPOSans" panose="00020600040101010101" charset="-122"/>
                  <a:cs typeface="+mn-ea"/>
                </a:endParaRPr>
              </a:p>
            </p:txBody>
          </p:sp>
          <p:sp>
            <p:nvSpPr>
              <p:cNvPr id="4" name="椭圆 3"/>
              <p:cNvSpPr/>
              <p:nvPr/>
            </p:nvSpPr>
            <p:spPr>
              <a:xfrm>
                <a:off x="1992522" y="1946136"/>
                <a:ext cx="1726608" cy="172660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" panose="00020600040101010101" charset="-122"/>
                  <a:ea typeface="OPPOSans" panose="00020600040101010101" charset="-122"/>
                  <a:cs typeface="+mn-ea"/>
                </a:endParaRPr>
              </a:p>
            </p:txBody>
          </p:sp>
        </p:grpSp>
        <p:pic>
          <p:nvPicPr>
            <p:cNvPr id="2" name="图片 1" descr="/Users/huangkui/Downloads/编组.png编组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717" y="3699"/>
              <a:ext cx="1259" cy="1136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505454" y="2006600"/>
            <a:ext cx="2237330" cy="2703737"/>
            <a:chOff x="457" y="2821"/>
            <a:chExt cx="3523" cy="4258"/>
          </a:xfrm>
        </p:grpSpPr>
        <p:sp>
          <p:nvSpPr>
            <p:cNvPr id="8" name="椭圆 7"/>
            <p:cNvSpPr/>
            <p:nvPr/>
          </p:nvSpPr>
          <p:spPr>
            <a:xfrm>
              <a:off x="1703" y="2821"/>
              <a:ext cx="1032" cy="10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" panose="00020600040101010101" charset="-122"/>
                <a:ea typeface="OPPOSans" panose="00020600040101010101" charset="-122"/>
                <a:cs typeface="+mn-ea"/>
              </a:endParaRPr>
            </a:p>
          </p:txBody>
        </p:sp>
        <p:sp>
          <p:nvSpPr>
            <p:cNvPr id="71" name="矩形 70"/>
            <p:cNvSpPr/>
            <p:nvPr/>
          </p:nvSpPr>
          <p:spPr bwMode="auto">
            <a:xfrm>
              <a:off x="457" y="4900"/>
              <a:ext cx="3523" cy="217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ea"/>
                </a:rPr>
                <a:t>点击输入简要文字内容，文字内容概括精炼，不用多余的文字修饰，言短意赅的说明该项内容</a:t>
              </a:r>
            </a:p>
          </p:txBody>
        </p:sp>
        <p:sp>
          <p:nvSpPr>
            <p:cNvPr id="72" name="文本框 8"/>
            <p:cNvSpPr txBox="1"/>
            <p:nvPr>
              <p:custDataLst>
                <p:tags r:id="rId4"/>
              </p:custDataLst>
            </p:nvPr>
          </p:nvSpPr>
          <p:spPr>
            <a:xfrm>
              <a:off x="947" y="4044"/>
              <a:ext cx="2544" cy="72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ea"/>
                </a:rPr>
                <a:t>开</a:t>
              </a: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ea"/>
                </a:rPr>
                <a:t>发人员</a:t>
              </a:r>
            </a:p>
          </p:txBody>
        </p:sp>
        <p:pic>
          <p:nvPicPr>
            <p:cNvPr id="6" name="图片 5" descr="编组 2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0" y="2969"/>
              <a:ext cx="677" cy="740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2624455" y="3316605"/>
            <a:ext cx="2461895" cy="2759075"/>
            <a:chOff x="4133" y="5223"/>
            <a:chExt cx="3877" cy="4345"/>
          </a:xfrm>
        </p:grpSpPr>
        <p:sp>
          <p:nvSpPr>
            <p:cNvPr id="13" name="椭圆 12"/>
            <p:cNvSpPr/>
            <p:nvPr/>
          </p:nvSpPr>
          <p:spPr>
            <a:xfrm>
              <a:off x="5555" y="5223"/>
              <a:ext cx="1033" cy="10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" panose="00020600040101010101" charset="-122"/>
                <a:ea typeface="OPPOSans" panose="00020600040101010101" charset="-122"/>
                <a:cs typeface="+mn-ea"/>
              </a:endParaRPr>
            </a:p>
          </p:txBody>
        </p:sp>
        <p:sp>
          <p:nvSpPr>
            <p:cNvPr id="80" name="矩形 79"/>
            <p:cNvSpPr/>
            <p:nvPr/>
          </p:nvSpPr>
          <p:spPr bwMode="auto">
            <a:xfrm>
              <a:off x="4133" y="7389"/>
              <a:ext cx="3877" cy="217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sz="14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ea"/>
                  <a:sym typeface="+mn-ea"/>
                </a:rPr>
                <a:t>点击输入简要文字内容，文字内容概括精炼，不用多余的文字修饰，言短意赅的说明该项内容</a:t>
              </a:r>
              <a:endParaRPr lang="en-US" altLang="zh-CN" sz="1400" dirty="0">
                <a:solidFill>
                  <a:prstClr val="black"/>
                </a:solidFill>
                <a:latin typeface="+mn-ea"/>
                <a:cs typeface="+mn-ea"/>
              </a:endParaRPr>
            </a:p>
          </p:txBody>
        </p:sp>
        <p:sp>
          <p:nvSpPr>
            <p:cNvPr id="81" name="文本框 8"/>
            <p:cNvSpPr txBox="1"/>
            <p:nvPr>
              <p:custDataLst>
                <p:tags r:id="rId3"/>
              </p:custDataLst>
            </p:nvPr>
          </p:nvSpPr>
          <p:spPr>
            <a:xfrm>
              <a:off x="4613" y="6552"/>
              <a:ext cx="2917" cy="72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400" b="0" i="0" u="none" strike="noStrike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dirty="0"/>
                <a:t>调研人员</a:t>
              </a:r>
            </a:p>
          </p:txBody>
        </p:sp>
        <p:pic>
          <p:nvPicPr>
            <p:cNvPr id="7" name="图片 6" descr="编组 2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33" y="5363"/>
              <a:ext cx="677" cy="740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7023100" y="3282315"/>
            <a:ext cx="2372360" cy="2862580"/>
            <a:chOff x="11060" y="5169"/>
            <a:chExt cx="3736" cy="4508"/>
          </a:xfrm>
        </p:grpSpPr>
        <p:sp>
          <p:nvSpPr>
            <p:cNvPr id="18" name="椭圆 17"/>
            <p:cNvSpPr/>
            <p:nvPr/>
          </p:nvSpPr>
          <p:spPr>
            <a:xfrm>
              <a:off x="12316" y="5169"/>
              <a:ext cx="1033" cy="1020"/>
            </a:xfrm>
            <a:prstGeom prst="ellipse">
              <a:avLst/>
            </a:prstGeom>
            <a:solidFill>
              <a:schemeClr val="accent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" panose="00020600040101010101" charset="-122"/>
                <a:ea typeface="OPPOSans" panose="00020600040101010101" charset="-122"/>
                <a:cs typeface="+mn-ea"/>
              </a:endParaRPr>
            </a:p>
          </p:txBody>
        </p:sp>
        <p:sp>
          <p:nvSpPr>
            <p:cNvPr id="77" name="矩形 76"/>
            <p:cNvSpPr/>
            <p:nvPr/>
          </p:nvSpPr>
          <p:spPr bwMode="auto">
            <a:xfrm>
              <a:off x="11060" y="7498"/>
              <a:ext cx="3736" cy="217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sz="14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ea"/>
                  <a:sym typeface="+mn-ea"/>
                </a:rPr>
                <a:t>点击输入简要文字内容，文字内容概括精炼，不用多余的文字修饰，言短意赅的说明该项内容</a:t>
              </a:r>
              <a:endParaRPr lang="en-US" altLang="zh-CN" sz="1400" dirty="0">
                <a:solidFill>
                  <a:prstClr val="black"/>
                </a:solidFill>
                <a:latin typeface="+mn-ea"/>
                <a:cs typeface="+mn-ea"/>
              </a:endParaRPr>
            </a:p>
          </p:txBody>
        </p:sp>
        <p:sp>
          <p:nvSpPr>
            <p:cNvPr id="78" name="文本框 8"/>
            <p:cNvSpPr txBox="1"/>
            <p:nvPr>
              <p:custDataLst>
                <p:tags r:id="rId2"/>
              </p:custDataLst>
            </p:nvPr>
          </p:nvSpPr>
          <p:spPr>
            <a:xfrm>
              <a:off x="11489" y="6573"/>
              <a:ext cx="2877" cy="79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400" b="0" i="0" u="none" strike="noStrike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dirty="0"/>
                <a:t>市场人员</a:t>
              </a:r>
            </a:p>
          </p:txBody>
        </p:sp>
        <p:pic>
          <p:nvPicPr>
            <p:cNvPr id="11" name="图片 10" descr="编组 2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509" y="5325"/>
              <a:ext cx="677" cy="740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9323705" y="2054225"/>
            <a:ext cx="2460625" cy="2667000"/>
            <a:chOff x="15051" y="3180"/>
            <a:chExt cx="3875" cy="4200"/>
          </a:xfrm>
        </p:grpSpPr>
        <p:sp>
          <p:nvSpPr>
            <p:cNvPr id="69" name="椭圆 68"/>
            <p:cNvSpPr/>
            <p:nvPr/>
          </p:nvSpPr>
          <p:spPr>
            <a:xfrm>
              <a:off x="16473" y="3180"/>
              <a:ext cx="1032" cy="10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" panose="00020600040101010101" charset="-122"/>
                <a:ea typeface="OPPOSans" panose="00020600040101010101" charset="-122"/>
                <a:cs typeface="+mn-ea"/>
              </a:endParaRPr>
            </a:p>
          </p:txBody>
        </p:sp>
        <p:sp>
          <p:nvSpPr>
            <p:cNvPr id="74" name="矩形 73"/>
            <p:cNvSpPr/>
            <p:nvPr/>
          </p:nvSpPr>
          <p:spPr bwMode="auto">
            <a:xfrm>
              <a:off x="15051" y="5201"/>
              <a:ext cx="3875" cy="217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sz="14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ea"/>
                  <a:sym typeface="+mn-ea"/>
                </a:rPr>
                <a:t>点击输入简要文字内容，文字内容概括精炼，不用多余的文字修饰，言短意赅的说明该项内容</a:t>
              </a:r>
              <a:endParaRPr lang="en-US" altLang="zh-CN" sz="1400" dirty="0">
                <a:solidFill>
                  <a:prstClr val="black"/>
                </a:solidFill>
                <a:latin typeface="+mn-ea"/>
                <a:cs typeface="+mn-ea"/>
              </a:endParaRPr>
            </a:p>
          </p:txBody>
        </p:sp>
        <p:sp>
          <p:nvSpPr>
            <p:cNvPr id="75" name="文本框 8"/>
            <p:cNvSpPr txBox="1"/>
            <p:nvPr>
              <p:custDataLst>
                <p:tags r:id="rId1"/>
              </p:custDataLst>
            </p:nvPr>
          </p:nvSpPr>
          <p:spPr>
            <a:xfrm>
              <a:off x="15504" y="4425"/>
              <a:ext cx="2968" cy="79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400" b="0" i="0" u="none" strike="noStrike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dirty="0"/>
                <a:t>销售人员</a:t>
              </a:r>
            </a:p>
          </p:txBody>
        </p:sp>
        <p:pic>
          <p:nvPicPr>
            <p:cNvPr id="12" name="图片 11" descr="编组 2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650" y="3364"/>
              <a:ext cx="677" cy="740"/>
            </a:xfrm>
            <a:prstGeom prst="rect">
              <a:avLst/>
            </a:prstGeom>
          </p:spPr>
        </p:pic>
      </p:grpSp>
      <p:pic>
        <p:nvPicPr>
          <p:cNvPr id="36" name="图片 35" descr="52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74145" y="580988"/>
            <a:ext cx="1488125" cy="40216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2" grpId="0" animBg="1"/>
      <p:bldP spid="23" grpId="0" animBg="1"/>
      <p:bldP spid="2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/Users/huangkui/Downloads/48168746.png4816874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9719"/>
          <a:stretch>
            <a:fillRect/>
          </a:stretch>
        </p:blipFill>
        <p:spPr>
          <a:xfrm>
            <a:off x="0" y="0"/>
            <a:ext cx="12171714" cy="6858000"/>
          </a:xfrm>
          <a:prstGeom prst="rect">
            <a:avLst/>
          </a:prstGeom>
        </p:spPr>
      </p:pic>
      <p:pic>
        <p:nvPicPr>
          <p:cNvPr id="24" name="图片 23" descr="4820231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1667"/>
          <a:stretch>
            <a:fillRect/>
          </a:stretch>
        </p:blipFill>
        <p:spPr>
          <a:xfrm>
            <a:off x="0" y="27093"/>
            <a:ext cx="12192847" cy="6803813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0" y="0"/>
            <a:ext cx="12208933" cy="6831753"/>
          </a:xfrm>
          <a:prstGeom prst="rect">
            <a:avLst/>
          </a:prstGeom>
          <a:gradFill>
            <a:gsLst>
              <a:gs pos="0">
                <a:schemeClr val="bg1">
                  <a:alpha val="74000"/>
                </a:schemeClr>
              </a:gs>
              <a:gs pos="100000">
                <a:schemeClr val="bg1">
                  <a:alpha val="100000"/>
                </a:schemeClr>
              </a:gs>
            </a:gsLst>
            <a:lin ang="72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OPPOSans" panose="00020600040101010101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0" y="502796"/>
            <a:ext cx="2928349" cy="521970"/>
            <a:chOff x="1" y="378896"/>
            <a:chExt cx="2928349" cy="521970"/>
          </a:xfrm>
        </p:grpSpPr>
        <p:sp>
          <p:nvSpPr>
            <p:cNvPr id="28" name="文本框 27"/>
            <p:cNvSpPr txBox="1"/>
            <p:nvPr/>
          </p:nvSpPr>
          <p:spPr>
            <a:xfrm>
              <a:off x="611870" y="378896"/>
              <a:ext cx="2316480" cy="52197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" panose="00020600040101010101" charset="-122"/>
                  <a:sym typeface="字魂36号-正文宋楷" panose="02000000000000000000" pitchFamily="2" charset="-122"/>
                </a:rPr>
                <a:t>明年工作目标</a:t>
              </a: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1" y="425063"/>
              <a:ext cx="529962" cy="430887"/>
              <a:chOff x="1" y="363398"/>
              <a:chExt cx="529962" cy="430887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1" y="363398"/>
                <a:ext cx="313142" cy="430887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  <a:cs typeface="OPPOSans" panose="00020600040101010101" charset="-122"/>
                  <a:sym typeface="字魂36号-正文宋楷" panose="02000000000000000000" pitchFamily="2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395050" y="363398"/>
                <a:ext cx="134913" cy="430887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  <a:cs typeface="OPPOSans" panose="00020600040101010101" charset="-122"/>
                  <a:sym typeface="字魂36号-正文宋楷" panose="02000000000000000000" pitchFamily="2" charset="-122"/>
                </a:endParaRPr>
              </a:p>
            </p:txBody>
          </p:sp>
        </p:grpSp>
      </p:grpSp>
      <p:pic>
        <p:nvPicPr>
          <p:cNvPr id="21" name="图片 20" descr="44676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283287"/>
            <a:ext cx="12192000" cy="2574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4400" h="3041">
                <a:moveTo>
                  <a:pt x="119" y="1599"/>
                </a:moveTo>
                <a:lnTo>
                  <a:pt x="617" y="1480"/>
                </a:lnTo>
                <a:lnTo>
                  <a:pt x="956" y="1460"/>
                </a:lnTo>
                <a:lnTo>
                  <a:pt x="1334" y="1480"/>
                </a:lnTo>
                <a:lnTo>
                  <a:pt x="1633" y="1520"/>
                </a:lnTo>
                <a:lnTo>
                  <a:pt x="1853" y="1659"/>
                </a:lnTo>
                <a:lnTo>
                  <a:pt x="2171" y="1559"/>
                </a:lnTo>
                <a:lnTo>
                  <a:pt x="2451" y="1559"/>
                </a:lnTo>
                <a:lnTo>
                  <a:pt x="2769" y="1460"/>
                </a:lnTo>
                <a:lnTo>
                  <a:pt x="3009" y="1420"/>
                </a:lnTo>
                <a:lnTo>
                  <a:pt x="3208" y="1440"/>
                </a:lnTo>
                <a:lnTo>
                  <a:pt x="3327" y="1440"/>
                </a:lnTo>
                <a:lnTo>
                  <a:pt x="3427" y="1340"/>
                </a:lnTo>
                <a:lnTo>
                  <a:pt x="3607" y="1460"/>
                </a:lnTo>
                <a:lnTo>
                  <a:pt x="3786" y="1380"/>
                </a:lnTo>
                <a:lnTo>
                  <a:pt x="4005" y="1400"/>
                </a:lnTo>
                <a:lnTo>
                  <a:pt x="4125" y="1340"/>
                </a:lnTo>
                <a:lnTo>
                  <a:pt x="4364" y="1380"/>
                </a:lnTo>
                <a:lnTo>
                  <a:pt x="4763" y="1240"/>
                </a:lnTo>
                <a:lnTo>
                  <a:pt x="4982" y="1260"/>
                </a:lnTo>
                <a:lnTo>
                  <a:pt x="5281" y="1100"/>
                </a:lnTo>
                <a:lnTo>
                  <a:pt x="5580" y="1020"/>
                </a:lnTo>
                <a:lnTo>
                  <a:pt x="5938" y="1060"/>
                </a:lnTo>
                <a:lnTo>
                  <a:pt x="6138" y="1140"/>
                </a:lnTo>
                <a:lnTo>
                  <a:pt x="6277" y="1140"/>
                </a:lnTo>
                <a:lnTo>
                  <a:pt x="6397" y="1020"/>
                </a:lnTo>
                <a:lnTo>
                  <a:pt x="6716" y="1020"/>
                </a:lnTo>
                <a:lnTo>
                  <a:pt x="6935" y="1060"/>
                </a:lnTo>
                <a:lnTo>
                  <a:pt x="7154" y="1000"/>
                </a:lnTo>
                <a:lnTo>
                  <a:pt x="7334" y="980"/>
                </a:lnTo>
                <a:lnTo>
                  <a:pt x="8011" y="560"/>
                </a:lnTo>
                <a:lnTo>
                  <a:pt x="8211" y="380"/>
                </a:lnTo>
                <a:lnTo>
                  <a:pt x="8689" y="220"/>
                </a:lnTo>
                <a:lnTo>
                  <a:pt x="8968" y="200"/>
                </a:lnTo>
                <a:lnTo>
                  <a:pt x="9167" y="120"/>
                </a:lnTo>
                <a:lnTo>
                  <a:pt x="9347" y="60"/>
                </a:lnTo>
                <a:lnTo>
                  <a:pt x="9466" y="20"/>
                </a:lnTo>
                <a:lnTo>
                  <a:pt x="9646" y="80"/>
                </a:lnTo>
                <a:lnTo>
                  <a:pt x="9805" y="0"/>
                </a:lnTo>
                <a:lnTo>
                  <a:pt x="10004" y="140"/>
                </a:lnTo>
                <a:lnTo>
                  <a:pt x="10244" y="240"/>
                </a:lnTo>
                <a:lnTo>
                  <a:pt x="10403" y="300"/>
                </a:lnTo>
                <a:lnTo>
                  <a:pt x="10582" y="160"/>
                </a:lnTo>
                <a:lnTo>
                  <a:pt x="10822" y="240"/>
                </a:lnTo>
                <a:lnTo>
                  <a:pt x="11121" y="480"/>
                </a:lnTo>
                <a:lnTo>
                  <a:pt x="11360" y="420"/>
                </a:lnTo>
                <a:lnTo>
                  <a:pt x="11559" y="460"/>
                </a:lnTo>
                <a:lnTo>
                  <a:pt x="11997" y="840"/>
                </a:lnTo>
                <a:lnTo>
                  <a:pt x="12356" y="920"/>
                </a:lnTo>
                <a:lnTo>
                  <a:pt x="12556" y="1020"/>
                </a:lnTo>
                <a:lnTo>
                  <a:pt x="12855" y="1080"/>
                </a:lnTo>
                <a:lnTo>
                  <a:pt x="13413" y="1000"/>
                </a:lnTo>
                <a:lnTo>
                  <a:pt x="13512" y="1040"/>
                </a:lnTo>
                <a:lnTo>
                  <a:pt x="13751" y="1180"/>
                </a:lnTo>
                <a:lnTo>
                  <a:pt x="14050" y="1140"/>
                </a:lnTo>
                <a:lnTo>
                  <a:pt x="14389" y="880"/>
                </a:lnTo>
                <a:lnTo>
                  <a:pt x="14400" y="887"/>
                </a:lnTo>
                <a:lnTo>
                  <a:pt x="14400" y="3001"/>
                </a:lnTo>
                <a:lnTo>
                  <a:pt x="0" y="3041"/>
                </a:lnTo>
                <a:lnTo>
                  <a:pt x="60" y="1621"/>
                </a:lnTo>
                <a:lnTo>
                  <a:pt x="178" y="1581"/>
                </a:lnTo>
                <a:lnTo>
                  <a:pt x="119" y="1599"/>
                </a:lnTo>
                <a:close/>
              </a:path>
            </a:pathLst>
          </a:custGeom>
        </p:spPr>
      </p:pic>
      <p:grpSp>
        <p:nvGrpSpPr>
          <p:cNvPr id="6" name="组合 5"/>
          <p:cNvGrpSpPr/>
          <p:nvPr/>
        </p:nvGrpSpPr>
        <p:grpSpPr>
          <a:xfrm>
            <a:off x="821055" y="3277870"/>
            <a:ext cx="2528570" cy="2137410"/>
            <a:chOff x="493" y="5212"/>
            <a:chExt cx="3982" cy="3366"/>
          </a:xfrm>
        </p:grpSpPr>
        <p:sp>
          <p:nvSpPr>
            <p:cNvPr id="38" name="文本框 37"/>
            <p:cNvSpPr txBox="1"/>
            <p:nvPr/>
          </p:nvSpPr>
          <p:spPr>
            <a:xfrm>
              <a:off x="1047" y="6010"/>
              <a:ext cx="3428" cy="111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hangingPunct="0">
                <a:lnSpc>
                  <a:spcPct val="150000"/>
                </a:lnSpc>
              </a:pPr>
              <a:r>
                <a:rPr lang="zh-CN" altLang="en-US" sz="1600" dirty="0">
                  <a:latin typeface="+mn-ea"/>
                  <a:cs typeface="OPPOSans" panose="00020600040101010101" charset="-122"/>
                  <a:sym typeface="+mn-lt"/>
                </a:rPr>
                <a:t>预计完成计划的</a:t>
              </a:r>
              <a:r>
                <a:rPr lang="en-US" altLang="zh-CN" sz="1600" dirty="0">
                  <a:latin typeface="+mn-ea"/>
                  <a:cs typeface="OPPOSans" panose="00020600040101010101" charset="-122"/>
                  <a:sym typeface="+mn-lt"/>
                </a:rPr>
                <a:t>10%</a:t>
              </a:r>
              <a:r>
                <a:rPr lang="zh-CN" altLang="en-US" sz="1600" dirty="0">
                  <a:latin typeface="+mn-ea"/>
                  <a:cs typeface="OPPOSans" panose="00020600040101010101" charset="-122"/>
                  <a:sym typeface="+mn-lt"/>
                </a:rPr>
                <a:t>；达到</a:t>
              </a:r>
              <a:r>
                <a:rPr lang="en-US" altLang="zh-CN" sz="1600" dirty="0">
                  <a:latin typeface="+mn-ea"/>
                  <a:cs typeface="OPPOSans" panose="00020600040101010101" charset="-122"/>
                  <a:sym typeface="+mn-lt"/>
                </a:rPr>
                <a:t>120</a:t>
              </a:r>
              <a:r>
                <a:rPr lang="zh-CN" altLang="en-US" sz="1600" dirty="0">
                  <a:latin typeface="+mn-ea"/>
                  <a:cs typeface="OPPOSans" panose="00020600040101010101" charset="-122"/>
                  <a:sym typeface="+mn-lt"/>
                </a:rPr>
                <a:t>万元指标</a:t>
              </a: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93" y="5212"/>
              <a:ext cx="2860" cy="742"/>
              <a:chOff x="493" y="5212"/>
              <a:chExt cx="2860" cy="742"/>
            </a:xfrm>
          </p:grpSpPr>
          <p:sp>
            <p:nvSpPr>
              <p:cNvPr id="2" name="任意多边形 1"/>
              <p:cNvSpPr/>
              <p:nvPr/>
            </p:nvSpPr>
            <p:spPr>
              <a:xfrm>
                <a:off x="493" y="5792"/>
                <a:ext cx="380" cy="163"/>
              </a:xfrm>
              <a:custGeom>
                <a:avLst/>
                <a:gdLst>
                  <a:gd name="connisteX0" fmla="*/ 0 w 180975"/>
                  <a:gd name="connsiteY0" fmla="*/ 24130 h 92710"/>
                  <a:gd name="connisteX1" fmla="*/ 63500 w 180975"/>
                  <a:gd name="connsiteY1" fmla="*/ 92710 h 92710"/>
                  <a:gd name="connisteX2" fmla="*/ 180975 w 180975"/>
                  <a:gd name="connsiteY2" fmla="*/ 24130 h 92710"/>
                  <a:gd name="connisteX3" fmla="*/ 137160 w 180975"/>
                  <a:gd name="connsiteY3" fmla="*/ 0 h 92710"/>
                  <a:gd name="connisteX4" fmla="*/ 0 w 180975"/>
                  <a:gd name="connsiteY4" fmla="*/ 24130 h 92710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</a:cxnLst>
                <a:rect l="l" t="t" r="r" b="b"/>
                <a:pathLst>
                  <a:path w="180975" h="92710">
                    <a:moveTo>
                      <a:pt x="0" y="24130"/>
                    </a:moveTo>
                    <a:lnTo>
                      <a:pt x="63500" y="92710"/>
                    </a:lnTo>
                    <a:lnTo>
                      <a:pt x="180975" y="24130"/>
                    </a:lnTo>
                    <a:lnTo>
                      <a:pt x="137160" y="0"/>
                    </a:lnTo>
                    <a:lnTo>
                      <a:pt x="0" y="2413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OPPOSans" panose="00020600040101010101" charset="-122"/>
                </a:endParaRPr>
              </a:p>
            </p:txBody>
          </p:sp>
          <p:sp>
            <p:nvSpPr>
              <p:cNvPr id="39" name="平行四边形 38"/>
              <p:cNvSpPr/>
              <p:nvPr/>
            </p:nvSpPr>
            <p:spPr>
              <a:xfrm>
                <a:off x="493" y="5212"/>
                <a:ext cx="2860" cy="630"/>
              </a:xfrm>
              <a:prstGeom prst="parallelogram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135" b="1" dirty="0">
                    <a:latin typeface="+mj-ea"/>
                    <a:ea typeface="+mj-ea"/>
                    <a:cs typeface="OPPOSans" panose="00020600040101010101" charset="-122"/>
                  </a:rPr>
                  <a:t>第一</a:t>
                </a:r>
                <a:r>
                  <a:rPr lang="zh-CN" altLang="en-US" sz="2000" b="1" dirty="0">
                    <a:latin typeface="+mj-ea"/>
                    <a:ea typeface="+mj-ea"/>
                    <a:cs typeface="OPPOSans" panose="00020600040101010101" charset="-122"/>
                  </a:rPr>
                  <a:t>季度</a:t>
                </a:r>
              </a:p>
            </p:txBody>
          </p:sp>
        </p:grpSp>
        <p:sp>
          <p:nvSpPr>
            <p:cNvPr id="73" name="任意多边形 72"/>
            <p:cNvSpPr/>
            <p:nvPr/>
          </p:nvSpPr>
          <p:spPr>
            <a:xfrm>
              <a:off x="647" y="6066"/>
              <a:ext cx="0" cy="2512"/>
            </a:xfrm>
            <a:custGeom>
              <a:avLst/>
              <a:gdLst>
                <a:gd name="connisteX0" fmla="*/ 0 w 0"/>
                <a:gd name="connsiteY0" fmla="*/ 219075 h 219075"/>
                <a:gd name="connisteX1" fmla="*/ 0 w 0"/>
                <a:gd name="connsiteY1" fmla="*/ 0 h 21907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</a:cxnLst>
              <a:rect l="l" t="t" r="r" b="b"/>
              <a:pathLst>
                <a:path h="219075">
                  <a:moveTo>
                    <a:pt x="0" y="219075"/>
                  </a:moveTo>
                  <a:lnTo>
                    <a:pt x="0" y="0"/>
                  </a:lnTo>
                </a:path>
              </a:pathLst>
            </a:custGeom>
            <a:noFill/>
            <a:ln w="6350">
              <a:gradFill>
                <a:gsLst>
                  <a:gs pos="0">
                    <a:srgbClr val="00388B"/>
                  </a:gs>
                  <a:gs pos="100000">
                    <a:schemeClr val="bg1"/>
                  </a:gs>
                </a:gsLst>
                <a:lin ang="1560000" scaled="0"/>
              </a:gradFill>
              <a:prstDash val="solid"/>
              <a:headEnd type="none" w="sm" len="sm"/>
              <a:tailEnd type="oval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sz="2400">
                <a:cs typeface="OPPOSans" panose="00020600040101010101" charset="-122"/>
                <a:sym typeface="+mn-ea"/>
              </a:endParaRPr>
            </a:p>
          </p:txBody>
        </p:sp>
      </p:grpSp>
      <p:pic>
        <p:nvPicPr>
          <p:cNvPr id="32" name="图片 31" descr="5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74145" y="580988"/>
            <a:ext cx="1488125" cy="402167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630930" y="2722245"/>
            <a:ext cx="2528570" cy="2802890"/>
            <a:chOff x="493" y="5212"/>
            <a:chExt cx="3982" cy="4414"/>
          </a:xfrm>
        </p:grpSpPr>
        <p:sp>
          <p:nvSpPr>
            <p:cNvPr id="9" name="文本框 8"/>
            <p:cNvSpPr txBox="1"/>
            <p:nvPr/>
          </p:nvSpPr>
          <p:spPr>
            <a:xfrm>
              <a:off x="1047" y="6010"/>
              <a:ext cx="3428" cy="111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hangingPunct="0">
                <a:lnSpc>
                  <a:spcPct val="150000"/>
                </a:lnSpc>
              </a:pPr>
              <a:r>
                <a:rPr lang="zh-CN" altLang="en-US" sz="1600" dirty="0">
                  <a:latin typeface="+mn-ea"/>
                  <a:cs typeface="OPPOSans" panose="00020600040101010101" charset="-122"/>
                  <a:sym typeface="+mn-lt"/>
                </a:rPr>
                <a:t>预计完成计划的</a:t>
              </a:r>
              <a:r>
                <a:rPr lang="en-US" altLang="zh-CN" sz="1600" dirty="0">
                  <a:latin typeface="+mn-ea"/>
                  <a:cs typeface="OPPOSans" panose="00020600040101010101" charset="-122"/>
                  <a:sym typeface="+mn-lt"/>
                </a:rPr>
                <a:t>20%</a:t>
              </a:r>
              <a:r>
                <a:rPr lang="zh-CN" altLang="en-US" sz="1600" dirty="0">
                  <a:latin typeface="+mn-ea"/>
                  <a:cs typeface="OPPOSans" panose="00020600040101010101" charset="-122"/>
                  <a:sym typeface="+mn-lt"/>
                </a:rPr>
                <a:t>；达到</a:t>
              </a:r>
              <a:r>
                <a:rPr lang="en-US" altLang="zh-CN" sz="1600" dirty="0">
                  <a:latin typeface="+mn-ea"/>
                  <a:cs typeface="OPPOSans" panose="00020600040101010101" charset="-122"/>
                  <a:sym typeface="+mn-lt"/>
                </a:rPr>
                <a:t>220</a:t>
              </a:r>
              <a:r>
                <a:rPr lang="zh-CN" altLang="en-US" sz="1600" dirty="0">
                  <a:latin typeface="+mn-ea"/>
                  <a:cs typeface="OPPOSans" panose="00020600040101010101" charset="-122"/>
                  <a:sym typeface="+mn-lt"/>
                </a:rPr>
                <a:t>万元指标</a:t>
              </a: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493" y="5212"/>
              <a:ext cx="2860" cy="742"/>
              <a:chOff x="493" y="5212"/>
              <a:chExt cx="2860" cy="742"/>
            </a:xfrm>
          </p:grpSpPr>
          <p:sp>
            <p:nvSpPr>
              <p:cNvPr id="11" name="任意多边形 10"/>
              <p:cNvSpPr/>
              <p:nvPr/>
            </p:nvSpPr>
            <p:spPr>
              <a:xfrm>
                <a:off x="493" y="5792"/>
                <a:ext cx="380" cy="163"/>
              </a:xfrm>
              <a:custGeom>
                <a:avLst/>
                <a:gdLst>
                  <a:gd name="connisteX0" fmla="*/ 0 w 180975"/>
                  <a:gd name="connsiteY0" fmla="*/ 24130 h 92710"/>
                  <a:gd name="connisteX1" fmla="*/ 63500 w 180975"/>
                  <a:gd name="connsiteY1" fmla="*/ 92710 h 92710"/>
                  <a:gd name="connisteX2" fmla="*/ 180975 w 180975"/>
                  <a:gd name="connsiteY2" fmla="*/ 24130 h 92710"/>
                  <a:gd name="connisteX3" fmla="*/ 137160 w 180975"/>
                  <a:gd name="connsiteY3" fmla="*/ 0 h 92710"/>
                  <a:gd name="connisteX4" fmla="*/ 0 w 180975"/>
                  <a:gd name="connsiteY4" fmla="*/ 24130 h 92710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</a:cxnLst>
                <a:rect l="l" t="t" r="r" b="b"/>
                <a:pathLst>
                  <a:path w="180975" h="92710">
                    <a:moveTo>
                      <a:pt x="0" y="24130"/>
                    </a:moveTo>
                    <a:lnTo>
                      <a:pt x="63500" y="92710"/>
                    </a:lnTo>
                    <a:lnTo>
                      <a:pt x="180975" y="24130"/>
                    </a:lnTo>
                    <a:lnTo>
                      <a:pt x="137160" y="0"/>
                    </a:lnTo>
                    <a:lnTo>
                      <a:pt x="0" y="2413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OPPOSans" panose="00020600040101010101" charset="-122"/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493" y="5212"/>
                <a:ext cx="2860" cy="630"/>
              </a:xfrm>
              <a:prstGeom prst="parallelogram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135" b="1" dirty="0">
                    <a:latin typeface="+mj-ea"/>
                    <a:ea typeface="+mj-ea"/>
                    <a:cs typeface="OPPOSans" panose="00020600040101010101" charset="-122"/>
                  </a:rPr>
                  <a:t>第二</a:t>
                </a:r>
                <a:r>
                  <a:rPr lang="zh-CN" altLang="en-US" sz="2000" b="1" dirty="0">
                    <a:latin typeface="+mj-ea"/>
                    <a:ea typeface="+mj-ea"/>
                    <a:cs typeface="OPPOSans" panose="00020600040101010101" charset="-122"/>
                  </a:rPr>
                  <a:t>季度</a:t>
                </a:r>
              </a:p>
            </p:txBody>
          </p:sp>
        </p:grpSp>
        <p:sp>
          <p:nvSpPr>
            <p:cNvPr id="13" name="任意多边形 12"/>
            <p:cNvSpPr/>
            <p:nvPr/>
          </p:nvSpPr>
          <p:spPr>
            <a:xfrm flipH="1">
              <a:off x="575" y="6066"/>
              <a:ext cx="72" cy="3560"/>
            </a:xfrm>
            <a:custGeom>
              <a:avLst/>
              <a:gdLst>
                <a:gd name="connisteX0" fmla="*/ 0 w 0"/>
                <a:gd name="connsiteY0" fmla="*/ 219075 h 219075"/>
                <a:gd name="connisteX1" fmla="*/ 0 w 0"/>
                <a:gd name="connsiteY1" fmla="*/ 0 h 21907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</a:cxnLst>
              <a:rect l="l" t="t" r="r" b="b"/>
              <a:pathLst>
                <a:path h="219075">
                  <a:moveTo>
                    <a:pt x="0" y="219075"/>
                  </a:moveTo>
                  <a:lnTo>
                    <a:pt x="0" y="0"/>
                  </a:lnTo>
                </a:path>
              </a:pathLst>
            </a:custGeom>
            <a:noFill/>
            <a:ln w="6350">
              <a:gradFill>
                <a:gsLst>
                  <a:gs pos="0">
                    <a:srgbClr val="00388B"/>
                  </a:gs>
                  <a:gs pos="100000">
                    <a:schemeClr val="bg1"/>
                  </a:gs>
                </a:gsLst>
                <a:lin ang="1560000" scaled="0"/>
              </a:gradFill>
              <a:prstDash val="solid"/>
              <a:headEnd type="none" w="sm" len="sm"/>
              <a:tailEnd type="oval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sz="2400">
                <a:cs typeface="OPPOSans" panose="00020600040101010101" charset="-122"/>
                <a:sym typeface="+mn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443980" y="1684655"/>
            <a:ext cx="2528570" cy="2802890"/>
            <a:chOff x="493" y="5212"/>
            <a:chExt cx="3982" cy="4414"/>
          </a:xfrm>
        </p:grpSpPr>
        <p:sp>
          <p:nvSpPr>
            <p:cNvPr id="15" name="文本框 14"/>
            <p:cNvSpPr txBox="1"/>
            <p:nvPr/>
          </p:nvSpPr>
          <p:spPr>
            <a:xfrm>
              <a:off x="1047" y="6010"/>
              <a:ext cx="3428" cy="111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hangingPunct="0">
                <a:lnSpc>
                  <a:spcPct val="150000"/>
                </a:lnSpc>
              </a:pPr>
              <a:r>
                <a:rPr lang="zh-CN" altLang="en-US" sz="1600" dirty="0">
                  <a:latin typeface="+mn-ea"/>
                  <a:cs typeface="OPPOSans" panose="00020600040101010101" charset="-122"/>
                  <a:sym typeface="+mn-lt"/>
                </a:rPr>
                <a:t>预计完成计划的</a:t>
              </a:r>
              <a:r>
                <a:rPr lang="en-US" altLang="zh-CN" sz="1600" dirty="0">
                  <a:latin typeface="+mn-ea"/>
                  <a:cs typeface="OPPOSans" panose="00020600040101010101" charset="-122"/>
                  <a:sym typeface="+mn-lt"/>
                </a:rPr>
                <a:t>20%</a:t>
              </a:r>
              <a:r>
                <a:rPr lang="zh-CN" altLang="en-US" sz="1600" dirty="0">
                  <a:latin typeface="+mn-ea"/>
                  <a:cs typeface="OPPOSans" panose="00020600040101010101" charset="-122"/>
                  <a:sym typeface="+mn-lt"/>
                </a:rPr>
                <a:t>；达到</a:t>
              </a:r>
              <a:r>
                <a:rPr lang="en-US" altLang="zh-CN" sz="1600" dirty="0">
                  <a:latin typeface="+mn-ea"/>
                  <a:cs typeface="OPPOSans" panose="00020600040101010101" charset="-122"/>
                  <a:sym typeface="+mn-lt"/>
                </a:rPr>
                <a:t>220</a:t>
              </a:r>
              <a:r>
                <a:rPr lang="zh-CN" altLang="en-US" sz="1600" dirty="0">
                  <a:latin typeface="+mn-ea"/>
                  <a:cs typeface="OPPOSans" panose="00020600040101010101" charset="-122"/>
                  <a:sym typeface="+mn-lt"/>
                </a:rPr>
                <a:t>万元指标</a:t>
              </a: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93" y="5212"/>
              <a:ext cx="2860" cy="742"/>
              <a:chOff x="493" y="5212"/>
              <a:chExt cx="2860" cy="742"/>
            </a:xfrm>
          </p:grpSpPr>
          <p:sp>
            <p:nvSpPr>
              <p:cNvPr id="17" name="任意多边形 16"/>
              <p:cNvSpPr/>
              <p:nvPr/>
            </p:nvSpPr>
            <p:spPr>
              <a:xfrm>
                <a:off x="493" y="5792"/>
                <a:ext cx="380" cy="163"/>
              </a:xfrm>
              <a:custGeom>
                <a:avLst/>
                <a:gdLst>
                  <a:gd name="connisteX0" fmla="*/ 0 w 180975"/>
                  <a:gd name="connsiteY0" fmla="*/ 24130 h 92710"/>
                  <a:gd name="connisteX1" fmla="*/ 63500 w 180975"/>
                  <a:gd name="connsiteY1" fmla="*/ 92710 h 92710"/>
                  <a:gd name="connisteX2" fmla="*/ 180975 w 180975"/>
                  <a:gd name="connsiteY2" fmla="*/ 24130 h 92710"/>
                  <a:gd name="connisteX3" fmla="*/ 137160 w 180975"/>
                  <a:gd name="connsiteY3" fmla="*/ 0 h 92710"/>
                  <a:gd name="connisteX4" fmla="*/ 0 w 180975"/>
                  <a:gd name="connsiteY4" fmla="*/ 24130 h 92710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</a:cxnLst>
                <a:rect l="l" t="t" r="r" b="b"/>
                <a:pathLst>
                  <a:path w="180975" h="92710">
                    <a:moveTo>
                      <a:pt x="0" y="24130"/>
                    </a:moveTo>
                    <a:lnTo>
                      <a:pt x="63500" y="92710"/>
                    </a:lnTo>
                    <a:lnTo>
                      <a:pt x="180975" y="24130"/>
                    </a:lnTo>
                    <a:lnTo>
                      <a:pt x="137160" y="0"/>
                    </a:lnTo>
                    <a:lnTo>
                      <a:pt x="0" y="2413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OPPOSans" panose="00020600040101010101" charset="-122"/>
                </a:endParaRPr>
              </a:p>
            </p:txBody>
          </p:sp>
          <p:sp>
            <p:nvSpPr>
              <p:cNvPr id="18" name="平行四边形 17"/>
              <p:cNvSpPr/>
              <p:nvPr/>
            </p:nvSpPr>
            <p:spPr>
              <a:xfrm>
                <a:off x="493" y="5212"/>
                <a:ext cx="2860" cy="630"/>
              </a:xfrm>
              <a:prstGeom prst="parallelogram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135" b="1" dirty="0">
                    <a:latin typeface="+mj-ea"/>
                    <a:ea typeface="+mj-ea"/>
                    <a:cs typeface="OPPOSans" panose="00020600040101010101" charset="-122"/>
                  </a:rPr>
                  <a:t>第三</a:t>
                </a:r>
                <a:r>
                  <a:rPr lang="zh-CN" altLang="en-US" sz="2000" b="1" dirty="0">
                    <a:latin typeface="+mj-ea"/>
                    <a:ea typeface="+mj-ea"/>
                    <a:cs typeface="OPPOSans" panose="00020600040101010101" charset="-122"/>
                  </a:rPr>
                  <a:t>季度</a:t>
                </a:r>
              </a:p>
            </p:txBody>
          </p:sp>
        </p:grpSp>
        <p:sp>
          <p:nvSpPr>
            <p:cNvPr id="19" name="任意多边形 18"/>
            <p:cNvSpPr/>
            <p:nvPr/>
          </p:nvSpPr>
          <p:spPr>
            <a:xfrm flipH="1">
              <a:off x="556" y="6066"/>
              <a:ext cx="120" cy="3560"/>
            </a:xfrm>
            <a:custGeom>
              <a:avLst/>
              <a:gdLst>
                <a:gd name="connisteX0" fmla="*/ 0 w 0"/>
                <a:gd name="connsiteY0" fmla="*/ 219075 h 219075"/>
                <a:gd name="connisteX1" fmla="*/ 0 w 0"/>
                <a:gd name="connsiteY1" fmla="*/ 0 h 21907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</a:cxnLst>
              <a:rect l="l" t="t" r="r" b="b"/>
              <a:pathLst>
                <a:path h="219075">
                  <a:moveTo>
                    <a:pt x="0" y="219075"/>
                  </a:moveTo>
                  <a:lnTo>
                    <a:pt x="0" y="0"/>
                  </a:lnTo>
                </a:path>
              </a:pathLst>
            </a:custGeom>
            <a:noFill/>
            <a:ln w="6350">
              <a:gradFill>
                <a:gsLst>
                  <a:gs pos="0">
                    <a:srgbClr val="00388B"/>
                  </a:gs>
                  <a:gs pos="100000">
                    <a:schemeClr val="bg1"/>
                  </a:gs>
                </a:gsLst>
                <a:lin ang="1560000" scaled="0"/>
              </a:gradFill>
              <a:prstDash val="solid"/>
              <a:headEnd type="none" w="sm" len="sm"/>
              <a:tailEnd type="oval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sz="2400">
                <a:cs typeface="OPPOSans" panose="00020600040101010101" charset="-122"/>
                <a:sym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171305" y="2976245"/>
            <a:ext cx="2528570" cy="2137410"/>
            <a:chOff x="493" y="5212"/>
            <a:chExt cx="3982" cy="3366"/>
          </a:xfrm>
        </p:grpSpPr>
        <p:sp>
          <p:nvSpPr>
            <p:cNvPr id="22" name="文本框 21"/>
            <p:cNvSpPr txBox="1"/>
            <p:nvPr/>
          </p:nvSpPr>
          <p:spPr>
            <a:xfrm>
              <a:off x="1047" y="6010"/>
              <a:ext cx="3428" cy="111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hangingPunct="0">
                <a:lnSpc>
                  <a:spcPct val="150000"/>
                </a:lnSpc>
              </a:pPr>
              <a:r>
                <a:rPr lang="zh-CN" altLang="en-US" sz="1600" dirty="0">
                  <a:latin typeface="+mn-ea"/>
                  <a:cs typeface="OPPOSans" panose="00020600040101010101" charset="-122"/>
                  <a:sym typeface="+mn-lt"/>
                </a:rPr>
                <a:t>预计完成计划的</a:t>
              </a:r>
              <a:r>
                <a:rPr lang="en-US" altLang="zh-CN" sz="1600" dirty="0">
                  <a:latin typeface="+mn-ea"/>
                  <a:cs typeface="OPPOSans" panose="00020600040101010101" charset="-122"/>
                  <a:sym typeface="+mn-lt"/>
                </a:rPr>
                <a:t>50%</a:t>
              </a:r>
              <a:r>
                <a:rPr lang="zh-CN" altLang="en-US" sz="1600" dirty="0">
                  <a:latin typeface="+mn-ea"/>
                  <a:cs typeface="OPPOSans" panose="00020600040101010101" charset="-122"/>
                  <a:sym typeface="+mn-lt"/>
                </a:rPr>
                <a:t>；达到</a:t>
              </a:r>
              <a:r>
                <a:rPr lang="en-US" altLang="zh-CN" sz="1600">
                  <a:latin typeface="+mn-ea"/>
                  <a:cs typeface="OPPOSans" panose="00020600040101010101" charset="-122"/>
                  <a:sym typeface="+mn-lt"/>
                </a:rPr>
                <a:t>420</a:t>
              </a:r>
              <a:r>
                <a:rPr lang="zh-CN" altLang="en-US" sz="1600" dirty="0">
                  <a:latin typeface="+mn-ea"/>
                  <a:cs typeface="OPPOSans" panose="00020600040101010101" charset="-122"/>
                  <a:sym typeface="+mn-lt"/>
                </a:rPr>
                <a:t>万元指标</a:t>
              </a: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493" y="5212"/>
              <a:ext cx="2860" cy="742"/>
              <a:chOff x="493" y="5212"/>
              <a:chExt cx="2860" cy="742"/>
            </a:xfrm>
          </p:grpSpPr>
          <p:sp>
            <p:nvSpPr>
              <p:cNvPr id="26" name="任意多边形 25"/>
              <p:cNvSpPr/>
              <p:nvPr/>
            </p:nvSpPr>
            <p:spPr>
              <a:xfrm>
                <a:off x="493" y="5792"/>
                <a:ext cx="380" cy="163"/>
              </a:xfrm>
              <a:custGeom>
                <a:avLst/>
                <a:gdLst>
                  <a:gd name="connisteX0" fmla="*/ 0 w 180975"/>
                  <a:gd name="connsiteY0" fmla="*/ 24130 h 92710"/>
                  <a:gd name="connisteX1" fmla="*/ 63500 w 180975"/>
                  <a:gd name="connsiteY1" fmla="*/ 92710 h 92710"/>
                  <a:gd name="connisteX2" fmla="*/ 180975 w 180975"/>
                  <a:gd name="connsiteY2" fmla="*/ 24130 h 92710"/>
                  <a:gd name="connisteX3" fmla="*/ 137160 w 180975"/>
                  <a:gd name="connsiteY3" fmla="*/ 0 h 92710"/>
                  <a:gd name="connisteX4" fmla="*/ 0 w 180975"/>
                  <a:gd name="connsiteY4" fmla="*/ 24130 h 92710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</a:cxnLst>
                <a:rect l="l" t="t" r="r" b="b"/>
                <a:pathLst>
                  <a:path w="180975" h="92710">
                    <a:moveTo>
                      <a:pt x="0" y="24130"/>
                    </a:moveTo>
                    <a:lnTo>
                      <a:pt x="63500" y="92710"/>
                    </a:lnTo>
                    <a:lnTo>
                      <a:pt x="180975" y="24130"/>
                    </a:lnTo>
                    <a:lnTo>
                      <a:pt x="137160" y="0"/>
                    </a:lnTo>
                    <a:lnTo>
                      <a:pt x="0" y="2413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OPPOSans" panose="00020600040101010101" charset="-122"/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493" y="5212"/>
                <a:ext cx="2860" cy="630"/>
              </a:xfrm>
              <a:prstGeom prst="parallelogram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135" b="1" dirty="0">
                    <a:latin typeface="+mj-ea"/>
                    <a:ea typeface="+mj-ea"/>
                    <a:cs typeface="OPPOSans" panose="00020600040101010101" charset="-122"/>
                  </a:rPr>
                  <a:t>第四</a:t>
                </a:r>
                <a:r>
                  <a:rPr lang="zh-CN" altLang="en-US" sz="2000" b="1" dirty="0">
                    <a:latin typeface="+mj-ea"/>
                    <a:ea typeface="+mj-ea"/>
                    <a:cs typeface="OPPOSans" panose="00020600040101010101" charset="-122"/>
                  </a:rPr>
                  <a:t>季度</a:t>
                </a:r>
              </a:p>
            </p:txBody>
          </p:sp>
        </p:grpSp>
        <p:sp>
          <p:nvSpPr>
            <p:cNvPr id="34" name="任意多边形 33"/>
            <p:cNvSpPr/>
            <p:nvPr/>
          </p:nvSpPr>
          <p:spPr>
            <a:xfrm>
              <a:off x="647" y="6066"/>
              <a:ext cx="0" cy="2512"/>
            </a:xfrm>
            <a:custGeom>
              <a:avLst/>
              <a:gdLst>
                <a:gd name="connisteX0" fmla="*/ 0 w 0"/>
                <a:gd name="connsiteY0" fmla="*/ 219075 h 219075"/>
                <a:gd name="connisteX1" fmla="*/ 0 w 0"/>
                <a:gd name="connsiteY1" fmla="*/ 0 h 21907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</a:cxnLst>
              <a:rect l="l" t="t" r="r" b="b"/>
              <a:pathLst>
                <a:path h="219075">
                  <a:moveTo>
                    <a:pt x="0" y="219075"/>
                  </a:moveTo>
                  <a:lnTo>
                    <a:pt x="0" y="0"/>
                  </a:lnTo>
                </a:path>
              </a:pathLst>
            </a:custGeom>
            <a:noFill/>
            <a:ln w="6350">
              <a:gradFill>
                <a:gsLst>
                  <a:gs pos="0">
                    <a:srgbClr val="00388B"/>
                  </a:gs>
                  <a:gs pos="100000">
                    <a:schemeClr val="bg1">
                      <a:lumMod val="93000"/>
                      <a:lumOff val="7000"/>
                      <a:alpha val="0"/>
                    </a:schemeClr>
                  </a:gs>
                </a:gsLst>
                <a:lin ang="1560000" scaled="0"/>
              </a:gradFill>
              <a:prstDash val="solid"/>
              <a:headEnd type="none" w="sm" len="sm"/>
              <a:tailEnd type="oval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sz="2400">
                <a:cs typeface="OPPOSans" panose="00020600040101010101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/Users/huangkui/Downloads/48191687.jpeg4819168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47" y="0"/>
            <a:ext cx="12192000" cy="687493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0"/>
            <a:ext cx="12192000" cy="6863080"/>
          </a:xfrm>
          <a:prstGeom prst="rect">
            <a:avLst/>
          </a:prstGeom>
          <a:gradFill>
            <a:gsLst>
              <a:gs pos="100000">
                <a:srgbClr val="04337A">
                  <a:alpha val="0"/>
                </a:srgbClr>
              </a:gs>
              <a:gs pos="0">
                <a:srgbClr val="04337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OPPOSans" panose="00020600040101010101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930313" y="493067"/>
            <a:ext cx="633306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sz="2400" dirty="0">
                <a:solidFill>
                  <a:schemeClr val="bg1"/>
                </a:solidFill>
                <a:latin typeface="+mn-ea"/>
                <a:cs typeface="OPPOSans" panose="00020600040101010101" charset="-122"/>
              </a:rPr>
              <a:t>20XX年产品部年终汇报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704975" y="1495425"/>
            <a:ext cx="8972550" cy="3693160"/>
            <a:chOff x="2685" y="2355"/>
            <a:chExt cx="14130" cy="5816"/>
          </a:xfrm>
        </p:grpSpPr>
        <p:grpSp>
          <p:nvGrpSpPr>
            <p:cNvPr id="3" name="组合 2"/>
            <p:cNvGrpSpPr/>
            <p:nvPr/>
          </p:nvGrpSpPr>
          <p:grpSpPr>
            <a:xfrm>
              <a:off x="6420" y="4873"/>
              <a:ext cx="7843" cy="3299"/>
              <a:chOff x="6420" y="4873"/>
              <a:chExt cx="7843" cy="3299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6420" y="5732"/>
                <a:ext cx="2048" cy="2276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prstClr val="black">
                    <a:alpha val="18000"/>
                  </a:prstClr>
                </a:outerShdw>
              </a:effectLst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8800" dirty="0">
                    <a:solidFill>
                      <a:schemeClr val="bg1"/>
                    </a:solidFill>
                    <a:latin typeface="Cloudtype-JGchukaiGB" panose="02010600030101010101" pitchFamily="2" charset="-122"/>
                    <a:ea typeface="Cloudtype-JGchukaiGB" panose="02010600030101010101" pitchFamily="2" charset="-122"/>
                    <a:cs typeface="OPPOSans" panose="00020600040101010101" charset="-122"/>
                  </a:rPr>
                  <a:t>开</a:t>
                </a: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7661" y="4926"/>
                <a:ext cx="2848" cy="3246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prstClr val="black">
                    <a:alpha val="18000"/>
                  </a:prstClr>
                </a:outerShdw>
              </a:effectLst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2800" dirty="0">
                    <a:solidFill>
                      <a:schemeClr val="bg1"/>
                    </a:solidFill>
                    <a:latin typeface="Cloudtype-JGchukaiGB" panose="02010600030101010101" pitchFamily="2" charset="-122"/>
                    <a:ea typeface="Cloudtype-JGchukaiGB" panose="02010600030101010101" pitchFamily="2" charset="-122"/>
                    <a:cs typeface="OPPOSans" panose="00020600040101010101" charset="-122"/>
                  </a:rPr>
                  <a:t>创</a:t>
                </a: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10054" y="5568"/>
                <a:ext cx="2048" cy="2276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prstClr val="black">
                    <a:alpha val="18000"/>
                  </a:prstClr>
                </a:outerShdw>
              </a:effectLst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8800" dirty="0">
                    <a:solidFill>
                      <a:schemeClr val="bg1"/>
                    </a:solidFill>
                    <a:latin typeface="Cloudtype-JGchukaiGB" panose="02010600030101010101" pitchFamily="2" charset="-122"/>
                    <a:ea typeface="Cloudtype-JGchukaiGB" panose="02010600030101010101" pitchFamily="2" charset="-122"/>
                    <a:cs typeface="OPPOSans" panose="00020600040101010101" charset="-122"/>
                  </a:rPr>
                  <a:t>未</a:t>
                </a: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11415" y="4873"/>
                <a:ext cx="2848" cy="3246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prstClr val="black">
                    <a:alpha val="18000"/>
                  </a:prstClr>
                </a:outerShdw>
              </a:effectLst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2800" dirty="0">
                    <a:solidFill>
                      <a:schemeClr val="bg1"/>
                    </a:solidFill>
                    <a:latin typeface="Cloudtype-JGchukaiGB" panose="02010600030101010101" pitchFamily="2" charset="-122"/>
                    <a:ea typeface="Cloudtype-JGchukaiGB" panose="02010600030101010101" pitchFamily="2" charset="-122"/>
                    <a:cs typeface="OPPOSans" panose="00020600040101010101" charset="-122"/>
                  </a:rPr>
                  <a:t>来</a:t>
                </a:r>
              </a:p>
            </p:txBody>
          </p:sp>
        </p:grpSp>
        <p:sp>
          <p:nvSpPr>
            <p:cNvPr id="47" name="任意多边形: 形状 46"/>
            <p:cNvSpPr/>
            <p:nvPr/>
          </p:nvSpPr>
          <p:spPr>
            <a:xfrm>
              <a:off x="2685" y="4481"/>
              <a:ext cx="14130" cy="2911"/>
            </a:xfrm>
            <a:custGeom>
              <a:avLst/>
              <a:gdLst>
                <a:gd name="connsiteX0" fmla="*/ 4894088 w 7213600"/>
                <a:gd name="connsiteY0" fmla="*/ 0 h 1386493"/>
                <a:gd name="connsiteX1" fmla="*/ 7213600 w 7213600"/>
                <a:gd name="connsiteY1" fmla="*/ 0 h 1386493"/>
                <a:gd name="connsiteX2" fmla="*/ 7213600 w 7213600"/>
                <a:gd name="connsiteY2" fmla="*/ 1386493 h 1386493"/>
                <a:gd name="connsiteX3" fmla="*/ 6227588 w 7213600"/>
                <a:gd name="connsiteY3" fmla="*/ 1386493 h 1386493"/>
                <a:gd name="connsiteX4" fmla="*/ 6227588 w 7213600"/>
                <a:gd name="connsiteY4" fmla="*/ 1352884 h 1386493"/>
                <a:gd name="connsiteX5" fmla="*/ 7179991 w 7213600"/>
                <a:gd name="connsiteY5" fmla="*/ 1352884 h 1386493"/>
                <a:gd name="connsiteX6" fmla="*/ 7179991 w 7213600"/>
                <a:gd name="connsiteY6" fmla="*/ 33609 h 1386493"/>
                <a:gd name="connsiteX7" fmla="*/ 4894088 w 7213600"/>
                <a:gd name="connsiteY7" fmla="*/ 33609 h 1386493"/>
                <a:gd name="connsiteX8" fmla="*/ 0 w 7213600"/>
                <a:gd name="connsiteY8" fmla="*/ 0 h 1386493"/>
                <a:gd name="connsiteX9" fmla="*/ 762000 w 7213600"/>
                <a:gd name="connsiteY9" fmla="*/ 0 h 1386493"/>
                <a:gd name="connsiteX10" fmla="*/ 762000 w 7213600"/>
                <a:gd name="connsiteY10" fmla="*/ 33609 h 1386493"/>
                <a:gd name="connsiteX11" fmla="*/ 33609 w 7213600"/>
                <a:gd name="connsiteY11" fmla="*/ 33609 h 1386493"/>
                <a:gd name="connsiteX12" fmla="*/ 33609 w 7213600"/>
                <a:gd name="connsiteY12" fmla="*/ 1352884 h 1386493"/>
                <a:gd name="connsiteX13" fmla="*/ 2095500 w 7213600"/>
                <a:gd name="connsiteY13" fmla="*/ 1352884 h 1386493"/>
                <a:gd name="connsiteX14" fmla="*/ 2095500 w 7213600"/>
                <a:gd name="connsiteY14" fmla="*/ 1386493 h 1386493"/>
                <a:gd name="connsiteX15" fmla="*/ 0 w 7213600"/>
                <a:gd name="connsiteY15" fmla="*/ 1386493 h 138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213600" h="1386493">
                  <a:moveTo>
                    <a:pt x="4894088" y="0"/>
                  </a:moveTo>
                  <a:lnTo>
                    <a:pt x="7213600" y="0"/>
                  </a:lnTo>
                  <a:lnTo>
                    <a:pt x="7213600" y="1386493"/>
                  </a:lnTo>
                  <a:lnTo>
                    <a:pt x="6227588" y="1386493"/>
                  </a:lnTo>
                  <a:lnTo>
                    <a:pt x="6227588" y="1352884"/>
                  </a:lnTo>
                  <a:lnTo>
                    <a:pt x="7179991" y="1352884"/>
                  </a:lnTo>
                  <a:lnTo>
                    <a:pt x="7179991" y="33609"/>
                  </a:lnTo>
                  <a:lnTo>
                    <a:pt x="4894088" y="33609"/>
                  </a:lnTo>
                  <a:close/>
                  <a:moveTo>
                    <a:pt x="0" y="0"/>
                  </a:moveTo>
                  <a:lnTo>
                    <a:pt x="762000" y="0"/>
                  </a:lnTo>
                  <a:lnTo>
                    <a:pt x="762000" y="33609"/>
                  </a:lnTo>
                  <a:lnTo>
                    <a:pt x="33609" y="33609"/>
                  </a:lnTo>
                  <a:lnTo>
                    <a:pt x="33609" y="1352884"/>
                  </a:lnTo>
                  <a:lnTo>
                    <a:pt x="2095500" y="1352884"/>
                  </a:lnTo>
                  <a:lnTo>
                    <a:pt x="2095500" y="1386493"/>
                  </a:lnTo>
                  <a:lnTo>
                    <a:pt x="0" y="13864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olidFill>
                  <a:schemeClr val="tx1"/>
                </a:solidFill>
                <a:cs typeface="OPPOSans" panose="00020600040101010101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2993" y="6395"/>
              <a:ext cx="2566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i="1" dirty="0">
                  <a:solidFill>
                    <a:schemeClr val="bg1"/>
                  </a:solidFill>
                  <a:latin typeface="+mn-ea"/>
                  <a:cs typeface="OPPOSans" panose="00020600040101010101" charset="-122"/>
                </a:rPr>
                <a:t>202x</a:t>
              </a:r>
              <a:endParaRPr lang="zh-CN" altLang="en-US" sz="2400" i="1" dirty="0">
                <a:solidFill>
                  <a:schemeClr val="bg1"/>
                </a:solidFill>
                <a:latin typeface="+mn-ea"/>
                <a:cs typeface="OPPOSans" panose="00020600040101010101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3826" y="4763"/>
              <a:ext cx="2566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i="1" dirty="0">
                  <a:solidFill>
                    <a:schemeClr val="bg1"/>
                  </a:solidFill>
                  <a:latin typeface="+mn-ea"/>
                  <a:cs typeface="OPPOSans" panose="00020600040101010101" charset="-122"/>
                </a:rPr>
                <a:t>PLAN</a:t>
              </a:r>
              <a:endParaRPr lang="zh-CN" altLang="en-US" sz="2400" i="1" dirty="0">
                <a:solidFill>
                  <a:schemeClr val="bg1"/>
                </a:solidFill>
                <a:latin typeface="+mn-ea"/>
                <a:cs typeface="OPPOSans" panose="00020600040101010101" charset="-122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4046" y="2355"/>
              <a:ext cx="7723" cy="3287"/>
              <a:chOff x="4046" y="2355"/>
              <a:chExt cx="7723" cy="3287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4046" y="3124"/>
                <a:ext cx="2048" cy="2276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prstClr val="black">
                    <a:alpha val="18000"/>
                  </a:prstClr>
                </a:outerShdw>
              </a:effectLst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8800" dirty="0">
                    <a:solidFill>
                      <a:schemeClr val="bg1"/>
                    </a:solidFill>
                    <a:latin typeface="Cloudtype-JGchukaiGB" panose="02010600030101010101" pitchFamily="2" charset="-122"/>
                    <a:ea typeface="Cloudtype-JGchukaiGB" panose="02010600030101010101" pitchFamily="2" charset="-122"/>
                    <a:cs typeface="OPPOSans" panose="00020600040101010101" charset="-122"/>
                  </a:rPr>
                  <a:t>以</a:t>
                </a: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7560" y="3124"/>
                <a:ext cx="2048" cy="2276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prstClr val="black">
                    <a:alpha val="18000"/>
                  </a:prstClr>
                </a:outerShdw>
              </a:effectLst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8800" dirty="0">
                    <a:solidFill>
                      <a:schemeClr val="bg1"/>
                    </a:solidFill>
                    <a:latin typeface="Cloudtype-JGchukaiGB" panose="02010600030101010101" pitchFamily="2" charset="-122"/>
                    <a:ea typeface="Cloudtype-JGchukaiGB" panose="02010600030101010101" pitchFamily="2" charset="-122"/>
                    <a:cs typeface="OPPOSans" panose="00020600040101010101" charset="-122"/>
                  </a:rPr>
                  <a:t>为</a:t>
                </a:r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5309" y="2355"/>
                <a:ext cx="2848" cy="3246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prstClr val="black">
                    <a:alpha val="18000"/>
                  </a:prstClr>
                </a:outerShdw>
              </a:effectLst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2800" dirty="0">
                    <a:solidFill>
                      <a:schemeClr val="bg1"/>
                    </a:solidFill>
                    <a:latin typeface="Cloudtype-JGchukaiGB" panose="02010600030101010101" pitchFamily="2" charset="-122"/>
                    <a:ea typeface="Cloudtype-JGchukaiGB" panose="02010600030101010101" pitchFamily="2" charset="-122"/>
                    <a:cs typeface="OPPOSans" panose="00020600040101010101" charset="-122"/>
                  </a:rPr>
                  <a:t>史</a:t>
                </a: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8921" y="2396"/>
                <a:ext cx="2848" cy="3246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prstClr val="black">
                    <a:alpha val="18000"/>
                  </a:prstClr>
                </a:outerShdw>
              </a:effectLst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2800" dirty="0">
                    <a:solidFill>
                      <a:schemeClr val="bg1"/>
                    </a:solidFill>
                    <a:latin typeface="Cloudtype-JGchukaiGB" panose="02010600030101010101" pitchFamily="2" charset="-122"/>
                    <a:ea typeface="Cloudtype-JGchukaiGB" panose="02010600030101010101" pitchFamily="2" charset="-122"/>
                    <a:cs typeface="OPPOSans" panose="00020600040101010101" charset="-122"/>
                  </a:rPr>
                  <a:t>鉴</a:t>
                </a:r>
              </a:p>
            </p:txBody>
          </p:sp>
        </p:grpSp>
      </p:grpSp>
      <p:sp>
        <p:nvSpPr>
          <p:cNvPr id="23" name="矩形: 圆角 50"/>
          <p:cNvSpPr/>
          <p:nvPr/>
        </p:nvSpPr>
        <p:spPr>
          <a:xfrm>
            <a:off x="5238844" y="5252913"/>
            <a:ext cx="1986768" cy="592667"/>
          </a:xfrm>
          <a:prstGeom prst="roundRect">
            <a:avLst>
              <a:gd name="adj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rtlCol="0" anchor="ctr"/>
          <a:lstStyle/>
          <a:p>
            <a:pPr algn="ctr"/>
            <a:r>
              <a:rPr lang="zh-CN" altLang="en-US" sz="1865" b="1" dirty="0">
                <a:solidFill>
                  <a:schemeClr val="bg1"/>
                </a:solidFill>
                <a:latin typeface="+mn-ea"/>
                <a:cs typeface="OPPOSans" panose="00020600040101010101" charset="-122"/>
              </a:rPr>
              <a:t>汇报人：</a:t>
            </a:r>
            <a:r>
              <a:rPr lang="en-US" altLang="zh-CN" sz="1865" b="1" dirty="0">
                <a:solidFill>
                  <a:schemeClr val="bg1"/>
                </a:solidFill>
                <a:latin typeface="+mn-ea"/>
                <a:cs typeface="OPPOSans" panose="00020600040101010101" charset="-122"/>
              </a:rPr>
              <a:t>XXX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2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/Users/huangkui/Downloads/48168746.png4816874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9719"/>
          <a:stretch>
            <a:fillRect/>
          </a:stretch>
        </p:blipFill>
        <p:spPr>
          <a:xfrm>
            <a:off x="0" y="0"/>
            <a:ext cx="12171714" cy="6858000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0" y="502796"/>
            <a:ext cx="2217149" cy="521970"/>
            <a:chOff x="1" y="378896"/>
            <a:chExt cx="2217149" cy="521970"/>
          </a:xfrm>
        </p:grpSpPr>
        <p:sp>
          <p:nvSpPr>
            <p:cNvPr id="28" name="文本框 27"/>
            <p:cNvSpPr txBox="1"/>
            <p:nvPr/>
          </p:nvSpPr>
          <p:spPr>
            <a:xfrm>
              <a:off x="611870" y="378896"/>
              <a:ext cx="1605280" cy="52197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" panose="00020600040101010101" charset="-122"/>
                  <a:sym typeface="字魂36号-正文宋楷" panose="02000000000000000000" pitchFamily="2" charset="-122"/>
                </a:rPr>
                <a:t>帮助说明</a:t>
              </a: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1" y="425063"/>
              <a:ext cx="529962" cy="430887"/>
              <a:chOff x="1" y="363398"/>
              <a:chExt cx="529962" cy="430887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1" y="363398"/>
                <a:ext cx="313142" cy="430887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  <a:cs typeface="OPPOSans" panose="00020600040101010101" charset="-122"/>
                  <a:sym typeface="字魂36号-正文宋楷" panose="02000000000000000000" pitchFamily="2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395050" y="363398"/>
                <a:ext cx="134913" cy="430887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  <a:cs typeface="OPPOSans" panose="00020600040101010101" charset="-122"/>
                  <a:sym typeface="字魂36号-正文宋楷" panose="02000000000000000000" pitchFamily="2" charset="-122"/>
                </a:endParaRPr>
              </a:p>
            </p:txBody>
          </p:sp>
        </p:grpSp>
      </p:grpSp>
      <p:pic>
        <p:nvPicPr>
          <p:cNvPr id="32" name="图片 31" descr="5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74145" y="580988"/>
            <a:ext cx="1488125" cy="402167"/>
          </a:xfrm>
          <a:prstGeom prst="rect">
            <a:avLst/>
          </a:prstGeom>
        </p:spPr>
      </p:pic>
      <p:grpSp>
        <p:nvGrpSpPr>
          <p:cNvPr id="40" name="组合 39"/>
          <p:cNvGrpSpPr/>
          <p:nvPr/>
        </p:nvGrpSpPr>
        <p:grpSpPr>
          <a:xfrm>
            <a:off x="942975" y="1291590"/>
            <a:ext cx="3968750" cy="969645"/>
            <a:chOff x="1485" y="2260"/>
            <a:chExt cx="6250" cy="1527"/>
          </a:xfrm>
        </p:grpSpPr>
        <p:sp>
          <p:nvSpPr>
            <p:cNvPr id="7" name="文本框 6"/>
            <p:cNvSpPr txBox="1"/>
            <p:nvPr/>
          </p:nvSpPr>
          <p:spPr>
            <a:xfrm>
              <a:off x="1485" y="2260"/>
              <a:ext cx="4202" cy="72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hangingPunct="0">
                <a:lnSpc>
                  <a:spcPct val="150000"/>
                </a:lnSpc>
              </a:pPr>
              <a:r>
                <a:rPr lang="zh-CN" altLang="en-US" sz="2000" b="1" dirty="0">
                  <a:latin typeface="+mj-ea"/>
                  <a:ea typeface="+mj-ea"/>
                  <a:cs typeface="OPPOSans" panose="00020600040101010101" charset="-122"/>
                  <a:sym typeface="+mn-lt"/>
                </a:rPr>
                <a:t>如何编辑填充形状颜色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485" y="3109"/>
              <a:ext cx="6250" cy="67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hangingPunct="0">
                <a:lnSpc>
                  <a:spcPct val="100000"/>
                </a:lnSpc>
              </a:pPr>
              <a:r>
                <a:rPr lang="en-US" sz="1400" dirty="0">
                  <a:latin typeface="+mn-ea"/>
                  <a:cs typeface="OPPOSans" panose="00020600040101010101" charset="-122"/>
                  <a:sym typeface="+mn-lt"/>
                </a:rPr>
                <a:t>1.</a:t>
              </a:r>
              <a:r>
                <a:rPr lang="zh-CN" altLang="en-US" sz="1400" dirty="0">
                  <a:latin typeface="+mn-ea"/>
                  <a:cs typeface="OPPOSans" panose="00020600040101010101" charset="-122"/>
                  <a:sym typeface="+mn-lt"/>
                </a:rPr>
                <a:t>选中形状</a:t>
              </a:r>
            </a:p>
            <a:p>
              <a:pPr algn="just" hangingPunct="0">
                <a:lnSpc>
                  <a:spcPct val="100000"/>
                </a:lnSpc>
              </a:pPr>
              <a:r>
                <a:rPr lang="en-US" altLang="zh-CN" sz="1400" dirty="0">
                  <a:latin typeface="+mn-ea"/>
                  <a:cs typeface="OPPOSans" panose="00020600040101010101" charset="-122"/>
                  <a:sym typeface="+mn-lt"/>
                </a:rPr>
                <a:t>2.</a:t>
              </a:r>
              <a:r>
                <a:rPr lang="zh-CN" altLang="en-US" sz="1400" dirty="0">
                  <a:latin typeface="+mn-ea"/>
                  <a:cs typeface="OPPOSans" panose="00020600040101010101" charset="-122"/>
                  <a:sym typeface="+mn-lt"/>
                </a:rPr>
                <a:t>鼠标右键选择“填充”，在主题颜色中选择颜色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42975" y="2521585"/>
            <a:ext cx="4349115" cy="1184910"/>
            <a:chOff x="1485" y="2260"/>
            <a:chExt cx="6849" cy="1866"/>
          </a:xfrm>
        </p:grpSpPr>
        <p:sp>
          <p:nvSpPr>
            <p:cNvPr id="49" name="文本框 48"/>
            <p:cNvSpPr txBox="1"/>
            <p:nvPr/>
          </p:nvSpPr>
          <p:spPr>
            <a:xfrm>
              <a:off x="1485" y="2260"/>
              <a:ext cx="4202" cy="72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hangingPunct="0">
                <a:lnSpc>
                  <a:spcPct val="150000"/>
                </a:lnSpc>
              </a:pPr>
              <a:r>
                <a:rPr lang="zh-CN" altLang="en-US" sz="2000" b="1" dirty="0">
                  <a:latin typeface="+mj-ea"/>
                  <a:ea typeface="+mj-ea"/>
                  <a:cs typeface="OPPOSans" panose="00020600040101010101" charset="-122"/>
                  <a:sym typeface="+mn-lt"/>
                </a:rPr>
                <a:t>如何组合形状</a:t>
              </a: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485" y="3109"/>
              <a:ext cx="6849" cy="10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hangingPunct="0">
                <a:lnSpc>
                  <a:spcPct val="100000"/>
                </a:lnSpc>
              </a:pPr>
              <a:r>
                <a:rPr lang="en-US" sz="1400" dirty="0">
                  <a:latin typeface="+mn-ea"/>
                  <a:cs typeface="OPPOSans" panose="00020600040101010101" charset="-122"/>
                  <a:sym typeface="+mn-lt"/>
                </a:rPr>
                <a:t>1.</a:t>
              </a:r>
              <a:r>
                <a:rPr lang="zh-CN" altLang="en-US" sz="1400" dirty="0">
                  <a:latin typeface="+mn-ea"/>
                  <a:cs typeface="OPPOSans" panose="00020600040101010101" charset="-122"/>
                  <a:sym typeface="+mn-lt"/>
                </a:rPr>
                <a:t>选中多形状</a:t>
              </a:r>
            </a:p>
            <a:p>
              <a:pPr algn="just" hangingPunct="0">
                <a:lnSpc>
                  <a:spcPct val="100000"/>
                </a:lnSpc>
              </a:pPr>
              <a:r>
                <a:rPr lang="en-US" altLang="zh-CN" sz="1400" dirty="0">
                  <a:latin typeface="+mn-ea"/>
                  <a:cs typeface="OPPOSans" panose="00020600040101010101" charset="-122"/>
                  <a:sym typeface="+mn-lt"/>
                </a:rPr>
                <a:t>2.</a:t>
              </a:r>
              <a:r>
                <a:rPr lang="zh-CN" altLang="en-US" sz="1400" dirty="0">
                  <a:latin typeface="+mn-ea"/>
                  <a:cs typeface="OPPOSans" panose="00020600040101010101" charset="-122"/>
                  <a:sym typeface="+mn-lt"/>
                </a:rPr>
                <a:t>鼠标右键选择“组合”</a:t>
              </a:r>
            </a:p>
            <a:p>
              <a:pPr algn="just" hangingPunct="0">
                <a:lnSpc>
                  <a:spcPct val="100000"/>
                </a:lnSpc>
              </a:pPr>
              <a:r>
                <a:rPr lang="en-US" altLang="zh-CN" sz="1400" dirty="0">
                  <a:latin typeface="+mn-ea"/>
                  <a:cs typeface="OPPOSans" panose="00020600040101010101" charset="-122"/>
                  <a:sym typeface="+mn-lt"/>
                </a:rPr>
                <a:t>3.</a:t>
              </a:r>
              <a:r>
                <a:rPr lang="zh-CN" altLang="en-US" sz="1400" dirty="0">
                  <a:latin typeface="+mn-ea"/>
                  <a:cs typeface="OPPOSans" panose="00020600040101010101" charset="-122"/>
                  <a:sym typeface="+mn-lt"/>
                </a:rPr>
                <a:t>取消分组，同样的方法鼠标右键“组合”</a:t>
              </a:r>
              <a:r>
                <a:rPr lang="en-US" altLang="zh-CN" sz="1400" dirty="0">
                  <a:latin typeface="+mn-ea"/>
                  <a:cs typeface="OPPOSans" panose="00020600040101010101" charset="-122"/>
                  <a:sym typeface="+mn-lt"/>
                </a:rPr>
                <a:t>&gt;”</a:t>
              </a:r>
              <a:r>
                <a:rPr lang="zh-CN" altLang="en-US" sz="1400" dirty="0">
                  <a:latin typeface="+mn-ea"/>
                  <a:cs typeface="OPPOSans" panose="00020600040101010101" charset="-122"/>
                  <a:sym typeface="+mn-lt"/>
                </a:rPr>
                <a:t>取消分组</a:t>
              </a:r>
              <a:r>
                <a:rPr lang="en-US" altLang="zh-CN" sz="1400" dirty="0">
                  <a:latin typeface="+mn-ea"/>
                  <a:cs typeface="OPPOSans" panose="00020600040101010101" charset="-122"/>
                  <a:sym typeface="+mn-lt"/>
                </a:rPr>
                <a:t>”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942975" y="3774440"/>
            <a:ext cx="3968750" cy="1184910"/>
            <a:chOff x="1485" y="2260"/>
            <a:chExt cx="6250" cy="1866"/>
          </a:xfrm>
        </p:grpSpPr>
        <p:sp>
          <p:nvSpPr>
            <p:cNvPr id="52" name="文本框 51"/>
            <p:cNvSpPr txBox="1"/>
            <p:nvPr/>
          </p:nvSpPr>
          <p:spPr>
            <a:xfrm>
              <a:off x="1485" y="2260"/>
              <a:ext cx="4202" cy="72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hangingPunct="0">
                <a:lnSpc>
                  <a:spcPct val="150000"/>
                </a:lnSpc>
              </a:pPr>
              <a:r>
                <a:rPr lang="zh-CN" altLang="en-US" sz="2000" b="1" dirty="0">
                  <a:latin typeface="+mj-ea"/>
                  <a:ea typeface="+mj-ea"/>
                  <a:cs typeface="OPPOSans" panose="00020600040101010101" charset="-122"/>
                  <a:sym typeface="+mn-lt"/>
                </a:rPr>
                <a:t>如何更换线条颜色</a:t>
              </a: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485" y="3109"/>
              <a:ext cx="6250" cy="10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hangingPunct="0">
                <a:lnSpc>
                  <a:spcPct val="100000"/>
                </a:lnSpc>
              </a:pPr>
              <a:r>
                <a:rPr lang="en-US" sz="1400" dirty="0">
                  <a:latin typeface="+mn-ea"/>
                  <a:cs typeface="OPPOSans" panose="00020600040101010101" charset="-122"/>
                  <a:sym typeface="+mn-lt"/>
                </a:rPr>
                <a:t>1.</a:t>
              </a:r>
              <a:r>
                <a:rPr lang="zh-CN" altLang="en-US" sz="1400" dirty="0">
                  <a:latin typeface="+mn-ea"/>
                  <a:cs typeface="OPPOSans" panose="00020600040101010101" charset="-122"/>
                  <a:sym typeface="+mn-lt"/>
                </a:rPr>
                <a:t>选中线条形状</a:t>
              </a:r>
            </a:p>
            <a:p>
              <a:pPr algn="just" hangingPunct="0">
                <a:lnSpc>
                  <a:spcPct val="100000"/>
                </a:lnSpc>
              </a:pPr>
              <a:r>
                <a:rPr lang="en-US" altLang="zh-CN" sz="1400" dirty="0">
                  <a:latin typeface="+mn-ea"/>
                  <a:cs typeface="OPPOSans" panose="00020600040101010101" charset="-122"/>
                  <a:sym typeface="+mn-lt"/>
                </a:rPr>
                <a:t>2.</a:t>
              </a:r>
              <a:r>
                <a:rPr lang="zh-CN" altLang="en-US" sz="1400" dirty="0">
                  <a:latin typeface="+mn-ea"/>
                  <a:cs typeface="OPPOSans" panose="00020600040101010101" charset="-122"/>
                  <a:sym typeface="+mn-lt"/>
                </a:rPr>
                <a:t>鼠标右键选择“边框”</a:t>
              </a:r>
            </a:p>
            <a:p>
              <a:pPr algn="just" hangingPunct="0">
                <a:lnSpc>
                  <a:spcPct val="100000"/>
                </a:lnSpc>
              </a:pPr>
              <a:r>
                <a:rPr lang="en-US" altLang="zh-CN" sz="1400" dirty="0">
                  <a:latin typeface="+mn-ea"/>
                  <a:cs typeface="OPPOSans" panose="00020600040101010101" charset="-122"/>
                  <a:sym typeface="+mn-lt"/>
                </a:rPr>
                <a:t>3.</a:t>
              </a:r>
              <a:r>
                <a:rPr lang="zh-CN" altLang="en-US" sz="1400" dirty="0">
                  <a:latin typeface="+mn-ea"/>
                  <a:cs typeface="OPPOSans" panose="00020600040101010101" charset="-122"/>
                  <a:sym typeface="+mn-lt"/>
                </a:rPr>
                <a:t>在主题颜色中选择边框颜色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42975" y="5076190"/>
            <a:ext cx="3968750" cy="969645"/>
            <a:chOff x="1485" y="2260"/>
            <a:chExt cx="6250" cy="1527"/>
          </a:xfrm>
        </p:grpSpPr>
        <p:sp>
          <p:nvSpPr>
            <p:cNvPr id="55" name="文本框 54"/>
            <p:cNvSpPr txBox="1"/>
            <p:nvPr/>
          </p:nvSpPr>
          <p:spPr>
            <a:xfrm>
              <a:off x="1485" y="2260"/>
              <a:ext cx="4202" cy="72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hangingPunct="0">
                <a:lnSpc>
                  <a:spcPct val="150000"/>
                </a:lnSpc>
              </a:pPr>
              <a:r>
                <a:rPr lang="zh-CN" altLang="en-US" sz="2000" b="1" dirty="0">
                  <a:latin typeface="+mj-ea"/>
                  <a:ea typeface="+mj-ea"/>
                  <a:cs typeface="OPPOSans" panose="00020600040101010101" charset="-122"/>
                  <a:sym typeface="+mn-lt"/>
                </a:rPr>
                <a:t>如何剪切图片</a:t>
              </a: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485" y="3109"/>
              <a:ext cx="6250" cy="67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hangingPunct="0">
                <a:lnSpc>
                  <a:spcPct val="100000"/>
                </a:lnSpc>
              </a:pPr>
              <a:r>
                <a:rPr lang="en-US" sz="1400" dirty="0">
                  <a:latin typeface="+mn-ea"/>
                  <a:cs typeface="OPPOSans" panose="00020600040101010101" charset="-122"/>
                  <a:sym typeface="+mn-lt"/>
                </a:rPr>
                <a:t>1.</a:t>
              </a:r>
              <a:r>
                <a:rPr lang="zh-CN" altLang="en-US" sz="1400" dirty="0">
                  <a:latin typeface="+mn-ea"/>
                  <a:cs typeface="OPPOSans" panose="00020600040101010101" charset="-122"/>
                  <a:sym typeface="+mn-lt"/>
                </a:rPr>
                <a:t>双击图片</a:t>
              </a:r>
            </a:p>
            <a:p>
              <a:pPr algn="just" hangingPunct="0">
                <a:lnSpc>
                  <a:spcPct val="100000"/>
                </a:lnSpc>
              </a:pPr>
              <a:r>
                <a:rPr lang="en-US" altLang="zh-CN" sz="1400" dirty="0">
                  <a:latin typeface="+mn-ea"/>
                  <a:cs typeface="OPPOSans" panose="00020600040101010101" charset="-122"/>
                  <a:sym typeface="+mn-lt"/>
                </a:rPr>
                <a:t>2.</a:t>
              </a:r>
              <a:r>
                <a:rPr lang="zh-CN" altLang="en-US" sz="1400" dirty="0">
                  <a:latin typeface="+mn-ea"/>
                  <a:cs typeface="OPPOSans" panose="00020600040101010101" charset="-122"/>
                  <a:sym typeface="+mn-lt"/>
                </a:rPr>
                <a:t>在选择卡中选择“形状格式”，“剪切”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492240" y="1291590"/>
            <a:ext cx="3968750" cy="1184910"/>
            <a:chOff x="1485" y="2260"/>
            <a:chExt cx="6250" cy="1866"/>
          </a:xfrm>
        </p:grpSpPr>
        <p:sp>
          <p:nvSpPr>
            <p:cNvPr id="58" name="文本框 57"/>
            <p:cNvSpPr txBox="1"/>
            <p:nvPr/>
          </p:nvSpPr>
          <p:spPr>
            <a:xfrm>
              <a:off x="1485" y="2260"/>
              <a:ext cx="4202" cy="72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hangingPunct="0">
                <a:lnSpc>
                  <a:spcPct val="150000"/>
                </a:lnSpc>
              </a:pPr>
              <a:r>
                <a:rPr lang="zh-CN" altLang="en-US" sz="2000" b="1" dirty="0">
                  <a:latin typeface="+mj-ea"/>
                  <a:ea typeface="+mj-ea"/>
                  <a:cs typeface="OPPOSans" panose="00020600040101010101" charset="-122"/>
                  <a:sym typeface="+mn-lt"/>
                </a:rPr>
                <a:t>如何改变形态透明度</a:t>
              </a: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1485" y="3109"/>
              <a:ext cx="6250" cy="10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hangingPunct="0">
                <a:lnSpc>
                  <a:spcPct val="100000"/>
                </a:lnSpc>
              </a:pPr>
              <a:r>
                <a:rPr lang="en-US" sz="1400" dirty="0">
                  <a:latin typeface="+mn-ea"/>
                  <a:cs typeface="OPPOSans" panose="00020600040101010101" charset="-122"/>
                  <a:sym typeface="+mn-lt"/>
                </a:rPr>
                <a:t>1.</a:t>
              </a:r>
              <a:r>
                <a:rPr lang="zh-CN" altLang="en-US" sz="1400" dirty="0">
                  <a:latin typeface="+mn-ea"/>
                  <a:cs typeface="OPPOSans" panose="00020600040101010101" charset="-122"/>
                  <a:sym typeface="+mn-lt"/>
                </a:rPr>
                <a:t>选中形状</a:t>
              </a:r>
            </a:p>
            <a:p>
              <a:pPr algn="just" hangingPunct="0">
                <a:lnSpc>
                  <a:spcPct val="100000"/>
                </a:lnSpc>
              </a:pPr>
              <a:r>
                <a:rPr lang="en-US" altLang="zh-CN" sz="1400" dirty="0">
                  <a:latin typeface="+mn-ea"/>
                  <a:cs typeface="OPPOSans" panose="00020600040101010101" charset="-122"/>
                  <a:sym typeface="+mn-lt"/>
                </a:rPr>
                <a:t>2.</a:t>
              </a:r>
              <a:r>
                <a:rPr lang="zh-CN" altLang="en-US" sz="1400" dirty="0">
                  <a:latin typeface="+mn-ea"/>
                  <a:cs typeface="OPPOSans" panose="00020600040101010101" charset="-122"/>
                  <a:sym typeface="+mn-lt"/>
                </a:rPr>
                <a:t>鼠标右键选择“设置形状格式”</a:t>
              </a:r>
            </a:p>
            <a:p>
              <a:pPr algn="just" hangingPunct="0">
                <a:lnSpc>
                  <a:spcPct val="100000"/>
                </a:lnSpc>
              </a:pPr>
              <a:r>
                <a:rPr lang="en-US" altLang="zh-CN" sz="1400" dirty="0">
                  <a:latin typeface="+mn-ea"/>
                  <a:cs typeface="OPPOSans" panose="00020600040101010101" charset="-122"/>
                  <a:sym typeface="+mn-lt"/>
                </a:rPr>
                <a:t>3.</a:t>
              </a:r>
              <a:r>
                <a:rPr lang="zh-CN" altLang="en-US" sz="1400" dirty="0">
                  <a:latin typeface="+mn-ea"/>
                  <a:cs typeface="OPPOSans" panose="00020600040101010101" charset="-122"/>
                  <a:sym typeface="+mn-lt"/>
                </a:rPr>
                <a:t>在填充窗口中设置形状的透明度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492240" y="2521585"/>
            <a:ext cx="4349115" cy="1184910"/>
            <a:chOff x="1485" y="2260"/>
            <a:chExt cx="6849" cy="1866"/>
          </a:xfrm>
        </p:grpSpPr>
        <p:sp>
          <p:nvSpPr>
            <p:cNvPr id="61" name="文本框 60"/>
            <p:cNvSpPr txBox="1"/>
            <p:nvPr/>
          </p:nvSpPr>
          <p:spPr>
            <a:xfrm>
              <a:off x="1485" y="2260"/>
              <a:ext cx="4202" cy="72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hangingPunct="0">
                <a:lnSpc>
                  <a:spcPct val="150000"/>
                </a:lnSpc>
              </a:pPr>
              <a:r>
                <a:rPr lang="zh-CN" altLang="en-US" sz="2000" b="1" dirty="0">
                  <a:latin typeface="+mj-ea"/>
                  <a:ea typeface="+mj-ea"/>
                  <a:cs typeface="OPPOSans" panose="00020600040101010101" charset="-122"/>
                  <a:sym typeface="+mn-lt"/>
                </a:rPr>
                <a:t>如何改变线条透明度</a:t>
              </a: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485" y="3109"/>
              <a:ext cx="6849" cy="10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hangingPunct="0">
                <a:lnSpc>
                  <a:spcPct val="100000"/>
                </a:lnSpc>
              </a:pPr>
              <a:r>
                <a:rPr lang="en-US" sz="1400" dirty="0">
                  <a:latin typeface="+mn-ea"/>
                  <a:cs typeface="OPPOSans" panose="00020600040101010101" charset="-122"/>
                  <a:sym typeface="+mn-lt"/>
                </a:rPr>
                <a:t>1.</a:t>
              </a:r>
              <a:r>
                <a:rPr lang="zh-CN" altLang="en-US" sz="1400" dirty="0">
                  <a:latin typeface="+mn-ea"/>
                  <a:cs typeface="OPPOSans" panose="00020600040101010101" charset="-122"/>
                  <a:sym typeface="+mn-lt"/>
                </a:rPr>
                <a:t>选中线条</a:t>
              </a:r>
            </a:p>
            <a:p>
              <a:pPr algn="just" hangingPunct="0">
                <a:lnSpc>
                  <a:spcPct val="100000"/>
                </a:lnSpc>
              </a:pPr>
              <a:r>
                <a:rPr lang="en-US" altLang="zh-CN" sz="1400" dirty="0">
                  <a:latin typeface="+mn-ea"/>
                  <a:cs typeface="OPPOSans" panose="00020600040101010101" charset="-122"/>
                  <a:sym typeface="+mn-lt"/>
                </a:rPr>
                <a:t>2.</a:t>
              </a:r>
              <a:r>
                <a:rPr lang="zh-CN" altLang="en-US" sz="1400" dirty="0">
                  <a:latin typeface="+mn-ea"/>
                  <a:cs typeface="OPPOSans" panose="00020600040101010101" charset="-122"/>
                  <a:sym typeface="+mn-lt"/>
                </a:rPr>
                <a:t>鼠标右键选择“设置形状格式”</a:t>
              </a:r>
            </a:p>
            <a:p>
              <a:pPr algn="just" hangingPunct="0">
                <a:lnSpc>
                  <a:spcPct val="100000"/>
                </a:lnSpc>
              </a:pPr>
              <a:r>
                <a:rPr lang="en-US" altLang="zh-CN" sz="1400" dirty="0">
                  <a:latin typeface="+mn-ea"/>
                  <a:cs typeface="OPPOSans" panose="00020600040101010101" charset="-122"/>
                  <a:sym typeface="+mn-lt"/>
                </a:rPr>
                <a:t>3.</a:t>
              </a:r>
              <a:r>
                <a:rPr lang="zh-CN" altLang="en-US" sz="1400" dirty="0">
                  <a:latin typeface="+mn-ea"/>
                  <a:cs typeface="OPPOSans" panose="00020600040101010101" charset="-122"/>
                  <a:sym typeface="+mn-lt"/>
                </a:rPr>
                <a:t>在线条窗口中设置线条的透明度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492240" y="3774440"/>
            <a:ext cx="3968750" cy="1184910"/>
            <a:chOff x="1485" y="2260"/>
            <a:chExt cx="6250" cy="1866"/>
          </a:xfrm>
        </p:grpSpPr>
        <p:sp>
          <p:nvSpPr>
            <p:cNvPr id="64" name="文本框 63"/>
            <p:cNvSpPr txBox="1"/>
            <p:nvPr/>
          </p:nvSpPr>
          <p:spPr>
            <a:xfrm>
              <a:off x="1485" y="2260"/>
              <a:ext cx="4202" cy="72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hangingPunct="0">
                <a:lnSpc>
                  <a:spcPct val="150000"/>
                </a:lnSpc>
              </a:pPr>
              <a:r>
                <a:rPr lang="zh-CN" altLang="en-US" sz="2000" b="1" dirty="0">
                  <a:latin typeface="+mj-ea"/>
                  <a:ea typeface="+mj-ea"/>
                  <a:cs typeface="OPPOSans" panose="00020600040101010101" charset="-122"/>
                  <a:sym typeface="+mn-lt"/>
                </a:rPr>
                <a:t>如何改变文字颜色</a:t>
              </a: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1485" y="3109"/>
              <a:ext cx="6250" cy="10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hangingPunct="0">
                <a:lnSpc>
                  <a:spcPct val="100000"/>
                </a:lnSpc>
              </a:pPr>
              <a:r>
                <a:rPr lang="en-US" sz="1400" dirty="0">
                  <a:latin typeface="+mn-ea"/>
                  <a:cs typeface="OPPOSans" panose="00020600040101010101" charset="-122"/>
                  <a:sym typeface="+mn-lt"/>
                </a:rPr>
                <a:t>1.</a:t>
              </a:r>
              <a:r>
                <a:rPr lang="zh-CN" altLang="en-US" sz="1400" dirty="0">
                  <a:latin typeface="+mn-ea"/>
                  <a:cs typeface="OPPOSans" panose="00020600040101010101" charset="-122"/>
                  <a:sym typeface="+mn-lt"/>
                </a:rPr>
                <a:t>选中文字</a:t>
              </a:r>
            </a:p>
            <a:p>
              <a:pPr algn="just" hangingPunct="0">
                <a:lnSpc>
                  <a:spcPct val="100000"/>
                </a:lnSpc>
              </a:pPr>
              <a:r>
                <a:rPr lang="en-US" altLang="zh-CN" sz="1400" dirty="0">
                  <a:latin typeface="+mn-ea"/>
                  <a:cs typeface="OPPOSans" panose="00020600040101010101" charset="-122"/>
                  <a:sym typeface="+mn-lt"/>
                </a:rPr>
                <a:t>2.</a:t>
              </a:r>
              <a:r>
                <a:rPr lang="zh-CN" altLang="en-US" sz="1400" dirty="0">
                  <a:latin typeface="+mn-ea"/>
                  <a:cs typeface="OPPOSans" panose="00020600040101010101" charset="-122"/>
                  <a:sym typeface="+mn-lt"/>
                </a:rPr>
                <a:t>在“开始”选项卡中，点击字体颜色下拉箭头</a:t>
              </a:r>
            </a:p>
            <a:p>
              <a:pPr algn="just" hangingPunct="0">
                <a:lnSpc>
                  <a:spcPct val="100000"/>
                </a:lnSpc>
              </a:pPr>
              <a:r>
                <a:rPr lang="en-US" altLang="zh-CN" sz="1400" dirty="0">
                  <a:latin typeface="+mn-ea"/>
                  <a:cs typeface="OPPOSans" panose="00020600040101010101" charset="-122"/>
                  <a:sym typeface="+mn-lt"/>
                </a:rPr>
                <a:t>3.</a:t>
              </a:r>
              <a:r>
                <a:rPr lang="zh-CN" altLang="en-US" sz="1400" dirty="0">
                  <a:latin typeface="+mn-ea"/>
                  <a:cs typeface="OPPOSans" panose="00020600040101010101" charset="-122"/>
                  <a:sym typeface="+mn-lt"/>
                </a:rPr>
                <a:t>在主题颜色中选择文字颜色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6492240" y="5076190"/>
            <a:ext cx="4065270" cy="969645"/>
            <a:chOff x="1485" y="2260"/>
            <a:chExt cx="6402" cy="1527"/>
          </a:xfrm>
        </p:grpSpPr>
        <p:sp>
          <p:nvSpPr>
            <p:cNvPr id="67" name="文本框 66"/>
            <p:cNvSpPr txBox="1"/>
            <p:nvPr/>
          </p:nvSpPr>
          <p:spPr>
            <a:xfrm>
              <a:off x="1485" y="2260"/>
              <a:ext cx="6402" cy="72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hangingPunct="0">
                <a:lnSpc>
                  <a:spcPct val="150000"/>
                </a:lnSpc>
              </a:pPr>
              <a:r>
                <a:rPr lang="zh-CN" altLang="en-US" sz="2000" b="1" dirty="0">
                  <a:latin typeface="+mj-ea"/>
                  <a:ea typeface="+mj-ea"/>
                  <a:cs typeface="OPPOSans" panose="00020600040101010101" charset="-122"/>
                  <a:sym typeface="+mn-lt"/>
                </a:rPr>
                <a:t>如何把形状快速导出</a:t>
              </a:r>
              <a:r>
                <a:rPr lang="en-US" altLang="zh-CN" sz="2000" b="1" dirty="0">
                  <a:latin typeface="+mj-ea"/>
                  <a:ea typeface="+mj-ea"/>
                  <a:cs typeface="OPPOSans" panose="00020600040101010101" charset="-122"/>
                  <a:sym typeface="+mn-lt"/>
                </a:rPr>
                <a:t>png</a:t>
              </a:r>
              <a:r>
                <a:rPr lang="zh-CN" altLang="en-US" sz="2000" b="1" dirty="0">
                  <a:latin typeface="+mj-ea"/>
                  <a:ea typeface="+mj-ea"/>
                  <a:cs typeface="OPPOSans" panose="00020600040101010101" charset="-122"/>
                  <a:sym typeface="+mn-lt"/>
                </a:rPr>
                <a:t>透明图片</a:t>
              </a: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485" y="3109"/>
              <a:ext cx="6250" cy="67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hangingPunct="0">
                <a:lnSpc>
                  <a:spcPct val="100000"/>
                </a:lnSpc>
              </a:pPr>
              <a:r>
                <a:rPr lang="en-US" sz="1400" dirty="0">
                  <a:latin typeface="+mn-ea"/>
                  <a:cs typeface="OPPOSans" panose="00020600040101010101" charset="-122"/>
                  <a:sym typeface="+mn-lt"/>
                </a:rPr>
                <a:t>1.</a:t>
              </a:r>
              <a:r>
                <a:rPr lang="zh-CN" altLang="en-US" sz="1400" dirty="0">
                  <a:latin typeface="+mn-ea"/>
                  <a:cs typeface="OPPOSans" panose="00020600040101010101" charset="-122"/>
                  <a:sym typeface="+mn-lt"/>
                </a:rPr>
                <a:t>选中形状</a:t>
              </a:r>
            </a:p>
            <a:p>
              <a:pPr algn="just" hangingPunct="0">
                <a:lnSpc>
                  <a:spcPct val="100000"/>
                </a:lnSpc>
              </a:pPr>
              <a:r>
                <a:rPr lang="en-US" altLang="zh-CN" sz="1400" dirty="0">
                  <a:latin typeface="+mn-ea"/>
                  <a:cs typeface="OPPOSans" panose="00020600040101010101" charset="-122"/>
                  <a:sym typeface="+mn-lt"/>
                </a:rPr>
                <a:t>2.</a:t>
              </a:r>
              <a:r>
                <a:rPr lang="zh-CN" altLang="en-US" sz="1400" dirty="0">
                  <a:latin typeface="+mn-ea"/>
                  <a:cs typeface="OPPOSans" panose="00020600040101010101" charset="-122"/>
                  <a:sym typeface="+mn-lt"/>
                </a:rPr>
                <a:t>鼠标右键，选择“另存为图片”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Click="0" advTm="0"/>
    </mc:Choice>
    <mc:Fallback xmlns="">
      <p:transition advClick="0" advTm="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/Users/huangkui/Downloads/48168746.png4816874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9719"/>
          <a:stretch>
            <a:fillRect/>
          </a:stretch>
        </p:blipFill>
        <p:spPr>
          <a:xfrm>
            <a:off x="0" y="0"/>
            <a:ext cx="12171714" cy="6858000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0" y="502796"/>
            <a:ext cx="2217149" cy="521970"/>
            <a:chOff x="1" y="378896"/>
            <a:chExt cx="2217149" cy="521970"/>
          </a:xfrm>
        </p:grpSpPr>
        <p:sp>
          <p:nvSpPr>
            <p:cNvPr id="28" name="文本框 27"/>
            <p:cNvSpPr txBox="1"/>
            <p:nvPr/>
          </p:nvSpPr>
          <p:spPr>
            <a:xfrm>
              <a:off x="611870" y="378896"/>
              <a:ext cx="1605280" cy="52197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" panose="00020600040101010101" charset="-122"/>
                  <a:sym typeface="字魂36号-正文宋楷" panose="02000000000000000000" pitchFamily="2" charset="-122"/>
                </a:rPr>
                <a:t>帮助说明</a:t>
              </a: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1" y="425063"/>
              <a:ext cx="529962" cy="430887"/>
              <a:chOff x="1" y="363398"/>
              <a:chExt cx="529962" cy="430887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1" y="363398"/>
                <a:ext cx="313142" cy="430887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  <a:cs typeface="OPPOSans" panose="00020600040101010101" charset="-122"/>
                  <a:sym typeface="字魂36号-正文宋楷" panose="02000000000000000000" pitchFamily="2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395050" y="363398"/>
                <a:ext cx="134913" cy="430887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  <a:cs typeface="OPPOSans" panose="00020600040101010101" charset="-122"/>
                  <a:sym typeface="字魂36号-正文宋楷" panose="02000000000000000000" pitchFamily="2" charset="-122"/>
                </a:endParaRPr>
              </a:p>
            </p:txBody>
          </p:sp>
        </p:grpSp>
      </p:grpSp>
      <p:pic>
        <p:nvPicPr>
          <p:cNvPr id="32" name="图片 31" descr="5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74145" y="580988"/>
            <a:ext cx="1488125" cy="402167"/>
          </a:xfrm>
          <a:prstGeom prst="rect">
            <a:avLst/>
          </a:prstGeom>
        </p:spPr>
      </p:pic>
      <p:grpSp>
        <p:nvGrpSpPr>
          <p:cNvPr id="40" name="组合 39"/>
          <p:cNvGrpSpPr/>
          <p:nvPr/>
        </p:nvGrpSpPr>
        <p:grpSpPr>
          <a:xfrm>
            <a:off x="942975" y="1291590"/>
            <a:ext cx="3968750" cy="1184910"/>
            <a:chOff x="1485" y="2260"/>
            <a:chExt cx="6250" cy="1866"/>
          </a:xfrm>
        </p:grpSpPr>
        <p:sp>
          <p:nvSpPr>
            <p:cNvPr id="7" name="文本框 6"/>
            <p:cNvSpPr txBox="1"/>
            <p:nvPr/>
          </p:nvSpPr>
          <p:spPr>
            <a:xfrm>
              <a:off x="1485" y="2260"/>
              <a:ext cx="4202" cy="72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hangingPunct="0">
                <a:lnSpc>
                  <a:spcPct val="150000"/>
                </a:lnSpc>
              </a:pPr>
              <a:r>
                <a:rPr lang="zh-CN" altLang="en-US" sz="2000" b="1" dirty="0">
                  <a:latin typeface="+mj-ea"/>
                  <a:ea typeface="+mj-ea"/>
                  <a:cs typeface="OPPOSans" panose="00020600040101010101" charset="-122"/>
                  <a:sym typeface="+mn-lt"/>
                </a:rPr>
                <a:t>一键换色教程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485" y="3109"/>
              <a:ext cx="6250" cy="10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hangingPunct="0">
                <a:lnSpc>
                  <a:spcPct val="100000"/>
                </a:lnSpc>
              </a:pPr>
              <a:r>
                <a:rPr lang="zh-CN" altLang="en-US" sz="1400" dirty="0">
                  <a:latin typeface="+mn-ea"/>
                  <a:cs typeface="OPPOSans" panose="00020600040101010101" charset="-122"/>
                  <a:sym typeface="+mn-lt"/>
                </a:rPr>
                <a:t>您可以使用</a:t>
              </a:r>
              <a:r>
                <a:rPr lang="en-US" altLang="zh-CN" sz="1400" dirty="0">
                  <a:latin typeface="+mn-ea"/>
                  <a:cs typeface="OPPOSans" panose="00020600040101010101" charset="-122"/>
                  <a:sym typeface="+mn-lt"/>
                </a:rPr>
                <a:t>powerpoint</a:t>
              </a:r>
              <a:r>
                <a:rPr lang="zh-CN" altLang="en-US" sz="1400" dirty="0">
                  <a:latin typeface="+mn-ea"/>
                  <a:cs typeface="OPPOSans" panose="00020600040101010101" charset="-122"/>
                  <a:sym typeface="+mn-lt"/>
                </a:rPr>
                <a:t>上的颜色主题功能更改此模板的整个颜色。通过使用些功能，您将很容易获得与演示文稿匹配的颜色。</a:t>
              </a: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2975" y="2987040"/>
            <a:ext cx="3968750" cy="8191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42975" y="2696210"/>
            <a:ext cx="3968750" cy="2152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hangingPunct="0">
              <a:lnSpc>
                <a:spcPct val="100000"/>
              </a:lnSpc>
            </a:pPr>
            <a:r>
              <a:rPr lang="en-US" sz="1400" dirty="0">
                <a:latin typeface="+mn-ea"/>
                <a:cs typeface="OPPOSans" panose="00020600040101010101" charset="-122"/>
                <a:sym typeface="+mn-lt"/>
              </a:rPr>
              <a:t>1.</a:t>
            </a:r>
            <a:r>
              <a:rPr lang="zh-CN" altLang="en-US" sz="1400" dirty="0">
                <a:latin typeface="+mn-ea"/>
                <a:cs typeface="OPPOSans" panose="00020600040101010101" charset="-122"/>
                <a:sym typeface="+mn-lt"/>
              </a:rPr>
              <a:t>在选择卡“设计”中，单击“主题“下拉按键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42975" y="3997960"/>
            <a:ext cx="3968750" cy="2152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hangingPunct="0">
              <a:lnSpc>
                <a:spcPct val="100000"/>
              </a:lnSpc>
            </a:pPr>
            <a:r>
              <a:rPr lang="en-US" sz="1400" dirty="0">
                <a:latin typeface="+mn-ea"/>
                <a:cs typeface="OPPOSans" panose="00020600040101010101" charset="-122"/>
                <a:sym typeface="+mn-lt"/>
              </a:rPr>
              <a:t>2.</a:t>
            </a:r>
            <a:r>
              <a:rPr lang="zh-CN" altLang="en-US" sz="1400" dirty="0">
                <a:latin typeface="+mn-ea"/>
                <a:cs typeface="OPPOSans" panose="00020600040101010101" charset="-122"/>
                <a:sym typeface="+mn-lt"/>
              </a:rPr>
              <a:t>选择颜色主题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2975" y="4404995"/>
            <a:ext cx="3138170" cy="15240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942975" y="6120765"/>
            <a:ext cx="3968750" cy="4305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hangingPunct="0">
              <a:lnSpc>
                <a:spcPct val="100000"/>
              </a:lnSpc>
            </a:pPr>
            <a:r>
              <a:rPr lang="en-US" sz="1400" dirty="0">
                <a:latin typeface="+mn-ea"/>
                <a:cs typeface="OPPOSans" panose="00020600040101010101" charset="-122"/>
                <a:sym typeface="+mn-lt"/>
              </a:rPr>
              <a:t>3.</a:t>
            </a:r>
            <a:r>
              <a:rPr lang="zh-CN" altLang="en-US" sz="1400" dirty="0">
                <a:latin typeface="+mn-ea"/>
                <a:cs typeface="OPPOSans" panose="00020600040101010101" charset="-122"/>
                <a:sym typeface="+mn-lt"/>
              </a:rPr>
              <a:t>自动所有幻灯片完成一键换色，模板将更改为您选择的颜色主题。简单方便！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6388100" y="1291590"/>
            <a:ext cx="3968750" cy="754380"/>
            <a:chOff x="1485" y="2260"/>
            <a:chExt cx="6250" cy="1188"/>
          </a:xfrm>
        </p:grpSpPr>
        <p:sp>
          <p:nvSpPr>
            <p:cNvPr id="12" name="文本框 11"/>
            <p:cNvSpPr txBox="1"/>
            <p:nvPr/>
          </p:nvSpPr>
          <p:spPr>
            <a:xfrm>
              <a:off x="1485" y="2260"/>
              <a:ext cx="4202" cy="72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hangingPunct="0">
                <a:lnSpc>
                  <a:spcPct val="150000"/>
                </a:lnSpc>
              </a:pPr>
              <a:r>
                <a:rPr lang="zh-CN" altLang="en-US" sz="2000" b="1" dirty="0">
                  <a:latin typeface="+mj-ea"/>
                  <a:ea typeface="+mj-ea"/>
                  <a:cs typeface="OPPOSans" panose="00020600040101010101" charset="-122"/>
                  <a:sym typeface="+mn-lt"/>
                </a:rPr>
                <a:t>替换现有图片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485" y="3109"/>
              <a:ext cx="6250" cy="3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hangingPunct="0">
                <a:lnSpc>
                  <a:spcPct val="100000"/>
                </a:lnSpc>
              </a:pPr>
              <a:r>
                <a:rPr lang="en-US" sz="1400" dirty="0">
                  <a:latin typeface="+mn-ea"/>
                  <a:cs typeface="OPPOSans" panose="00020600040101010101" charset="-122"/>
                  <a:sym typeface="+mn-lt"/>
                </a:rPr>
                <a:t>1.</a:t>
              </a:r>
              <a:r>
                <a:rPr lang="zh-CN" altLang="en-US" sz="1400" dirty="0">
                  <a:latin typeface="+mn-ea"/>
                  <a:cs typeface="OPPOSans" panose="00020600040101010101" charset="-122"/>
                  <a:sym typeface="+mn-lt"/>
                </a:rPr>
                <a:t>选择图片，鼠标右键选择“更改图片”“来自文件”</a:t>
              </a: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0340" y="2123440"/>
            <a:ext cx="3380740" cy="1591310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6393815" y="3881120"/>
            <a:ext cx="5268595" cy="754380"/>
            <a:chOff x="1485" y="2260"/>
            <a:chExt cx="8297" cy="1188"/>
          </a:xfrm>
        </p:grpSpPr>
        <p:sp>
          <p:nvSpPr>
            <p:cNvPr id="17" name="文本框 16"/>
            <p:cNvSpPr txBox="1"/>
            <p:nvPr/>
          </p:nvSpPr>
          <p:spPr>
            <a:xfrm>
              <a:off x="1485" y="2260"/>
              <a:ext cx="4202" cy="72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hangingPunct="0">
                <a:lnSpc>
                  <a:spcPct val="150000"/>
                </a:lnSpc>
              </a:pPr>
              <a:r>
                <a:rPr lang="zh-CN" altLang="en-US" sz="2000" b="1" dirty="0">
                  <a:latin typeface="+mj-ea"/>
                  <a:ea typeface="+mj-ea"/>
                  <a:cs typeface="OPPOSans" panose="00020600040101010101" charset="-122"/>
                  <a:sym typeface="+mn-lt"/>
                </a:rPr>
                <a:t>裁剪图片形状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485" y="3109"/>
              <a:ext cx="8297" cy="3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hangingPunct="0">
                <a:lnSpc>
                  <a:spcPct val="100000"/>
                </a:lnSpc>
              </a:pPr>
              <a:r>
                <a:rPr lang="en-US" sz="1400" dirty="0">
                  <a:latin typeface="+mn-ea"/>
                  <a:cs typeface="OPPOSans" panose="00020600040101010101" charset="-122"/>
                  <a:sym typeface="+mn-lt"/>
                </a:rPr>
                <a:t>1.</a:t>
              </a:r>
              <a:r>
                <a:rPr lang="zh-CN" altLang="en-US" sz="1400" dirty="0">
                  <a:latin typeface="+mn-ea"/>
                  <a:cs typeface="OPPOSans" panose="00020600040101010101" charset="-122"/>
                  <a:sym typeface="+mn-lt"/>
                </a:rPr>
                <a:t>在选择卡“图片格式”，点击“裁剪”选择要裁剪的形状</a:t>
              </a: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0340" y="4712970"/>
            <a:ext cx="3380740" cy="15360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Click="0" advTm="0"/>
    </mc:Choice>
    <mc:Fallback xmlns="">
      <p:transition advClick="0" advTm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819197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47" y="0"/>
            <a:ext cx="12191153" cy="687493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47" y="0"/>
            <a:ext cx="12192000" cy="6858000"/>
          </a:xfrm>
          <a:prstGeom prst="rect">
            <a:avLst/>
          </a:prstGeom>
          <a:gradFill>
            <a:gsLst>
              <a:gs pos="100000">
                <a:srgbClr val="04337A">
                  <a:alpha val="0"/>
                </a:srgbClr>
              </a:gs>
              <a:gs pos="0">
                <a:srgbClr val="04337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OPPOSans" panose="00020600040101010101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128337" y="3385917"/>
            <a:ext cx="9935328" cy="2017925"/>
            <a:chOff x="874713" y="4338177"/>
            <a:chExt cx="9937589" cy="2138685"/>
          </a:xfrm>
        </p:grpSpPr>
        <p:sp>
          <p:nvSpPr>
            <p:cNvPr id="42" name="矩形 41"/>
            <p:cNvSpPr/>
            <p:nvPr/>
          </p:nvSpPr>
          <p:spPr>
            <a:xfrm>
              <a:off x="874713" y="4338177"/>
              <a:ext cx="8933478" cy="21386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" panose="00020600040101010101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9807556" y="4338177"/>
              <a:ext cx="1004746" cy="213868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" panose="00020600040101010101" charset="-122"/>
              </a:endParaRPr>
            </a:p>
          </p:txBody>
        </p:sp>
      </p:grpSp>
      <p:sp>
        <p:nvSpPr>
          <p:cNvPr id="3" name="矩形: 圆角 46"/>
          <p:cNvSpPr/>
          <p:nvPr/>
        </p:nvSpPr>
        <p:spPr>
          <a:xfrm>
            <a:off x="10155159" y="5105088"/>
            <a:ext cx="359919" cy="3599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6D44"/>
              </a:solidFill>
              <a:cs typeface="OPPOSans" panose="0002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29019" y="1500962"/>
            <a:ext cx="7347455" cy="1440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200" b="1" dirty="0">
                <a:solidFill>
                  <a:schemeClr val="bg1"/>
                </a:solidFill>
                <a:latin typeface="+mn-ea"/>
                <a:cs typeface="OPPOSans" panose="00020600040101010101" charset="-122"/>
              </a:rPr>
              <a:t>前言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335193" y="3709620"/>
            <a:ext cx="8442113" cy="1075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" panose="00020600040101010101" charset="-122"/>
                <a:sym typeface="+mn-ea"/>
              </a:rPr>
              <a:t>光阴如梭,一年的工作转瞬又将成为历史, 20xx年即将过去, 20xx年即将来临。新的一年意味着新点新的机遇新的挑战、“决心再接再厉,更上一层楼”, 一定努力打开一个工作新局面。在20xx ,更好地完成工作,扬长避短,现总结如下:</a:t>
            </a:r>
          </a:p>
        </p:txBody>
      </p:sp>
      <p:pic>
        <p:nvPicPr>
          <p:cNvPr id="7" name="图片 6" descr="5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2125" y="348314"/>
            <a:ext cx="1490133" cy="40216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夜晚的雪地上&#10;&#10;中度可信度描述已自动生成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044" b="604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47" name="图片 46" descr="日程表&#10;&#10;描述已自动生成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000" y="35147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/>
    </mc:Choice>
    <mc:Fallback xmlns=""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夜晚的雪地上&#10;&#10;中度可信度描述已自动生成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044" b="604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文本框 1" hidden="1"/>
          <p:cNvSpPr txBox="1"/>
          <p:nvPr/>
        </p:nvSpPr>
        <p:spPr>
          <a:xfrm>
            <a:off x="3223260" y="2164080"/>
            <a:ext cx="574548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latin typeface="演示新手书" panose="00000500000000000000" pitchFamily="2" charset="-122"/>
                <a:ea typeface="演示新手书" panose="00000500000000000000" pitchFamily="2" charset="-122"/>
                <a:cs typeface="OPPOSans" panose="00020600040101010101" charset="-122"/>
              </a:rPr>
              <a:t>明年再见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284974" y="2085366"/>
            <a:ext cx="907913" cy="1187136"/>
          </a:xfrm>
          <a:custGeom>
            <a:avLst/>
            <a:gdLst/>
            <a:ahLst/>
            <a:cxnLst/>
            <a:rect l="l" t="t" r="r" b="b"/>
            <a:pathLst>
              <a:path w="907913" h="1187136">
                <a:moveTo>
                  <a:pt x="801529" y="1170232"/>
                </a:moveTo>
                <a:lnTo>
                  <a:pt x="798614" y="1174604"/>
                </a:lnTo>
                <a:cubicBezTo>
                  <a:pt x="801529" y="1175575"/>
                  <a:pt x="804443" y="1176789"/>
                  <a:pt x="807358" y="1178247"/>
                </a:cubicBezTo>
                <a:cubicBezTo>
                  <a:pt x="810273" y="1179704"/>
                  <a:pt x="813187" y="1180919"/>
                  <a:pt x="816102" y="1181890"/>
                </a:cubicBezTo>
                <a:lnTo>
                  <a:pt x="820474" y="1176061"/>
                </a:lnTo>
                <a:cubicBezTo>
                  <a:pt x="820474" y="1176061"/>
                  <a:pt x="820231" y="1175818"/>
                  <a:pt x="819745" y="1175332"/>
                </a:cubicBezTo>
                <a:cubicBezTo>
                  <a:pt x="819260" y="1174846"/>
                  <a:pt x="818531" y="1174604"/>
                  <a:pt x="817559" y="1174604"/>
                </a:cubicBezTo>
                <a:cubicBezTo>
                  <a:pt x="816588" y="1174604"/>
                  <a:pt x="814402" y="1173875"/>
                  <a:pt x="811001" y="1172418"/>
                </a:cubicBezTo>
                <a:cubicBezTo>
                  <a:pt x="807601" y="1170960"/>
                  <a:pt x="804443" y="1170232"/>
                  <a:pt x="801529" y="1170232"/>
                </a:cubicBezTo>
                <a:close/>
                <a:moveTo>
                  <a:pt x="246288" y="668912"/>
                </a:moveTo>
                <a:cubicBezTo>
                  <a:pt x="242402" y="672798"/>
                  <a:pt x="237544" y="680570"/>
                  <a:pt x="231715" y="692229"/>
                </a:cubicBezTo>
                <a:cubicBezTo>
                  <a:pt x="225886" y="703888"/>
                  <a:pt x="220542" y="712631"/>
                  <a:pt x="215684" y="718461"/>
                </a:cubicBezTo>
                <a:cubicBezTo>
                  <a:pt x="214713" y="718461"/>
                  <a:pt x="214227" y="718704"/>
                  <a:pt x="214227" y="719190"/>
                </a:cubicBezTo>
                <a:cubicBezTo>
                  <a:pt x="214227" y="719675"/>
                  <a:pt x="214713" y="719918"/>
                  <a:pt x="215684" y="719918"/>
                </a:cubicBezTo>
                <a:lnTo>
                  <a:pt x="241916" y="743235"/>
                </a:lnTo>
                <a:lnTo>
                  <a:pt x="244830" y="743235"/>
                </a:lnTo>
                <a:cubicBezTo>
                  <a:pt x="244830" y="711174"/>
                  <a:pt x="245316" y="686400"/>
                  <a:pt x="246288" y="668912"/>
                </a:cubicBezTo>
                <a:close/>
                <a:moveTo>
                  <a:pt x="652882" y="478002"/>
                </a:moveTo>
                <a:cubicBezTo>
                  <a:pt x="629564" y="486746"/>
                  <a:pt x="600904" y="492575"/>
                  <a:pt x="566899" y="495490"/>
                </a:cubicBezTo>
                <a:cubicBezTo>
                  <a:pt x="563013" y="495490"/>
                  <a:pt x="560584" y="495976"/>
                  <a:pt x="559613" y="496948"/>
                </a:cubicBezTo>
                <a:cubicBezTo>
                  <a:pt x="558641" y="497919"/>
                  <a:pt x="558156" y="499862"/>
                  <a:pt x="558156" y="502777"/>
                </a:cubicBezTo>
                <a:cubicBezTo>
                  <a:pt x="554269" y="517350"/>
                  <a:pt x="552326" y="533866"/>
                  <a:pt x="552326" y="552326"/>
                </a:cubicBezTo>
                <a:lnTo>
                  <a:pt x="536296" y="655796"/>
                </a:lnTo>
                <a:cubicBezTo>
                  <a:pt x="536296" y="664540"/>
                  <a:pt x="534838" y="670855"/>
                  <a:pt x="531924" y="674741"/>
                </a:cubicBezTo>
                <a:lnTo>
                  <a:pt x="534838" y="674741"/>
                </a:lnTo>
                <a:cubicBezTo>
                  <a:pt x="537753" y="673770"/>
                  <a:pt x="539696" y="671827"/>
                  <a:pt x="540668" y="668912"/>
                </a:cubicBezTo>
                <a:lnTo>
                  <a:pt x="562527" y="633936"/>
                </a:lnTo>
                <a:cubicBezTo>
                  <a:pt x="612077" y="557184"/>
                  <a:pt x="643652" y="506663"/>
                  <a:pt x="657254" y="482374"/>
                </a:cubicBezTo>
                <a:cubicBezTo>
                  <a:pt x="657254" y="482374"/>
                  <a:pt x="658225" y="481888"/>
                  <a:pt x="660168" y="480917"/>
                </a:cubicBezTo>
                <a:cubicBezTo>
                  <a:pt x="658225" y="481888"/>
                  <a:pt x="650453" y="484560"/>
                  <a:pt x="636851" y="488932"/>
                </a:cubicBezTo>
                <a:cubicBezTo>
                  <a:pt x="623249" y="493304"/>
                  <a:pt x="609648" y="495490"/>
                  <a:pt x="596046" y="495490"/>
                </a:cubicBezTo>
                <a:lnTo>
                  <a:pt x="628107" y="486746"/>
                </a:lnTo>
                <a:lnTo>
                  <a:pt x="657254" y="478002"/>
                </a:lnTo>
                <a:close/>
                <a:moveTo>
                  <a:pt x="734492" y="448856"/>
                </a:moveTo>
                <a:cubicBezTo>
                  <a:pt x="729634" y="452742"/>
                  <a:pt x="722347" y="457114"/>
                  <a:pt x="712632" y="461972"/>
                </a:cubicBezTo>
                <a:cubicBezTo>
                  <a:pt x="702916" y="466829"/>
                  <a:pt x="696116" y="471687"/>
                  <a:pt x="692229" y="476545"/>
                </a:cubicBezTo>
                <a:lnTo>
                  <a:pt x="639765" y="543582"/>
                </a:lnTo>
                <a:cubicBezTo>
                  <a:pt x="605762" y="590216"/>
                  <a:pt x="581473" y="630536"/>
                  <a:pt x="566899" y="664540"/>
                </a:cubicBezTo>
                <a:cubicBezTo>
                  <a:pt x="564956" y="670369"/>
                  <a:pt x="563985" y="675227"/>
                  <a:pt x="563985" y="679113"/>
                </a:cubicBezTo>
                <a:cubicBezTo>
                  <a:pt x="569814" y="679113"/>
                  <a:pt x="574672" y="677656"/>
                  <a:pt x="578558" y="674741"/>
                </a:cubicBezTo>
                <a:cubicBezTo>
                  <a:pt x="597989" y="667940"/>
                  <a:pt x="617420" y="659196"/>
                  <a:pt x="636851" y="648509"/>
                </a:cubicBezTo>
                <a:lnTo>
                  <a:pt x="677656" y="629564"/>
                </a:lnTo>
                <a:cubicBezTo>
                  <a:pt x="692229" y="620820"/>
                  <a:pt x="705831" y="617420"/>
                  <a:pt x="718461" y="619363"/>
                </a:cubicBezTo>
                <a:cubicBezTo>
                  <a:pt x="721376" y="620334"/>
                  <a:pt x="723562" y="620577"/>
                  <a:pt x="725019" y="620091"/>
                </a:cubicBezTo>
                <a:cubicBezTo>
                  <a:pt x="726477" y="619606"/>
                  <a:pt x="727448" y="618634"/>
                  <a:pt x="727934" y="617177"/>
                </a:cubicBezTo>
                <a:cubicBezTo>
                  <a:pt x="728420" y="615719"/>
                  <a:pt x="728662" y="614505"/>
                  <a:pt x="728662" y="613533"/>
                </a:cubicBezTo>
                <a:lnTo>
                  <a:pt x="730120" y="578558"/>
                </a:lnTo>
                <a:cubicBezTo>
                  <a:pt x="730120" y="564956"/>
                  <a:pt x="731091" y="541639"/>
                  <a:pt x="733034" y="508606"/>
                </a:cubicBezTo>
                <a:cubicBezTo>
                  <a:pt x="733034" y="485289"/>
                  <a:pt x="733520" y="465372"/>
                  <a:pt x="734492" y="448856"/>
                </a:cubicBezTo>
                <a:close/>
                <a:moveTo>
                  <a:pt x="250660" y="306766"/>
                </a:moveTo>
                <a:cubicBezTo>
                  <a:pt x="249688" y="306281"/>
                  <a:pt x="248231" y="306524"/>
                  <a:pt x="246288" y="307495"/>
                </a:cubicBezTo>
                <a:cubicBezTo>
                  <a:pt x="239487" y="311381"/>
                  <a:pt x="227343" y="315268"/>
                  <a:pt x="209855" y="319154"/>
                </a:cubicBezTo>
                <a:cubicBezTo>
                  <a:pt x="191395" y="324012"/>
                  <a:pt x="176822" y="328869"/>
                  <a:pt x="166135" y="333727"/>
                </a:cubicBezTo>
                <a:lnTo>
                  <a:pt x="104927" y="359959"/>
                </a:lnTo>
                <a:cubicBezTo>
                  <a:pt x="118529" y="402707"/>
                  <a:pt x="126302" y="459057"/>
                  <a:pt x="128245" y="529009"/>
                </a:cubicBezTo>
                <a:cubicBezTo>
                  <a:pt x="134074" y="527065"/>
                  <a:pt x="137960" y="525123"/>
                  <a:pt x="139903" y="523179"/>
                </a:cubicBezTo>
                <a:cubicBezTo>
                  <a:pt x="145733" y="520265"/>
                  <a:pt x="151076" y="517107"/>
                  <a:pt x="155934" y="513707"/>
                </a:cubicBezTo>
                <a:cubicBezTo>
                  <a:pt x="160792" y="510306"/>
                  <a:pt x="165164" y="507635"/>
                  <a:pt x="169050" y="505691"/>
                </a:cubicBezTo>
                <a:cubicBezTo>
                  <a:pt x="173907" y="500834"/>
                  <a:pt x="180708" y="498405"/>
                  <a:pt x="189452" y="498405"/>
                </a:cubicBezTo>
                <a:cubicBezTo>
                  <a:pt x="195282" y="498405"/>
                  <a:pt x="201111" y="499862"/>
                  <a:pt x="206940" y="502777"/>
                </a:cubicBezTo>
                <a:lnTo>
                  <a:pt x="215684" y="502777"/>
                </a:lnTo>
                <a:cubicBezTo>
                  <a:pt x="224428" y="502777"/>
                  <a:pt x="232201" y="500834"/>
                  <a:pt x="239001" y="496948"/>
                </a:cubicBezTo>
                <a:cubicBezTo>
                  <a:pt x="241916" y="495976"/>
                  <a:pt x="245316" y="495490"/>
                  <a:pt x="249202" y="495490"/>
                </a:cubicBezTo>
                <a:cubicBezTo>
                  <a:pt x="243373" y="511035"/>
                  <a:pt x="231229" y="524151"/>
                  <a:pt x="212770" y="534838"/>
                </a:cubicBezTo>
                <a:cubicBezTo>
                  <a:pt x="206940" y="536781"/>
                  <a:pt x="191395" y="543582"/>
                  <a:pt x="166135" y="555240"/>
                </a:cubicBezTo>
                <a:lnTo>
                  <a:pt x="138446" y="568356"/>
                </a:lnTo>
                <a:cubicBezTo>
                  <a:pt x="134560" y="572243"/>
                  <a:pt x="132617" y="575157"/>
                  <a:pt x="132617" y="577100"/>
                </a:cubicBezTo>
                <a:cubicBezTo>
                  <a:pt x="132617" y="586816"/>
                  <a:pt x="132131" y="606733"/>
                  <a:pt x="131159" y="636851"/>
                </a:cubicBezTo>
                <a:cubicBezTo>
                  <a:pt x="130188" y="666969"/>
                  <a:pt x="128245" y="694658"/>
                  <a:pt x="125330" y="719918"/>
                </a:cubicBezTo>
                <a:cubicBezTo>
                  <a:pt x="125330" y="721861"/>
                  <a:pt x="126787" y="724290"/>
                  <a:pt x="129702" y="727205"/>
                </a:cubicBezTo>
                <a:cubicBezTo>
                  <a:pt x="151076" y="709717"/>
                  <a:pt x="167106" y="699030"/>
                  <a:pt x="177794" y="695144"/>
                </a:cubicBezTo>
                <a:cubicBezTo>
                  <a:pt x="179737" y="691257"/>
                  <a:pt x="182651" y="689314"/>
                  <a:pt x="186538" y="689314"/>
                </a:cubicBezTo>
                <a:cubicBezTo>
                  <a:pt x="211798" y="676684"/>
                  <a:pt x="230743" y="666483"/>
                  <a:pt x="243373" y="658711"/>
                </a:cubicBezTo>
                <a:cubicBezTo>
                  <a:pt x="244345" y="658711"/>
                  <a:pt x="245559" y="657739"/>
                  <a:pt x="247017" y="655796"/>
                </a:cubicBezTo>
                <a:cubicBezTo>
                  <a:pt x="248474" y="653853"/>
                  <a:pt x="249202" y="651910"/>
                  <a:pt x="249202" y="649967"/>
                </a:cubicBezTo>
                <a:cubicBezTo>
                  <a:pt x="249202" y="620820"/>
                  <a:pt x="251146" y="595074"/>
                  <a:pt x="255032" y="572728"/>
                </a:cubicBezTo>
                <a:cubicBezTo>
                  <a:pt x="255032" y="533866"/>
                  <a:pt x="256489" y="495490"/>
                  <a:pt x="259404" y="457600"/>
                </a:cubicBezTo>
                <a:lnTo>
                  <a:pt x="260861" y="426996"/>
                </a:lnTo>
                <a:cubicBezTo>
                  <a:pt x="260861" y="414366"/>
                  <a:pt x="261833" y="394449"/>
                  <a:pt x="263776" y="367245"/>
                </a:cubicBezTo>
                <a:cubicBezTo>
                  <a:pt x="263776" y="357530"/>
                  <a:pt x="263290" y="348058"/>
                  <a:pt x="262319" y="338828"/>
                </a:cubicBezTo>
                <a:cubicBezTo>
                  <a:pt x="261347" y="329598"/>
                  <a:pt x="258918" y="321583"/>
                  <a:pt x="255032" y="314782"/>
                </a:cubicBezTo>
                <a:cubicBezTo>
                  <a:pt x="255032" y="313810"/>
                  <a:pt x="254546" y="312353"/>
                  <a:pt x="253574" y="310410"/>
                </a:cubicBezTo>
                <a:cubicBezTo>
                  <a:pt x="252603" y="308467"/>
                  <a:pt x="251631" y="307252"/>
                  <a:pt x="250660" y="306766"/>
                </a:cubicBezTo>
                <a:close/>
                <a:moveTo>
                  <a:pt x="719918" y="0"/>
                </a:moveTo>
                <a:cubicBezTo>
                  <a:pt x="734492" y="0"/>
                  <a:pt x="748094" y="1943"/>
                  <a:pt x="760724" y="5829"/>
                </a:cubicBezTo>
                <a:cubicBezTo>
                  <a:pt x="777240" y="14573"/>
                  <a:pt x="790356" y="28175"/>
                  <a:pt x="800071" y="46634"/>
                </a:cubicBezTo>
                <a:lnTo>
                  <a:pt x="824846" y="91811"/>
                </a:lnTo>
                <a:lnTo>
                  <a:pt x="852535" y="134073"/>
                </a:lnTo>
                <a:cubicBezTo>
                  <a:pt x="859336" y="143789"/>
                  <a:pt x="864437" y="154233"/>
                  <a:pt x="867837" y="165406"/>
                </a:cubicBezTo>
                <a:cubicBezTo>
                  <a:pt x="871237" y="176579"/>
                  <a:pt x="874395" y="187995"/>
                  <a:pt x="877310" y="199653"/>
                </a:cubicBezTo>
                <a:cubicBezTo>
                  <a:pt x="887997" y="254060"/>
                  <a:pt x="892854" y="299237"/>
                  <a:pt x="891883" y="335184"/>
                </a:cubicBezTo>
                <a:lnTo>
                  <a:pt x="894798" y="502777"/>
                </a:lnTo>
                <a:cubicBezTo>
                  <a:pt x="893826" y="528037"/>
                  <a:pt x="894798" y="557669"/>
                  <a:pt x="897712" y="591674"/>
                </a:cubicBezTo>
                <a:lnTo>
                  <a:pt x="899170" y="636851"/>
                </a:lnTo>
                <a:cubicBezTo>
                  <a:pt x="899170" y="654339"/>
                  <a:pt x="899655" y="674741"/>
                  <a:pt x="900627" y="698058"/>
                </a:cubicBezTo>
                <a:cubicBezTo>
                  <a:pt x="901598" y="721376"/>
                  <a:pt x="902570" y="739349"/>
                  <a:pt x="903541" y="751979"/>
                </a:cubicBezTo>
                <a:lnTo>
                  <a:pt x="907913" y="811730"/>
                </a:lnTo>
                <a:lnTo>
                  <a:pt x="904999" y="926858"/>
                </a:lnTo>
                <a:cubicBezTo>
                  <a:pt x="904999" y="939488"/>
                  <a:pt x="904027" y="958434"/>
                  <a:pt x="902084" y="983694"/>
                </a:cubicBezTo>
                <a:cubicBezTo>
                  <a:pt x="900141" y="999239"/>
                  <a:pt x="899170" y="1011383"/>
                  <a:pt x="899170" y="1020127"/>
                </a:cubicBezTo>
                <a:cubicBezTo>
                  <a:pt x="899170" y="1039558"/>
                  <a:pt x="897226" y="1056560"/>
                  <a:pt x="893340" y="1071134"/>
                </a:cubicBezTo>
                <a:cubicBezTo>
                  <a:pt x="893340" y="1090565"/>
                  <a:pt x="885568" y="1112424"/>
                  <a:pt x="870023" y="1136713"/>
                </a:cubicBezTo>
                <a:cubicBezTo>
                  <a:pt x="867108" y="1139628"/>
                  <a:pt x="858364" y="1149343"/>
                  <a:pt x="843791" y="1165860"/>
                </a:cubicBezTo>
                <a:cubicBezTo>
                  <a:pt x="843791" y="1166831"/>
                  <a:pt x="843062" y="1167803"/>
                  <a:pt x="841605" y="1168774"/>
                </a:cubicBezTo>
                <a:cubicBezTo>
                  <a:pt x="840148" y="1169746"/>
                  <a:pt x="838933" y="1170717"/>
                  <a:pt x="837962" y="1171689"/>
                </a:cubicBezTo>
                <a:cubicBezTo>
                  <a:pt x="831161" y="1175575"/>
                  <a:pt x="826303" y="1178976"/>
                  <a:pt x="823389" y="1181890"/>
                </a:cubicBezTo>
                <a:cubicBezTo>
                  <a:pt x="822417" y="1184805"/>
                  <a:pt x="820231" y="1186505"/>
                  <a:pt x="816831" y="1186991"/>
                </a:cubicBezTo>
                <a:cubicBezTo>
                  <a:pt x="813430" y="1187477"/>
                  <a:pt x="810759" y="1186748"/>
                  <a:pt x="808815" y="1184805"/>
                </a:cubicBezTo>
                <a:cubicBezTo>
                  <a:pt x="803958" y="1180919"/>
                  <a:pt x="798128" y="1177761"/>
                  <a:pt x="791328" y="1175332"/>
                </a:cubicBezTo>
                <a:cubicBezTo>
                  <a:pt x="784527" y="1172904"/>
                  <a:pt x="779669" y="1171203"/>
                  <a:pt x="776754" y="1170232"/>
                </a:cubicBezTo>
                <a:cubicBezTo>
                  <a:pt x="773840" y="1169260"/>
                  <a:pt x="769710" y="1166831"/>
                  <a:pt x="764367" y="1162945"/>
                </a:cubicBezTo>
                <a:cubicBezTo>
                  <a:pt x="759023" y="1159059"/>
                  <a:pt x="754409" y="1156630"/>
                  <a:pt x="750522" y="1155658"/>
                </a:cubicBezTo>
                <a:cubicBezTo>
                  <a:pt x="749551" y="1154687"/>
                  <a:pt x="748822" y="1153472"/>
                  <a:pt x="748336" y="1152015"/>
                </a:cubicBezTo>
                <a:cubicBezTo>
                  <a:pt x="747851" y="1150558"/>
                  <a:pt x="746636" y="1149343"/>
                  <a:pt x="744693" y="1148372"/>
                </a:cubicBezTo>
                <a:cubicBezTo>
                  <a:pt x="735949" y="1146429"/>
                  <a:pt x="728662" y="1142785"/>
                  <a:pt x="722833" y="1137442"/>
                </a:cubicBezTo>
                <a:cubicBezTo>
                  <a:pt x="717004" y="1132098"/>
                  <a:pt x="713118" y="1128941"/>
                  <a:pt x="711175" y="1127969"/>
                </a:cubicBezTo>
                <a:cubicBezTo>
                  <a:pt x="691744" y="1103680"/>
                  <a:pt x="677656" y="1079392"/>
                  <a:pt x="668912" y="1055103"/>
                </a:cubicBezTo>
                <a:lnTo>
                  <a:pt x="613534" y="923944"/>
                </a:lnTo>
                <a:cubicBezTo>
                  <a:pt x="597989" y="893826"/>
                  <a:pt x="586816" y="870994"/>
                  <a:pt x="580015" y="855449"/>
                </a:cubicBezTo>
                <a:cubicBezTo>
                  <a:pt x="569328" y="836018"/>
                  <a:pt x="563499" y="825331"/>
                  <a:pt x="562527" y="823388"/>
                </a:cubicBezTo>
                <a:cubicBezTo>
                  <a:pt x="598475" y="866136"/>
                  <a:pt x="654825" y="920058"/>
                  <a:pt x="731577" y="985151"/>
                </a:cubicBezTo>
                <a:cubicBezTo>
                  <a:pt x="732549" y="987094"/>
                  <a:pt x="734492" y="988066"/>
                  <a:pt x="737407" y="988066"/>
                </a:cubicBezTo>
                <a:lnTo>
                  <a:pt x="724290" y="687857"/>
                </a:lnTo>
                <a:cubicBezTo>
                  <a:pt x="719433" y="687857"/>
                  <a:pt x="716032" y="688343"/>
                  <a:pt x="714089" y="689314"/>
                </a:cubicBezTo>
                <a:cubicBezTo>
                  <a:pt x="680085" y="707774"/>
                  <a:pt x="647052" y="722347"/>
                  <a:pt x="614991" y="733034"/>
                </a:cubicBezTo>
                <a:cubicBezTo>
                  <a:pt x="611105" y="734006"/>
                  <a:pt x="606490" y="734977"/>
                  <a:pt x="601146" y="735949"/>
                </a:cubicBezTo>
                <a:cubicBezTo>
                  <a:pt x="595803" y="736920"/>
                  <a:pt x="589731" y="737406"/>
                  <a:pt x="582930" y="737406"/>
                </a:cubicBezTo>
                <a:cubicBezTo>
                  <a:pt x="575158" y="737406"/>
                  <a:pt x="568842" y="736435"/>
                  <a:pt x="563985" y="734491"/>
                </a:cubicBezTo>
                <a:cubicBezTo>
                  <a:pt x="566899" y="735463"/>
                  <a:pt x="571757" y="735949"/>
                  <a:pt x="578558" y="735949"/>
                </a:cubicBezTo>
                <a:cubicBezTo>
                  <a:pt x="596046" y="735949"/>
                  <a:pt x="614505" y="731091"/>
                  <a:pt x="633936" y="721376"/>
                </a:cubicBezTo>
                <a:cubicBezTo>
                  <a:pt x="627136" y="723319"/>
                  <a:pt x="620578" y="725019"/>
                  <a:pt x="614263" y="726476"/>
                </a:cubicBezTo>
                <a:cubicBezTo>
                  <a:pt x="607947" y="727933"/>
                  <a:pt x="601390" y="729634"/>
                  <a:pt x="594589" y="731577"/>
                </a:cubicBezTo>
                <a:cubicBezTo>
                  <a:pt x="583902" y="730605"/>
                  <a:pt x="570300" y="730119"/>
                  <a:pt x="553784" y="730119"/>
                </a:cubicBezTo>
                <a:cubicBezTo>
                  <a:pt x="546011" y="730119"/>
                  <a:pt x="540182" y="729148"/>
                  <a:pt x="536296" y="727205"/>
                </a:cubicBezTo>
                <a:cubicBezTo>
                  <a:pt x="532409" y="725262"/>
                  <a:pt x="528523" y="720890"/>
                  <a:pt x="524637" y="714089"/>
                </a:cubicBezTo>
                <a:cubicBezTo>
                  <a:pt x="522694" y="720890"/>
                  <a:pt x="520751" y="726719"/>
                  <a:pt x="518808" y="731577"/>
                </a:cubicBezTo>
                <a:cubicBezTo>
                  <a:pt x="516865" y="736435"/>
                  <a:pt x="515407" y="740807"/>
                  <a:pt x="514436" y="744693"/>
                </a:cubicBezTo>
                <a:cubicBezTo>
                  <a:pt x="486261" y="839905"/>
                  <a:pt x="444970" y="918114"/>
                  <a:pt x="390563" y="979322"/>
                </a:cubicBezTo>
                <a:cubicBezTo>
                  <a:pt x="371132" y="1001668"/>
                  <a:pt x="349758" y="1019641"/>
                  <a:pt x="326441" y="1033243"/>
                </a:cubicBezTo>
                <a:cubicBezTo>
                  <a:pt x="325469" y="1033243"/>
                  <a:pt x="323526" y="1033729"/>
                  <a:pt x="320612" y="1034700"/>
                </a:cubicBezTo>
                <a:cubicBezTo>
                  <a:pt x="317697" y="1035672"/>
                  <a:pt x="315754" y="1036643"/>
                  <a:pt x="314782" y="1037615"/>
                </a:cubicBezTo>
                <a:lnTo>
                  <a:pt x="314782" y="1034700"/>
                </a:lnTo>
                <a:lnTo>
                  <a:pt x="319154" y="1033243"/>
                </a:lnTo>
                <a:cubicBezTo>
                  <a:pt x="314296" y="1031300"/>
                  <a:pt x="306281" y="1030328"/>
                  <a:pt x="295108" y="1030328"/>
                </a:cubicBezTo>
                <a:cubicBezTo>
                  <a:pt x="283936" y="1030328"/>
                  <a:pt x="274949" y="1027899"/>
                  <a:pt x="268148" y="1023042"/>
                </a:cubicBezTo>
                <a:cubicBezTo>
                  <a:pt x="253574" y="1012355"/>
                  <a:pt x="239973" y="1003125"/>
                  <a:pt x="227343" y="995353"/>
                </a:cubicBezTo>
                <a:lnTo>
                  <a:pt x="230257" y="995353"/>
                </a:lnTo>
                <a:lnTo>
                  <a:pt x="256489" y="1004097"/>
                </a:lnTo>
                <a:cubicBezTo>
                  <a:pt x="258432" y="1006040"/>
                  <a:pt x="261347" y="1005068"/>
                  <a:pt x="265233" y="1001182"/>
                </a:cubicBezTo>
                <a:lnTo>
                  <a:pt x="287093" y="963291"/>
                </a:lnTo>
                <a:cubicBezTo>
                  <a:pt x="289036" y="955519"/>
                  <a:pt x="293894" y="941917"/>
                  <a:pt x="301666" y="922486"/>
                </a:cubicBezTo>
                <a:cubicBezTo>
                  <a:pt x="301666" y="919572"/>
                  <a:pt x="300695" y="915686"/>
                  <a:pt x="298752" y="910828"/>
                </a:cubicBezTo>
                <a:cubicBezTo>
                  <a:pt x="296809" y="905970"/>
                  <a:pt x="294380" y="903055"/>
                  <a:pt x="291465" y="902084"/>
                </a:cubicBezTo>
                <a:lnTo>
                  <a:pt x="287093" y="902084"/>
                </a:lnTo>
                <a:lnTo>
                  <a:pt x="281264" y="903541"/>
                </a:lnTo>
                <a:cubicBezTo>
                  <a:pt x="277378" y="903541"/>
                  <a:pt x="273734" y="902570"/>
                  <a:pt x="270334" y="900626"/>
                </a:cubicBezTo>
                <a:cubicBezTo>
                  <a:pt x="266933" y="898683"/>
                  <a:pt x="264262" y="896255"/>
                  <a:pt x="262319" y="893340"/>
                </a:cubicBezTo>
                <a:cubicBezTo>
                  <a:pt x="260375" y="890425"/>
                  <a:pt x="257946" y="887996"/>
                  <a:pt x="255032" y="886053"/>
                </a:cubicBezTo>
                <a:cubicBezTo>
                  <a:pt x="252117" y="884110"/>
                  <a:pt x="250174" y="881681"/>
                  <a:pt x="249202" y="878767"/>
                </a:cubicBezTo>
                <a:lnTo>
                  <a:pt x="241916" y="878767"/>
                </a:lnTo>
                <a:cubicBezTo>
                  <a:pt x="239973" y="878767"/>
                  <a:pt x="236087" y="877309"/>
                  <a:pt x="230257" y="874395"/>
                </a:cubicBezTo>
                <a:cubicBezTo>
                  <a:pt x="215684" y="854964"/>
                  <a:pt x="207426" y="833104"/>
                  <a:pt x="205483" y="808815"/>
                </a:cubicBezTo>
                <a:cubicBezTo>
                  <a:pt x="202568" y="787441"/>
                  <a:pt x="199168" y="767038"/>
                  <a:pt x="195282" y="747607"/>
                </a:cubicBezTo>
                <a:cubicBezTo>
                  <a:pt x="196253" y="746636"/>
                  <a:pt x="196739" y="742750"/>
                  <a:pt x="196739" y="735949"/>
                </a:cubicBezTo>
                <a:cubicBezTo>
                  <a:pt x="183137" y="744693"/>
                  <a:pt x="170993" y="751493"/>
                  <a:pt x="160306" y="756351"/>
                </a:cubicBezTo>
                <a:cubicBezTo>
                  <a:pt x="149619" y="761209"/>
                  <a:pt x="137474" y="764124"/>
                  <a:pt x="123873" y="765095"/>
                </a:cubicBezTo>
                <a:lnTo>
                  <a:pt x="123873" y="824846"/>
                </a:lnTo>
                <a:cubicBezTo>
                  <a:pt x="123873" y="829703"/>
                  <a:pt x="120472" y="837961"/>
                  <a:pt x="113671" y="849620"/>
                </a:cubicBezTo>
                <a:cubicBezTo>
                  <a:pt x="109785" y="852535"/>
                  <a:pt x="105656" y="857392"/>
                  <a:pt x="101284" y="864193"/>
                </a:cubicBezTo>
                <a:cubicBezTo>
                  <a:pt x="96912" y="870994"/>
                  <a:pt x="92783" y="876338"/>
                  <a:pt x="88897" y="880224"/>
                </a:cubicBezTo>
                <a:lnTo>
                  <a:pt x="71409" y="888968"/>
                </a:lnTo>
                <a:lnTo>
                  <a:pt x="69952" y="893340"/>
                </a:lnTo>
                <a:cubicBezTo>
                  <a:pt x="67037" y="883624"/>
                  <a:pt x="64608" y="877795"/>
                  <a:pt x="62665" y="875852"/>
                </a:cubicBezTo>
                <a:cubicBezTo>
                  <a:pt x="55864" y="880710"/>
                  <a:pt x="50521" y="883139"/>
                  <a:pt x="46634" y="883139"/>
                </a:cubicBezTo>
                <a:cubicBezTo>
                  <a:pt x="41777" y="883139"/>
                  <a:pt x="37162" y="880710"/>
                  <a:pt x="32790" y="875852"/>
                </a:cubicBezTo>
                <a:cubicBezTo>
                  <a:pt x="28418" y="870994"/>
                  <a:pt x="24289" y="866136"/>
                  <a:pt x="20402" y="861279"/>
                </a:cubicBezTo>
                <a:lnTo>
                  <a:pt x="8744" y="862736"/>
                </a:lnTo>
                <a:cubicBezTo>
                  <a:pt x="7772" y="860793"/>
                  <a:pt x="6315" y="858607"/>
                  <a:pt x="4372" y="856178"/>
                </a:cubicBezTo>
                <a:cubicBezTo>
                  <a:pt x="2429" y="853749"/>
                  <a:pt x="1457" y="851078"/>
                  <a:pt x="1457" y="848163"/>
                </a:cubicBezTo>
                <a:cubicBezTo>
                  <a:pt x="1457" y="840390"/>
                  <a:pt x="2429" y="827760"/>
                  <a:pt x="4372" y="810272"/>
                </a:cubicBezTo>
                <a:cubicBezTo>
                  <a:pt x="6315" y="794728"/>
                  <a:pt x="7286" y="782583"/>
                  <a:pt x="7286" y="773839"/>
                </a:cubicBezTo>
                <a:cubicBezTo>
                  <a:pt x="7286" y="765095"/>
                  <a:pt x="8258" y="751008"/>
                  <a:pt x="10201" y="731577"/>
                </a:cubicBezTo>
                <a:lnTo>
                  <a:pt x="11658" y="690772"/>
                </a:lnTo>
                <a:lnTo>
                  <a:pt x="17488" y="600417"/>
                </a:lnTo>
                <a:cubicBezTo>
                  <a:pt x="19431" y="582930"/>
                  <a:pt x="21374" y="557669"/>
                  <a:pt x="23317" y="524637"/>
                </a:cubicBezTo>
                <a:cubicBezTo>
                  <a:pt x="24289" y="514921"/>
                  <a:pt x="26232" y="489175"/>
                  <a:pt x="29147" y="447398"/>
                </a:cubicBezTo>
                <a:cubicBezTo>
                  <a:pt x="32061" y="405622"/>
                  <a:pt x="32547" y="366274"/>
                  <a:pt x="30604" y="329355"/>
                </a:cubicBezTo>
                <a:cubicBezTo>
                  <a:pt x="30604" y="313810"/>
                  <a:pt x="29147" y="303123"/>
                  <a:pt x="26232" y="297294"/>
                </a:cubicBezTo>
                <a:cubicBezTo>
                  <a:pt x="18459" y="292436"/>
                  <a:pt x="13116" y="284664"/>
                  <a:pt x="10201" y="273977"/>
                </a:cubicBezTo>
                <a:lnTo>
                  <a:pt x="0" y="265233"/>
                </a:lnTo>
                <a:cubicBezTo>
                  <a:pt x="5829" y="267176"/>
                  <a:pt x="11173" y="269362"/>
                  <a:pt x="16030" y="271791"/>
                </a:cubicBezTo>
                <a:cubicBezTo>
                  <a:pt x="20888" y="274220"/>
                  <a:pt x="25260" y="276406"/>
                  <a:pt x="29147" y="278349"/>
                </a:cubicBezTo>
                <a:cubicBezTo>
                  <a:pt x="38862" y="286121"/>
                  <a:pt x="46149" y="291465"/>
                  <a:pt x="51006" y="294379"/>
                </a:cubicBezTo>
                <a:cubicBezTo>
                  <a:pt x="76267" y="307009"/>
                  <a:pt x="92783" y="324983"/>
                  <a:pt x="100555" y="348300"/>
                </a:cubicBezTo>
                <a:lnTo>
                  <a:pt x="107842" y="342471"/>
                </a:lnTo>
                <a:cubicBezTo>
                  <a:pt x="112700" y="339556"/>
                  <a:pt x="124358" y="331784"/>
                  <a:pt x="142818" y="319154"/>
                </a:cubicBezTo>
                <a:cubicBezTo>
                  <a:pt x="161277" y="306524"/>
                  <a:pt x="178765" y="296808"/>
                  <a:pt x="195282" y="290007"/>
                </a:cubicBezTo>
                <a:cubicBezTo>
                  <a:pt x="201111" y="286121"/>
                  <a:pt x="208154" y="282721"/>
                  <a:pt x="216413" y="279806"/>
                </a:cubicBezTo>
                <a:cubicBezTo>
                  <a:pt x="224671" y="276892"/>
                  <a:pt x="231715" y="273977"/>
                  <a:pt x="237544" y="271062"/>
                </a:cubicBezTo>
                <a:lnTo>
                  <a:pt x="241916" y="271062"/>
                </a:lnTo>
                <a:cubicBezTo>
                  <a:pt x="247745" y="271062"/>
                  <a:pt x="252603" y="273005"/>
                  <a:pt x="256489" y="276892"/>
                </a:cubicBezTo>
                <a:cubicBezTo>
                  <a:pt x="259404" y="277863"/>
                  <a:pt x="263776" y="278349"/>
                  <a:pt x="269605" y="278349"/>
                </a:cubicBezTo>
                <a:cubicBezTo>
                  <a:pt x="275435" y="278349"/>
                  <a:pt x="282478" y="277134"/>
                  <a:pt x="290736" y="274706"/>
                </a:cubicBezTo>
                <a:cubicBezTo>
                  <a:pt x="298995" y="272277"/>
                  <a:pt x="306038" y="270091"/>
                  <a:pt x="311868" y="268147"/>
                </a:cubicBezTo>
                <a:cubicBezTo>
                  <a:pt x="313811" y="268147"/>
                  <a:pt x="317697" y="269605"/>
                  <a:pt x="323526" y="272519"/>
                </a:cubicBezTo>
                <a:cubicBezTo>
                  <a:pt x="327412" y="276406"/>
                  <a:pt x="331784" y="284178"/>
                  <a:pt x="336642" y="295837"/>
                </a:cubicBezTo>
                <a:cubicBezTo>
                  <a:pt x="347329" y="320125"/>
                  <a:pt x="355587" y="340771"/>
                  <a:pt x="361417" y="357773"/>
                </a:cubicBezTo>
                <a:cubicBezTo>
                  <a:pt x="367246" y="374775"/>
                  <a:pt x="371132" y="392992"/>
                  <a:pt x="373075" y="412423"/>
                </a:cubicBezTo>
                <a:lnTo>
                  <a:pt x="377447" y="454685"/>
                </a:lnTo>
                <a:cubicBezTo>
                  <a:pt x="377447" y="462457"/>
                  <a:pt x="378419" y="474116"/>
                  <a:pt x="380362" y="489661"/>
                </a:cubicBezTo>
                <a:cubicBezTo>
                  <a:pt x="382305" y="526580"/>
                  <a:pt x="383277" y="554269"/>
                  <a:pt x="383277" y="572728"/>
                </a:cubicBezTo>
                <a:lnTo>
                  <a:pt x="384734" y="614991"/>
                </a:lnTo>
                <a:cubicBezTo>
                  <a:pt x="384734" y="633450"/>
                  <a:pt x="385705" y="649481"/>
                  <a:pt x="387649" y="663082"/>
                </a:cubicBezTo>
                <a:lnTo>
                  <a:pt x="396392" y="631021"/>
                </a:lnTo>
                <a:cubicBezTo>
                  <a:pt x="401250" y="610619"/>
                  <a:pt x="404165" y="599446"/>
                  <a:pt x="405136" y="597503"/>
                </a:cubicBezTo>
                <a:cubicBezTo>
                  <a:pt x="407079" y="583901"/>
                  <a:pt x="410966" y="563499"/>
                  <a:pt x="416795" y="536295"/>
                </a:cubicBezTo>
                <a:lnTo>
                  <a:pt x="428454" y="475088"/>
                </a:lnTo>
                <a:cubicBezTo>
                  <a:pt x="436226" y="452742"/>
                  <a:pt x="440112" y="426996"/>
                  <a:pt x="440112" y="397849"/>
                </a:cubicBezTo>
                <a:cubicBezTo>
                  <a:pt x="442055" y="378418"/>
                  <a:pt x="443998" y="364331"/>
                  <a:pt x="445941" y="355587"/>
                </a:cubicBezTo>
                <a:cubicBezTo>
                  <a:pt x="449828" y="318668"/>
                  <a:pt x="452257" y="290979"/>
                  <a:pt x="453228" y="272519"/>
                </a:cubicBezTo>
                <a:cubicBezTo>
                  <a:pt x="454200" y="256003"/>
                  <a:pt x="454685" y="230743"/>
                  <a:pt x="454685" y="196739"/>
                </a:cubicBezTo>
                <a:cubicBezTo>
                  <a:pt x="455657" y="185080"/>
                  <a:pt x="456143" y="167592"/>
                  <a:pt x="456143" y="144275"/>
                </a:cubicBezTo>
                <a:cubicBezTo>
                  <a:pt x="453228" y="142332"/>
                  <a:pt x="453228" y="139903"/>
                  <a:pt x="456143" y="136988"/>
                </a:cubicBezTo>
                <a:cubicBezTo>
                  <a:pt x="456143" y="132130"/>
                  <a:pt x="456386" y="129459"/>
                  <a:pt x="456871" y="128973"/>
                </a:cubicBezTo>
                <a:cubicBezTo>
                  <a:pt x="457357" y="128487"/>
                  <a:pt x="460029" y="128730"/>
                  <a:pt x="464887" y="129701"/>
                </a:cubicBezTo>
                <a:lnTo>
                  <a:pt x="489661" y="129701"/>
                </a:lnTo>
                <a:cubicBezTo>
                  <a:pt x="492576" y="127759"/>
                  <a:pt x="498405" y="126787"/>
                  <a:pt x="507149" y="126787"/>
                </a:cubicBezTo>
                <a:cubicBezTo>
                  <a:pt x="522694" y="201596"/>
                  <a:pt x="534595" y="262561"/>
                  <a:pt x="542854" y="309681"/>
                </a:cubicBezTo>
                <a:cubicBezTo>
                  <a:pt x="551112" y="356801"/>
                  <a:pt x="556212" y="405622"/>
                  <a:pt x="558156" y="456142"/>
                </a:cubicBezTo>
                <a:cubicBezTo>
                  <a:pt x="559127" y="456142"/>
                  <a:pt x="560342" y="455414"/>
                  <a:pt x="561799" y="453957"/>
                </a:cubicBezTo>
                <a:cubicBezTo>
                  <a:pt x="563256" y="452499"/>
                  <a:pt x="564470" y="451771"/>
                  <a:pt x="565442" y="451771"/>
                </a:cubicBezTo>
                <a:cubicBezTo>
                  <a:pt x="578072" y="443026"/>
                  <a:pt x="599932" y="430882"/>
                  <a:pt x="631022" y="415337"/>
                </a:cubicBezTo>
                <a:lnTo>
                  <a:pt x="664540" y="397849"/>
                </a:lnTo>
                <a:cubicBezTo>
                  <a:pt x="669398" y="396878"/>
                  <a:pt x="674013" y="394935"/>
                  <a:pt x="678385" y="392020"/>
                </a:cubicBezTo>
                <a:cubicBezTo>
                  <a:pt x="682757" y="389105"/>
                  <a:pt x="685914" y="387162"/>
                  <a:pt x="687857" y="386191"/>
                </a:cubicBezTo>
                <a:cubicBezTo>
                  <a:pt x="691744" y="382305"/>
                  <a:pt x="699030" y="380361"/>
                  <a:pt x="709717" y="380361"/>
                </a:cubicBezTo>
                <a:lnTo>
                  <a:pt x="712632" y="383276"/>
                </a:lnTo>
                <a:cubicBezTo>
                  <a:pt x="716518" y="387162"/>
                  <a:pt x="720647" y="390563"/>
                  <a:pt x="725019" y="393477"/>
                </a:cubicBezTo>
                <a:cubicBezTo>
                  <a:pt x="729391" y="396392"/>
                  <a:pt x="732549" y="398821"/>
                  <a:pt x="734492" y="400764"/>
                </a:cubicBezTo>
                <a:cubicBezTo>
                  <a:pt x="734492" y="399793"/>
                  <a:pt x="735221" y="398821"/>
                  <a:pt x="736678" y="397849"/>
                </a:cubicBezTo>
                <a:cubicBezTo>
                  <a:pt x="738135" y="396878"/>
                  <a:pt x="738864" y="395420"/>
                  <a:pt x="738864" y="393477"/>
                </a:cubicBezTo>
                <a:cubicBezTo>
                  <a:pt x="740807" y="298266"/>
                  <a:pt x="743236" y="226371"/>
                  <a:pt x="746150" y="177793"/>
                </a:cubicBezTo>
                <a:cubicBezTo>
                  <a:pt x="749065" y="134073"/>
                  <a:pt x="750522" y="109785"/>
                  <a:pt x="750522" y="104927"/>
                </a:cubicBezTo>
                <a:cubicBezTo>
                  <a:pt x="751494" y="85496"/>
                  <a:pt x="747608" y="62179"/>
                  <a:pt x="738864" y="34975"/>
                </a:cubicBezTo>
                <a:cubicBezTo>
                  <a:pt x="737892" y="26232"/>
                  <a:pt x="734735" y="19916"/>
                  <a:pt x="729391" y="16030"/>
                </a:cubicBezTo>
                <a:cubicBezTo>
                  <a:pt x="724048" y="12144"/>
                  <a:pt x="717490" y="11172"/>
                  <a:pt x="709717" y="13115"/>
                </a:cubicBezTo>
                <a:cubicBezTo>
                  <a:pt x="703888" y="13115"/>
                  <a:pt x="700002" y="13601"/>
                  <a:pt x="698059" y="14573"/>
                </a:cubicBezTo>
                <a:cubicBezTo>
                  <a:pt x="668912" y="23317"/>
                  <a:pt x="634422" y="39347"/>
                  <a:pt x="594589" y="62665"/>
                </a:cubicBezTo>
                <a:cubicBezTo>
                  <a:pt x="590702" y="65579"/>
                  <a:pt x="586088" y="68494"/>
                  <a:pt x="580744" y="71409"/>
                </a:cubicBezTo>
                <a:cubicBezTo>
                  <a:pt x="575400" y="74323"/>
                  <a:pt x="570786" y="76752"/>
                  <a:pt x="566899" y="78695"/>
                </a:cubicBezTo>
                <a:lnTo>
                  <a:pt x="594589" y="53921"/>
                </a:lnTo>
                <a:cubicBezTo>
                  <a:pt x="620820" y="30603"/>
                  <a:pt x="648995" y="15058"/>
                  <a:pt x="679114" y="7286"/>
                </a:cubicBezTo>
                <a:cubicBezTo>
                  <a:pt x="689800" y="2428"/>
                  <a:pt x="703402" y="0"/>
                  <a:pt x="719918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1500" dirty="0"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latin typeface="演示新手书" panose="00000500000000000000" pitchFamily="2" charset="-122"/>
              <a:ea typeface="演示新手书" panose="00000500000000000000" pitchFamily="2" charset="-122"/>
              <a:cs typeface="OPPOSans" panose="0002060004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01846" y="1652962"/>
            <a:ext cx="1874174" cy="2361838"/>
          </a:xfrm>
          <a:custGeom>
            <a:avLst/>
            <a:gdLst/>
            <a:ahLst/>
            <a:cxnLst/>
            <a:rect l="l" t="t" r="r" b="b"/>
            <a:pathLst>
              <a:path w="1874174" h="2361838">
                <a:moveTo>
                  <a:pt x="1733138" y="1235649"/>
                </a:moveTo>
                <a:cubicBezTo>
                  <a:pt x="1723314" y="1235649"/>
                  <a:pt x="1714894" y="1238456"/>
                  <a:pt x="1707877" y="1244070"/>
                </a:cubicBezTo>
                <a:cubicBezTo>
                  <a:pt x="1721911" y="1246876"/>
                  <a:pt x="1728928" y="1248280"/>
                  <a:pt x="1728928" y="1248280"/>
                </a:cubicBezTo>
                <a:cubicBezTo>
                  <a:pt x="1742961" y="1251086"/>
                  <a:pt x="1752785" y="1252490"/>
                  <a:pt x="1758398" y="1252490"/>
                </a:cubicBezTo>
                <a:cubicBezTo>
                  <a:pt x="1761204" y="1252490"/>
                  <a:pt x="1763660" y="1251788"/>
                  <a:pt x="1765765" y="1250385"/>
                </a:cubicBezTo>
                <a:cubicBezTo>
                  <a:pt x="1767870" y="1248981"/>
                  <a:pt x="1769625" y="1247578"/>
                  <a:pt x="1771028" y="1246175"/>
                </a:cubicBezTo>
                <a:cubicBezTo>
                  <a:pt x="1769625" y="1246175"/>
                  <a:pt x="1767870" y="1245473"/>
                  <a:pt x="1765765" y="1244070"/>
                </a:cubicBezTo>
                <a:cubicBezTo>
                  <a:pt x="1763660" y="1242666"/>
                  <a:pt x="1761906" y="1241965"/>
                  <a:pt x="1760503" y="1241965"/>
                </a:cubicBezTo>
                <a:cubicBezTo>
                  <a:pt x="1752083" y="1237755"/>
                  <a:pt x="1742961" y="1235649"/>
                  <a:pt x="1733138" y="1235649"/>
                </a:cubicBezTo>
                <a:close/>
                <a:moveTo>
                  <a:pt x="1484745" y="1180919"/>
                </a:moveTo>
                <a:cubicBezTo>
                  <a:pt x="1392124" y="1180919"/>
                  <a:pt x="1289679" y="1190041"/>
                  <a:pt x="1177411" y="1208284"/>
                </a:cubicBezTo>
                <a:lnTo>
                  <a:pt x="1166886" y="1218809"/>
                </a:lnTo>
                <a:cubicBezTo>
                  <a:pt x="1172499" y="1221616"/>
                  <a:pt x="1176709" y="1222318"/>
                  <a:pt x="1179516" y="1220914"/>
                </a:cubicBezTo>
                <a:cubicBezTo>
                  <a:pt x="1288977" y="1201267"/>
                  <a:pt x="1394930" y="1191444"/>
                  <a:pt x="1497375" y="1191444"/>
                </a:cubicBezTo>
                <a:lnTo>
                  <a:pt x="1560525" y="1191444"/>
                </a:lnTo>
                <a:lnTo>
                  <a:pt x="1560525" y="1189339"/>
                </a:lnTo>
                <a:cubicBezTo>
                  <a:pt x="1552105" y="1183726"/>
                  <a:pt x="1542282" y="1180919"/>
                  <a:pt x="1531056" y="1180919"/>
                </a:cubicBezTo>
                <a:close/>
                <a:moveTo>
                  <a:pt x="1286872" y="961996"/>
                </a:moveTo>
                <a:cubicBezTo>
                  <a:pt x="1286872" y="961996"/>
                  <a:pt x="1286521" y="962347"/>
                  <a:pt x="1285820" y="963049"/>
                </a:cubicBezTo>
                <a:cubicBezTo>
                  <a:pt x="1285118" y="963750"/>
                  <a:pt x="1284767" y="964101"/>
                  <a:pt x="1284767" y="964101"/>
                </a:cubicBezTo>
                <a:cubicBezTo>
                  <a:pt x="1266524" y="978135"/>
                  <a:pt x="1228633" y="1010412"/>
                  <a:pt x="1171096" y="1060933"/>
                </a:cubicBezTo>
                <a:cubicBezTo>
                  <a:pt x="1168289" y="1060933"/>
                  <a:pt x="1166886" y="1063037"/>
                  <a:pt x="1166886" y="1067247"/>
                </a:cubicBezTo>
                <a:lnTo>
                  <a:pt x="1166886" y="1105138"/>
                </a:lnTo>
                <a:cubicBezTo>
                  <a:pt x="1207583" y="1098121"/>
                  <a:pt x="1267225" y="1091806"/>
                  <a:pt x="1345813" y="1086193"/>
                </a:cubicBezTo>
                <a:lnTo>
                  <a:pt x="1390019" y="1081983"/>
                </a:lnTo>
                <a:cubicBezTo>
                  <a:pt x="1364758" y="1053916"/>
                  <a:pt x="1345813" y="1032164"/>
                  <a:pt x="1333183" y="1016727"/>
                </a:cubicBezTo>
                <a:close/>
                <a:moveTo>
                  <a:pt x="1164781" y="783069"/>
                </a:moveTo>
                <a:lnTo>
                  <a:pt x="1154256" y="791489"/>
                </a:lnTo>
                <a:lnTo>
                  <a:pt x="1158466" y="844115"/>
                </a:lnTo>
                <a:cubicBezTo>
                  <a:pt x="1164079" y="832888"/>
                  <a:pt x="1166886" y="820960"/>
                  <a:pt x="1166886" y="808329"/>
                </a:cubicBezTo>
                <a:cubicBezTo>
                  <a:pt x="1166886" y="797103"/>
                  <a:pt x="1166184" y="788683"/>
                  <a:pt x="1164781" y="783069"/>
                </a:cubicBezTo>
                <a:close/>
                <a:moveTo>
                  <a:pt x="1244772" y="671503"/>
                </a:moveTo>
                <a:lnTo>
                  <a:pt x="1245240" y="671971"/>
                </a:lnTo>
                <a:lnTo>
                  <a:pt x="1242246" y="672345"/>
                </a:lnTo>
                <a:close/>
                <a:moveTo>
                  <a:pt x="1270032" y="378904"/>
                </a:moveTo>
                <a:cubicBezTo>
                  <a:pt x="1265822" y="378904"/>
                  <a:pt x="1259507" y="381009"/>
                  <a:pt x="1251087" y="385219"/>
                </a:cubicBezTo>
                <a:cubicBezTo>
                  <a:pt x="1258104" y="388026"/>
                  <a:pt x="1268629" y="391534"/>
                  <a:pt x="1282662" y="395744"/>
                </a:cubicBezTo>
                <a:cubicBezTo>
                  <a:pt x="1284066" y="397148"/>
                  <a:pt x="1285820" y="397850"/>
                  <a:pt x="1287925" y="397850"/>
                </a:cubicBezTo>
                <a:cubicBezTo>
                  <a:pt x="1290030" y="397850"/>
                  <a:pt x="1291784" y="397148"/>
                  <a:pt x="1293187" y="395744"/>
                </a:cubicBezTo>
                <a:lnTo>
                  <a:pt x="1291083" y="391534"/>
                </a:lnTo>
                <a:cubicBezTo>
                  <a:pt x="1285469" y="383114"/>
                  <a:pt x="1278452" y="378904"/>
                  <a:pt x="1270032" y="378904"/>
                </a:cubicBezTo>
                <a:close/>
                <a:moveTo>
                  <a:pt x="705885" y="0"/>
                </a:moveTo>
                <a:cubicBezTo>
                  <a:pt x="818154" y="85604"/>
                  <a:pt x="876393" y="201381"/>
                  <a:pt x="880603" y="347329"/>
                </a:cubicBezTo>
                <a:lnTo>
                  <a:pt x="889022" y="345224"/>
                </a:lnTo>
                <a:cubicBezTo>
                  <a:pt x="956383" y="321367"/>
                  <a:pt x="1038479" y="298913"/>
                  <a:pt x="1135310" y="277863"/>
                </a:cubicBezTo>
                <a:cubicBezTo>
                  <a:pt x="1143731" y="276460"/>
                  <a:pt x="1152502" y="276109"/>
                  <a:pt x="1161623" y="276811"/>
                </a:cubicBezTo>
                <a:cubicBezTo>
                  <a:pt x="1170745" y="277512"/>
                  <a:pt x="1180218" y="277161"/>
                  <a:pt x="1190041" y="275758"/>
                </a:cubicBezTo>
                <a:lnTo>
                  <a:pt x="1257402" y="271548"/>
                </a:lnTo>
                <a:cubicBezTo>
                  <a:pt x="1267225" y="271548"/>
                  <a:pt x="1276698" y="270846"/>
                  <a:pt x="1285820" y="269443"/>
                </a:cubicBezTo>
                <a:cubicBezTo>
                  <a:pt x="1294941" y="268040"/>
                  <a:pt x="1305116" y="267338"/>
                  <a:pt x="1316343" y="267338"/>
                </a:cubicBezTo>
                <a:cubicBezTo>
                  <a:pt x="1331780" y="267338"/>
                  <a:pt x="1343006" y="269443"/>
                  <a:pt x="1350023" y="273653"/>
                </a:cubicBezTo>
                <a:cubicBezTo>
                  <a:pt x="1359846" y="275056"/>
                  <a:pt x="1372477" y="281371"/>
                  <a:pt x="1387913" y="292598"/>
                </a:cubicBezTo>
                <a:lnTo>
                  <a:pt x="1364758" y="328384"/>
                </a:lnTo>
                <a:cubicBezTo>
                  <a:pt x="1363355" y="331190"/>
                  <a:pt x="1361952" y="333646"/>
                  <a:pt x="1360548" y="335751"/>
                </a:cubicBezTo>
                <a:cubicBezTo>
                  <a:pt x="1359145" y="337856"/>
                  <a:pt x="1357741" y="340312"/>
                  <a:pt x="1356339" y="343119"/>
                </a:cubicBezTo>
                <a:cubicBezTo>
                  <a:pt x="1352128" y="345925"/>
                  <a:pt x="1346865" y="350837"/>
                  <a:pt x="1340550" y="357854"/>
                </a:cubicBezTo>
                <a:cubicBezTo>
                  <a:pt x="1334235" y="364871"/>
                  <a:pt x="1328973" y="370484"/>
                  <a:pt x="1324763" y="374694"/>
                </a:cubicBezTo>
                <a:cubicBezTo>
                  <a:pt x="1321956" y="380308"/>
                  <a:pt x="1317044" y="383816"/>
                  <a:pt x="1310028" y="385219"/>
                </a:cubicBezTo>
                <a:cubicBezTo>
                  <a:pt x="1303011" y="386623"/>
                  <a:pt x="1298801" y="387324"/>
                  <a:pt x="1297397" y="387324"/>
                </a:cubicBezTo>
                <a:lnTo>
                  <a:pt x="1297397" y="389429"/>
                </a:lnTo>
                <a:cubicBezTo>
                  <a:pt x="1297397" y="402060"/>
                  <a:pt x="1295292" y="408375"/>
                  <a:pt x="1291083" y="408375"/>
                </a:cubicBezTo>
                <a:cubicBezTo>
                  <a:pt x="1288276" y="408375"/>
                  <a:pt x="1285469" y="407322"/>
                  <a:pt x="1282662" y="405217"/>
                </a:cubicBezTo>
                <a:cubicBezTo>
                  <a:pt x="1279856" y="403112"/>
                  <a:pt x="1277049" y="401358"/>
                  <a:pt x="1274243" y="399954"/>
                </a:cubicBezTo>
                <a:lnTo>
                  <a:pt x="1221617" y="376799"/>
                </a:lnTo>
                <a:lnTo>
                  <a:pt x="1200566" y="370484"/>
                </a:lnTo>
                <a:cubicBezTo>
                  <a:pt x="1194953" y="357854"/>
                  <a:pt x="1180919" y="348732"/>
                  <a:pt x="1158466" y="343119"/>
                </a:cubicBezTo>
                <a:cubicBezTo>
                  <a:pt x="1154256" y="341715"/>
                  <a:pt x="1146537" y="342417"/>
                  <a:pt x="1135310" y="345224"/>
                </a:cubicBezTo>
                <a:cubicBezTo>
                  <a:pt x="1114260" y="350837"/>
                  <a:pt x="1096718" y="359608"/>
                  <a:pt x="1082685" y="371537"/>
                </a:cubicBezTo>
                <a:cubicBezTo>
                  <a:pt x="1068651" y="383465"/>
                  <a:pt x="1054618" y="399253"/>
                  <a:pt x="1040584" y="418900"/>
                </a:cubicBezTo>
                <a:cubicBezTo>
                  <a:pt x="1004097" y="473630"/>
                  <a:pt x="968312" y="550113"/>
                  <a:pt x="933228" y="648348"/>
                </a:cubicBezTo>
                <a:lnTo>
                  <a:pt x="893233" y="747284"/>
                </a:lnTo>
                <a:cubicBezTo>
                  <a:pt x="893233" y="748687"/>
                  <a:pt x="891829" y="752195"/>
                  <a:pt x="889022" y="757809"/>
                </a:cubicBezTo>
                <a:cubicBezTo>
                  <a:pt x="910073" y="750792"/>
                  <a:pt x="946560" y="735355"/>
                  <a:pt x="998484" y="711498"/>
                </a:cubicBezTo>
                <a:cubicBezTo>
                  <a:pt x="1001291" y="708692"/>
                  <a:pt x="1002694" y="704482"/>
                  <a:pt x="1002694" y="698868"/>
                </a:cubicBezTo>
                <a:lnTo>
                  <a:pt x="1000589" y="602037"/>
                </a:lnTo>
                <a:cubicBezTo>
                  <a:pt x="1000589" y="592214"/>
                  <a:pt x="1001992" y="583092"/>
                  <a:pt x="1004799" y="574672"/>
                </a:cubicBezTo>
                <a:cubicBezTo>
                  <a:pt x="1004799" y="569058"/>
                  <a:pt x="1007606" y="566252"/>
                  <a:pt x="1013219" y="566252"/>
                </a:cubicBezTo>
                <a:cubicBezTo>
                  <a:pt x="1014622" y="563445"/>
                  <a:pt x="1016728" y="563445"/>
                  <a:pt x="1019534" y="566252"/>
                </a:cubicBezTo>
                <a:cubicBezTo>
                  <a:pt x="1022341" y="569058"/>
                  <a:pt x="1025148" y="570462"/>
                  <a:pt x="1027954" y="570462"/>
                </a:cubicBezTo>
                <a:lnTo>
                  <a:pt x="1023744" y="574672"/>
                </a:lnTo>
                <a:cubicBezTo>
                  <a:pt x="1025148" y="573268"/>
                  <a:pt x="1026551" y="572567"/>
                  <a:pt x="1027954" y="572567"/>
                </a:cubicBezTo>
                <a:cubicBezTo>
                  <a:pt x="1029358" y="572567"/>
                  <a:pt x="1030059" y="571865"/>
                  <a:pt x="1030059" y="570462"/>
                </a:cubicBezTo>
                <a:cubicBezTo>
                  <a:pt x="1031463" y="563445"/>
                  <a:pt x="1036374" y="559937"/>
                  <a:pt x="1044794" y="559937"/>
                </a:cubicBezTo>
                <a:lnTo>
                  <a:pt x="1107945" y="559937"/>
                </a:lnTo>
                <a:lnTo>
                  <a:pt x="1114260" y="578882"/>
                </a:lnTo>
                <a:lnTo>
                  <a:pt x="1124785" y="566252"/>
                </a:lnTo>
                <a:cubicBezTo>
                  <a:pt x="1127592" y="562042"/>
                  <a:pt x="1133908" y="557832"/>
                  <a:pt x="1143731" y="553621"/>
                </a:cubicBezTo>
                <a:lnTo>
                  <a:pt x="1143731" y="570462"/>
                </a:lnTo>
                <a:cubicBezTo>
                  <a:pt x="1143731" y="595722"/>
                  <a:pt x="1145134" y="635016"/>
                  <a:pt x="1147941" y="688343"/>
                </a:cubicBezTo>
                <a:cubicBezTo>
                  <a:pt x="1149344" y="696763"/>
                  <a:pt x="1154957" y="698868"/>
                  <a:pt x="1164781" y="694658"/>
                </a:cubicBezTo>
                <a:cubicBezTo>
                  <a:pt x="1174605" y="691851"/>
                  <a:pt x="1186182" y="687992"/>
                  <a:pt x="1199514" y="683080"/>
                </a:cubicBezTo>
                <a:cubicBezTo>
                  <a:pt x="1212846" y="678169"/>
                  <a:pt x="1223721" y="675011"/>
                  <a:pt x="1232142" y="673608"/>
                </a:cubicBezTo>
                <a:lnTo>
                  <a:pt x="1242246" y="672345"/>
                </a:lnTo>
                <a:lnTo>
                  <a:pt x="1162676" y="698868"/>
                </a:lnTo>
                <a:lnTo>
                  <a:pt x="1162676" y="705183"/>
                </a:lnTo>
                <a:lnTo>
                  <a:pt x="1248982" y="675713"/>
                </a:lnTo>
                <a:lnTo>
                  <a:pt x="1245240" y="671971"/>
                </a:lnTo>
                <a:lnTo>
                  <a:pt x="1282662" y="667293"/>
                </a:lnTo>
                <a:cubicBezTo>
                  <a:pt x="1302309" y="667293"/>
                  <a:pt x="1319851" y="670100"/>
                  <a:pt x="1335288" y="675713"/>
                </a:cubicBezTo>
                <a:cubicBezTo>
                  <a:pt x="1361952" y="685536"/>
                  <a:pt x="1380195" y="698517"/>
                  <a:pt x="1390019" y="714656"/>
                </a:cubicBezTo>
                <a:cubicBezTo>
                  <a:pt x="1399842" y="730794"/>
                  <a:pt x="1403350" y="752195"/>
                  <a:pt x="1400543" y="778859"/>
                </a:cubicBezTo>
                <a:cubicBezTo>
                  <a:pt x="1400543" y="794296"/>
                  <a:pt x="1395632" y="810434"/>
                  <a:pt x="1385808" y="827275"/>
                </a:cubicBezTo>
                <a:cubicBezTo>
                  <a:pt x="1366162" y="859552"/>
                  <a:pt x="1345813" y="888320"/>
                  <a:pt x="1324763" y="913581"/>
                </a:cubicBezTo>
                <a:cubicBezTo>
                  <a:pt x="1323359" y="914984"/>
                  <a:pt x="1321956" y="917089"/>
                  <a:pt x="1320553" y="919896"/>
                </a:cubicBezTo>
                <a:cubicBezTo>
                  <a:pt x="1319149" y="922703"/>
                  <a:pt x="1317044" y="926211"/>
                  <a:pt x="1314238" y="930421"/>
                </a:cubicBezTo>
                <a:cubicBezTo>
                  <a:pt x="1319851" y="934631"/>
                  <a:pt x="1335288" y="942349"/>
                  <a:pt x="1360548" y="953576"/>
                </a:cubicBezTo>
                <a:cubicBezTo>
                  <a:pt x="1418085" y="981643"/>
                  <a:pt x="1486148" y="1008307"/>
                  <a:pt x="1564736" y="1033567"/>
                </a:cubicBezTo>
                <a:cubicBezTo>
                  <a:pt x="1571753" y="1034970"/>
                  <a:pt x="1577717" y="1036725"/>
                  <a:pt x="1582628" y="1038830"/>
                </a:cubicBezTo>
                <a:cubicBezTo>
                  <a:pt x="1587540" y="1040935"/>
                  <a:pt x="1592101" y="1042689"/>
                  <a:pt x="1596312" y="1044092"/>
                </a:cubicBezTo>
                <a:cubicBezTo>
                  <a:pt x="1611748" y="1052512"/>
                  <a:pt x="1627535" y="1058827"/>
                  <a:pt x="1643674" y="1063037"/>
                </a:cubicBezTo>
                <a:cubicBezTo>
                  <a:pt x="1659813" y="1067247"/>
                  <a:pt x="1676302" y="1070054"/>
                  <a:pt x="1693142" y="1071458"/>
                </a:cubicBezTo>
                <a:cubicBezTo>
                  <a:pt x="1709982" y="1072861"/>
                  <a:pt x="1723314" y="1074264"/>
                  <a:pt x="1733138" y="1075668"/>
                </a:cubicBezTo>
                <a:cubicBezTo>
                  <a:pt x="1780851" y="1079878"/>
                  <a:pt x="1820847" y="1090403"/>
                  <a:pt x="1853125" y="1107243"/>
                </a:cubicBezTo>
                <a:cubicBezTo>
                  <a:pt x="1867157" y="1112856"/>
                  <a:pt x="1874174" y="1120575"/>
                  <a:pt x="1874174" y="1130398"/>
                </a:cubicBezTo>
                <a:cubicBezTo>
                  <a:pt x="1874174" y="1134608"/>
                  <a:pt x="1870666" y="1141625"/>
                  <a:pt x="1863649" y="1151449"/>
                </a:cubicBezTo>
                <a:cubicBezTo>
                  <a:pt x="1853826" y="1169692"/>
                  <a:pt x="1846107" y="1180919"/>
                  <a:pt x="1840494" y="1185129"/>
                </a:cubicBezTo>
                <a:cubicBezTo>
                  <a:pt x="1836284" y="1193549"/>
                  <a:pt x="1829267" y="1201267"/>
                  <a:pt x="1819444" y="1208284"/>
                </a:cubicBezTo>
                <a:cubicBezTo>
                  <a:pt x="1813830" y="1219511"/>
                  <a:pt x="1802603" y="1230036"/>
                  <a:pt x="1785763" y="1239859"/>
                </a:cubicBezTo>
                <a:lnTo>
                  <a:pt x="1781553" y="1246175"/>
                </a:lnTo>
                <a:cubicBezTo>
                  <a:pt x="1775940" y="1257401"/>
                  <a:pt x="1768923" y="1262313"/>
                  <a:pt x="1760503" y="1260910"/>
                </a:cubicBezTo>
                <a:cubicBezTo>
                  <a:pt x="1747873" y="1259507"/>
                  <a:pt x="1732436" y="1255998"/>
                  <a:pt x="1714192" y="1250385"/>
                </a:cubicBezTo>
                <a:lnTo>
                  <a:pt x="1602626" y="1208284"/>
                </a:lnTo>
                <a:cubicBezTo>
                  <a:pt x="1588593" y="1202671"/>
                  <a:pt x="1574559" y="1199864"/>
                  <a:pt x="1560525" y="1199864"/>
                </a:cubicBezTo>
                <a:cubicBezTo>
                  <a:pt x="1462291" y="1195654"/>
                  <a:pt x="1359145" y="1201267"/>
                  <a:pt x="1251087" y="1216704"/>
                </a:cubicBezTo>
                <a:cubicBezTo>
                  <a:pt x="1220213" y="1222318"/>
                  <a:pt x="1196356" y="1225826"/>
                  <a:pt x="1179516" y="1227229"/>
                </a:cubicBezTo>
                <a:cubicBezTo>
                  <a:pt x="1171096" y="1227229"/>
                  <a:pt x="1166886" y="1232141"/>
                  <a:pt x="1166886" y="1241965"/>
                </a:cubicBezTo>
                <a:lnTo>
                  <a:pt x="1166886" y="1524038"/>
                </a:lnTo>
                <a:cubicBezTo>
                  <a:pt x="1165482" y="1545088"/>
                  <a:pt x="1163728" y="1558420"/>
                  <a:pt x="1161623" y="1564033"/>
                </a:cubicBezTo>
                <a:cubicBezTo>
                  <a:pt x="1159518" y="1569647"/>
                  <a:pt x="1158466" y="1582277"/>
                  <a:pt x="1158466" y="1601924"/>
                </a:cubicBezTo>
                <a:cubicBezTo>
                  <a:pt x="1154256" y="1660864"/>
                  <a:pt x="1146537" y="1726822"/>
                  <a:pt x="1135310" y="1799796"/>
                </a:cubicBezTo>
                <a:cubicBezTo>
                  <a:pt x="1129697" y="1827863"/>
                  <a:pt x="1126189" y="1848913"/>
                  <a:pt x="1124785" y="1862947"/>
                </a:cubicBezTo>
                <a:cubicBezTo>
                  <a:pt x="1119172" y="1910661"/>
                  <a:pt x="1103735" y="1980828"/>
                  <a:pt x="1078475" y="2073449"/>
                </a:cubicBezTo>
                <a:cubicBezTo>
                  <a:pt x="1068651" y="2104323"/>
                  <a:pt x="1063038" y="2124672"/>
                  <a:pt x="1061635" y="2134495"/>
                </a:cubicBezTo>
                <a:cubicBezTo>
                  <a:pt x="1054618" y="2159755"/>
                  <a:pt x="1045496" y="2197646"/>
                  <a:pt x="1034270" y="2248166"/>
                </a:cubicBezTo>
                <a:lnTo>
                  <a:pt x="1017430" y="2315527"/>
                </a:lnTo>
                <a:cubicBezTo>
                  <a:pt x="1014622" y="2330964"/>
                  <a:pt x="1011114" y="2344998"/>
                  <a:pt x="1006904" y="2357628"/>
                </a:cubicBezTo>
                <a:lnTo>
                  <a:pt x="1002694" y="2361838"/>
                </a:lnTo>
                <a:lnTo>
                  <a:pt x="1000589" y="2361838"/>
                </a:lnTo>
                <a:lnTo>
                  <a:pt x="1000589" y="2319737"/>
                </a:lnTo>
                <a:cubicBezTo>
                  <a:pt x="1000589" y="2227116"/>
                  <a:pt x="999888" y="2159755"/>
                  <a:pt x="998484" y="2117655"/>
                </a:cubicBezTo>
                <a:cubicBezTo>
                  <a:pt x="998484" y="2096605"/>
                  <a:pt x="997081" y="2067836"/>
                  <a:pt x="994274" y="2031349"/>
                </a:cubicBezTo>
                <a:lnTo>
                  <a:pt x="992169" y="1947148"/>
                </a:lnTo>
                <a:cubicBezTo>
                  <a:pt x="990765" y="1924694"/>
                  <a:pt x="990064" y="1890312"/>
                  <a:pt x="990064" y="1844002"/>
                </a:cubicBezTo>
                <a:cubicBezTo>
                  <a:pt x="990064" y="1790674"/>
                  <a:pt x="991467" y="1712087"/>
                  <a:pt x="994274" y="1608239"/>
                </a:cubicBezTo>
                <a:cubicBezTo>
                  <a:pt x="994274" y="1584382"/>
                  <a:pt x="994625" y="1565437"/>
                  <a:pt x="995326" y="1551403"/>
                </a:cubicBezTo>
                <a:cubicBezTo>
                  <a:pt x="996028" y="1537370"/>
                  <a:pt x="996379" y="1526143"/>
                  <a:pt x="996379" y="1517723"/>
                </a:cubicBezTo>
                <a:cubicBezTo>
                  <a:pt x="996379" y="1514916"/>
                  <a:pt x="997782" y="1484043"/>
                  <a:pt x="1000589" y="1425102"/>
                </a:cubicBezTo>
                <a:lnTo>
                  <a:pt x="1000589" y="1273540"/>
                </a:lnTo>
                <a:lnTo>
                  <a:pt x="1000589" y="1267225"/>
                </a:lnTo>
                <a:cubicBezTo>
                  <a:pt x="987959" y="1271435"/>
                  <a:pt x="976732" y="1273540"/>
                  <a:pt x="966908" y="1273540"/>
                </a:cubicBezTo>
                <a:cubicBezTo>
                  <a:pt x="899548" y="1297397"/>
                  <a:pt x="802015" y="1328972"/>
                  <a:pt x="674310" y="1368266"/>
                </a:cubicBezTo>
                <a:lnTo>
                  <a:pt x="537484" y="1414577"/>
                </a:lnTo>
                <a:cubicBezTo>
                  <a:pt x="467316" y="1439837"/>
                  <a:pt x="414691" y="1458080"/>
                  <a:pt x="379606" y="1469307"/>
                </a:cubicBezTo>
                <a:cubicBezTo>
                  <a:pt x="275759" y="1508601"/>
                  <a:pt x="197872" y="1539475"/>
                  <a:pt x="145948" y="1561928"/>
                </a:cubicBezTo>
                <a:cubicBezTo>
                  <a:pt x="136125" y="1561928"/>
                  <a:pt x="129108" y="1562630"/>
                  <a:pt x="124898" y="1564033"/>
                </a:cubicBezTo>
                <a:cubicBezTo>
                  <a:pt x="122091" y="1565437"/>
                  <a:pt x="117881" y="1566138"/>
                  <a:pt x="112268" y="1566138"/>
                </a:cubicBezTo>
                <a:lnTo>
                  <a:pt x="112268" y="1559823"/>
                </a:lnTo>
                <a:cubicBezTo>
                  <a:pt x="113671" y="1561227"/>
                  <a:pt x="115776" y="1561928"/>
                  <a:pt x="118583" y="1561928"/>
                </a:cubicBezTo>
                <a:cubicBezTo>
                  <a:pt x="122793" y="1561928"/>
                  <a:pt x="131915" y="1558420"/>
                  <a:pt x="145948" y="1551403"/>
                </a:cubicBezTo>
                <a:lnTo>
                  <a:pt x="419602" y="1450362"/>
                </a:lnTo>
                <a:cubicBezTo>
                  <a:pt x="456090" y="1439135"/>
                  <a:pt x="496787" y="1425102"/>
                  <a:pt x="541693" y="1408262"/>
                </a:cubicBezTo>
                <a:cubicBezTo>
                  <a:pt x="595021" y="1388615"/>
                  <a:pt x="644138" y="1371775"/>
                  <a:pt x="689045" y="1357741"/>
                </a:cubicBezTo>
                <a:cubicBezTo>
                  <a:pt x="767633" y="1329674"/>
                  <a:pt x="867271" y="1298800"/>
                  <a:pt x="987959" y="1265120"/>
                </a:cubicBezTo>
                <a:cubicBezTo>
                  <a:pt x="994975" y="1262313"/>
                  <a:pt x="999186" y="1258805"/>
                  <a:pt x="1000589" y="1254595"/>
                </a:cubicBezTo>
                <a:lnTo>
                  <a:pt x="1000589" y="1250385"/>
                </a:lnTo>
                <a:lnTo>
                  <a:pt x="983749" y="1254595"/>
                </a:lnTo>
                <a:cubicBezTo>
                  <a:pt x="951472" y="1265821"/>
                  <a:pt x="903056" y="1281259"/>
                  <a:pt x="838502" y="1300905"/>
                </a:cubicBezTo>
                <a:cubicBezTo>
                  <a:pt x="820258" y="1305115"/>
                  <a:pt x="786578" y="1314939"/>
                  <a:pt x="737461" y="1330376"/>
                </a:cubicBezTo>
                <a:cubicBezTo>
                  <a:pt x="681327" y="1350023"/>
                  <a:pt x="597126" y="1380896"/>
                  <a:pt x="484858" y="1422997"/>
                </a:cubicBezTo>
                <a:cubicBezTo>
                  <a:pt x="453984" y="1432820"/>
                  <a:pt x="407674" y="1448959"/>
                  <a:pt x="345926" y="1471412"/>
                </a:cubicBezTo>
                <a:cubicBezTo>
                  <a:pt x="295406" y="1491059"/>
                  <a:pt x="257516" y="1505093"/>
                  <a:pt x="232254" y="1513513"/>
                </a:cubicBezTo>
                <a:lnTo>
                  <a:pt x="122793" y="1551403"/>
                </a:lnTo>
                <a:lnTo>
                  <a:pt x="112268" y="1555613"/>
                </a:lnTo>
                <a:cubicBezTo>
                  <a:pt x="112268" y="1551403"/>
                  <a:pt x="114373" y="1548596"/>
                  <a:pt x="118583" y="1547193"/>
                </a:cubicBezTo>
                <a:lnTo>
                  <a:pt x="101743" y="1542983"/>
                </a:lnTo>
                <a:cubicBezTo>
                  <a:pt x="97533" y="1542983"/>
                  <a:pt x="91218" y="1544386"/>
                  <a:pt x="82797" y="1547193"/>
                </a:cubicBezTo>
                <a:cubicBezTo>
                  <a:pt x="78588" y="1548596"/>
                  <a:pt x="74377" y="1548596"/>
                  <a:pt x="70167" y="1547193"/>
                </a:cubicBezTo>
                <a:cubicBezTo>
                  <a:pt x="65957" y="1545790"/>
                  <a:pt x="63151" y="1544386"/>
                  <a:pt x="61748" y="1542983"/>
                </a:cubicBezTo>
                <a:cubicBezTo>
                  <a:pt x="56134" y="1540176"/>
                  <a:pt x="50170" y="1535616"/>
                  <a:pt x="43855" y="1529300"/>
                </a:cubicBezTo>
                <a:cubicBezTo>
                  <a:pt x="37540" y="1522985"/>
                  <a:pt x="32277" y="1517723"/>
                  <a:pt x="28067" y="1513513"/>
                </a:cubicBezTo>
                <a:lnTo>
                  <a:pt x="9122" y="1513513"/>
                </a:lnTo>
                <a:cubicBezTo>
                  <a:pt x="7718" y="1510706"/>
                  <a:pt x="5613" y="1507549"/>
                  <a:pt x="2807" y="1504040"/>
                </a:cubicBezTo>
                <a:cubicBezTo>
                  <a:pt x="0" y="1500532"/>
                  <a:pt x="-702" y="1495971"/>
                  <a:pt x="702" y="1490357"/>
                </a:cubicBezTo>
                <a:cubicBezTo>
                  <a:pt x="3508" y="1480534"/>
                  <a:pt x="14033" y="1472816"/>
                  <a:pt x="32277" y="1467202"/>
                </a:cubicBezTo>
                <a:cubicBezTo>
                  <a:pt x="47714" y="1460185"/>
                  <a:pt x="88411" y="1443345"/>
                  <a:pt x="154369" y="1416682"/>
                </a:cubicBezTo>
                <a:lnTo>
                  <a:pt x="215414" y="1391421"/>
                </a:lnTo>
                <a:lnTo>
                  <a:pt x="449072" y="1298800"/>
                </a:lnTo>
                <a:cubicBezTo>
                  <a:pt x="456090" y="1294590"/>
                  <a:pt x="465211" y="1291082"/>
                  <a:pt x="476438" y="1288275"/>
                </a:cubicBezTo>
                <a:cubicBezTo>
                  <a:pt x="517135" y="1275645"/>
                  <a:pt x="557832" y="1257752"/>
                  <a:pt x="598529" y="1234597"/>
                </a:cubicBezTo>
                <a:cubicBezTo>
                  <a:pt x="639226" y="1211442"/>
                  <a:pt x="665188" y="1197057"/>
                  <a:pt x="676415" y="1191444"/>
                </a:cubicBezTo>
                <a:lnTo>
                  <a:pt x="731146" y="1159869"/>
                </a:lnTo>
                <a:cubicBezTo>
                  <a:pt x="823767" y="1105138"/>
                  <a:pt x="904459" y="1054617"/>
                  <a:pt x="973224" y="1008307"/>
                </a:cubicBezTo>
                <a:cubicBezTo>
                  <a:pt x="992871" y="994273"/>
                  <a:pt x="1002694" y="977433"/>
                  <a:pt x="1002694" y="957786"/>
                </a:cubicBezTo>
                <a:lnTo>
                  <a:pt x="1002694" y="856745"/>
                </a:lnTo>
                <a:lnTo>
                  <a:pt x="1002694" y="850430"/>
                </a:lnTo>
                <a:cubicBezTo>
                  <a:pt x="999888" y="851833"/>
                  <a:pt x="996730" y="853237"/>
                  <a:pt x="993222" y="854640"/>
                </a:cubicBezTo>
                <a:cubicBezTo>
                  <a:pt x="989713" y="856043"/>
                  <a:pt x="986555" y="858148"/>
                  <a:pt x="983749" y="860955"/>
                </a:cubicBezTo>
                <a:lnTo>
                  <a:pt x="933228" y="894636"/>
                </a:lnTo>
                <a:cubicBezTo>
                  <a:pt x="891128" y="919896"/>
                  <a:pt x="857447" y="942349"/>
                  <a:pt x="832187" y="961996"/>
                </a:cubicBezTo>
                <a:cubicBezTo>
                  <a:pt x="825170" y="967610"/>
                  <a:pt x="820258" y="971820"/>
                  <a:pt x="817452" y="974626"/>
                </a:cubicBezTo>
                <a:cubicBezTo>
                  <a:pt x="804822" y="1012517"/>
                  <a:pt x="785175" y="1049706"/>
                  <a:pt x="758511" y="1086193"/>
                </a:cubicBezTo>
                <a:cubicBezTo>
                  <a:pt x="757108" y="1088999"/>
                  <a:pt x="745881" y="1102331"/>
                  <a:pt x="724831" y="1126188"/>
                </a:cubicBezTo>
                <a:lnTo>
                  <a:pt x="718515" y="1130398"/>
                </a:lnTo>
                <a:cubicBezTo>
                  <a:pt x="712902" y="1133205"/>
                  <a:pt x="708341" y="1136362"/>
                  <a:pt x="704833" y="1139871"/>
                </a:cubicBezTo>
                <a:cubicBezTo>
                  <a:pt x="701324" y="1143379"/>
                  <a:pt x="698167" y="1146537"/>
                  <a:pt x="695361" y="1149343"/>
                </a:cubicBezTo>
                <a:lnTo>
                  <a:pt x="686940" y="1153554"/>
                </a:lnTo>
                <a:lnTo>
                  <a:pt x="682730" y="1153554"/>
                </a:lnTo>
                <a:lnTo>
                  <a:pt x="680625" y="1145133"/>
                </a:lnTo>
                <a:cubicBezTo>
                  <a:pt x="683432" y="1139520"/>
                  <a:pt x="683081" y="1134959"/>
                  <a:pt x="679573" y="1131451"/>
                </a:cubicBezTo>
                <a:cubicBezTo>
                  <a:pt x="676064" y="1127942"/>
                  <a:pt x="674310" y="1126188"/>
                  <a:pt x="674310" y="1126188"/>
                </a:cubicBezTo>
                <a:lnTo>
                  <a:pt x="661680" y="1126188"/>
                </a:lnTo>
                <a:cubicBezTo>
                  <a:pt x="653260" y="1130398"/>
                  <a:pt x="645541" y="1132503"/>
                  <a:pt x="638525" y="1132503"/>
                </a:cubicBezTo>
                <a:cubicBezTo>
                  <a:pt x="631508" y="1132503"/>
                  <a:pt x="623789" y="1128995"/>
                  <a:pt x="615369" y="1121978"/>
                </a:cubicBezTo>
                <a:cubicBezTo>
                  <a:pt x="612563" y="1117768"/>
                  <a:pt x="609405" y="1114611"/>
                  <a:pt x="605897" y="1112505"/>
                </a:cubicBezTo>
                <a:cubicBezTo>
                  <a:pt x="602388" y="1110401"/>
                  <a:pt x="600634" y="1108646"/>
                  <a:pt x="600634" y="1107243"/>
                </a:cubicBezTo>
                <a:cubicBezTo>
                  <a:pt x="599231" y="1107243"/>
                  <a:pt x="597126" y="1103735"/>
                  <a:pt x="594319" y="1096718"/>
                </a:cubicBezTo>
                <a:cubicBezTo>
                  <a:pt x="592916" y="1091104"/>
                  <a:pt x="590811" y="1086894"/>
                  <a:pt x="588004" y="1084088"/>
                </a:cubicBezTo>
                <a:lnTo>
                  <a:pt x="581689" y="1086193"/>
                </a:lnTo>
                <a:cubicBezTo>
                  <a:pt x="577479" y="1093210"/>
                  <a:pt x="573970" y="1096718"/>
                  <a:pt x="571164" y="1096718"/>
                </a:cubicBezTo>
                <a:cubicBezTo>
                  <a:pt x="568357" y="1096718"/>
                  <a:pt x="564849" y="1093210"/>
                  <a:pt x="560639" y="1086193"/>
                </a:cubicBezTo>
                <a:cubicBezTo>
                  <a:pt x="555026" y="1079176"/>
                  <a:pt x="552218" y="1070054"/>
                  <a:pt x="552218" y="1058827"/>
                </a:cubicBezTo>
                <a:cubicBezTo>
                  <a:pt x="552218" y="1054617"/>
                  <a:pt x="553622" y="1046899"/>
                  <a:pt x="556429" y="1035672"/>
                </a:cubicBezTo>
                <a:cubicBezTo>
                  <a:pt x="566252" y="1007605"/>
                  <a:pt x="580987" y="985152"/>
                  <a:pt x="600634" y="968311"/>
                </a:cubicBezTo>
                <a:cubicBezTo>
                  <a:pt x="624491" y="947261"/>
                  <a:pt x="645541" y="925158"/>
                  <a:pt x="663785" y="902003"/>
                </a:cubicBezTo>
                <a:cubicBezTo>
                  <a:pt x="682028" y="878848"/>
                  <a:pt x="704482" y="846922"/>
                  <a:pt x="731146" y="806224"/>
                </a:cubicBezTo>
                <a:lnTo>
                  <a:pt x="779561" y="738864"/>
                </a:lnTo>
                <a:lnTo>
                  <a:pt x="836397" y="660978"/>
                </a:lnTo>
                <a:lnTo>
                  <a:pt x="1021639" y="414690"/>
                </a:lnTo>
                <a:cubicBezTo>
                  <a:pt x="1042689" y="385219"/>
                  <a:pt x="1071458" y="360661"/>
                  <a:pt x="1107945" y="341014"/>
                </a:cubicBezTo>
                <a:cubicBezTo>
                  <a:pt x="1112155" y="338207"/>
                  <a:pt x="1116366" y="334348"/>
                  <a:pt x="1120575" y="329436"/>
                </a:cubicBezTo>
                <a:cubicBezTo>
                  <a:pt x="1124785" y="324524"/>
                  <a:pt x="1130399" y="319964"/>
                  <a:pt x="1137415" y="315753"/>
                </a:cubicBezTo>
                <a:cubicBezTo>
                  <a:pt x="1130399" y="317157"/>
                  <a:pt x="1119874" y="318560"/>
                  <a:pt x="1105840" y="319964"/>
                </a:cubicBezTo>
                <a:cubicBezTo>
                  <a:pt x="1091807" y="321367"/>
                  <a:pt x="1079878" y="324174"/>
                  <a:pt x="1070055" y="328384"/>
                </a:cubicBezTo>
                <a:cubicBezTo>
                  <a:pt x="1004097" y="341014"/>
                  <a:pt x="942350" y="359959"/>
                  <a:pt x="884812" y="385219"/>
                </a:cubicBezTo>
                <a:cubicBezTo>
                  <a:pt x="882006" y="386623"/>
                  <a:pt x="877796" y="390131"/>
                  <a:pt x="872182" y="395744"/>
                </a:cubicBezTo>
                <a:cubicBezTo>
                  <a:pt x="855342" y="464509"/>
                  <a:pt x="820258" y="544500"/>
                  <a:pt x="766931" y="635717"/>
                </a:cubicBezTo>
                <a:lnTo>
                  <a:pt x="710095" y="732549"/>
                </a:lnTo>
                <a:cubicBezTo>
                  <a:pt x="705885" y="739565"/>
                  <a:pt x="699921" y="747635"/>
                  <a:pt x="692203" y="756756"/>
                </a:cubicBezTo>
                <a:cubicBezTo>
                  <a:pt x="684484" y="765878"/>
                  <a:pt x="679222" y="771842"/>
                  <a:pt x="676415" y="774649"/>
                </a:cubicBezTo>
                <a:cubicBezTo>
                  <a:pt x="676415" y="776052"/>
                  <a:pt x="674310" y="777456"/>
                  <a:pt x="670100" y="778859"/>
                </a:cubicBezTo>
                <a:cubicBezTo>
                  <a:pt x="665890" y="780262"/>
                  <a:pt x="663083" y="781666"/>
                  <a:pt x="661680" y="783069"/>
                </a:cubicBezTo>
                <a:lnTo>
                  <a:pt x="636420" y="806224"/>
                </a:lnTo>
                <a:cubicBezTo>
                  <a:pt x="635016" y="804821"/>
                  <a:pt x="633613" y="799558"/>
                  <a:pt x="632209" y="790437"/>
                </a:cubicBezTo>
                <a:cubicBezTo>
                  <a:pt x="630806" y="781315"/>
                  <a:pt x="625193" y="776052"/>
                  <a:pt x="615369" y="774649"/>
                </a:cubicBezTo>
                <a:lnTo>
                  <a:pt x="611159" y="776754"/>
                </a:lnTo>
                <a:cubicBezTo>
                  <a:pt x="599932" y="782368"/>
                  <a:pt x="592214" y="785174"/>
                  <a:pt x="588004" y="785174"/>
                </a:cubicBezTo>
                <a:cubicBezTo>
                  <a:pt x="582391" y="785174"/>
                  <a:pt x="574672" y="781666"/>
                  <a:pt x="564849" y="774649"/>
                </a:cubicBezTo>
                <a:cubicBezTo>
                  <a:pt x="562043" y="770439"/>
                  <a:pt x="559586" y="767281"/>
                  <a:pt x="557481" y="765176"/>
                </a:cubicBezTo>
                <a:cubicBezTo>
                  <a:pt x="555377" y="763071"/>
                  <a:pt x="553622" y="760616"/>
                  <a:pt x="552218" y="757809"/>
                </a:cubicBezTo>
                <a:cubicBezTo>
                  <a:pt x="549412" y="752195"/>
                  <a:pt x="545202" y="747284"/>
                  <a:pt x="539588" y="743074"/>
                </a:cubicBezTo>
                <a:lnTo>
                  <a:pt x="537484" y="734654"/>
                </a:lnTo>
                <a:lnTo>
                  <a:pt x="533273" y="734654"/>
                </a:lnTo>
                <a:cubicBezTo>
                  <a:pt x="531870" y="736057"/>
                  <a:pt x="529765" y="738864"/>
                  <a:pt x="526958" y="743074"/>
                </a:cubicBezTo>
                <a:cubicBezTo>
                  <a:pt x="524152" y="747284"/>
                  <a:pt x="521345" y="747985"/>
                  <a:pt x="518538" y="745179"/>
                </a:cubicBezTo>
                <a:cubicBezTo>
                  <a:pt x="507311" y="736759"/>
                  <a:pt x="501698" y="728339"/>
                  <a:pt x="501698" y="719918"/>
                </a:cubicBezTo>
                <a:cubicBezTo>
                  <a:pt x="501698" y="705885"/>
                  <a:pt x="503804" y="689746"/>
                  <a:pt x="508013" y="671503"/>
                </a:cubicBezTo>
                <a:cubicBezTo>
                  <a:pt x="517836" y="619579"/>
                  <a:pt x="542395" y="573268"/>
                  <a:pt x="581689" y="532571"/>
                </a:cubicBezTo>
                <a:cubicBezTo>
                  <a:pt x="581689" y="532571"/>
                  <a:pt x="585197" y="529063"/>
                  <a:pt x="592214" y="522046"/>
                </a:cubicBezTo>
                <a:cubicBezTo>
                  <a:pt x="613265" y="512223"/>
                  <a:pt x="627999" y="491172"/>
                  <a:pt x="636420" y="458895"/>
                </a:cubicBezTo>
                <a:cubicBezTo>
                  <a:pt x="649050" y="418198"/>
                  <a:pt x="658873" y="383114"/>
                  <a:pt x="665890" y="353644"/>
                </a:cubicBezTo>
                <a:lnTo>
                  <a:pt x="680625" y="301018"/>
                </a:lnTo>
                <a:cubicBezTo>
                  <a:pt x="683432" y="289792"/>
                  <a:pt x="687993" y="274355"/>
                  <a:pt x="694308" y="254708"/>
                </a:cubicBezTo>
                <a:cubicBezTo>
                  <a:pt x="700623" y="235061"/>
                  <a:pt x="704482" y="218221"/>
                  <a:pt x="705885" y="204187"/>
                </a:cubicBezTo>
                <a:cubicBezTo>
                  <a:pt x="707289" y="195767"/>
                  <a:pt x="710095" y="176822"/>
                  <a:pt x="714306" y="147352"/>
                </a:cubicBezTo>
                <a:cubicBezTo>
                  <a:pt x="718515" y="117881"/>
                  <a:pt x="720621" y="89814"/>
                  <a:pt x="720621" y="63150"/>
                </a:cubicBezTo>
                <a:cubicBezTo>
                  <a:pt x="720621" y="51924"/>
                  <a:pt x="718515" y="39644"/>
                  <a:pt x="714306" y="26313"/>
                </a:cubicBezTo>
                <a:cubicBezTo>
                  <a:pt x="710095" y="12981"/>
                  <a:pt x="707289" y="4210"/>
                  <a:pt x="705885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6600" dirty="0"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latin typeface="演示新手书" panose="00000500000000000000" pitchFamily="2" charset="-122"/>
              <a:ea typeface="演示新手书" panose="00000500000000000000" pitchFamily="2" charset="-122"/>
              <a:cs typeface="OPPOSans" panose="0002060004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837827" y="2054763"/>
            <a:ext cx="1339136" cy="1215409"/>
          </a:xfrm>
          <a:custGeom>
            <a:avLst/>
            <a:gdLst/>
            <a:ahLst/>
            <a:cxnLst/>
            <a:rect l="l" t="t" r="r" b="b"/>
            <a:pathLst>
              <a:path w="1339136" h="1215409">
                <a:moveTo>
                  <a:pt x="442153" y="1036158"/>
                </a:moveTo>
                <a:cubicBezTo>
                  <a:pt x="438267" y="1040044"/>
                  <a:pt x="436324" y="1042959"/>
                  <a:pt x="436324" y="1044902"/>
                </a:cubicBezTo>
                <a:cubicBezTo>
                  <a:pt x="436324" y="1045873"/>
                  <a:pt x="436810" y="1046845"/>
                  <a:pt x="437781" y="1047816"/>
                </a:cubicBezTo>
                <a:cubicBezTo>
                  <a:pt x="438753" y="1048788"/>
                  <a:pt x="439724" y="1049760"/>
                  <a:pt x="440696" y="1050731"/>
                </a:cubicBezTo>
                <a:cubicBezTo>
                  <a:pt x="445554" y="1046845"/>
                  <a:pt x="447982" y="1043930"/>
                  <a:pt x="447982" y="1041987"/>
                </a:cubicBezTo>
                <a:close/>
                <a:moveTo>
                  <a:pt x="328482" y="833590"/>
                </a:moveTo>
                <a:cubicBezTo>
                  <a:pt x="308079" y="840390"/>
                  <a:pt x="287191" y="844762"/>
                  <a:pt x="265817" y="846706"/>
                </a:cubicBezTo>
                <a:cubicBezTo>
                  <a:pt x="244443" y="848649"/>
                  <a:pt x="217726" y="850106"/>
                  <a:pt x="185664" y="851078"/>
                </a:cubicBezTo>
                <a:lnTo>
                  <a:pt x="134657" y="853992"/>
                </a:lnTo>
                <a:cubicBezTo>
                  <a:pt x="136601" y="854964"/>
                  <a:pt x="139029" y="855935"/>
                  <a:pt x="141945" y="856907"/>
                </a:cubicBezTo>
                <a:cubicBezTo>
                  <a:pt x="144859" y="857878"/>
                  <a:pt x="148259" y="858364"/>
                  <a:pt x="152145" y="858364"/>
                </a:cubicBezTo>
                <a:lnTo>
                  <a:pt x="197322" y="858364"/>
                </a:lnTo>
                <a:cubicBezTo>
                  <a:pt x="235213" y="858364"/>
                  <a:pt x="263388" y="856421"/>
                  <a:pt x="281847" y="852535"/>
                </a:cubicBezTo>
                <a:lnTo>
                  <a:pt x="325567" y="840876"/>
                </a:lnTo>
                <a:lnTo>
                  <a:pt x="331396" y="837962"/>
                </a:lnTo>
                <a:cubicBezTo>
                  <a:pt x="330425" y="836990"/>
                  <a:pt x="329939" y="836018"/>
                  <a:pt x="329939" y="835047"/>
                </a:cubicBezTo>
                <a:cubicBezTo>
                  <a:pt x="329939" y="834075"/>
                  <a:pt x="329453" y="833590"/>
                  <a:pt x="328482" y="833590"/>
                </a:cubicBezTo>
                <a:close/>
                <a:moveTo>
                  <a:pt x="899389" y="719372"/>
                </a:moveTo>
                <a:cubicBezTo>
                  <a:pt x="898660" y="719250"/>
                  <a:pt x="897810" y="719433"/>
                  <a:pt x="896838" y="719918"/>
                </a:cubicBezTo>
                <a:lnTo>
                  <a:pt x="847289" y="725748"/>
                </a:lnTo>
                <a:cubicBezTo>
                  <a:pt x="802598" y="733520"/>
                  <a:pt x="768594" y="739835"/>
                  <a:pt x="745277" y="744693"/>
                </a:cubicBezTo>
                <a:lnTo>
                  <a:pt x="653465" y="763638"/>
                </a:lnTo>
                <a:cubicBezTo>
                  <a:pt x="596144" y="777240"/>
                  <a:pt x="557767" y="785984"/>
                  <a:pt x="538336" y="789870"/>
                </a:cubicBezTo>
                <a:lnTo>
                  <a:pt x="504818" y="797157"/>
                </a:lnTo>
                <a:cubicBezTo>
                  <a:pt x="502875" y="797157"/>
                  <a:pt x="500932" y="800071"/>
                  <a:pt x="498989" y="805901"/>
                </a:cubicBezTo>
                <a:cubicBezTo>
                  <a:pt x="499960" y="805901"/>
                  <a:pt x="500689" y="806144"/>
                  <a:pt x="501175" y="806629"/>
                </a:cubicBezTo>
                <a:cubicBezTo>
                  <a:pt x="501661" y="807115"/>
                  <a:pt x="502389" y="807358"/>
                  <a:pt x="503361" y="807358"/>
                </a:cubicBezTo>
                <a:cubicBezTo>
                  <a:pt x="518905" y="801529"/>
                  <a:pt x="537851" y="796185"/>
                  <a:pt x="560196" y="791327"/>
                </a:cubicBezTo>
                <a:cubicBezTo>
                  <a:pt x="568940" y="790356"/>
                  <a:pt x="588371" y="786469"/>
                  <a:pt x="618489" y="779669"/>
                </a:cubicBezTo>
                <a:lnTo>
                  <a:pt x="646178" y="775297"/>
                </a:lnTo>
                <a:cubicBezTo>
                  <a:pt x="676297" y="766553"/>
                  <a:pt x="696213" y="761209"/>
                  <a:pt x="705929" y="759266"/>
                </a:cubicBezTo>
                <a:lnTo>
                  <a:pt x="748191" y="750522"/>
                </a:lnTo>
                <a:lnTo>
                  <a:pt x="841460" y="735949"/>
                </a:lnTo>
                <a:lnTo>
                  <a:pt x="898296" y="728662"/>
                </a:lnTo>
                <a:cubicBezTo>
                  <a:pt x="899267" y="728662"/>
                  <a:pt x="900239" y="728177"/>
                  <a:pt x="901210" y="727205"/>
                </a:cubicBezTo>
                <a:cubicBezTo>
                  <a:pt x="902182" y="726233"/>
                  <a:pt x="903153" y="725262"/>
                  <a:pt x="904125" y="724290"/>
                </a:cubicBezTo>
                <a:cubicBezTo>
                  <a:pt x="903153" y="723319"/>
                  <a:pt x="902182" y="722104"/>
                  <a:pt x="901210" y="720647"/>
                </a:cubicBezTo>
                <a:cubicBezTo>
                  <a:pt x="900725" y="719918"/>
                  <a:pt x="900117" y="719493"/>
                  <a:pt x="899389" y="719372"/>
                </a:cubicBezTo>
                <a:close/>
                <a:moveTo>
                  <a:pt x="1102321" y="708260"/>
                </a:moveTo>
                <a:cubicBezTo>
                  <a:pt x="1101350" y="708260"/>
                  <a:pt x="1100378" y="708746"/>
                  <a:pt x="1099407" y="709717"/>
                </a:cubicBezTo>
                <a:cubicBezTo>
                  <a:pt x="1098435" y="710689"/>
                  <a:pt x="1097949" y="711660"/>
                  <a:pt x="1097949" y="712632"/>
                </a:cubicBezTo>
                <a:cubicBezTo>
                  <a:pt x="1097949" y="713603"/>
                  <a:pt x="1098678" y="714332"/>
                  <a:pt x="1100135" y="714818"/>
                </a:cubicBezTo>
                <a:cubicBezTo>
                  <a:pt x="1101593" y="715303"/>
                  <a:pt x="1102807" y="715546"/>
                  <a:pt x="1103779" y="715546"/>
                </a:cubicBezTo>
                <a:lnTo>
                  <a:pt x="1115437" y="714089"/>
                </a:lnTo>
                <a:lnTo>
                  <a:pt x="1115437" y="711174"/>
                </a:lnTo>
                <a:cubicBezTo>
                  <a:pt x="1109608" y="709231"/>
                  <a:pt x="1105236" y="708260"/>
                  <a:pt x="1102321" y="708260"/>
                </a:cubicBezTo>
                <a:close/>
                <a:moveTo>
                  <a:pt x="501903" y="577101"/>
                </a:moveTo>
                <a:cubicBezTo>
                  <a:pt x="502875" y="605276"/>
                  <a:pt x="503361" y="647538"/>
                  <a:pt x="503361" y="703888"/>
                </a:cubicBezTo>
                <a:cubicBezTo>
                  <a:pt x="561654" y="690286"/>
                  <a:pt x="604888" y="679599"/>
                  <a:pt x="633063" y="671827"/>
                </a:cubicBezTo>
                <a:cubicBezTo>
                  <a:pt x="632091" y="668912"/>
                  <a:pt x="630634" y="666483"/>
                  <a:pt x="628691" y="664540"/>
                </a:cubicBezTo>
                <a:cubicBezTo>
                  <a:pt x="624804" y="641223"/>
                  <a:pt x="622861" y="624221"/>
                  <a:pt x="622861" y="613534"/>
                </a:cubicBezTo>
                <a:cubicBezTo>
                  <a:pt x="621890" y="608676"/>
                  <a:pt x="620918" y="605761"/>
                  <a:pt x="619947" y="604790"/>
                </a:cubicBezTo>
                <a:cubicBezTo>
                  <a:pt x="618975" y="603818"/>
                  <a:pt x="615575" y="603818"/>
                  <a:pt x="609745" y="604790"/>
                </a:cubicBezTo>
                <a:lnTo>
                  <a:pt x="582056" y="607704"/>
                </a:lnTo>
                <a:cubicBezTo>
                  <a:pt x="587886" y="605761"/>
                  <a:pt x="594444" y="604304"/>
                  <a:pt x="601730" y="603332"/>
                </a:cubicBezTo>
                <a:cubicBezTo>
                  <a:pt x="609017" y="602361"/>
                  <a:pt x="615089" y="600904"/>
                  <a:pt x="619947" y="598960"/>
                </a:cubicBezTo>
                <a:cubicBezTo>
                  <a:pt x="618975" y="597989"/>
                  <a:pt x="617032" y="597503"/>
                  <a:pt x="614117" y="597503"/>
                </a:cubicBezTo>
                <a:cubicBezTo>
                  <a:pt x="606345" y="597503"/>
                  <a:pt x="598573" y="597989"/>
                  <a:pt x="590800" y="598960"/>
                </a:cubicBezTo>
                <a:cubicBezTo>
                  <a:pt x="583028" y="599932"/>
                  <a:pt x="575255" y="600418"/>
                  <a:pt x="567483" y="600418"/>
                </a:cubicBezTo>
                <a:cubicBezTo>
                  <a:pt x="555824" y="600418"/>
                  <a:pt x="543680" y="597989"/>
                  <a:pt x="531050" y="593131"/>
                </a:cubicBezTo>
                <a:cubicBezTo>
                  <a:pt x="523277" y="591188"/>
                  <a:pt x="513562" y="585844"/>
                  <a:pt x="501903" y="577101"/>
                </a:cubicBezTo>
                <a:close/>
                <a:moveTo>
                  <a:pt x="891009" y="520265"/>
                </a:moveTo>
                <a:cubicBezTo>
                  <a:pt x="882265" y="523179"/>
                  <a:pt x="873035" y="525608"/>
                  <a:pt x="863320" y="527552"/>
                </a:cubicBezTo>
                <a:cubicBezTo>
                  <a:pt x="853604" y="529495"/>
                  <a:pt x="843889" y="531924"/>
                  <a:pt x="834173" y="534838"/>
                </a:cubicBezTo>
                <a:cubicBezTo>
                  <a:pt x="822515" y="538724"/>
                  <a:pt x="790939" y="550383"/>
                  <a:pt x="739447" y="569814"/>
                </a:cubicBezTo>
                <a:cubicBezTo>
                  <a:pt x="733618" y="570785"/>
                  <a:pt x="730218" y="574672"/>
                  <a:pt x="729246" y="581473"/>
                </a:cubicBezTo>
                <a:lnTo>
                  <a:pt x="707386" y="661625"/>
                </a:lnTo>
                <a:lnTo>
                  <a:pt x="711758" y="661625"/>
                </a:lnTo>
                <a:lnTo>
                  <a:pt x="749649" y="654339"/>
                </a:lnTo>
                <a:cubicBezTo>
                  <a:pt x="767136" y="652396"/>
                  <a:pt x="779281" y="650453"/>
                  <a:pt x="786082" y="648509"/>
                </a:cubicBezTo>
                <a:cubicBezTo>
                  <a:pt x="813285" y="645595"/>
                  <a:pt x="840488" y="641223"/>
                  <a:pt x="867692" y="635393"/>
                </a:cubicBezTo>
                <a:cubicBezTo>
                  <a:pt x="877407" y="635393"/>
                  <a:pt x="887609" y="633450"/>
                  <a:pt x="898296" y="629564"/>
                </a:cubicBezTo>
                <a:cubicBezTo>
                  <a:pt x="899267" y="629564"/>
                  <a:pt x="900482" y="628836"/>
                  <a:pt x="901939" y="627378"/>
                </a:cubicBezTo>
                <a:cubicBezTo>
                  <a:pt x="903396" y="625921"/>
                  <a:pt x="904125" y="624221"/>
                  <a:pt x="904125" y="622278"/>
                </a:cubicBezTo>
                <a:lnTo>
                  <a:pt x="902668" y="604790"/>
                </a:lnTo>
                <a:lnTo>
                  <a:pt x="899753" y="529009"/>
                </a:lnTo>
                <a:cubicBezTo>
                  <a:pt x="899753" y="525123"/>
                  <a:pt x="899267" y="522694"/>
                  <a:pt x="898296" y="521722"/>
                </a:cubicBezTo>
                <a:cubicBezTo>
                  <a:pt x="897324" y="520751"/>
                  <a:pt x="894895" y="520265"/>
                  <a:pt x="891009" y="520265"/>
                </a:cubicBezTo>
                <a:close/>
                <a:moveTo>
                  <a:pt x="893924" y="508606"/>
                </a:moveTo>
                <a:lnTo>
                  <a:pt x="879351" y="512978"/>
                </a:lnTo>
                <a:lnTo>
                  <a:pt x="844375" y="520265"/>
                </a:lnTo>
                <a:lnTo>
                  <a:pt x="775880" y="549411"/>
                </a:lnTo>
                <a:cubicBezTo>
                  <a:pt x="768108" y="551354"/>
                  <a:pt x="760336" y="553298"/>
                  <a:pt x="752563" y="555241"/>
                </a:cubicBezTo>
                <a:cubicBezTo>
                  <a:pt x="744791" y="557184"/>
                  <a:pt x="737990" y="559127"/>
                  <a:pt x="732161" y="561070"/>
                </a:cubicBezTo>
                <a:lnTo>
                  <a:pt x="733618" y="565442"/>
                </a:lnTo>
                <a:cubicBezTo>
                  <a:pt x="736533" y="565442"/>
                  <a:pt x="738961" y="564470"/>
                  <a:pt x="740905" y="562527"/>
                </a:cubicBezTo>
                <a:cubicBezTo>
                  <a:pt x="749649" y="559613"/>
                  <a:pt x="769565" y="552812"/>
                  <a:pt x="800655" y="542125"/>
                </a:cubicBezTo>
                <a:cubicBezTo>
                  <a:pt x="807456" y="540182"/>
                  <a:pt x="815714" y="537753"/>
                  <a:pt x="825429" y="534838"/>
                </a:cubicBezTo>
                <a:cubicBezTo>
                  <a:pt x="835145" y="531924"/>
                  <a:pt x="846318" y="528037"/>
                  <a:pt x="858948" y="523179"/>
                </a:cubicBezTo>
                <a:lnTo>
                  <a:pt x="896838" y="514435"/>
                </a:lnTo>
                <a:cubicBezTo>
                  <a:pt x="898781" y="514435"/>
                  <a:pt x="899753" y="512978"/>
                  <a:pt x="899753" y="510064"/>
                </a:cubicBezTo>
                <a:close/>
                <a:moveTo>
                  <a:pt x="630148" y="380362"/>
                </a:moveTo>
                <a:lnTo>
                  <a:pt x="619947" y="384734"/>
                </a:lnTo>
                <a:lnTo>
                  <a:pt x="603916" y="392020"/>
                </a:lnTo>
                <a:cubicBezTo>
                  <a:pt x="595172" y="395906"/>
                  <a:pt x="575741" y="407079"/>
                  <a:pt x="545623" y="425539"/>
                </a:cubicBezTo>
                <a:lnTo>
                  <a:pt x="517934" y="443027"/>
                </a:lnTo>
                <a:cubicBezTo>
                  <a:pt x="504332" y="450799"/>
                  <a:pt x="497531" y="460514"/>
                  <a:pt x="497531" y="472173"/>
                </a:cubicBezTo>
                <a:cubicBezTo>
                  <a:pt x="497531" y="476059"/>
                  <a:pt x="498017" y="479460"/>
                  <a:pt x="498989" y="482375"/>
                </a:cubicBezTo>
                <a:cubicBezTo>
                  <a:pt x="500932" y="490147"/>
                  <a:pt x="501903" y="503263"/>
                  <a:pt x="501903" y="521722"/>
                </a:cubicBezTo>
                <a:lnTo>
                  <a:pt x="501903" y="534838"/>
                </a:lnTo>
                <a:lnTo>
                  <a:pt x="501903" y="571271"/>
                </a:lnTo>
                <a:cubicBezTo>
                  <a:pt x="504818" y="569328"/>
                  <a:pt x="508704" y="567628"/>
                  <a:pt x="513562" y="566171"/>
                </a:cubicBezTo>
                <a:cubicBezTo>
                  <a:pt x="518420" y="564713"/>
                  <a:pt x="522306" y="563013"/>
                  <a:pt x="525221" y="561070"/>
                </a:cubicBezTo>
                <a:cubicBezTo>
                  <a:pt x="526192" y="560099"/>
                  <a:pt x="527649" y="559613"/>
                  <a:pt x="529593" y="559613"/>
                </a:cubicBezTo>
                <a:lnTo>
                  <a:pt x="560196" y="545039"/>
                </a:lnTo>
                <a:lnTo>
                  <a:pt x="603916" y="527552"/>
                </a:lnTo>
                <a:cubicBezTo>
                  <a:pt x="616546" y="521722"/>
                  <a:pt x="622861" y="513950"/>
                  <a:pt x="622861" y="504234"/>
                </a:cubicBezTo>
                <a:lnTo>
                  <a:pt x="622861" y="501320"/>
                </a:lnTo>
                <a:lnTo>
                  <a:pt x="624319" y="472173"/>
                </a:lnTo>
                <a:lnTo>
                  <a:pt x="630148" y="399307"/>
                </a:lnTo>
                <a:close/>
                <a:moveTo>
                  <a:pt x="870880" y="327534"/>
                </a:moveTo>
                <a:cubicBezTo>
                  <a:pt x="870455" y="327534"/>
                  <a:pt x="870364" y="327655"/>
                  <a:pt x="870607" y="327898"/>
                </a:cubicBezTo>
                <a:lnTo>
                  <a:pt x="845832" y="329355"/>
                </a:lnTo>
                <a:cubicBezTo>
                  <a:pt x="842917" y="330327"/>
                  <a:pt x="840003" y="330570"/>
                  <a:pt x="837088" y="330084"/>
                </a:cubicBezTo>
                <a:cubicBezTo>
                  <a:pt x="834173" y="329598"/>
                  <a:pt x="831259" y="329841"/>
                  <a:pt x="828344" y="330813"/>
                </a:cubicBezTo>
                <a:cubicBezTo>
                  <a:pt x="805027" y="333727"/>
                  <a:pt x="778795" y="338099"/>
                  <a:pt x="749649" y="343928"/>
                </a:cubicBezTo>
                <a:lnTo>
                  <a:pt x="726331" y="349758"/>
                </a:lnTo>
                <a:cubicBezTo>
                  <a:pt x="728274" y="350729"/>
                  <a:pt x="729246" y="351701"/>
                  <a:pt x="729246" y="352673"/>
                </a:cubicBezTo>
                <a:cubicBezTo>
                  <a:pt x="745762" y="348786"/>
                  <a:pt x="759364" y="346357"/>
                  <a:pt x="770051" y="345386"/>
                </a:cubicBezTo>
                <a:lnTo>
                  <a:pt x="770051" y="346843"/>
                </a:lnTo>
                <a:cubicBezTo>
                  <a:pt x="750620" y="351701"/>
                  <a:pt x="737504" y="355101"/>
                  <a:pt x="730703" y="357045"/>
                </a:cubicBezTo>
                <a:lnTo>
                  <a:pt x="735075" y="469258"/>
                </a:lnTo>
                <a:cubicBezTo>
                  <a:pt x="743819" y="466344"/>
                  <a:pt x="762764" y="460514"/>
                  <a:pt x="791911" y="451771"/>
                </a:cubicBezTo>
                <a:lnTo>
                  <a:pt x="821057" y="444484"/>
                </a:lnTo>
                <a:lnTo>
                  <a:pt x="771508" y="408051"/>
                </a:lnTo>
                <a:cubicBezTo>
                  <a:pt x="775395" y="409022"/>
                  <a:pt x="785110" y="413394"/>
                  <a:pt x="800655" y="421167"/>
                </a:cubicBezTo>
                <a:cubicBezTo>
                  <a:pt x="805513" y="423110"/>
                  <a:pt x="812799" y="425539"/>
                  <a:pt x="822515" y="428453"/>
                </a:cubicBezTo>
                <a:cubicBezTo>
                  <a:pt x="832230" y="431368"/>
                  <a:pt x="840974" y="433311"/>
                  <a:pt x="848747" y="434283"/>
                </a:cubicBezTo>
                <a:cubicBezTo>
                  <a:pt x="864291" y="438169"/>
                  <a:pt x="874979" y="440112"/>
                  <a:pt x="880808" y="440112"/>
                </a:cubicBezTo>
                <a:lnTo>
                  <a:pt x="886637" y="440112"/>
                </a:lnTo>
                <a:cubicBezTo>
                  <a:pt x="887609" y="440112"/>
                  <a:pt x="889795" y="439383"/>
                  <a:pt x="893195" y="437926"/>
                </a:cubicBezTo>
                <a:cubicBezTo>
                  <a:pt x="896595" y="436469"/>
                  <a:pt x="898296" y="434769"/>
                  <a:pt x="898296" y="432825"/>
                </a:cubicBezTo>
                <a:lnTo>
                  <a:pt x="898296" y="428453"/>
                </a:lnTo>
                <a:cubicBezTo>
                  <a:pt x="897324" y="425539"/>
                  <a:pt x="896838" y="421652"/>
                  <a:pt x="896838" y="416795"/>
                </a:cubicBezTo>
                <a:cubicBezTo>
                  <a:pt x="896838" y="409994"/>
                  <a:pt x="896838" y="399307"/>
                  <a:pt x="896838" y="384734"/>
                </a:cubicBezTo>
                <a:cubicBezTo>
                  <a:pt x="896838" y="370160"/>
                  <a:pt x="894895" y="357530"/>
                  <a:pt x="891009" y="346843"/>
                </a:cubicBezTo>
                <a:cubicBezTo>
                  <a:pt x="888094" y="342957"/>
                  <a:pt x="883237" y="341014"/>
                  <a:pt x="876436" y="341014"/>
                </a:cubicBezTo>
                <a:lnTo>
                  <a:pt x="826887" y="341014"/>
                </a:lnTo>
                <a:cubicBezTo>
                  <a:pt x="821057" y="341014"/>
                  <a:pt x="817171" y="341500"/>
                  <a:pt x="815228" y="342471"/>
                </a:cubicBezTo>
                <a:lnTo>
                  <a:pt x="777338" y="346843"/>
                </a:lnTo>
                <a:lnTo>
                  <a:pt x="775880" y="343928"/>
                </a:lnTo>
                <a:cubicBezTo>
                  <a:pt x="795311" y="340042"/>
                  <a:pt x="816686" y="337613"/>
                  <a:pt x="840003" y="336642"/>
                </a:cubicBezTo>
                <a:cubicBezTo>
                  <a:pt x="863320" y="335670"/>
                  <a:pt x="877893" y="335184"/>
                  <a:pt x="883722" y="335184"/>
                </a:cubicBezTo>
                <a:lnTo>
                  <a:pt x="883722" y="330813"/>
                </a:lnTo>
                <a:cubicBezTo>
                  <a:pt x="876436" y="328627"/>
                  <a:pt x="872155" y="327534"/>
                  <a:pt x="870880" y="327534"/>
                </a:cubicBezTo>
                <a:close/>
                <a:moveTo>
                  <a:pt x="873521" y="106385"/>
                </a:moveTo>
                <a:cubicBezTo>
                  <a:pt x="868663" y="106385"/>
                  <a:pt x="864777" y="106870"/>
                  <a:pt x="861863" y="107842"/>
                </a:cubicBezTo>
                <a:cubicBezTo>
                  <a:pt x="849232" y="108814"/>
                  <a:pt x="835631" y="112699"/>
                  <a:pt x="821057" y="119500"/>
                </a:cubicBezTo>
                <a:lnTo>
                  <a:pt x="788996" y="125330"/>
                </a:lnTo>
                <a:cubicBezTo>
                  <a:pt x="774423" y="128244"/>
                  <a:pt x="753535" y="133588"/>
                  <a:pt x="726331" y="141360"/>
                </a:cubicBezTo>
                <a:lnTo>
                  <a:pt x="689898" y="148647"/>
                </a:lnTo>
                <a:cubicBezTo>
                  <a:pt x="686984" y="149618"/>
                  <a:pt x="667067" y="153991"/>
                  <a:pt x="630148" y="161763"/>
                </a:cubicBezTo>
                <a:cubicBezTo>
                  <a:pt x="618489" y="164677"/>
                  <a:pt x="600516" y="167106"/>
                  <a:pt x="576227" y="169049"/>
                </a:cubicBezTo>
                <a:cubicBezTo>
                  <a:pt x="573312" y="169049"/>
                  <a:pt x="570641" y="169535"/>
                  <a:pt x="568212" y="170507"/>
                </a:cubicBezTo>
                <a:cubicBezTo>
                  <a:pt x="565783" y="171478"/>
                  <a:pt x="563597" y="172450"/>
                  <a:pt x="561654" y="173421"/>
                </a:cubicBezTo>
                <a:cubicBezTo>
                  <a:pt x="561654" y="173421"/>
                  <a:pt x="561897" y="173664"/>
                  <a:pt x="562382" y="174150"/>
                </a:cubicBezTo>
                <a:cubicBezTo>
                  <a:pt x="562868" y="174636"/>
                  <a:pt x="563111" y="174879"/>
                  <a:pt x="563111" y="174879"/>
                </a:cubicBezTo>
                <a:lnTo>
                  <a:pt x="614117" y="171964"/>
                </a:lnTo>
                <a:cubicBezTo>
                  <a:pt x="630634" y="169049"/>
                  <a:pt x="655408" y="163706"/>
                  <a:pt x="688441" y="155934"/>
                </a:cubicBezTo>
                <a:lnTo>
                  <a:pt x="806484" y="128244"/>
                </a:lnTo>
                <a:cubicBezTo>
                  <a:pt x="840488" y="121443"/>
                  <a:pt x="861863" y="116586"/>
                  <a:pt x="870607" y="113671"/>
                </a:cubicBezTo>
                <a:lnTo>
                  <a:pt x="891009" y="109299"/>
                </a:lnTo>
                <a:lnTo>
                  <a:pt x="891009" y="107842"/>
                </a:lnTo>
                <a:cubicBezTo>
                  <a:pt x="886151" y="106870"/>
                  <a:pt x="880322" y="106385"/>
                  <a:pt x="873521" y="106385"/>
                </a:cubicBezTo>
                <a:close/>
                <a:moveTo>
                  <a:pt x="978449" y="0"/>
                </a:moveTo>
                <a:cubicBezTo>
                  <a:pt x="986221" y="0"/>
                  <a:pt x="992050" y="2429"/>
                  <a:pt x="995936" y="7286"/>
                </a:cubicBezTo>
                <a:cubicBezTo>
                  <a:pt x="997880" y="8258"/>
                  <a:pt x="997880" y="10687"/>
                  <a:pt x="995936" y="14573"/>
                </a:cubicBezTo>
                <a:cubicBezTo>
                  <a:pt x="993993" y="18459"/>
                  <a:pt x="993022" y="20888"/>
                  <a:pt x="993022" y="21860"/>
                </a:cubicBezTo>
                <a:cubicBezTo>
                  <a:pt x="991079" y="24774"/>
                  <a:pt x="988650" y="28661"/>
                  <a:pt x="985735" y="33518"/>
                </a:cubicBezTo>
                <a:cubicBezTo>
                  <a:pt x="982821" y="38376"/>
                  <a:pt x="979420" y="43719"/>
                  <a:pt x="975534" y="49549"/>
                </a:cubicBezTo>
                <a:cubicBezTo>
                  <a:pt x="975534" y="50520"/>
                  <a:pt x="975291" y="51735"/>
                  <a:pt x="974805" y="53192"/>
                </a:cubicBezTo>
                <a:cubicBezTo>
                  <a:pt x="974320" y="54650"/>
                  <a:pt x="973105" y="56350"/>
                  <a:pt x="971162" y="58293"/>
                </a:cubicBezTo>
                <a:cubicBezTo>
                  <a:pt x="961446" y="64122"/>
                  <a:pt x="954646" y="72866"/>
                  <a:pt x="950759" y="84525"/>
                </a:cubicBezTo>
                <a:cubicBezTo>
                  <a:pt x="947845" y="88411"/>
                  <a:pt x="941530" y="91325"/>
                  <a:pt x="931814" y="93269"/>
                </a:cubicBezTo>
                <a:cubicBezTo>
                  <a:pt x="927928" y="94240"/>
                  <a:pt x="915298" y="97641"/>
                  <a:pt x="893924" y="103470"/>
                </a:cubicBezTo>
                <a:cubicBezTo>
                  <a:pt x="895867" y="105413"/>
                  <a:pt x="900239" y="106385"/>
                  <a:pt x="907040" y="106385"/>
                </a:cubicBezTo>
                <a:lnTo>
                  <a:pt x="917241" y="106385"/>
                </a:lnTo>
                <a:lnTo>
                  <a:pt x="924528" y="107842"/>
                </a:lnTo>
                <a:cubicBezTo>
                  <a:pt x="922585" y="109785"/>
                  <a:pt x="920641" y="110756"/>
                  <a:pt x="918698" y="110756"/>
                </a:cubicBezTo>
                <a:cubicBezTo>
                  <a:pt x="906068" y="112699"/>
                  <a:pt x="897810" y="114643"/>
                  <a:pt x="893924" y="116586"/>
                </a:cubicBezTo>
                <a:lnTo>
                  <a:pt x="809399" y="135531"/>
                </a:lnTo>
                <a:lnTo>
                  <a:pt x="730703" y="151562"/>
                </a:lnTo>
                <a:cubicBezTo>
                  <a:pt x="714187" y="154476"/>
                  <a:pt x="690384" y="159820"/>
                  <a:pt x="659294" y="167592"/>
                </a:cubicBezTo>
                <a:cubicBezTo>
                  <a:pt x="651522" y="169535"/>
                  <a:pt x="642049" y="171235"/>
                  <a:pt x="630877" y="172693"/>
                </a:cubicBezTo>
                <a:cubicBezTo>
                  <a:pt x="619704" y="174150"/>
                  <a:pt x="611203" y="175365"/>
                  <a:pt x="605373" y="176336"/>
                </a:cubicBezTo>
                <a:cubicBezTo>
                  <a:pt x="600516" y="177308"/>
                  <a:pt x="594201" y="177793"/>
                  <a:pt x="586428" y="177793"/>
                </a:cubicBezTo>
                <a:cubicBezTo>
                  <a:pt x="578656" y="177793"/>
                  <a:pt x="569912" y="178765"/>
                  <a:pt x="560196" y="180708"/>
                </a:cubicBezTo>
                <a:cubicBezTo>
                  <a:pt x="557282" y="180708"/>
                  <a:pt x="554124" y="181437"/>
                  <a:pt x="550724" y="182894"/>
                </a:cubicBezTo>
                <a:cubicBezTo>
                  <a:pt x="547323" y="184352"/>
                  <a:pt x="544652" y="185566"/>
                  <a:pt x="542708" y="186538"/>
                </a:cubicBezTo>
                <a:cubicBezTo>
                  <a:pt x="541737" y="187509"/>
                  <a:pt x="533479" y="194310"/>
                  <a:pt x="517934" y="206940"/>
                </a:cubicBezTo>
                <a:cubicBezTo>
                  <a:pt x="508218" y="215684"/>
                  <a:pt x="499475" y="231229"/>
                  <a:pt x="491702" y="253574"/>
                </a:cubicBezTo>
                <a:cubicBezTo>
                  <a:pt x="489759" y="260375"/>
                  <a:pt x="487816" y="266933"/>
                  <a:pt x="485873" y="273248"/>
                </a:cubicBezTo>
                <a:cubicBezTo>
                  <a:pt x="483930" y="279563"/>
                  <a:pt x="481987" y="286121"/>
                  <a:pt x="480044" y="292922"/>
                </a:cubicBezTo>
                <a:cubicBezTo>
                  <a:pt x="479072" y="296808"/>
                  <a:pt x="478586" y="303609"/>
                  <a:pt x="478586" y="313325"/>
                </a:cubicBezTo>
                <a:lnTo>
                  <a:pt x="478586" y="320611"/>
                </a:lnTo>
                <a:lnTo>
                  <a:pt x="484415" y="378904"/>
                </a:lnTo>
                <a:cubicBezTo>
                  <a:pt x="485387" y="387648"/>
                  <a:pt x="487816" y="401736"/>
                  <a:pt x="491702" y="421167"/>
                </a:cubicBezTo>
                <a:cubicBezTo>
                  <a:pt x="494617" y="418252"/>
                  <a:pt x="497774" y="415823"/>
                  <a:pt x="501175" y="413880"/>
                </a:cubicBezTo>
                <a:cubicBezTo>
                  <a:pt x="504575" y="411937"/>
                  <a:pt x="507733" y="409994"/>
                  <a:pt x="510647" y="408051"/>
                </a:cubicBezTo>
                <a:cubicBezTo>
                  <a:pt x="525221" y="392506"/>
                  <a:pt x="542223" y="377204"/>
                  <a:pt x="561654" y="362145"/>
                </a:cubicBezTo>
                <a:cubicBezTo>
                  <a:pt x="581085" y="347086"/>
                  <a:pt x="593715" y="337613"/>
                  <a:pt x="599544" y="333727"/>
                </a:cubicBezTo>
                <a:cubicBezTo>
                  <a:pt x="603430" y="330813"/>
                  <a:pt x="608531" y="327898"/>
                  <a:pt x="614846" y="324983"/>
                </a:cubicBezTo>
                <a:cubicBezTo>
                  <a:pt x="621161" y="322069"/>
                  <a:pt x="625776" y="320125"/>
                  <a:pt x="628691" y="319154"/>
                </a:cubicBezTo>
                <a:cubicBezTo>
                  <a:pt x="633548" y="318182"/>
                  <a:pt x="636949" y="315753"/>
                  <a:pt x="638892" y="311867"/>
                </a:cubicBezTo>
                <a:cubicBezTo>
                  <a:pt x="640835" y="307981"/>
                  <a:pt x="641807" y="304095"/>
                  <a:pt x="641807" y="300209"/>
                </a:cubicBezTo>
                <a:cubicBezTo>
                  <a:pt x="642778" y="297294"/>
                  <a:pt x="643264" y="294137"/>
                  <a:pt x="643264" y="290736"/>
                </a:cubicBezTo>
                <a:cubicBezTo>
                  <a:pt x="643264" y="287336"/>
                  <a:pt x="643750" y="284178"/>
                  <a:pt x="644721" y="281264"/>
                </a:cubicBezTo>
                <a:cubicBezTo>
                  <a:pt x="646664" y="257946"/>
                  <a:pt x="647636" y="240944"/>
                  <a:pt x="647636" y="230257"/>
                </a:cubicBezTo>
                <a:cubicBezTo>
                  <a:pt x="647636" y="224428"/>
                  <a:pt x="649579" y="219327"/>
                  <a:pt x="653465" y="214955"/>
                </a:cubicBezTo>
                <a:cubicBezTo>
                  <a:pt x="657351" y="210583"/>
                  <a:pt x="662209" y="208397"/>
                  <a:pt x="668038" y="208397"/>
                </a:cubicBezTo>
                <a:lnTo>
                  <a:pt x="675325" y="209855"/>
                </a:lnTo>
                <a:cubicBezTo>
                  <a:pt x="676297" y="209855"/>
                  <a:pt x="677268" y="210583"/>
                  <a:pt x="678240" y="212041"/>
                </a:cubicBezTo>
                <a:cubicBezTo>
                  <a:pt x="679211" y="213498"/>
                  <a:pt x="680183" y="214712"/>
                  <a:pt x="681154" y="215684"/>
                </a:cubicBezTo>
                <a:cubicBezTo>
                  <a:pt x="693784" y="231229"/>
                  <a:pt x="702528" y="249202"/>
                  <a:pt x="707386" y="269605"/>
                </a:cubicBezTo>
                <a:lnTo>
                  <a:pt x="708843" y="278349"/>
                </a:lnTo>
                <a:cubicBezTo>
                  <a:pt x="709815" y="281264"/>
                  <a:pt x="711029" y="283449"/>
                  <a:pt x="712487" y="284907"/>
                </a:cubicBezTo>
                <a:cubicBezTo>
                  <a:pt x="713944" y="286364"/>
                  <a:pt x="716130" y="287093"/>
                  <a:pt x="719045" y="287093"/>
                </a:cubicBezTo>
                <a:lnTo>
                  <a:pt x="726331" y="287093"/>
                </a:lnTo>
                <a:lnTo>
                  <a:pt x="783167" y="282721"/>
                </a:lnTo>
                <a:lnTo>
                  <a:pt x="810856" y="278349"/>
                </a:lnTo>
                <a:cubicBezTo>
                  <a:pt x="826401" y="274463"/>
                  <a:pt x="843646" y="271791"/>
                  <a:pt x="862591" y="270334"/>
                </a:cubicBezTo>
                <a:cubicBezTo>
                  <a:pt x="881537" y="268876"/>
                  <a:pt x="893924" y="267662"/>
                  <a:pt x="899753" y="266690"/>
                </a:cubicBezTo>
                <a:cubicBezTo>
                  <a:pt x="932786" y="264747"/>
                  <a:pt x="958046" y="263776"/>
                  <a:pt x="975534" y="263776"/>
                </a:cubicBezTo>
                <a:cubicBezTo>
                  <a:pt x="978449" y="263776"/>
                  <a:pt x="985492" y="264261"/>
                  <a:pt x="996665" y="265233"/>
                </a:cubicBezTo>
                <a:cubicBezTo>
                  <a:pt x="1007838" y="266204"/>
                  <a:pt x="1018768" y="268633"/>
                  <a:pt x="1029455" y="272520"/>
                </a:cubicBezTo>
                <a:cubicBezTo>
                  <a:pt x="1044028" y="278349"/>
                  <a:pt x="1054229" y="287093"/>
                  <a:pt x="1060059" y="298751"/>
                </a:cubicBezTo>
                <a:cubicBezTo>
                  <a:pt x="1075604" y="337613"/>
                  <a:pt x="1084348" y="367731"/>
                  <a:pt x="1086291" y="389106"/>
                </a:cubicBezTo>
                <a:cubicBezTo>
                  <a:pt x="1087262" y="407565"/>
                  <a:pt x="1089691" y="435254"/>
                  <a:pt x="1093577" y="472173"/>
                </a:cubicBezTo>
                <a:lnTo>
                  <a:pt x="1095035" y="543582"/>
                </a:lnTo>
                <a:cubicBezTo>
                  <a:pt x="1096006" y="549411"/>
                  <a:pt x="1096492" y="557184"/>
                  <a:pt x="1096492" y="566899"/>
                </a:cubicBezTo>
                <a:lnTo>
                  <a:pt x="1095035" y="612076"/>
                </a:lnTo>
                <a:cubicBezTo>
                  <a:pt x="1099892" y="614019"/>
                  <a:pt x="1103050" y="614505"/>
                  <a:pt x="1104507" y="613534"/>
                </a:cubicBezTo>
                <a:cubicBezTo>
                  <a:pt x="1105964" y="612562"/>
                  <a:pt x="1107179" y="610133"/>
                  <a:pt x="1108150" y="606247"/>
                </a:cubicBezTo>
                <a:cubicBezTo>
                  <a:pt x="1115923" y="588759"/>
                  <a:pt x="1121266" y="571757"/>
                  <a:pt x="1124181" y="555241"/>
                </a:cubicBezTo>
                <a:cubicBezTo>
                  <a:pt x="1125153" y="548440"/>
                  <a:pt x="1126610" y="541396"/>
                  <a:pt x="1128553" y="534110"/>
                </a:cubicBezTo>
                <a:cubicBezTo>
                  <a:pt x="1130496" y="526823"/>
                  <a:pt x="1131953" y="519779"/>
                  <a:pt x="1132925" y="512978"/>
                </a:cubicBezTo>
                <a:cubicBezTo>
                  <a:pt x="1135840" y="485775"/>
                  <a:pt x="1137297" y="471687"/>
                  <a:pt x="1137297" y="470716"/>
                </a:cubicBezTo>
                <a:lnTo>
                  <a:pt x="1141669" y="486746"/>
                </a:lnTo>
                <a:lnTo>
                  <a:pt x="1141669" y="495490"/>
                </a:lnTo>
                <a:cubicBezTo>
                  <a:pt x="1147498" y="519779"/>
                  <a:pt x="1156242" y="543096"/>
                  <a:pt x="1167901" y="565442"/>
                </a:cubicBezTo>
                <a:cubicBezTo>
                  <a:pt x="1171787" y="575157"/>
                  <a:pt x="1180045" y="583416"/>
                  <a:pt x="1192675" y="590216"/>
                </a:cubicBezTo>
                <a:cubicBezTo>
                  <a:pt x="1196562" y="594103"/>
                  <a:pt x="1201662" y="598232"/>
                  <a:pt x="1207977" y="602604"/>
                </a:cubicBezTo>
                <a:cubicBezTo>
                  <a:pt x="1214292" y="606976"/>
                  <a:pt x="1218907" y="611105"/>
                  <a:pt x="1221822" y="614991"/>
                </a:cubicBezTo>
                <a:cubicBezTo>
                  <a:pt x="1228623" y="620820"/>
                  <a:pt x="1238095" y="624464"/>
                  <a:pt x="1250240" y="625921"/>
                </a:cubicBezTo>
                <a:cubicBezTo>
                  <a:pt x="1262384" y="627378"/>
                  <a:pt x="1270399" y="628593"/>
                  <a:pt x="1274286" y="629564"/>
                </a:cubicBezTo>
                <a:lnTo>
                  <a:pt x="1283029" y="629564"/>
                </a:lnTo>
                <a:lnTo>
                  <a:pt x="1288859" y="635393"/>
                </a:lnTo>
                <a:cubicBezTo>
                  <a:pt x="1294688" y="638308"/>
                  <a:pt x="1299546" y="641709"/>
                  <a:pt x="1303432" y="645595"/>
                </a:cubicBezTo>
                <a:lnTo>
                  <a:pt x="1336950" y="668912"/>
                </a:lnTo>
                <a:cubicBezTo>
                  <a:pt x="1339865" y="671827"/>
                  <a:pt x="1339865" y="677170"/>
                  <a:pt x="1336950" y="684943"/>
                </a:cubicBezTo>
                <a:cubicBezTo>
                  <a:pt x="1334036" y="691743"/>
                  <a:pt x="1330150" y="697573"/>
                  <a:pt x="1325292" y="702431"/>
                </a:cubicBezTo>
                <a:cubicBezTo>
                  <a:pt x="1319463" y="712146"/>
                  <a:pt x="1316062" y="719433"/>
                  <a:pt x="1315091" y="724290"/>
                </a:cubicBezTo>
                <a:lnTo>
                  <a:pt x="1312176" y="725748"/>
                </a:lnTo>
                <a:cubicBezTo>
                  <a:pt x="1307318" y="726719"/>
                  <a:pt x="1303432" y="729148"/>
                  <a:pt x="1300517" y="733034"/>
                </a:cubicBezTo>
                <a:cubicBezTo>
                  <a:pt x="1297603" y="736920"/>
                  <a:pt x="1295660" y="740807"/>
                  <a:pt x="1294688" y="744693"/>
                </a:cubicBezTo>
                <a:cubicBezTo>
                  <a:pt x="1287887" y="756352"/>
                  <a:pt x="1278658" y="762181"/>
                  <a:pt x="1266999" y="762181"/>
                </a:cubicBezTo>
                <a:lnTo>
                  <a:pt x="1264084" y="762181"/>
                </a:lnTo>
                <a:cubicBezTo>
                  <a:pt x="1261170" y="760238"/>
                  <a:pt x="1256798" y="759266"/>
                  <a:pt x="1250968" y="759266"/>
                </a:cubicBezTo>
                <a:cubicBezTo>
                  <a:pt x="1250968" y="759266"/>
                  <a:pt x="1250725" y="759509"/>
                  <a:pt x="1250240" y="759995"/>
                </a:cubicBezTo>
                <a:cubicBezTo>
                  <a:pt x="1249754" y="760481"/>
                  <a:pt x="1249511" y="761209"/>
                  <a:pt x="1249511" y="762181"/>
                </a:cubicBezTo>
                <a:lnTo>
                  <a:pt x="1258255" y="769467"/>
                </a:lnTo>
                <a:cubicBezTo>
                  <a:pt x="1260198" y="769467"/>
                  <a:pt x="1262141" y="771896"/>
                  <a:pt x="1264084" y="776754"/>
                </a:cubicBezTo>
                <a:lnTo>
                  <a:pt x="1262627" y="778211"/>
                </a:lnTo>
                <a:cubicBezTo>
                  <a:pt x="1260684" y="777240"/>
                  <a:pt x="1258498" y="776754"/>
                  <a:pt x="1256069" y="776754"/>
                </a:cubicBezTo>
                <a:cubicBezTo>
                  <a:pt x="1253640" y="776754"/>
                  <a:pt x="1251454" y="776268"/>
                  <a:pt x="1249511" y="775297"/>
                </a:cubicBezTo>
                <a:cubicBezTo>
                  <a:pt x="1242710" y="770439"/>
                  <a:pt x="1233480" y="766796"/>
                  <a:pt x="1221822" y="764367"/>
                </a:cubicBezTo>
                <a:cubicBezTo>
                  <a:pt x="1210163" y="761938"/>
                  <a:pt x="1200934" y="759266"/>
                  <a:pt x="1194133" y="756352"/>
                </a:cubicBezTo>
                <a:cubicBezTo>
                  <a:pt x="1189275" y="753437"/>
                  <a:pt x="1184660" y="750522"/>
                  <a:pt x="1180288" y="747607"/>
                </a:cubicBezTo>
                <a:cubicBezTo>
                  <a:pt x="1175916" y="744693"/>
                  <a:pt x="1170815" y="742264"/>
                  <a:pt x="1164986" y="740321"/>
                </a:cubicBezTo>
                <a:cubicBezTo>
                  <a:pt x="1159157" y="736435"/>
                  <a:pt x="1145555" y="729148"/>
                  <a:pt x="1124181" y="718461"/>
                </a:cubicBezTo>
                <a:cubicBezTo>
                  <a:pt x="1117380" y="718461"/>
                  <a:pt x="1109122" y="720890"/>
                  <a:pt x="1099407" y="725748"/>
                </a:cubicBezTo>
                <a:lnTo>
                  <a:pt x="1097949" y="725748"/>
                </a:lnTo>
                <a:lnTo>
                  <a:pt x="1097949" y="768010"/>
                </a:lnTo>
                <a:cubicBezTo>
                  <a:pt x="1097949" y="777726"/>
                  <a:pt x="1097463" y="786955"/>
                  <a:pt x="1096492" y="795699"/>
                </a:cubicBezTo>
                <a:cubicBezTo>
                  <a:pt x="1095520" y="804443"/>
                  <a:pt x="1095035" y="813187"/>
                  <a:pt x="1095035" y="821931"/>
                </a:cubicBezTo>
                <a:lnTo>
                  <a:pt x="1095035" y="897712"/>
                </a:lnTo>
                <a:cubicBezTo>
                  <a:pt x="1095035" y="923944"/>
                  <a:pt x="1096006" y="943375"/>
                  <a:pt x="1097949" y="956005"/>
                </a:cubicBezTo>
                <a:lnTo>
                  <a:pt x="1103779" y="1050731"/>
                </a:lnTo>
                <a:cubicBezTo>
                  <a:pt x="1104750" y="1061418"/>
                  <a:pt x="1105236" y="1077935"/>
                  <a:pt x="1105236" y="1100280"/>
                </a:cubicBezTo>
                <a:cubicBezTo>
                  <a:pt x="1106207" y="1111939"/>
                  <a:pt x="1101835" y="1123597"/>
                  <a:pt x="1092120" y="1135256"/>
                </a:cubicBezTo>
                <a:cubicBezTo>
                  <a:pt x="1087262" y="1142057"/>
                  <a:pt x="1082404" y="1149101"/>
                  <a:pt x="1077547" y="1156387"/>
                </a:cubicBezTo>
                <a:cubicBezTo>
                  <a:pt x="1072689" y="1163674"/>
                  <a:pt x="1067831" y="1170718"/>
                  <a:pt x="1062973" y="1177519"/>
                </a:cubicBezTo>
                <a:lnTo>
                  <a:pt x="1060059" y="1180433"/>
                </a:lnTo>
                <a:cubicBezTo>
                  <a:pt x="1058116" y="1188205"/>
                  <a:pt x="1053744" y="1193063"/>
                  <a:pt x="1046943" y="1195006"/>
                </a:cubicBezTo>
                <a:cubicBezTo>
                  <a:pt x="1040142" y="1196949"/>
                  <a:pt x="1035284" y="1198407"/>
                  <a:pt x="1032370" y="1199378"/>
                </a:cubicBezTo>
                <a:cubicBezTo>
                  <a:pt x="1032370" y="1204236"/>
                  <a:pt x="1031884" y="1208608"/>
                  <a:pt x="1030912" y="1212494"/>
                </a:cubicBezTo>
                <a:cubicBezTo>
                  <a:pt x="1029941" y="1214437"/>
                  <a:pt x="1028483" y="1215409"/>
                  <a:pt x="1026540" y="1215409"/>
                </a:cubicBezTo>
                <a:cubicBezTo>
                  <a:pt x="1024597" y="1215409"/>
                  <a:pt x="1022654" y="1214437"/>
                  <a:pt x="1020711" y="1212494"/>
                </a:cubicBezTo>
                <a:lnTo>
                  <a:pt x="1010510" y="1197921"/>
                </a:lnTo>
                <a:cubicBezTo>
                  <a:pt x="1009538" y="1195006"/>
                  <a:pt x="1005652" y="1194035"/>
                  <a:pt x="998851" y="1195006"/>
                </a:cubicBezTo>
                <a:cubicBezTo>
                  <a:pt x="990107" y="1197921"/>
                  <a:pt x="985250" y="1199378"/>
                  <a:pt x="984278" y="1199378"/>
                </a:cubicBezTo>
                <a:cubicBezTo>
                  <a:pt x="981363" y="1199378"/>
                  <a:pt x="977963" y="1198407"/>
                  <a:pt x="974077" y="1196464"/>
                </a:cubicBezTo>
                <a:cubicBezTo>
                  <a:pt x="972134" y="1196464"/>
                  <a:pt x="969219" y="1195492"/>
                  <a:pt x="965333" y="1193549"/>
                </a:cubicBezTo>
                <a:lnTo>
                  <a:pt x="930357" y="1167317"/>
                </a:lnTo>
                <a:cubicBezTo>
                  <a:pt x="926471" y="1171203"/>
                  <a:pt x="923556" y="1172661"/>
                  <a:pt x="921613" y="1171689"/>
                </a:cubicBezTo>
                <a:cubicBezTo>
                  <a:pt x="919670" y="1170718"/>
                  <a:pt x="915784" y="1166831"/>
                  <a:pt x="909954" y="1160030"/>
                </a:cubicBezTo>
                <a:cubicBezTo>
                  <a:pt x="891495" y="1131856"/>
                  <a:pt x="874493" y="1103195"/>
                  <a:pt x="858948" y="1074048"/>
                </a:cubicBezTo>
                <a:cubicBezTo>
                  <a:pt x="856033" y="1068219"/>
                  <a:pt x="850690" y="1057775"/>
                  <a:pt x="842917" y="1042716"/>
                </a:cubicBezTo>
                <a:cubicBezTo>
                  <a:pt x="835145" y="1027657"/>
                  <a:pt x="827858" y="1015269"/>
                  <a:pt x="821057" y="1005554"/>
                </a:cubicBezTo>
                <a:cubicBezTo>
                  <a:pt x="815228" y="996810"/>
                  <a:pt x="809885" y="986852"/>
                  <a:pt x="805027" y="975679"/>
                </a:cubicBezTo>
                <a:cubicBezTo>
                  <a:pt x="800169" y="964506"/>
                  <a:pt x="796769" y="956491"/>
                  <a:pt x="794826" y="951633"/>
                </a:cubicBezTo>
                <a:cubicBezTo>
                  <a:pt x="778309" y="912771"/>
                  <a:pt x="762764" y="885568"/>
                  <a:pt x="748191" y="870023"/>
                </a:cubicBezTo>
                <a:lnTo>
                  <a:pt x="742362" y="859822"/>
                </a:lnTo>
                <a:lnTo>
                  <a:pt x="739447" y="853992"/>
                </a:lnTo>
                <a:cubicBezTo>
                  <a:pt x="741390" y="853992"/>
                  <a:pt x="743333" y="853750"/>
                  <a:pt x="745277" y="853264"/>
                </a:cubicBezTo>
                <a:cubicBezTo>
                  <a:pt x="747220" y="852778"/>
                  <a:pt x="749649" y="853021"/>
                  <a:pt x="752563" y="853992"/>
                </a:cubicBezTo>
                <a:cubicBezTo>
                  <a:pt x="756449" y="854964"/>
                  <a:pt x="759607" y="856421"/>
                  <a:pt x="762036" y="858364"/>
                </a:cubicBezTo>
                <a:cubicBezTo>
                  <a:pt x="764465" y="860307"/>
                  <a:pt x="766651" y="861765"/>
                  <a:pt x="768594" y="862736"/>
                </a:cubicBezTo>
                <a:lnTo>
                  <a:pt x="812314" y="887511"/>
                </a:lnTo>
                <a:cubicBezTo>
                  <a:pt x="820086" y="894312"/>
                  <a:pt x="829801" y="900141"/>
                  <a:pt x="841460" y="904999"/>
                </a:cubicBezTo>
                <a:cubicBezTo>
                  <a:pt x="848261" y="909856"/>
                  <a:pt x="857248" y="914957"/>
                  <a:pt x="868421" y="920301"/>
                </a:cubicBezTo>
                <a:cubicBezTo>
                  <a:pt x="879593" y="925644"/>
                  <a:pt x="889552" y="930745"/>
                  <a:pt x="898296" y="935602"/>
                </a:cubicBezTo>
                <a:lnTo>
                  <a:pt x="901210" y="937060"/>
                </a:lnTo>
                <a:lnTo>
                  <a:pt x="902668" y="934145"/>
                </a:lnTo>
                <a:cubicBezTo>
                  <a:pt x="902668" y="897226"/>
                  <a:pt x="902182" y="870509"/>
                  <a:pt x="901210" y="853992"/>
                </a:cubicBezTo>
                <a:lnTo>
                  <a:pt x="902668" y="846706"/>
                </a:lnTo>
                <a:cubicBezTo>
                  <a:pt x="902668" y="800071"/>
                  <a:pt x="903153" y="765095"/>
                  <a:pt x="904125" y="741778"/>
                </a:cubicBezTo>
                <a:cubicBezTo>
                  <a:pt x="904125" y="736920"/>
                  <a:pt x="902182" y="734492"/>
                  <a:pt x="898296" y="734492"/>
                </a:cubicBezTo>
                <a:lnTo>
                  <a:pt x="867692" y="738864"/>
                </a:lnTo>
                <a:cubicBezTo>
                  <a:pt x="858948" y="740807"/>
                  <a:pt x="844860" y="742750"/>
                  <a:pt x="825429" y="744693"/>
                </a:cubicBezTo>
                <a:lnTo>
                  <a:pt x="799198" y="749065"/>
                </a:lnTo>
                <a:cubicBezTo>
                  <a:pt x="782681" y="751008"/>
                  <a:pt x="756449" y="755866"/>
                  <a:pt x="720502" y="763638"/>
                </a:cubicBezTo>
                <a:cubicBezTo>
                  <a:pt x="701071" y="767524"/>
                  <a:pt x="686012" y="770925"/>
                  <a:pt x="675325" y="773839"/>
                </a:cubicBezTo>
                <a:cubicBezTo>
                  <a:pt x="654922" y="777726"/>
                  <a:pt x="629662" y="783069"/>
                  <a:pt x="599544" y="789870"/>
                </a:cubicBezTo>
                <a:lnTo>
                  <a:pt x="509190" y="808815"/>
                </a:lnTo>
                <a:cubicBezTo>
                  <a:pt x="505304" y="809787"/>
                  <a:pt x="502632" y="811001"/>
                  <a:pt x="501175" y="812458"/>
                </a:cubicBezTo>
                <a:cubicBezTo>
                  <a:pt x="499717" y="813916"/>
                  <a:pt x="498989" y="817073"/>
                  <a:pt x="498989" y="821931"/>
                </a:cubicBezTo>
                <a:cubicBezTo>
                  <a:pt x="499960" y="828732"/>
                  <a:pt x="500203" y="837233"/>
                  <a:pt x="499717" y="847434"/>
                </a:cubicBezTo>
                <a:cubicBezTo>
                  <a:pt x="499232" y="857635"/>
                  <a:pt x="498989" y="865165"/>
                  <a:pt x="498989" y="870023"/>
                </a:cubicBezTo>
                <a:cubicBezTo>
                  <a:pt x="498989" y="876824"/>
                  <a:pt x="502389" y="885568"/>
                  <a:pt x="509190" y="896255"/>
                </a:cubicBezTo>
                <a:lnTo>
                  <a:pt x="520849" y="928316"/>
                </a:lnTo>
                <a:cubicBezTo>
                  <a:pt x="521820" y="931230"/>
                  <a:pt x="522306" y="935117"/>
                  <a:pt x="522306" y="939974"/>
                </a:cubicBezTo>
                <a:cubicBezTo>
                  <a:pt x="522306" y="952605"/>
                  <a:pt x="515991" y="968635"/>
                  <a:pt x="503361" y="988066"/>
                </a:cubicBezTo>
                <a:lnTo>
                  <a:pt x="480044" y="1024499"/>
                </a:lnTo>
                <a:cubicBezTo>
                  <a:pt x="478100" y="1025471"/>
                  <a:pt x="476400" y="1026685"/>
                  <a:pt x="474943" y="1028143"/>
                </a:cubicBezTo>
                <a:cubicBezTo>
                  <a:pt x="473486" y="1029600"/>
                  <a:pt x="471785" y="1031300"/>
                  <a:pt x="469842" y="1033243"/>
                </a:cubicBezTo>
                <a:lnTo>
                  <a:pt x="453812" y="1049274"/>
                </a:lnTo>
                <a:cubicBezTo>
                  <a:pt x="449925" y="1052189"/>
                  <a:pt x="446039" y="1053646"/>
                  <a:pt x="442153" y="1053646"/>
                </a:cubicBezTo>
                <a:lnTo>
                  <a:pt x="440696" y="1053646"/>
                </a:lnTo>
                <a:cubicBezTo>
                  <a:pt x="435838" y="1051703"/>
                  <a:pt x="432438" y="1048788"/>
                  <a:pt x="430494" y="1044902"/>
                </a:cubicBezTo>
                <a:cubicBezTo>
                  <a:pt x="429523" y="1039073"/>
                  <a:pt x="428308" y="1035915"/>
                  <a:pt x="426851" y="1035429"/>
                </a:cubicBezTo>
                <a:cubicBezTo>
                  <a:pt x="425394" y="1034943"/>
                  <a:pt x="422722" y="1035672"/>
                  <a:pt x="418836" y="1037615"/>
                </a:cubicBezTo>
                <a:cubicBezTo>
                  <a:pt x="413007" y="1040530"/>
                  <a:pt x="408149" y="1041987"/>
                  <a:pt x="404263" y="1041987"/>
                </a:cubicBezTo>
                <a:cubicBezTo>
                  <a:pt x="398433" y="1041987"/>
                  <a:pt x="391147" y="1038587"/>
                  <a:pt x="382403" y="1031786"/>
                </a:cubicBezTo>
                <a:lnTo>
                  <a:pt x="364915" y="1015755"/>
                </a:lnTo>
                <a:cubicBezTo>
                  <a:pt x="362972" y="1013812"/>
                  <a:pt x="360057" y="1013812"/>
                  <a:pt x="356171" y="1015755"/>
                </a:cubicBezTo>
                <a:cubicBezTo>
                  <a:pt x="350342" y="1017698"/>
                  <a:pt x="344998" y="1014784"/>
                  <a:pt x="340140" y="1007012"/>
                </a:cubicBezTo>
                <a:cubicBezTo>
                  <a:pt x="332368" y="1001182"/>
                  <a:pt x="328482" y="992438"/>
                  <a:pt x="328482" y="980779"/>
                </a:cubicBezTo>
                <a:cubicBezTo>
                  <a:pt x="328482" y="943861"/>
                  <a:pt x="327996" y="917143"/>
                  <a:pt x="327024" y="900627"/>
                </a:cubicBezTo>
                <a:lnTo>
                  <a:pt x="327024" y="846706"/>
                </a:lnTo>
                <a:cubicBezTo>
                  <a:pt x="325081" y="846706"/>
                  <a:pt x="319252" y="848649"/>
                  <a:pt x="309536" y="852535"/>
                </a:cubicBezTo>
                <a:cubicBezTo>
                  <a:pt x="301764" y="853506"/>
                  <a:pt x="290105" y="855207"/>
                  <a:pt x="274561" y="857635"/>
                </a:cubicBezTo>
                <a:cubicBezTo>
                  <a:pt x="259016" y="860064"/>
                  <a:pt x="244443" y="860793"/>
                  <a:pt x="230841" y="859822"/>
                </a:cubicBezTo>
                <a:cubicBezTo>
                  <a:pt x="222098" y="859822"/>
                  <a:pt x="211167" y="860064"/>
                  <a:pt x="198051" y="860550"/>
                </a:cubicBezTo>
                <a:cubicBezTo>
                  <a:pt x="184935" y="861036"/>
                  <a:pt x="169633" y="860793"/>
                  <a:pt x="152145" y="859822"/>
                </a:cubicBezTo>
                <a:cubicBezTo>
                  <a:pt x="143401" y="859822"/>
                  <a:pt x="127857" y="856421"/>
                  <a:pt x="105511" y="849620"/>
                </a:cubicBezTo>
                <a:cubicBezTo>
                  <a:pt x="96767" y="847677"/>
                  <a:pt x="81222" y="842334"/>
                  <a:pt x="58877" y="833590"/>
                </a:cubicBezTo>
                <a:cubicBezTo>
                  <a:pt x="54991" y="833590"/>
                  <a:pt x="51104" y="831647"/>
                  <a:pt x="47218" y="827761"/>
                </a:cubicBezTo>
                <a:cubicBezTo>
                  <a:pt x="45275" y="826789"/>
                  <a:pt x="43089" y="825574"/>
                  <a:pt x="40660" y="824117"/>
                </a:cubicBezTo>
                <a:cubicBezTo>
                  <a:pt x="38231" y="822660"/>
                  <a:pt x="35559" y="821931"/>
                  <a:pt x="32645" y="821931"/>
                </a:cubicBezTo>
                <a:cubicBezTo>
                  <a:pt x="19043" y="813187"/>
                  <a:pt x="9813" y="804443"/>
                  <a:pt x="4956" y="795699"/>
                </a:cubicBezTo>
                <a:lnTo>
                  <a:pt x="584" y="778211"/>
                </a:lnTo>
                <a:cubicBezTo>
                  <a:pt x="-388" y="776268"/>
                  <a:pt x="-145" y="774568"/>
                  <a:pt x="1312" y="773111"/>
                </a:cubicBezTo>
                <a:cubicBezTo>
                  <a:pt x="2770" y="771653"/>
                  <a:pt x="4956" y="771411"/>
                  <a:pt x="7870" y="772382"/>
                </a:cubicBezTo>
                <a:cubicBezTo>
                  <a:pt x="17586" y="777240"/>
                  <a:pt x="27787" y="780640"/>
                  <a:pt x="38474" y="782583"/>
                </a:cubicBezTo>
                <a:cubicBezTo>
                  <a:pt x="49161" y="784526"/>
                  <a:pt x="61548" y="785255"/>
                  <a:pt x="75636" y="784769"/>
                </a:cubicBezTo>
                <a:cubicBezTo>
                  <a:pt x="89724" y="784284"/>
                  <a:pt x="99682" y="784041"/>
                  <a:pt x="105511" y="784041"/>
                </a:cubicBezTo>
                <a:lnTo>
                  <a:pt x="174005" y="778211"/>
                </a:lnTo>
                <a:cubicBezTo>
                  <a:pt x="177891" y="778211"/>
                  <a:pt x="183964" y="778454"/>
                  <a:pt x="192222" y="778940"/>
                </a:cubicBezTo>
                <a:cubicBezTo>
                  <a:pt x="200480" y="779426"/>
                  <a:pt x="207524" y="779183"/>
                  <a:pt x="213353" y="778211"/>
                </a:cubicBezTo>
                <a:cubicBezTo>
                  <a:pt x="236670" y="776268"/>
                  <a:pt x="254644" y="774325"/>
                  <a:pt x="267274" y="772382"/>
                </a:cubicBezTo>
                <a:cubicBezTo>
                  <a:pt x="293506" y="764610"/>
                  <a:pt x="310508" y="759752"/>
                  <a:pt x="318280" y="757809"/>
                </a:cubicBezTo>
                <a:cubicBezTo>
                  <a:pt x="321195" y="755866"/>
                  <a:pt x="324838" y="754166"/>
                  <a:pt x="329210" y="752708"/>
                </a:cubicBezTo>
                <a:cubicBezTo>
                  <a:pt x="333582" y="751251"/>
                  <a:pt x="336740" y="750036"/>
                  <a:pt x="338683" y="749065"/>
                </a:cubicBezTo>
                <a:cubicBezTo>
                  <a:pt x="341598" y="747122"/>
                  <a:pt x="343055" y="744693"/>
                  <a:pt x="343055" y="741778"/>
                </a:cubicBezTo>
                <a:cubicBezTo>
                  <a:pt x="344998" y="734977"/>
                  <a:pt x="345970" y="725262"/>
                  <a:pt x="345970" y="712632"/>
                </a:cubicBezTo>
                <a:cubicBezTo>
                  <a:pt x="352770" y="674741"/>
                  <a:pt x="357142" y="652882"/>
                  <a:pt x="359086" y="647052"/>
                </a:cubicBezTo>
                <a:lnTo>
                  <a:pt x="376573" y="558155"/>
                </a:lnTo>
                <a:lnTo>
                  <a:pt x="392604" y="494033"/>
                </a:lnTo>
                <a:cubicBezTo>
                  <a:pt x="403291" y="448370"/>
                  <a:pt x="414464" y="411451"/>
                  <a:pt x="426122" y="383276"/>
                </a:cubicBezTo>
                <a:cubicBezTo>
                  <a:pt x="430009" y="374532"/>
                  <a:pt x="433409" y="362388"/>
                  <a:pt x="436324" y="346843"/>
                </a:cubicBezTo>
                <a:lnTo>
                  <a:pt x="445068" y="314782"/>
                </a:lnTo>
                <a:lnTo>
                  <a:pt x="459641" y="273977"/>
                </a:lnTo>
                <a:cubicBezTo>
                  <a:pt x="466442" y="256489"/>
                  <a:pt x="472271" y="244345"/>
                  <a:pt x="477129" y="237544"/>
                </a:cubicBezTo>
                <a:cubicBezTo>
                  <a:pt x="481987" y="228800"/>
                  <a:pt x="491702" y="218113"/>
                  <a:pt x="506275" y="205483"/>
                </a:cubicBezTo>
                <a:cubicBezTo>
                  <a:pt x="511133" y="200625"/>
                  <a:pt x="516234" y="196496"/>
                  <a:pt x="521577" y="193095"/>
                </a:cubicBezTo>
                <a:cubicBezTo>
                  <a:pt x="526921" y="189695"/>
                  <a:pt x="531536" y="186538"/>
                  <a:pt x="535422" y="183623"/>
                </a:cubicBezTo>
                <a:cubicBezTo>
                  <a:pt x="504332" y="178765"/>
                  <a:pt x="486359" y="176336"/>
                  <a:pt x="481501" y="176336"/>
                </a:cubicBezTo>
                <a:lnTo>
                  <a:pt x="481501" y="173421"/>
                </a:lnTo>
                <a:cubicBezTo>
                  <a:pt x="496074" y="176336"/>
                  <a:pt x="509676" y="177793"/>
                  <a:pt x="522306" y="177793"/>
                </a:cubicBezTo>
                <a:cubicBezTo>
                  <a:pt x="532993" y="177793"/>
                  <a:pt x="541251" y="176822"/>
                  <a:pt x="547080" y="174879"/>
                </a:cubicBezTo>
                <a:lnTo>
                  <a:pt x="547080" y="171964"/>
                </a:lnTo>
                <a:lnTo>
                  <a:pt x="517934" y="171964"/>
                </a:lnTo>
                <a:cubicBezTo>
                  <a:pt x="509190" y="171964"/>
                  <a:pt x="502389" y="172450"/>
                  <a:pt x="497531" y="173421"/>
                </a:cubicBezTo>
                <a:cubicBezTo>
                  <a:pt x="472271" y="173421"/>
                  <a:pt x="453812" y="171478"/>
                  <a:pt x="442153" y="167592"/>
                </a:cubicBezTo>
                <a:cubicBezTo>
                  <a:pt x="424665" y="159820"/>
                  <a:pt x="409606" y="152047"/>
                  <a:pt x="396976" y="144275"/>
                </a:cubicBezTo>
                <a:cubicBezTo>
                  <a:pt x="391147" y="139417"/>
                  <a:pt x="388232" y="134074"/>
                  <a:pt x="388232" y="128244"/>
                </a:cubicBezTo>
                <a:cubicBezTo>
                  <a:pt x="388232" y="125330"/>
                  <a:pt x="388718" y="122901"/>
                  <a:pt x="389689" y="120958"/>
                </a:cubicBezTo>
                <a:cubicBezTo>
                  <a:pt x="395519" y="105413"/>
                  <a:pt x="399405" y="93754"/>
                  <a:pt x="401348" y="85982"/>
                </a:cubicBezTo>
                <a:lnTo>
                  <a:pt x="407177" y="87439"/>
                </a:lnTo>
                <a:lnTo>
                  <a:pt x="407177" y="103470"/>
                </a:lnTo>
                <a:cubicBezTo>
                  <a:pt x="407177" y="115128"/>
                  <a:pt x="413492" y="122415"/>
                  <a:pt x="426122" y="125330"/>
                </a:cubicBezTo>
                <a:cubicBezTo>
                  <a:pt x="430009" y="127273"/>
                  <a:pt x="436324" y="128244"/>
                  <a:pt x="445068" y="128244"/>
                </a:cubicBezTo>
                <a:cubicBezTo>
                  <a:pt x="449925" y="128244"/>
                  <a:pt x="456483" y="127516"/>
                  <a:pt x="464742" y="126058"/>
                </a:cubicBezTo>
                <a:cubicBezTo>
                  <a:pt x="473000" y="124601"/>
                  <a:pt x="479558" y="123387"/>
                  <a:pt x="484415" y="122415"/>
                </a:cubicBezTo>
                <a:lnTo>
                  <a:pt x="500446" y="119500"/>
                </a:lnTo>
                <a:cubicBezTo>
                  <a:pt x="512105" y="114643"/>
                  <a:pt x="525221" y="110513"/>
                  <a:pt x="539794" y="107113"/>
                </a:cubicBezTo>
                <a:cubicBezTo>
                  <a:pt x="554367" y="103713"/>
                  <a:pt x="564568" y="101527"/>
                  <a:pt x="570398" y="100555"/>
                </a:cubicBezTo>
                <a:cubicBezTo>
                  <a:pt x="587886" y="94726"/>
                  <a:pt x="601001" y="89868"/>
                  <a:pt x="609745" y="85982"/>
                </a:cubicBezTo>
                <a:lnTo>
                  <a:pt x="662209" y="68494"/>
                </a:lnTo>
                <a:cubicBezTo>
                  <a:pt x="699128" y="54892"/>
                  <a:pt x="726817" y="45662"/>
                  <a:pt x="745277" y="40805"/>
                </a:cubicBezTo>
                <a:cubicBezTo>
                  <a:pt x="753049" y="38862"/>
                  <a:pt x="762764" y="36190"/>
                  <a:pt x="774423" y="32790"/>
                </a:cubicBezTo>
                <a:cubicBezTo>
                  <a:pt x="786082" y="29389"/>
                  <a:pt x="795797" y="27203"/>
                  <a:pt x="803570" y="26232"/>
                </a:cubicBezTo>
                <a:cubicBezTo>
                  <a:pt x="815228" y="22345"/>
                  <a:pt x="825915" y="25746"/>
                  <a:pt x="835631" y="36433"/>
                </a:cubicBezTo>
                <a:lnTo>
                  <a:pt x="872064" y="24774"/>
                </a:lnTo>
                <a:cubicBezTo>
                  <a:pt x="876922" y="23803"/>
                  <a:pt x="884451" y="21617"/>
                  <a:pt x="894652" y="18216"/>
                </a:cubicBezTo>
                <a:cubicBezTo>
                  <a:pt x="904854" y="14816"/>
                  <a:pt x="914326" y="12630"/>
                  <a:pt x="923070" y="11658"/>
                </a:cubicBezTo>
                <a:cubicBezTo>
                  <a:pt x="951245" y="4857"/>
                  <a:pt x="969705" y="971"/>
                  <a:pt x="978449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1500" dirty="0"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latin typeface="演示新手书" panose="00000500000000000000" pitchFamily="2" charset="-122"/>
              <a:ea typeface="演示新手书" panose="00000500000000000000" pitchFamily="2" charset="-122"/>
              <a:cs typeface="OPPOSans" panose="0002060004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266451" y="1958064"/>
            <a:ext cx="1374389" cy="1310944"/>
          </a:xfrm>
          <a:custGeom>
            <a:avLst/>
            <a:gdLst/>
            <a:ahLst/>
            <a:cxnLst/>
            <a:rect l="l" t="t" r="r" b="b"/>
            <a:pathLst>
              <a:path w="1374389" h="1310944">
                <a:moveTo>
                  <a:pt x="1241191" y="1267129"/>
                </a:moveTo>
                <a:cubicBezTo>
                  <a:pt x="1236517" y="1267129"/>
                  <a:pt x="1233597" y="1267714"/>
                  <a:pt x="1232428" y="1268882"/>
                </a:cubicBezTo>
                <a:cubicBezTo>
                  <a:pt x="1196208" y="1281734"/>
                  <a:pt x="1151809" y="1289329"/>
                  <a:pt x="1099231" y="1291666"/>
                </a:cubicBezTo>
                <a:cubicBezTo>
                  <a:pt x="1061842" y="1292834"/>
                  <a:pt x="1004590" y="1293418"/>
                  <a:pt x="927476" y="1293418"/>
                </a:cubicBezTo>
                <a:lnTo>
                  <a:pt x="732937" y="1293418"/>
                </a:lnTo>
                <a:lnTo>
                  <a:pt x="680359" y="1291666"/>
                </a:lnTo>
                <a:lnTo>
                  <a:pt x="680359" y="1293418"/>
                </a:lnTo>
                <a:cubicBezTo>
                  <a:pt x="688538" y="1294587"/>
                  <a:pt x="699930" y="1296632"/>
                  <a:pt x="714535" y="1299553"/>
                </a:cubicBezTo>
                <a:cubicBezTo>
                  <a:pt x="729140" y="1302473"/>
                  <a:pt x="741700" y="1303934"/>
                  <a:pt x="752216" y="1303934"/>
                </a:cubicBezTo>
                <a:cubicBezTo>
                  <a:pt x="772079" y="1305102"/>
                  <a:pt x="789313" y="1305394"/>
                  <a:pt x="803918" y="1304810"/>
                </a:cubicBezTo>
                <a:cubicBezTo>
                  <a:pt x="818523" y="1304226"/>
                  <a:pt x="831083" y="1303934"/>
                  <a:pt x="841599" y="1303934"/>
                </a:cubicBezTo>
                <a:lnTo>
                  <a:pt x="885413" y="1303934"/>
                </a:lnTo>
                <a:cubicBezTo>
                  <a:pt x="967201" y="1303934"/>
                  <a:pt x="1028543" y="1302766"/>
                  <a:pt x="1069437" y="1300429"/>
                </a:cubicBezTo>
                <a:cubicBezTo>
                  <a:pt x="1122014" y="1300429"/>
                  <a:pt x="1178097" y="1291082"/>
                  <a:pt x="1237686" y="1272387"/>
                </a:cubicBezTo>
                <a:cubicBezTo>
                  <a:pt x="1238854" y="1272387"/>
                  <a:pt x="1240023" y="1270635"/>
                  <a:pt x="1241191" y="1267129"/>
                </a:cubicBezTo>
                <a:close/>
                <a:moveTo>
                  <a:pt x="694380" y="0"/>
                </a:moveTo>
                <a:cubicBezTo>
                  <a:pt x="710738" y="0"/>
                  <a:pt x="727680" y="1752"/>
                  <a:pt x="745205" y="5257"/>
                </a:cubicBezTo>
                <a:cubicBezTo>
                  <a:pt x="755721" y="6426"/>
                  <a:pt x="764484" y="10223"/>
                  <a:pt x="771494" y="16649"/>
                </a:cubicBezTo>
                <a:cubicBezTo>
                  <a:pt x="778505" y="23075"/>
                  <a:pt x="787268" y="32130"/>
                  <a:pt x="797784" y="43815"/>
                </a:cubicBezTo>
                <a:cubicBezTo>
                  <a:pt x="805962" y="54330"/>
                  <a:pt x="812973" y="59588"/>
                  <a:pt x="818815" y="59588"/>
                </a:cubicBezTo>
                <a:cubicBezTo>
                  <a:pt x="819983" y="59588"/>
                  <a:pt x="821151" y="60464"/>
                  <a:pt x="822320" y="62217"/>
                </a:cubicBezTo>
                <a:cubicBezTo>
                  <a:pt x="823488" y="63970"/>
                  <a:pt x="824072" y="65430"/>
                  <a:pt x="824072" y="66598"/>
                </a:cubicBezTo>
                <a:cubicBezTo>
                  <a:pt x="826409" y="77114"/>
                  <a:pt x="828746" y="95224"/>
                  <a:pt x="831083" y="120929"/>
                </a:cubicBezTo>
                <a:cubicBezTo>
                  <a:pt x="832251" y="130276"/>
                  <a:pt x="833712" y="139039"/>
                  <a:pt x="835464" y="147218"/>
                </a:cubicBezTo>
                <a:cubicBezTo>
                  <a:pt x="837217" y="155397"/>
                  <a:pt x="838677" y="164160"/>
                  <a:pt x="839846" y="173507"/>
                </a:cubicBezTo>
                <a:lnTo>
                  <a:pt x="855619" y="345262"/>
                </a:lnTo>
                <a:cubicBezTo>
                  <a:pt x="862630" y="444576"/>
                  <a:pt x="866719" y="520522"/>
                  <a:pt x="867888" y="573100"/>
                </a:cubicBezTo>
                <a:cubicBezTo>
                  <a:pt x="869056" y="594131"/>
                  <a:pt x="869640" y="625678"/>
                  <a:pt x="869640" y="667740"/>
                </a:cubicBezTo>
                <a:cubicBezTo>
                  <a:pt x="870809" y="681761"/>
                  <a:pt x="871393" y="703377"/>
                  <a:pt x="871393" y="732587"/>
                </a:cubicBezTo>
                <a:lnTo>
                  <a:pt x="873145" y="830732"/>
                </a:lnTo>
                <a:cubicBezTo>
                  <a:pt x="873145" y="835406"/>
                  <a:pt x="873729" y="837742"/>
                  <a:pt x="874898" y="837742"/>
                </a:cubicBezTo>
                <a:cubicBezTo>
                  <a:pt x="883077" y="845921"/>
                  <a:pt x="887166" y="855268"/>
                  <a:pt x="887166" y="865784"/>
                </a:cubicBezTo>
                <a:cubicBezTo>
                  <a:pt x="887166" y="875131"/>
                  <a:pt x="883661" y="884478"/>
                  <a:pt x="876651" y="893826"/>
                </a:cubicBezTo>
                <a:cubicBezTo>
                  <a:pt x="873145" y="897331"/>
                  <a:pt x="869640" y="902297"/>
                  <a:pt x="866135" y="908723"/>
                </a:cubicBezTo>
                <a:cubicBezTo>
                  <a:pt x="862630" y="915149"/>
                  <a:pt x="858540" y="920115"/>
                  <a:pt x="853867" y="923620"/>
                </a:cubicBezTo>
                <a:cubicBezTo>
                  <a:pt x="850361" y="925957"/>
                  <a:pt x="846856" y="929754"/>
                  <a:pt x="843351" y="935012"/>
                </a:cubicBezTo>
                <a:cubicBezTo>
                  <a:pt x="839846" y="940270"/>
                  <a:pt x="836925" y="944067"/>
                  <a:pt x="834588" y="946404"/>
                </a:cubicBezTo>
                <a:cubicBezTo>
                  <a:pt x="826409" y="954582"/>
                  <a:pt x="821151" y="959256"/>
                  <a:pt x="818815" y="960424"/>
                </a:cubicBezTo>
                <a:cubicBezTo>
                  <a:pt x="810636" y="965098"/>
                  <a:pt x="803625" y="964514"/>
                  <a:pt x="797784" y="958672"/>
                </a:cubicBezTo>
                <a:lnTo>
                  <a:pt x="794278" y="962177"/>
                </a:lnTo>
                <a:lnTo>
                  <a:pt x="796031" y="983208"/>
                </a:lnTo>
                <a:lnTo>
                  <a:pt x="794278" y="983208"/>
                </a:lnTo>
                <a:cubicBezTo>
                  <a:pt x="790773" y="979703"/>
                  <a:pt x="789021" y="977951"/>
                  <a:pt x="789021" y="977951"/>
                </a:cubicBezTo>
                <a:lnTo>
                  <a:pt x="778505" y="960424"/>
                </a:lnTo>
                <a:cubicBezTo>
                  <a:pt x="777336" y="958088"/>
                  <a:pt x="775876" y="956627"/>
                  <a:pt x="774123" y="956043"/>
                </a:cubicBezTo>
                <a:cubicBezTo>
                  <a:pt x="772371" y="955459"/>
                  <a:pt x="770910" y="955751"/>
                  <a:pt x="769742" y="956919"/>
                </a:cubicBezTo>
                <a:cubicBezTo>
                  <a:pt x="761563" y="960424"/>
                  <a:pt x="754553" y="962177"/>
                  <a:pt x="748711" y="962177"/>
                </a:cubicBezTo>
                <a:cubicBezTo>
                  <a:pt x="738195" y="962177"/>
                  <a:pt x="728264" y="956919"/>
                  <a:pt x="718917" y="946404"/>
                </a:cubicBezTo>
                <a:cubicBezTo>
                  <a:pt x="710738" y="934720"/>
                  <a:pt x="704896" y="928293"/>
                  <a:pt x="701390" y="927125"/>
                </a:cubicBezTo>
                <a:cubicBezTo>
                  <a:pt x="699054" y="924788"/>
                  <a:pt x="694380" y="923620"/>
                  <a:pt x="687370" y="923620"/>
                </a:cubicBezTo>
                <a:cubicBezTo>
                  <a:pt x="681528" y="925957"/>
                  <a:pt x="676854" y="924788"/>
                  <a:pt x="673349" y="920115"/>
                </a:cubicBezTo>
                <a:cubicBezTo>
                  <a:pt x="659328" y="897915"/>
                  <a:pt x="647644" y="876884"/>
                  <a:pt x="638297" y="857021"/>
                </a:cubicBezTo>
                <a:lnTo>
                  <a:pt x="603245" y="776401"/>
                </a:lnTo>
                <a:cubicBezTo>
                  <a:pt x="598571" y="767054"/>
                  <a:pt x="589224" y="743686"/>
                  <a:pt x="575203" y="706297"/>
                </a:cubicBezTo>
                <a:lnTo>
                  <a:pt x="538399" y="622173"/>
                </a:lnTo>
                <a:cubicBezTo>
                  <a:pt x="534894" y="610489"/>
                  <a:pt x="529636" y="600557"/>
                  <a:pt x="522625" y="592378"/>
                </a:cubicBezTo>
                <a:cubicBezTo>
                  <a:pt x="510941" y="704545"/>
                  <a:pt x="471216" y="832485"/>
                  <a:pt x="403449" y="976198"/>
                </a:cubicBezTo>
                <a:lnTo>
                  <a:pt x="406954" y="977951"/>
                </a:lnTo>
                <a:lnTo>
                  <a:pt x="427985" y="962177"/>
                </a:lnTo>
                <a:cubicBezTo>
                  <a:pt x="474721" y="928293"/>
                  <a:pt x="515615" y="907846"/>
                  <a:pt x="550667" y="900836"/>
                </a:cubicBezTo>
                <a:cubicBezTo>
                  <a:pt x="561182" y="897331"/>
                  <a:pt x="569361" y="895578"/>
                  <a:pt x="575203" y="895578"/>
                </a:cubicBezTo>
                <a:cubicBezTo>
                  <a:pt x="585719" y="895578"/>
                  <a:pt x="596234" y="903173"/>
                  <a:pt x="606750" y="918362"/>
                </a:cubicBezTo>
                <a:cubicBezTo>
                  <a:pt x="630118" y="947572"/>
                  <a:pt x="645891" y="988466"/>
                  <a:pt x="654070" y="1041044"/>
                </a:cubicBezTo>
                <a:cubicBezTo>
                  <a:pt x="655239" y="1049223"/>
                  <a:pt x="656407" y="1062660"/>
                  <a:pt x="657576" y="1081354"/>
                </a:cubicBezTo>
                <a:cubicBezTo>
                  <a:pt x="658744" y="1100048"/>
                  <a:pt x="662833" y="1116990"/>
                  <a:pt x="669844" y="1132179"/>
                </a:cubicBezTo>
                <a:cubicBezTo>
                  <a:pt x="686201" y="1170737"/>
                  <a:pt x="714827" y="1193520"/>
                  <a:pt x="755721" y="1200531"/>
                </a:cubicBezTo>
                <a:cubicBezTo>
                  <a:pt x="783763" y="1206373"/>
                  <a:pt x="825241" y="1209294"/>
                  <a:pt x="880156" y="1209294"/>
                </a:cubicBezTo>
                <a:lnTo>
                  <a:pt x="971291" y="1209294"/>
                </a:lnTo>
                <a:cubicBezTo>
                  <a:pt x="1012185" y="1209294"/>
                  <a:pt x="1042563" y="1208710"/>
                  <a:pt x="1062426" y="1207541"/>
                </a:cubicBezTo>
                <a:cubicBezTo>
                  <a:pt x="1076447" y="1207541"/>
                  <a:pt x="1088131" y="1206373"/>
                  <a:pt x="1097478" y="1204036"/>
                </a:cubicBezTo>
                <a:cubicBezTo>
                  <a:pt x="1095141" y="1201699"/>
                  <a:pt x="1093389" y="1199362"/>
                  <a:pt x="1092220" y="1197025"/>
                </a:cubicBezTo>
                <a:cubicBezTo>
                  <a:pt x="1091052" y="1194689"/>
                  <a:pt x="1089299" y="1192936"/>
                  <a:pt x="1086962" y="1191768"/>
                </a:cubicBezTo>
                <a:cubicBezTo>
                  <a:pt x="1077615" y="1180084"/>
                  <a:pt x="1071773" y="1165479"/>
                  <a:pt x="1069437" y="1147953"/>
                </a:cubicBezTo>
                <a:cubicBezTo>
                  <a:pt x="1067100" y="1130427"/>
                  <a:pt x="1065931" y="1119911"/>
                  <a:pt x="1065931" y="1116406"/>
                </a:cubicBezTo>
                <a:cubicBezTo>
                  <a:pt x="1056584" y="1059154"/>
                  <a:pt x="1050158" y="1008329"/>
                  <a:pt x="1046653" y="963930"/>
                </a:cubicBezTo>
                <a:lnTo>
                  <a:pt x="1046653" y="953414"/>
                </a:lnTo>
                <a:cubicBezTo>
                  <a:pt x="1046653" y="947572"/>
                  <a:pt x="1047821" y="937641"/>
                  <a:pt x="1050158" y="923620"/>
                </a:cubicBezTo>
                <a:lnTo>
                  <a:pt x="1085210" y="778154"/>
                </a:lnTo>
                <a:cubicBezTo>
                  <a:pt x="1087547" y="768807"/>
                  <a:pt x="1092220" y="753034"/>
                  <a:pt x="1099231" y="730834"/>
                </a:cubicBezTo>
                <a:cubicBezTo>
                  <a:pt x="1102736" y="723824"/>
                  <a:pt x="1105073" y="719734"/>
                  <a:pt x="1106241" y="718566"/>
                </a:cubicBezTo>
                <a:lnTo>
                  <a:pt x="1109746" y="722071"/>
                </a:lnTo>
                <a:cubicBezTo>
                  <a:pt x="1129609" y="762965"/>
                  <a:pt x="1166413" y="802690"/>
                  <a:pt x="1220160" y="841248"/>
                </a:cubicBezTo>
                <a:lnTo>
                  <a:pt x="1281501" y="879805"/>
                </a:lnTo>
                <a:cubicBezTo>
                  <a:pt x="1286175" y="883310"/>
                  <a:pt x="1290264" y="887399"/>
                  <a:pt x="1293769" y="892073"/>
                </a:cubicBezTo>
                <a:cubicBezTo>
                  <a:pt x="1304285" y="906094"/>
                  <a:pt x="1313048" y="918654"/>
                  <a:pt x="1320058" y="929754"/>
                </a:cubicBezTo>
                <a:cubicBezTo>
                  <a:pt x="1327068" y="940854"/>
                  <a:pt x="1332910" y="950493"/>
                  <a:pt x="1337584" y="958672"/>
                </a:cubicBezTo>
                <a:cubicBezTo>
                  <a:pt x="1344595" y="970356"/>
                  <a:pt x="1350437" y="986129"/>
                  <a:pt x="1355110" y="1005992"/>
                </a:cubicBezTo>
                <a:cubicBezTo>
                  <a:pt x="1360952" y="1027023"/>
                  <a:pt x="1366794" y="1055649"/>
                  <a:pt x="1372636" y="1091870"/>
                </a:cubicBezTo>
                <a:cubicBezTo>
                  <a:pt x="1373805" y="1095375"/>
                  <a:pt x="1374389" y="1100048"/>
                  <a:pt x="1374389" y="1105890"/>
                </a:cubicBezTo>
                <a:cubicBezTo>
                  <a:pt x="1374389" y="1117574"/>
                  <a:pt x="1370883" y="1128674"/>
                  <a:pt x="1363873" y="1139190"/>
                </a:cubicBezTo>
                <a:cubicBezTo>
                  <a:pt x="1360368" y="1145032"/>
                  <a:pt x="1354818" y="1154671"/>
                  <a:pt x="1347223" y="1168108"/>
                </a:cubicBezTo>
                <a:cubicBezTo>
                  <a:pt x="1339629" y="1181544"/>
                  <a:pt x="1331158" y="1192936"/>
                  <a:pt x="1321811" y="1202283"/>
                </a:cubicBezTo>
                <a:cubicBezTo>
                  <a:pt x="1318305" y="1208125"/>
                  <a:pt x="1312755" y="1215428"/>
                  <a:pt x="1305161" y="1224191"/>
                </a:cubicBezTo>
                <a:cubicBezTo>
                  <a:pt x="1297567" y="1232954"/>
                  <a:pt x="1291432" y="1240840"/>
                  <a:pt x="1286759" y="1247851"/>
                </a:cubicBezTo>
                <a:cubicBezTo>
                  <a:pt x="1284422" y="1251356"/>
                  <a:pt x="1280040" y="1253985"/>
                  <a:pt x="1273614" y="1255738"/>
                </a:cubicBezTo>
                <a:cubicBezTo>
                  <a:pt x="1267188" y="1257490"/>
                  <a:pt x="1262807" y="1258951"/>
                  <a:pt x="1260470" y="1260119"/>
                </a:cubicBezTo>
                <a:cubicBezTo>
                  <a:pt x="1253459" y="1262456"/>
                  <a:pt x="1249954" y="1265961"/>
                  <a:pt x="1249954" y="1270635"/>
                </a:cubicBezTo>
                <a:cubicBezTo>
                  <a:pt x="1249954" y="1275308"/>
                  <a:pt x="1248786" y="1278229"/>
                  <a:pt x="1246449" y="1279398"/>
                </a:cubicBezTo>
                <a:cubicBezTo>
                  <a:pt x="1244112" y="1280566"/>
                  <a:pt x="1240607" y="1281150"/>
                  <a:pt x="1235933" y="1281150"/>
                </a:cubicBezTo>
                <a:lnTo>
                  <a:pt x="1232428" y="1281150"/>
                </a:lnTo>
                <a:cubicBezTo>
                  <a:pt x="1227755" y="1281150"/>
                  <a:pt x="1220160" y="1282903"/>
                  <a:pt x="1209644" y="1286408"/>
                </a:cubicBezTo>
                <a:cubicBezTo>
                  <a:pt x="1162908" y="1300429"/>
                  <a:pt x="1114420" y="1307439"/>
                  <a:pt x="1064179" y="1307439"/>
                </a:cubicBezTo>
                <a:cubicBezTo>
                  <a:pt x="1024453" y="1308608"/>
                  <a:pt x="963696" y="1309192"/>
                  <a:pt x="881908" y="1309192"/>
                </a:cubicBezTo>
                <a:lnTo>
                  <a:pt x="785515" y="1310944"/>
                </a:lnTo>
                <a:cubicBezTo>
                  <a:pt x="731769" y="1310944"/>
                  <a:pt x="678607" y="1299260"/>
                  <a:pt x="626029" y="1275892"/>
                </a:cubicBezTo>
                <a:cubicBezTo>
                  <a:pt x="619018" y="1272387"/>
                  <a:pt x="610547" y="1267714"/>
                  <a:pt x="600616" y="1261872"/>
                </a:cubicBezTo>
                <a:cubicBezTo>
                  <a:pt x="590685" y="1256030"/>
                  <a:pt x="582798" y="1251356"/>
                  <a:pt x="576956" y="1247851"/>
                </a:cubicBezTo>
                <a:cubicBezTo>
                  <a:pt x="571114" y="1244346"/>
                  <a:pt x="565272" y="1241425"/>
                  <a:pt x="559430" y="1239088"/>
                </a:cubicBezTo>
                <a:cubicBezTo>
                  <a:pt x="553588" y="1236751"/>
                  <a:pt x="547746" y="1233830"/>
                  <a:pt x="541904" y="1230325"/>
                </a:cubicBezTo>
                <a:cubicBezTo>
                  <a:pt x="504515" y="1202283"/>
                  <a:pt x="485821" y="1163726"/>
                  <a:pt x="485821" y="1114653"/>
                </a:cubicBezTo>
                <a:cubicBezTo>
                  <a:pt x="485821" y="1071423"/>
                  <a:pt x="495752" y="1028776"/>
                  <a:pt x="515615" y="986713"/>
                </a:cubicBezTo>
                <a:cubicBezTo>
                  <a:pt x="529636" y="962177"/>
                  <a:pt x="542488" y="936472"/>
                  <a:pt x="554172" y="909599"/>
                </a:cubicBezTo>
                <a:lnTo>
                  <a:pt x="534894" y="914857"/>
                </a:lnTo>
                <a:cubicBezTo>
                  <a:pt x="494000" y="930046"/>
                  <a:pt x="460116" y="951077"/>
                  <a:pt x="433243" y="977951"/>
                </a:cubicBezTo>
                <a:cubicBezTo>
                  <a:pt x="428569" y="980287"/>
                  <a:pt x="423311" y="984377"/>
                  <a:pt x="417469" y="990219"/>
                </a:cubicBezTo>
                <a:cubicBezTo>
                  <a:pt x="411627" y="996061"/>
                  <a:pt x="406369" y="1000734"/>
                  <a:pt x="401696" y="1004239"/>
                </a:cubicBezTo>
                <a:cubicBezTo>
                  <a:pt x="384170" y="1018260"/>
                  <a:pt x="368689" y="1035494"/>
                  <a:pt x="355252" y="1055941"/>
                </a:cubicBezTo>
                <a:cubicBezTo>
                  <a:pt x="341815" y="1076388"/>
                  <a:pt x="332760" y="1090701"/>
                  <a:pt x="328087" y="1098880"/>
                </a:cubicBezTo>
                <a:cubicBezTo>
                  <a:pt x="316403" y="1116406"/>
                  <a:pt x="305303" y="1129842"/>
                  <a:pt x="294787" y="1139190"/>
                </a:cubicBezTo>
                <a:cubicBezTo>
                  <a:pt x="283103" y="1152042"/>
                  <a:pt x="263825" y="1171321"/>
                  <a:pt x="236952" y="1197025"/>
                </a:cubicBezTo>
                <a:cubicBezTo>
                  <a:pt x="210078" y="1222730"/>
                  <a:pt x="193721" y="1236751"/>
                  <a:pt x="187879" y="1239088"/>
                </a:cubicBezTo>
                <a:lnTo>
                  <a:pt x="142311" y="1253109"/>
                </a:lnTo>
                <a:cubicBezTo>
                  <a:pt x="89733" y="1268298"/>
                  <a:pt x="64028" y="1275308"/>
                  <a:pt x="65197" y="1274140"/>
                </a:cubicBezTo>
                <a:cubicBezTo>
                  <a:pt x="61692" y="1272971"/>
                  <a:pt x="57602" y="1271803"/>
                  <a:pt x="52929" y="1270635"/>
                </a:cubicBezTo>
                <a:cubicBezTo>
                  <a:pt x="48255" y="1269466"/>
                  <a:pt x="44166" y="1269466"/>
                  <a:pt x="40660" y="1270635"/>
                </a:cubicBezTo>
                <a:cubicBezTo>
                  <a:pt x="38324" y="1271803"/>
                  <a:pt x="35110" y="1272095"/>
                  <a:pt x="31021" y="1271511"/>
                </a:cubicBezTo>
                <a:cubicBezTo>
                  <a:pt x="26932" y="1270927"/>
                  <a:pt x="23719" y="1270635"/>
                  <a:pt x="21382" y="1270635"/>
                </a:cubicBezTo>
                <a:cubicBezTo>
                  <a:pt x="13203" y="1260119"/>
                  <a:pt x="6777" y="1253109"/>
                  <a:pt x="2103" y="1249603"/>
                </a:cubicBezTo>
                <a:cubicBezTo>
                  <a:pt x="-4907" y="1253109"/>
                  <a:pt x="5608" y="1245514"/>
                  <a:pt x="33650" y="1226820"/>
                </a:cubicBezTo>
                <a:cubicBezTo>
                  <a:pt x="136469" y="1156716"/>
                  <a:pt x="187879" y="1118743"/>
                  <a:pt x="187879" y="1112901"/>
                </a:cubicBezTo>
                <a:cubicBezTo>
                  <a:pt x="187879" y="1105890"/>
                  <a:pt x="190216" y="1098880"/>
                  <a:pt x="194889" y="1091870"/>
                </a:cubicBezTo>
                <a:lnTo>
                  <a:pt x="221178" y="1049807"/>
                </a:lnTo>
                <a:cubicBezTo>
                  <a:pt x="238704" y="1024102"/>
                  <a:pt x="249220" y="1007745"/>
                  <a:pt x="252725" y="1000734"/>
                </a:cubicBezTo>
                <a:lnTo>
                  <a:pt x="347365" y="830732"/>
                </a:lnTo>
                <a:cubicBezTo>
                  <a:pt x="392933" y="739597"/>
                  <a:pt x="429738" y="672998"/>
                  <a:pt x="457779" y="630936"/>
                </a:cubicBezTo>
                <a:lnTo>
                  <a:pt x="506852" y="553821"/>
                </a:lnTo>
                <a:cubicBezTo>
                  <a:pt x="512694" y="543306"/>
                  <a:pt x="523794" y="538048"/>
                  <a:pt x="540151" y="538048"/>
                </a:cubicBezTo>
                <a:cubicBezTo>
                  <a:pt x="541320" y="538048"/>
                  <a:pt x="542488" y="538924"/>
                  <a:pt x="543657" y="540677"/>
                </a:cubicBezTo>
                <a:cubicBezTo>
                  <a:pt x="544825" y="542429"/>
                  <a:pt x="545409" y="543890"/>
                  <a:pt x="545409" y="545058"/>
                </a:cubicBezTo>
                <a:cubicBezTo>
                  <a:pt x="545409" y="557911"/>
                  <a:pt x="548330" y="569010"/>
                  <a:pt x="554172" y="578358"/>
                </a:cubicBezTo>
                <a:cubicBezTo>
                  <a:pt x="560014" y="587705"/>
                  <a:pt x="569946" y="599973"/>
                  <a:pt x="583966" y="615162"/>
                </a:cubicBezTo>
                <a:cubicBezTo>
                  <a:pt x="613176" y="642035"/>
                  <a:pt x="641802" y="664235"/>
                  <a:pt x="669844" y="681761"/>
                </a:cubicBezTo>
                <a:lnTo>
                  <a:pt x="680359" y="687019"/>
                </a:lnTo>
                <a:lnTo>
                  <a:pt x="680359" y="676503"/>
                </a:lnTo>
                <a:lnTo>
                  <a:pt x="690875" y="427634"/>
                </a:lnTo>
                <a:lnTo>
                  <a:pt x="694380" y="378561"/>
                </a:lnTo>
                <a:cubicBezTo>
                  <a:pt x="696717" y="331825"/>
                  <a:pt x="699054" y="296773"/>
                  <a:pt x="701390" y="273405"/>
                </a:cubicBezTo>
                <a:cubicBezTo>
                  <a:pt x="703727" y="250037"/>
                  <a:pt x="706064" y="232511"/>
                  <a:pt x="708401" y="220827"/>
                </a:cubicBezTo>
                <a:lnTo>
                  <a:pt x="715411" y="145465"/>
                </a:lnTo>
                <a:lnTo>
                  <a:pt x="715411" y="131445"/>
                </a:lnTo>
                <a:cubicBezTo>
                  <a:pt x="715411" y="115087"/>
                  <a:pt x="714827" y="102235"/>
                  <a:pt x="713659" y="92887"/>
                </a:cubicBezTo>
                <a:cubicBezTo>
                  <a:pt x="713659" y="78867"/>
                  <a:pt x="717748" y="68351"/>
                  <a:pt x="725927" y="61341"/>
                </a:cubicBezTo>
                <a:cubicBezTo>
                  <a:pt x="728264" y="59004"/>
                  <a:pt x="729432" y="56667"/>
                  <a:pt x="729432" y="54330"/>
                </a:cubicBezTo>
                <a:cubicBezTo>
                  <a:pt x="729432" y="51993"/>
                  <a:pt x="728264" y="48780"/>
                  <a:pt x="725927" y="44691"/>
                </a:cubicBezTo>
                <a:cubicBezTo>
                  <a:pt x="723590" y="40602"/>
                  <a:pt x="721838" y="36804"/>
                  <a:pt x="720669" y="33299"/>
                </a:cubicBezTo>
                <a:cubicBezTo>
                  <a:pt x="718332" y="25120"/>
                  <a:pt x="714243" y="20447"/>
                  <a:pt x="708401" y="19278"/>
                </a:cubicBezTo>
                <a:cubicBezTo>
                  <a:pt x="704896" y="18110"/>
                  <a:pt x="699054" y="17526"/>
                  <a:pt x="690875" y="17526"/>
                </a:cubicBezTo>
                <a:cubicBezTo>
                  <a:pt x="672180" y="17526"/>
                  <a:pt x="654654" y="22783"/>
                  <a:pt x="638297" y="33299"/>
                </a:cubicBezTo>
                <a:cubicBezTo>
                  <a:pt x="609087" y="47320"/>
                  <a:pt x="579877" y="64262"/>
                  <a:pt x="550667" y="84124"/>
                </a:cubicBezTo>
                <a:cubicBezTo>
                  <a:pt x="519120" y="108661"/>
                  <a:pt x="495168" y="130860"/>
                  <a:pt x="478810" y="150723"/>
                </a:cubicBezTo>
                <a:cubicBezTo>
                  <a:pt x="457779" y="170586"/>
                  <a:pt x="438501" y="193954"/>
                  <a:pt x="420974" y="220827"/>
                </a:cubicBezTo>
                <a:cubicBezTo>
                  <a:pt x="390596" y="272237"/>
                  <a:pt x="368981" y="310794"/>
                  <a:pt x="356128" y="336499"/>
                </a:cubicBezTo>
                <a:cubicBezTo>
                  <a:pt x="339771" y="378561"/>
                  <a:pt x="329255" y="409524"/>
                  <a:pt x="324582" y="429387"/>
                </a:cubicBezTo>
                <a:cubicBezTo>
                  <a:pt x="314066" y="476123"/>
                  <a:pt x="308808" y="525195"/>
                  <a:pt x="308808" y="576605"/>
                </a:cubicBezTo>
                <a:cubicBezTo>
                  <a:pt x="308808" y="610489"/>
                  <a:pt x="305303" y="662482"/>
                  <a:pt x="298293" y="732587"/>
                </a:cubicBezTo>
                <a:cubicBezTo>
                  <a:pt x="294787" y="767638"/>
                  <a:pt x="288361" y="809117"/>
                  <a:pt x="279014" y="857021"/>
                </a:cubicBezTo>
                <a:cubicBezTo>
                  <a:pt x="275509" y="876884"/>
                  <a:pt x="261488" y="899083"/>
                  <a:pt x="236952" y="923620"/>
                </a:cubicBezTo>
                <a:cubicBezTo>
                  <a:pt x="234615" y="923620"/>
                  <a:pt x="232278" y="925957"/>
                  <a:pt x="229941" y="930630"/>
                </a:cubicBezTo>
                <a:cubicBezTo>
                  <a:pt x="222931" y="941146"/>
                  <a:pt x="215336" y="948741"/>
                  <a:pt x="207157" y="953414"/>
                </a:cubicBezTo>
                <a:cubicBezTo>
                  <a:pt x="203652" y="953414"/>
                  <a:pt x="200439" y="955459"/>
                  <a:pt x="197518" y="959548"/>
                </a:cubicBezTo>
                <a:cubicBezTo>
                  <a:pt x="194597" y="963637"/>
                  <a:pt x="192552" y="966266"/>
                  <a:pt x="191384" y="967435"/>
                </a:cubicBezTo>
                <a:cubicBezTo>
                  <a:pt x="191384" y="967435"/>
                  <a:pt x="190216" y="970940"/>
                  <a:pt x="187879" y="977951"/>
                </a:cubicBezTo>
                <a:lnTo>
                  <a:pt x="184374" y="970940"/>
                </a:lnTo>
                <a:lnTo>
                  <a:pt x="173858" y="942898"/>
                </a:lnTo>
                <a:lnTo>
                  <a:pt x="154579" y="949909"/>
                </a:lnTo>
                <a:cubicBezTo>
                  <a:pt x="152242" y="951077"/>
                  <a:pt x="148737" y="951661"/>
                  <a:pt x="144064" y="951661"/>
                </a:cubicBezTo>
                <a:cubicBezTo>
                  <a:pt x="133548" y="951661"/>
                  <a:pt x="125954" y="948156"/>
                  <a:pt x="121280" y="941146"/>
                </a:cubicBezTo>
                <a:cubicBezTo>
                  <a:pt x="116606" y="938809"/>
                  <a:pt x="114270" y="935888"/>
                  <a:pt x="114270" y="932383"/>
                </a:cubicBezTo>
                <a:cubicBezTo>
                  <a:pt x="107259" y="927709"/>
                  <a:pt x="101417" y="921867"/>
                  <a:pt x="96744" y="914857"/>
                </a:cubicBezTo>
                <a:cubicBezTo>
                  <a:pt x="94407" y="914857"/>
                  <a:pt x="91486" y="916025"/>
                  <a:pt x="87981" y="918362"/>
                </a:cubicBezTo>
                <a:cubicBezTo>
                  <a:pt x="84475" y="920699"/>
                  <a:pt x="82139" y="921283"/>
                  <a:pt x="80970" y="920115"/>
                </a:cubicBezTo>
                <a:cubicBezTo>
                  <a:pt x="79802" y="918946"/>
                  <a:pt x="77173" y="915733"/>
                  <a:pt x="73083" y="910475"/>
                </a:cubicBezTo>
                <a:cubicBezTo>
                  <a:pt x="68994" y="905217"/>
                  <a:pt x="66949" y="900252"/>
                  <a:pt x="66949" y="895578"/>
                </a:cubicBezTo>
                <a:cubicBezTo>
                  <a:pt x="65781" y="885063"/>
                  <a:pt x="65197" y="869289"/>
                  <a:pt x="65197" y="848258"/>
                </a:cubicBezTo>
                <a:cubicBezTo>
                  <a:pt x="65197" y="833069"/>
                  <a:pt x="65781" y="821969"/>
                  <a:pt x="66949" y="814959"/>
                </a:cubicBezTo>
                <a:cubicBezTo>
                  <a:pt x="69286" y="784580"/>
                  <a:pt x="73960" y="744855"/>
                  <a:pt x="80970" y="695782"/>
                </a:cubicBezTo>
                <a:lnTo>
                  <a:pt x="91486" y="639699"/>
                </a:lnTo>
                <a:cubicBezTo>
                  <a:pt x="96159" y="612825"/>
                  <a:pt x="99080" y="594131"/>
                  <a:pt x="100249" y="583615"/>
                </a:cubicBezTo>
                <a:lnTo>
                  <a:pt x="131796" y="389077"/>
                </a:lnTo>
                <a:cubicBezTo>
                  <a:pt x="141143" y="340004"/>
                  <a:pt x="146985" y="306705"/>
                  <a:pt x="149322" y="289179"/>
                </a:cubicBezTo>
                <a:cubicBezTo>
                  <a:pt x="150490" y="286842"/>
                  <a:pt x="150490" y="283921"/>
                  <a:pt x="149322" y="280416"/>
                </a:cubicBezTo>
                <a:cubicBezTo>
                  <a:pt x="148153" y="276911"/>
                  <a:pt x="147569" y="274574"/>
                  <a:pt x="147569" y="273405"/>
                </a:cubicBezTo>
                <a:cubicBezTo>
                  <a:pt x="140559" y="259384"/>
                  <a:pt x="128290" y="244779"/>
                  <a:pt x="110764" y="229590"/>
                </a:cubicBezTo>
                <a:lnTo>
                  <a:pt x="82723" y="206806"/>
                </a:lnTo>
                <a:cubicBezTo>
                  <a:pt x="80386" y="199796"/>
                  <a:pt x="79218" y="196291"/>
                  <a:pt x="79218" y="196291"/>
                </a:cubicBezTo>
                <a:cubicBezTo>
                  <a:pt x="81554" y="195122"/>
                  <a:pt x="84475" y="194538"/>
                  <a:pt x="87981" y="194538"/>
                </a:cubicBezTo>
                <a:cubicBezTo>
                  <a:pt x="96159" y="194538"/>
                  <a:pt x="104338" y="197459"/>
                  <a:pt x="112517" y="203301"/>
                </a:cubicBezTo>
                <a:lnTo>
                  <a:pt x="186126" y="257632"/>
                </a:lnTo>
                <a:cubicBezTo>
                  <a:pt x="221178" y="288010"/>
                  <a:pt x="245130" y="327152"/>
                  <a:pt x="257983" y="375056"/>
                </a:cubicBezTo>
                <a:cubicBezTo>
                  <a:pt x="259151" y="380898"/>
                  <a:pt x="260904" y="388201"/>
                  <a:pt x="263241" y="396964"/>
                </a:cubicBezTo>
                <a:cubicBezTo>
                  <a:pt x="265577" y="405727"/>
                  <a:pt x="267914" y="415950"/>
                  <a:pt x="270251" y="427634"/>
                </a:cubicBezTo>
                <a:cubicBezTo>
                  <a:pt x="273756" y="424129"/>
                  <a:pt x="277261" y="418871"/>
                  <a:pt x="280767" y="411861"/>
                </a:cubicBezTo>
                <a:cubicBezTo>
                  <a:pt x="314650" y="339420"/>
                  <a:pt x="359049" y="265226"/>
                  <a:pt x="413964" y="189280"/>
                </a:cubicBezTo>
                <a:cubicBezTo>
                  <a:pt x="472384" y="112166"/>
                  <a:pt x="536646" y="56083"/>
                  <a:pt x="606750" y="21031"/>
                </a:cubicBezTo>
                <a:cubicBezTo>
                  <a:pt x="634792" y="7010"/>
                  <a:pt x="664002" y="0"/>
                  <a:pt x="694380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3800" dirty="0"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latin typeface="演示新手书" panose="00000500000000000000" pitchFamily="2" charset="-122"/>
              <a:ea typeface="演示新手书" panose="00000500000000000000" pitchFamily="2" charset="-122"/>
              <a:cs typeface="OPPOSans" panose="00020600040101010101" charset="-122"/>
            </a:endParaRPr>
          </a:p>
        </p:txBody>
      </p:sp>
      <p:pic>
        <p:nvPicPr>
          <p:cNvPr id="10" name="图片 9" descr="QR 代码&#10;&#10;描述已自动生成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0190" y="4136142"/>
            <a:ext cx="1531620" cy="1531620"/>
          </a:xfrm>
          <a:prstGeom prst="roundRect">
            <a:avLst>
              <a:gd name="adj" fmla="val 8707"/>
            </a:avLst>
          </a:prstGeom>
        </p:spPr>
      </p:pic>
      <p:sp>
        <p:nvSpPr>
          <p:cNvPr id="18" name="文本框 17"/>
          <p:cNvSpPr txBox="1"/>
          <p:nvPr/>
        </p:nvSpPr>
        <p:spPr>
          <a:xfrm>
            <a:off x="4811834" y="5869508"/>
            <a:ext cx="25683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cs typeface="OPPOSans" panose="00020600040101010101" charset="-122"/>
              </a:rPr>
              <a:t>扫码预约 下一次遇见</a:t>
            </a:r>
          </a:p>
        </p:txBody>
      </p:sp>
      <p:pic>
        <p:nvPicPr>
          <p:cNvPr id="4" name="图片 3"/>
          <p:cNvPicPr/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00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/>
    </mc:Choice>
    <mc:Fallback xmlns=""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84000" y="4221000"/>
            <a:ext cx="521488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稿定年终PPT模板大赛 小新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59707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/Users/huangkui/Downloads/48168746.png4816874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9719"/>
          <a:stretch>
            <a:fillRect/>
          </a:stretch>
        </p:blipFill>
        <p:spPr>
          <a:xfrm>
            <a:off x="0" y="0"/>
            <a:ext cx="12171714" cy="68580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9775825" y="3795395"/>
            <a:ext cx="1907540" cy="1430020"/>
            <a:chOff x="15395" y="5977"/>
            <a:chExt cx="3004" cy="2252"/>
          </a:xfrm>
        </p:grpSpPr>
        <p:sp>
          <p:nvSpPr>
            <p:cNvPr id="16" name="文本框 15"/>
            <p:cNvSpPr txBox="1"/>
            <p:nvPr/>
          </p:nvSpPr>
          <p:spPr>
            <a:xfrm>
              <a:off x="16110" y="5977"/>
              <a:ext cx="1573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chemeClr val="accent1"/>
                  </a:solidFill>
                  <a:latin typeface="+mj-ea"/>
                  <a:ea typeface="+mj-ea"/>
                  <a:cs typeface="OPPOSans" panose="00020600040101010101" charset="-122"/>
                  <a:sym typeface="Arial" panose="020B0604020202090204" pitchFamily="34" charset="0"/>
                </a:rPr>
                <a:t>04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 flipH="1">
              <a:off x="15395" y="7567"/>
              <a:ext cx="3004" cy="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135" dirty="0">
                  <a:latin typeface="+mn-ea"/>
                  <a:cs typeface="OPPOSans" panose="00020600040101010101" charset="-122"/>
                  <a:sym typeface="Arial" panose="020B0604020202090204" pitchFamily="34" charset="0"/>
                </a:rPr>
                <a:t>明年工作计划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24840" y="3753485"/>
            <a:ext cx="2529205" cy="1471930"/>
            <a:chOff x="984" y="5911"/>
            <a:chExt cx="3983" cy="2318"/>
          </a:xfrm>
        </p:grpSpPr>
        <p:sp>
          <p:nvSpPr>
            <p:cNvPr id="13" name="文本框 12"/>
            <p:cNvSpPr txBox="1"/>
            <p:nvPr/>
          </p:nvSpPr>
          <p:spPr>
            <a:xfrm>
              <a:off x="1729" y="5977"/>
              <a:ext cx="1573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chemeClr val="accent1"/>
                  </a:solidFill>
                  <a:latin typeface="+mj-ea"/>
                  <a:ea typeface="+mj-ea"/>
                  <a:cs typeface="OPPOSans" panose="00020600040101010101" charset="-122"/>
                  <a:sym typeface="Arial" panose="020B0604020202090204" pitchFamily="34" charset="0"/>
                </a:rPr>
                <a:t>01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 flipH="1">
              <a:off x="984" y="7567"/>
              <a:ext cx="3063" cy="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135" dirty="0">
                  <a:latin typeface="+mn-ea"/>
                  <a:cs typeface="OPPOSans" panose="00020600040101010101" charset="-122"/>
                  <a:sym typeface="Arial" panose="020B0604020202090204" pitchFamily="34" charset="0"/>
                </a:rPr>
                <a:t>年度工作概述</a:t>
              </a: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4967" y="5911"/>
              <a:ext cx="0" cy="2200"/>
            </a:xfrm>
            <a:prstGeom prst="line">
              <a:avLst/>
            </a:prstGeom>
            <a:ln>
              <a:solidFill>
                <a:schemeClr val="bg1">
                  <a:lumMod val="85000"/>
                  <a:alpha val="9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3655060" y="3795395"/>
            <a:ext cx="2659380" cy="1430020"/>
            <a:chOff x="5756" y="5977"/>
            <a:chExt cx="4188" cy="2252"/>
          </a:xfrm>
        </p:grpSpPr>
        <p:sp>
          <p:nvSpPr>
            <p:cNvPr id="7" name="文本框 6"/>
            <p:cNvSpPr txBox="1"/>
            <p:nvPr/>
          </p:nvSpPr>
          <p:spPr>
            <a:xfrm>
              <a:off x="6519" y="5977"/>
              <a:ext cx="1573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chemeClr val="accent1"/>
                  </a:solidFill>
                  <a:latin typeface="+mj-ea"/>
                  <a:ea typeface="+mj-ea"/>
                  <a:cs typeface="OPPOSans" panose="00020600040101010101" charset="-122"/>
                  <a:sym typeface="Arial" panose="020B0604020202090204" pitchFamily="34" charset="0"/>
                </a:rPr>
                <a:t>02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 flipH="1">
              <a:off x="5756" y="7567"/>
              <a:ext cx="3099" cy="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135" dirty="0">
                  <a:latin typeface="+mn-ea"/>
                  <a:cs typeface="OPPOSans" panose="00020600040101010101" charset="-122"/>
                  <a:sym typeface="Arial" panose="020B0604020202090204" pitchFamily="34" charset="0"/>
                </a:rPr>
                <a:t>工作完成情况</a:t>
              </a: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9944" y="5977"/>
              <a:ext cx="0" cy="2200"/>
            </a:xfrm>
            <a:prstGeom prst="line">
              <a:avLst/>
            </a:prstGeom>
            <a:ln>
              <a:solidFill>
                <a:schemeClr val="bg1">
                  <a:lumMod val="85000"/>
                  <a:alpha val="9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>
            <a:off x="6708140" y="3795395"/>
            <a:ext cx="2517140" cy="1430020"/>
            <a:chOff x="10564" y="5977"/>
            <a:chExt cx="3964" cy="2252"/>
          </a:xfrm>
        </p:grpSpPr>
        <p:sp>
          <p:nvSpPr>
            <p:cNvPr id="10" name="文本框 9"/>
            <p:cNvSpPr txBox="1"/>
            <p:nvPr/>
          </p:nvSpPr>
          <p:spPr>
            <a:xfrm>
              <a:off x="11327" y="5977"/>
              <a:ext cx="1573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chemeClr val="accent1"/>
                  </a:solidFill>
                  <a:latin typeface="+mj-ea"/>
                  <a:ea typeface="+mj-ea"/>
                  <a:cs typeface="OPPOSans" panose="00020600040101010101" charset="-122"/>
                  <a:sym typeface="Arial" panose="020B0604020202090204" pitchFamily="34" charset="0"/>
                </a:rPr>
                <a:t>03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 flipH="1">
              <a:off x="10564" y="7567"/>
              <a:ext cx="3099" cy="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135" dirty="0">
                  <a:latin typeface="+mn-ea"/>
                  <a:cs typeface="OPPOSans" panose="00020600040101010101" charset="-122"/>
                  <a:sym typeface="Arial" panose="020B0604020202090204" pitchFamily="34" charset="0"/>
                </a:rPr>
                <a:t>成功项目展示</a:t>
              </a: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14528" y="5977"/>
              <a:ext cx="0" cy="2200"/>
            </a:xfrm>
            <a:prstGeom prst="line">
              <a:avLst/>
            </a:prstGeom>
            <a:ln>
              <a:solidFill>
                <a:schemeClr val="bg1">
                  <a:lumMod val="85000"/>
                  <a:alpha val="9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2" name="图片 41" descr="4819154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203007" cy="2896447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4372" h="3421">
                <a:moveTo>
                  <a:pt x="14372" y="0"/>
                </a:moveTo>
                <a:lnTo>
                  <a:pt x="14372" y="2519"/>
                </a:lnTo>
                <a:cubicBezTo>
                  <a:pt x="12358" y="3084"/>
                  <a:pt x="9819" y="3421"/>
                  <a:pt x="7059" y="3421"/>
                </a:cubicBezTo>
                <a:cubicBezTo>
                  <a:pt x="4414" y="3421"/>
                  <a:pt x="1971" y="3111"/>
                  <a:pt x="0" y="2588"/>
                </a:cubicBezTo>
                <a:lnTo>
                  <a:pt x="0" y="0"/>
                </a:lnTo>
                <a:lnTo>
                  <a:pt x="14372" y="0"/>
                </a:lnTo>
                <a:close/>
              </a:path>
            </a:pathLst>
          </a:custGeom>
        </p:spPr>
      </p:pic>
      <p:sp>
        <p:nvSpPr>
          <p:cNvPr id="43" name="任意多边形 42"/>
          <p:cNvSpPr/>
          <p:nvPr/>
        </p:nvSpPr>
        <p:spPr>
          <a:xfrm>
            <a:off x="0" y="0"/>
            <a:ext cx="12203007" cy="3209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4372" h="3421">
                <a:moveTo>
                  <a:pt x="14372" y="0"/>
                </a:moveTo>
                <a:lnTo>
                  <a:pt x="14372" y="2519"/>
                </a:lnTo>
                <a:cubicBezTo>
                  <a:pt x="12358" y="3084"/>
                  <a:pt x="9819" y="3421"/>
                  <a:pt x="7059" y="3421"/>
                </a:cubicBezTo>
                <a:cubicBezTo>
                  <a:pt x="4414" y="3421"/>
                  <a:pt x="1971" y="3111"/>
                  <a:pt x="0" y="2588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rgbClr val="04337A">
                  <a:alpha val="0"/>
                </a:srgbClr>
              </a:gs>
              <a:gs pos="0">
                <a:srgbClr val="04337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2400">
              <a:cs typeface="OPPOSans" panose="00020600040101010101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279900" y="444500"/>
            <a:ext cx="3677920" cy="2122805"/>
            <a:chOff x="6740" y="700"/>
            <a:chExt cx="5792" cy="3343"/>
          </a:xfrm>
        </p:grpSpPr>
        <p:sp>
          <p:nvSpPr>
            <p:cNvPr id="45" name="文本框 44"/>
            <p:cNvSpPr txBox="1"/>
            <p:nvPr/>
          </p:nvSpPr>
          <p:spPr>
            <a:xfrm>
              <a:off x="6740" y="2737"/>
              <a:ext cx="5792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  <a:latin typeface="+mn-ea"/>
                  <a:cs typeface="OPPOSans" panose="00020600040101010101" charset="-122"/>
                  <a:sym typeface="+mn-ea"/>
                </a:rPr>
                <a:t>CONTENT</a:t>
              </a:r>
              <a:endParaRPr lang="zh-CN" altLang="en-US" sz="4800" b="1" dirty="0">
                <a:solidFill>
                  <a:schemeClr val="bg1"/>
                </a:solidFill>
                <a:latin typeface="+mn-ea"/>
                <a:cs typeface="OPPOSans" panose="00020600040101010101" charset="-122"/>
                <a:sym typeface="Arial" panose="020B0604020202090204" pitchFamily="34" charset="0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8005" y="700"/>
              <a:ext cx="3262" cy="16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6400" b="1" dirty="0">
                  <a:solidFill>
                    <a:schemeClr val="bg1"/>
                  </a:solidFill>
                  <a:latin typeface="+mj-ea"/>
                  <a:ea typeface="+mj-ea"/>
                  <a:cs typeface="OPPOSans" panose="00020600040101010101" charset="-122"/>
                </a:rPr>
                <a:t>目 录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/Users/huangkui/Downloads/48168746.png4816874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9719"/>
          <a:stretch>
            <a:fillRect/>
          </a:stretch>
        </p:blipFill>
        <p:spPr>
          <a:xfrm>
            <a:off x="0" y="0"/>
            <a:ext cx="12171714" cy="68580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683260" y="2065020"/>
            <a:ext cx="5886450" cy="2459990"/>
            <a:chOff x="1076" y="3252"/>
            <a:chExt cx="9270" cy="3874"/>
          </a:xfrm>
        </p:grpSpPr>
        <p:sp>
          <p:nvSpPr>
            <p:cNvPr id="27" name="矩形 26"/>
            <p:cNvSpPr/>
            <p:nvPr/>
          </p:nvSpPr>
          <p:spPr>
            <a:xfrm>
              <a:off x="1076" y="4138"/>
              <a:ext cx="9271" cy="163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j-ea"/>
                  <a:ea typeface="+mj-ea"/>
                  <a:cs typeface="OPPOSans" panose="00020600040101010101" charset="-122"/>
                </a:rPr>
                <a:t>年度工作概述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1076" y="3252"/>
              <a:ext cx="9271" cy="91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" panose="00020600040101010101" charset="-122"/>
                </a:rPr>
                <a:t>PART ONE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1076" y="5820"/>
              <a:ext cx="9183" cy="130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ea"/>
                  <a:cs typeface="OPPOSans" panose="00020600040101010101" charset="-122"/>
                </a:rPr>
                <a:t>“忙并收获着，累并快乐着”成了心曲的主旋律，常鸣耳盼。对我而言，20xx年的工作是难忘、环境记最深的一年。</a:t>
              </a:r>
            </a:p>
          </p:txBody>
        </p:sp>
      </p:grpSp>
      <p:sp>
        <p:nvSpPr>
          <p:cNvPr id="22" name="任意多边形 21"/>
          <p:cNvSpPr/>
          <p:nvPr/>
        </p:nvSpPr>
        <p:spPr>
          <a:xfrm>
            <a:off x="5313877" y="5927"/>
            <a:ext cx="6901829" cy="367284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52" h="4338">
                <a:moveTo>
                  <a:pt x="8152" y="0"/>
                </a:moveTo>
                <a:lnTo>
                  <a:pt x="8152" y="3174"/>
                </a:lnTo>
                <a:cubicBezTo>
                  <a:pt x="7286" y="3899"/>
                  <a:pt x="6147" y="4338"/>
                  <a:pt x="4900" y="4338"/>
                </a:cubicBezTo>
                <a:cubicBezTo>
                  <a:pt x="2295" y="4338"/>
                  <a:pt x="165" y="2422"/>
                  <a:pt x="0" y="0"/>
                </a:cubicBezTo>
                <a:close/>
              </a:path>
            </a:pathLst>
          </a:custGeom>
          <a:solidFill>
            <a:srgbClr val="3DA1D2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OPPOSans" panose="00020600040101010101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6731000" y="2540"/>
            <a:ext cx="5461847" cy="6051127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135" h="7147">
                <a:moveTo>
                  <a:pt x="0" y="2764"/>
                </a:moveTo>
                <a:cubicBezTo>
                  <a:pt x="0" y="1716"/>
                  <a:pt x="368" y="754"/>
                  <a:pt x="981" y="0"/>
                </a:cubicBezTo>
                <a:lnTo>
                  <a:pt x="7135" y="0"/>
                </a:lnTo>
                <a:lnTo>
                  <a:pt x="7135" y="6176"/>
                </a:lnTo>
                <a:cubicBezTo>
                  <a:pt x="6383" y="6783"/>
                  <a:pt x="5425" y="7147"/>
                  <a:pt x="4383" y="7147"/>
                </a:cubicBezTo>
                <a:cubicBezTo>
                  <a:pt x="1962" y="7147"/>
                  <a:pt x="0" y="5185"/>
                  <a:pt x="0" y="2764"/>
                </a:cubicBezTo>
                <a:close/>
              </a:path>
            </a:pathLst>
          </a:custGeom>
          <a:solidFill>
            <a:srgbClr val="398BD5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OPPOSans" panose="00020600040101010101" charset="-122"/>
            </a:endParaRPr>
          </a:p>
        </p:txBody>
      </p:sp>
      <p:pic>
        <p:nvPicPr>
          <p:cNvPr id="3" name="图片 2" descr="5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140" y="578833"/>
            <a:ext cx="1488125" cy="402167"/>
          </a:xfrm>
          <a:prstGeom prst="rect">
            <a:avLst/>
          </a:prstGeom>
        </p:spPr>
      </p:pic>
      <p:pic>
        <p:nvPicPr>
          <p:cNvPr id="8" name="图片 7" descr="525354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920567" y="40640"/>
            <a:ext cx="4274820" cy="68173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730" h="8028">
                <a:moveTo>
                  <a:pt x="0" y="3331"/>
                </a:moveTo>
                <a:cubicBezTo>
                  <a:pt x="0" y="2071"/>
                  <a:pt x="372" y="913"/>
                  <a:pt x="994" y="0"/>
                </a:cubicBezTo>
                <a:lnTo>
                  <a:pt x="4730" y="0"/>
                </a:lnTo>
                <a:lnTo>
                  <a:pt x="4730" y="8028"/>
                </a:lnTo>
                <a:lnTo>
                  <a:pt x="2385" y="8028"/>
                </a:lnTo>
                <a:cubicBezTo>
                  <a:pt x="965" y="7125"/>
                  <a:pt x="0" y="5360"/>
                  <a:pt x="0" y="3331"/>
                </a:cubicBezTo>
                <a:close/>
              </a:path>
            </a:pathLst>
          </a:custGeom>
        </p:spPr>
      </p:pic>
      <p:sp>
        <p:nvSpPr>
          <p:cNvPr id="19" name="任意多边形 18"/>
          <p:cNvSpPr/>
          <p:nvPr/>
        </p:nvSpPr>
        <p:spPr>
          <a:xfrm>
            <a:off x="7920567" y="0"/>
            <a:ext cx="4272280" cy="685715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707" h="8000">
                <a:moveTo>
                  <a:pt x="0" y="3181"/>
                </a:moveTo>
                <a:cubicBezTo>
                  <a:pt x="0" y="2002"/>
                  <a:pt x="282" y="908"/>
                  <a:pt x="766" y="0"/>
                </a:cubicBezTo>
                <a:lnTo>
                  <a:pt x="4707" y="0"/>
                </a:lnTo>
                <a:lnTo>
                  <a:pt x="4707" y="8000"/>
                </a:lnTo>
                <a:lnTo>
                  <a:pt x="2101" y="8000"/>
                </a:lnTo>
                <a:cubicBezTo>
                  <a:pt x="839" y="6995"/>
                  <a:pt x="0" y="5212"/>
                  <a:pt x="0" y="3181"/>
                </a:cubicBezTo>
                <a:close/>
              </a:path>
            </a:pathLst>
          </a:custGeom>
          <a:gradFill>
            <a:gsLst>
              <a:gs pos="100000">
                <a:srgbClr val="04337A">
                  <a:alpha val="0"/>
                </a:srgbClr>
              </a:gs>
              <a:gs pos="0">
                <a:srgbClr val="04337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2400">
              <a:cs typeface="OPPOSans" panose="00020600040101010101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280525" y="2258695"/>
            <a:ext cx="1962150" cy="1866900"/>
            <a:chOff x="14615" y="3557"/>
            <a:chExt cx="3090" cy="2940"/>
          </a:xfrm>
        </p:grpSpPr>
        <p:sp>
          <p:nvSpPr>
            <p:cNvPr id="9" name="矩形 8"/>
            <p:cNvSpPr/>
            <p:nvPr/>
          </p:nvSpPr>
          <p:spPr>
            <a:xfrm>
              <a:off x="14615" y="3557"/>
              <a:ext cx="3091" cy="279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9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OPPOSans" panose="00020600040101010101" charset="-122"/>
                </a:rPr>
                <a:t>01</a:t>
              </a: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15120" y="6497"/>
              <a:ext cx="2077" cy="0"/>
            </a:xfrm>
            <a:prstGeom prst="line">
              <a:avLst/>
            </a:prstGeom>
            <a:ln w="508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/Users/huangkui/Downloads/48168746.png4816874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9719"/>
          <a:stretch>
            <a:fillRect/>
          </a:stretch>
        </p:blipFill>
        <p:spPr>
          <a:xfrm>
            <a:off x="0" y="0"/>
            <a:ext cx="12171714" cy="6858000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5145405" y="1783715"/>
            <a:ext cx="5772785" cy="2835275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" panose="00020600040101010101" charset="-122"/>
              <a:ea typeface="OPPOSans" panose="00020600040101010101" charset="-122"/>
              <a:cs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145405" y="4810760"/>
            <a:ext cx="5772150" cy="1275715"/>
            <a:chOff x="8103" y="7576"/>
            <a:chExt cx="9090" cy="2009"/>
          </a:xfrm>
        </p:grpSpPr>
        <p:sp>
          <p:nvSpPr>
            <p:cNvPr id="9" name="文本框 8"/>
            <p:cNvSpPr txBox="1"/>
            <p:nvPr/>
          </p:nvSpPr>
          <p:spPr>
            <a:xfrm>
              <a:off x="8103" y="7576"/>
              <a:ext cx="3522" cy="6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ea"/>
                </a:rPr>
                <a:t>工作中存在的问题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103" y="8221"/>
              <a:ext cx="9091" cy="13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rtl="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+mn-ea"/>
                  <a:cs typeface="+mn-ea"/>
                </a:rPr>
                <a:t>点击输入简要文字内容，文字内容概括精炼，不用多余的文字修饰，言短意赅的说明该项内容点击输入简要文字内容，文字内容概括精炼，不用多余的文字修饰，言短意赅的说明该项内容点击输入简要文字内容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0" y="502796"/>
            <a:ext cx="2928349" cy="521970"/>
            <a:chOff x="1" y="378896"/>
            <a:chExt cx="2928349" cy="521970"/>
          </a:xfrm>
        </p:grpSpPr>
        <p:sp>
          <p:nvSpPr>
            <p:cNvPr id="28" name="文本框 27"/>
            <p:cNvSpPr txBox="1"/>
            <p:nvPr/>
          </p:nvSpPr>
          <p:spPr>
            <a:xfrm>
              <a:off x="611870" y="378896"/>
              <a:ext cx="2316480" cy="52197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" panose="00020600040101010101" charset="-122"/>
                  <a:sym typeface="字魂36号-正文宋楷" panose="02000000000000000000" pitchFamily="2" charset="-122"/>
                </a:rPr>
                <a:t>年度工作概述</a:t>
              </a: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1" y="425063"/>
              <a:ext cx="529962" cy="430887"/>
              <a:chOff x="1" y="363398"/>
              <a:chExt cx="529962" cy="430887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1" y="363398"/>
                <a:ext cx="313142" cy="430887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n-ea"/>
                  <a:cs typeface="OPPOSans" panose="00020600040101010101" charset="-122"/>
                  <a:sym typeface="字魂36号-正文宋楷" panose="02000000000000000000" pitchFamily="2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395050" y="363398"/>
                <a:ext cx="134913" cy="430887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  <a:cs typeface="OPPOSans" panose="00020600040101010101" charset="-122"/>
                  <a:sym typeface="字魂36号-正文宋楷" panose="02000000000000000000" pitchFamily="2" charset="-122"/>
                </a:endParaRPr>
              </a:p>
            </p:txBody>
          </p:sp>
        </p:grpSp>
      </p:grpSp>
      <p:pic>
        <p:nvPicPr>
          <p:cNvPr id="21" name="图片 20" descr="5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74145" y="580988"/>
            <a:ext cx="1488125" cy="402167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871855" y="1783715"/>
            <a:ext cx="3679190" cy="1387475"/>
            <a:chOff x="1373" y="2809"/>
            <a:chExt cx="5794" cy="2185"/>
          </a:xfrm>
        </p:grpSpPr>
        <p:sp>
          <p:nvSpPr>
            <p:cNvPr id="14" name="文本框 13"/>
            <p:cNvSpPr txBox="1"/>
            <p:nvPr/>
          </p:nvSpPr>
          <p:spPr>
            <a:xfrm>
              <a:off x="2065" y="2809"/>
              <a:ext cx="2714" cy="6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ea"/>
                </a:rPr>
                <a:t>组建招商团队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065" y="3476"/>
              <a:ext cx="5103" cy="15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20000"/>
                </a:lnSpc>
                <a:defRPr/>
              </a:pPr>
              <a:r>
                <a:rPr lang="zh-CN" altLang="en-US" sz="1600" dirty="0">
                  <a:latin typeface="+mn-ea"/>
                  <a:cs typeface="OPPOSans" panose="00020600040101010101" charset="-122"/>
                </a:rPr>
                <a:t>在招商的过程中</a:t>
              </a:r>
              <a:r>
                <a:rPr lang="en-US" altLang="zh-CN" sz="1600" dirty="0">
                  <a:latin typeface="+mn-ea"/>
                  <a:cs typeface="OPPOSans" panose="00020600040101010101" charset="-122"/>
                </a:rPr>
                <a:t>,</a:t>
              </a:r>
              <a:r>
                <a:rPr lang="zh-CN" altLang="en-US" sz="1600" dirty="0">
                  <a:latin typeface="+mn-ea"/>
                  <a:cs typeface="OPPOSans" panose="00020600040101010101" charset="-122"/>
                </a:rPr>
                <a:t>人是最关键的。专业的人才和团队是保证招商成功的必然因素。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ea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 rot="2400000">
              <a:off x="1373" y="2883"/>
              <a:ext cx="340" cy="340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" panose="00020600040101010101" charset="-122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 rot="2400000">
              <a:off x="1557" y="2906"/>
              <a:ext cx="340" cy="340"/>
            </a:xfrm>
            <a:prstGeom prst="roundRect">
              <a:avLst/>
            </a:prstGeom>
            <a:solidFill>
              <a:schemeClr val="accent1">
                <a:alpha val="6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" panose="00020600040101010101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71855" y="3350895"/>
            <a:ext cx="3679190" cy="1233170"/>
            <a:chOff x="1373" y="5277"/>
            <a:chExt cx="5794" cy="1942"/>
          </a:xfrm>
        </p:grpSpPr>
        <p:sp>
          <p:nvSpPr>
            <p:cNvPr id="19" name="文本框 18"/>
            <p:cNvSpPr txBox="1"/>
            <p:nvPr/>
          </p:nvSpPr>
          <p:spPr>
            <a:xfrm>
              <a:off x="2065" y="5277"/>
              <a:ext cx="3310" cy="6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ea"/>
                </a:rPr>
                <a:t>参与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ea"/>
                </a:rPr>
                <a:t>XX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ea"/>
                </a:rPr>
                <a:t>策划工作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065" y="5873"/>
              <a:ext cx="5103" cy="134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+mn-ea"/>
                  <a:cs typeface="+mn-ea"/>
                </a:rPr>
                <a:t>点击输入简要文字内容，文字内容概括精炼，不用多余的文字修饰，言短意赅的说明该项内容</a:t>
              </a:r>
            </a:p>
          </p:txBody>
        </p:sp>
        <p:sp>
          <p:nvSpPr>
            <p:cNvPr id="23" name="圆角矩形 22"/>
            <p:cNvSpPr/>
            <p:nvPr/>
          </p:nvSpPr>
          <p:spPr>
            <a:xfrm rot="2400000">
              <a:off x="1373" y="5384"/>
              <a:ext cx="340" cy="340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" panose="00020600040101010101" charset="-122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 rot="2400000">
              <a:off x="1557" y="5407"/>
              <a:ext cx="340" cy="340"/>
            </a:xfrm>
            <a:prstGeom prst="roundRect">
              <a:avLst/>
            </a:prstGeom>
            <a:solidFill>
              <a:schemeClr val="accent1">
                <a:alpha val="6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>
                <a:cs typeface="OPPOSans" panose="00020600040101010101" charset="-122"/>
                <a:sym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71855" y="4840605"/>
            <a:ext cx="3679190" cy="1238885"/>
            <a:chOff x="1373" y="7623"/>
            <a:chExt cx="5794" cy="1951"/>
          </a:xfrm>
        </p:grpSpPr>
        <p:sp>
          <p:nvSpPr>
            <p:cNvPr id="24" name="文本框 23"/>
            <p:cNvSpPr txBox="1"/>
            <p:nvPr/>
          </p:nvSpPr>
          <p:spPr>
            <a:xfrm>
              <a:off x="2065" y="7623"/>
              <a:ext cx="3310" cy="6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ea"/>
                </a:rPr>
                <a:t>组织工展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ea"/>
                </a:rPr>
                <a:t>XX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ea"/>
                </a:rPr>
                <a:t>培训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065" y="8228"/>
              <a:ext cx="5103" cy="134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+mn-ea"/>
                  <a:cs typeface="+mn-ea"/>
                </a:rPr>
                <a:t>点击输入简要文字内容，文字内容概括精炼，不用多余的文字修饰，言短意赅的说明该项内容</a:t>
              </a:r>
            </a:p>
          </p:txBody>
        </p:sp>
        <p:sp>
          <p:nvSpPr>
            <p:cNvPr id="34" name="圆角矩形 33"/>
            <p:cNvSpPr/>
            <p:nvPr/>
          </p:nvSpPr>
          <p:spPr>
            <a:xfrm rot="2400000">
              <a:off x="1373" y="7707"/>
              <a:ext cx="340" cy="340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" panose="00020600040101010101" charset="-122"/>
              </a:endParaRPr>
            </a:p>
          </p:txBody>
        </p:sp>
        <p:sp>
          <p:nvSpPr>
            <p:cNvPr id="33" name="圆角矩形 32"/>
            <p:cNvSpPr/>
            <p:nvPr/>
          </p:nvSpPr>
          <p:spPr>
            <a:xfrm rot="2400000">
              <a:off x="1557" y="7730"/>
              <a:ext cx="340" cy="340"/>
            </a:xfrm>
            <a:prstGeom prst="roundRect">
              <a:avLst/>
            </a:prstGeom>
            <a:solidFill>
              <a:schemeClr val="accent1">
                <a:alpha val="6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>
                <a:cs typeface="OPPOSans" panose="00020600040101010101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/Users/huangkui/Downloads/48168746.png4816874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9719"/>
          <a:stretch>
            <a:fillRect/>
          </a:stretch>
        </p:blipFill>
        <p:spPr>
          <a:xfrm>
            <a:off x="0" y="0"/>
            <a:ext cx="12171714" cy="6858000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0" y="502796"/>
            <a:ext cx="2928349" cy="521970"/>
            <a:chOff x="1" y="378896"/>
            <a:chExt cx="2928349" cy="521970"/>
          </a:xfrm>
        </p:grpSpPr>
        <p:sp>
          <p:nvSpPr>
            <p:cNvPr id="28" name="文本框 27"/>
            <p:cNvSpPr txBox="1"/>
            <p:nvPr/>
          </p:nvSpPr>
          <p:spPr>
            <a:xfrm>
              <a:off x="611870" y="378896"/>
              <a:ext cx="2316480" cy="52197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" panose="00020600040101010101" charset="-122"/>
                  <a:sym typeface="字魂36号-正文宋楷" panose="02000000000000000000" pitchFamily="2" charset="-122"/>
                </a:rPr>
                <a:t>核心团队成员</a:t>
              </a: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1" y="425063"/>
              <a:ext cx="529962" cy="430887"/>
              <a:chOff x="1" y="363398"/>
              <a:chExt cx="529962" cy="430887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1" y="363398"/>
                <a:ext cx="313142" cy="430887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  <a:cs typeface="OPPOSans" panose="00020600040101010101" charset="-122"/>
                  <a:sym typeface="字魂36号-正文宋楷" panose="02000000000000000000" pitchFamily="2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395050" y="363398"/>
                <a:ext cx="134913" cy="430887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  <a:cs typeface="OPPOSans" panose="00020600040101010101" charset="-122"/>
                  <a:sym typeface="字魂36号-正文宋楷" panose="02000000000000000000" pitchFamily="2" charset="-122"/>
                </a:endParaRPr>
              </a:p>
            </p:txBody>
          </p:sp>
        </p:grpSp>
      </p:grpSp>
      <p:pic>
        <p:nvPicPr>
          <p:cNvPr id="35" name="图片 34" descr="5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74145" y="580988"/>
            <a:ext cx="1488125" cy="402167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313055" y="1559560"/>
            <a:ext cx="2651760" cy="4390390"/>
            <a:chOff x="964" y="2498"/>
            <a:chExt cx="4176" cy="6914"/>
          </a:xfrm>
        </p:grpSpPr>
        <p:grpSp>
          <p:nvGrpSpPr>
            <p:cNvPr id="16" name="组合 15"/>
            <p:cNvGrpSpPr/>
            <p:nvPr/>
          </p:nvGrpSpPr>
          <p:grpSpPr>
            <a:xfrm>
              <a:off x="964" y="4000"/>
              <a:ext cx="4176" cy="5412"/>
              <a:chOff x="964" y="4771"/>
              <a:chExt cx="4176" cy="5412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964" y="4771"/>
                <a:ext cx="4176" cy="541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>
                    <a:alpha val="6000"/>
                  </a:schemeClr>
                </a:solidFill>
              </a:ln>
              <a:effectLst/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" panose="00020600040101010101" charset="-122"/>
                  <a:ea typeface="OPPOSans" panose="00020600040101010101" charset="-122"/>
                  <a:cs typeface="+mn-ea"/>
                </a:endParaRPr>
              </a:p>
            </p:txBody>
          </p:sp>
          <p:grpSp>
            <p:nvGrpSpPr>
              <p:cNvPr id="18" name="组合 17"/>
              <p:cNvGrpSpPr/>
              <p:nvPr/>
            </p:nvGrpSpPr>
            <p:grpSpPr>
              <a:xfrm>
                <a:off x="1381" y="5443"/>
                <a:ext cx="3328" cy="3689"/>
                <a:chOff x="1381" y="5443"/>
                <a:chExt cx="3328" cy="3689"/>
              </a:xfrm>
            </p:grpSpPr>
            <p:sp>
              <p:nvSpPr>
                <p:cNvPr id="19" name="文本框 18"/>
                <p:cNvSpPr txBox="1"/>
                <p:nvPr/>
              </p:nvSpPr>
              <p:spPr>
                <a:xfrm>
                  <a:off x="1593" y="5443"/>
                  <a:ext cx="2925" cy="79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665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j-ea"/>
                      <a:ea typeface="+mj-ea"/>
                      <a:cs typeface="+mn-ea"/>
                    </a:rPr>
                    <a:t>Frank Ling</a:t>
                  </a:r>
                </a:p>
              </p:txBody>
            </p:sp>
            <p:sp>
              <p:nvSpPr>
                <p:cNvPr id="20" name="文本框 19"/>
                <p:cNvSpPr txBox="1"/>
                <p:nvPr/>
              </p:nvSpPr>
              <p:spPr>
                <a:xfrm>
                  <a:off x="1381" y="7462"/>
                  <a:ext cx="3328" cy="167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latin typeface="+mn-ea"/>
                      <a:cs typeface="+mn-ea"/>
                    </a:rPr>
                    <a:t>点击输入简要文字内容，文字内容概括精炼，不用多余的文字修饰。</a:t>
                  </a:r>
                </a:p>
              </p:txBody>
            </p:sp>
          </p:grpSp>
        </p:grpSp>
        <p:sp>
          <p:nvSpPr>
            <p:cNvPr id="21" name="椭圆 20"/>
            <p:cNvSpPr/>
            <p:nvPr/>
          </p:nvSpPr>
          <p:spPr>
            <a:xfrm>
              <a:off x="2116" y="2498"/>
              <a:ext cx="1873" cy="1873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  <a:effectLst>
              <a:outerShdw blurRad="431800" dist="203200" dir="5400000" sx="93000" sy="93000" rotWithShape="0">
                <a:schemeClr val="tx2"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" panose="00020600040101010101" charset="-122"/>
              </a:endParaRPr>
            </a:p>
          </p:txBody>
        </p:sp>
        <p:pic>
          <p:nvPicPr>
            <p:cNvPr id="22" name="图片 21" descr="48191240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330" y="2713"/>
              <a:ext cx="1444" cy="1444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444" h="1444">
                  <a:moveTo>
                    <a:pt x="0" y="722"/>
                  </a:moveTo>
                  <a:cubicBezTo>
                    <a:pt x="0" y="323"/>
                    <a:pt x="323" y="0"/>
                    <a:pt x="722" y="0"/>
                  </a:cubicBezTo>
                  <a:cubicBezTo>
                    <a:pt x="1121" y="0"/>
                    <a:pt x="1444" y="323"/>
                    <a:pt x="1444" y="722"/>
                  </a:cubicBezTo>
                  <a:cubicBezTo>
                    <a:pt x="1444" y="1121"/>
                    <a:pt x="1121" y="1444"/>
                    <a:pt x="722" y="1444"/>
                  </a:cubicBezTo>
                  <a:cubicBezTo>
                    <a:pt x="323" y="1444"/>
                    <a:pt x="0" y="1121"/>
                    <a:pt x="0" y="722"/>
                  </a:cubicBezTo>
                  <a:close/>
                </a:path>
              </a:pathLst>
            </a:custGeom>
          </p:spPr>
        </p:pic>
        <p:sp>
          <p:nvSpPr>
            <p:cNvPr id="24" name="文本框 23"/>
            <p:cNvSpPr txBox="1"/>
            <p:nvPr/>
          </p:nvSpPr>
          <p:spPr>
            <a:xfrm>
              <a:off x="2186" y="5575"/>
              <a:ext cx="1732" cy="58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ea"/>
                </a:rPr>
                <a:t>产</a:t>
              </a:r>
              <a:r>
                <a:rPr kumimoji="0" lang="zh-CN" alt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ea"/>
                </a:rPr>
                <a:t>品经理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261360" y="1559560"/>
            <a:ext cx="2651760" cy="4390390"/>
            <a:chOff x="5183" y="2456"/>
            <a:chExt cx="4176" cy="6914"/>
          </a:xfrm>
        </p:grpSpPr>
        <p:grpSp>
          <p:nvGrpSpPr>
            <p:cNvPr id="32" name="组合 31"/>
            <p:cNvGrpSpPr/>
            <p:nvPr/>
          </p:nvGrpSpPr>
          <p:grpSpPr>
            <a:xfrm>
              <a:off x="5183" y="3958"/>
              <a:ext cx="4176" cy="5412"/>
              <a:chOff x="964" y="4771"/>
              <a:chExt cx="4176" cy="5412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964" y="4771"/>
                <a:ext cx="4176" cy="541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>
                    <a:alpha val="6000"/>
                  </a:schemeClr>
                </a:solidFill>
              </a:ln>
              <a:effectLst/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" panose="00020600040101010101" charset="-122"/>
                  <a:ea typeface="OPPOSans" panose="00020600040101010101" charset="-122"/>
                  <a:cs typeface="+mn-ea"/>
                </a:endParaRPr>
              </a:p>
            </p:txBody>
          </p:sp>
          <p:grpSp>
            <p:nvGrpSpPr>
              <p:cNvPr id="34" name="组合 33"/>
              <p:cNvGrpSpPr/>
              <p:nvPr/>
            </p:nvGrpSpPr>
            <p:grpSpPr>
              <a:xfrm>
                <a:off x="1406" y="5443"/>
                <a:ext cx="3328" cy="3689"/>
                <a:chOff x="1406" y="5443"/>
                <a:chExt cx="3328" cy="3689"/>
              </a:xfrm>
            </p:grpSpPr>
            <p:sp>
              <p:nvSpPr>
                <p:cNvPr id="36" name="文本框 35"/>
                <p:cNvSpPr txBox="1"/>
                <p:nvPr/>
              </p:nvSpPr>
              <p:spPr>
                <a:xfrm>
                  <a:off x="2113" y="5443"/>
                  <a:ext cx="1893" cy="79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2665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j-ea"/>
                      <a:ea typeface="+mj-ea"/>
                      <a:cs typeface="+mn-ea"/>
                    </a:rPr>
                    <a:t>李小玲</a:t>
                  </a:r>
                </a:p>
              </p:txBody>
            </p:sp>
            <p:sp>
              <p:nvSpPr>
                <p:cNvPr id="37" name="文本框 36"/>
                <p:cNvSpPr txBox="1"/>
                <p:nvPr/>
              </p:nvSpPr>
              <p:spPr>
                <a:xfrm>
                  <a:off x="1406" y="7462"/>
                  <a:ext cx="3328" cy="167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lang="zh-CN" altLang="en-US" sz="1400" noProof="0" dirty="0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latin typeface="+mn-ea"/>
                      <a:cs typeface="+mn-ea"/>
                      <a:sym typeface="+mn-ea"/>
                    </a:rPr>
                    <a:t>点击输入简要文字内容，文字内容概括精炼，不用多余的文字修饰。</a:t>
                  </a:r>
                  <a:endPara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+mn-ea"/>
                    <a:cs typeface="+mn-ea"/>
                  </a:endParaRPr>
                </a:p>
              </p:txBody>
            </p:sp>
          </p:grpSp>
        </p:grpSp>
        <p:sp>
          <p:nvSpPr>
            <p:cNvPr id="38" name="椭圆 37"/>
            <p:cNvSpPr/>
            <p:nvPr/>
          </p:nvSpPr>
          <p:spPr>
            <a:xfrm>
              <a:off x="6335" y="2456"/>
              <a:ext cx="1873" cy="1873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  <a:effectLst>
              <a:outerShdw blurRad="431800" dist="203200" dir="5400000" sx="93000" sy="93000" rotWithShape="0">
                <a:schemeClr val="tx2"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" panose="00020600040101010101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6410" y="5533"/>
              <a:ext cx="1732" cy="58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ea"/>
                </a:rPr>
                <a:t>研发经理</a:t>
              </a:r>
            </a:p>
          </p:txBody>
        </p:sp>
        <p:pic>
          <p:nvPicPr>
            <p:cNvPr id="69" name="图片 68" descr="207292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549" y="2670"/>
              <a:ext cx="1445" cy="1445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445" h="1445">
                  <a:moveTo>
                    <a:pt x="0" y="723"/>
                  </a:moveTo>
                  <a:cubicBezTo>
                    <a:pt x="0" y="323"/>
                    <a:pt x="323" y="0"/>
                    <a:pt x="723" y="0"/>
                  </a:cubicBezTo>
                  <a:cubicBezTo>
                    <a:pt x="1122" y="0"/>
                    <a:pt x="1445" y="323"/>
                    <a:pt x="1445" y="723"/>
                  </a:cubicBezTo>
                  <a:cubicBezTo>
                    <a:pt x="1445" y="1122"/>
                    <a:pt x="1122" y="1445"/>
                    <a:pt x="723" y="1445"/>
                  </a:cubicBezTo>
                  <a:cubicBezTo>
                    <a:pt x="323" y="1445"/>
                    <a:pt x="0" y="1122"/>
                    <a:pt x="0" y="723"/>
                  </a:cubicBezTo>
                  <a:close/>
                </a:path>
              </a:pathLst>
            </a:custGeom>
          </p:spPr>
        </p:pic>
      </p:grpSp>
      <p:grpSp>
        <p:nvGrpSpPr>
          <p:cNvPr id="4" name="组合 3"/>
          <p:cNvGrpSpPr/>
          <p:nvPr/>
        </p:nvGrpSpPr>
        <p:grpSpPr>
          <a:xfrm>
            <a:off x="6216015" y="1559560"/>
            <a:ext cx="2651760" cy="4390390"/>
            <a:chOff x="9836" y="2456"/>
            <a:chExt cx="4176" cy="6914"/>
          </a:xfrm>
        </p:grpSpPr>
        <p:grpSp>
          <p:nvGrpSpPr>
            <p:cNvPr id="42" name="组合 41"/>
            <p:cNvGrpSpPr/>
            <p:nvPr/>
          </p:nvGrpSpPr>
          <p:grpSpPr>
            <a:xfrm>
              <a:off x="9836" y="3958"/>
              <a:ext cx="4176" cy="5412"/>
              <a:chOff x="964" y="4771"/>
              <a:chExt cx="4176" cy="5412"/>
            </a:xfrm>
          </p:grpSpPr>
          <p:sp>
            <p:nvSpPr>
              <p:cNvPr id="43" name="矩形 42"/>
              <p:cNvSpPr/>
              <p:nvPr/>
            </p:nvSpPr>
            <p:spPr>
              <a:xfrm>
                <a:off x="964" y="4771"/>
                <a:ext cx="4176" cy="541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>
                    <a:alpha val="6000"/>
                  </a:schemeClr>
                </a:solidFill>
              </a:ln>
              <a:effectLst/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" panose="00020600040101010101" charset="-122"/>
                  <a:ea typeface="OPPOSans" panose="00020600040101010101" charset="-122"/>
                  <a:cs typeface="+mn-ea"/>
                </a:endParaRPr>
              </a:p>
            </p:txBody>
          </p:sp>
          <p:grpSp>
            <p:nvGrpSpPr>
              <p:cNvPr id="44" name="组合 43"/>
              <p:cNvGrpSpPr/>
              <p:nvPr/>
            </p:nvGrpSpPr>
            <p:grpSpPr>
              <a:xfrm>
                <a:off x="1424" y="5443"/>
                <a:ext cx="3328" cy="3689"/>
                <a:chOff x="1424" y="5443"/>
                <a:chExt cx="3328" cy="3689"/>
              </a:xfrm>
            </p:grpSpPr>
            <p:sp>
              <p:nvSpPr>
                <p:cNvPr id="45" name="文本框 44"/>
                <p:cNvSpPr txBox="1"/>
                <p:nvPr/>
              </p:nvSpPr>
              <p:spPr>
                <a:xfrm>
                  <a:off x="2113" y="5443"/>
                  <a:ext cx="1893" cy="79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2665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j-ea"/>
                      <a:ea typeface="+mj-ea"/>
                      <a:cs typeface="+mn-ea"/>
                    </a:rPr>
                    <a:t>张晓峰</a:t>
                  </a:r>
                </a:p>
              </p:txBody>
            </p:sp>
            <p:sp>
              <p:nvSpPr>
                <p:cNvPr id="46" name="文本框 45"/>
                <p:cNvSpPr txBox="1"/>
                <p:nvPr/>
              </p:nvSpPr>
              <p:spPr>
                <a:xfrm>
                  <a:off x="1424" y="7462"/>
                  <a:ext cx="3328" cy="167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lang="zh-CN" altLang="en-US" sz="1400" noProof="0" dirty="0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latin typeface="+mn-ea"/>
                      <a:cs typeface="+mn-ea"/>
                      <a:sym typeface="+mn-ea"/>
                    </a:rPr>
                    <a:t>点击输入简要文字内容，文字内容概括精炼，不用多余的文字修饰。</a:t>
                  </a:r>
                  <a:endPara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+mn-ea"/>
                    <a:cs typeface="+mn-ea"/>
                  </a:endParaRPr>
                </a:p>
              </p:txBody>
            </p:sp>
          </p:grpSp>
        </p:grpSp>
        <p:sp>
          <p:nvSpPr>
            <p:cNvPr id="47" name="椭圆 46"/>
            <p:cNvSpPr/>
            <p:nvPr/>
          </p:nvSpPr>
          <p:spPr>
            <a:xfrm>
              <a:off x="10988" y="2456"/>
              <a:ext cx="1873" cy="1873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  <a:effectLst>
              <a:outerShdw blurRad="431800" dist="203200" dir="5400000" sx="93000" sy="93000" rotWithShape="0">
                <a:schemeClr val="tx2"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" panose="00020600040101010101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1058" y="5533"/>
              <a:ext cx="1732" cy="58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ea"/>
                </a:rPr>
                <a:t>开发组长</a:t>
              </a:r>
            </a:p>
          </p:txBody>
        </p:sp>
        <p:pic>
          <p:nvPicPr>
            <p:cNvPr id="72" name="图片 71" descr="48212499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1202" y="2670"/>
              <a:ext cx="1445" cy="1445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445" h="1445">
                  <a:moveTo>
                    <a:pt x="0" y="723"/>
                  </a:moveTo>
                  <a:cubicBezTo>
                    <a:pt x="0" y="323"/>
                    <a:pt x="323" y="0"/>
                    <a:pt x="723" y="0"/>
                  </a:cubicBezTo>
                  <a:cubicBezTo>
                    <a:pt x="1122" y="0"/>
                    <a:pt x="1445" y="323"/>
                    <a:pt x="1445" y="723"/>
                  </a:cubicBezTo>
                  <a:cubicBezTo>
                    <a:pt x="1445" y="1122"/>
                    <a:pt x="1122" y="1445"/>
                    <a:pt x="723" y="1445"/>
                  </a:cubicBezTo>
                  <a:cubicBezTo>
                    <a:pt x="323" y="1445"/>
                    <a:pt x="0" y="1122"/>
                    <a:pt x="0" y="723"/>
                  </a:cubicBezTo>
                  <a:close/>
                </a:path>
              </a:pathLst>
            </a:custGeom>
          </p:spPr>
        </p:pic>
      </p:grpSp>
      <p:grpSp>
        <p:nvGrpSpPr>
          <p:cNvPr id="5" name="组合 4"/>
          <p:cNvGrpSpPr/>
          <p:nvPr/>
        </p:nvGrpSpPr>
        <p:grpSpPr>
          <a:xfrm>
            <a:off x="9175115" y="1502410"/>
            <a:ext cx="2651760" cy="4390390"/>
            <a:chOff x="14496" y="2366"/>
            <a:chExt cx="4176" cy="6914"/>
          </a:xfrm>
        </p:grpSpPr>
        <p:grpSp>
          <p:nvGrpSpPr>
            <p:cNvPr id="51" name="组合 50"/>
            <p:cNvGrpSpPr/>
            <p:nvPr/>
          </p:nvGrpSpPr>
          <p:grpSpPr>
            <a:xfrm>
              <a:off x="14496" y="3868"/>
              <a:ext cx="4176" cy="5412"/>
              <a:chOff x="964" y="4771"/>
              <a:chExt cx="4176" cy="5412"/>
            </a:xfrm>
          </p:grpSpPr>
          <p:sp>
            <p:nvSpPr>
              <p:cNvPr id="52" name="矩形 51"/>
              <p:cNvSpPr/>
              <p:nvPr/>
            </p:nvSpPr>
            <p:spPr>
              <a:xfrm>
                <a:off x="964" y="4771"/>
                <a:ext cx="4176" cy="541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>
                    <a:alpha val="6000"/>
                  </a:schemeClr>
                </a:solidFill>
              </a:ln>
              <a:effectLst/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" panose="00020600040101010101" charset="-122"/>
                  <a:ea typeface="OPPOSans" panose="00020600040101010101" charset="-122"/>
                  <a:cs typeface="+mn-ea"/>
                </a:endParaRPr>
              </a:p>
            </p:txBody>
          </p:sp>
          <p:grpSp>
            <p:nvGrpSpPr>
              <p:cNvPr id="53" name="组合 52"/>
              <p:cNvGrpSpPr/>
              <p:nvPr/>
            </p:nvGrpSpPr>
            <p:grpSpPr>
              <a:xfrm>
                <a:off x="1363" y="5443"/>
                <a:ext cx="3328" cy="3779"/>
                <a:chOff x="1363" y="5443"/>
                <a:chExt cx="3328" cy="3779"/>
              </a:xfrm>
            </p:grpSpPr>
            <p:sp>
              <p:nvSpPr>
                <p:cNvPr id="54" name="文本框 53"/>
                <p:cNvSpPr txBox="1"/>
                <p:nvPr/>
              </p:nvSpPr>
              <p:spPr>
                <a:xfrm>
                  <a:off x="2111" y="5443"/>
                  <a:ext cx="1893" cy="79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2665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j-ea"/>
                      <a:ea typeface="+mj-ea"/>
                      <a:cs typeface="+mn-ea"/>
                    </a:rPr>
                    <a:t>黄明明</a:t>
                  </a:r>
                </a:p>
              </p:txBody>
            </p:sp>
            <p:sp>
              <p:nvSpPr>
                <p:cNvPr id="55" name="文本框 54"/>
                <p:cNvSpPr txBox="1"/>
                <p:nvPr/>
              </p:nvSpPr>
              <p:spPr>
                <a:xfrm>
                  <a:off x="1363" y="7552"/>
                  <a:ext cx="3328" cy="167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lang="zh-CN" altLang="en-US" sz="1400" noProof="0" dirty="0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latin typeface="+mn-ea"/>
                      <a:cs typeface="+mn-ea"/>
                      <a:sym typeface="+mn-ea"/>
                    </a:rPr>
                    <a:t>点击输入简要文字内容，文字内容概括精炼，不用多余的文字修饰。</a:t>
                  </a:r>
                  <a:endPara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+mn-ea"/>
                    <a:cs typeface="+mn-ea"/>
                  </a:endParaRPr>
                </a:p>
              </p:txBody>
            </p:sp>
          </p:grpSp>
        </p:grpSp>
        <p:sp>
          <p:nvSpPr>
            <p:cNvPr id="56" name="椭圆 55"/>
            <p:cNvSpPr/>
            <p:nvPr/>
          </p:nvSpPr>
          <p:spPr>
            <a:xfrm>
              <a:off x="15648" y="2366"/>
              <a:ext cx="1873" cy="1873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  <a:effectLst>
              <a:outerShdw blurRad="431800" dist="203200" dir="5400000" sx="93000" sy="93000" rotWithShape="0">
                <a:schemeClr val="tx2"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" panose="00020600040101010101" charset="-122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15718" y="5443"/>
              <a:ext cx="1732" cy="58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ea"/>
                </a:rPr>
                <a:t>测试组长</a:t>
              </a:r>
            </a:p>
          </p:txBody>
        </p:sp>
        <p:pic>
          <p:nvPicPr>
            <p:cNvPr id="74" name="图片 73" descr="48252315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5862" y="2580"/>
              <a:ext cx="1445" cy="1445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445" h="1445">
                  <a:moveTo>
                    <a:pt x="0" y="723"/>
                  </a:moveTo>
                  <a:cubicBezTo>
                    <a:pt x="0" y="323"/>
                    <a:pt x="323" y="0"/>
                    <a:pt x="723" y="0"/>
                  </a:cubicBezTo>
                  <a:cubicBezTo>
                    <a:pt x="1122" y="0"/>
                    <a:pt x="1445" y="323"/>
                    <a:pt x="1445" y="723"/>
                  </a:cubicBezTo>
                  <a:cubicBezTo>
                    <a:pt x="1445" y="1122"/>
                    <a:pt x="1122" y="1445"/>
                    <a:pt x="723" y="1445"/>
                  </a:cubicBezTo>
                  <a:cubicBezTo>
                    <a:pt x="323" y="1445"/>
                    <a:pt x="0" y="1122"/>
                    <a:pt x="0" y="723"/>
                  </a:cubicBezTo>
                  <a:close/>
                </a:path>
              </a:pathLst>
            </a:cu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/Users/huangkui/Downloads/48168746.png4816874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9719"/>
          <a:stretch>
            <a:fillRect/>
          </a:stretch>
        </p:blipFill>
        <p:spPr>
          <a:xfrm>
            <a:off x="0" y="0"/>
            <a:ext cx="12171714" cy="6858000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0" y="502796"/>
            <a:ext cx="2928349" cy="521970"/>
            <a:chOff x="1" y="378896"/>
            <a:chExt cx="2928349" cy="521970"/>
          </a:xfrm>
        </p:grpSpPr>
        <p:sp>
          <p:nvSpPr>
            <p:cNvPr id="28" name="文本框 27"/>
            <p:cNvSpPr txBox="1"/>
            <p:nvPr/>
          </p:nvSpPr>
          <p:spPr>
            <a:xfrm>
              <a:off x="611870" y="378896"/>
              <a:ext cx="2316480" cy="52197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" panose="00020600040101010101" charset="-122"/>
                  <a:sym typeface="字魂36号-正文宋楷" panose="02000000000000000000" pitchFamily="2" charset="-122"/>
                </a:rPr>
                <a:t>年度完成指标</a:t>
              </a: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1" y="425063"/>
              <a:ext cx="529962" cy="430887"/>
              <a:chOff x="1" y="363398"/>
              <a:chExt cx="529962" cy="430887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1" y="363398"/>
                <a:ext cx="313142" cy="430887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  <a:cs typeface="OPPOSans" panose="00020600040101010101" charset="-122"/>
                  <a:sym typeface="字魂36号-正文宋楷" panose="02000000000000000000" pitchFamily="2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395050" y="363398"/>
                <a:ext cx="134913" cy="430887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  <a:cs typeface="OPPOSans" panose="00020600040101010101" charset="-122"/>
                  <a:sym typeface="字魂36号-正文宋楷" panose="02000000000000000000" pitchFamily="2" charset="-122"/>
                </a:endParaRPr>
              </a:p>
            </p:txBody>
          </p:sp>
        </p:grpSp>
      </p:grpSp>
      <p:pic>
        <p:nvPicPr>
          <p:cNvPr id="35" name="图片 34" descr="5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74145" y="580988"/>
            <a:ext cx="1488125" cy="402167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809625" y="1269365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ea"/>
              </a:rPr>
              <a:t>概述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55345" y="1781810"/>
            <a:ext cx="10452735" cy="15684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ea"/>
              </a:rPr>
              <a:t>20</a:t>
            </a:r>
            <a:r>
              <a:rPr lang="en-US" altLang="zh-CN" sz="160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ea"/>
              </a:rPr>
              <a:t>XX</a:t>
            </a:r>
            <a:r>
              <a:rPr lang="zh-CN" altLang="en-US" sz="160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ea"/>
              </a:rPr>
              <a:t>年，产品设计独具匠心、提升品质、如期交付，圆满完成年度各项经营指标，其中：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ea"/>
              </a:rPr>
              <a:t>营业收入7.60亿元，完成年度预算108%；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ea"/>
              </a:rPr>
              <a:t>利润总额0.48亿元，完成年度预算106%；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ea"/>
              </a:rPr>
              <a:t>销售回款8.77亿元，完成年度预算106%。</a:t>
            </a:r>
          </a:p>
        </p:txBody>
      </p:sp>
      <p:cxnSp>
        <p:nvCxnSpPr>
          <p:cNvPr id="19" name="直接箭头连接符 18"/>
          <p:cNvCxnSpPr/>
          <p:nvPr/>
        </p:nvCxnSpPr>
        <p:spPr>
          <a:xfrm>
            <a:off x="1248410" y="5742940"/>
            <a:ext cx="10131425" cy="0"/>
          </a:xfrm>
          <a:prstGeom prst="straightConnector1">
            <a:avLst/>
          </a:prstGeom>
          <a:ln w="8572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1649730" y="5827395"/>
            <a:ext cx="998220" cy="605155"/>
            <a:chOff x="2598" y="9177"/>
            <a:chExt cx="1572" cy="953"/>
          </a:xfrm>
        </p:grpSpPr>
        <p:sp>
          <p:nvSpPr>
            <p:cNvPr id="21" name="文本框 20"/>
            <p:cNvSpPr txBox="1"/>
            <p:nvPr/>
          </p:nvSpPr>
          <p:spPr>
            <a:xfrm>
              <a:off x="2598" y="9600"/>
              <a:ext cx="1572" cy="531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ea"/>
                </a:rPr>
                <a:t>第一季度</a:t>
              </a: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3384" y="9177"/>
              <a:ext cx="0" cy="378"/>
            </a:xfrm>
            <a:prstGeom prst="line">
              <a:avLst/>
            </a:prstGeom>
            <a:ln>
              <a:solidFill>
                <a:schemeClr val="tx1">
                  <a:alpha val="3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4306570" y="5827395"/>
            <a:ext cx="998220" cy="605790"/>
            <a:chOff x="2599" y="9177"/>
            <a:chExt cx="1572" cy="954"/>
          </a:xfrm>
        </p:grpSpPr>
        <p:sp>
          <p:nvSpPr>
            <p:cNvPr id="26" name="文本框 25"/>
            <p:cNvSpPr txBox="1"/>
            <p:nvPr/>
          </p:nvSpPr>
          <p:spPr>
            <a:xfrm>
              <a:off x="2599" y="9600"/>
              <a:ext cx="1572" cy="531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ea"/>
                </a:rPr>
                <a:t>第二季度</a:t>
              </a: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3384" y="9177"/>
              <a:ext cx="0" cy="378"/>
            </a:xfrm>
            <a:prstGeom prst="line">
              <a:avLst/>
            </a:prstGeom>
            <a:ln>
              <a:solidFill>
                <a:schemeClr val="tx1">
                  <a:alpha val="3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6963410" y="5827395"/>
            <a:ext cx="998220" cy="605790"/>
            <a:chOff x="2599" y="9177"/>
            <a:chExt cx="1572" cy="954"/>
          </a:xfrm>
        </p:grpSpPr>
        <p:sp>
          <p:nvSpPr>
            <p:cNvPr id="36" name="文本框 35"/>
            <p:cNvSpPr txBox="1"/>
            <p:nvPr/>
          </p:nvSpPr>
          <p:spPr>
            <a:xfrm>
              <a:off x="2599" y="9600"/>
              <a:ext cx="1572" cy="531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ea"/>
                </a:rPr>
                <a:t>第三季度</a:t>
              </a: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3384" y="9177"/>
              <a:ext cx="0" cy="378"/>
            </a:xfrm>
            <a:prstGeom prst="line">
              <a:avLst/>
            </a:prstGeom>
            <a:ln>
              <a:solidFill>
                <a:schemeClr val="tx1">
                  <a:alpha val="3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/>
          <p:cNvGrpSpPr/>
          <p:nvPr/>
        </p:nvGrpSpPr>
        <p:grpSpPr>
          <a:xfrm>
            <a:off x="9620885" y="5827395"/>
            <a:ext cx="998220" cy="605790"/>
            <a:chOff x="2600" y="9177"/>
            <a:chExt cx="1572" cy="954"/>
          </a:xfrm>
        </p:grpSpPr>
        <p:sp>
          <p:nvSpPr>
            <p:cNvPr id="39" name="文本框 38"/>
            <p:cNvSpPr txBox="1"/>
            <p:nvPr/>
          </p:nvSpPr>
          <p:spPr>
            <a:xfrm>
              <a:off x="2600" y="9600"/>
              <a:ext cx="1572" cy="531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ea"/>
                </a:rPr>
                <a:t>第四季度</a:t>
              </a: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3384" y="9177"/>
              <a:ext cx="0" cy="378"/>
            </a:xfrm>
            <a:prstGeom prst="line">
              <a:avLst/>
            </a:prstGeom>
            <a:ln>
              <a:solidFill>
                <a:schemeClr val="tx1">
                  <a:alpha val="3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/>
          <p:cNvGrpSpPr/>
          <p:nvPr/>
        </p:nvGrpSpPr>
        <p:grpSpPr>
          <a:xfrm>
            <a:off x="1248410" y="3914140"/>
            <a:ext cx="2513965" cy="1193165"/>
            <a:chOff x="1966" y="6164"/>
            <a:chExt cx="3959" cy="1879"/>
          </a:xfrm>
        </p:grpSpPr>
        <p:sp>
          <p:nvSpPr>
            <p:cNvPr id="20" name="椭圆 19"/>
            <p:cNvSpPr/>
            <p:nvPr/>
          </p:nvSpPr>
          <p:spPr>
            <a:xfrm>
              <a:off x="2598" y="6164"/>
              <a:ext cx="1814" cy="1814"/>
            </a:xfrm>
            <a:prstGeom prst="ellipse">
              <a:avLst/>
            </a:prstGeom>
            <a:solidFill>
              <a:schemeClr val="accent4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" panose="00020600040101010101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1966" y="6480"/>
              <a:ext cx="2220" cy="1181"/>
              <a:chOff x="1966" y="6480"/>
              <a:chExt cx="2220" cy="1181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1966" y="6480"/>
                <a:ext cx="2204" cy="6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40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+mn-ea"/>
                    <a:cs typeface="+mn-ea"/>
                    <a:sym typeface="+mn-ea"/>
                  </a:rPr>
                  <a:t>营业收入</a:t>
                </a: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1982" y="6863"/>
                <a:ext cx="2204" cy="7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b="1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cs typeface="+mn-ea"/>
                    <a:sym typeface="+mn-ea"/>
                  </a:rPr>
                  <a:t>1.2</a:t>
                </a:r>
                <a:r>
                  <a:rPr lang="zh-CN" altLang="en-US" b="1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cs typeface="+mn-ea"/>
                    <a:sym typeface="+mn-ea"/>
                  </a:rPr>
                  <a:t>亿</a:t>
                </a:r>
              </a:p>
            </p:txBody>
          </p:sp>
        </p:grpSp>
        <p:sp>
          <p:nvSpPr>
            <p:cNvPr id="43" name="椭圆 42"/>
            <p:cNvSpPr/>
            <p:nvPr/>
          </p:nvSpPr>
          <p:spPr>
            <a:xfrm>
              <a:off x="3478" y="7214"/>
              <a:ext cx="227" cy="22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" panose="00020600040101010101" charset="-122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3705" y="6863"/>
              <a:ext cx="2220" cy="1181"/>
              <a:chOff x="1966" y="6480"/>
              <a:chExt cx="2220" cy="1181"/>
            </a:xfrm>
          </p:grpSpPr>
          <p:sp>
            <p:nvSpPr>
              <p:cNvPr id="46" name="文本框 45"/>
              <p:cNvSpPr txBox="1"/>
              <p:nvPr/>
            </p:nvSpPr>
            <p:spPr>
              <a:xfrm>
                <a:off x="1966" y="6480"/>
                <a:ext cx="2204" cy="6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40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n-ea"/>
                    <a:cs typeface="+mn-ea"/>
                    <a:sym typeface="+mn-ea"/>
                  </a:rPr>
                  <a:t>利润总额</a:t>
                </a: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1982" y="6863"/>
                <a:ext cx="2204" cy="7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b="1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n-ea"/>
                    <a:cs typeface="+mn-ea"/>
                    <a:sym typeface="+mn-ea"/>
                  </a:rPr>
                  <a:t>500</a:t>
                </a:r>
                <a:r>
                  <a:rPr lang="zh-CN" altLang="en-US" b="1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n-ea"/>
                    <a:cs typeface="+mn-ea"/>
                    <a:sym typeface="+mn-ea"/>
                  </a:rPr>
                  <a:t>万</a:t>
                </a:r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3950335" y="3316605"/>
            <a:ext cx="1886585" cy="1738630"/>
            <a:chOff x="2598" y="6164"/>
            <a:chExt cx="2971" cy="2738"/>
          </a:xfrm>
        </p:grpSpPr>
        <p:sp>
          <p:nvSpPr>
            <p:cNvPr id="50" name="椭圆 49"/>
            <p:cNvSpPr/>
            <p:nvPr/>
          </p:nvSpPr>
          <p:spPr>
            <a:xfrm>
              <a:off x="2598" y="6164"/>
              <a:ext cx="2738" cy="2738"/>
            </a:xfrm>
            <a:prstGeom prst="ellipse">
              <a:avLst/>
            </a:prstGeom>
            <a:solidFill>
              <a:schemeClr val="accent4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" panose="00020600040101010101" charset="-122"/>
              </a:endParaRP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3116" y="6430"/>
              <a:ext cx="2220" cy="1181"/>
              <a:chOff x="3116" y="6430"/>
              <a:chExt cx="2220" cy="1181"/>
            </a:xfrm>
          </p:grpSpPr>
          <p:sp>
            <p:nvSpPr>
              <p:cNvPr id="52" name="文本框 51"/>
              <p:cNvSpPr txBox="1"/>
              <p:nvPr/>
            </p:nvSpPr>
            <p:spPr>
              <a:xfrm>
                <a:off x="3116" y="6430"/>
                <a:ext cx="2204" cy="6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40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+mn-ea"/>
                    <a:cs typeface="+mn-ea"/>
                    <a:sym typeface="+mn-ea"/>
                  </a:rPr>
                  <a:t>营业收入</a:t>
                </a:r>
              </a:p>
            </p:txBody>
          </p:sp>
          <p:sp>
            <p:nvSpPr>
              <p:cNvPr id="53" name="文本框 52"/>
              <p:cNvSpPr txBox="1"/>
              <p:nvPr/>
            </p:nvSpPr>
            <p:spPr>
              <a:xfrm>
                <a:off x="3132" y="6813"/>
                <a:ext cx="2204" cy="7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b="1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cs typeface="+mn-ea"/>
                    <a:sym typeface="+mn-ea"/>
                  </a:rPr>
                  <a:t>1.4</a:t>
                </a:r>
                <a:r>
                  <a:rPr lang="zh-CN" altLang="en-US" b="1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cs typeface="+mn-ea"/>
                    <a:sym typeface="+mn-ea"/>
                  </a:rPr>
                  <a:t>亿</a:t>
                </a:r>
              </a:p>
            </p:txBody>
          </p:sp>
        </p:grpSp>
        <p:sp>
          <p:nvSpPr>
            <p:cNvPr id="54" name="椭圆 53"/>
            <p:cNvSpPr/>
            <p:nvPr/>
          </p:nvSpPr>
          <p:spPr>
            <a:xfrm>
              <a:off x="2656" y="8039"/>
              <a:ext cx="503" cy="5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" panose="00020600040101010101" charset="-122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3246" y="7625"/>
              <a:ext cx="2323" cy="1138"/>
              <a:chOff x="1507" y="7242"/>
              <a:chExt cx="2323" cy="1138"/>
            </a:xfrm>
          </p:grpSpPr>
          <p:sp>
            <p:nvSpPr>
              <p:cNvPr id="56" name="文本框 55"/>
              <p:cNvSpPr txBox="1"/>
              <p:nvPr/>
            </p:nvSpPr>
            <p:spPr>
              <a:xfrm>
                <a:off x="1507" y="7242"/>
                <a:ext cx="2204" cy="6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40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n-ea"/>
                    <a:cs typeface="+mn-ea"/>
                    <a:sym typeface="+mn-ea"/>
                  </a:rPr>
                  <a:t>利润总额</a:t>
                </a:r>
              </a:p>
            </p:txBody>
          </p:sp>
          <p:sp>
            <p:nvSpPr>
              <p:cNvPr id="57" name="文本框 56"/>
              <p:cNvSpPr txBox="1"/>
              <p:nvPr/>
            </p:nvSpPr>
            <p:spPr>
              <a:xfrm>
                <a:off x="1626" y="7582"/>
                <a:ext cx="2204" cy="7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b="1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n-ea"/>
                    <a:cs typeface="+mn-ea"/>
                    <a:sym typeface="+mn-ea"/>
                  </a:rPr>
                  <a:t>800</a:t>
                </a:r>
                <a:r>
                  <a:rPr lang="zh-CN" altLang="en-US" b="1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n-ea"/>
                    <a:cs typeface="+mn-ea"/>
                    <a:sym typeface="+mn-ea"/>
                  </a:rPr>
                  <a:t>万</a:t>
                </a:r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6496050" y="3429000"/>
            <a:ext cx="2103755" cy="2029460"/>
            <a:chOff x="2482" y="5706"/>
            <a:chExt cx="3313" cy="3196"/>
          </a:xfrm>
        </p:grpSpPr>
        <p:sp>
          <p:nvSpPr>
            <p:cNvPr id="66" name="椭圆 65"/>
            <p:cNvSpPr/>
            <p:nvPr/>
          </p:nvSpPr>
          <p:spPr>
            <a:xfrm>
              <a:off x="2598" y="5706"/>
              <a:ext cx="3196" cy="3196"/>
            </a:xfrm>
            <a:prstGeom prst="ellipse">
              <a:avLst/>
            </a:prstGeom>
            <a:solidFill>
              <a:schemeClr val="accent4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" panose="00020600040101010101" charset="-122"/>
              </a:endParaRPr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3341" y="6330"/>
              <a:ext cx="2257" cy="1105"/>
              <a:chOff x="3341" y="6330"/>
              <a:chExt cx="2257" cy="1105"/>
            </a:xfrm>
          </p:grpSpPr>
          <p:sp>
            <p:nvSpPr>
              <p:cNvPr id="68" name="文本框 67"/>
              <p:cNvSpPr txBox="1"/>
              <p:nvPr/>
            </p:nvSpPr>
            <p:spPr>
              <a:xfrm>
                <a:off x="3341" y="6330"/>
                <a:ext cx="2204" cy="6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40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+mn-ea"/>
                    <a:cs typeface="+mn-ea"/>
                    <a:sym typeface="+mn-ea"/>
                  </a:rPr>
                  <a:t>营业收入</a:t>
                </a:r>
              </a:p>
            </p:txBody>
          </p:sp>
          <p:sp>
            <p:nvSpPr>
              <p:cNvPr id="69" name="文本框 68"/>
              <p:cNvSpPr txBox="1"/>
              <p:nvPr/>
            </p:nvSpPr>
            <p:spPr>
              <a:xfrm>
                <a:off x="3394" y="6637"/>
                <a:ext cx="2204" cy="7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b="1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cs typeface="+mn-ea"/>
                    <a:sym typeface="+mn-ea"/>
                  </a:rPr>
                  <a:t>1.5</a:t>
                </a:r>
                <a:r>
                  <a:rPr lang="zh-CN" altLang="en-US" b="1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cs typeface="+mn-ea"/>
                    <a:sym typeface="+mn-ea"/>
                  </a:rPr>
                  <a:t>亿</a:t>
                </a:r>
              </a:p>
            </p:txBody>
          </p:sp>
        </p:grpSp>
        <p:sp>
          <p:nvSpPr>
            <p:cNvPr id="72" name="椭圆 71"/>
            <p:cNvSpPr/>
            <p:nvPr/>
          </p:nvSpPr>
          <p:spPr>
            <a:xfrm>
              <a:off x="2482" y="7865"/>
              <a:ext cx="677" cy="67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" panose="00020600040101010101" charset="-122"/>
              </a:endParaRPr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3477" y="7421"/>
              <a:ext cx="2318" cy="1116"/>
              <a:chOff x="1738" y="7038"/>
              <a:chExt cx="2318" cy="1116"/>
            </a:xfrm>
          </p:grpSpPr>
          <p:sp>
            <p:nvSpPr>
              <p:cNvPr id="74" name="文本框 73"/>
              <p:cNvSpPr txBox="1"/>
              <p:nvPr/>
            </p:nvSpPr>
            <p:spPr>
              <a:xfrm>
                <a:off x="1738" y="7038"/>
                <a:ext cx="2204" cy="6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40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n-ea"/>
                    <a:cs typeface="+mn-ea"/>
                    <a:sym typeface="+mn-ea"/>
                  </a:rPr>
                  <a:t>利润总额</a:t>
                </a:r>
              </a:p>
            </p:txBody>
          </p:sp>
          <p:sp>
            <p:nvSpPr>
              <p:cNvPr id="75" name="文本框 74"/>
              <p:cNvSpPr txBox="1"/>
              <p:nvPr/>
            </p:nvSpPr>
            <p:spPr>
              <a:xfrm>
                <a:off x="1852" y="7356"/>
                <a:ext cx="2204" cy="7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b="1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n-ea"/>
                    <a:cs typeface="+mn-ea"/>
                    <a:sym typeface="+mn-ea"/>
                  </a:rPr>
                  <a:t>1500</a:t>
                </a:r>
                <a:r>
                  <a:rPr lang="zh-CN" altLang="en-US" b="1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n-ea"/>
                    <a:cs typeface="+mn-ea"/>
                    <a:sym typeface="+mn-ea"/>
                  </a:rPr>
                  <a:t>万</a:t>
                </a:r>
              </a:p>
            </p:txBody>
          </p:sp>
        </p:grpSp>
      </p:grpSp>
      <p:grpSp>
        <p:nvGrpSpPr>
          <p:cNvPr id="76" name="组合 75"/>
          <p:cNvGrpSpPr/>
          <p:nvPr/>
        </p:nvGrpSpPr>
        <p:grpSpPr>
          <a:xfrm>
            <a:off x="8312150" y="2603500"/>
            <a:ext cx="2785745" cy="2505075"/>
            <a:chOff x="1407" y="5706"/>
            <a:chExt cx="4387" cy="3945"/>
          </a:xfrm>
        </p:grpSpPr>
        <p:sp>
          <p:nvSpPr>
            <p:cNvPr id="77" name="椭圆 76"/>
            <p:cNvSpPr/>
            <p:nvPr/>
          </p:nvSpPr>
          <p:spPr>
            <a:xfrm>
              <a:off x="1849" y="5706"/>
              <a:ext cx="3945" cy="3945"/>
            </a:xfrm>
            <a:prstGeom prst="ellipse">
              <a:avLst/>
            </a:prstGeom>
            <a:solidFill>
              <a:schemeClr val="accent4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" panose="00020600040101010101" charset="-122"/>
              </a:endParaRPr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2608" y="6330"/>
              <a:ext cx="2312" cy="1105"/>
              <a:chOff x="2608" y="6330"/>
              <a:chExt cx="2312" cy="1105"/>
            </a:xfrm>
          </p:grpSpPr>
          <p:sp>
            <p:nvSpPr>
              <p:cNvPr id="79" name="文本框 78"/>
              <p:cNvSpPr txBox="1"/>
              <p:nvPr/>
            </p:nvSpPr>
            <p:spPr>
              <a:xfrm>
                <a:off x="2608" y="6330"/>
                <a:ext cx="2204" cy="6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40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+mn-ea"/>
                    <a:cs typeface="+mn-ea"/>
                    <a:sym typeface="+mn-ea"/>
                  </a:rPr>
                  <a:t>营业收入</a:t>
                </a:r>
              </a:p>
            </p:txBody>
          </p:sp>
          <p:sp>
            <p:nvSpPr>
              <p:cNvPr id="80" name="文本框 79"/>
              <p:cNvSpPr txBox="1"/>
              <p:nvPr/>
            </p:nvSpPr>
            <p:spPr>
              <a:xfrm>
                <a:off x="2716" y="6637"/>
                <a:ext cx="2204" cy="7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b="1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cs typeface="+mn-ea"/>
                    <a:sym typeface="+mn-ea"/>
                  </a:rPr>
                  <a:t>1.6</a:t>
                </a:r>
                <a:r>
                  <a:rPr lang="zh-CN" altLang="en-US" b="1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cs typeface="+mn-ea"/>
                    <a:sym typeface="+mn-ea"/>
                  </a:rPr>
                  <a:t>亿</a:t>
                </a:r>
              </a:p>
            </p:txBody>
          </p:sp>
        </p:grpSp>
        <p:sp>
          <p:nvSpPr>
            <p:cNvPr id="84" name="椭圆 83"/>
            <p:cNvSpPr/>
            <p:nvPr/>
          </p:nvSpPr>
          <p:spPr>
            <a:xfrm>
              <a:off x="1407" y="7859"/>
              <a:ext cx="1180" cy="118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" panose="00020600040101010101" charset="-122"/>
              </a:endParaRPr>
            </a:p>
          </p:txBody>
        </p:sp>
        <p:grpSp>
          <p:nvGrpSpPr>
            <p:cNvPr id="87" name="组合 86"/>
            <p:cNvGrpSpPr/>
            <p:nvPr/>
          </p:nvGrpSpPr>
          <p:grpSpPr>
            <a:xfrm>
              <a:off x="2805" y="7795"/>
              <a:ext cx="2312" cy="1081"/>
              <a:chOff x="1066" y="7412"/>
              <a:chExt cx="2312" cy="1081"/>
            </a:xfrm>
          </p:grpSpPr>
          <p:sp>
            <p:nvSpPr>
              <p:cNvPr id="90" name="文本框 89"/>
              <p:cNvSpPr txBox="1"/>
              <p:nvPr/>
            </p:nvSpPr>
            <p:spPr>
              <a:xfrm>
                <a:off x="1066" y="7412"/>
                <a:ext cx="2204" cy="6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40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n-ea"/>
                    <a:cs typeface="+mn-ea"/>
                    <a:sym typeface="+mn-ea"/>
                  </a:rPr>
                  <a:t>利润总额</a:t>
                </a:r>
              </a:p>
            </p:txBody>
          </p:sp>
          <p:sp>
            <p:nvSpPr>
              <p:cNvPr id="93" name="文本框 92"/>
              <p:cNvSpPr txBox="1"/>
              <p:nvPr/>
            </p:nvSpPr>
            <p:spPr>
              <a:xfrm>
                <a:off x="1174" y="7695"/>
                <a:ext cx="2204" cy="7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b="1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n-ea"/>
                    <a:cs typeface="+mn-ea"/>
                    <a:sym typeface="+mn-ea"/>
                  </a:rPr>
                  <a:t>2000</a:t>
                </a:r>
                <a:r>
                  <a:rPr lang="zh-CN" altLang="en-US" b="1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n-ea"/>
                    <a:cs typeface="+mn-ea"/>
                    <a:sym typeface="+mn-ea"/>
                  </a:rPr>
                  <a:t>万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819197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47" y="0"/>
            <a:ext cx="12191153" cy="687493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47" y="0"/>
            <a:ext cx="12192000" cy="6863080"/>
          </a:xfrm>
          <a:prstGeom prst="rect">
            <a:avLst/>
          </a:prstGeom>
          <a:gradFill>
            <a:gsLst>
              <a:gs pos="100000">
                <a:srgbClr val="04337A">
                  <a:alpha val="67000"/>
                </a:srgbClr>
              </a:gs>
              <a:gs pos="0">
                <a:srgbClr val="04337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OPPOSans" panose="00020600040101010101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0" y="502796"/>
            <a:ext cx="2928349" cy="521970"/>
            <a:chOff x="1" y="378896"/>
            <a:chExt cx="2928349" cy="521970"/>
          </a:xfrm>
        </p:grpSpPr>
        <p:sp>
          <p:nvSpPr>
            <p:cNvPr id="28" name="文本框 27"/>
            <p:cNvSpPr txBox="1"/>
            <p:nvPr/>
          </p:nvSpPr>
          <p:spPr>
            <a:xfrm>
              <a:off x="611870" y="378896"/>
              <a:ext cx="2316480" cy="52197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+mn-ea"/>
                  <a:cs typeface="OPPOSans" panose="00020600040101010101" charset="-122"/>
                  <a:sym typeface="字魂36号-正文宋楷" panose="02000000000000000000" pitchFamily="2" charset="-122"/>
                </a:rPr>
                <a:t>年度核心产品</a:t>
              </a: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1" y="425063"/>
              <a:ext cx="529962" cy="430887"/>
              <a:chOff x="1" y="363398"/>
              <a:chExt cx="529962" cy="430887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1" y="363398"/>
                <a:ext cx="313142" cy="43088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+mn-ea"/>
                  <a:cs typeface="OPPOSans" panose="00020600040101010101" charset="-122"/>
                  <a:sym typeface="字魂36号-正文宋楷" panose="02000000000000000000" pitchFamily="2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395050" y="363398"/>
                <a:ext cx="134913" cy="430887"/>
              </a:xfrm>
              <a:prstGeom prst="rect">
                <a:avLst/>
              </a:prstGeom>
              <a:solidFill>
                <a:schemeClr val="bg1">
                  <a:alpha val="4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+mn-ea"/>
                  <a:cs typeface="OPPOSans" panose="00020600040101010101" charset="-122"/>
                  <a:sym typeface="字魂36号-正文宋楷" panose="02000000000000000000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492125" y="1956435"/>
            <a:ext cx="2556510" cy="3460750"/>
            <a:chOff x="775" y="3081"/>
            <a:chExt cx="4026" cy="5450"/>
          </a:xfrm>
        </p:grpSpPr>
        <p:sp>
          <p:nvSpPr>
            <p:cNvPr id="24" name="文本框 23"/>
            <p:cNvSpPr txBox="1"/>
            <p:nvPr/>
          </p:nvSpPr>
          <p:spPr>
            <a:xfrm>
              <a:off x="801" y="6072"/>
              <a:ext cx="3833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457200">
                <a:buSzPct val="25000"/>
                <a:defRPr/>
              </a:pPr>
              <a:r>
                <a:rPr lang="zh-CN" altLang="en-US" sz="2000" b="1" kern="0" spc="150" dirty="0">
                  <a:solidFill>
                    <a:schemeClr val="bg1"/>
                  </a:solidFill>
                  <a:latin typeface="+mj-ea"/>
                  <a:ea typeface="+mj-ea"/>
                  <a:cs typeface="OPPOSans" panose="00020600040101010101" charset="-122"/>
                  <a:sym typeface="思源宋体 CN" panose="02020400000000000000" pitchFamily="18" charset="-122"/>
                </a:rPr>
                <a:t>核心产品一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75" y="6905"/>
              <a:ext cx="4026" cy="1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913765">
                <a:lnSpc>
                  <a:spcPct val="150000"/>
                </a:lnSpc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  <a:cs typeface="OPPOSans" panose="00020600040101010101" charset="-122"/>
                </a:rPr>
                <a:t>点击输入简要文字内容，文字内容概括精炼，不用多余的文字修饰。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OPPOSans" panose="00020600040101010101" charset="-122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1396" y="3081"/>
              <a:ext cx="2643" cy="2643"/>
            </a:xfrm>
            <a:prstGeom prst="ellipse">
              <a:avLst/>
            </a:prstGeom>
            <a:noFill/>
            <a:ln>
              <a:solidFill>
                <a:schemeClr val="bg1">
                  <a:alpha val="1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400" dirty="0">
                <a:latin typeface="OPPOSans" panose="00020600040101010101" charset="-122"/>
                <a:ea typeface="OPPOSans" panose="00020600040101010101" charset="-122"/>
                <a:cs typeface="+mn-ea"/>
                <a:sym typeface="思源黑体 CN Bold" panose="020B0800000000000000" pitchFamily="34" charset="-122"/>
              </a:endParaRPr>
            </a:p>
          </p:txBody>
        </p:sp>
        <p:pic>
          <p:nvPicPr>
            <p:cNvPr id="66" name="图片占位符 37" descr="/Users/huangkui/Downloads/8373520.jpeg8373520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793" y="3477"/>
              <a:ext cx="1817" cy="1817"/>
            </a:xfrm>
            <a:prstGeom prst="ellipse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3288030" y="1956435"/>
            <a:ext cx="2556510" cy="3460750"/>
            <a:chOff x="5178" y="3081"/>
            <a:chExt cx="4026" cy="5450"/>
          </a:xfrm>
        </p:grpSpPr>
        <p:sp>
          <p:nvSpPr>
            <p:cNvPr id="135" name="文本框 134"/>
            <p:cNvSpPr txBox="1"/>
            <p:nvPr/>
          </p:nvSpPr>
          <p:spPr>
            <a:xfrm>
              <a:off x="5204" y="6072"/>
              <a:ext cx="3833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457200">
                <a:buSzPct val="25000"/>
                <a:defRPr/>
              </a:pPr>
              <a:r>
                <a:rPr lang="zh-CN" altLang="en-US" sz="2000" b="1" kern="0" spc="150" dirty="0">
                  <a:solidFill>
                    <a:schemeClr val="bg1"/>
                  </a:solidFill>
                  <a:latin typeface="+mj-ea"/>
                  <a:ea typeface="+mj-ea"/>
                  <a:cs typeface="OPPOSans" panose="00020600040101010101" charset="-122"/>
                  <a:sym typeface="思源宋体 CN" panose="02020400000000000000" pitchFamily="18" charset="-122"/>
                </a:rPr>
                <a:t>核心产品二</a:t>
              </a:r>
            </a:p>
          </p:txBody>
        </p:sp>
        <p:sp>
          <p:nvSpPr>
            <p:cNvPr id="136" name="文本框 135"/>
            <p:cNvSpPr txBox="1"/>
            <p:nvPr/>
          </p:nvSpPr>
          <p:spPr>
            <a:xfrm>
              <a:off x="5178" y="6905"/>
              <a:ext cx="4026" cy="1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913765">
                <a:lnSpc>
                  <a:spcPct val="150000"/>
                </a:lnSpc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  <a:cs typeface="OPPOSans" panose="00020600040101010101" charset="-122"/>
                </a:rPr>
                <a:t>点击输入简要文字内容，文字内容概括精炼，不用多余的文字修饰。</a:t>
              </a:r>
            </a:p>
          </p:txBody>
        </p:sp>
        <p:sp>
          <p:nvSpPr>
            <p:cNvPr id="137" name="椭圆 136"/>
            <p:cNvSpPr/>
            <p:nvPr/>
          </p:nvSpPr>
          <p:spPr>
            <a:xfrm>
              <a:off x="5799" y="3081"/>
              <a:ext cx="2643" cy="2643"/>
            </a:xfrm>
            <a:prstGeom prst="ellipse">
              <a:avLst/>
            </a:prstGeom>
            <a:noFill/>
            <a:ln>
              <a:solidFill>
                <a:schemeClr val="bg1">
                  <a:alpha val="1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400" dirty="0">
                <a:latin typeface="OPPOSans" panose="00020600040101010101" charset="-122"/>
                <a:ea typeface="OPPOSans" panose="00020600040101010101" charset="-122"/>
                <a:cs typeface="+mn-ea"/>
                <a:sym typeface="思源黑体 CN Bold" panose="020B0800000000000000" pitchFamily="34" charset="-122"/>
              </a:endParaRPr>
            </a:p>
          </p:txBody>
        </p:sp>
        <p:pic>
          <p:nvPicPr>
            <p:cNvPr id="138" name="图片占位符 37" descr="/Users/huangkui/Downloads/48191790.jpeg48191790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196" y="3476"/>
              <a:ext cx="1817" cy="1817"/>
            </a:xfrm>
            <a:prstGeom prst="ellipse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6167755" y="1956647"/>
            <a:ext cx="2557145" cy="3492923"/>
            <a:chOff x="9713" y="3081"/>
            <a:chExt cx="4027" cy="5501"/>
          </a:xfrm>
        </p:grpSpPr>
        <p:sp>
          <p:nvSpPr>
            <p:cNvPr id="141" name="文本框 140"/>
            <p:cNvSpPr txBox="1"/>
            <p:nvPr/>
          </p:nvSpPr>
          <p:spPr>
            <a:xfrm>
              <a:off x="9739" y="6072"/>
              <a:ext cx="3833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457200">
                <a:buSzPct val="25000"/>
                <a:defRPr/>
              </a:pPr>
              <a:r>
                <a:rPr lang="zh-CN" altLang="en-US" sz="2000" b="1" kern="0" spc="150" dirty="0">
                  <a:solidFill>
                    <a:schemeClr val="bg1"/>
                  </a:solidFill>
                  <a:latin typeface="+mj-ea"/>
                  <a:ea typeface="+mj-ea"/>
                  <a:cs typeface="OPPOSans" panose="00020600040101010101" charset="-122"/>
                  <a:sym typeface="思源宋体 CN" panose="02020400000000000000" pitchFamily="18" charset="-122"/>
                </a:rPr>
                <a:t>核心产品三</a:t>
              </a:r>
            </a:p>
          </p:txBody>
        </p:sp>
        <p:sp>
          <p:nvSpPr>
            <p:cNvPr id="142" name="文本框 141"/>
            <p:cNvSpPr txBox="1"/>
            <p:nvPr/>
          </p:nvSpPr>
          <p:spPr>
            <a:xfrm>
              <a:off x="9713" y="6912"/>
              <a:ext cx="4027" cy="16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913765">
                <a:lnSpc>
                  <a:spcPct val="150000"/>
                </a:lnSpc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  <a:cs typeface="OPPOSans" panose="00020600040101010101" charset="-122"/>
                  <a:sym typeface="+mn-ea"/>
                </a:rPr>
                <a:t>点击输入简要文字内容，文字内容概括精炼，不用多余的文字修饰。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OPPOSans" panose="00020600040101010101" charset="-122"/>
              </a:endParaRPr>
            </a:p>
          </p:txBody>
        </p:sp>
        <p:sp>
          <p:nvSpPr>
            <p:cNvPr id="143" name="椭圆 142"/>
            <p:cNvSpPr/>
            <p:nvPr/>
          </p:nvSpPr>
          <p:spPr>
            <a:xfrm>
              <a:off x="10334" y="3081"/>
              <a:ext cx="2643" cy="2643"/>
            </a:xfrm>
            <a:prstGeom prst="ellipse">
              <a:avLst/>
            </a:prstGeom>
            <a:noFill/>
            <a:ln>
              <a:solidFill>
                <a:schemeClr val="bg1">
                  <a:alpha val="1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400" dirty="0">
                <a:latin typeface="OPPOSans" panose="00020600040101010101" charset="-122"/>
                <a:ea typeface="OPPOSans" panose="00020600040101010101" charset="-122"/>
                <a:cs typeface="+mn-ea"/>
                <a:sym typeface="思源黑体 CN Bold" panose="020B0800000000000000" pitchFamily="34" charset="-122"/>
              </a:endParaRPr>
            </a:p>
          </p:txBody>
        </p:sp>
        <p:pic>
          <p:nvPicPr>
            <p:cNvPr id="144" name="图片占位符 37" descr="/Users/huangkui/Downloads/48191554.jpeg48191554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732" y="3479"/>
              <a:ext cx="1817" cy="1816"/>
            </a:xfrm>
            <a:prstGeom prst="ellipse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8975725" y="1956647"/>
            <a:ext cx="2557145" cy="3492923"/>
            <a:chOff x="14135" y="3081"/>
            <a:chExt cx="4027" cy="5501"/>
          </a:xfrm>
        </p:grpSpPr>
        <p:sp>
          <p:nvSpPr>
            <p:cNvPr id="147" name="文本框 146"/>
            <p:cNvSpPr txBox="1"/>
            <p:nvPr/>
          </p:nvSpPr>
          <p:spPr>
            <a:xfrm>
              <a:off x="14162" y="6072"/>
              <a:ext cx="3833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457200">
                <a:buSzPct val="25000"/>
                <a:defRPr/>
              </a:pPr>
              <a:r>
                <a:rPr lang="zh-CN" altLang="en-US" sz="2000" b="1" kern="0" spc="150" dirty="0">
                  <a:solidFill>
                    <a:schemeClr val="bg1"/>
                  </a:solidFill>
                  <a:latin typeface="+mj-ea"/>
                  <a:ea typeface="+mj-ea"/>
                  <a:cs typeface="OPPOSans" panose="00020600040101010101" charset="-122"/>
                  <a:sym typeface="思源宋体 CN" panose="02020400000000000000" pitchFamily="18" charset="-122"/>
                </a:rPr>
                <a:t>核心产品四</a:t>
              </a:r>
            </a:p>
          </p:txBody>
        </p:sp>
        <p:sp>
          <p:nvSpPr>
            <p:cNvPr id="148" name="文本框 147"/>
            <p:cNvSpPr txBox="1"/>
            <p:nvPr/>
          </p:nvSpPr>
          <p:spPr>
            <a:xfrm>
              <a:off x="14135" y="6912"/>
              <a:ext cx="4027" cy="16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913765">
                <a:lnSpc>
                  <a:spcPct val="150000"/>
                </a:lnSpc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  <a:cs typeface="OPPOSans" panose="00020600040101010101" charset="-122"/>
                  <a:sym typeface="+mn-ea"/>
                </a:rPr>
                <a:t>点击输入简要文字内容，文字内容概括精炼，不用多余的文字修饰。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OPPOSans" panose="00020600040101010101" charset="-122"/>
              </a:endParaRPr>
            </a:p>
          </p:txBody>
        </p:sp>
        <p:sp>
          <p:nvSpPr>
            <p:cNvPr id="149" name="椭圆 148"/>
            <p:cNvSpPr/>
            <p:nvPr/>
          </p:nvSpPr>
          <p:spPr>
            <a:xfrm>
              <a:off x="14756" y="3081"/>
              <a:ext cx="2643" cy="2643"/>
            </a:xfrm>
            <a:prstGeom prst="ellipse">
              <a:avLst/>
            </a:prstGeom>
            <a:noFill/>
            <a:ln>
              <a:solidFill>
                <a:schemeClr val="bg1">
                  <a:alpha val="1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400" dirty="0">
                <a:latin typeface="OPPOSans" panose="00020600040101010101" charset="-122"/>
                <a:ea typeface="OPPOSans" panose="00020600040101010101" charset="-122"/>
                <a:cs typeface="+mn-ea"/>
                <a:sym typeface="思源黑体 CN Bold" panose="020B0800000000000000" pitchFamily="34" charset="-122"/>
              </a:endParaRPr>
            </a:p>
          </p:txBody>
        </p:sp>
        <p:pic>
          <p:nvPicPr>
            <p:cNvPr id="150" name="图片占位符 37" descr="/Users/huangkui/Downloads/7044077.jpeg7044077"/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5154" y="3475"/>
              <a:ext cx="1817" cy="1815"/>
            </a:xfrm>
            <a:prstGeom prst="ellipse">
              <a:avLst/>
            </a:prstGeom>
          </p:spPr>
        </p:pic>
      </p:grpSp>
      <p:pic>
        <p:nvPicPr>
          <p:cNvPr id="34" name="图片 33" descr="51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1867" y="569045"/>
            <a:ext cx="1490133" cy="40216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3f4a4b7-3b8c-46ad-8e06-ab264c21cbe9}"/>
  <p:tag name="TABLE_ENDDRAG_ORIGIN_RECT" val="584*278"/>
  <p:tag name="TABLE_ENDDRAG_RECT" val="75*98*584*25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heme/theme1.xml><?xml version="1.0" encoding="utf-8"?>
<a:theme xmlns:a="http://schemas.openxmlformats.org/drawingml/2006/main" name="Office 主题​​">
  <a:themeElements>
    <a:clrScheme name="自定义 3">
      <a:dk1>
        <a:srgbClr val="000000"/>
      </a:dk1>
      <a:lt1>
        <a:srgbClr val="FFFFFF"/>
      </a:lt1>
      <a:dk2>
        <a:srgbClr val="023E83"/>
      </a:dk2>
      <a:lt2>
        <a:srgbClr val="E7E6E6"/>
      </a:lt2>
      <a:accent1>
        <a:srgbClr val="04337A"/>
      </a:accent1>
      <a:accent2>
        <a:srgbClr val="388AD4"/>
      </a:accent2>
      <a:accent3>
        <a:srgbClr val="3CA1D1"/>
      </a:accent3>
      <a:accent4>
        <a:srgbClr val="40B7D0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ppo">
      <a:majorFont>
        <a:latin typeface="OPPOSans B"/>
        <a:ea typeface="OPPOSans B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  <a:scene3d>
          <a:camera prst="orthographicFront"/>
          <a:lightRig rig="threePt" dir="t"/>
        </a:scene3d>
        <a:sp3d contourW="12700"/>
      </a:bodyPr>
      <a:lstStyle>
        <a:defPPr marL="0" marR="0" indent="0" algn="l" defTabSz="914400" rtl="0" eaLnBrk="1" fontAlgn="auto" latinLnBrk="0" hangingPunct="1">
          <a:lnSpc>
            <a:spcPct val="12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400" b="0" i="0" u="none" strike="noStrike" kern="1200" cap="none" spc="0" normalizeH="0" baseline="0" noProof="0" dirty="0">
            <a:ln>
              <a:noFill/>
            </a:ln>
            <a:solidFill>
              <a:prstClr val="black">
                <a:lumMod val="85000"/>
                <a:lumOff val="15000"/>
              </a:prstClr>
            </a:solidFill>
            <a:effectLst/>
            <a:uLnTx/>
            <a:uFillTx/>
            <a:latin typeface="+mn-ea"/>
            <a:cs typeface="+mn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2049</Words>
  <Application>Microsoft Office PowerPoint</Application>
  <PresentationFormat>宽屏</PresentationFormat>
  <Paragraphs>319</Paragraphs>
  <Slides>32</Slides>
  <Notes>29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52" baseType="lpstr">
      <vt:lpstr>OPPOSans</vt:lpstr>
      <vt:lpstr>Cloudtype-JGchukaiGB</vt:lpstr>
      <vt:lpstr>Calibri</vt:lpstr>
      <vt:lpstr>Microsoft YaHei</vt:lpstr>
      <vt:lpstr>字魂36号-正文宋楷</vt:lpstr>
      <vt:lpstr>OPPOSans R</vt:lpstr>
      <vt:lpstr>BebasNeueBold</vt:lpstr>
      <vt:lpstr>等线</vt:lpstr>
      <vt:lpstr>宋体</vt:lpstr>
      <vt:lpstr>思源宋体 CN</vt:lpstr>
      <vt:lpstr>Arial Bold</vt:lpstr>
      <vt:lpstr>Roboto Light</vt:lpstr>
      <vt:lpstr>思源黑体</vt:lpstr>
      <vt:lpstr>Arial</vt:lpstr>
      <vt:lpstr>思源宋体 CN Heavy</vt:lpstr>
      <vt:lpstr>OPPOSans B</vt:lpstr>
      <vt:lpstr>Roboto Bold</vt:lpstr>
      <vt:lpstr>演示新手书</vt:lpstr>
      <vt:lpstr>思源黑体 CN Bold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蓝色科技商务产品部年终汇报ppt模板</dc:title>
  <dc:creator>小新</dc:creator>
  <cp:keywords>稿定年终PPT模板大赛</cp:keywords>
  <dc:description>www.51pptmoban.com</dc:description>
  <cp:lastModifiedBy>阳光男孩</cp:lastModifiedBy>
  <cp:revision>237</cp:revision>
  <dcterms:created xsi:type="dcterms:W3CDTF">2021-11-24T03:08:43Z</dcterms:created>
  <dcterms:modified xsi:type="dcterms:W3CDTF">2021-12-08T13:31:40Z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2052-3.8.0.6081</vt:lpwstr>
  </property>
</Properties>
</file>