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66" r:id="rId2"/>
    <p:sldId id="256" r:id="rId3"/>
    <p:sldId id="267" r:id="rId4"/>
    <p:sldId id="268" r:id="rId5"/>
    <p:sldId id="274" r:id="rId6"/>
    <p:sldId id="273" r:id="rId7"/>
    <p:sldId id="275" r:id="rId8"/>
    <p:sldId id="300" r:id="rId9"/>
    <p:sldId id="277" r:id="rId10"/>
    <p:sldId id="292" r:id="rId11"/>
    <p:sldId id="297" r:id="rId12"/>
    <p:sldId id="278" r:id="rId13"/>
    <p:sldId id="301" r:id="rId14"/>
    <p:sldId id="302" r:id="rId15"/>
    <p:sldId id="318" r:id="rId16"/>
    <p:sldId id="279" r:id="rId17"/>
    <p:sldId id="295" r:id="rId18"/>
    <p:sldId id="316" r:id="rId19"/>
    <p:sldId id="282" r:id="rId20"/>
    <p:sldId id="296" r:id="rId21"/>
    <p:sldId id="280" r:id="rId22"/>
    <p:sldId id="291" r:id="rId23"/>
    <p:sldId id="294" r:id="rId24"/>
    <p:sldId id="319" r:id="rId25"/>
    <p:sldId id="298" r:id="rId26"/>
    <p:sldId id="286" r:id="rId27"/>
    <p:sldId id="287" r:id="rId28"/>
    <p:sldId id="305" r:id="rId29"/>
    <p:sldId id="320" r:id="rId30"/>
    <p:sldId id="283" r:id="rId31"/>
    <p:sldId id="284" r:id="rId32"/>
    <p:sldId id="281" r:id="rId33"/>
    <p:sldId id="288" r:id="rId34"/>
    <p:sldId id="293" r:id="rId35"/>
    <p:sldId id="321" r:id="rId36"/>
    <p:sldId id="306" r:id="rId37"/>
    <p:sldId id="289" r:id="rId38"/>
    <p:sldId id="310" r:id="rId39"/>
    <p:sldId id="311" r:id="rId40"/>
    <p:sldId id="315" r:id="rId41"/>
    <p:sldId id="317" r:id="rId42"/>
    <p:sldId id="312" r:id="rId43"/>
    <p:sldId id="313" r:id="rId44"/>
    <p:sldId id="314" r:id="rId45"/>
    <p:sldId id="309" r:id="rId46"/>
    <p:sldId id="307" r:id="rId47"/>
    <p:sldId id="308" r:id="rId48"/>
    <p:sldId id="322"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00" userDrawn="1">
          <p15:clr>
            <a:srgbClr val="A4A3A4"/>
          </p15:clr>
        </p15:guide>
        <p15:guide id="2" pos="7368" userDrawn="1">
          <p15:clr>
            <a:srgbClr val="A4A3A4"/>
          </p15:clr>
        </p15:guide>
        <p15:guide id="3" orient="horz" pos="557" userDrawn="1">
          <p15:clr>
            <a:srgbClr val="A4A3A4"/>
          </p15:clr>
        </p15:guide>
        <p15:guide id="4" orient="horz" pos="624" userDrawn="1">
          <p15:clr>
            <a:srgbClr val="A4A3A4"/>
          </p15:clr>
        </p15:guide>
        <p15:guide id="5" orient="horz" pos="4056" userDrawn="1">
          <p15:clr>
            <a:srgbClr val="A4A3A4"/>
          </p15:clr>
        </p15:guide>
        <p15:guide id="6" orient="horz" pos="3997" userDrawn="1">
          <p15:clr>
            <a:srgbClr val="A4A3A4"/>
          </p15:clr>
        </p15:guide>
        <p15:guide id="7"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54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86678" autoAdjust="0"/>
  </p:normalViewPr>
  <p:slideViewPr>
    <p:cSldViewPr snapToGrid="0" showGuides="1">
      <p:cViewPr varScale="1">
        <p:scale>
          <a:sx n="91" d="100"/>
          <a:sy n="91" d="100"/>
        </p:scale>
        <p:origin x="90" y="312"/>
      </p:cViewPr>
      <p:guideLst>
        <p:guide pos="300"/>
        <p:guide pos="7368"/>
        <p:guide orient="horz" pos="557"/>
        <p:guide orient="horz" pos="624"/>
        <p:guide orient="horz" pos="4056"/>
        <p:guide orient="horz" pos="3997"/>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ea"/>
                <a:ea typeface="+mn-ea"/>
                <a:cs typeface="+mn-cs"/>
              </a:defRPr>
            </a:pPr>
            <a:r>
              <a:rPr lang="en-US" altLang="zh-CN" sz="2000" dirty="0">
                <a:latin typeface="+mn-ea"/>
                <a:ea typeface="+mn-ea"/>
              </a:rPr>
              <a:t>20XX</a:t>
            </a:r>
            <a:r>
              <a:rPr lang="zh-CN" altLang="en-US" sz="2000" dirty="0">
                <a:latin typeface="+mn-ea"/>
                <a:ea typeface="+mn-ea"/>
              </a:rPr>
              <a:t>年销售额对比</a:t>
            </a:r>
          </a:p>
        </c:rich>
      </c:tx>
      <c:layout>
        <c:manualLayout>
          <c:xMode val="edge"/>
          <c:yMode val="edge"/>
          <c:x val="0.38390716745102865"/>
          <c:y val="9.4667011308958882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ea"/>
              <a:ea typeface="+mn-ea"/>
              <a:cs typeface="+mn-cs"/>
            </a:defRPr>
          </a:pPr>
          <a:endParaRPr lang="zh-CN"/>
        </a:p>
      </c:txPr>
    </c:title>
    <c:autoTitleDeleted val="0"/>
    <c:plotArea>
      <c:layout/>
      <c:lineChart>
        <c:grouping val="standard"/>
        <c:varyColors val="0"/>
        <c:ser>
          <c:idx val="0"/>
          <c:order val="0"/>
          <c:tx>
            <c:strRef>
              <c:f>Sheet1!$B$1</c:f>
              <c:strCache>
                <c:ptCount val="1"/>
                <c:pt idx="0">
                  <c:v>列2</c:v>
                </c:pt>
              </c:strCache>
            </c:strRef>
          </c:tx>
          <c:spPr>
            <a:ln w="28575" cap="rnd">
              <a:solidFill>
                <a:schemeClr val="accent3"/>
              </a:solidFill>
              <a:round/>
            </a:ln>
            <a:effectLst/>
          </c:spPr>
          <c:marker>
            <c:symbol val="circle"/>
            <c:size val="8"/>
            <c:spPr>
              <a:solidFill>
                <a:srgbClr val="FFFFFF"/>
              </a:solidFill>
              <a:ln w="28575">
                <a:solidFill>
                  <a:schemeClr val="accent3"/>
                </a:solidFill>
              </a:ln>
              <a:effectLst/>
            </c:spPr>
          </c:marker>
          <c:dLbls>
            <c:dLbl>
              <c:idx val="0"/>
              <c:layout>
                <c:manualLayout>
                  <c:x val="-2.541109932181904E-2"/>
                  <c:y val="5.9097822066796923E-2"/>
                </c:manualLayout>
              </c:layout>
              <c:tx>
                <c:rich>
                  <a:bodyPr/>
                  <a:lstStyle/>
                  <a:p>
                    <a:r>
                      <a:rPr lang="en-US" altLang="zh-CN" baseline="0" dirty="0"/>
                      <a:t> </a:t>
                    </a:r>
                    <a:fld id="{995D34D1-8937-4428-A7AD-846BAEC6C6CF}" type="VALUE">
                      <a:rPr lang="en-US" altLang="zh-CN" baseline="0" dirty="0"/>
                      <a:pPr/>
                      <a:t>[值]</a:t>
                    </a:fld>
                    <a:endParaRPr lang="en-US" altLang="zh-CN" baseline="0" dirty="0"/>
                  </a:p>
                </c:rich>
              </c:tx>
              <c:dLblPos val="r"/>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0-EBD2-486D-A643-375CD1CCDECB}"/>
                </c:ext>
                <c:ext xmlns:c15="http://schemas.microsoft.com/office/drawing/2012/chart" uri="{CE6537A1-D6FC-4f65-9D91-7224C49458BB}">
                  <c15:dlblFieldTable/>
                  <c15:showDataLabelsRange val="0"/>
                </c:ext>
              </c:extLst>
            </c:dLbl>
            <c:dLbl>
              <c:idx val="11"/>
              <c:layout>
                <c:manualLayout>
                  <c:x val="-2.123595636052945E-2"/>
                  <c:y val="4.792522928468522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EBD2-486D-A643-375CD1CCDECB}"/>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accent3"/>
                    </a:solidFill>
                    <a:latin typeface="+mn-ea"/>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18</c:v>
                </c:pt>
                <c:pt idx="1">
                  <c:v>25</c:v>
                </c:pt>
                <c:pt idx="2">
                  <c:v>27</c:v>
                </c:pt>
                <c:pt idx="3">
                  <c:v>43</c:v>
                </c:pt>
                <c:pt idx="4">
                  <c:v>33</c:v>
                </c:pt>
                <c:pt idx="5">
                  <c:v>45</c:v>
                </c:pt>
                <c:pt idx="6">
                  <c:v>36</c:v>
                </c:pt>
                <c:pt idx="7">
                  <c:v>45</c:v>
                </c:pt>
                <c:pt idx="8">
                  <c:v>56</c:v>
                </c:pt>
                <c:pt idx="9">
                  <c:v>60</c:v>
                </c:pt>
                <c:pt idx="10">
                  <c:v>65</c:v>
                </c:pt>
                <c:pt idx="11">
                  <c:v>72</c:v>
                </c:pt>
              </c:numCache>
            </c:numRef>
          </c:val>
          <c:smooth val="0"/>
          <c:extLst xmlns:c16r2="http://schemas.microsoft.com/office/drawing/2015/06/chart">
            <c:ext xmlns:c16="http://schemas.microsoft.com/office/drawing/2014/chart" uri="{C3380CC4-5D6E-409C-BE32-E72D297353CC}">
              <c16:uniqueId val="{00000001-EBD2-486D-A643-375CD1CCDECB}"/>
            </c:ext>
          </c:extLst>
        </c:ser>
        <c:ser>
          <c:idx val="1"/>
          <c:order val="1"/>
          <c:tx>
            <c:strRef>
              <c:f>Sheet1!$C$1</c:f>
              <c:strCache>
                <c:ptCount val="1"/>
                <c:pt idx="0">
                  <c:v>列3</c:v>
                </c:pt>
              </c:strCache>
            </c:strRef>
          </c:tx>
          <c:spPr>
            <a:ln w="28575" cap="rnd">
              <a:solidFill>
                <a:schemeClr val="accent1"/>
              </a:solidFill>
              <a:round/>
            </a:ln>
            <a:effectLst/>
          </c:spPr>
          <c:marker>
            <c:symbol val="circle"/>
            <c:size val="7"/>
            <c:spPr>
              <a:solidFill>
                <a:srgbClr val="FFFFFF"/>
              </a:solidFill>
              <a:ln w="28575">
                <a:solidFill>
                  <a:schemeClr val="accent1"/>
                </a:solidFill>
              </a:ln>
              <a:effectLst/>
            </c:spPr>
          </c:marker>
          <c:dLbls>
            <c:dLbl>
              <c:idx val="0"/>
              <c:tx>
                <c:rich>
                  <a:bodyPr/>
                  <a:lstStyle/>
                  <a:p>
                    <a:fld id="{654D7AEC-7A94-4EA3-9CB8-830AF0B03E19}" type="VALUE">
                      <a:rPr lang="en-US" altLang="zh-CN" baseline="0" smtClean="0"/>
                      <a:pPr/>
                      <a:t>[值]</a:t>
                    </a:fld>
                    <a:endParaRPr lang="zh-CN" altLang="en-US"/>
                  </a:p>
                </c:rich>
              </c:tx>
              <c:dLblPos val="t"/>
              <c:showLegendKey val="0"/>
              <c:showVal val="1"/>
              <c:showCatName val="0"/>
              <c:showSerName val="1"/>
              <c:showPercent val="0"/>
              <c:showBubbleSize val="0"/>
              <c:extLst xmlns:c16r2="http://schemas.microsoft.com/office/drawing/2015/06/chart">
                <c:ext xmlns:c16="http://schemas.microsoft.com/office/drawing/2014/chart" uri="{C3380CC4-5D6E-409C-BE32-E72D297353CC}">
                  <c16:uniqueId val="{00000002-EBD2-486D-A643-375CD1CCDECB}"/>
                </c:ext>
                <c:ext xmlns:c15="http://schemas.microsoft.com/office/drawing/2012/chart" uri="{CE6537A1-D6FC-4f65-9D91-7224C49458BB}">
                  <c15:dlblFieldTable/>
                  <c15:showDataLabelsRange val="0"/>
                </c:ext>
              </c:extLst>
            </c:dLbl>
            <c:dLbl>
              <c:idx val="5"/>
              <c:layout>
                <c:manualLayout>
                  <c:x val="-2.0646233785531452E-2"/>
                  <c:y val="4.653306735367117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EBD2-486D-A643-375CD1CCDECB}"/>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accent1"/>
                    </a:solidFill>
                    <a:latin typeface="+mn-ea"/>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30</c:v>
                </c:pt>
                <c:pt idx="1">
                  <c:v>40</c:v>
                </c:pt>
                <c:pt idx="2">
                  <c:v>42</c:v>
                </c:pt>
                <c:pt idx="3">
                  <c:v>55</c:v>
                </c:pt>
                <c:pt idx="4">
                  <c:v>52</c:v>
                </c:pt>
                <c:pt idx="5">
                  <c:v>33</c:v>
                </c:pt>
                <c:pt idx="6">
                  <c:v>58</c:v>
                </c:pt>
                <c:pt idx="7">
                  <c:v>77</c:v>
                </c:pt>
                <c:pt idx="8">
                  <c:v>70</c:v>
                </c:pt>
                <c:pt idx="9">
                  <c:v>80</c:v>
                </c:pt>
                <c:pt idx="10">
                  <c:v>82</c:v>
                </c:pt>
                <c:pt idx="11">
                  <c:v>80</c:v>
                </c:pt>
              </c:numCache>
            </c:numRef>
          </c:val>
          <c:smooth val="0"/>
          <c:extLst xmlns:c16r2="http://schemas.microsoft.com/office/drawing/2015/06/chart">
            <c:ext xmlns:c16="http://schemas.microsoft.com/office/drawing/2014/chart" uri="{C3380CC4-5D6E-409C-BE32-E72D297353CC}">
              <c16:uniqueId val="{00000003-EBD2-486D-A643-375CD1CCDECB}"/>
            </c:ext>
          </c:extLst>
        </c:ser>
        <c:dLbls>
          <c:showLegendKey val="0"/>
          <c:showVal val="0"/>
          <c:showCatName val="0"/>
          <c:showSerName val="0"/>
          <c:showPercent val="0"/>
          <c:showBubbleSize val="0"/>
        </c:dLbls>
        <c:marker val="1"/>
        <c:smooth val="0"/>
        <c:axId val="-2039678224"/>
        <c:axId val="-2039692912"/>
      </c:lineChart>
      <c:catAx>
        <c:axId val="-2039678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ea"/>
                <a:ea typeface="+mn-ea"/>
                <a:cs typeface="+mn-cs"/>
              </a:defRPr>
            </a:pPr>
            <a:endParaRPr lang="zh-CN"/>
          </a:p>
        </c:txPr>
        <c:crossAx val="-2039692912"/>
        <c:crosses val="autoZero"/>
        <c:auto val="1"/>
        <c:lblAlgn val="ctr"/>
        <c:lblOffset val="100"/>
        <c:noMultiLvlLbl val="0"/>
      </c:catAx>
      <c:valAx>
        <c:axId val="-2039692912"/>
        <c:scaling>
          <c:orientation val="minMax"/>
          <c:max val="100"/>
        </c:scaling>
        <c:delete val="0"/>
        <c:axPos val="l"/>
        <c:majorGridlines>
          <c:spPr>
            <a:ln w="9525" cap="flat" cmpd="sng" algn="ctr">
              <a:solidFill>
                <a:schemeClr val="bg1">
                  <a:lumMod val="85000"/>
                  <a:alpha val="31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ea"/>
                <a:ea typeface="+mn-ea"/>
                <a:cs typeface="+mn-cs"/>
              </a:defRPr>
            </a:pPr>
            <a:endParaRPr lang="zh-CN"/>
          </a:p>
        </c:txPr>
        <c:crossAx val="-203967822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1200">
          <a:latin typeface="苹方 常规" panose="020B0300000000000000" pitchFamily="34" charset="-122"/>
          <a:ea typeface="苹方 常规" panose="020B0300000000000000"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26993623787497"/>
          <c:y val="0.10355716507199274"/>
          <c:w val="0.76826459092043908"/>
          <c:h val="0.81463591622555021"/>
        </c:manualLayout>
      </c:layout>
      <c:barChart>
        <c:barDir val="bar"/>
        <c:grouping val="percentStacked"/>
        <c:varyColors val="0"/>
        <c:ser>
          <c:idx val="0"/>
          <c:order val="0"/>
          <c:tx>
            <c:strRef>
              <c:f>Sheet1!$B$1</c:f>
              <c:strCache>
                <c:ptCount val="1"/>
                <c:pt idx="0">
                  <c:v>同安·稿定景城</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c:spPr>
          <c:invertIfNegative val="0"/>
          <c:dLbls>
            <c:dLbl>
              <c:idx val="0"/>
              <c:layout>
                <c:manualLayout>
                  <c:x val="0.19276994933282873"/>
                  <c:y val="-0.10481332239497031"/>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1CE5-4894-81EE-44AA7811A641}"/>
                </c:ext>
                <c:ext xmlns:c15="http://schemas.microsoft.com/office/drawing/2012/chart" uri="{CE6537A1-D6FC-4f65-9D91-7224C49458BB}"/>
              </c:extLst>
            </c:dLbl>
            <c:dLbl>
              <c:idx val="1"/>
              <c:layout>
                <c:manualLayout>
                  <c:x val="0.17608223314330895"/>
                  <c:y val="-9.027423678930506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CE5-4894-81EE-44AA7811A641}"/>
                </c:ext>
                <c:ext xmlns:c15="http://schemas.microsoft.com/office/drawing/2012/chart" uri="{CE6537A1-D6FC-4f65-9D91-7224C49458BB}"/>
              </c:extLst>
            </c:dLbl>
            <c:dLbl>
              <c:idx val="2"/>
              <c:layout>
                <c:manualLayout>
                  <c:x val="0.10833976716929634"/>
                  <c:y val="-9.6525634899392171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CE5-4894-81EE-44AA7811A641}"/>
                </c:ext>
                <c:ext xmlns:c15="http://schemas.microsoft.com/office/drawing/2012/chart" uri="{CE6537A1-D6FC-4f65-9D91-7224C49458BB}"/>
              </c:extLst>
            </c:dLbl>
            <c:dLbl>
              <c:idx val="3"/>
              <c:layout>
                <c:manualLayout>
                  <c:x val="5.9285985190197885E-2"/>
                  <c:y val="-9.5737999493074183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CE5-4894-81EE-44AA7811A641}"/>
                </c:ext>
                <c:ext xmlns:c15="http://schemas.microsoft.com/office/drawing/2012/chart" uri="{CE6537A1-D6FC-4f65-9D91-7224C49458BB}"/>
              </c:extLst>
            </c:dLbl>
            <c:spPr>
              <a:solidFill>
                <a:schemeClr val="lt1"/>
              </a:solidFill>
              <a:ln>
                <a:solidFill>
                  <a:schemeClr val="accent1"/>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flowChartOffpageConnector">
                    <a:avLst/>
                  </a:prstGeom>
                  <a:noFill/>
                  <a:ln>
                    <a:noFill/>
                  </a:ln>
                </c15:spPr>
                <c15:showLeaderLines val="0"/>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18.600000000000001</c:v>
                </c:pt>
                <c:pt idx="1">
                  <c:v>19.600000000000001</c:v>
                </c:pt>
                <c:pt idx="2">
                  <c:v>10.6</c:v>
                </c:pt>
                <c:pt idx="3">
                  <c:v>8.9</c:v>
                </c:pt>
              </c:numCache>
            </c:numRef>
          </c:val>
          <c:extLst xmlns:c16r2="http://schemas.microsoft.com/office/drawing/2015/06/chart">
            <c:ext xmlns:c16="http://schemas.microsoft.com/office/drawing/2014/chart" uri="{C3380CC4-5D6E-409C-BE32-E72D297353CC}">
              <c16:uniqueId val="{00000004-1CE5-4894-81EE-44AA7811A641}"/>
            </c:ext>
          </c:extLst>
        </c:ser>
        <c:ser>
          <c:idx val="1"/>
          <c:order val="1"/>
          <c:tx>
            <c:strRef>
              <c:f>Sheet1!$C$1</c:f>
              <c:strCache>
                <c:ptCount val="1"/>
                <c:pt idx="0">
                  <c:v>翔安·稿定御园</c:v>
                </c:pt>
              </c:strCache>
            </c:strRef>
          </c:tx>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c:spPr>
          <c:invertIfNegative val="0"/>
          <c:dLbls>
            <c:dLbl>
              <c:idx val="0"/>
              <c:layout>
                <c:manualLayout>
                  <c:x val="0.14568339724793175"/>
                  <c:y val="-9.623530882520287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1CE5-4894-81EE-44AA7811A641}"/>
                </c:ext>
                <c:ext xmlns:c15="http://schemas.microsoft.com/office/drawing/2012/chart" uri="{CE6537A1-D6FC-4f65-9D91-7224C49458BB}"/>
              </c:extLst>
            </c:dLbl>
            <c:dLbl>
              <c:idx val="1"/>
              <c:layout>
                <c:manualLayout>
                  <c:x val="0.13454173730032495"/>
                  <c:y val="-9.3181847843035251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1CE5-4894-81EE-44AA7811A641}"/>
                </c:ext>
                <c:ext xmlns:c15="http://schemas.microsoft.com/office/drawing/2012/chart" uri="{CE6537A1-D6FC-4f65-9D91-7224C49458BB}"/>
              </c:extLst>
            </c:dLbl>
            <c:dLbl>
              <c:idx val="2"/>
              <c:layout>
                <c:manualLayout>
                  <c:x val="6.8595529873453492E-2"/>
                  <c:y val="-9.4497359246232968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1CE5-4894-81EE-44AA7811A641}"/>
                </c:ext>
                <c:ext xmlns:c15="http://schemas.microsoft.com/office/drawing/2012/chart" uri="{CE6537A1-D6FC-4f65-9D91-7224C49458BB}"/>
              </c:extLst>
            </c:dLbl>
            <c:dLbl>
              <c:idx val="3"/>
              <c:layout>
                <c:manualLayout>
                  <c:x val="9.2784797273455219E-2"/>
                  <c:y val="-0.10002706351890314"/>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1CE5-4894-81EE-44AA7811A641}"/>
                </c:ext>
                <c:ext xmlns:c15="http://schemas.microsoft.com/office/drawing/2012/chart" uri="{CE6537A1-D6FC-4f65-9D91-7224C49458BB}"/>
              </c:extLst>
            </c:dLbl>
            <c:spPr>
              <a:solidFill>
                <a:schemeClr val="lt1"/>
              </a:solidFill>
              <a:ln>
                <a:solidFill>
                  <a:schemeClr val="accent2"/>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flowChartOffpageConnector">
                    <a:avLst/>
                  </a:prstGeom>
                  <a:noFill/>
                  <a:ln>
                    <a:noFill/>
                  </a:ln>
                </c15:spPr>
                <c15:showLeaderLines val="0"/>
              </c:ext>
            </c:extLst>
          </c:dLbls>
          <c:cat>
            <c:strRef>
              <c:f>Sheet1!$A$2:$A$5</c:f>
              <c:strCache>
                <c:ptCount val="4"/>
                <c:pt idx="0">
                  <c:v>一季度</c:v>
                </c:pt>
                <c:pt idx="1">
                  <c:v>二季度</c:v>
                </c:pt>
                <c:pt idx="2">
                  <c:v>三季度</c:v>
                </c:pt>
                <c:pt idx="3">
                  <c:v>四季度</c:v>
                </c:pt>
              </c:strCache>
            </c:strRef>
          </c:cat>
          <c:val>
            <c:numRef>
              <c:f>Sheet1!$C$2:$C$5</c:f>
              <c:numCache>
                <c:formatCode>General</c:formatCode>
                <c:ptCount val="4"/>
                <c:pt idx="0">
                  <c:v>15.9</c:v>
                </c:pt>
                <c:pt idx="1">
                  <c:v>15.2</c:v>
                </c:pt>
                <c:pt idx="2">
                  <c:v>8.9</c:v>
                </c:pt>
                <c:pt idx="3">
                  <c:v>12.1</c:v>
                </c:pt>
              </c:numCache>
            </c:numRef>
          </c:val>
          <c:extLst xmlns:c16r2="http://schemas.microsoft.com/office/drawing/2015/06/chart">
            <c:ext xmlns:c16="http://schemas.microsoft.com/office/drawing/2014/chart" uri="{C3380CC4-5D6E-409C-BE32-E72D297353CC}">
              <c16:uniqueId val="{00000009-1CE5-4894-81EE-44AA7811A641}"/>
            </c:ext>
          </c:extLst>
        </c:ser>
        <c:ser>
          <c:idx val="2"/>
          <c:order val="2"/>
          <c:tx>
            <c:strRef>
              <c:f>Sheet1!$D$1</c:f>
              <c:strCache>
                <c:ptCount val="1"/>
                <c:pt idx="0">
                  <c:v>海沧·稿定宏府</c:v>
                </c:pt>
              </c:strCache>
            </c:strRef>
          </c:tx>
          <c:spPr>
            <a:solidFill>
              <a:schemeClr val="accent3">
                <a:lumMod val="20000"/>
                <a:lumOff val="80000"/>
              </a:schemeClr>
            </a:solidFill>
            <a:ln w="9525" cap="flat" cmpd="sng" algn="ctr">
              <a:solidFill>
                <a:schemeClr val="accent3"/>
              </a:solidFill>
              <a:round/>
            </a:ln>
            <a:effectLst/>
          </c:spPr>
          <c:invertIfNegative val="0"/>
          <c:dLbls>
            <c:dLbl>
              <c:idx val="0"/>
              <c:layout>
                <c:manualLayout>
                  <c:x val="2.9373985723485058E-2"/>
                  <c:y val="-9.9433474916903325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1CE5-4894-81EE-44AA7811A641}"/>
                </c:ext>
                <c:ext xmlns:c15="http://schemas.microsoft.com/office/drawing/2012/chart" uri="{CE6537A1-D6FC-4f65-9D91-7224C49458BB}"/>
              </c:extLst>
            </c:dLbl>
            <c:dLbl>
              <c:idx val="1"/>
              <c:layout>
                <c:manualLayout>
                  <c:x val="5.2114152792969347E-2"/>
                  <c:y val="-0.1019053678955687"/>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1CE5-4894-81EE-44AA7811A641}"/>
                </c:ext>
                <c:ext xmlns:c15="http://schemas.microsoft.com/office/drawing/2012/chart" uri="{CE6537A1-D6FC-4f65-9D91-7224C49458BB}"/>
              </c:extLst>
            </c:dLbl>
            <c:dLbl>
              <c:idx val="2"/>
              <c:layout>
                <c:manualLayout>
                  <c:x val="0.14905376568059064"/>
                  <c:y val="-9.6380242898516613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1CE5-4894-81EE-44AA7811A641}"/>
                </c:ext>
                <c:ext xmlns:c15="http://schemas.microsoft.com/office/drawing/2012/chart" uri="{CE6537A1-D6FC-4f65-9D91-7224C49458BB}"/>
              </c:extLst>
            </c:dLbl>
            <c:dLbl>
              <c:idx val="3"/>
              <c:layout>
                <c:manualLayout>
                  <c:x val="0.20092392981145382"/>
                  <c:y val="-9.4199591849164155E-2"/>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1CE5-4894-81EE-44AA7811A641}"/>
                </c:ext>
                <c:ext xmlns:c15="http://schemas.microsoft.com/office/drawing/2012/chart" uri="{CE6537A1-D6FC-4f65-9D91-7224C49458BB}"/>
              </c:extLst>
            </c:dLbl>
            <c:spPr>
              <a:solidFill>
                <a:schemeClr val="lt1"/>
              </a:solidFill>
              <a:ln>
                <a:solidFill>
                  <a:schemeClr val="accent3"/>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flowChartOffpageConnector">
                    <a:avLst/>
                  </a:prstGeom>
                  <a:noFill/>
                  <a:ln>
                    <a:noFill/>
                  </a:ln>
                </c15:spPr>
                <c15:showLeaderLines val="0"/>
              </c:ext>
            </c:extLst>
          </c:dLbls>
          <c:cat>
            <c:strRef>
              <c:f>Sheet1!$A$2:$A$5</c:f>
              <c:strCache>
                <c:ptCount val="4"/>
                <c:pt idx="0">
                  <c:v>一季度</c:v>
                </c:pt>
                <c:pt idx="1">
                  <c:v>二季度</c:v>
                </c:pt>
                <c:pt idx="2">
                  <c:v>三季度</c:v>
                </c:pt>
                <c:pt idx="3">
                  <c:v>四季度</c:v>
                </c:pt>
              </c:strCache>
            </c:strRef>
          </c:cat>
          <c:val>
            <c:numRef>
              <c:f>Sheet1!$D$2:$D$5</c:f>
              <c:numCache>
                <c:formatCode>General</c:formatCode>
                <c:ptCount val="4"/>
                <c:pt idx="0">
                  <c:v>3.6</c:v>
                </c:pt>
                <c:pt idx="1">
                  <c:v>5.5</c:v>
                </c:pt>
                <c:pt idx="2">
                  <c:v>12.8</c:v>
                </c:pt>
                <c:pt idx="3">
                  <c:v>23.5</c:v>
                </c:pt>
              </c:numCache>
            </c:numRef>
          </c:val>
          <c:extLst xmlns:c16r2="http://schemas.microsoft.com/office/drawing/2015/06/chart">
            <c:ext xmlns:c16="http://schemas.microsoft.com/office/drawing/2014/chart" uri="{C3380CC4-5D6E-409C-BE32-E72D297353CC}">
              <c16:uniqueId val="{0000000E-1CE5-4894-81EE-44AA7811A641}"/>
            </c:ext>
          </c:extLst>
        </c:ser>
        <c:dLbls>
          <c:showLegendKey val="0"/>
          <c:showVal val="0"/>
          <c:showCatName val="0"/>
          <c:showSerName val="0"/>
          <c:showPercent val="0"/>
          <c:showBubbleSize val="0"/>
        </c:dLbls>
        <c:gapWidth val="288"/>
        <c:overlap val="100"/>
        <c:axId val="-2038542992"/>
        <c:axId val="-2038533200"/>
      </c:barChart>
      <c:catAx>
        <c:axId val="-20385429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crossAx val="-2038533200"/>
        <c:crosses val="autoZero"/>
        <c:auto val="1"/>
        <c:lblAlgn val="ctr"/>
        <c:lblOffset val="100"/>
        <c:noMultiLvlLbl val="0"/>
      </c:catAx>
      <c:valAx>
        <c:axId val="-2038533200"/>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0385429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4C5EA6-0D98-45B7-863B-79CAFC5F0CF2}" type="datetimeFigureOut">
              <a:rPr lang="zh-CN" altLang="en-US" smtClean="0"/>
              <a:t>2021/12/15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85079C-7EC1-4138-99AE-D4BA198D384A}" type="slidenum">
              <a:rPr lang="zh-CN" altLang="en-US" smtClean="0"/>
              <a:t>‹#›</a:t>
            </a:fld>
            <a:endParaRPr lang="zh-CN" altLang="en-US"/>
          </a:p>
        </p:txBody>
      </p:sp>
    </p:spTree>
    <p:extLst>
      <p:ext uri="{BB962C8B-B14F-4D97-AF65-F5344CB8AC3E}">
        <p14:creationId xmlns:p14="http://schemas.microsoft.com/office/powerpoint/2010/main" val="3591640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20xx</a:t>
            </a:r>
            <a:r>
              <a:rPr lang="zh-CN" altLang="en-US" sz="1200" kern="1200" dirty="0">
                <a:solidFill>
                  <a:schemeClr val="tx1"/>
                </a:solidFill>
                <a:effectLst/>
                <a:latin typeface="+mn-lt"/>
                <a:ea typeface="+mn-ea"/>
                <a:cs typeface="+mn-cs"/>
              </a:rPr>
              <a:t>年是稿定（厦门）房产有限公司紧张而又繁忙的一年，也是我们深耕厦门的第二年，这一年来在董事长的统筹指导下，稿定项目的各项工作任务全面铺开，全体员工坚持发扬稿定人的工作干劲，继续协调有力地推进工期进度，取得了较为显著的成绩，“稿定”品牌红动厦门、深入人心。</a:t>
            </a:r>
          </a:p>
        </p:txBody>
      </p:sp>
      <p:sp>
        <p:nvSpPr>
          <p:cNvPr id="4" name="灯片编号占位符 3"/>
          <p:cNvSpPr>
            <a:spLocks noGrp="1"/>
          </p:cNvSpPr>
          <p:nvPr>
            <p:ph type="sldNum" sz="quarter" idx="5"/>
          </p:nvPr>
        </p:nvSpPr>
        <p:spPr/>
        <p:txBody>
          <a:bodyPr/>
          <a:lstStyle/>
          <a:p>
            <a:fld id="{7885079C-7EC1-4138-99AE-D4BA198D384A}" type="slidenum">
              <a:rPr lang="zh-CN" altLang="en-US" smtClean="0"/>
              <a:t>2</a:t>
            </a:fld>
            <a:endParaRPr lang="zh-CN" altLang="en-US"/>
          </a:p>
        </p:txBody>
      </p:sp>
    </p:spTree>
    <p:extLst>
      <p:ext uri="{BB962C8B-B14F-4D97-AF65-F5344CB8AC3E}">
        <p14:creationId xmlns:p14="http://schemas.microsoft.com/office/powerpoint/2010/main" val="1592576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11</a:t>
            </a:fld>
            <a:endParaRPr lang="zh-CN" altLang="en-US"/>
          </a:p>
        </p:txBody>
      </p:sp>
    </p:spTree>
    <p:extLst>
      <p:ext uri="{BB962C8B-B14F-4D97-AF65-F5344CB8AC3E}">
        <p14:creationId xmlns:p14="http://schemas.microsoft.com/office/powerpoint/2010/main" val="1685140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创集团年度销售额历史之最</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12</a:t>
            </a:fld>
            <a:endParaRPr lang="zh-CN" altLang="en-US"/>
          </a:p>
        </p:txBody>
      </p:sp>
    </p:spTree>
    <p:extLst>
      <p:ext uri="{BB962C8B-B14F-4D97-AF65-F5344CB8AC3E}">
        <p14:creationId xmlns:p14="http://schemas.microsoft.com/office/powerpoint/2010/main" val="3454668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solidFill>
                  <a:schemeClr val="tx1">
                    <a:lumMod val="75000"/>
                    <a:lumOff val="25000"/>
                  </a:schemeClr>
                </a:solidFill>
              </a:rPr>
              <a:t>工程建设也是不可或缺的环节，与市场销售相辅相成</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15</a:t>
            </a:fld>
            <a:endParaRPr lang="zh-CN" altLang="en-US"/>
          </a:p>
        </p:txBody>
      </p:sp>
    </p:spTree>
    <p:extLst>
      <p:ext uri="{BB962C8B-B14F-4D97-AF65-F5344CB8AC3E}">
        <p14:creationId xmlns:p14="http://schemas.microsoft.com/office/powerpoint/2010/main" val="1521924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同安</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稿定景城</a:t>
            </a:r>
            <a:r>
              <a:rPr lang="zh-CN" altLang="en-US" sz="1200" kern="1200" dirty="0">
                <a:solidFill>
                  <a:schemeClr val="tx1"/>
                </a:solidFill>
                <a:effectLst/>
                <a:latin typeface="+mn-lt"/>
                <a:ea typeface="+mn-ea"/>
                <a:cs typeface="+mn-cs"/>
              </a:rPr>
              <a:t>计划于</a:t>
            </a:r>
            <a:r>
              <a:rPr lang="en-US" altLang="zh-CN" sz="1200" kern="1200" dirty="0">
                <a:solidFill>
                  <a:schemeClr val="tx1"/>
                </a:solidFill>
                <a:effectLst/>
                <a:latin typeface="+mn-lt"/>
                <a:ea typeface="+mn-ea"/>
                <a:cs typeface="+mn-cs"/>
              </a:rPr>
              <a:t>20xx</a:t>
            </a:r>
            <a:r>
              <a:rPr lang="zh-CN" altLang="en-US"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月交付业主使用，目前土建、市政绿化、装饰装修等相关工程正如火如荼的进行中，土建已基本完工，计划春节前完成分户验收。市政绿化方面，市政管线已铺设到位，绿化工程将在年前工。</a:t>
            </a:r>
            <a:r>
              <a:rPr lang="zh-CN" altLang="en-US" sz="1200" dirty="0">
                <a:solidFill>
                  <a:schemeClr val="accent1"/>
                </a:solidFill>
              </a:rPr>
              <a:t>高层区已完成粉刷，门窗安装施工班组已入场。</a:t>
            </a:r>
          </a:p>
        </p:txBody>
      </p:sp>
      <p:sp>
        <p:nvSpPr>
          <p:cNvPr id="4" name="灯片编号占位符 3"/>
          <p:cNvSpPr>
            <a:spLocks noGrp="1"/>
          </p:cNvSpPr>
          <p:nvPr>
            <p:ph type="sldNum" sz="quarter" idx="5"/>
          </p:nvPr>
        </p:nvSpPr>
        <p:spPr/>
        <p:txBody>
          <a:bodyPr/>
          <a:lstStyle/>
          <a:p>
            <a:fld id="{7885079C-7EC1-4138-99AE-D4BA198D384A}" type="slidenum">
              <a:rPr lang="zh-CN" altLang="en-US" smtClean="0"/>
              <a:t>16</a:t>
            </a:fld>
            <a:endParaRPr lang="zh-CN" altLang="en-US"/>
          </a:p>
        </p:txBody>
      </p:sp>
    </p:spTree>
    <p:extLst>
      <p:ext uri="{BB962C8B-B14F-4D97-AF65-F5344CB8AC3E}">
        <p14:creationId xmlns:p14="http://schemas.microsoft.com/office/powerpoint/2010/main" val="1387347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rPr>
              <a:t>道路陶土砖铺装完成</a:t>
            </a:r>
            <a:r>
              <a:rPr lang="en-US" altLang="zh-CN" dirty="0">
                <a:solidFill>
                  <a:schemeClr val="tx1">
                    <a:lumMod val="75000"/>
                    <a:lumOff val="25000"/>
                  </a:schemeClr>
                </a:solidFill>
              </a:rPr>
              <a:t>30%</a:t>
            </a:r>
            <a:r>
              <a:rPr lang="zh-CN" altLang="en-US" dirty="0">
                <a:solidFill>
                  <a:schemeClr val="tx1">
                    <a:lumMod val="75000"/>
                    <a:lumOff val="25000"/>
                  </a:schemeClr>
                </a:solidFill>
              </a:rPr>
              <a:t>，预计年底完成</a:t>
            </a:r>
            <a:r>
              <a:rPr lang="en-US" altLang="zh-CN" dirty="0">
                <a:solidFill>
                  <a:schemeClr val="tx1">
                    <a:lumMod val="75000"/>
                    <a:lumOff val="25000"/>
                  </a:schemeClr>
                </a:solidFill>
              </a:rPr>
              <a:t>95%</a:t>
            </a:r>
            <a:r>
              <a:rPr lang="zh-CN" altLang="en-US" dirty="0">
                <a:solidFill>
                  <a:schemeClr val="tx1">
                    <a:lumMod val="75000"/>
                    <a:lumOff val="25000"/>
                  </a:schemeClr>
                </a:solidFill>
              </a:rPr>
              <a:t>；人行道花岗岩铺装完成</a:t>
            </a:r>
            <a:r>
              <a:rPr lang="en-US" altLang="zh-CN" dirty="0">
                <a:solidFill>
                  <a:schemeClr val="tx1">
                    <a:lumMod val="75000"/>
                    <a:lumOff val="25000"/>
                  </a:schemeClr>
                </a:solidFill>
              </a:rPr>
              <a:t>30%</a:t>
            </a:r>
            <a:r>
              <a:rPr lang="zh-CN" altLang="en-US" dirty="0">
                <a:solidFill>
                  <a:schemeClr val="tx1">
                    <a:lumMod val="75000"/>
                    <a:lumOff val="25000"/>
                  </a:schemeClr>
                </a:solidFill>
              </a:rPr>
              <a:t>，计划</a:t>
            </a:r>
            <a:r>
              <a:rPr lang="en-US" altLang="zh-CN" dirty="0">
                <a:solidFill>
                  <a:schemeClr val="tx1">
                    <a:lumMod val="75000"/>
                    <a:lumOff val="25000"/>
                  </a:schemeClr>
                </a:solidFill>
              </a:rPr>
              <a:t>1</a:t>
            </a:r>
            <a:r>
              <a:rPr lang="zh-CN" altLang="en-US" dirty="0">
                <a:solidFill>
                  <a:schemeClr val="tx1">
                    <a:lumMod val="75000"/>
                    <a:lumOff val="25000"/>
                  </a:schemeClr>
                </a:solidFill>
              </a:rPr>
              <a:t>月中旬全部完成；室外采光井百叶窗和玻璃安装完成</a:t>
            </a:r>
            <a:r>
              <a:rPr lang="en-US" altLang="zh-CN" dirty="0">
                <a:solidFill>
                  <a:schemeClr val="tx1">
                    <a:lumMod val="75000"/>
                    <a:lumOff val="25000"/>
                  </a:schemeClr>
                </a:solidFill>
              </a:rPr>
              <a:t>50%</a:t>
            </a:r>
            <a:r>
              <a:rPr lang="zh-CN" altLang="en-US" dirty="0">
                <a:solidFill>
                  <a:schemeClr val="tx1">
                    <a:lumMod val="75000"/>
                    <a:lumOff val="25000"/>
                  </a:schemeClr>
                </a:solidFill>
              </a:rPr>
              <a:t>，预计元旦前全部安装完成。</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rPr>
              <a:t>外架在七月底已经全部拆除，八月初全面进入市政配套施工阶段，九月底完成</a:t>
            </a:r>
            <a:r>
              <a:rPr lang="en-US" altLang="zh-CN" dirty="0">
                <a:solidFill>
                  <a:schemeClr val="tx1">
                    <a:lumMod val="75000"/>
                    <a:lumOff val="25000"/>
                  </a:schemeClr>
                </a:solidFill>
              </a:rPr>
              <a:t>5000</a:t>
            </a:r>
            <a:r>
              <a:rPr lang="zh-CN" altLang="en-US" dirty="0">
                <a:solidFill>
                  <a:schemeClr val="tx1">
                    <a:lumMod val="75000"/>
                    <a:lumOff val="25000"/>
                  </a:schemeClr>
                </a:solidFill>
              </a:rPr>
              <a:t>平方米庭院道路硬化。截止目前，室内铝合金门窗安装完成</a:t>
            </a:r>
            <a:r>
              <a:rPr lang="en-US" altLang="zh-CN" dirty="0">
                <a:solidFill>
                  <a:schemeClr val="tx1">
                    <a:lumMod val="75000"/>
                    <a:lumOff val="25000"/>
                  </a:schemeClr>
                </a:solidFill>
              </a:rPr>
              <a:t>80%</a:t>
            </a:r>
            <a:r>
              <a:rPr lang="zh-CN" altLang="en-US" dirty="0">
                <a:solidFill>
                  <a:schemeClr val="tx1">
                    <a:lumMod val="75000"/>
                    <a:lumOff val="25000"/>
                  </a:schemeClr>
                </a:solidFill>
              </a:rPr>
              <a:t>，预计元旦前全部安装完成。</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17</a:t>
            </a:fld>
            <a:endParaRPr lang="zh-CN" altLang="en-US"/>
          </a:p>
        </p:txBody>
      </p:sp>
    </p:spTree>
    <p:extLst>
      <p:ext uri="{BB962C8B-B14F-4D97-AF65-F5344CB8AC3E}">
        <p14:creationId xmlns:p14="http://schemas.microsoft.com/office/powerpoint/2010/main" val="1067030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翔安</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稿定御园</a:t>
            </a:r>
            <a:r>
              <a:rPr lang="en-US" altLang="zh-CN" sz="1200" kern="1200" dirty="0">
                <a:solidFill>
                  <a:schemeClr val="tx1"/>
                </a:solidFill>
                <a:effectLst/>
                <a:latin typeface="+mn-lt"/>
                <a:ea typeface="+mn-ea"/>
                <a:cs typeface="+mn-cs"/>
              </a:rPr>
              <a:t>18</a:t>
            </a:r>
            <a:r>
              <a:rPr lang="zh-CN" altLang="en-US" sz="1200" kern="1200" dirty="0">
                <a:solidFill>
                  <a:schemeClr val="tx1"/>
                </a:solidFill>
                <a:effectLst/>
                <a:latin typeface="+mn-lt"/>
                <a:ea typeface="+mn-ea"/>
                <a:cs typeface="+mn-cs"/>
              </a:rPr>
              <a:t>栋排屋、</a:t>
            </a:r>
            <a:r>
              <a:rPr lang="en-US" altLang="zh-CN" sz="1200" kern="1200" dirty="0">
                <a:solidFill>
                  <a:schemeClr val="tx1"/>
                </a:solidFill>
                <a:effectLst/>
                <a:latin typeface="+mn-lt"/>
                <a:ea typeface="+mn-ea"/>
                <a:cs typeface="+mn-cs"/>
              </a:rPr>
              <a:t>18</a:t>
            </a:r>
            <a:r>
              <a:rPr lang="zh-CN" altLang="en-US" sz="1200" kern="1200" dirty="0">
                <a:solidFill>
                  <a:schemeClr val="tx1"/>
                </a:solidFill>
                <a:effectLst/>
                <a:latin typeface="+mn-lt"/>
                <a:ea typeface="+mn-ea"/>
                <a:cs typeface="+mn-cs"/>
              </a:rPr>
              <a:t>栋别墅在外正在拆除外架，在</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日前能够全部拆除；</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室内正在进行全装修阶段，厨卫瓷砖铺已贴完成</a:t>
            </a:r>
            <a:r>
              <a:rPr lang="en-US" altLang="zh-CN" sz="1200" kern="1200" dirty="0">
                <a:solidFill>
                  <a:schemeClr val="tx1"/>
                </a:solidFill>
                <a:effectLst/>
                <a:latin typeface="+mn-lt"/>
                <a:ea typeface="+mn-ea"/>
                <a:cs typeface="+mn-cs"/>
              </a:rPr>
              <a:t>40%</a:t>
            </a:r>
            <a:r>
              <a:rPr lang="zh-CN" altLang="en-US" sz="1200" kern="1200" dirty="0">
                <a:solidFill>
                  <a:schemeClr val="tx1"/>
                </a:solidFill>
                <a:effectLst/>
                <a:latin typeface="+mn-lt"/>
                <a:ea typeface="+mn-ea"/>
                <a:cs typeface="+mn-cs"/>
              </a:rPr>
              <a:t>左右，预计春节前后铺贴完成；</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铝合金门窗班组正三班倒赶工期，已完成</a:t>
            </a:r>
            <a:r>
              <a:rPr lang="en-US" altLang="zh-CN" sz="1200" kern="1200" dirty="0">
                <a:solidFill>
                  <a:schemeClr val="tx1"/>
                </a:solidFill>
                <a:effectLst/>
                <a:latin typeface="+mn-lt"/>
                <a:ea typeface="+mn-ea"/>
                <a:cs typeface="+mn-cs"/>
              </a:rPr>
              <a:t>70%</a:t>
            </a:r>
            <a:r>
              <a:rPr lang="zh-CN" altLang="en-US" sz="1200" kern="1200" dirty="0">
                <a:solidFill>
                  <a:schemeClr val="tx1"/>
                </a:solidFill>
                <a:effectLst/>
                <a:latin typeface="+mn-lt"/>
                <a:ea typeface="+mn-ea"/>
                <a:cs typeface="+mn-cs"/>
              </a:rPr>
              <a:t>左右，计划在元旦前全部安装完成；</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地下室人防门安装团队已入场，目前正在安装，预计在</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日全部安装完成；</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latin typeface="+mn-ea"/>
              </a:rPr>
              <a:t>一标段争取在</a:t>
            </a:r>
            <a:r>
              <a:rPr lang="en-US" altLang="zh-CN" sz="1200" dirty="0">
                <a:solidFill>
                  <a:schemeClr val="tx1">
                    <a:lumMod val="75000"/>
                    <a:lumOff val="25000"/>
                  </a:schemeClr>
                </a:solidFill>
                <a:latin typeface="+mn-ea"/>
              </a:rPr>
              <a:t>20xx</a:t>
            </a:r>
            <a:r>
              <a:rPr lang="zh-CN" altLang="en-US" sz="1200" dirty="0">
                <a:solidFill>
                  <a:schemeClr val="tx1">
                    <a:lumMod val="75000"/>
                    <a:lumOff val="25000"/>
                  </a:schemeClr>
                </a:solidFill>
                <a:latin typeface="+mn-ea"/>
              </a:rPr>
              <a:t>年</a:t>
            </a:r>
            <a:r>
              <a:rPr lang="en-US" altLang="zh-CN" sz="1200" dirty="0">
                <a:solidFill>
                  <a:schemeClr val="tx1">
                    <a:lumMod val="75000"/>
                    <a:lumOff val="25000"/>
                  </a:schemeClr>
                </a:solidFill>
                <a:latin typeface="+mn-ea"/>
              </a:rPr>
              <a:t>x</a:t>
            </a:r>
            <a:r>
              <a:rPr lang="zh-CN" altLang="en-US" sz="1200" dirty="0">
                <a:solidFill>
                  <a:schemeClr val="tx1">
                    <a:lumMod val="75000"/>
                    <a:lumOff val="25000"/>
                  </a:schemeClr>
                </a:solidFill>
                <a:latin typeface="+mn-ea"/>
              </a:rPr>
              <a:t>月提前交房</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19</a:t>
            </a:fld>
            <a:endParaRPr lang="zh-CN" altLang="en-US"/>
          </a:p>
        </p:txBody>
      </p:sp>
    </p:spTree>
    <p:extLst>
      <p:ext uri="{BB962C8B-B14F-4D97-AF65-F5344CB8AC3E}">
        <p14:creationId xmlns:p14="http://schemas.microsoft.com/office/powerpoint/2010/main" val="4238338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海沧</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稿定宏府</a:t>
            </a:r>
            <a:r>
              <a:rPr lang="zh-CN" altLang="en-US" sz="1200" kern="1200" dirty="0">
                <a:solidFill>
                  <a:schemeClr val="tx1"/>
                </a:solidFill>
                <a:effectLst/>
                <a:latin typeface="+mn-lt"/>
                <a:ea typeface="+mn-ea"/>
                <a:cs typeface="+mn-cs"/>
              </a:rPr>
              <a:t>规划总建筑面积</a:t>
            </a:r>
            <a:r>
              <a:rPr lang="en-US" altLang="zh-CN" sz="1200" kern="1200" dirty="0">
                <a:solidFill>
                  <a:schemeClr val="tx1"/>
                </a:solidFill>
                <a:effectLst/>
                <a:latin typeface="+mn-lt"/>
                <a:ea typeface="+mn-ea"/>
                <a:cs typeface="+mn-cs"/>
              </a:rPr>
              <a:t>6.6</a:t>
            </a:r>
            <a:r>
              <a:rPr lang="zh-CN" altLang="en-US" sz="1200" kern="1200" dirty="0">
                <a:solidFill>
                  <a:schemeClr val="tx1"/>
                </a:solidFill>
                <a:effectLst/>
                <a:latin typeface="+mn-lt"/>
                <a:ea typeface="+mn-ea"/>
                <a:cs typeface="+mn-cs"/>
              </a:rPr>
              <a:t>万方，高层</a:t>
            </a:r>
            <a:r>
              <a:rPr lang="en-US" altLang="zh-CN" sz="1200" kern="1200" dirty="0">
                <a:solidFill>
                  <a:schemeClr val="tx1"/>
                </a:solidFill>
                <a:effectLst/>
                <a:latin typeface="+mn-lt"/>
                <a:ea typeface="+mn-ea"/>
                <a:cs typeface="+mn-cs"/>
              </a:rPr>
              <a:t>188</a:t>
            </a:r>
            <a:r>
              <a:rPr lang="zh-CN" altLang="en-US" sz="1200" kern="1200" dirty="0">
                <a:solidFill>
                  <a:schemeClr val="tx1"/>
                </a:solidFill>
                <a:effectLst/>
                <a:latin typeface="+mn-lt"/>
                <a:ea typeface="+mn-ea"/>
                <a:cs typeface="+mn-cs"/>
              </a:rPr>
              <a:t>套，洋房</a:t>
            </a:r>
            <a:r>
              <a:rPr lang="en-US" altLang="zh-CN" sz="1200" kern="1200" dirty="0">
                <a:solidFill>
                  <a:schemeClr val="tx1"/>
                </a:solidFill>
                <a:effectLst/>
                <a:latin typeface="+mn-lt"/>
                <a:ea typeface="+mn-ea"/>
                <a:cs typeface="+mn-cs"/>
              </a:rPr>
              <a:t>66</a:t>
            </a:r>
            <a:r>
              <a:rPr lang="zh-CN" altLang="en-US" sz="1200" kern="1200" dirty="0">
                <a:solidFill>
                  <a:schemeClr val="tx1"/>
                </a:solidFill>
                <a:effectLst/>
                <a:latin typeface="+mn-lt"/>
                <a:ea typeface="+mn-ea"/>
                <a:cs typeface="+mn-cs"/>
              </a:rPr>
              <a:t>套。</a:t>
            </a:r>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21</a:t>
            </a:fld>
            <a:endParaRPr lang="zh-CN" altLang="en-US"/>
          </a:p>
        </p:txBody>
      </p:sp>
    </p:spTree>
    <p:extLst>
      <p:ext uri="{BB962C8B-B14F-4D97-AF65-F5344CB8AC3E}">
        <p14:creationId xmlns:p14="http://schemas.microsoft.com/office/powerpoint/2010/main" val="2950607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tx1">
                    <a:lumMod val="75000"/>
                    <a:lumOff val="25000"/>
                  </a:schemeClr>
                </a:solidFill>
              </a:rPr>
              <a:t>5</a:t>
            </a:r>
            <a:r>
              <a:rPr lang="zh-CN" altLang="en-US" sz="1200" dirty="0">
                <a:solidFill>
                  <a:schemeClr val="tx1">
                    <a:lumMod val="75000"/>
                    <a:lumOff val="25000"/>
                  </a:schemeClr>
                </a:solidFill>
              </a:rPr>
              <a:t>月底完成了招标程序，确定了规划方案并顺利办理了相关施工许可证，确保工程顺利开工建设。</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rPr>
              <a:t>围绕土建工程这个中心，分包签订工作正紧密衔接，协调跟进，系统地推进整个工程施工进度。</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22</a:t>
            </a:fld>
            <a:endParaRPr lang="zh-CN" altLang="en-US"/>
          </a:p>
        </p:txBody>
      </p:sp>
    </p:spTree>
    <p:extLst>
      <p:ext uri="{BB962C8B-B14F-4D97-AF65-F5344CB8AC3E}">
        <p14:creationId xmlns:p14="http://schemas.microsoft.com/office/powerpoint/2010/main" val="1072677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rPr>
              <a:t>为项目的合法开工建设保驾护航</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24</a:t>
            </a:fld>
            <a:endParaRPr lang="zh-CN" altLang="en-US"/>
          </a:p>
        </p:txBody>
      </p:sp>
    </p:spTree>
    <p:extLst>
      <p:ext uri="{BB962C8B-B14F-4D97-AF65-F5344CB8AC3E}">
        <p14:creationId xmlns:p14="http://schemas.microsoft.com/office/powerpoint/2010/main" val="1974295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lumMod val="75000"/>
                    <a:lumOff val="25000"/>
                  </a:schemeClr>
                </a:solidFill>
                <a:latin typeface="+mn-ea"/>
                <a:cs typeface="Times New Roman" panose="02020603050405020304" pitchFamily="18" charset="0"/>
              </a:rPr>
              <a:t>开工以来项目团队一直围绕总公司制定的工期目标不懈努力，所有人员坚守一线岗位，充分发挥团队精神，全力抢抓生产建设</a:t>
            </a:r>
            <a:endParaRPr lang="zh-CN" altLang="en-US" sz="1000" kern="100" dirty="0">
              <a:solidFill>
                <a:schemeClr val="tx1">
                  <a:lumMod val="75000"/>
                  <a:lumOff val="25000"/>
                </a:schemeClr>
              </a:solidFill>
              <a:effectLst/>
              <a:latin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lumMod val="75000"/>
                    <a:lumOff val="25000"/>
                  </a:schemeClr>
                </a:solidFill>
                <a:latin typeface="+mn-ea"/>
                <a:cs typeface="Times New Roman" panose="02020603050405020304" pitchFamily="18" charset="0"/>
              </a:rPr>
              <a:t>向发改委提交立项申请，全程跟进审批状况，在最短的时间内成功拿到立项批文，为项目的开工建设保驾护航</a:t>
            </a:r>
            <a:endParaRPr lang="zh-CN" altLang="en-US" sz="1000" kern="100" dirty="0">
              <a:solidFill>
                <a:schemeClr val="tx1">
                  <a:lumMod val="75000"/>
                  <a:lumOff val="25000"/>
                </a:schemeClr>
              </a:solidFill>
              <a:effectLst/>
              <a:latin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lumMod val="75000"/>
                    <a:lumOff val="25000"/>
                  </a:schemeClr>
                </a:solidFill>
                <a:latin typeface="+mn-ea"/>
                <a:cs typeface="Times New Roman" panose="02020603050405020304" pitchFamily="18" charset="0"/>
              </a:rPr>
              <a:t>配合各级主管部门的工作，建立了友好的关系，顺利完成了各项报建工作，拿到了房开资质以及五证</a:t>
            </a:r>
            <a:endParaRPr lang="zh-CN" altLang="en-US" sz="1000" kern="100" dirty="0">
              <a:solidFill>
                <a:schemeClr val="tx1">
                  <a:lumMod val="75000"/>
                  <a:lumOff val="25000"/>
                </a:schemeClr>
              </a:solidFill>
              <a:effectLst/>
              <a:latin typeface="+mn-ea"/>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25</a:t>
            </a:fld>
            <a:endParaRPr lang="zh-CN" altLang="en-US"/>
          </a:p>
        </p:txBody>
      </p:sp>
    </p:spTree>
    <p:extLst>
      <p:ext uri="{BB962C8B-B14F-4D97-AF65-F5344CB8AC3E}">
        <p14:creationId xmlns:p14="http://schemas.microsoft.com/office/powerpoint/2010/main" val="1733837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为顺利完成稿定项目，实现该项目的经济效益和社会效益，现通过以下五个方面将</a:t>
            </a:r>
            <a:r>
              <a:rPr lang="en-US" altLang="zh-CN" sz="1200" kern="1200" dirty="0">
                <a:solidFill>
                  <a:schemeClr val="tx1"/>
                </a:solidFill>
                <a:effectLst/>
                <a:latin typeface="+mn-lt"/>
                <a:ea typeface="+mn-ea"/>
                <a:cs typeface="+mn-cs"/>
              </a:rPr>
              <a:t>20xx</a:t>
            </a:r>
            <a:r>
              <a:rPr lang="zh-CN" altLang="en-US" sz="1200" kern="1200" dirty="0">
                <a:solidFill>
                  <a:schemeClr val="tx1"/>
                </a:solidFill>
                <a:effectLst/>
                <a:latin typeface="+mn-lt"/>
                <a:ea typeface="+mn-ea"/>
                <a:cs typeface="+mn-cs"/>
              </a:rPr>
              <a:t>年度工作情况总结如下</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3</a:t>
            </a:fld>
            <a:endParaRPr lang="zh-CN" altLang="en-US"/>
          </a:p>
        </p:txBody>
      </p:sp>
    </p:spTree>
    <p:extLst>
      <p:ext uri="{BB962C8B-B14F-4D97-AF65-F5344CB8AC3E}">
        <p14:creationId xmlns:p14="http://schemas.microsoft.com/office/powerpoint/2010/main" val="4274423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根据福建省各主管部门相关政策，积极主动与当地相关部门沟通协调，项目前期相关手续办理期间，缴纳的基础设施配套费、交通评估费、水土保持等相关费用，进行减免及退回，为公司累计节约成本超</a:t>
            </a:r>
            <a:r>
              <a:rPr lang="en-US" altLang="zh-CN" sz="1200" kern="1200" dirty="0">
                <a:solidFill>
                  <a:schemeClr val="tx1"/>
                </a:solidFill>
                <a:effectLst/>
                <a:latin typeface="+mn-lt"/>
                <a:ea typeface="+mn-ea"/>
                <a:cs typeface="+mn-cs"/>
              </a:rPr>
              <a:t>188.8</a:t>
            </a:r>
            <a:r>
              <a:rPr lang="zh-CN" altLang="en-US" sz="1200" kern="1200" dirty="0">
                <a:solidFill>
                  <a:schemeClr val="tx1"/>
                </a:solidFill>
                <a:effectLst/>
                <a:latin typeface="+mn-lt"/>
                <a:ea typeface="+mn-ea"/>
                <a:cs typeface="+mn-cs"/>
              </a:rPr>
              <a:t>万元。</a:t>
            </a:r>
          </a:p>
        </p:txBody>
      </p:sp>
      <p:sp>
        <p:nvSpPr>
          <p:cNvPr id="4" name="灯片编号占位符 3"/>
          <p:cNvSpPr>
            <a:spLocks noGrp="1"/>
          </p:cNvSpPr>
          <p:nvPr>
            <p:ph type="sldNum" sz="quarter" idx="5"/>
          </p:nvPr>
        </p:nvSpPr>
        <p:spPr/>
        <p:txBody>
          <a:bodyPr/>
          <a:lstStyle/>
          <a:p>
            <a:fld id="{7885079C-7EC1-4138-99AE-D4BA198D384A}" type="slidenum">
              <a:rPr lang="zh-CN" altLang="en-US" smtClean="0"/>
              <a:t>28</a:t>
            </a:fld>
            <a:endParaRPr lang="zh-CN" altLang="en-US"/>
          </a:p>
        </p:txBody>
      </p:sp>
    </p:spTree>
    <p:extLst>
      <p:ext uri="{BB962C8B-B14F-4D97-AF65-F5344CB8AC3E}">
        <p14:creationId xmlns:p14="http://schemas.microsoft.com/office/powerpoint/2010/main" val="1460292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rPr>
              <a:t>目标的制定不是纸上谈兵，要有严格的执行力和行动力</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29</a:t>
            </a:fld>
            <a:endParaRPr lang="zh-CN" altLang="en-US"/>
          </a:p>
        </p:txBody>
      </p:sp>
    </p:spTree>
    <p:extLst>
      <p:ext uri="{BB962C8B-B14F-4D97-AF65-F5344CB8AC3E}">
        <p14:creationId xmlns:p14="http://schemas.microsoft.com/office/powerpoint/2010/main" val="1854169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latin typeface="+mn-lt"/>
                <a:ea typeface="+mn-ea"/>
                <a:cs typeface="+mn-cs"/>
              </a:rPr>
              <a:t>销售部目标：</a:t>
            </a:r>
            <a:endParaRPr lang="en-US" altLang="zh-CN"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1.</a:t>
            </a:r>
            <a:r>
              <a:rPr lang="zh-CN" altLang="en-US" sz="1200" kern="1200" dirty="0">
                <a:solidFill>
                  <a:schemeClr val="tx1"/>
                </a:solidFill>
                <a:latin typeface="+mn-lt"/>
                <a:ea typeface="+mn-ea"/>
                <a:cs typeface="+mn-cs"/>
              </a:rPr>
              <a:t>全程跟进交房流程，确保交付工作顺利进行。</a:t>
            </a:r>
            <a:endParaRPr lang="en-US" altLang="zh-CN"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2.</a:t>
            </a:r>
            <a:r>
              <a:rPr lang="zh-CN" altLang="en-US" sz="1200" kern="1200" dirty="0">
                <a:solidFill>
                  <a:schemeClr val="tx1"/>
                </a:solidFill>
                <a:latin typeface="+mn-lt"/>
                <a:ea typeface="+mn-ea"/>
                <a:cs typeface="+mn-cs"/>
              </a:rPr>
              <a:t>树立良好企业形象，形成良好的口碑效应。</a:t>
            </a:r>
            <a:endParaRPr lang="en-US" altLang="zh-CN"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3.</a:t>
            </a:r>
            <a:r>
              <a:rPr lang="zh-CN" altLang="en-US" sz="1200" kern="1200" dirty="0">
                <a:solidFill>
                  <a:schemeClr val="tx1"/>
                </a:solidFill>
                <a:latin typeface="+mn-lt"/>
                <a:ea typeface="+mn-ea"/>
                <a:cs typeface="+mn-cs"/>
              </a:rPr>
              <a:t>尽量降低和减少客户投诉，提高客户满意度，顺利完成交房工作。</a:t>
            </a:r>
            <a:endParaRPr lang="en-US" altLang="zh-CN" sz="1200" kern="1200" dirty="0">
              <a:solidFill>
                <a:schemeClr val="tx1"/>
              </a:solidFill>
              <a:latin typeface="+mn-lt"/>
              <a:ea typeface="+mn-ea"/>
              <a:cs typeface="+mn-cs"/>
            </a:endParaRPr>
          </a:p>
          <a:p>
            <a:endParaRPr lang="en-US" altLang="zh-CN" sz="1200" kern="1200" dirty="0">
              <a:solidFill>
                <a:schemeClr val="tx1"/>
              </a:solidFill>
              <a:latin typeface="+mn-lt"/>
              <a:ea typeface="+mn-ea"/>
              <a:cs typeface="+mn-cs"/>
            </a:endParaRPr>
          </a:p>
          <a:p>
            <a:r>
              <a:rPr lang="zh-CN" altLang="en-US" sz="1200" kern="1200" dirty="0">
                <a:solidFill>
                  <a:schemeClr val="tx1"/>
                </a:solidFill>
                <a:latin typeface="+mn-lt"/>
                <a:ea typeface="+mn-ea"/>
                <a:cs typeface="+mn-cs"/>
              </a:rPr>
              <a:t>工程部目标：</a:t>
            </a:r>
            <a:endParaRPr lang="en-US" altLang="zh-CN"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1.</a:t>
            </a:r>
            <a:r>
              <a:rPr lang="zh-CN" altLang="en-US" sz="1200" kern="1200" dirty="0">
                <a:solidFill>
                  <a:schemeClr val="tx1"/>
                </a:solidFill>
                <a:latin typeface="+mn-lt"/>
                <a:ea typeface="+mn-ea"/>
                <a:cs typeface="+mn-cs"/>
              </a:rPr>
              <a:t>提前逐户排查工程质量问题，</a:t>
            </a:r>
            <a:r>
              <a:rPr lang="en-US" altLang="zh-CN" sz="1200" dirty="0">
                <a:solidFill>
                  <a:schemeClr val="tx1">
                    <a:lumMod val="75000"/>
                    <a:lumOff val="25000"/>
                  </a:schemeClr>
                </a:solidFill>
                <a:latin typeface="+mn-ea"/>
              </a:rPr>
              <a:t>100%</a:t>
            </a:r>
            <a:r>
              <a:rPr lang="zh-CN" altLang="en-US" sz="1200" dirty="0">
                <a:solidFill>
                  <a:schemeClr val="tx1">
                    <a:lumMod val="75000"/>
                    <a:lumOff val="25000"/>
                  </a:schemeClr>
                </a:solidFill>
                <a:latin typeface="+mn-ea"/>
              </a:rPr>
              <a:t>自查把关</a:t>
            </a:r>
            <a:endParaRPr lang="en-US" altLang="zh-CN" sz="1200" kern="1200" dirty="0">
              <a:solidFill>
                <a:schemeClr val="tx1"/>
              </a:solidFill>
              <a:latin typeface="+mn-lt"/>
              <a:ea typeface="+mn-ea"/>
              <a:cs typeface="+mn-cs"/>
            </a:endParaRPr>
          </a:p>
          <a:p>
            <a:r>
              <a:rPr lang="en-US" altLang="zh-CN" sz="1200" kern="1200" dirty="0">
                <a:solidFill>
                  <a:schemeClr val="tx1"/>
                </a:solidFill>
                <a:latin typeface="+mn-lt"/>
                <a:ea typeface="+mn-ea"/>
                <a:cs typeface="+mn-cs"/>
              </a:rPr>
              <a:t>2.</a:t>
            </a:r>
            <a:r>
              <a:rPr lang="zh-CN" altLang="en-US" sz="1200" kern="1200" dirty="0">
                <a:solidFill>
                  <a:schemeClr val="tx1"/>
                </a:solidFill>
                <a:latin typeface="+mn-lt"/>
                <a:ea typeface="+mn-ea"/>
                <a:cs typeface="+mn-cs"/>
              </a:rPr>
              <a:t>业主验房检查出的问题及时整改，</a:t>
            </a:r>
            <a:r>
              <a:rPr lang="zh-CN" altLang="en-US" sz="1200" dirty="0">
                <a:solidFill>
                  <a:schemeClr val="tx1">
                    <a:lumMod val="75000"/>
                    <a:lumOff val="25000"/>
                  </a:schemeClr>
                </a:solidFill>
                <a:latin typeface="+mn-ea"/>
              </a:rPr>
              <a:t>小问题当场解决</a:t>
            </a:r>
            <a:endParaRPr lang="en-US" altLang="zh-CN" sz="1200" kern="1200" dirty="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30</a:t>
            </a:fld>
            <a:endParaRPr lang="zh-CN" altLang="en-US"/>
          </a:p>
        </p:txBody>
      </p:sp>
    </p:spTree>
    <p:extLst>
      <p:ext uri="{BB962C8B-B14F-4D97-AF65-F5344CB8AC3E}">
        <p14:creationId xmlns:p14="http://schemas.microsoft.com/office/powerpoint/2010/main" val="3281206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日拆除高层外架，完成清理工作</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日完成地下室墙面粉刷</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日完成铝合金门窗安装工作，</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日完成市政庭院道路硬化；</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日完成高层室内全装修及进户门、电梯安装工作，</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日完成室内分户验收工作及室外道路铺装；</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a:t>
            </a:r>
            <a:r>
              <a:rPr lang="zh-CN" altLang="en-US" sz="1200" kern="1200" dirty="0">
                <a:solidFill>
                  <a:schemeClr val="tx1"/>
                </a:solidFill>
                <a:effectLst/>
                <a:latin typeface="+mn-lt"/>
                <a:ea typeface="+mn-ea"/>
                <a:cs typeface="+mn-cs"/>
              </a:rPr>
              <a:t>日完成土建竣工验收及绿化工作，</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争取在</a:t>
            </a:r>
            <a:r>
              <a:rPr lang="en-US" altLang="zh-CN" sz="1200" kern="1200" dirty="0">
                <a:solidFill>
                  <a:schemeClr val="tx1"/>
                </a:solidFill>
                <a:effectLst/>
                <a:latin typeface="+mn-lt"/>
                <a:ea typeface="+mn-ea"/>
                <a:cs typeface="+mn-cs"/>
              </a:rPr>
              <a:t>11</a:t>
            </a:r>
            <a:r>
              <a:rPr lang="zh-CN" altLang="en-US" sz="1200" kern="1200" dirty="0">
                <a:solidFill>
                  <a:schemeClr val="tx1"/>
                </a:solidFill>
                <a:effectLst/>
                <a:latin typeface="+mn-lt"/>
                <a:ea typeface="+mn-ea"/>
                <a:cs typeface="+mn-cs"/>
              </a:rPr>
              <a:t>月底前顺利交房。</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31</a:t>
            </a:fld>
            <a:endParaRPr lang="zh-CN" altLang="en-US"/>
          </a:p>
        </p:txBody>
      </p:sp>
    </p:spTree>
    <p:extLst>
      <p:ext uri="{BB962C8B-B14F-4D97-AF65-F5344CB8AC3E}">
        <p14:creationId xmlns:p14="http://schemas.microsoft.com/office/powerpoint/2010/main" val="23556870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主要进行土建施工中，目前</a:t>
            </a:r>
            <a:r>
              <a:rPr lang="en-US" altLang="zh-CN" sz="1200" kern="1200" dirty="0">
                <a:solidFill>
                  <a:schemeClr val="tx1"/>
                </a:solidFill>
                <a:effectLst/>
                <a:latin typeface="+mn-lt"/>
                <a:ea typeface="+mn-ea"/>
                <a:cs typeface="+mn-cs"/>
              </a:rPr>
              <a:t>G1#</a:t>
            </a:r>
            <a:r>
              <a:rPr lang="zh-CN" altLang="en-US" sz="1200" kern="1200" dirty="0">
                <a:solidFill>
                  <a:schemeClr val="tx1"/>
                </a:solidFill>
                <a:effectLst/>
                <a:latin typeface="+mn-lt"/>
                <a:ea typeface="+mn-ea"/>
                <a:cs typeface="+mn-cs"/>
              </a:rPr>
              <a:t>楼主体结构已达到</a:t>
            </a:r>
            <a:r>
              <a:rPr lang="en-US" altLang="zh-CN" sz="1200" kern="1200" dirty="0">
                <a:solidFill>
                  <a:schemeClr val="tx1"/>
                </a:solidFill>
                <a:effectLst/>
                <a:latin typeface="+mn-lt"/>
                <a:ea typeface="+mn-ea"/>
                <a:cs typeface="+mn-cs"/>
              </a:rPr>
              <a:t>±0</a:t>
            </a:r>
            <a:r>
              <a:rPr lang="zh-CN" altLang="en-US"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G2#</a:t>
            </a:r>
            <a:r>
              <a:rPr lang="zh-CN" altLang="en-US" sz="1200" kern="1200" dirty="0">
                <a:solidFill>
                  <a:schemeClr val="tx1"/>
                </a:solidFill>
                <a:effectLst/>
                <a:latin typeface="+mn-lt"/>
                <a:ea typeface="+mn-ea"/>
                <a:cs typeface="+mn-cs"/>
              </a:rPr>
              <a:t>楼、</a:t>
            </a:r>
            <a:r>
              <a:rPr lang="en-US" altLang="zh-CN" sz="1200" kern="1200" dirty="0">
                <a:solidFill>
                  <a:schemeClr val="tx1"/>
                </a:solidFill>
                <a:effectLst/>
                <a:latin typeface="+mn-lt"/>
                <a:ea typeface="+mn-ea"/>
                <a:cs typeface="+mn-cs"/>
              </a:rPr>
              <a:t>G3#</a:t>
            </a:r>
            <a:r>
              <a:rPr lang="zh-CN" altLang="en-US" sz="1200" kern="1200" dirty="0">
                <a:solidFill>
                  <a:schemeClr val="tx1"/>
                </a:solidFill>
                <a:effectLst/>
                <a:latin typeface="+mn-lt"/>
                <a:ea typeface="+mn-ea"/>
                <a:cs typeface="+mn-cs"/>
              </a:rPr>
              <a:t>楼主体结构施工至</a:t>
            </a:r>
            <a:r>
              <a:rPr lang="en-US" altLang="zh-CN" sz="1200" kern="1200" dirty="0">
                <a:solidFill>
                  <a:schemeClr val="tx1"/>
                </a:solidFill>
                <a:effectLst/>
                <a:latin typeface="+mn-lt"/>
                <a:ea typeface="+mn-ea"/>
                <a:cs typeface="+mn-cs"/>
              </a:rPr>
              <a:t>5</a:t>
            </a:r>
            <a:r>
              <a:rPr lang="zh-CN" altLang="en-US" sz="1200" kern="1200" dirty="0">
                <a:solidFill>
                  <a:schemeClr val="tx1"/>
                </a:solidFill>
                <a:effectLst/>
                <a:latin typeface="+mn-lt"/>
                <a:ea typeface="+mn-ea"/>
                <a:cs typeface="+mn-cs"/>
              </a:rPr>
              <a:t>层，</a:t>
            </a:r>
            <a:r>
              <a:rPr lang="en-US" altLang="zh-CN" sz="1200" kern="1200" dirty="0">
                <a:solidFill>
                  <a:schemeClr val="tx1"/>
                </a:solidFill>
                <a:effectLst/>
                <a:latin typeface="+mn-lt"/>
                <a:ea typeface="+mn-ea"/>
                <a:cs typeface="+mn-cs"/>
              </a:rPr>
              <a:t>G4#</a:t>
            </a:r>
            <a:r>
              <a:rPr lang="zh-CN" altLang="en-US" sz="1200" kern="1200" dirty="0">
                <a:solidFill>
                  <a:schemeClr val="tx1"/>
                </a:solidFill>
                <a:effectLst/>
                <a:latin typeface="+mn-lt"/>
                <a:ea typeface="+mn-ea"/>
                <a:cs typeface="+mn-cs"/>
              </a:rPr>
              <a:t>楼、</a:t>
            </a:r>
            <a:r>
              <a:rPr lang="en-US" altLang="zh-CN" sz="1200" kern="1200" dirty="0">
                <a:solidFill>
                  <a:schemeClr val="tx1"/>
                </a:solidFill>
                <a:effectLst/>
                <a:latin typeface="+mn-lt"/>
                <a:ea typeface="+mn-ea"/>
                <a:cs typeface="+mn-cs"/>
              </a:rPr>
              <a:t>G5#</a:t>
            </a:r>
            <a:r>
              <a:rPr lang="zh-CN" altLang="en-US" sz="1200" kern="1200" dirty="0">
                <a:solidFill>
                  <a:schemeClr val="tx1"/>
                </a:solidFill>
                <a:effectLst/>
                <a:latin typeface="+mn-lt"/>
                <a:ea typeface="+mn-ea"/>
                <a:cs typeface="+mn-cs"/>
              </a:rPr>
              <a:t>楼已完成基底验收，</a:t>
            </a:r>
            <a:r>
              <a:rPr lang="en-US" altLang="zh-CN" sz="1200" kern="1200" dirty="0">
                <a:solidFill>
                  <a:schemeClr val="tx1"/>
                </a:solidFill>
                <a:effectLst/>
                <a:latin typeface="+mn-lt"/>
                <a:ea typeface="+mn-ea"/>
                <a:cs typeface="+mn-cs"/>
              </a:rPr>
              <a:t>G6#</a:t>
            </a:r>
            <a:r>
              <a:rPr lang="zh-CN" altLang="en-US" sz="1200" kern="1200" dirty="0">
                <a:solidFill>
                  <a:schemeClr val="tx1"/>
                </a:solidFill>
                <a:effectLst/>
                <a:latin typeface="+mn-lt"/>
                <a:ea typeface="+mn-ea"/>
                <a:cs typeface="+mn-cs"/>
              </a:rPr>
              <a:t>楼施工至</a:t>
            </a:r>
            <a:r>
              <a:rPr lang="en-US" altLang="zh-CN" sz="1200" kern="1200" dirty="0">
                <a:solidFill>
                  <a:schemeClr val="tx1"/>
                </a:solidFill>
                <a:effectLst/>
                <a:latin typeface="+mn-lt"/>
                <a:ea typeface="+mn-ea"/>
                <a:cs typeface="+mn-cs"/>
              </a:rPr>
              <a:t>8</a:t>
            </a:r>
            <a:r>
              <a:rPr lang="zh-CN" altLang="en-US" sz="1200" kern="1200" dirty="0">
                <a:solidFill>
                  <a:schemeClr val="tx1"/>
                </a:solidFill>
                <a:effectLst/>
                <a:latin typeface="+mn-lt"/>
                <a:ea typeface="+mn-ea"/>
                <a:cs typeface="+mn-cs"/>
              </a:rPr>
              <a:t>层板。在最后</a:t>
            </a:r>
            <a:r>
              <a:rPr lang="en-US" altLang="zh-CN" sz="1200" kern="1200" dirty="0">
                <a:solidFill>
                  <a:schemeClr val="tx1"/>
                </a:solidFill>
                <a:effectLst/>
                <a:latin typeface="+mn-lt"/>
                <a:ea typeface="+mn-ea"/>
                <a:cs typeface="+mn-cs"/>
              </a:rPr>
              <a:t>40</a:t>
            </a:r>
            <a:r>
              <a:rPr lang="zh-CN" altLang="en-US" sz="1200" kern="1200" dirty="0">
                <a:solidFill>
                  <a:schemeClr val="tx1"/>
                </a:solidFill>
                <a:effectLst/>
                <a:latin typeface="+mn-lt"/>
                <a:ea typeface="+mn-ea"/>
                <a:cs typeface="+mn-cs"/>
              </a:rPr>
              <a:t>天内抢抓工期，达到预售条件，争取在春节前开盘销售。</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32</a:t>
            </a:fld>
            <a:endParaRPr lang="zh-CN" altLang="en-US"/>
          </a:p>
        </p:txBody>
      </p:sp>
    </p:spTree>
    <p:extLst>
      <p:ext uri="{BB962C8B-B14F-4D97-AF65-F5344CB8AC3E}">
        <p14:creationId xmlns:p14="http://schemas.microsoft.com/office/powerpoint/2010/main" val="920198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33</a:t>
            </a:fld>
            <a:endParaRPr lang="zh-CN" altLang="en-US"/>
          </a:p>
        </p:txBody>
      </p:sp>
    </p:spTree>
    <p:extLst>
      <p:ext uri="{BB962C8B-B14F-4D97-AF65-F5344CB8AC3E}">
        <p14:creationId xmlns:p14="http://schemas.microsoft.com/office/powerpoint/2010/main" val="63499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rPr>
              <a:t>改进和正视问题，让管理水平再上一个新台阶</a:t>
            </a: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5079C-7EC1-4138-99AE-D4BA198D384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20646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44</a:t>
            </a:fld>
            <a:endParaRPr lang="zh-CN" altLang="en-US"/>
          </a:p>
        </p:txBody>
      </p:sp>
    </p:spTree>
    <p:extLst>
      <p:ext uri="{BB962C8B-B14F-4D97-AF65-F5344CB8AC3E}">
        <p14:creationId xmlns:p14="http://schemas.microsoft.com/office/powerpoint/2010/main" val="691395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lumMod val="75000"/>
                    <a:lumOff val="25000"/>
                  </a:schemeClr>
                </a:solidFill>
                <a:latin typeface="+mn-ea"/>
              </a:rPr>
              <a:t>项目开发的最要一环是销售，开发成功与否主要看销售情况</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4</a:t>
            </a:fld>
            <a:endParaRPr lang="zh-CN" altLang="en-US"/>
          </a:p>
        </p:txBody>
      </p:sp>
    </p:spTree>
    <p:extLst>
      <p:ext uri="{BB962C8B-B14F-4D97-AF65-F5344CB8AC3E}">
        <p14:creationId xmlns:p14="http://schemas.microsoft.com/office/powerpoint/2010/main" val="2106104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20xx</a:t>
            </a:r>
            <a:r>
              <a:rPr lang="zh-CN" altLang="en-US" sz="1200" kern="1200" dirty="0">
                <a:solidFill>
                  <a:schemeClr val="tx1"/>
                </a:solidFill>
                <a:effectLst/>
                <a:latin typeface="+mn-lt"/>
                <a:ea typeface="+mn-ea"/>
                <a:cs typeface="+mn-cs"/>
              </a:rPr>
              <a:t>年，公司立足福建，深耕厦门，“三盘齐发”，各自盛开，创下多个新的销售速度、销售金额记录，并斩获项目所在区域的多个荣誉</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5</a:t>
            </a:fld>
            <a:endParaRPr lang="zh-CN" altLang="en-US"/>
          </a:p>
        </p:txBody>
      </p:sp>
    </p:spTree>
    <p:extLst>
      <p:ext uri="{BB962C8B-B14F-4D97-AF65-F5344CB8AC3E}">
        <p14:creationId xmlns:p14="http://schemas.microsoft.com/office/powerpoint/2010/main" val="2406278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effectLst/>
                <a:latin typeface="+mn-lt"/>
                <a:ea typeface="+mn-ea"/>
                <a:cs typeface="+mn-cs"/>
              </a:rPr>
              <a:t>项目开发的最要一环是销售，开发成功与否主要看销售情况。</a:t>
            </a:r>
            <a:r>
              <a:rPr lang="en-US" altLang="zh-CN" sz="1200" kern="1200" dirty="0">
                <a:solidFill>
                  <a:schemeClr val="tx1"/>
                </a:solidFill>
                <a:effectLst/>
                <a:latin typeface="+mn-lt"/>
                <a:ea typeface="+mn-ea"/>
                <a:cs typeface="+mn-cs"/>
              </a:rPr>
              <a:t>20xx</a:t>
            </a:r>
            <a:r>
              <a:rPr lang="zh-CN" altLang="en-US" sz="1200" kern="1200" dirty="0">
                <a:solidFill>
                  <a:schemeClr val="tx1"/>
                </a:solidFill>
                <a:effectLst/>
                <a:latin typeface="+mn-lt"/>
                <a:ea typeface="+mn-ea"/>
                <a:cs typeface="+mn-cs"/>
              </a:rPr>
              <a:t>年厦门稿定三大项目</a:t>
            </a:r>
            <a:r>
              <a:rPr lang="en-US" altLang="zh-CN" sz="1200" kern="1200" dirty="0">
                <a:solidFill>
                  <a:schemeClr val="tx1"/>
                </a:solidFill>
                <a:effectLst/>
                <a:latin typeface="+mn-lt"/>
                <a:ea typeface="+mn-ea"/>
                <a:cs typeface="+mn-cs"/>
              </a:rPr>
              <a:t>6</a:t>
            </a:r>
            <a:r>
              <a:rPr lang="zh-CN" altLang="en-US" sz="1200" kern="1200" dirty="0">
                <a:solidFill>
                  <a:schemeClr val="tx1"/>
                </a:solidFill>
                <a:effectLst/>
                <a:latin typeface="+mn-lt"/>
                <a:ea typeface="+mn-ea"/>
                <a:cs typeface="+mn-cs"/>
              </a:rPr>
              <a:t>次开盘，截止目前销售房源</a:t>
            </a:r>
            <a:r>
              <a:rPr lang="en-US" altLang="zh-CN" sz="1200" kern="1200" dirty="0">
                <a:solidFill>
                  <a:schemeClr val="tx1"/>
                </a:solidFill>
                <a:effectLst/>
                <a:latin typeface="+mn-lt"/>
                <a:ea typeface="+mn-ea"/>
                <a:cs typeface="+mn-cs"/>
              </a:rPr>
              <a:t>666</a:t>
            </a:r>
            <a:r>
              <a:rPr lang="zh-CN" altLang="en-US" sz="1200" kern="1200" dirty="0">
                <a:solidFill>
                  <a:schemeClr val="tx1"/>
                </a:solidFill>
                <a:effectLst/>
                <a:latin typeface="+mn-lt"/>
                <a:ea typeface="+mn-ea"/>
                <a:cs typeface="+mn-cs"/>
              </a:rPr>
              <a:t>套，销售额</a:t>
            </a:r>
            <a:r>
              <a:rPr lang="en-US" altLang="zh-CN" sz="1200" kern="1200" dirty="0">
                <a:solidFill>
                  <a:schemeClr val="tx1"/>
                </a:solidFill>
                <a:effectLst/>
                <a:latin typeface="+mn-lt"/>
                <a:ea typeface="+mn-ea"/>
                <a:cs typeface="+mn-cs"/>
              </a:rPr>
              <a:t>8.88</a:t>
            </a:r>
            <a:r>
              <a:rPr lang="zh-CN" altLang="en-US" sz="1200" kern="1200" dirty="0">
                <a:solidFill>
                  <a:schemeClr val="tx1"/>
                </a:solidFill>
                <a:effectLst/>
                <a:latin typeface="+mn-lt"/>
                <a:ea typeface="+mn-ea"/>
                <a:cs typeface="+mn-cs"/>
              </a:rPr>
              <a:t>亿元，累计销售面积</a:t>
            </a:r>
            <a:r>
              <a:rPr lang="en-US" altLang="zh-CN" sz="1200" kern="1200" dirty="0">
                <a:solidFill>
                  <a:schemeClr val="tx1"/>
                </a:solidFill>
                <a:effectLst/>
                <a:latin typeface="+mn-lt"/>
                <a:ea typeface="+mn-ea"/>
                <a:cs typeface="+mn-cs"/>
              </a:rPr>
              <a:t>6.66</a:t>
            </a:r>
            <a:r>
              <a:rPr lang="zh-CN" altLang="en-US" sz="1200" kern="1200" dirty="0">
                <a:solidFill>
                  <a:schemeClr val="tx1"/>
                </a:solidFill>
                <a:effectLst/>
                <a:latin typeface="+mn-lt"/>
                <a:ea typeface="+mn-ea"/>
                <a:cs typeface="+mn-cs"/>
              </a:rPr>
              <a:t>万方，已开工建设剩余房源约</a:t>
            </a:r>
            <a:r>
              <a:rPr lang="en-US" altLang="zh-CN" sz="1200" kern="1200" dirty="0">
                <a:solidFill>
                  <a:schemeClr val="tx1"/>
                </a:solidFill>
                <a:effectLst/>
                <a:latin typeface="+mn-lt"/>
                <a:ea typeface="+mn-ea"/>
                <a:cs typeface="+mn-cs"/>
              </a:rPr>
              <a:t>88</a:t>
            </a:r>
            <a:r>
              <a:rPr lang="zh-CN" altLang="en-US" sz="1200" kern="1200" dirty="0">
                <a:solidFill>
                  <a:schemeClr val="tx1"/>
                </a:solidFill>
                <a:effectLst/>
                <a:latin typeface="+mn-lt"/>
                <a:ea typeface="+mn-ea"/>
                <a:cs typeface="+mn-cs"/>
              </a:rPr>
              <a:t>套，剩余销售额约</a:t>
            </a:r>
            <a:r>
              <a:rPr lang="en-US" altLang="zh-CN" sz="1200" kern="1200" dirty="0">
                <a:solidFill>
                  <a:schemeClr val="tx1"/>
                </a:solidFill>
                <a:effectLst/>
                <a:latin typeface="+mn-lt"/>
                <a:ea typeface="+mn-ea"/>
                <a:cs typeface="+mn-cs"/>
              </a:rPr>
              <a:t>3.66</a:t>
            </a:r>
            <a:r>
              <a:rPr lang="zh-CN" altLang="en-US" sz="1200" kern="1200" dirty="0">
                <a:solidFill>
                  <a:schemeClr val="tx1"/>
                </a:solidFill>
                <a:effectLst/>
                <a:latin typeface="+mn-lt"/>
                <a:ea typeface="+mn-ea"/>
                <a:cs typeface="+mn-cs"/>
              </a:rPr>
              <a:t>亿。</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6</a:t>
            </a:fld>
            <a:endParaRPr lang="zh-CN" altLang="en-US"/>
          </a:p>
        </p:txBody>
      </p:sp>
    </p:spTree>
    <p:extLst>
      <p:ext uri="{BB962C8B-B14F-4D97-AF65-F5344CB8AC3E}">
        <p14:creationId xmlns:p14="http://schemas.microsoft.com/office/powerpoint/2010/main" val="3712991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同安</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稿定景城</a:t>
            </a:r>
            <a:r>
              <a:rPr lang="zh-CN" altLang="en-US" sz="1200" kern="1200" dirty="0">
                <a:solidFill>
                  <a:schemeClr val="tx1"/>
                </a:solidFill>
                <a:effectLst/>
                <a:latin typeface="+mn-lt"/>
                <a:ea typeface="+mn-ea"/>
                <a:cs typeface="+mn-cs"/>
              </a:rPr>
              <a:t>项目：</a:t>
            </a:r>
            <a:r>
              <a:rPr lang="en-US" altLang="zh-CN" sz="1200" kern="1200" dirty="0">
                <a:solidFill>
                  <a:schemeClr val="tx1"/>
                </a:solidFill>
                <a:effectLst/>
                <a:latin typeface="+mn-lt"/>
                <a:ea typeface="+mn-ea"/>
                <a:cs typeface="+mn-cs"/>
              </a:rPr>
              <a:t>5</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20</a:t>
            </a:r>
            <a:r>
              <a:rPr lang="zh-CN" altLang="en-US" sz="1200" kern="1200" dirty="0">
                <a:solidFill>
                  <a:schemeClr val="tx1"/>
                </a:solidFill>
                <a:effectLst/>
                <a:latin typeface="+mn-lt"/>
                <a:ea typeface="+mn-ea"/>
                <a:cs typeface="+mn-cs"/>
              </a:rPr>
              <a:t>日首次开盘到售罄，仅花了</a:t>
            </a:r>
            <a:r>
              <a:rPr lang="en-US" altLang="zh-CN" sz="1200" kern="1200" dirty="0">
                <a:solidFill>
                  <a:schemeClr val="tx1"/>
                </a:solidFill>
                <a:effectLst/>
                <a:latin typeface="+mn-lt"/>
                <a:ea typeface="+mn-ea"/>
                <a:cs typeface="+mn-cs"/>
              </a:rPr>
              <a:t>4</a:t>
            </a:r>
            <a:r>
              <a:rPr lang="zh-CN" altLang="en-US" sz="1200" kern="1200" dirty="0">
                <a:solidFill>
                  <a:schemeClr val="tx1"/>
                </a:solidFill>
                <a:effectLst/>
                <a:latin typeface="+mn-lt"/>
                <a:ea typeface="+mn-ea"/>
                <a:cs typeface="+mn-cs"/>
              </a:rPr>
              <a:t>个月，劲销</a:t>
            </a:r>
            <a:r>
              <a:rPr lang="en-US" altLang="zh-CN" sz="1200" kern="1200" dirty="0">
                <a:solidFill>
                  <a:schemeClr val="tx1"/>
                </a:solidFill>
                <a:effectLst/>
                <a:latin typeface="+mn-lt"/>
                <a:ea typeface="+mn-ea"/>
                <a:cs typeface="+mn-cs"/>
              </a:rPr>
              <a:t>18.8</a:t>
            </a:r>
            <a:r>
              <a:rPr lang="zh-CN" altLang="en-US" sz="1200" kern="1200" dirty="0">
                <a:solidFill>
                  <a:schemeClr val="tx1"/>
                </a:solidFill>
                <a:effectLst/>
                <a:latin typeface="+mn-lt"/>
                <a:ea typeface="+mn-ea"/>
                <a:cs typeface="+mn-cs"/>
              </a:rPr>
              <a:t>亿，销售周期之快，创造了公司的新记录。</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7</a:t>
            </a:fld>
            <a:endParaRPr lang="zh-CN" altLang="en-US"/>
          </a:p>
        </p:txBody>
      </p:sp>
    </p:spTree>
    <p:extLst>
      <p:ext uri="{BB962C8B-B14F-4D97-AF65-F5344CB8AC3E}">
        <p14:creationId xmlns:p14="http://schemas.microsoft.com/office/powerpoint/2010/main" val="2242197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翔安</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稿定御园</a:t>
            </a:r>
            <a:r>
              <a:rPr lang="zh-CN" altLang="en-US" sz="1200" kern="1200" dirty="0">
                <a:solidFill>
                  <a:schemeClr val="tx1"/>
                </a:solidFill>
                <a:effectLst/>
                <a:latin typeface="+mn-lt"/>
                <a:ea typeface="+mn-ea"/>
                <a:cs typeface="+mn-cs"/>
              </a:rPr>
              <a:t>项目：项目</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日拿地，</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月组建销售团队，</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月份营销中心开放，</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日首开，</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日二期加推，一举夺得厦门年度总成交面积和总成交套数双冠王。截至目前项目已售罄，总销金额</a:t>
            </a:r>
            <a:r>
              <a:rPr lang="en-US" altLang="zh-CN" sz="1200" kern="1200" dirty="0">
                <a:solidFill>
                  <a:schemeClr val="tx1"/>
                </a:solidFill>
                <a:effectLst/>
                <a:latin typeface="+mn-lt"/>
                <a:ea typeface="+mn-ea"/>
                <a:cs typeface="+mn-cs"/>
              </a:rPr>
              <a:t>18</a:t>
            </a:r>
            <a:r>
              <a:rPr lang="zh-CN" altLang="en-US" sz="1200" kern="1200" dirty="0">
                <a:solidFill>
                  <a:schemeClr val="tx1"/>
                </a:solidFill>
                <a:effectLst/>
                <a:latin typeface="+mn-lt"/>
                <a:ea typeface="+mn-ea"/>
                <a:cs typeface="+mn-cs"/>
              </a:rPr>
              <a:t>亿元。</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8</a:t>
            </a:fld>
            <a:endParaRPr lang="zh-CN" altLang="en-US"/>
          </a:p>
        </p:txBody>
      </p:sp>
    </p:spTree>
    <p:extLst>
      <p:ext uri="{BB962C8B-B14F-4D97-AF65-F5344CB8AC3E}">
        <p14:creationId xmlns:p14="http://schemas.microsoft.com/office/powerpoint/2010/main" val="483272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accent1"/>
                </a:solidFill>
                <a:latin typeface="+mj-ea"/>
                <a:ea typeface="+mn-ea"/>
                <a:cs typeface="+mn-cs"/>
              </a:rPr>
              <a:t>海沧</a:t>
            </a:r>
            <a:r>
              <a:rPr lang="en-US" altLang="zh-CN" sz="1200" kern="1200" dirty="0">
                <a:solidFill>
                  <a:schemeClr val="accent1"/>
                </a:solidFill>
                <a:latin typeface="+mj-ea"/>
                <a:ea typeface="+mn-ea"/>
                <a:cs typeface="+mn-cs"/>
              </a:rPr>
              <a:t>·</a:t>
            </a:r>
            <a:r>
              <a:rPr lang="zh-CN" altLang="en-US" sz="1200" kern="1200" dirty="0">
                <a:solidFill>
                  <a:schemeClr val="accent1"/>
                </a:solidFill>
                <a:latin typeface="+mj-ea"/>
                <a:ea typeface="+mn-ea"/>
                <a:cs typeface="+mn-cs"/>
              </a:rPr>
              <a:t>稿定宏府</a:t>
            </a:r>
            <a:r>
              <a:rPr lang="zh-CN" altLang="en-US" sz="1200" kern="1200" dirty="0">
                <a:solidFill>
                  <a:schemeClr val="tx1"/>
                </a:solidFill>
                <a:effectLst/>
                <a:latin typeface="+mn-lt"/>
                <a:ea typeface="+mn-ea"/>
                <a:cs typeface="+mn-cs"/>
              </a:rPr>
              <a:t>项目：</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日以地王的身份拿地，</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日城市展厅开放，</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日高层洋房首开，</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日加推排屋和叠墅，截止</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月</a:t>
            </a:r>
            <a:r>
              <a:rPr lang="en-US" altLang="zh-CN" sz="1200" kern="1200" dirty="0">
                <a:solidFill>
                  <a:schemeClr val="tx1"/>
                </a:solidFill>
                <a:effectLst/>
                <a:latin typeface="+mn-lt"/>
                <a:ea typeface="+mn-ea"/>
                <a:cs typeface="+mn-cs"/>
              </a:rPr>
              <a:t>xx</a:t>
            </a:r>
            <a:r>
              <a:rPr lang="zh-CN" altLang="en-US" sz="1200" kern="1200" dirty="0">
                <a:solidFill>
                  <a:schemeClr val="tx1"/>
                </a:solidFill>
                <a:effectLst/>
                <a:latin typeface="+mn-lt"/>
                <a:ea typeface="+mn-ea"/>
                <a:cs typeface="+mn-cs"/>
              </a:rPr>
              <a:t>日，总成交</a:t>
            </a:r>
            <a:r>
              <a:rPr lang="en-US" altLang="zh-CN" sz="1200" kern="1200" dirty="0">
                <a:solidFill>
                  <a:schemeClr val="tx1"/>
                </a:solidFill>
                <a:effectLst/>
                <a:latin typeface="+mn-lt"/>
                <a:ea typeface="+mn-ea"/>
                <a:cs typeface="+mn-cs"/>
              </a:rPr>
              <a:t>666</a:t>
            </a:r>
            <a:r>
              <a:rPr lang="zh-CN" altLang="en-US" sz="1200" kern="1200" dirty="0">
                <a:solidFill>
                  <a:schemeClr val="tx1"/>
                </a:solidFill>
                <a:effectLst/>
                <a:latin typeface="+mn-lt"/>
                <a:ea typeface="+mn-ea"/>
                <a:cs typeface="+mn-cs"/>
              </a:rPr>
              <a:t>套，成交金额</a:t>
            </a:r>
            <a:r>
              <a:rPr lang="en-US" altLang="zh-CN" sz="1200" kern="1200" dirty="0">
                <a:solidFill>
                  <a:schemeClr val="tx1"/>
                </a:solidFill>
                <a:effectLst/>
                <a:latin typeface="+mn-lt"/>
                <a:ea typeface="+mn-ea"/>
                <a:cs typeface="+mn-cs"/>
              </a:rPr>
              <a:t>18.8</a:t>
            </a:r>
            <a:r>
              <a:rPr lang="zh-CN" altLang="en-US" sz="1200" kern="1200" dirty="0">
                <a:solidFill>
                  <a:schemeClr val="tx1"/>
                </a:solidFill>
                <a:effectLst/>
                <a:latin typeface="+mn-lt"/>
                <a:ea typeface="+mn-ea"/>
                <a:cs typeface="+mn-cs"/>
              </a:rPr>
              <a:t>亿。</a:t>
            </a:r>
          </a:p>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9</a:t>
            </a:fld>
            <a:endParaRPr lang="zh-CN" altLang="en-US"/>
          </a:p>
        </p:txBody>
      </p:sp>
    </p:spTree>
    <p:extLst>
      <p:ext uri="{BB962C8B-B14F-4D97-AF65-F5344CB8AC3E}">
        <p14:creationId xmlns:p14="http://schemas.microsoft.com/office/powerpoint/2010/main" val="18828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85079C-7EC1-4138-99AE-D4BA198D384A}" type="slidenum">
              <a:rPr lang="zh-CN" altLang="en-US" smtClean="0"/>
              <a:t>10</a:t>
            </a:fld>
            <a:endParaRPr lang="zh-CN" altLang="en-US"/>
          </a:p>
        </p:txBody>
      </p:sp>
    </p:spTree>
    <p:extLst>
      <p:ext uri="{BB962C8B-B14F-4D97-AF65-F5344CB8AC3E}">
        <p14:creationId xmlns:p14="http://schemas.microsoft.com/office/powerpoint/2010/main" val="3930038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1">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BC6606D2-D651-4478-B0BB-691B8BBD47A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8" y="1"/>
            <a:ext cx="12191242" cy="6858000"/>
          </a:xfrm>
          <a:prstGeom prst="rect">
            <a:avLst/>
          </a:prstGeom>
        </p:spPr>
      </p:pic>
    </p:spTree>
    <p:extLst>
      <p:ext uri="{BB962C8B-B14F-4D97-AF65-F5344CB8AC3E}">
        <p14:creationId xmlns:p14="http://schemas.microsoft.com/office/powerpoint/2010/main" val="1407935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2">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9B63A913-7C25-4677-9F5B-619A25CA8A0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9666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页3">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3D61E5B-265F-47C8-816E-10E6C50281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12619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页4">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1EF84D1B-0964-4B32-8CE6-68B7F356C8A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1049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5">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72EE2DE-C661-429E-A976-AF8F545AE4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8" y="0"/>
            <a:ext cx="12190484" cy="6858000"/>
          </a:xfrm>
          <a:prstGeom prst="rect">
            <a:avLst/>
          </a:prstGeom>
        </p:spPr>
      </p:pic>
    </p:spTree>
    <p:extLst>
      <p:ext uri="{BB962C8B-B14F-4D97-AF65-F5344CB8AC3E}">
        <p14:creationId xmlns:p14="http://schemas.microsoft.com/office/powerpoint/2010/main" val="370874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BAEFB0B-295C-4991-8A0B-A19A9F4E14A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8" y="1"/>
            <a:ext cx="12191242" cy="6858000"/>
          </a:xfrm>
          <a:prstGeom prst="rect">
            <a:avLst/>
          </a:prstGeom>
        </p:spPr>
      </p:pic>
    </p:spTree>
    <p:extLst>
      <p:ext uri="{BB962C8B-B14F-4D97-AF65-F5344CB8AC3E}">
        <p14:creationId xmlns:p14="http://schemas.microsoft.com/office/powerpoint/2010/main" val="50153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全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71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859968"/>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64" r:id="rId3"/>
    <p:sldLayoutId id="2147483667" r:id="rId4"/>
    <p:sldLayoutId id="2147483663" r:id="rId5"/>
    <p:sldLayoutId id="2147483668" r:id="rId6"/>
    <p:sldLayoutId id="214748366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9.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8.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35.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16.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6.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51.pn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2.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hyperlink" Target="http://datav.aliyun.com/" TargetMode="External"/><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8.sv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sv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n-ea"/>
                </a:rPr>
                <a:t>圈圈</a:t>
              </a: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n-ea"/>
                </a:rPr>
                <a:t>VX&amp;QQ 2712340708</a:t>
              </a:r>
              <a:endParaRPr lang="zh-CN" altLang="en-US" sz="2000" dirty="0">
                <a:solidFill>
                  <a:schemeClr val="tx1">
                    <a:lumMod val="75000"/>
                    <a:lumOff val="25000"/>
                  </a:schemeClr>
                </a:solidFill>
                <a:latin typeface="+mn-ea"/>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n-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n-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D60AEFC-43CE-4540-B8E9-74DB3A06DCA1}"/>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C5797576-0AAC-4667-9A0A-4F1D11E491DD}"/>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E3AE682C-B194-4DEB-9DE9-4B5C51F886BB}"/>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8909EC45-0802-4B80-8A85-901B1A0D0141}"/>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DA7D5BDF-4CBA-43B8-A2B6-DF8C233251CB}"/>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21B2D438-E615-4876-A32B-AD69BE013C76}"/>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AEDD0552-6714-4B66-842D-D960834B2024}"/>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13" name="平行四边形 12">
            <a:extLst>
              <a:ext uri="{FF2B5EF4-FFF2-40B4-BE49-F238E27FC236}">
                <a16:creationId xmlns:a16="http://schemas.microsoft.com/office/drawing/2014/main" xmlns="" id="{933139A9-B8ED-4CDA-8EF7-C536785B2719}"/>
              </a:ext>
            </a:extLst>
          </p:cNvPr>
          <p:cNvSpPr/>
          <p:nvPr/>
        </p:nvSpPr>
        <p:spPr>
          <a:xfrm rot="5400000">
            <a:off x="858177" y="2019485"/>
            <a:ext cx="1297478" cy="381000"/>
          </a:xfrm>
          <a:prstGeom prst="parallelogram">
            <a:avLst/>
          </a:prstGeom>
          <a:gradFill>
            <a:gsLst>
              <a:gs pos="0">
                <a:schemeClr val="accent1"/>
              </a:gs>
              <a:gs pos="8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C0B17215-924B-425E-BE9C-B8096A62A0C6}"/>
              </a:ext>
            </a:extLst>
          </p:cNvPr>
          <p:cNvSpPr txBox="1"/>
          <p:nvPr/>
        </p:nvSpPr>
        <p:spPr>
          <a:xfrm>
            <a:off x="1291472" y="1746270"/>
            <a:ext cx="430887" cy="823302"/>
          </a:xfrm>
          <a:prstGeom prst="rect">
            <a:avLst/>
          </a:prstGeom>
          <a:noFill/>
        </p:spPr>
        <p:txBody>
          <a:bodyPr vert="eaVert" wrap="none" rtlCol="0">
            <a:spAutoFit/>
          </a:bodyPr>
          <a:lstStyle/>
          <a:p>
            <a:pPr algn="ctr"/>
            <a:r>
              <a:rPr lang="zh-CN" altLang="en-US" sz="1600" spc="300" dirty="0">
                <a:solidFill>
                  <a:schemeClr val="bg1"/>
                </a:solidFill>
              </a:rPr>
              <a:t>刘帅格</a:t>
            </a:r>
          </a:p>
        </p:txBody>
      </p:sp>
      <p:sp>
        <p:nvSpPr>
          <p:cNvPr id="63" name="平行四边形 62">
            <a:extLst>
              <a:ext uri="{FF2B5EF4-FFF2-40B4-BE49-F238E27FC236}">
                <a16:creationId xmlns:a16="http://schemas.microsoft.com/office/drawing/2014/main" xmlns="" id="{94C39EB4-FB0F-46CE-8EC9-1EBFED1D47A8}"/>
              </a:ext>
            </a:extLst>
          </p:cNvPr>
          <p:cNvSpPr/>
          <p:nvPr/>
        </p:nvSpPr>
        <p:spPr>
          <a:xfrm rot="5400000">
            <a:off x="2869905" y="2349902"/>
            <a:ext cx="1297478" cy="381000"/>
          </a:xfrm>
          <a:prstGeom prst="parallelogram">
            <a:avLst/>
          </a:prstGeom>
          <a:gradFill>
            <a:gsLst>
              <a:gs pos="0">
                <a:schemeClr val="accent1"/>
              </a:gs>
              <a:gs pos="8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CBBB88E7-1A7B-45D7-B444-53B1BAF8BEC7}"/>
              </a:ext>
            </a:extLst>
          </p:cNvPr>
          <p:cNvSpPr txBox="1"/>
          <p:nvPr/>
        </p:nvSpPr>
        <p:spPr>
          <a:xfrm>
            <a:off x="3303200" y="2076687"/>
            <a:ext cx="430887" cy="823302"/>
          </a:xfrm>
          <a:prstGeom prst="rect">
            <a:avLst/>
          </a:prstGeom>
          <a:noFill/>
        </p:spPr>
        <p:txBody>
          <a:bodyPr vert="eaVert" wrap="none" rtlCol="0">
            <a:spAutoFit/>
          </a:bodyPr>
          <a:lstStyle/>
          <a:p>
            <a:pPr algn="ctr"/>
            <a:r>
              <a:rPr lang="zh-CN" altLang="en-US" sz="1600" spc="300" dirty="0">
                <a:solidFill>
                  <a:schemeClr val="bg1"/>
                </a:solidFill>
              </a:rPr>
              <a:t>李晓洁</a:t>
            </a:r>
          </a:p>
        </p:txBody>
      </p:sp>
      <p:sp>
        <p:nvSpPr>
          <p:cNvPr id="65" name="平行四边形 64">
            <a:extLst>
              <a:ext uri="{FF2B5EF4-FFF2-40B4-BE49-F238E27FC236}">
                <a16:creationId xmlns:a16="http://schemas.microsoft.com/office/drawing/2014/main" xmlns="" id="{7EACDAF8-3CCF-4709-8964-39F1E6A24D87}"/>
              </a:ext>
            </a:extLst>
          </p:cNvPr>
          <p:cNvSpPr/>
          <p:nvPr/>
        </p:nvSpPr>
        <p:spPr>
          <a:xfrm rot="5400000">
            <a:off x="6275836" y="2520548"/>
            <a:ext cx="1297478" cy="381000"/>
          </a:xfrm>
          <a:prstGeom prst="parallelogram">
            <a:avLst/>
          </a:prstGeom>
          <a:gradFill>
            <a:gsLst>
              <a:gs pos="0">
                <a:schemeClr val="accent1"/>
              </a:gs>
              <a:gs pos="8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xmlns="" id="{492CEFEA-68E1-4D3A-8416-7D86D32E7E6D}"/>
              </a:ext>
            </a:extLst>
          </p:cNvPr>
          <p:cNvSpPr txBox="1"/>
          <p:nvPr/>
        </p:nvSpPr>
        <p:spPr>
          <a:xfrm>
            <a:off x="6709131" y="2247333"/>
            <a:ext cx="430887" cy="823302"/>
          </a:xfrm>
          <a:prstGeom prst="rect">
            <a:avLst/>
          </a:prstGeom>
          <a:noFill/>
        </p:spPr>
        <p:txBody>
          <a:bodyPr vert="eaVert" wrap="none" rtlCol="0">
            <a:spAutoFit/>
          </a:bodyPr>
          <a:lstStyle/>
          <a:p>
            <a:pPr algn="ctr"/>
            <a:r>
              <a:rPr lang="zh-CN" altLang="en-US" sz="1600" spc="300" dirty="0">
                <a:solidFill>
                  <a:schemeClr val="bg1"/>
                </a:solidFill>
              </a:rPr>
              <a:t>王达树</a:t>
            </a:r>
          </a:p>
        </p:txBody>
      </p:sp>
      <p:sp>
        <p:nvSpPr>
          <p:cNvPr id="67" name="平行四边形 66">
            <a:extLst>
              <a:ext uri="{FF2B5EF4-FFF2-40B4-BE49-F238E27FC236}">
                <a16:creationId xmlns:a16="http://schemas.microsoft.com/office/drawing/2014/main" xmlns="" id="{F3A7D86B-59B5-4127-AB14-DDDE508CADB8}"/>
              </a:ext>
            </a:extLst>
          </p:cNvPr>
          <p:cNvSpPr/>
          <p:nvPr/>
        </p:nvSpPr>
        <p:spPr>
          <a:xfrm rot="5400000">
            <a:off x="7930920" y="2349902"/>
            <a:ext cx="1297478" cy="381000"/>
          </a:xfrm>
          <a:prstGeom prst="parallelogram">
            <a:avLst/>
          </a:prstGeom>
          <a:gradFill>
            <a:gsLst>
              <a:gs pos="0">
                <a:schemeClr val="accent1"/>
              </a:gs>
              <a:gs pos="8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xmlns="" id="{A9A07AC2-88BE-4BEF-9C4C-DA10C13A7611}"/>
              </a:ext>
            </a:extLst>
          </p:cNvPr>
          <p:cNvSpPr txBox="1"/>
          <p:nvPr/>
        </p:nvSpPr>
        <p:spPr>
          <a:xfrm>
            <a:off x="8364215" y="2076687"/>
            <a:ext cx="430887" cy="823302"/>
          </a:xfrm>
          <a:prstGeom prst="rect">
            <a:avLst/>
          </a:prstGeom>
          <a:noFill/>
        </p:spPr>
        <p:txBody>
          <a:bodyPr vert="eaVert" wrap="none" rtlCol="0">
            <a:spAutoFit/>
          </a:bodyPr>
          <a:lstStyle/>
          <a:p>
            <a:pPr algn="ctr"/>
            <a:r>
              <a:rPr lang="zh-CN" altLang="en-US" sz="1600" spc="300" dirty="0">
                <a:solidFill>
                  <a:schemeClr val="bg1"/>
                </a:solidFill>
              </a:rPr>
              <a:t>周眉眉</a:t>
            </a:r>
          </a:p>
        </p:txBody>
      </p:sp>
      <p:sp>
        <p:nvSpPr>
          <p:cNvPr id="69" name="平行四边形 68">
            <a:extLst>
              <a:ext uri="{FF2B5EF4-FFF2-40B4-BE49-F238E27FC236}">
                <a16:creationId xmlns:a16="http://schemas.microsoft.com/office/drawing/2014/main" xmlns="" id="{F1368F39-46D3-4732-9A64-528B42229D0C}"/>
              </a:ext>
            </a:extLst>
          </p:cNvPr>
          <p:cNvSpPr/>
          <p:nvPr/>
        </p:nvSpPr>
        <p:spPr>
          <a:xfrm rot="5400000">
            <a:off x="9917706" y="2019485"/>
            <a:ext cx="1297478" cy="381000"/>
          </a:xfrm>
          <a:prstGeom prst="parallelogram">
            <a:avLst/>
          </a:prstGeom>
          <a:gradFill>
            <a:gsLst>
              <a:gs pos="0">
                <a:schemeClr val="accent1"/>
              </a:gs>
              <a:gs pos="8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xmlns="" id="{39F1CC4B-26BE-4126-8748-9E0C27816097}"/>
              </a:ext>
            </a:extLst>
          </p:cNvPr>
          <p:cNvSpPr txBox="1"/>
          <p:nvPr/>
        </p:nvSpPr>
        <p:spPr>
          <a:xfrm>
            <a:off x="10351001" y="1746270"/>
            <a:ext cx="430887" cy="823302"/>
          </a:xfrm>
          <a:prstGeom prst="rect">
            <a:avLst/>
          </a:prstGeom>
          <a:noFill/>
        </p:spPr>
        <p:txBody>
          <a:bodyPr vert="eaVert" wrap="none" rtlCol="0">
            <a:spAutoFit/>
          </a:bodyPr>
          <a:lstStyle/>
          <a:p>
            <a:pPr algn="ctr"/>
            <a:r>
              <a:rPr lang="zh-CN" altLang="en-US" sz="1600" spc="300" dirty="0">
                <a:solidFill>
                  <a:schemeClr val="bg1"/>
                </a:solidFill>
              </a:rPr>
              <a:t>曹先圣</a:t>
            </a:r>
          </a:p>
        </p:txBody>
      </p:sp>
      <p:pic>
        <p:nvPicPr>
          <p:cNvPr id="20" name="图片 19">
            <a:extLst>
              <a:ext uri="{FF2B5EF4-FFF2-40B4-BE49-F238E27FC236}">
                <a16:creationId xmlns:a16="http://schemas.microsoft.com/office/drawing/2014/main" xmlns="" id="{0E150256-5D47-4947-A803-B8235F0BE7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5299" y="1125951"/>
            <a:ext cx="11220451" cy="5732049"/>
          </a:xfrm>
          <a:prstGeom prst="rect">
            <a:avLst/>
          </a:prstGeom>
        </p:spPr>
      </p:pic>
      <p:sp>
        <p:nvSpPr>
          <p:cNvPr id="14" name="矩形: 剪去单角 13">
            <a:extLst>
              <a:ext uri="{FF2B5EF4-FFF2-40B4-BE49-F238E27FC236}">
                <a16:creationId xmlns:a16="http://schemas.microsoft.com/office/drawing/2014/main" xmlns="" id="{0A34F895-8D8F-44B7-81E2-065172E8FF3C}"/>
              </a:ext>
            </a:extLst>
          </p:cNvPr>
          <p:cNvSpPr/>
          <p:nvPr/>
        </p:nvSpPr>
        <p:spPr>
          <a:xfrm>
            <a:off x="4474286" y="4163877"/>
            <a:ext cx="3352800" cy="1579467"/>
          </a:xfrm>
          <a:prstGeom prst="snip1Rect">
            <a:avLst>
              <a:gd name="adj" fmla="val 8224"/>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a:extLst>
              <a:ext uri="{FF2B5EF4-FFF2-40B4-BE49-F238E27FC236}">
                <a16:creationId xmlns:a16="http://schemas.microsoft.com/office/drawing/2014/main" xmlns="" id="{9ACBFF80-4B8C-46CF-AEDE-F3EDE1A29401}"/>
              </a:ext>
            </a:extLst>
          </p:cNvPr>
          <p:cNvSpPr/>
          <p:nvPr/>
        </p:nvSpPr>
        <p:spPr>
          <a:xfrm rot="13527293">
            <a:off x="7620043" y="4209392"/>
            <a:ext cx="192396" cy="12248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422E0CAD-BBEE-478D-8CD7-A1EB470F2C2F}"/>
              </a:ext>
            </a:extLst>
          </p:cNvPr>
          <p:cNvSpPr txBox="1"/>
          <p:nvPr/>
        </p:nvSpPr>
        <p:spPr>
          <a:xfrm>
            <a:off x="4858321" y="4231190"/>
            <a:ext cx="2475358" cy="523220"/>
          </a:xfrm>
          <a:prstGeom prst="rect">
            <a:avLst/>
          </a:prstGeom>
          <a:noFill/>
        </p:spPr>
        <p:txBody>
          <a:bodyPr wrap="none" rtlCol="0">
            <a:spAutoFit/>
          </a:bodyPr>
          <a:lstStyle/>
          <a:p>
            <a:r>
              <a:rPr lang="en-US" altLang="zh-CN" sz="2800" dirty="0">
                <a:solidFill>
                  <a:schemeClr val="tx1">
                    <a:lumMod val="75000"/>
                    <a:lumOff val="25000"/>
                  </a:schemeClr>
                </a:solidFill>
                <a:latin typeface="+mj-ea"/>
                <a:ea typeface="+mj-ea"/>
              </a:rPr>
              <a:t>NO.1</a:t>
            </a:r>
            <a:r>
              <a:rPr lang="zh-CN" altLang="en-US" sz="2800" dirty="0">
                <a:solidFill>
                  <a:schemeClr val="tx1">
                    <a:lumMod val="75000"/>
                    <a:lumOff val="25000"/>
                  </a:schemeClr>
                </a:solidFill>
                <a:latin typeface="+mj-ea"/>
                <a:ea typeface="+mj-ea"/>
              </a:rPr>
              <a:t>销售团队</a:t>
            </a:r>
          </a:p>
        </p:txBody>
      </p:sp>
      <p:cxnSp>
        <p:nvCxnSpPr>
          <p:cNvPr id="18" name="直接连接符 17">
            <a:extLst>
              <a:ext uri="{FF2B5EF4-FFF2-40B4-BE49-F238E27FC236}">
                <a16:creationId xmlns:a16="http://schemas.microsoft.com/office/drawing/2014/main" xmlns="" id="{40D3AC48-9F13-4D6A-9C6F-5C3D51BE3F1C}"/>
              </a:ext>
            </a:extLst>
          </p:cNvPr>
          <p:cNvCxnSpPr>
            <a:cxnSpLocks/>
          </p:cNvCxnSpPr>
          <p:nvPr/>
        </p:nvCxnSpPr>
        <p:spPr>
          <a:xfrm flipH="1">
            <a:off x="4474286" y="5743344"/>
            <a:ext cx="3362569" cy="30711"/>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21" name="图形 20">
            <a:extLst>
              <a:ext uri="{FF2B5EF4-FFF2-40B4-BE49-F238E27FC236}">
                <a16:creationId xmlns:a16="http://schemas.microsoft.com/office/drawing/2014/main" xmlns="" id="{90BEA05E-99EE-44B1-BAD4-D19F6F11A90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6949582" y="3876753"/>
            <a:ext cx="586276" cy="586276"/>
          </a:xfrm>
          <a:prstGeom prst="rect">
            <a:avLst/>
          </a:prstGeom>
          <a:effectLst/>
        </p:spPr>
      </p:pic>
      <p:sp>
        <p:nvSpPr>
          <p:cNvPr id="22" name="文本框 21">
            <a:extLst>
              <a:ext uri="{FF2B5EF4-FFF2-40B4-BE49-F238E27FC236}">
                <a16:creationId xmlns:a16="http://schemas.microsoft.com/office/drawing/2014/main" xmlns="" id="{B6BFF70D-0A2E-4C9F-912F-77DE14E630AD}"/>
              </a:ext>
            </a:extLst>
          </p:cNvPr>
          <p:cNvSpPr txBox="1"/>
          <p:nvPr/>
        </p:nvSpPr>
        <p:spPr>
          <a:xfrm rot="19893356">
            <a:off x="6973254" y="4031390"/>
            <a:ext cx="538930" cy="276999"/>
          </a:xfrm>
          <a:prstGeom prst="rect">
            <a:avLst/>
          </a:prstGeom>
          <a:noFill/>
          <a:effectLst/>
        </p:spPr>
        <p:txBody>
          <a:bodyPr wrap="none" rtlCol="0">
            <a:spAutoFit/>
          </a:bodyPr>
          <a:lstStyle/>
          <a:p>
            <a:pPr algn="ctr"/>
            <a:r>
              <a:rPr lang="zh-CN" altLang="en-US" sz="1200" dirty="0">
                <a:solidFill>
                  <a:schemeClr val="bg1"/>
                </a:solidFill>
              </a:rPr>
              <a:t>金 牌</a:t>
            </a:r>
          </a:p>
        </p:txBody>
      </p:sp>
      <p:sp>
        <p:nvSpPr>
          <p:cNvPr id="104" name="文本框 103">
            <a:extLst>
              <a:ext uri="{FF2B5EF4-FFF2-40B4-BE49-F238E27FC236}">
                <a16:creationId xmlns:a16="http://schemas.microsoft.com/office/drawing/2014/main" xmlns="" id="{DBF1024A-385F-4142-807F-9FED81B019B6}"/>
              </a:ext>
            </a:extLst>
          </p:cNvPr>
          <p:cNvSpPr txBox="1"/>
          <p:nvPr/>
        </p:nvSpPr>
        <p:spPr>
          <a:xfrm>
            <a:off x="5164906" y="4775084"/>
            <a:ext cx="2077813" cy="830997"/>
          </a:xfrm>
          <a:prstGeom prst="rect">
            <a:avLst/>
          </a:prstGeom>
          <a:noFill/>
        </p:spPr>
        <p:txBody>
          <a:bodyPr wrap="none" rtlCol="0">
            <a:spAutoFit/>
          </a:bodyPr>
          <a:lstStyle/>
          <a:p>
            <a:pPr algn="ctr"/>
            <a:r>
              <a:rPr lang="en-US" altLang="zh-CN" sz="4800" dirty="0">
                <a:solidFill>
                  <a:schemeClr val="accent1"/>
                </a:solidFill>
                <a:latin typeface="+mj-ea"/>
                <a:ea typeface="+mj-ea"/>
              </a:rPr>
              <a:t>18.8</a:t>
            </a:r>
            <a:r>
              <a:rPr lang="zh-CN" altLang="en-US" sz="4800" dirty="0">
                <a:solidFill>
                  <a:schemeClr val="accent1"/>
                </a:solidFill>
                <a:latin typeface="+mj-ea"/>
                <a:ea typeface="+mj-ea"/>
              </a:rPr>
              <a:t>亿</a:t>
            </a:r>
          </a:p>
        </p:txBody>
      </p:sp>
      <p:sp>
        <p:nvSpPr>
          <p:cNvPr id="105" name="文本框 104">
            <a:extLst>
              <a:ext uri="{FF2B5EF4-FFF2-40B4-BE49-F238E27FC236}">
                <a16:creationId xmlns:a16="http://schemas.microsoft.com/office/drawing/2014/main" xmlns="" id="{623DED51-168E-4ED1-83D1-5250DA6592A4}"/>
              </a:ext>
            </a:extLst>
          </p:cNvPr>
          <p:cNvSpPr txBox="1"/>
          <p:nvPr/>
        </p:nvSpPr>
        <p:spPr>
          <a:xfrm>
            <a:off x="4947300" y="4854258"/>
            <a:ext cx="369332" cy="669414"/>
          </a:xfrm>
          <a:prstGeom prst="rect">
            <a:avLst/>
          </a:prstGeom>
          <a:noFill/>
        </p:spPr>
        <p:txBody>
          <a:bodyPr vert="eaVert" wrap="square" rtlCol="0">
            <a:spAutoFit/>
          </a:bodyPr>
          <a:lstStyle/>
          <a:p>
            <a:r>
              <a:rPr lang="zh-CN" altLang="en-US" sz="1200" spc="300" dirty="0">
                <a:solidFill>
                  <a:schemeClr val="tx1">
                    <a:lumMod val="75000"/>
                    <a:lumOff val="25000"/>
                  </a:schemeClr>
                </a:solidFill>
              </a:rPr>
              <a:t>销售额</a:t>
            </a:r>
          </a:p>
        </p:txBody>
      </p:sp>
      <p:pic>
        <p:nvPicPr>
          <p:cNvPr id="106" name="图片 105" descr="图片包含 徽标&#10;&#10;描述已自动生成">
            <a:extLst>
              <a:ext uri="{FF2B5EF4-FFF2-40B4-BE49-F238E27FC236}">
                <a16:creationId xmlns:a16="http://schemas.microsoft.com/office/drawing/2014/main" xmlns="" id="{EB2B9A58-D60C-4735-91E6-0FD00FCB8A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751250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03CF2978-41B8-4529-9E61-5655EA669F03}"/>
              </a:ext>
            </a:extLst>
          </p:cNvPr>
          <p:cNvGrpSpPr/>
          <p:nvPr/>
        </p:nvGrpSpPr>
        <p:grpSpPr>
          <a:xfrm flipH="1">
            <a:off x="1185020" y="480229"/>
            <a:ext cx="1805111" cy="516467"/>
            <a:chOff x="2846598" y="496059"/>
            <a:chExt cx="1805111" cy="516467"/>
          </a:xfrm>
        </p:grpSpPr>
        <p:sp>
          <p:nvSpPr>
            <p:cNvPr id="21" name="箭头: 五边形 20">
              <a:extLst>
                <a:ext uri="{FF2B5EF4-FFF2-40B4-BE49-F238E27FC236}">
                  <a16:creationId xmlns:a16="http://schemas.microsoft.com/office/drawing/2014/main" xmlns="" id="{3BDBD284-16DF-4185-81DE-FB28AE907BE6}"/>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E9D3E450-4B1E-4EF1-B734-51EB71C9022C}"/>
                </a:ext>
              </a:extLst>
            </p:cNvPr>
            <p:cNvGrpSpPr/>
            <p:nvPr/>
          </p:nvGrpSpPr>
          <p:grpSpPr>
            <a:xfrm>
              <a:off x="2846598" y="538163"/>
              <a:ext cx="654244" cy="432258"/>
              <a:chOff x="2846598" y="538163"/>
              <a:chExt cx="654244" cy="432258"/>
            </a:xfrm>
          </p:grpSpPr>
          <p:sp>
            <p:nvSpPr>
              <p:cNvPr id="23" name="箭头: V 形 22">
                <a:extLst>
                  <a:ext uri="{FF2B5EF4-FFF2-40B4-BE49-F238E27FC236}">
                    <a16:creationId xmlns:a16="http://schemas.microsoft.com/office/drawing/2014/main" xmlns="" id="{D8B4CEC1-E57A-4DDF-84F4-8817307526E1}"/>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xmlns="" id="{A962EEFB-B3DA-4504-9278-36068C816C2F}"/>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xmlns="" id="{82BCA66C-EA12-4655-B007-32CCE235AC0F}"/>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6" name="文本框 25">
            <a:extLst>
              <a:ext uri="{FF2B5EF4-FFF2-40B4-BE49-F238E27FC236}">
                <a16:creationId xmlns:a16="http://schemas.microsoft.com/office/drawing/2014/main" xmlns="" id="{EBF145CB-3CAA-4729-8BA7-DAED28867521}"/>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30" name="文本框 29">
            <a:extLst>
              <a:ext uri="{FF2B5EF4-FFF2-40B4-BE49-F238E27FC236}">
                <a16:creationId xmlns:a16="http://schemas.microsoft.com/office/drawing/2014/main" xmlns="" id="{FC6EBAA7-61DD-46F8-97D1-EC69D350EA18}"/>
              </a:ext>
            </a:extLst>
          </p:cNvPr>
          <p:cNvSpPr txBox="1"/>
          <p:nvPr/>
        </p:nvSpPr>
        <p:spPr>
          <a:xfrm>
            <a:off x="4272740" y="1884987"/>
            <a:ext cx="2308324" cy="923330"/>
          </a:xfrm>
          <a:prstGeom prst="rect">
            <a:avLst/>
          </a:prstGeom>
          <a:noFill/>
        </p:spPr>
        <p:txBody>
          <a:bodyPr wrap="none" lIns="0" tIns="0" rIns="0" bIns="0" rtlCol="0">
            <a:prstTxWarp prst="textPlain">
              <a:avLst>
                <a:gd name="adj" fmla="val 45867"/>
              </a:avLst>
            </a:prstTxWarp>
            <a:spAutoFit/>
          </a:bodyPr>
          <a:lstStyle/>
          <a:p>
            <a:r>
              <a:rPr lang="zh-CN" altLang="en-US" sz="6000" dirty="0">
                <a:solidFill>
                  <a:schemeClr val="accent1"/>
                </a:solidFill>
                <a:latin typeface="+mj-ea"/>
                <a:ea typeface="+mj-ea"/>
              </a:rPr>
              <a:t>曹先圣</a:t>
            </a:r>
          </a:p>
        </p:txBody>
      </p:sp>
      <p:sp>
        <p:nvSpPr>
          <p:cNvPr id="29" name="矩形: 剪去单角 28">
            <a:extLst>
              <a:ext uri="{FF2B5EF4-FFF2-40B4-BE49-F238E27FC236}">
                <a16:creationId xmlns:a16="http://schemas.microsoft.com/office/drawing/2014/main" xmlns="" id="{32CF38EA-D5DE-4654-91B6-B2959C60EFAE}"/>
              </a:ext>
            </a:extLst>
          </p:cNvPr>
          <p:cNvSpPr/>
          <p:nvPr/>
        </p:nvSpPr>
        <p:spPr>
          <a:xfrm>
            <a:off x="0" y="2883933"/>
            <a:ext cx="12192000" cy="3461306"/>
          </a:xfrm>
          <a:prstGeom prst="snip1Rect">
            <a:avLst>
              <a:gd name="adj" fmla="val 13209"/>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任意多边形: 形状 57">
            <a:extLst>
              <a:ext uri="{FF2B5EF4-FFF2-40B4-BE49-F238E27FC236}">
                <a16:creationId xmlns:a16="http://schemas.microsoft.com/office/drawing/2014/main" xmlns="" id="{63F9BB9F-8450-4F70-AF77-F0F613196AA6}"/>
              </a:ext>
            </a:extLst>
          </p:cNvPr>
          <p:cNvSpPr/>
          <p:nvPr/>
        </p:nvSpPr>
        <p:spPr>
          <a:xfrm>
            <a:off x="-162809" y="2883933"/>
            <a:ext cx="5255046" cy="3453366"/>
          </a:xfrm>
          <a:custGeom>
            <a:avLst/>
            <a:gdLst>
              <a:gd name="connsiteX0" fmla="*/ 163033 w 5255046"/>
              <a:gd name="connsiteY0" fmla="*/ 0 h 3453366"/>
              <a:gd name="connsiteX1" fmla="*/ 5255046 w 5255046"/>
              <a:gd name="connsiteY1" fmla="*/ 0 h 3453366"/>
              <a:gd name="connsiteX2" fmla="*/ 4549972 w 5255046"/>
              <a:gd name="connsiteY2" fmla="*/ 3453366 h 3453366"/>
              <a:gd name="connsiteX3" fmla="*/ 162809 w 5255046"/>
              <a:gd name="connsiteY3" fmla="*/ 3453366 h 3453366"/>
              <a:gd name="connsiteX4" fmla="*/ 162809 w 5255046"/>
              <a:gd name="connsiteY4" fmla="*/ 7939 h 3453366"/>
              <a:gd name="connsiteX5" fmla="*/ 0 w 5255046"/>
              <a:gd name="connsiteY5" fmla="*/ 798514 h 345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5046" h="3453366">
                <a:moveTo>
                  <a:pt x="163033" y="0"/>
                </a:moveTo>
                <a:lnTo>
                  <a:pt x="5255046" y="0"/>
                </a:lnTo>
                <a:lnTo>
                  <a:pt x="4549972" y="3453366"/>
                </a:lnTo>
                <a:lnTo>
                  <a:pt x="162809" y="3453366"/>
                </a:lnTo>
                <a:lnTo>
                  <a:pt x="162809" y="7939"/>
                </a:lnTo>
                <a:lnTo>
                  <a:pt x="0" y="7985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xmlns="" id="{1B1E5AC2-6BAE-486F-B32B-41847AA34C79}"/>
              </a:ext>
            </a:extLst>
          </p:cNvPr>
          <p:cNvSpPr txBox="1"/>
          <p:nvPr/>
        </p:nvSpPr>
        <p:spPr>
          <a:xfrm>
            <a:off x="-26633" y="2918495"/>
            <a:ext cx="4285147" cy="1107996"/>
          </a:xfrm>
          <a:prstGeom prst="rect">
            <a:avLst/>
          </a:prstGeom>
          <a:noFill/>
        </p:spPr>
        <p:txBody>
          <a:bodyPr wrap="none" rtlCol="0">
            <a:spAutoFit/>
          </a:bodyPr>
          <a:lstStyle/>
          <a:p>
            <a:r>
              <a:rPr lang="en-US" altLang="zh-CN" sz="6600" dirty="0">
                <a:solidFill>
                  <a:schemeClr val="bg1">
                    <a:alpha val="5000"/>
                  </a:schemeClr>
                </a:solidFill>
                <a:latin typeface="+mj-lt"/>
                <a:ea typeface="+mj-ea"/>
              </a:rPr>
              <a:t>Alex Cao</a:t>
            </a:r>
            <a:endParaRPr lang="zh-CN" altLang="en-US" sz="6600" dirty="0">
              <a:solidFill>
                <a:schemeClr val="bg1">
                  <a:alpha val="5000"/>
                </a:schemeClr>
              </a:solidFill>
              <a:latin typeface="+mj-lt"/>
              <a:ea typeface="+mj-ea"/>
            </a:endParaRPr>
          </a:p>
        </p:txBody>
      </p:sp>
      <p:cxnSp>
        <p:nvCxnSpPr>
          <p:cNvPr id="34" name="直接连接符 33">
            <a:extLst>
              <a:ext uri="{FF2B5EF4-FFF2-40B4-BE49-F238E27FC236}">
                <a16:creationId xmlns:a16="http://schemas.microsoft.com/office/drawing/2014/main" xmlns="" id="{938C2DD2-E128-4BEF-8C55-4BE73C6B822D}"/>
              </a:ext>
            </a:extLst>
          </p:cNvPr>
          <p:cNvCxnSpPr>
            <a:cxnSpLocks/>
          </p:cNvCxnSpPr>
          <p:nvPr/>
        </p:nvCxnSpPr>
        <p:spPr>
          <a:xfrm flipH="1">
            <a:off x="6549859" y="1884987"/>
            <a:ext cx="186658" cy="92333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5" name="平行四边形 34">
            <a:extLst>
              <a:ext uri="{FF2B5EF4-FFF2-40B4-BE49-F238E27FC236}">
                <a16:creationId xmlns:a16="http://schemas.microsoft.com/office/drawing/2014/main" xmlns="" id="{EA25F5E3-A511-4D63-917B-D8BE9EE42B95}"/>
              </a:ext>
            </a:extLst>
          </p:cNvPr>
          <p:cNvSpPr/>
          <p:nvPr/>
        </p:nvSpPr>
        <p:spPr>
          <a:xfrm>
            <a:off x="6736517" y="2372889"/>
            <a:ext cx="1422400" cy="435428"/>
          </a:xfrm>
          <a:prstGeom prst="parallelogram">
            <a:avLst>
              <a:gd name="adj" fmla="val 204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677722B8-CF25-48CE-8326-85E696BDFBDD}"/>
              </a:ext>
            </a:extLst>
          </p:cNvPr>
          <p:cNvSpPr txBox="1"/>
          <p:nvPr/>
        </p:nvSpPr>
        <p:spPr>
          <a:xfrm>
            <a:off x="6891970" y="2405937"/>
            <a:ext cx="1107996" cy="369332"/>
          </a:xfrm>
          <a:prstGeom prst="rect">
            <a:avLst/>
          </a:prstGeom>
          <a:noFill/>
        </p:spPr>
        <p:txBody>
          <a:bodyPr wrap="none" rtlCol="0">
            <a:spAutoFit/>
          </a:bodyPr>
          <a:lstStyle/>
          <a:p>
            <a:r>
              <a:rPr lang="zh-CN" altLang="en-US" dirty="0">
                <a:solidFill>
                  <a:schemeClr val="bg1"/>
                </a:solidFill>
              </a:rPr>
              <a:t>销售冠军</a:t>
            </a:r>
          </a:p>
        </p:txBody>
      </p:sp>
      <p:sp>
        <p:nvSpPr>
          <p:cNvPr id="39" name="文本框 38">
            <a:extLst>
              <a:ext uri="{FF2B5EF4-FFF2-40B4-BE49-F238E27FC236}">
                <a16:creationId xmlns:a16="http://schemas.microsoft.com/office/drawing/2014/main" xmlns="" id="{6B072144-F4FD-4939-9C5D-128E55C2A508}"/>
              </a:ext>
            </a:extLst>
          </p:cNvPr>
          <p:cNvSpPr txBox="1"/>
          <p:nvPr/>
        </p:nvSpPr>
        <p:spPr>
          <a:xfrm>
            <a:off x="6820925" y="1928883"/>
            <a:ext cx="1383712" cy="400110"/>
          </a:xfrm>
          <a:prstGeom prst="rect">
            <a:avLst/>
          </a:prstGeom>
          <a:noFill/>
        </p:spPr>
        <p:txBody>
          <a:bodyPr wrap="none" rtlCol="0">
            <a:spAutoFit/>
          </a:bodyPr>
          <a:lstStyle/>
          <a:p>
            <a:r>
              <a:rPr lang="en-US" altLang="zh-CN" sz="2000" dirty="0">
                <a:solidFill>
                  <a:schemeClr val="tx1">
                    <a:lumMod val="75000"/>
                    <a:lumOff val="25000"/>
                  </a:schemeClr>
                </a:solidFill>
              </a:rPr>
              <a:t>Alex Cao</a:t>
            </a:r>
            <a:endParaRPr lang="zh-CN" altLang="en-US" sz="2000" dirty="0">
              <a:solidFill>
                <a:schemeClr val="tx1">
                  <a:lumMod val="75000"/>
                  <a:lumOff val="25000"/>
                </a:schemeClr>
              </a:solidFill>
            </a:endParaRPr>
          </a:p>
        </p:txBody>
      </p:sp>
      <p:sp>
        <p:nvSpPr>
          <p:cNvPr id="42" name="文本框 41">
            <a:extLst>
              <a:ext uri="{FF2B5EF4-FFF2-40B4-BE49-F238E27FC236}">
                <a16:creationId xmlns:a16="http://schemas.microsoft.com/office/drawing/2014/main" xmlns="" id="{A9D76AED-28AF-448A-9E0F-2A527609E2D4}"/>
              </a:ext>
            </a:extLst>
          </p:cNvPr>
          <p:cNvSpPr txBox="1"/>
          <p:nvPr/>
        </p:nvSpPr>
        <p:spPr>
          <a:xfrm>
            <a:off x="5360863" y="3472493"/>
            <a:ext cx="1470274" cy="707886"/>
          </a:xfrm>
          <a:prstGeom prst="rect">
            <a:avLst/>
          </a:prstGeom>
          <a:noFill/>
        </p:spPr>
        <p:txBody>
          <a:bodyPr wrap="none" rtlCol="0">
            <a:spAutoFit/>
          </a:bodyPr>
          <a:lstStyle/>
          <a:p>
            <a:pPr algn="r"/>
            <a:r>
              <a:rPr lang="en-US" altLang="zh-CN" sz="4000" dirty="0">
                <a:solidFill>
                  <a:schemeClr val="accent1"/>
                </a:solidFill>
                <a:latin typeface="+mj-ea"/>
                <a:ea typeface="+mj-ea"/>
              </a:rPr>
              <a:t>8.8</a:t>
            </a:r>
            <a:r>
              <a:rPr lang="zh-CN" altLang="en-US" sz="4000" dirty="0">
                <a:solidFill>
                  <a:schemeClr val="accent1"/>
                </a:solidFill>
                <a:latin typeface="+mj-ea"/>
                <a:ea typeface="+mj-ea"/>
              </a:rPr>
              <a:t>亿</a:t>
            </a:r>
          </a:p>
        </p:txBody>
      </p:sp>
      <p:sp>
        <p:nvSpPr>
          <p:cNvPr id="43" name="等腰三角形 42">
            <a:extLst>
              <a:ext uri="{FF2B5EF4-FFF2-40B4-BE49-F238E27FC236}">
                <a16:creationId xmlns:a16="http://schemas.microsoft.com/office/drawing/2014/main" xmlns="" id="{A2C7F4CF-6089-42C1-926C-3AC3BF737D57}"/>
              </a:ext>
            </a:extLst>
          </p:cNvPr>
          <p:cNvSpPr/>
          <p:nvPr/>
        </p:nvSpPr>
        <p:spPr>
          <a:xfrm>
            <a:off x="6805737" y="3565574"/>
            <a:ext cx="209550" cy="18064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A6155FBF-A688-4EEA-973A-0624B2E582F5}"/>
              </a:ext>
            </a:extLst>
          </p:cNvPr>
          <p:cNvSpPr txBox="1"/>
          <p:nvPr/>
        </p:nvSpPr>
        <p:spPr>
          <a:xfrm>
            <a:off x="6674418" y="3758629"/>
            <a:ext cx="800219" cy="338554"/>
          </a:xfrm>
          <a:prstGeom prst="rect">
            <a:avLst/>
          </a:prstGeom>
          <a:noFill/>
        </p:spPr>
        <p:txBody>
          <a:bodyPr wrap="none" rtlCol="0">
            <a:spAutoFit/>
          </a:bodyPr>
          <a:lstStyle/>
          <a:p>
            <a:r>
              <a:rPr lang="zh-CN" altLang="en-US" sz="1600" dirty="0">
                <a:solidFill>
                  <a:schemeClr val="tx1">
                    <a:lumMod val="65000"/>
                    <a:lumOff val="35000"/>
                  </a:schemeClr>
                </a:solidFill>
              </a:rPr>
              <a:t>成交额</a:t>
            </a:r>
          </a:p>
        </p:txBody>
      </p:sp>
      <p:sp>
        <p:nvSpPr>
          <p:cNvPr id="45" name="文本框 44">
            <a:extLst>
              <a:ext uri="{FF2B5EF4-FFF2-40B4-BE49-F238E27FC236}">
                <a16:creationId xmlns:a16="http://schemas.microsoft.com/office/drawing/2014/main" xmlns="" id="{3ACCB906-EE2B-4A51-BCFA-6E39CED47042}"/>
              </a:ext>
            </a:extLst>
          </p:cNvPr>
          <p:cNvSpPr txBox="1"/>
          <p:nvPr/>
        </p:nvSpPr>
        <p:spPr>
          <a:xfrm>
            <a:off x="8064252" y="3472493"/>
            <a:ext cx="2230098" cy="707886"/>
          </a:xfrm>
          <a:prstGeom prst="rect">
            <a:avLst/>
          </a:prstGeom>
          <a:noFill/>
        </p:spPr>
        <p:txBody>
          <a:bodyPr wrap="none" rtlCol="0">
            <a:spAutoFit/>
          </a:bodyPr>
          <a:lstStyle/>
          <a:p>
            <a:pPr algn="r"/>
            <a:r>
              <a:rPr lang="en-US" altLang="zh-CN" sz="4000" dirty="0">
                <a:solidFill>
                  <a:schemeClr val="accent1"/>
                </a:solidFill>
                <a:latin typeface="+mj-ea"/>
                <a:ea typeface="+mj-ea"/>
              </a:rPr>
              <a:t>18.8</a:t>
            </a:r>
            <a:r>
              <a:rPr lang="zh-CN" altLang="en-US" sz="4000" dirty="0">
                <a:solidFill>
                  <a:schemeClr val="accent1"/>
                </a:solidFill>
                <a:latin typeface="+mj-ea"/>
                <a:ea typeface="+mj-ea"/>
              </a:rPr>
              <a:t>万方</a:t>
            </a:r>
          </a:p>
        </p:txBody>
      </p:sp>
      <p:sp>
        <p:nvSpPr>
          <p:cNvPr id="46" name="等腰三角形 45">
            <a:extLst>
              <a:ext uri="{FF2B5EF4-FFF2-40B4-BE49-F238E27FC236}">
                <a16:creationId xmlns:a16="http://schemas.microsoft.com/office/drawing/2014/main" xmlns="" id="{332BE1A1-AFC7-4FC5-B0A9-26A7207460DF}"/>
              </a:ext>
            </a:extLst>
          </p:cNvPr>
          <p:cNvSpPr/>
          <p:nvPr/>
        </p:nvSpPr>
        <p:spPr>
          <a:xfrm>
            <a:off x="10268950" y="3565574"/>
            <a:ext cx="209550" cy="18064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2509A0E5-D873-4D3E-9D9D-35EF3B6978D1}"/>
              </a:ext>
            </a:extLst>
          </p:cNvPr>
          <p:cNvSpPr txBox="1"/>
          <p:nvPr/>
        </p:nvSpPr>
        <p:spPr>
          <a:xfrm>
            <a:off x="10137631" y="3758629"/>
            <a:ext cx="1005403" cy="338554"/>
          </a:xfrm>
          <a:prstGeom prst="rect">
            <a:avLst/>
          </a:prstGeom>
          <a:noFill/>
        </p:spPr>
        <p:txBody>
          <a:bodyPr wrap="none" rtlCol="0">
            <a:spAutoFit/>
          </a:bodyPr>
          <a:lstStyle/>
          <a:p>
            <a:r>
              <a:rPr lang="zh-CN" altLang="en-US" sz="1600" dirty="0">
                <a:solidFill>
                  <a:schemeClr val="tx1">
                    <a:lumMod val="65000"/>
                    <a:lumOff val="35000"/>
                  </a:schemeClr>
                </a:solidFill>
              </a:rPr>
              <a:t>成交面积</a:t>
            </a:r>
          </a:p>
        </p:txBody>
      </p:sp>
      <p:sp>
        <p:nvSpPr>
          <p:cNvPr id="48" name="文本框 47">
            <a:extLst>
              <a:ext uri="{FF2B5EF4-FFF2-40B4-BE49-F238E27FC236}">
                <a16:creationId xmlns:a16="http://schemas.microsoft.com/office/drawing/2014/main" xmlns="" id="{CD6A1845-440B-4ED7-8142-7ACFBF45E0FE}"/>
              </a:ext>
            </a:extLst>
          </p:cNvPr>
          <p:cNvSpPr txBox="1"/>
          <p:nvPr/>
        </p:nvSpPr>
        <p:spPr>
          <a:xfrm>
            <a:off x="5776308" y="4500444"/>
            <a:ext cx="2090636" cy="707886"/>
          </a:xfrm>
          <a:prstGeom prst="rect">
            <a:avLst/>
          </a:prstGeom>
          <a:noFill/>
        </p:spPr>
        <p:txBody>
          <a:bodyPr wrap="none" rtlCol="0">
            <a:spAutoFit/>
          </a:bodyPr>
          <a:lstStyle/>
          <a:p>
            <a:pPr algn="r"/>
            <a:r>
              <a:rPr lang="en-US" altLang="zh-CN" sz="4000" dirty="0">
                <a:solidFill>
                  <a:schemeClr val="accent1"/>
                </a:solidFill>
                <a:latin typeface="+mj-ea"/>
                <a:ea typeface="+mj-ea"/>
              </a:rPr>
              <a:t>888</a:t>
            </a:r>
            <a:r>
              <a:rPr lang="zh-CN" altLang="en-US" sz="4000" dirty="0">
                <a:solidFill>
                  <a:schemeClr val="accent1"/>
                </a:solidFill>
                <a:latin typeface="+mj-ea"/>
                <a:ea typeface="+mj-ea"/>
              </a:rPr>
              <a:t>人次</a:t>
            </a:r>
          </a:p>
        </p:txBody>
      </p:sp>
      <p:sp>
        <p:nvSpPr>
          <p:cNvPr id="49" name="等腰三角形 48">
            <a:extLst>
              <a:ext uri="{FF2B5EF4-FFF2-40B4-BE49-F238E27FC236}">
                <a16:creationId xmlns:a16="http://schemas.microsoft.com/office/drawing/2014/main" xmlns="" id="{9343C205-A23A-46C5-94F6-25DDEA8D92E7}"/>
              </a:ext>
            </a:extLst>
          </p:cNvPr>
          <p:cNvSpPr/>
          <p:nvPr/>
        </p:nvSpPr>
        <p:spPr>
          <a:xfrm>
            <a:off x="7841544" y="4593525"/>
            <a:ext cx="209550" cy="18064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9F55F0F6-CD5F-406C-B373-0A45F930E5C8}"/>
              </a:ext>
            </a:extLst>
          </p:cNvPr>
          <p:cNvSpPr txBox="1"/>
          <p:nvPr/>
        </p:nvSpPr>
        <p:spPr>
          <a:xfrm>
            <a:off x="7710225" y="4786580"/>
            <a:ext cx="1005403" cy="338554"/>
          </a:xfrm>
          <a:prstGeom prst="rect">
            <a:avLst/>
          </a:prstGeom>
          <a:noFill/>
        </p:spPr>
        <p:txBody>
          <a:bodyPr wrap="none" rtlCol="0">
            <a:spAutoFit/>
          </a:bodyPr>
          <a:lstStyle/>
          <a:p>
            <a:r>
              <a:rPr lang="zh-CN" altLang="en-US" sz="1600" dirty="0">
                <a:solidFill>
                  <a:schemeClr val="tx1">
                    <a:lumMod val="65000"/>
                    <a:lumOff val="35000"/>
                  </a:schemeClr>
                </a:solidFill>
              </a:rPr>
              <a:t>接待客户</a:t>
            </a:r>
          </a:p>
        </p:txBody>
      </p:sp>
      <p:sp>
        <p:nvSpPr>
          <p:cNvPr id="51" name="文本框 50">
            <a:extLst>
              <a:ext uri="{FF2B5EF4-FFF2-40B4-BE49-F238E27FC236}">
                <a16:creationId xmlns:a16="http://schemas.microsoft.com/office/drawing/2014/main" xmlns="" id="{7B311441-8854-4CAC-81D3-1C0A3CD5E316}"/>
              </a:ext>
            </a:extLst>
          </p:cNvPr>
          <p:cNvSpPr txBox="1"/>
          <p:nvPr/>
        </p:nvSpPr>
        <p:spPr>
          <a:xfrm>
            <a:off x="8892079" y="4500444"/>
            <a:ext cx="2090636" cy="707886"/>
          </a:xfrm>
          <a:prstGeom prst="rect">
            <a:avLst/>
          </a:prstGeom>
          <a:noFill/>
        </p:spPr>
        <p:txBody>
          <a:bodyPr wrap="none" rtlCol="0">
            <a:spAutoFit/>
          </a:bodyPr>
          <a:lstStyle/>
          <a:p>
            <a:pPr algn="r"/>
            <a:r>
              <a:rPr lang="en-US" altLang="zh-CN" sz="4000" dirty="0">
                <a:solidFill>
                  <a:schemeClr val="accent1"/>
                </a:solidFill>
                <a:latin typeface="+mj-ea"/>
                <a:ea typeface="+mj-ea"/>
              </a:rPr>
              <a:t>666</a:t>
            </a:r>
            <a:r>
              <a:rPr lang="zh-CN" altLang="en-US" sz="4000" dirty="0">
                <a:solidFill>
                  <a:schemeClr val="accent1"/>
                </a:solidFill>
                <a:latin typeface="+mj-ea"/>
                <a:ea typeface="+mj-ea"/>
              </a:rPr>
              <a:t>人次</a:t>
            </a:r>
          </a:p>
        </p:txBody>
      </p:sp>
      <p:sp>
        <p:nvSpPr>
          <p:cNvPr id="52" name="等腰三角形 51">
            <a:extLst>
              <a:ext uri="{FF2B5EF4-FFF2-40B4-BE49-F238E27FC236}">
                <a16:creationId xmlns:a16="http://schemas.microsoft.com/office/drawing/2014/main" xmlns="" id="{2709FDE6-B2FE-4CD5-A56C-C918127672B4}"/>
              </a:ext>
            </a:extLst>
          </p:cNvPr>
          <p:cNvSpPr/>
          <p:nvPr/>
        </p:nvSpPr>
        <p:spPr>
          <a:xfrm>
            <a:off x="10957315" y="4593525"/>
            <a:ext cx="209550" cy="18064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26E27063-D926-4BC4-A07B-A978B5E8C606}"/>
              </a:ext>
            </a:extLst>
          </p:cNvPr>
          <p:cNvSpPr txBox="1"/>
          <p:nvPr/>
        </p:nvSpPr>
        <p:spPr>
          <a:xfrm>
            <a:off x="10825996" y="4786580"/>
            <a:ext cx="1005403" cy="338554"/>
          </a:xfrm>
          <a:prstGeom prst="rect">
            <a:avLst/>
          </a:prstGeom>
          <a:noFill/>
        </p:spPr>
        <p:txBody>
          <a:bodyPr wrap="none" rtlCol="0">
            <a:spAutoFit/>
          </a:bodyPr>
          <a:lstStyle/>
          <a:p>
            <a:r>
              <a:rPr lang="zh-CN" altLang="en-US" sz="1600" dirty="0">
                <a:solidFill>
                  <a:schemeClr val="tx1">
                    <a:lumMod val="65000"/>
                    <a:lumOff val="35000"/>
                  </a:schemeClr>
                </a:solidFill>
              </a:rPr>
              <a:t>成交客户</a:t>
            </a:r>
          </a:p>
        </p:txBody>
      </p:sp>
      <p:sp>
        <p:nvSpPr>
          <p:cNvPr id="54" name="文本框 53">
            <a:extLst>
              <a:ext uri="{FF2B5EF4-FFF2-40B4-BE49-F238E27FC236}">
                <a16:creationId xmlns:a16="http://schemas.microsoft.com/office/drawing/2014/main" xmlns="" id="{3208B0BA-2257-474E-A979-62329DF3C2FE}"/>
              </a:ext>
            </a:extLst>
          </p:cNvPr>
          <p:cNvSpPr txBox="1"/>
          <p:nvPr/>
        </p:nvSpPr>
        <p:spPr>
          <a:xfrm>
            <a:off x="9243831" y="5944526"/>
            <a:ext cx="2587568" cy="276999"/>
          </a:xfrm>
          <a:prstGeom prst="rect">
            <a:avLst/>
          </a:prstGeom>
          <a:noFill/>
        </p:spPr>
        <p:txBody>
          <a:bodyPr wrap="none" rtlCol="0">
            <a:spAutoFit/>
          </a:bodyPr>
          <a:lstStyle/>
          <a:p>
            <a:r>
              <a:rPr lang="zh-CN" altLang="en-US" sz="1200" dirty="0">
                <a:solidFill>
                  <a:schemeClr val="tx1">
                    <a:lumMod val="65000"/>
                    <a:lumOff val="35000"/>
                  </a:schemeClr>
                </a:solidFill>
                <a:latin typeface="+mn-ea"/>
              </a:rPr>
              <a:t>*以上数据截止至</a:t>
            </a:r>
            <a:r>
              <a:rPr lang="en-US" altLang="zh-CN" sz="1200" dirty="0">
                <a:solidFill>
                  <a:schemeClr val="tx1">
                    <a:lumMod val="65000"/>
                    <a:lumOff val="35000"/>
                  </a:schemeClr>
                </a:solidFill>
                <a:latin typeface="+mn-ea"/>
              </a:rPr>
              <a:t>20XX</a:t>
            </a:r>
            <a:r>
              <a:rPr lang="zh-CN" altLang="en-US" sz="1200" dirty="0">
                <a:solidFill>
                  <a:schemeClr val="tx1">
                    <a:lumMod val="65000"/>
                    <a:lumOff val="35000"/>
                  </a:schemeClr>
                </a:solidFill>
                <a:latin typeface="+mn-ea"/>
              </a:rPr>
              <a:t>年</a:t>
            </a:r>
            <a:r>
              <a:rPr lang="en-US" altLang="zh-CN" sz="1200" dirty="0">
                <a:solidFill>
                  <a:schemeClr val="tx1">
                    <a:lumMod val="65000"/>
                    <a:lumOff val="35000"/>
                  </a:schemeClr>
                </a:solidFill>
                <a:latin typeface="+mn-ea"/>
              </a:rPr>
              <a:t>X</a:t>
            </a:r>
            <a:r>
              <a:rPr lang="zh-CN" altLang="en-US" sz="1200" dirty="0">
                <a:solidFill>
                  <a:schemeClr val="tx1">
                    <a:lumMod val="65000"/>
                    <a:lumOff val="35000"/>
                  </a:schemeClr>
                </a:solidFill>
                <a:latin typeface="+mn-ea"/>
              </a:rPr>
              <a:t>月</a:t>
            </a:r>
            <a:r>
              <a:rPr lang="en-US" altLang="zh-CN" sz="1200" dirty="0">
                <a:solidFill>
                  <a:schemeClr val="tx1">
                    <a:lumMod val="65000"/>
                    <a:lumOff val="35000"/>
                  </a:schemeClr>
                </a:solidFill>
                <a:latin typeface="+mn-ea"/>
              </a:rPr>
              <a:t>XX</a:t>
            </a:r>
            <a:r>
              <a:rPr lang="zh-CN" altLang="en-US" sz="1200" dirty="0">
                <a:solidFill>
                  <a:schemeClr val="tx1">
                    <a:lumMod val="65000"/>
                    <a:lumOff val="35000"/>
                  </a:schemeClr>
                </a:solidFill>
                <a:latin typeface="+mn-ea"/>
              </a:rPr>
              <a:t>日</a:t>
            </a:r>
          </a:p>
        </p:txBody>
      </p:sp>
      <p:pic>
        <p:nvPicPr>
          <p:cNvPr id="60" name="图片 59" descr="图片包含 徽标&#10;&#10;描述已自动生成">
            <a:extLst>
              <a:ext uri="{FF2B5EF4-FFF2-40B4-BE49-F238E27FC236}">
                <a16:creationId xmlns:a16="http://schemas.microsoft.com/office/drawing/2014/main" xmlns="" id="{CB7BC25C-C889-491E-88BB-56999CE0F3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pic>
        <p:nvPicPr>
          <p:cNvPr id="3" name="图片 2">
            <a:extLst>
              <a:ext uri="{FF2B5EF4-FFF2-40B4-BE49-F238E27FC236}">
                <a16:creationId xmlns:a16="http://schemas.microsoft.com/office/drawing/2014/main" xmlns="" id="{22365A6E-8D08-420D-849B-1683A1E904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2" y="1163189"/>
            <a:ext cx="6169687" cy="5182049"/>
          </a:xfrm>
          <a:prstGeom prst="rect">
            <a:avLst/>
          </a:prstGeom>
        </p:spPr>
      </p:pic>
    </p:spTree>
    <p:extLst>
      <p:ext uri="{BB962C8B-B14F-4D97-AF65-F5344CB8AC3E}">
        <p14:creationId xmlns:p14="http://schemas.microsoft.com/office/powerpoint/2010/main" val="2492945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xmlns="" id="{82B66E11-D502-4FE6-9B8D-4A0953978FC9}"/>
              </a:ext>
            </a:extLst>
          </p:cNvPr>
          <p:cNvGraphicFramePr/>
          <p:nvPr>
            <p:extLst>
              <p:ext uri="{D42A27DB-BD31-4B8C-83A1-F6EECF244321}">
                <p14:modId xmlns:p14="http://schemas.microsoft.com/office/powerpoint/2010/main" val="1802846777"/>
              </p:ext>
            </p:extLst>
          </p:nvPr>
        </p:nvGraphicFramePr>
        <p:xfrm>
          <a:off x="675600" y="1733406"/>
          <a:ext cx="10767775" cy="4561251"/>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2">
            <a:extLst>
              <a:ext uri="{FF2B5EF4-FFF2-40B4-BE49-F238E27FC236}">
                <a16:creationId xmlns:a16="http://schemas.microsoft.com/office/drawing/2014/main" xmlns="" id="{DD461400-FF7D-4772-9134-32F4E74E80FB}"/>
              </a:ext>
            </a:extLst>
          </p:cNvPr>
          <p:cNvSpPr txBox="1"/>
          <p:nvPr/>
        </p:nvSpPr>
        <p:spPr>
          <a:xfrm>
            <a:off x="9565536" y="6243770"/>
            <a:ext cx="2279791" cy="276999"/>
          </a:xfrm>
          <a:prstGeom prst="rect">
            <a:avLst/>
          </a:prstGeom>
          <a:noFill/>
        </p:spPr>
        <p:txBody>
          <a:bodyPr wrap="none" rtlCol="0">
            <a:spAutoFit/>
          </a:bodyPr>
          <a:lstStyle/>
          <a:p>
            <a:r>
              <a:rPr lang="zh-CN" altLang="en-US" sz="1200" dirty="0">
                <a:solidFill>
                  <a:schemeClr val="tx1">
                    <a:lumMod val="65000"/>
                    <a:lumOff val="35000"/>
                  </a:schemeClr>
                </a:solidFill>
                <a:latin typeface="+mn-ea"/>
              </a:rPr>
              <a:t>*数据截止至</a:t>
            </a:r>
            <a:r>
              <a:rPr lang="en-US" altLang="zh-CN" sz="1200" dirty="0">
                <a:solidFill>
                  <a:schemeClr val="tx1">
                    <a:lumMod val="65000"/>
                    <a:lumOff val="35000"/>
                  </a:schemeClr>
                </a:solidFill>
                <a:latin typeface="+mn-ea"/>
              </a:rPr>
              <a:t>20XX</a:t>
            </a:r>
            <a:r>
              <a:rPr lang="zh-CN" altLang="en-US" sz="1200" dirty="0">
                <a:solidFill>
                  <a:schemeClr val="tx1">
                    <a:lumMod val="65000"/>
                    <a:lumOff val="35000"/>
                  </a:schemeClr>
                </a:solidFill>
                <a:latin typeface="+mn-ea"/>
              </a:rPr>
              <a:t>年</a:t>
            </a:r>
            <a:r>
              <a:rPr lang="en-US" altLang="zh-CN" sz="1200" dirty="0">
                <a:solidFill>
                  <a:schemeClr val="tx1">
                    <a:lumMod val="65000"/>
                    <a:lumOff val="35000"/>
                  </a:schemeClr>
                </a:solidFill>
                <a:latin typeface="+mn-ea"/>
              </a:rPr>
              <a:t>X</a:t>
            </a:r>
            <a:r>
              <a:rPr lang="zh-CN" altLang="en-US" sz="1200" dirty="0">
                <a:solidFill>
                  <a:schemeClr val="tx1">
                    <a:lumMod val="65000"/>
                    <a:lumOff val="35000"/>
                  </a:schemeClr>
                </a:solidFill>
                <a:latin typeface="+mn-ea"/>
              </a:rPr>
              <a:t>月</a:t>
            </a:r>
            <a:r>
              <a:rPr lang="en-US" altLang="zh-CN" sz="1200" dirty="0">
                <a:solidFill>
                  <a:schemeClr val="tx1">
                    <a:lumMod val="65000"/>
                    <a:lumOff val="35000"/>
                  </a:schemeClr>
                </a:solidFill>
                <a:latin typeface="+mn-ea"/>
              </a:rPr>
              <a:t>XX</a:t>
            </a:r>
            <a:r>
              <a:rPr lang="zh-CN" altLang="en-US" sz="1200" dirty="0">
                <a:solidFill>
                  <a:schemeClr val="tx1">
                    <a:lumMod val="65000"/>
                    <a:lumOff val="35000"/>
                  </a:schemeClr>
                </a:solidFill>
                <a:latin typeface="+mn-ea"/>
              </a:rPr>
              <a:t>日</a:t>
            </a:r>
          </a:p>
        </p:txBody>
      </p:sp>
      <p:grpSp>
        <p:nvGrpSpPr>
          <p:cNvPr id="4" name="组合 3">
            <a:extLst>
              <a:ext uri="{FF2B5EF4-FFF2-40B4-BE49-F238E27FC236}">
                <a16:creationId xmlns:a16="http://schemas.microsoft.com/office/drawing/2014/main" xmlns="" id="{62369ABE-047C-4EF4-8D45-25857B7FEBC2}"/>
              </a:ext>
            </a:extLst>
          </p:cNvPr>
          <p:cNvGrpSpPr/>
          <p:nvPr/>
        </p:nvGrpSpPr>
        <p:grpSpPr>
          <a:xfrm flipH="1">
            <a:off x="1185020" y="480229"/>
            <a:ext cx="1805111" cy="516467"/>
            <a:chOff x="2846598" y="496059"/>
            <a:chExt cx="1805111" cy="516467"/>
          </a:xfrm>
        </p:grpSpPr>
        <p:sp>
          <p:nvSpPr>
            <p:cNvPr id="5" name="箭头: 五边形 4">
              <a:extLst>
                <a:ext uri="{FF2B5EF4-FFF2-40B4-BE49-F238E27FC236}">
                  <a16:creationId xmlns:a16="http://schemas.microsoft.com/office/drawing/2014/main" xmlns="" id="{19019CAC-3B4C-456F-BE00-8768FC3F2029}"/>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6C8056A1-1C04-433A-9C6B-6EF7F59C8B52}"/>
                </a:ext>
              </a:extLst>
            </p:cNvPr>
            <p:cNvGrpSpPr/>
            <p:nvPr/>
          </p:nvGrpSpPr>
          <p:grpSpPr>
            <a:xfrm>
              <a:off x="2846598" y="538163"/>
              <a:ext cx="654244" cy="432258"/>
              <a:chOff x="2846598" y="538163"/>
              <a:chExt cx="654244" cy="432258"/>
            </a:xfrm>
          </p:grpSpPr>
          <p:sp>
            <p:nvSpPr>
              <p:cNvPr id="7" name="箭头: V 形 6">
                <a:extLst>
                  <a:ext uri="{FF2B5EF4-FFF2-40B4-BE49-F238E27FC236}">
                    <a16:creationId xmlns:a16="http://schemas.microsoft.com/office/drawing/2014/main" xmlns="" id="{FA287B3C-97A5-4F88-8203-5C381F771536}"/>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D9B0A2C7-FF2A-4F62-8732-ED2C32ADB09C}"/>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84809618-10EF-42EB-8933-5D353C67EA16}"/>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0" name="文本框 9">
            <a:extLst>
              <a:ext uri="{FF2B5EF4-FFF2-40B4-BE49-F238E27FC236}">
                <a16:creationId xmlns:a16="http://schemas.microsoft.com/office/drawing/2014/main" xmlns="" id="{C4D876F9-6822-42E4-A709-A9E1339ECC08}"/>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11" name="文本框 10">
            <a:extLst>
              <a:ext uri="{FF2B5EF4-FFF2-40B4-BE49-F238E27FC236}">
                <a16:creationId xmlns:a16="http://schemas.microsoft.com/office/drawing/2014/main" xmlns="" id="{741529C5-E820-4203-B681-F741111E0F7A}"/>
              </a:ext>
            </a:extLst>
          </p:cNvPr>
          <p:cNvSpPr txBox="1"/>
          <p:nvPr/>
        </p:nvSpPr>
        <p:spPr>
          <a:xfrm>
            <a:off x="1154024" y="2627627"/>
            <a:ext cx="954107" cy="276999"/>
          </a:xfrm>
          <a:prstGeom prst="rect">
            <a:avLst/>
          </a:prstGeom>
          <a:noFill/>
        </p:spPr>
        <p:txBody>
          <a:bodyPr wrap="none" rtlCol="0">
            <a:spAutoFit/>
          </a:bodyPr>
          <a:lstStyle/>
          <a:p>
            <a:r>
              <a:rPr lang="zh-CN" altLang="en-US" sz="1200" dirty="0">
                <a:solidFill>
                  <a:schemeClr val="tx1">
                    <a:lumMod val="65000"/>
                    <a:lumOff val="35000"/>
                  </a:schemeClr>
                </a:solidFill>
                <a:latin typeface="+mn-ea"/>
              </a:rPr>
              <a:t>单位：千万</a:t>
            </a:r>
          </a:p>
        </p:txBody>
      </p:sp>
      <p:cxnSp>
        <p:nvCxnSpPr>
          <p:cNvPr id="13" name="直接连接符 12">
            <a:extLst>
              <a:ext uri="{FF2B5EF4-FFF2-40B4-BE49-F238E27FC236}">
                <a16:creationId xmlns:a16="http://schemas.microsoft.com/office/drawing/2014/main" xmlns="" id="{2B142568-CEF8-478F-979A-C2BE80DEF249}"/>
              </a:ext>
            </a:extLst>
          </p:cNvPr>
          <p:cNvCxnSpPr>
            <a:cxnSpLocks/>
          </p:cNvCxnSpPr>
          <p:nvPr/>
        </p:nvCxnSpPr>
        <p:spPr>
          <a:xfrm>
            <a:off x="1303171" y="3125620"/>
            <a:ext cx="205589" cy="0"/>
          </a:xfrm>
          <a:prstGeom prst="line">
            <a:avLst/>
          </a:prstGeom>
          <a:ln>
            <a:round/>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AD3C6548-B8B9-41AD-9E17-D577330B88D5}"/>
              </a:ext>
            </a:extLst>
          </p:cNvPr>
          <p:cNvCxnSpPr>
            <a:cxnSpLocks/>
          </p:cNvCxnSpPr>
          <p:nvPr/>
        </p:nvCxnSpPr>
        <p:spPr>
          <a:xfrm>
            <a:off x="2330319" y="3114643"/>
            <a:ext cx="205589" cy="0"/>
          </a:xfrm>
          <a:prstGeom prst="line">
            <a:avLst/>
          </a:prstGeom>
          <a:ln>
            <a:solidFill>
              <a:schemeClr val="accent3"/>
            </a:solidFill>
            <a:round/>
            <a:tailEnd type="ova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A1A635E7-48BF-4536-88FA-4A4D4812F633}"/>
              </a:ext>
            </a:extLst>
          </p:cNvPr>
          <p:cNvSpPr txBox="1"/>
          <p:nvPr/>
        </p:nvSpPr>
        <p:spPr>
          <a:xfrm>
            <a:off x="1508760" y="3010204"/>
            <a:ext cx="607859" cy="230832"/>
          </a:xfrm>
          <a:prstGeom prst="rect">
            <a:avLst/>
          </a:prstGeom>
          <a:noFill/>
        </p:spPr>
        <p:txBody>
          <a:bodyPr wrap="none" rtlCol="0">
            <a:spAutoFit/>
          </a:bodyPr>
          <a:lstStyle/>
          <a:p>
            <a:r>
              <a:rPr lang="en-US" altLang="zh-CN" sz="900" dirty="0">
                <a:solidFill>
                  <a:schemeClr val="accent1"/>
                </a:solidFill>
                <a:latin typeface="+mn-ea"/>
              </a:rPr>
              <a:t>2020</a:t>
            </a:r>
            <a:r>
              <a:rPr lang="zh-CN" altLang="en-US" sz="900" dirty="0">
                <a:solidFill>
                  <a:schemeClr val="accent1"/>
                </a:solidFill>
                <a:latin typeface="+mn-ea"/>
              </a:rPr>
              <a:t>年</a:t>
            </a:r>
          </a:p>
        </p:txBody>
      </p:sp>
      <p:sp>
        <p:nvSpPr>
          <p:cNvPr id="16" name="文本框 15">
            <a:extLst>
              <a:ext uri="{FF2B5EF4-FFF2-40B4-BE49-F238E27FC236}">
                <a16:creationId xmlns:a16="http://schemas.microsoft.com/office/drawing/2014/main" xmlns="" id="{31075EAF-FC8C-4870-AEB5-523B40C94361}"/>
              </a:ext>
            </a:extLst>
          </p:cNvPr>
          <p:cNvSpPr txBox="1"/>
          <p:nvPr/>
        </p:nvSpPr>
        <p:spPr>
          <a:xfrm>
            <a:off x="2535908" y="3010204"/>
            <a:ext cx="607859" cy="230832"/>
          </a:xfrm>
          <a:prstGeom prst="rect">
            <a:avLst/>
          </a:prstGeom>
          <a:noFill/>
        </p:spPr>
        <p:txBody>
          <a:bodyPr wrap="none" rtlCol="0">
            <a:spAutoFit/>
          </a:bodyPr>
          <a:lstStyle/>
          <a:p>
            <a:r>
              <a:rPr lang="en-US" altLang="zh-CN" sz="900" dirty="0">
                <a:solidFill>
                  <a:schemeClr val="accent3"/>
                </a:solidFill>
                <a:latin typeface="+mn-ea"/>
              </a:rPr>
              <a:t>2021</a:t>
            </a:r>
            <a:r>
              <a:rPr lang="zh-CN" altLang="en-US" sz="900" dirty="0">
                <a:solidFill>
                  <a:schemeClr val="accent3"/>
                </a:solidFill>
                <a:latin typeface="+mn-ea"/>
              </a:rPr>
              <a:t>年</a:t>
            </a:r>
          </a:p>
        </p:txBody>
      </p:sp>
      <p:sp>
        <p:nvSpPr>
          <p:cNvPr id="20" name="矩形: 剪去单角 19">
            <a:extLst>
              <a:ext uri="{FF2B5EF4-FFF2-40B4-BE49-F238E27FC236}">
                <a16:creationId xmlns:a16="http://schemas.microsoft.com/office/drawing/2014/main" xmlns="" id="{76309230-0D2F-4C03-BB78-138BBA481284}"/>
              </a:ext>
            </a:extLst>
          </p:cNvPr>
          <p:cNvSpPr/>
          <p:nvPr/>
        </p:nvSpPr>
        <p:spPr>
          <a:xfrm>
            <a:off x="1" y="1158425"/>
            <a:ext cx="4664989" cy="847114"/>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21">
            <a:extLst>
              <a:ext uri="{FF2B5EF4-FFF2-40B4-BE49-F238E27FC236}">
                <a16:creationId xmlns:a16="http://schemas.microsoft.com/office/drawing/2014/main" xmlns="" id="{D2FC2E5B-E743-421E-8FD9-88B134B60D98}"/>
              </a:ext>
            </a:extLst>
          </p:cNvPr>
          <p:cNvSpPr/>
          <p:nvPr/>
        </p:nvSpPr>
        <p:spPr>
          <a:xfrm>
            <a:off x="424657" y="1217690"/>
            <a:ext cx="1529586" cy="769441"/>
          </a:xfrm>
          <a:prstGeom prst="rect">
            <a:avLst/>
          </a:prstGeom>
        </p:spPr>
        <p:txBody>
          <a:bodyPr wrap="none">
            <a:spAutoFit/>
          </a:bodyPr>
          <a:lstStyle/>
          <a:p>
            <a:r>
              <a:rPr lang="en-US" altLang="zh-CN" sz="4400" dirty="0">
                <a:solidFill>
                  <a:schemeClr val="accent1"/>
                </a:solidFill>
                <a:effectLst>
                  <a:outerShdw blurRad="50800" dist="38100" dir="5400000" algn="t" rotWithShape="0">
                    <a:schemeClr val="accent1">
                      <a:alpha val="40000"/>
                    </a:schemeClr>
                  </a:outerShdw>
                </a:effectLst>
                <a:latin typeface="+mj-ea"/>
                <a:ea typeface="+mj-ea"/>
              </a:rPr>
              <a:t>NO.1</a:t>
            </a:r>
            <a:endParaRPr lang="zh-CN" altLang="en-US" sz="4400" dirty="0">
              <a:solidFill>
                <a:schemeClr val="accent1"/>
              </a:solidFill>
              <a:effectLst>
                <a:outerShdw blurRad="50800" dist="38100" dir="5400000" algn="t" rotWithShape="0">
                  <a:schemeClr val="accent1">
                    <a:alpha val="40000"/>
                  </a:schemeClr>
                </a:outerShdw>
              </a:effectLst>
              <a:latin typeface="+mj-ea"/>
              <a:ea typeface="+mj-ea"/>
            </a:endParaRPr>
          </a:p>
        </p:txBody>
      </p:sp>
      <p:sp>
        <p:nvSpPr>
          <p:cNvPr id="23" name="矩形 22">
            <a:extLst>
              <a:ext uri="{FF2B5EF4-FFF2-40B4-BE49-F238E27FC236}">
                <a16:creationId xmlns:a16="http://schemas.microsoft.com/office/drawing/2014/main" xmlns="" id="{DCDEB432-8B8D-48C2-9F62-19995C8895E4}"/>
              </a:ext>
            </a:extLst>
          </p:cNvPr>
          <p:cNvSpPr/>
          <p:nvPr/>
        </p:nvSpPr>
        <p:spPr>
          <a:xfrm>
            <a:off x="1807504" y="1529572"/>
            <a:ext cx="2646878" cy="338554"/>
          </a:xfrm>
          <a:prstGeom prst="rect">
            <a:avLst/>
          </a:prstGeom>
        </p:spPr>
        <p:txBody>
          <a:bodyPr wrap="none">
            <a:spAutoFit/>
          </a:bodyPr>
          <a:lstStyle/>
          <a:p>
            <a:pPr lvl="0">
              <a:defRPr/>
            </a:pPr>
            <a:r>
              <a:rPr lang="zh-CN" altLang="en-US" sz="1600" dirty="0">
                <a:solidFill>
                  <a:schemeClr val="tx1">
                    <a:lumMod val="75000"/>
                    <a:lumOff val="25000"/>
                  </a:schemeClr>
                </a:solidFill>
              </a:rPr>
              <a:t>创集团年度销售额历史之最</a:t>
            </a:r>
          </a:p>
        </p:txBody>
      </p:sp>
      <p:sp>
        <p:nvSpPr>
          <p:cNvPr id="24" name="等腰三角形 23">
            <a:extLst>
              <a:ext uri="{FF2B5EF4-FFF2-40B4-BE49-F238E27FC236}">
                <a16:creationId xmlns:a16="http://schemas.microsoft.com/office/drawing/2014/main" xmlns="" id="{0C60A1D4-FAA0-4D32-A89C-3B76BB6FFD9E}"/>
              </a:ext>
            </a:extLst>
          </p:cNvPr>
          <p:cNvSpPr/>
          <p:nvPr/>
        </p:nvSpPr>
        <p:spPr>
          <a:xfrm rot="13527293">
            <a:off x="4452606" y="1208981"/>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xmlns="" id="{1A9BDD84-E5D8-4613-BEF4-1BE773A4F442}"/>
              </a:ext>
            </a:extLst>
          </p:cNvPr>
          <p:cNvCxnSpPr>
            <a:cxnSpLocks/>
          </p:cNvCxnSpPr>
          <p:nvPr/>
        </p:nvCxnSpPr>
        <p:spPr>
          <a:xfrm>
            <a:off x="15240" y="1157475"/>
            <a:ext cx="0" cy="848064"/>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28" name="图片 27" descr="图片包含 徽标&#10;&#10;描述已自动生成">
            <a:extLst>
              <a:ext uri="{FF2B5EF4-FFF2-40B4-BE49-F238E27FC236}">
                <a16:creationId xmlns:a16="http://schemas.microsoft.com/office/drawing/2014/main" xmlns="" id="{FA88D98A-9F47-496C-8272-DF553DC52B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3046742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87942BE-DC6E-46D2-8160-5A1935459412}"/>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85A50BDB-428D-44CF-BA6E-F4450376DDA0}"/>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23224EE3-F1FF-4121-A4EF-A6543CF89098}"/>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12F6AF70-C078-4EFC-ABE2-244C26A9360D}"/>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35AD0A13-DFD0-40A2-9784-445A000A4118}"/>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45D55FEB-602E-44CB-B365-BB1E54B9E51D}"/>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4EC8CC28-13C6-4B87-8824-95C890342EB8}"/>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24" name="矩形 23">
            <a:extLst>
              <a:ext uri="{FF2B5EF4-FFF2-40B4-BE49-F238E27FC236}">
                <a16:creationId xmlns:a16="http://schemas.microsoft.com/office/drawing/2014/main" xmlns="" id="{DCFAF875-A5F6-456C-B62F-EF197C0D53B7}"/>
              </a:ext>
            </a:extLst>
          </p:cNvPr>
          <p:cNvSpPr/>
          <p:nvPr/>
        </p:nvSpPr>
        <p:spPr>
          <a:xfrm flipH="1">
            <a:off x="3947551" y="1715029"/>
            <a:ext cx="1171959" cy="880871"/>
          </a:xfrm>
          <a:custGeom>
            <a:avLst/>
            <a:gdLst>
              <a:gd name="connsiteX0" fmla="*/ 0 w 1171959"/>
              <a:gd name="connsiteY0" fmla="*/ 0 h 880871"/>
              <a:gd name="connsiteX1" fmla="*/ 1171959 w 1171959"/>
              <a:gd name="connsiteY1" fmla="*/ 0 h 880871"/>
              <a:gd name="connsiteX2" fmla="*/ 1171959 w 1171959"/>
              <a:gd name="connsiteY2" fmla="*/ 880871 h 880871"/>
              <a:gd name="connsiteX3" fmla="*/ 0 w 1171959"/>
              <a:gd name="connsiteY3" fmla="*/ 880871 h 880871"/>
              <a:gd name="connsiteX4" fmla="*/ 0 w 1171959"/>
              <a:gd name="connsiteY4" fmla="*/ 0 h 880871"/>
              <a:gd name="connsiteX0" fmla="*/ 3947551 w 5119510"/>
              <a:gd name="connsiteY0" fmla="*/ 1715029 h 2595900"/>
              <a:gd name="connsiteX1" fmla="*/ 0 w 5119510"/>
              <a:gd name="connsiteY1" fmla="*/ 0 h 2595900"/>
              <a:gd name="connsiteX2" fmla="*/ 5119510 w 5119510"/>
              <a:gd name="connsiteY2" fmla="*/ 1715029 h 2595900"/>
              <a:gd name="connsiteX3" fmla="*/ 5119510 w 5119510"/>
              <a:gd name="connsiteY3" fmla="*/ 2595900 h 2595900"/>
              <a:gd name="connsiteX4" fmla="*/ 3947551 w 5119510"/>
              <a:gd name="connsiteY4" fmla="*/ 2595900 h 2595900"/>
              <a:gd name="connsiteX5" fmla="*/ 3947551 w 5119510"/>
              <a:gd name="connsiteY5" fmla="*/ 1715029 h 2595900"/>
              <a:gd name="connsiteX0" fmla="*/ 0 w 1171959"/>
              <a:gd name="connsiteY0" fmla="*/ 0 h 880871"/>
              <a:gd name="connsiteX1" fmla="*/ 1171959 w 1171959"/>
              <a:gd name="connsiteY1" fmla="*/ 0 h 880871"/>
              <a:gd name="connsiteX2" fmla="*/ 1171959 w 1171959"/>
              <a:gd name="connsiteY2" fmla="*/ 880871 h 880871"/>
              <a:gd name="connsiteX3" fmla="*/ 0 w 1171959"/>
              <a:gd name="connsiteY3" fmla="*/ 880871 h 880871"/>
              <a:gd name="connsiteX4" fmla="*/ 0 w 1171959"/>
              <a:gd name="connsiteY4" fmla="*/ 0 h 880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959" h="880871">
                <a:moveTo>
                  <a:pt x="0" y="0"/>
                </a:moveTo>
                <a:lnTo>
                  <a:pt x="1171959" y="0"/>
                </a:lnTo>
                <a:lnTo>
                  <a:pt x="1171959" y="880871"/>
                </a:lnTo>
                <a:lnTo>
                  <a:pt x="0" y="880871"/>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桌子上的电脑萤幕&#10;&#10;描述已自动生成">
            <a:extLst>
              <a:ext uri="{FF2B5EF4-FFF2-40B4-BE49-F238E27FC236}">
                <a16:creationId xmlns:a16="http://schemas.microsoft.com/office/drawing/2014/main" xmlns="" id="{B69879CD-E861-419B-BACB-7CC4FA7F842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3547" b="18093"/>
          <a:stretch/>
        </p:blipFill>
        <p:spPr>
          <a:xfrm>
            <a:off x="3593688" y="442129"/>
            <a:ext cx="9282551" cy="6345446"/>
          </a:xfrm>
          <a:prstGeom prst="rect">
            <a:avLst/>
          </a:prstGeom>
        </p:spPr>
      </p:pic>
      <p:graphicFrame>
        <p:nvGraphicFramePr>
          <p:cNvPr id="11" name="图表 10">
            <a:extLst>
              <a:ext uri="{FF2B5EF4-FFF2-40B4-BE49-F238E27FC236}">
                <a16:creationId xmlns:a16="http://schemas.microsoft.com/office/drawing/2014/main" xmlns="" id="{D25488CF-29E1-4261-9384-CE33EFE5D8E3}"/>
              </a:ext>
            </a:extLst>
          </p:cNvPr>
          <p:cNvGraphicFramePr/>
          <p:nvPr>
            <p:extLst>
              <p:ext uri="{D42A27DB-BD31-4B8C-83A1-F6EECF244321}">
                <p14:modId xmlns:p14="http://schemas.microsoft.com/office/powerpoint/2010/main" val="3576069063"/>
              </p:ext>
            </p:extLst>
          </p:nvPr>
        </p:nvGraphicFramePr>
        <p:xfrm>
          <a:off x="5119511" y="1444399"/>
          <a:ext cx="6139463" cy="3967708"/>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a:extLst>
              <a:ext uri="{FF2B5EF4-FFF2-40B4-BE49-F238E27FC236}">
                <a16:creationId xmlns:a16="http://schemas.microsoft.com/office/drawing/2014/main" xmlns="" id="{81825B6B-24D6-43C2-A14B-5DCE569F2812}"/>
              </a:ext>
            </a:extLst>
          </p:cNvPr>
          <p:cNvSpPr txBox="1"/>
          <p:nvPr/>
        </p:nvSpPr>
        <p:spPr>
          <a:xfrm>
            <a:off x="424843" y="6239270"/>
            <a:ext cx="2279791" cy="276999"/>
          </a:xfrm>
          <a:prstGeom prst="rect">
            <a:avLst/>
          </a:prstGeom>
          <a:noFill/>
        </p:spPr>
        <p:txBody>
          <a:bodyPr wrap="none" rtlCol="0">
            <a:spAutoFit/>
          </a:bodyPr>
          <a:lstStyle/>
          <a:p>
            <a:r>
              <a:rPr lang="zh-CN" altLang="en-US" sz="1200" dirty="0">
                <a:solidFill>
                  <a:schemeClr val="tx1">
                    <a:lumMod val="65000"/>
                    <a:lumOff val="35000"/>
                  </a:schemeClr>
                </a:solidFill>
                <a:latin typeface="+mn-ea"/>
              </a:rPr>
              <a:t>*数据截止至</a:t>
            </a:r>
            <a:r>
              <a:rPr lang="en-US" altLang="zh-CN" sz="1200" dirty="0">
                <a:solidFill>
                  <a:schemeClr val="tx1">
                    <a:lumMod val="65000"/>
                    <a:lumOff val="35000"/>
                  </a:schemeClr>
                </a:solidFill>
                <a:latin typeface="+mn-ea"/>
              </a:rPr>
              <a:t>20XX</a:t>
            </a:r>
            <a:r>
              <a:rPr lang="zh-CN" altLang="en-US" sz="1200" dirty="0">
                <a:solidFill>
                  <a:schemeClr val="tx1">
                    <a:lumMod val="65000"/>
                    <a:lumOff val="35000"/>
                  </a:schemeClr>
                </a:solidFill>
                <a:latin typeface="+mn-ea"/>
              </a:rPr>
              <a:t>年</a:t>
            </a:r>
            <a:r>
              <a:rPr lang="en-US" altLang="zh-CN" sz="1200" dirty="0">
                <a:solidFill>
                  <a:schemeClr val="tx1">
                    <a:lumMod val="65000"/>
                    <a:lumOff val="35000"/>
                  </a:schemeClr>
                </a:solidFill>
                <a:latin typeface="+mn-ea"/>
              </a:rPr>
              <a:t>X</a:t>
            </a:r>
            <a:r>
              <a:rPr lang="zh-CN" altLang="en-US" sz="1200" dirty="0">
                <a:solidFill>
                  <a:schemeClr val="tx1">
                    <a:lumMod val="65000"/>
                    <a:lumOff val="35000"/>
                  </a:schemeClr>
                </a:solidFill>
                <a:latin typeface="+mn-ea"/>
              </a:rPr>
              <a:t>月</a:t>
            </a:r>
            <a:r>
              <a:rPr lang="en-US" altLang="zh-CN" sz="1200" dirty="0">
                <a:solidFill>
                  <a:schemeClr val="tx1">
                    <a:lumMod val="65000"/>
                    <a:lumOff val="35000"/>
                  </a:schemeClr>
                </a:solidFill>
                <a:latin typeface="+mn-ea"/>
              </a:rPr>
              <a:t>XX</a:t>
            </a:r>
            <a:r>
              <a:rPr lang="zh-CN" altLang="en-US" sz="1200" dirty="0">
                <a:solidFill>
                  <a:schemeClr val="tx1">
                    <a:lumMod val="65000"/>
                    <a:lumOff val="35000"/>
                  </a:schemeClr>
                </a:solidFill>
                <a:latin typeface="+mn-ea"/>
              </a:rPr>
              <a:t>日</a:t>
            </a:r>
          </a:p>
        </p:txBody>
      </p:sp>
      <p:sp>
        <p:nvSpPr>
          <p:cNvPr id="13" name="矩形 12">
            <a:extLst>
              <a:ext uri="{FF2B5EF4-FFF2-40B4-BE49-F238E27FC236}">
                <a16:creationId xmlns:a16="http://schemas.microsoft.com/office/drawing/2014/main" xmlns="" id="{C43104F8-6BAD-491E-A800-5F29B6E659A2}"/>
              </a:ext>
            </a:extLst>
          </p:cNvPr>
          <p:cNvSpPr/>
          <p:nvPr/>
        </p:nvSpPr>
        <p:spPr>
          <a:xfrm>
            <a:off x="5428991" y="5299301"/>
            <a:ext cx="411329" cy="114300"/>
          </a:xfrm>
          <a:prstGeom prst="rect">
            <a:avLst/>
          </a:prstGeom>
          <a:solidFill>
            <a:schemeClr val="accent1">
              <a:lumMod val="60000"/>
              <a:lumOff val="4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803972CC-ACC4-4742-BF54-2923A153B6CD}"/>
              </a:ext>
            </a:extLst>
          </p:cNvPr>
          <p:cNvSpPr txBox="1"/>
          <p:nvPr/>
        </p:nvSpPr>
        <p:spPr>
          <a:xfrm>
            <a:off x="5843471" y="5225646"/>
            <a:ext cx="1172116" cy="261610"/>
          </a:xfrm>
          <a:prstGeom prst="rect">
            <a:avLst/>
          </a:prstGeom>
          <a:noFill/>
        </p:spPr>
        <p:txBody>
          <a:bodyPr wrap="none" rtlCol="0">
            <a:spAutoFit/>
          </a:bodyPr>
          <a:lstStyle/>
          <a:p>
            <a:r>
              <a:rPr lang="zh-CN" altLang="en-US" sz="1100" dirty="0">
                <a:solidFill>
                  <a:schemeClr val="accent1"/>
                </a:solidFill>
              </a:rPr>
              <a:t>同安</a:t>
            </a:r>
            <a:r>
              <a:rPr lang="en-US" altLang="zh-CN" sz="1100" dirty="0">
                <a:solidFill>
                  <a:schemeClr val="accent1"/>
                </a:solidFill>
              </a:rPr>
              <a:t>·</a:t>
            </a:r>
            <a:r>
              <a:rPr lang="zh-CN" altLang="en-US" sz="1100" dirty="0">
                <a:solidFill>
                  <a:schemeClr val="accent1"/>
                </a:solidFill>
              </a:rPr>
              <a:t>稿定景城</a:t>
            </a:r>
          </a:p>
        </p:txBody>
      </p:sp>
      <p:sp>
        <p:nvSpPr>
          <p:cNvPr id="15" name="矩形 14">
            <a:extLst>
              <a:ext uri="{FF2B5EF4-FFF2-40B4-BE49-F238E27FC236}">
                <a16:creationId xmlns:a16="http://schemas.microsoft.com/office/drawing/2014/main" xmlns="" id="{5A942854-97DC-49AB-B011-9FC9F16893C5}"/>
              </a:ext>
            </a:extLst>
          </p:cNvPr>
          <p:cNvSpPr/>
          <p:nvPr/>
        </p:nvSpPr>
        <p:spPr>
          <a:xfrm>
            <a:off x="7469739" y="5299301"/>
            <a:ext cx="411329" cy="114300"/>
          </a:xfrm>
          <a:prstGeom prst="rect">
            <a:avLst/>
          </a:prstGeom>
          <a:solidFill>
            <a:schemeClr val="accent2">
              <a:lumMod val="60000"/>
              <a:lumOff val="40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EF9C45EA-BEE5-4F70-9EC0-A9D720B1E502}"/>
              </a:ext>
            </a:extLst>
          </p:cNvPr>
          <p:cNvSpPr txBox="1"/>
          <p:nvPr/>
        </p:nvSpPr>
        <p:spPr>
          <a:xfrm>
            <a:off x="7884219" y="5225646"/>
            <a:ext cx="1172116" cy="261610"/>
          </a:xfrm>
          <a:prstGeom prst="rect">
            <a:avLst/>
          </a:prstGeom>
          <a:noFill/>
        </p:spPr>
        <p:txBody>
          <a:bodyPr wrap="none" rtlCol="0">
            <a:spAutoFit/>
          </a:bodyPr>
          <a:lstStyle/>
          <a:p>
            <a:r>
              <a:rPr lang="zh-CN" altLang="en-US" sz="1100" dirty="0">
                <a:solidFill>
                  <a:schemeClr val="accent2"/>
                </a:solidFill>
              </a:rPr>
              <a:t>翔安</a:t>
            </a:r>
            <a:r>
              <a:rPr lang="en-US" altLang="zh-CN" sz="1100" dirty="0">
                <a:solidFill>
                  <a:schemeClr val="accent2"/>
                </a:solidFill>
              </a:rPr>
              <a:t>·</a:t>
            </a:r>
            <a:r>
              <a:rPr lang="zh-CN" altLang="en-US" sz="1100" dirty="0">
                <a:solidFill>
                  <a:schemeClr val="accent2"/>
                </a:solidFill>
              </a:rPr>
              <a:t>稿定御园</a:t>
            </a:r>
          </a:p>
        </p:txBody>
      </p:sp>
      <p:sp>
        <p:nvSpPr>
          <p:cNvPr id="17" name="矩形 16">
            <a:extLst>
              <a:ext uri="{FF2B5EF4-FFF2-40B4-BE49-F238E27FC236}">
                <a16:creationId xmlns:a16="http://schemas.microsoft.com/office/drawing/2014/main" xmlns="" id="{C65C7802-57D8-4F69-BFD4-DD69C9B2F7BE}"/>
              </a:ext>
            </a:extLst>
          </p:cNvPr>
          <p:cNvSpPr/>
          <p:nvPr/>
        </p:nvSpPr>
        <p:spPr>
          <a:xfrm>
            <a:off x="9459560" y="5299301"/>
            <a:ext cx="411329" cy="114300"/>
          </a:xfrm>
          <a:prstGeom prst="rect">
            <a:avLst/>
          </a:prstGeom>
          <a:solidFill>
            <a:schemeClr val="accent3">
              <a:lumMod val="60000"/>
              <a:lumOff val="40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619086C4-8732-41ED-A40A-8915FC5FD017}"/>
              </a:ext>
            </a:extLst>
          </p:cNvPr>
          <p:cNvSpPr txBox="1"/>
          <p:nvPr/>
        </p:nvSpPr>
        <p:spPr>
          <a:xfrm>
            <a:off x="9874040" y="5225646"/>
            <a:ext cx="1172116" cy="261610"/>
          </a:xfrm>
          <a:prstGeom prst="rect">
            <a:avLst/>
          </a:prstGeom>
          <a:noFill/>
        </p:spPr>
        <p:txBody>
          <a:bodyPr wrap="none" rtlCol="0">
            <a:spAutoFit/>
          </a:bodyPr>
          <a:lstStyle/>
          <a:p>
            <a:r>
              <a:rPr lang="zh-CN" altLang="en-US" sz="1100" dirty="0">
                <a:solidFill>
                  <a:schemeClr val="accent3"/>
                </a:solidFill>
              </a:rPr>
              <a:t>海沧</a:t>
            </a:r>
            <a:r>
              <a:rPr lang="en-US" altLang="zh-CN" sz="1100" dirty="0">
                <a:solidFill>
                  <a:schemeClr val="accent3"/>
                </a:solidFill>
              </a:rPr>
              <a:t>·</a:t>
            </a:r>
            <a:r>
              <a:rPr lang="zh-CN" altLang="en-US" sz="1100" dirty="0">
                <a:solidFill>
                  <a:schemeClr val="accent3"/>
                </a:solidFill>
              </a:rPr>
              <a:t>稿定宏府</a:t>
            </a:r>
          </a:p>
        </p:txBody>
      </p:sp>
      <p:sp>
        <p:nvSpPr>
          <p:cNvPr id="28" name="任意多边形: 形状 27">
            <a:extLst>
              <a:ext uri="{FF2B5EF4-FFF2-40B4-BE49-F238E27FC236}">
                <a16:creationId xmlns:a16="http://schemas.microsoft.com/office/drawing/2014/main" xmlns="" id="{916ABCE4-16AE-45DE-A967-3901A73588E8}"/>
              </a:ext>
            </a:extLst>
          </p:cNvPr>
          <p:cNvSpPr/>
          <p:nvPr/>
        </p:nvSpPr>
        <p:spPr>
          <a:xfrm>
            <a:off x="3947552" y="1347010"/>
            <a:ext cx="1203699" cy="1248891"/>
          </a:xfrm>
          <a:custGeom>
            <a:avLst/>
            <a:gdLst/>
            <a:ahLst/>
            <a:cxnLst/>
            <a:rect l="0" t="0" r="0" b="0"/>
            <a:pathLst>
              <a:path w="1203699" h="1248891">
                <a:moveTo>
                  <a:pt x="1203698" y="0"/>
                </a:moveTo>
                <a:lnTo>
                  <a:pt x="1203698" y="879921"/>
                </a:lnTo>
                <a:lnTo>
                  <a:pt x="0" y="1248890"/>
                </a:lnTo>
                <a:lnTo>
                  <a:pt x="0" y="368019"/>
                </a:lnTo>
                <a:close/>
              </a:path>
            </a:pathLst>
          </a:custGeom>
          <a:solidFill>
            <a:schemeClr val="accent1">
              <a:lumMod val="20000"/>
              <a:lumOff val="80000"/>
            </a:schemeClr>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剪去单角 18">
            <a:extLst>
              <a:ext uri="{FF2B5EF4-FFF2-40B4-BE49-F238E27FC236}">
                <a16:creationId xmlns:a16="http://schemas.microsoft.com/office/drawing/2014/main" xmlns="" id="{DA9E6260-1B11-4974-AB60-DEFA88AAF73A}"/>
              </a:ext>
            </a:extLst>
          </p:cNvPr>
          <p:cNvSpPr/>
          <p:nvPr/>
        </p:nvSpPr>
        <p:spPr>
          <a:xfrm>
            <a:off x="482606" y="1347010"/>
            <a:ext cx="4668646" cy="879921"/>
          </a:xfrm>
          <a:prstGeom prst="snip1Rect">
            <a:avLst>
              <a:gd name="adj" fmla="val 0"/>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a:extLst>
              <a:ext uri="{FF2B5EF4-FFF2-40B4-BE49-F238E27FC236}">
                <a16:creationId xmlns:a16="http://schemas.microsoft.com/office/drawing/2014/main" xmlns="" id="{B5415E3E-3E96-41A9-AD66-01BFFC0CB9D5}"/>
              </a:ext>
            </a:extLst>
          </p:cNvPr>
          <p:cNvSpPr txBox="1"/>
          <p:nvPr/>
        </p:nvSpPr>
        <p:spPr>
          <a:xfrm>
            <a:off x="692008" y="1556852"/>
            <a:ext cx="4134465" cy="523220"/>
          </a:xfrm>
          <a:prstGeom prst="rect">
            <a:avLst/>
          </a:prstGeom>
          <a:noFill/>
        </p:spPr>
        <p:txBody>
          <a:bodyPr wrap="none" rtlCol="0">
            <a:spAutoFit/>
          </a:bodyPr>
          <a:lstStyle/>
          <a:p>
            <a:r>
              <a:rPr lang="zh-CN" altLang="en-US" sz="2800" dirty="0">
                <a:solidFill>
                  <a:schemeClr val="accent1"/>
                </a:solidFill>
                <a:latin typeface="+mj-ea"/>
                <a:ea typeface="+mj-ea"/>
              </a:rPr>
              <a:t>各项目四季度销售额占比</a:t>
            </a:r>
          </a:p>
        </p:txBody>
      </p:sp>
      <p:cxnSp>
        <p:nvCxnSpPr>
          <p:cNvPr id="23" name="直接连接符 22">
            <a:extLst>
              <a:ext uri="{FF2B5EF4-FFF2-40B4-BE49-F238E27FC236}">
                <a16:creationId xmlns:a16="http://schemas.microsoft.com/office/drawing/2014/main" xmlns="" id="{BB98B6F9-EBD0-4A4A-A779-E40D6480C865}"/>
              </a:ext>
            </a:extLst>
          </p:cNvPr>
          <p:cNvCxnSpPr/>
          <p:nvPr/>
        </p:nvCxnSpPr>
        <p:spPr>
          <a:xfrm>
            <a:off x="508012"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92FF653F-3082-4FA8-8426-038438321126}"/>
              </a:ext>
            </a:extLst>
          </p:cNvPr>
          <p:cNvSpPr/>
          <p:nvPr/>
        </p:nvSpPr>
        <p:spPr>
          <a:xfrm>
            <a:off x="424843" y="3847650"/>
            <a:ext cx="3843606" cy="1663340"/>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今年累计完成销售面积</a:t>
            </a:r>
            <a:r>
              <a:rPr lang="en-US" altLang="zh-CN" sz="1600" dirty="0">
                <a:solidFill>
                  <a:schemeClr val="tx1">
                    <a:lumMod val="75000"/>
                    <a:lumOff val="25000"/>
                  </a:schemeClr>
                </a:solidFill>
              </a:rPr>
              <a:t>888888.88</a:t>
            </a:r>
            <a:r>
              <a:rPr lang="zh-CN" altLang="en-US" sz="1600" dirty="0">
                <a:solidFill>
                  <a:schemeClr val="tx1">
                    <a:lumMod val="75000"/>
                    <a:lumOff val="25000"/>
                  </a:schemeClr>
                </a:solidFill>
              </a:rPr>
              <a:t>平方米、销售套数</a:t>
            </a:r>
            <a:r>
              <a:rPr lang="en-US" altLang="zh-CN" sz="1600" dirty="0">
                <a:solidFill>
                  <a:schemeClr val="tx1">
                    <a:lumMod val="75000"/>
                    <a:lumOff val="25000"/>
                  </a:schemeClr>
                </a:solidFill>
              </a:rPr>
              <a:t>888</a:t>
            </a:r>
            <a:r>
              <a:rPr lang="zh-CN" altLang="en-US" sz="1600" dirty="0">
                <a:solidFill>
                  <a:schemeClr val="tx1">
                    <a:lumMod val="75000"/>
                    <a:lumOff val="25000"/>
                  </a:schemeClr>
                </a:solidFill>
              </a:rPr>
              <a:t>套、销售金额</a:t>
            </a:r>
            <a:r>
              <a:rPr lang="en-US" altLang="zh-CN" sz="1600" dirty="0">
                <a:solidFill>
                  <a:schemeClr val="tx1">
                    <a:lumMod val="75000"/>
                    <a:lumOff val="25000"/>
                  </a:schemeClr>
                </a:solidFill>
              </a:rPr>
              <a:t>188.88</a:t>
            </a:r>
            <a:r>
              <a:rPr lang="zh-CN" altLang="en-US" sz="1600" dirty="0">
                <a:solidFill>
                  <a:schemeClr val="tx1">
                    <a:lumMod val="75000"/>
                    <a:lumOff val="25000"/>
                  </a:schemeClr>
                </a:solidFill>
              </a:rPr>
              <a:t>亿元、回笼资金</a:t>
            </a:r>
            <a:r>
              <a:rPr lang="en-US" altLang="zh-CN" sz="1600" dirty="0">
                <a:solidFill>
                  <a:schemeClr val="tx1">
                    <a:lumMod val="75000"/>
                    <a:lumOff val="25000"/>
                  </a:schemeClr>
                </a:solidFill>
              </a:rPr>
              <a:t>166.6</a:t>
            </a:r>
            <a:r>
              <a:rPr lang="zh-CN" altLang="en-US" sz="1600" dirty="0">
                <a:solidFill>
                  <a:schemeClr val="tx1">
                    <a:lumMod val="75000"/>
                    <a:lumOff val="25000"/>
                  </a:schemeClr>
                </a:solidFill>
              </a:rPr>
              <a:t>亿元（以上数据均按买卖合同统计），项目一、二期的整体销售去化率达到</a:t>
            </a:r>
            <a:r>
              <a:rPr lang="en-US" altLang="zh-CN" sz="1600" dirty="0">
                <a:solidFill>
                  <a:schemeClr val="tx1">
                    <a:lumMod val="75000"/>
                    <a:lumOff val="25000"/>
                  </a:schemeClr>
                </a:solidFill>
              </a:rPr>
              <a:t>88.8%</a:t>
            </a:r>
            <a:endParaRPr lang="zh-CN" altLang="en-US" sz="1600" dirty="0">
              <a:solidFill>
                <a:schemeClr val="tx1">
                  <a:lumMod val="75000"/>
                  <a:lumOff val="25000"/>
                </a:schemeClr>
              </a:solidFill>
            </a:endParaRPr>
          </a:p>
        </p:txBody>
      </p:sp>
      <p:pic>
        <p:nvPicPr>
          <p:cNvPr id="31" name="图片 30" descr="图片包含 徽标&#10;&#10;描述已自动生成">
            <a:extLst>
              <a:ext uri="{FF2B5EF4-FFF2-40B4-BE49-F238E27FC236}">
                <a16:creationId xmlns:a16="http://schemas.microsoft.com/office/drawing/2014/main" xmlns="" id="{C25328AF-229F-4EA6-8E1B-7FA170FE13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2566875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8B03CB9-E95B-41E6-826C-F13350A29EAD}"/>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BE90FE30-F648-4963-B7ED-5390E1472CEB}"/>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B098C952-448A-4703-991A-6C47E4402FB5}"/>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70468695-3B07-4353-A0EA-4A47DC53ED64}"/>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45B88B96-DE34-4535-8966-06D37B26E2A0}"/>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28E2266B-A3DC-4F0F-9D08-473F6F20384C}"/>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89305DF8-0014-42F8-9950-7AFFABA22253}"/>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10" name="矩形 9">
            <a:extLst>
              <a:ext uri="{FF2B5EF4-FFF2-40B4-BE49-F238E27FC236}">
                <a16:creationId xmlns:a16="http://schemas.microsoft.com/office/drawing/2014/main" xmlns="" id="{70A74FD0-F41C-4040-BB75-CB40558B3A29}"/>
              </a:ext>
            </a:extLst>
          </p:cNvPr>
          <p:cNvSpPr/>
          <p:nvPr/>
        </p:nvSpPr>
        <p:spPr>
          <a:xfrm>
            <a:off x="390101" y="1762959"/>
            <a:ext cx="6096000" cy="3968009"/>
          </a:xfrm>
          <a:prstGeom prst="rect">
            <a:avLst/>
          </a:prstGeom>
        </p:spPr>
        <p:txBody>
          <a:bodyPr>
            <a:spAutoFit/>
          </a:bodyPr>
          <a:lstStyle/>
          <a:p>
            <a:pPr algn="just">
              <a:lnSpc>
                <a:spcPct val="130000"/>
              </a:lnSpc>
              <a:spcAft>
                <a:spcPts val="1200"/>
              </a:spcAft>
            </a:pPr>
            <a:r>
              <a:rPr lang="zh-CN" altLang="en-US" dirty="0">
                <a:solidFill>
                  <a:schemeClr val="tx1">
                    <a:lumMod val="75000"/>
                    <a:lumOff val="25000"/>
                  </a:schemeClr>
                </a:solidFill>
              </a:rPr>
              <a:t>从现在的各方面形势来看，在国家倡导“房住不炒”背景下，房价上行弹性减弱。</a:t>
            </a:r>
            <a:endParaRPr lang="en-US" altLang="zh-CN" dirty="0">
              <a:solidFill>
                <a:schemeClr val="tx1">
                  <a:lumMod val="75000"/>
                  <a:lumOff val="25000"/>
                </a:schemeClr>
              </a:solidFill>
            </a:endParaRPr>
          </a:p>
          <a:p>
            <a:pPr algn="just">
              <a:lnSpc>
                <a:spcPct val="130000"/>
              </a:lnSpc>
              <a:spcAft>
                <a:spcPts val="1200"/>
              </a:spcAft>
            </a:pPr>
            <a:r>
              <a:rPr lang="zh-CN" altLang="en-US" dirty="0">
                <a:solidFill>
                  <a:schemeClr val="tx1">
                    <a:lumMod val="75000"/>
                    <a:lumOff val="25000"/>
                  </a:schemeClr>
                </a:solidFill>
              </a:rPr>
              <a:t>自</a:t>
            </a:r>
            <a:r>
              <a:rPr lang="en-US" altLang="zh-CN" dirty="0">
                <a:solidFill>
                  <a:schemeClr val="tx1">
                    <a:lumMod val="75000"/>
                    <a:lumOff val="25000"/>
                  </a:schemeClr>
                </a:solidFill>
              </a:rPr>
              <a:t>20xx</a:t>
            </a:r>
            <a:r>
              <a:rPr lang="zh-CN" altLang="en-US" dirty="0">
                <a:solidFill>
                  <a:schemeClr val="tx1">
                    <a:lumMod val="75000"/>
                    <a:lumOff val="25000"/>
                  </a:schemeClr>
                </a:solidFill>
              </a:rPr>
              <a:t>年以来的本轮周期中，房价在</a:t>
            </a:r>
            <a:r>
              <a:rPr lang="en-US" altLang="zh-CN" dirty="0">
                <a:solidFill>
                  <a:schemeClr val="tx1">
                    <a:lumMod val="75000"/>
                    <a:lumOff val="25000"/>
                  </a:schemeClr>
                </a:solidFill>
              </a:rPr>
              <a:t>20xx</a:t>
            </a:r>
            <a:r>
              <a:rPr lang="zh-CN" altLang="en-US" dirty="0">
                <a:solidFill>
                  <a:schemeClr val="tx1">
                    <a:lumMod val="75000"/>
                    <a:lumOff val="25000"/>
                  </a:schemeClr>
                </a:solidFill>
              </a:rPr>
              <a:t>年和</a:t>
            </a:r>
            <a:r>
              <a:rPr lang="en-US" altLang="zh-CN" dirty="0">
                <a:solidFill>
                  <a:schemeClr val="tx1">
                    <a:lumMod val="75000"/>
                    <a:lumOff val="25000"/>
                  </a:schemeClr>
                </a:solidFill>
              </a:rPr>
              <a:t>xx</a:t>
            </a:r>
            <a:r>
              <a:rPr lang="zh-CN" altLang="en-US" dirty="0">
                <a:solidFill>
                  <a:schemeClr val="tx1">
                    <a:lumMod val="75000"/>
                    <a:lumOff val="25000"/>
                  </a:schemeClr>
                </a:solidFill>
              </a:rPr>
              <a:t>年连续恢复上涨弹性，重点房企也从</a:t>
            </a:r>
            <a:r>
              <a:rPr lang="en-US" altLang="zh-CN" dirty="0">
                <a:solidFill>
                  <a:schemeClr val="tx1">
                    <a:lumMod val="75000"/>
                    <a:lumOff val="25000"/>
                  </a:schemeClr>
                </a:solidFill>
              </a:rPr>
              <a:t>20xx</a:t>
            </a:r>
            <a:r>
              <a:rPr lang="zh-CN" altLang="en-US" dirty="0">
                <a:solidFill>
                  <a:schemeClr val="tx1">
                    <a:lumMod val="75000"/>
                    <a:lumOff val="25000"/>
                  </a:schemeClr>
                </a:solidFill>
              </a:rPr>
              <a:t>年开始利润水平出现改善，历年以来在房价恢复弹性之后来年则呈现出利润改善趋势。</a:t>
            </a:r>
            <a:endParaRPr lang="en-US" altLang="zh-CN" dirty="0">
              <a:solidFill>
                <a:schemeClr val="tx1">
                  <a:lumMod val="75000"/>
                  <a:lumOff val="25000"/>
                </a:schemeClr>
              </a:solidFill>
            </a:endParaRPr>
          </a:p>
          <a:p>
            <a:pPr algn="just">
              <a:lnSpc>
                <a:spcPct val="130000"/>
              </a:lnSpc>
              <a:spcAft>
                <a:spcPts val="1200"/>
              </a:spcAft>
            </a:pPr>
            <a:r>
              <a:rPr lang="zh-CN" altLang="en-US" dirty="0">
                <a:solidFill>
                  <a:schemeClr val="tx1">
                    <a:lumMod val="75000"/>
                    <a:lumOff val="25000"/>
                  </a:schemeClr>
                </a:solidFill>
              </a:rPr>
              <a:t>而本轮房价回复弹性后，利润水平在</a:t>
            </a:r>
            <a:r>
              <a:rPr lang="en-US" altLang="zh-CN" dirty="0">
                <a:solidFill>
                  <a:schemeClr val="tx1">
                    <a:lumMod val="75000"/>
                    <a:lumOff val="25000"/>
                  </a:schemeClr>
                </a:solidFill>
              </a:rPr>
              <a:t>20xx</a:t>
            </a:r>
            <a:r>
              <a:rPr lang="zh-CN" altLang="en-US" dirty="0">
                <a:solidFill>
                  <a:schemeClr val="tx1">
                    <a:lumMod val="75000"/>
                    <a:lumOff val="25000"/>
                  </a:schemeClr>
                </a:solidFill>
              </a:rPr>
              <a:t>年才出现改善的主要原因在于房企在加快周转的过程中将销售充分前置，而导致竣工和销售之间的节奏较过去会有一定延迟，因此</a:t>
            </a:r>
            <a:r>
              <a:rPr lang="en-US" altLang="zh-CN" dirty="0">
                <a:solidFill>
                  <a:schemeClr val="accent1"/>
                </a:solidFill>
              </a:rPr>
              <a:t>20xx</a:t>
            </a:r>
            <a:r>
              <a:rPr lang="zh-CN" altLang="en-US" dirty="0">
                <a:solidFill>
                  <a:schemeClr val="accent1"/>
                </a:solidFill>
              </a:rPr>
              <a:t>年房企的利润水平仍有望继续保持改善的节奏。</a:t>
            </a:r>
          </a:p>
        </p:txBody>
      </p:sp>
      <p:pic>
        <p:nvPicPr>
          <p:cNvPr id="12" name="图片 11">
            <a:extLst>
              <a:ext uri="{FF2B5EF4-FFF2-40B4-BE49-F238E27FC236}">
                <a16:creationId xmlns:a16="http://schemas.microsoft.com/office/drawing/2014/main" xmlns="" id="{523375F3-B372-41E3-9828-C351B59B26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7373518" y="0"/>
            <a:ext cx="4818481" cy="6858000"/>
          </a:xfrm>
          <a:prstGeom prst="rect">
            <a:avLst/>
          </a:prstGeom>
        </p:spPr>
      </p:pic>
      <p:cxnSp>
        <p:nvCxnSpPr>
          <p:cNvPr id="14" name="直接连接符 13">
            <a:extLst>
              <a:ext uri="{FF2B5EF4-FFF2-40B4-BE49-F238E27FC236}">
                <a16:creationId xmlns:a16="http://schemas.microsoft.com/office/drawing/2014/main" xmlns="" id="{8178FD4C-7F34-4D9F-AB48-CFBA48AC9282}"/>
              </a:ext>
            </a:extLst>
          </p:cNvPr>
          <p:cNvCxnSpPr/>
          <p:nvPr/>
        </p:nvCxnSpPr>
        <p:spPr>
          <a:xfrm>
            <a:off x="7373518" y="0"/>
            <a:ext cx="0" cy="685800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5" name="图片 14" descr="图片包含 徽标&#10;&#10;描述已自动生成">
            <a:extLst>
              <a:ext uri="{FF2B5EF4-FFF2-40B4-BE49-F238E27FC236}">
                <a16:creationId xmlns:a16="http://schemas.microsoft.com/office/drawing/2014/main" xmlns="" id="{67CC5106-FAD4-47EF-977F-A62EB55648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868282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673430-F456-4248-81B2-2B338334CD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梯形 6">
            <a:extLst>
              <a:ext uri="{FF2B5EF4-FFF2-40B4-BE49-F238E27FC236}">
                <a16:creationId xmlns:a16="http://schemas.microsoft.com/office/drawing/2014/main" xmlns="" id="{0877F7D3-1EAF-483A-8E9B-5A9E081F86F2}"/>
              </a:ext>
            </a:extLst>
          </p:cNvPr>
          <p:cNvSpPr/>
          <p:nvPr/>
        </p:nvSpPr>
        <p:spPr>
          <a:xfrm flipV="1">
            <a:off x="1543050" y="2019300"/>
            <a:ext cx="10153650" cy="2476500"/>
          </a:xfrm>
          <a:prstGeom prst="trapezoid">
            <a:avLst>
              <a:gd name="adj" fmla="val 35195"/>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B27E552-A579-44FB-ACA3-6819B893E868}"/>
              </a:ext>
            </a:extLst>
          </p:cNvPr>
          <p:cNvSpPr/>
          <p:nvPr/>
        </p:nvSpPr>
        <p:spPr>
          <a:xfrm rot="16200000">
            <a:off x="4305794" y="2880121"/>
            <a:ext cx="1443024" cy="584775"/>
          </a:xfrm>
          <a:prstGeom prst="rect">
            <a:avLst/>
          </a:prstGeom>
        </p:spPr>
        <p:txBody>
          <a:bodyPr wrap="none">
            <a:spAutoFit/>
          </a:bodyPr>
          <a:lstStyle/>
          <a:p>
            <a:r>
              <a:rPr lang="en-US" altLang="zh-CN" sz="3200" dirty="0">
                <a:solidFill>
                  <a:schemeClr val="accent2">
                    <a:lumMod val="20000"/>
                    <a:lumOff val="80000"/>
                  </a:schemeClr>
                </a:solidFill>
              </a:rPr>
              <a:t>PART </a:t>
            </a:r>
            <a:endParaRPr lang="zh-CN" altLang="en-US" sz="3200" dirty="0">
              <a:solidFill>
                <a:schemeClr val="accent2">
                  <a:lumMod val="20000"/>
                  <a:lumOff val="80000"/>
                </a:schemeClr>
              </a:solidFill>
            </a:endParaRPr>
          </a:p>
        </p:txBody>
      </p:sp>
      <p:pic>
        <p:nvPicPr>
          <p:cNvPr id="14" name="图片 13" descr="图片包含 徽标&#10;&#10;描述已自动生成">
            <a:extLst>
              <a:ext uri="{FF2B5EF4-FFF2-40B4-BE49-F238E27FC236}">
                <a16:creationId xmlns:a16="http://schemas.microsoft.com/office/drawing/2014/main" xmlns="" id="{BB6E0843-7ABB-4126-B65D-5D7CBE47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pic>
        <p:nvPicPr>
          <p:cNvPr id="24" name="图片 23">
            <a:extLst>
              <a:ext uri="{FF2B5EF4-FFF2-40B4-BE49-F238E27FC236}">
                <a16:creationId xmlns:a16="http://schemas.microsoft.com/office/drawing/2014/main" xmlns="" id="{E40CCB13-CD76-42AE-A56E-578E710CD7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3" y="2262"/>
            <a:ext cx="8229946" cy="6853476"/>
          </a:xfrm>
          <a:prstGeom prst="rect">
            <a:avLst/>
          </a:prstGeom>
        </p:spPr>
      </p:pic>
      <p:sp>
        <p:nvSpPr>
          <p:cNvPr id="18" name="文本框 17">
            <a:extLst>
              <a:ext uri="{FF2B5EF4-FFF2-40B4-BE49-F238E27FC236}">
                <a16:creationId xmlns:a16="http://schemas.microsoft.com/office/drawing/2014/main" xmlns="" id="{7A79D89F-928E-4992-A02D-039A9E2DD951}"/>
              </a:ext>
            </a:extLst>
          </p:cNvPr>
          <p:cNvSpPr txBox="1"/>
          <p:nvPr/>
        </p:nvSpPr>
        <p:spPr>
          <a:xfrm>
            <a:off x="5140744" y="2458075"/>
            <a:ext cx="1864613"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2"/>
                </a:solidFill>
                <a:effectLst/>
                <a:uLnTx/>
                <a:uFillTx/>
                <a:latin typeface="+mj-lt"/>
                <a:ea typeface="OPPOSans M"/>
                <a:cs typeface="+mn-cs"/>
              </a:rPr>
              <a:t>02</a:t>
            </a:r>
            <a:endParaRPr kumimoji="0" lang="zh-CN" altLang="en-US" sz="9600" b="0" i="0" u="none" strike="noStrike" kern="1200" cap="none" spc="0" normalizeH="0" baseline="0" noProof="0" dirty="0">
              <a:ln>
                <a:noFill/>
              </a:ln>
              <a:solidFill>
                <a:schemeClr val="accent2"/>
              </a:solidFill>
              <a:effectLst/>
              <a:uLnTx/>
              <a:uFillTx/>
              <a:latin typeface="+mj-lt"/>
              <a:ea typeface="OPPOSans M"/>
              <a:cs typeface="+mn-cs"/>
            </a:endParaRPr>
          </a:p>
        </p:txBody>
      </p:sp>
      <p:sp>
        <p:nvSpPr>
          <p:cNvPr id="20" name="文本框 19">
            <a:extLst>
              <a:ext uri="{FF2B5EF4-FFF2-40B4-BE49-F238E27FC236}">
                <a16:creationId xmlns:a16="http://schemas.microsoft.com/office/drawing/2014/main" xmlns="" id="{3E4C1B2E-E652-4673-B69E-231206395D43}"/>
              </a:ext>
            </a:extLst>
          </p:cNvPr>
          <p:cNvSpPr txBox="1"/>
          <p:nvPr/>
        </p:nvSpPr>
        <p:spPr>
          <a:xfrm>
            <a:off x="6915879" y="2761159"/>
            <a:ext cx="2595582"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spc="300" dirty="0">
                <a:solidFill>
                  <a:schemeClr val="accent2"/>
                </a:solidFill>
                <a:latin typeface="+mj-ea"/>
                <a:ea typeface="+mj-ea"/>
              </a:rPr>
              <a:t>工程进度</a:t>
            </a:r>
            <a:endParaRPr kumimoji="0" lang="zh-CN" altLang="en-US" sz="4400" b="0" i="0" u="none" strike="noStrike" kern="1200" cap="none" spc="300" normalizeH="0" baseline="0" noProof="0" dirty="0">
              <a:ln>
                <a:noFill/>
              </a:ln>
              <a:solidFill>
                <a:schemeClr val="accent2"/>
              </a:solidFill>
              <a:effectLst/>
              <a:uLnTx/>
              <a:uFillTx/>
              <a:latin typeface="+mj-ea"/>
              <a:ea typeface="+mj-ea"/>
            </a:endParaRPr>
          </a:p>
        </p:txBody>
      </p:sp>
      <p:sp>
        <p:nvSpPr>
          <p:cNvPr id="21" name="矩形 20">
            <a:extLst>
              <a:ext uri="{FF2B5EF4-FFF2-40B4-BE49-F238E27FC236}">
                <a16:creationId xmlns:a16="http://schemas.microsoft.com/office/drawing/2014/main" xmlns="" id="{1A657347-DFD5-4F2E-813D-8B95C4AA5015}"/>
              </a:ext>
            </a:extLst>
          </p:cNvPr>
          <p:cNvSpPr/>
          <p:nvPr/>
        </p:nvSpPr>
        <p:spPr>
          <a:xfrm>
            <a:off x="6987795" y="3437817"/>
            <a:ext cx="2198038" cy="338554"/>
          </a:xfrm>
          <a:prstGeom prst="rect">
            <a:avLst/>
          </a:prstGeom>
        </p:spPr>
        <p:txBody>
          <a:bodyPr wrap="none">
            <a:spAutoFit/>
          </a:bodyPr>
          <a:lstStyle/>
          <a:p>
            <a:pPr lvl="0"/>
            <a:r>
              <a:rPr lang="en-US" altLang="zh-CN" sz="1600" dirty="0">
                <a:solidFill>
                  <a:schemeClr val="tx1">
                    <a:lumMod val="50000"/>
                    <a:lumOff val="50000"/>
                  </a:schemeClr>
                </a:solidFill>
              </a:rPr>
              <a:t>Progress Of Works</a:t>
            </a:r>
          </a:p>
        </p:txBody>
      </p:sp>
      <p:grpSp>
        <p:nvGrpSpPr>
          <p:cNvPr id="22" name="组合 21">
            <a:extLst>
              <a:ext uri="{FF2B5EF4-FFF2-40B4-BE49-F238E27FC236}">
                <a16:creationId xmlns:a16="http://schemas.microsoft.com/office/drawing/2014/main" xmlns="" id="{F5741091-2FBC-498D-9BBD-AE73045BC8B1}"/>
              </a:ext>
            </a:extLst>
          </p:cNvPr>
          <p:cNvGrpSpPr/>
          <p:nvPr/>
        </p:nvGrpSpPr>
        <p:grpSpPr>
          <a:xfrm>
            <a:off x="9511461" y="2911728"/>
            <a:ext cx="1051293" cy="430201"/>
            <a:chOff x="9436511" y="2911728"/>
            <a:chExt cx="1051293" cy="430201"/>
          </a:xfrm>
          <a:noFill/>
        </p:grpSpPr>
        <p:sp>
          <p:nvSpPr>
            <p:cNvPr id="23" name="箭头: V 形 22">
              <a:extLst>
                <a:ext uri="{FF2B5EF4-FFF2-40B4-BE49-F238E27FC236}">
                  <a16:creationId xmlns:a16="http://schemas.microsoft.com/office/drawing/2014/main" xmlns="" id="{629F3404-3EA0-4F40-BD9E-FB75C6FC2CB5}"/>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5" name="箭头: V 形 24">
              <a:extLst>
                <a:ext uri="{FF2B5EF4-FFF2-40B4-BE49-F238E27FC236}">
                  <a16:creationId xmlns:a16="http://schemas.microsoft.com/office/drawing/2014/main" xmlns="" id="{4B888193-426E-4D52-BC4B-9A501B658E63}"/>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6" name="箭头: V 形 25">
              <a:extLst>
                <a:ext uri="{FF2B5EF4-FFF2-40B4-BE49-F238E27FC236}">
                  <a16:creationId xmlns:a16="http://schemas.microsoft.com/office/drawing/2014/main" xmlns="" id="{14AC3E41-E140-46AC-9E29-3ABAB54A0D36}"/>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27" name="矩形 26">
            <a:extLst>
              <a:ext uri="{FF2B5EF4-FFF2-40B4-BE49-F238E27FC236}">
                <a16:creationId xmlns:a16="http://schemas.microsoft.com/office/drawing/2014/main" xmlns="" id="{11D48232-2677-4190-9AA6-015D7515C747}"/>
              </a:ext>
            </a:extLst>
          </p:cNvPr>
          <p:cNvSpPr/>
          <p:nvPr/>
        </p:nvSpPr>
        <p:spPr>
          <a:xfrm>
            <a:off x="5334683" y="3833684"/>
            <a:ext cx="4903907" cy="338554"/>
          </a:xfrm>
          <a:prstGeom prst="rect">
            <a:avLst/>
          </a:prstGeom>
        </p:spPr>
        <p:txBody>
          <a:bodyPr wrap="none">
            <a:spAutoFit/>
          </a:bodyPr>
          <a:lstStyle/>
          <a:p>
            <a:r>
              <a:rPr lang="zh-CN" altLang="en-US" sz="1600" dirty="0">
                <a:solidFill>
                  <a:schemeClr val="tx1">
                    <a:lumMod val="75000"/>
                    <a:lumOff val="25000"/>
                  </a:schemeClr>
                </a:solidFill>
              </a:rPr>
              <a:t>工程建设也是不可或缺的环节，与市场销售相辅相成</a:t>
            </a:r>
          </a:p>
        </p:txBody>
      </p:sp>
    </p:spTree>
    <p:extLst>
      <p:ext uri="{BB962C8B-B14F-4D97-AF65-F5344CB8AC3E}">
        <p14:creationId xmlns:p14="http://schemas.microsoft.com/office/powerpoint/2010/main" val="1116406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315EB86-2ADF-43E1-B670-F2CCAC1494E1}"/>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7E1D2E8C-D3AB-47D2-AC48-8B58C6E84F38}"/>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7F8D9623-F136-4FE6-A183-BD58484F1811}"/>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FCB1B548-9840-47A8-90D2-6B8AE7F4A8D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17AF4EAE-0FFB-4FB8-A0AF-DE2E7C654914}"/>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D09EE690-AE36-427F-9911-6E610390D84D}"/>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4C643E79-8D59-429F-85D5-EBDC4A08D7F5}"/>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11" name="矩形: 剪去单角 10">
            <a:extLst>
              <a:ext uri="{FF2B5EF4-FFF2-40B4-BE49-F238E27FC236}">
                <a16:creationId xmlns:a16="http://schemas.microsoft.com/office/drawing/2014/main" xmlns="" id="{EC926051-2799-4DCA-9B0B-5226385D7492}"/>
              </a:ext>
            </a:extLst>
          </p:cNvPr>
          <p:cNvSpPr/>
          <p:nvPr/>
        </p:nvSpPr>
        <p:spPr>
          <a:xfrm>
            <a:off x="0" y="1347010"/>
            <a:ext cx="379514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a:extLst>
              <a:ext uri="{FF2B5EF4-FFF2-40B4-BE49-F238E27FC236}">
                <a16:creationId xmlns:a16="http://schemas.microsoft.com/office/drawing/2014/main" xmlns="" id="{D458E541-54B4-464B-834F-55A35FC635C2}"/>
              </a:ext>
            </a:extLst>
          </p:cNvPr>
          <p:cNvSpPr/>
          <p:nvPr/>
        </p:nvSpPr>
        <p:spPr>
          <a:xfrm rot="13527293">
            <a:off x="3582763" y="1397566"/>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1C1720E1-9E71-478E-A457-E26D72358AE1}"/>
              </a:ext>
            </a:extLst>
          </p:cNvPr>
          <p:cNvSpPr txBox="1"/>
          <p:nvPr/>
        </p:nvSpPr>
        <p:spPr>
          <a:xfrm>
            <a:off x="384036" y="1414323"/>
            <a:ext cx="2698175" cy="523220"/>
          </a:xfrm>
          <a:prstGeom prst="rect">
            <a:avLst/>
          </a:prstGeom>
          <a:noFill/>
        </p:spPr>
        <p:txBody>
          <a:bodyPr wrap="none" rtlCol="0">
            <a:spAutoFit/>
          </a:bodyPr>
          <a:lstStyle/>
          <a:p>
            <a:r>
              <a:rPr lang="zh-CN" altLang="en-US" sz="2800" dirty="0">
                <a:solidFill>
                  <a:schemeClr val="accent1"/>
                </a:solidFill>
                <a:latin typeface="+mj-ea"/>
                <a:ea typeface="+mj-ea"/>
              </a:rPr>
              <a:t>同安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稿定景城</a:t>
            </a:r>
          </a:p>
        </p:txBody>
      </p:sp>
      <p:sp>
        <p:nvSpPr>
          <p:cNvPr id="16" name="矩形 15">
            <a:extLst>
              <a:ext uri="{FF2B5EF4-FFF2-40B4-BE49-F238E27FC236}">
                <a16:creationId xmlns:a16="http://schemas.microsoft.com/office/drawing/2014/main" xmlns="" id="{BFC49406-2AA0-4563-BADB-4A2F5CEEFBEC}"/>
              </a:ext>
            </a:extLst>
          </p:cNvPr>
          <p:cNvSpPr/>
          <p:nvPr/>
        </p:nvSpPr>
        <p:spPr>
          <a:xfrm>
            <a:off x="384036" y="1839193"/>
            <a:ext cx="3089307" cy="338554"/>
          </a:xfrm>
          <a:prstGeom prst="rect">
            <a:avLst/>
          </a:prstGeom>
        </p:spPr>
        <p:txBody>
          <a:bodyPr wrap="none">
            <a:spAutoFit/>
          </a:bodyPr>
          <a:lstStyle/>
          <a:p>
            <a:r>
              <a:rPr lang="zh-CN" altLang="en-US" sz="1600" dirty="0">
                <a:solidFill>
                  <a:schemeClr val="tx1">
                    <a:lumMod val="75000"/>
                    <a:lumOff val="25000"/>
                  </a:schemeClr>
                </a:solidFill>
                <a:latin typeface="+mn-ea"/>
              </a:rPr>
              <a:t>计划于</a:t>
            </a:r>
            <a:r>
              <a:rPr lang="en-US" altLang="zh-CN" sz="1600" dirty="0">
                <a:solidFill>
                  <a:schemeClr val="tx1">
                    <a:lumMod val="75000"/>
                    <a:lumOff val="25000"/>
                  </a:schemeClr>
                </a:solidFill>
                <a:latin typeface="+mn-ea"/>
              </a:rPr>
              <a:t>20xx</a:t>
            </a:r>
            <a:r>
              <a:rPr lang="zh-CN" altLang="en-US" sz="1600" dirty="0">
                <a:solidFill>
                  <a:schemeClr val="tx1">
                    <a:lumMod val="75000"/>
                    <a:lumOff val="25000"/>
                  </a:schemeClr>
                </a:solidFill>
                <a:latin typeface="+mn-ea"/>
              </a:rPr>
              <a:t>年</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月交付业主使用</a:t>
            </a:r>
          </a:p>
        </p:txBody>
      </p:sp>
      <p:sp>
        <p:nvSpPr>
          <p:cNvPr id="10" name="矩形 9">
            <a:extLst>
              <a:ext uri="{FF2B5EF4-FFF2-40B4-BE49-F238E27FC236}">
                <a16:creationId xmlns:a16="http://schemas.microsoft.com/office/drawing/2014/main" xmlns="" id="{12957B24-DA35-4FDB-B26A-8B9FF6D6188A}"/>
              </a:ext>
            </a:extLst>
          </p:cNvPr>
          <p:cNvSpPr/>
          <p:nvPr/>
        </p:nvSpPr>
        <p:spPr>
          <a:xfrm flipV="1">
            <a:off x="4816713" y="2251302"/>
            <a:ext cx="2485549" cy="3359255"/>
          </a:xfrm>
          <a:prstGeom prst="rect">
            <a:avLst/>
          </a:prstGeom>
          <a:solidFill>
            <a:schemeClr val="accent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直角三角形 18">
            <a:extLst>
              <a:ext uri="{FF2B5EF4-FFF2-40B4-BE49-F238E27FC236}">
                <a16:creationId xmlns:a16="http://schemas.microsoft.com/office/drawing/2014/main" xmlns="" id="{B0B07C6D-A1FC-4BE9-BBDD-998CA383CD78}"/>
              </a:ext>
            </a:extLst>
          </p:cNvPr>
          <p:cNvSpPr/>
          <p:nvPr/>
        </p:nvSpPr>
        <p:spPr>
          <a:xfrm flipH="1">
            <a:off x="6965925" y="5274220"/>
            <a:ext cx="336337" cy="336337"/>
          </a:xfrm>
          <a:prstGeom prst="rtTriangle">
            <a:avLst/>
          </a:prstGeom>
          <a:solidFill>
            <a:schemeClr val="bg1"/>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a16="http://schemas.microsoft.com/office/drawing/2014/main" xmlns="" id="{A43AC34B-704D-479E-A468-124C8DBAEEDC}"/>
              </a:ext>
            </a:extLst>
          </p:cNvPr>
          <p:cNvSpPr/>
          <p:nvPr/>
        </p:nvSpPr>
        <p:spPr>
          <a:xfrm>
            <a:off x="6681811" y="1919763"/>
            <a:ext cx="147614" cy="331539"/>
          </a:xfrm>
          <a:prstGeom prst="rtTriangle">
            <a:avLst/>
          </a:prstGeom>
          <a:solidFill>
            <a:schemeClr val="bg1"/>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剪去单角 16">
            <a:extLst>
              <a:ext uri="{FF2B5EF4-FFF2-40B4-BE49-F238E27FC236}">
                <a16:creationId xmlns:a16="http://schemas.microsoft.com/office/drawing/2014/main" xmlns="" id="{35362E80-3AD0-4A95-9ABE-D5D66DF4AA53}"/>
              </a:ext>
            </a:extLst>
          </p:cNvPr>
          <p:cNvSpPr/>
          <p:nvPr/>
        </p:nvSpPr>
        <p:spPr>
          <a:xfrm flipH="1">
            <a:off x="5436043" y="1919763"/>
            <a:ext cx="1251030" cy="430086"/>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7" name="组合 36">
            <a:extLst>
              <a:ext uri="{FF2B5EF4-FFF2-40B4-BE49-F238E27FC236}">
                <a16:creationId xmlns:a16="http://schemas.microsoft.com/office/drawing/2014/main" xmlns="" id="{F8B84ED2-2AE7-42FC-B583-18476F95D08D}"/>
              </a:ext>
            </a:extLst>
          </p:cNvPr>
          <p:cNvGrpSpPr/>
          <p:nvPr/>
        </p:nvGrpSpPr>
        <p:grpSpPr>
          <a:xfrm>
            <a:off x="4812827" y="5285814"/>
            <a:ext cx="718995" cy="322278"/>
            <a:chOff x="-616212" y="1833473"/>
            <a:chExt cx="287312" cy="128783"/>
          </a:xfrm>
          <a:noFill/>
        </p:grpSpPr>
        <p:sp>
          <p:nvSpPr>
            <p:cNvPr id="24" name="箭头: V 形 23">
              <a:extLst>
                <a:ext uri="{FF2B5EF4-FFF2-40B4-BE49-F238E27FC236}">
                  <a16:creationId xmlns:a16="http://schemas.microsoft.com/office/drawing/2014/main" xmlns="" id="{585F13CF-A4F5-4574-BF4A-861E05DF22AC}"/>
                </a:ext>
              </a:extLst>
            </p:cNvPr>
            <p:cNvSpPr/>
            <p:nvPr/>
          </p:nvSpPr>
          <p:spPr>
            <a:xfrm>
              <a:off x="-616212" y="1833473"/>
              <a:ext cx="120630" cy="128783"/>
            </a:xfrm>
            <a:prstGeom prst="chevron">
              <a:avLst>
                <a:gd name="adj" fmla="val 5966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xmlns="" id="{1802D51E-02E0-4382-90AA-22DFBCBDEA11}"/>
                </a:ext>
              </a:extLst>
            </p:cNvPr>
            <p:cNvSpPr/>
            <p:nvPr/>
          </p:nvSpPr>
          <p:spPr>
            <a:xfrm>
              <a:off x="-532871" y="1833473"/>
              <a:ext cx="120630" cy="128783"/>
            </a:xfrm>
            <a:prstGeom prst="chevron">
              <a:avLst>
                <a:gd name="adj" fmla="val 5966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B88F5EB9-54AA-42AC-9A01-A57C70B6812C}"/>
                </a:ext>
              </a:extLst>
            </p:cNvPr>
            <p:cNvSpPr/>
            <p:nvPr/>
          </p:nvSpPr>
          <p:spPr>
            <a:xfrm>
              <a:off x="-449530" y="1833473"/>
              <a:ext cx="120630" cy="128783"/>
            </a:xfrm>
            <a:prstGeom prst="chevron">
              <a:avLst>
                <a:gd name="adj" fmla="val 59665"/>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文本框 27">
            <a:extLst>
              <a:ext uri="{FF2B5EF4-FFF2-40B4-BE49-F238E27FC236}">
                <a16:creationId xmlns:a16="http://schemas.microsoft.com/office/drawing/2014/main" xmlns="" id="{EB132BB0-AB32-4448-8E41-F1FE9CE1C705}"/>
              </a:ext>
            </a:extLst>
          </p:cNvPr>
          <p:cNvSpPr txBox="1"/>
          <p:nvPr/>
        </p:nvSpPr>
        <p:spPr>
          <a:xfrm>
            <a:off x="5674272" y="1934276"/>
            <a:ext cx="774571" cy="400110"/>
          </a:xfrm>
          <a:prstGeom prst="rect">
            <a:avLst/>
          </a:prstGeom>
          <a:noFill/>
        </p:spPr>
        <p:txBody>
          <a:bodyPr wrap="none" rtlCol="0">
            <a:spAutoFit/>
          </a:bodyPr>
          <a:lstStyle/>
          <a:p>
            <a:r>
              <a:rPr lang="zh-CN" altLang="en-US" sz="2000" dirty="0">
                <a:solidFill>
                  <a:schemeClr val="accent1"/>
                </a:solidFill>
              </a:rPr>
              <a:t>土 建</a:t>
            </a:r>
          </a:p>
        </p:txBody>
      </p:sp>
      <p:sp>
        <p:nvSpPr>
          <p:cNvPr id="29" name="弧形 28">
            <a:extLst>
              <a:ext uri="{FF2B5EF4-FFF2-40B4-BE49-F238E27FC236}">
                <a16:creationId xmlns:a16="http://schemas.microsoft.com/office/drawing/2014/main" xmlns="" id="{058F0057-42DE-4351-9093-3AB8A2FDB1F8}"/>
              </a:ext>
            </a:extLst>
          </p:cNvPr>
          <p:cNvSpPr/>
          <p:nvPr/>
        </p:nvSpPr>
        <p:spPr>
          <a:xfrm>
            <a:off x="5426279" y="2665925"/>
            <a:ext cx="1270046" cy="1270046"/>
          </a:xfrm>
          <a:prstGeom prst="arc">
            <a:avLst>
              <a:gd name="adj1" fmla="val 16200000"/>
              <a:gd name="adj2" fmla="val 16069021"/>
            </a:avLst>
          </a:prstGeom>
          <a:noFill/>
          <a:ln w="50800" cap="rnd">
            <a:solidFill>
              <a:schemeClr val="bg1"/>
            </a:solidFill>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A48DEFFB-702A-49EF-BB0A-EA698F40C73B}"/>
              </a:ext>
            </a:extLst>
          </p:cNvPr>
          <p:cNvSpPr txBox="1"/>
          <p:nvPr/>
        </p:nvSpPr>
        <p:spPr>
          <a:xfrm>
            <a:off x="5459916" y="2993320"/>
            <a:ext cx="1189749" cy="584775"/>
          </a:xfrm>
          <a:prstGeom prst="rect">
            <a:avLst/>
          </a:prstGeom>
          <a:noFill/>
        </p:spPr>
        <p:txBody>
          <a:bodyPr wrap="none" rtlCol="0">
            <a:spAutoFit/>
          </a:bodyPr>
          <a:lstStyle/>
          <a:p>
            <a:r>
              <a:rPr lang="en-US" altLang="zh-CN" sz="3200" dirty="0">
                <a:solidFill>
                  <a:schemeClr val="bg1"/>
                </a:solidFill>
                <a:latin typeface="+mj-ea"/>
                <a:ea typeface="+mj-ea"/>
              </a:rPr>
              <a:t>100%</a:t>
            </a:r>
            <a:endParaRPr lang="zh-CN" altLang="en-US" sz="3200" dirty="0">
              <a:solidFill>
                <a:schemeClr val="bg1"/>
              </a:solidFill>
              <a:latin typeface="+mj-ea"/>
              <a:ea typeface="+mj-ea"/>
            </a:endParaRPr>
          </a:p>
        </p:txBody>
      </p:sp>
      <p:cxnSp>
        <p:nvCxnSpPr>
          <p:cNvPr id="34" name="直接连接符 33">
            <a:extLst>
              <a:ext uri="{FF2B5EF4-FFF2-40B4-BE49-F238E27FC236}">
                <a16:creationId xmlns:a16="http://schemas.microsoft.com/office/drawing/2014/main" xmlns="" id="{340ECA7E-FA95-4B3B-8B50-119140B43725}"/>
              </a:ext>
            </a:extLst>
          </p:cNvPr>
          <p:cNvCxnSpPr>
            <a:cxnSpLocks/>
          </p:cNvCxnSpPr>
          <p:nvPr/>
        </p:nvCxnSpPr>
        <p:spPr>
          <a:xfrm>
            <a:off x="5899831" y="4157315"/>
            <a:ext cx="31931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5CFDC80F-7EFB-422A-ABBB-2294D365ECC9}"/>
              </a:ext>
            </a:extLst>
          </p:cNvPr>
          <p:cNvSpPr/>
          <p:nvPr/>
        </p:nvSpPr>
        <p:spPr>
          <a:xfrm>
            <a:off x="4929860" y="4336193"/>
            <a:ext cx="2280339" cy="703078"/>
          </a:xfrm>
          <a:prstGeom prst="rect">
            <a:avLst/>
          </a:prstGeom>
        </p:spPr>
        <p:txBody>
          <a:bodyPr wrap="square">
            <a:spAutoFit/>
          </a:bodyPr>
          <a:lstStyle/>
          <a:p>
            <a:pPr>
              <a:lnSpc>
                <a:spcPct val="130000"/>
              </a:lnSpc>
            </a:pPr>
            <a:r>
              <a:rPr lang="zh-CN" altLang="en-US" sz="1600" dirty="0">
                <a:solidFill>
                  <a:schemeClr val="bg1"/>
                </a:solidFill>
              </a:rPr>
              <a:t>土建已基本完工，计划在春节前完成分户验收</a:t>
            </a:r>
          </a:p>
        </p:txBody>
      </p:sp>
      <p:sp>
        <p:nvSpPr>
          <p:cNvPr id="38" name="文本框 37">
            <a:extLst>
              <a:ext uri="{FF2B5EF4-FFF2-40B4-BE49-F238E27FC236}">
                <a16:creationId xmlns:a16="http://schemas.microsoft.com/office/drawing/2014/main" xmlns="" id="{5E03C576-D11A-47AC-9A13-C6944353C3D9}"/>
              </a:ext>
            </a:extLst>
          </p:cNvPr>
          <p:cNvSpPr txBox="1"/>
          <p:nvPr/>
        </p:nvSpPr>
        <p:spPr>
          <a:xfrm>
            <a:off x="5768593" y="3423004"/>
            <a:ext cx="585417" cy="276999"/>
          </a:xfrm>
          <a:prstGeom prst="rect">
            <a:avLst/>
          </a:prstGeom>
          <a:noFill/>
        </p:spPr>
        <p:txBody>
          <a:bodyPr wrap="none" rtlCol="0">
            <a:spAutoFit/>
          </a:bodyPr>
          <a:lstStyle/>
          <a:p>
            <a:r>
              <a:rPr lang="zh-CN" altLang="en-US" sz="1200" dirty="0">
                <a:solidFill>
                  <a:schemeClr val="bg1"/>
                </a:solidFill>
              </a:rPr>
              <a:t>进  度</a:t>
            </a:r>
          </a:p>
        </p:txBody>
      </p:sp>
      <p:sp>
        <p:nvSpPr>
          <p:cNvPr id="40" name="矩形 39">
            <a:extLst>
              <a:ext uri="{FF2B5EF4-FFF2-40B4-BE49-F238E27FC236}">
                <a16:creationId xmlns:a16="http://schemas.microsoft.com/office/drawing/2014/main" xmlns="" id="{8C5579D6-07BB-4647-9C09-7CAF98A16A20}"/>
              </a:ext>
            </a:extLst>
          </p:cNvPr>
          <p:cNvSpPr/>
          <p:nvPr/>
        </p:nvSpPr>
        <p:spPr>
          <a:xfrm flipV="1">
            <a:off x="1154454" y="2978044"/>
            <a:ext cx="2485549" cy="3359255"/>
          </a:xfrm>
          <a:prstGeom prst="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直角三角形 40">
            <a:extLst>
              <a:ext uri="{FF2B5EF4-FFF2-40B4-BE49-F238E27FC236}">
                <a16:creationId xmlns:a16="http://schemas.microsoft.com/office/drawing/2014/main" xmlns="" id="{61DC935C-92FB-4619-9C88-8B3971A74017}"/>
              </a:ext>
            </a:extLst>
          </p:cNvPr>
          <p:cNvSpPr/>
          <p:nvPr/>
        </p:nvSpPr>
        <p:spPr>
          <a:xfrm flipH="1">
            <a:off x="3303666" y="6000962"/>
            <a:ext cx="336337" cy="336337"/>
          </a:xfrm>
          <a:prstGeom prst="rtTriangle">
            <a:avLst/>
          </a:prstGeom>
          <a:solidFill>
            <a:schemeClr val="accent1"/>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2" name="直角三角形 41">
            <a:extLst>
              <a:ext uri="{FF2B5EF4-FFF2-40B4-BE49-F238E27FC236}">
                <a16:creationId xmlns:a16="http://schemas.microsoft.com/office/drawing/2014/main" xmlns="" id="{0A87196F-DD99-445F-9927-3BB052AD2E32}"/>
              </a:ext>
            </a:extLst>
          </p:cNvPr>
          <p:cNvSpPr/>
          <p:nvPr/>
        </p:nvSpPr>
        <p:spPr>
          <a:xfrm>
            <a:off x="3019552" y="2646505"/>
            <a:ext cx="147614" cy="331539"/>
          </a:xfrm>
          <a:prstGeom prst="rtTriangle">
            <a:avLst/>
          </a:prstGeom>
          <a:solidFill>
            <a:schemeClr val="accent1">
              <a:lumMod val="60000"/>
              <a:lumOff val="40000"/>
            </a:schemeClr>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剪去单角 42">
            <a:extLst>
              <a:ext uri="{FF2B5EF4-FFF2-40B4-BE49-F238E27FC236}">
                <a16:creationId xmlns:a16="http://schemas.microsoft.com/office/drawing/2014/main" xmlns="" id="{3B8B3785-C359-428E-ACCE-0A02D3282CDB}"/>
              </a:ext>
            </a:extLst>
          </p:cNvPr>
          <p:cNvSpPr/>
          <p:nvPr/>
        </p:nvSpPr>
        <p:spPr>
          <a:xfrm flipH="1">
            <a:off x="1773784" y="2646505"/>
            <a:ext cx="1251030" cy="430086"/>
          </a:xfrm>
          <a:prstGeom prst="snip1Rect">
            <a:avLst/>
          </a:prstGeom>
          <a:solidFill>
            <a:schemeClr val="accent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4" name="组合 43">
            <a:extLst>
              <a:ext uri="{FF2B5EF4-FFF2-40B4-BE49-F238E27FC236}">
                <a16:creationId xmlns:a16="http://schemas.microsoft.com/office/drawing/2014/main" xmlns="" id="{FE8E0BF4-5AD5-4F5D-AFF5-C3BEF0345C2F}"/>
              </a:ext>
            </a:extLst>
          </p:cNvPr>
          <p:cNvGrpSpPr/>
          <p:nvPr/>
        </p:nvGrpSpPr>
        <p:grpSpPr>
          <a:xfrm>
            <a:off x="1150568" y="6012556"/>
            <a:ext cx="718995" cy="322278"/>
            <a:chOff x="-616212" y="1833473"/>
            <a:chExt cx="287312" cy="128783"/>
          </a:xfrm>
          <a:noFill/>
        </p:grpSpPr>
        <p:sp>
          <p:nvSpPr>
            <p:cNvPr id="45" name="箭头: V 形 44">
              <a:extLst>
                <a:ext uri="{FF2B5EF4-FFF2-40B4-BE49-F238E27FC236}">
                  <a16:creationId xmlns:a16="http://schemas.microsoft.com/office/drawing/2014/main" xmlns="" id="{2537E8A3-11C6-4A13-86DD-48D9A90D7FA8}"/>
                </a:ext>
              </a:extLst>
            </p:cNvPr>
            <p:cNvSpPr/>
            <p:nvPr/>
          </p:nvSpPr>
          <p:spPr>
            <a:xfrm>
              <a:off x="-616212"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xmlns="" id="{CED44891-1093-4AA0-9F12-BBE602BFEE88}"/>
                </a:ext>
              </a:extLst>
            </p:cNvPr>
            <p:cNvSpPr/>
            <p:nvPr/>
          </p:nvSpPr>
          <p:spPr>
            <a:xfrm>
              <a:off x="-532871"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箭头: V 形 46">
              <a:extLst>
                <a:ext uri="{FF2B5EF4-FFF2-40B4-BE49-F238E27FC236}">
                  <a16:creationId xmlns:a16="http://schemas.microsoft.com/office/drawing/2014/main" xmlns="" id="{A05EBA8A-B589-4C5A-817F-806E994BA33F}"/>
                </a:ext>
              </a:extLst>
            </p:cNvPr>
            <p:cNvSpPr/>
            <p:nvPr/>
          </p:nvSpPr>
          <p:spPr>
            <a:xfrm>
              <a:off x="-449530"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文本框 47">
            <a:extLst>
              <a:ext uri="{FF2B5EF4-FFF2-40B4-BE49-F238E27FC236}">
                <a16:creationId xmlns:a16="http://schemas.microsoft.com/office/drawing/2014/main" xmlns="" id="{CCA61C1C-330E-4053-AC6A-06622349B77C}"/>
              </a:ext>
            </a:extLst>
          </p:cNvPr>
          <p:cNvSpPr txBox="1"/>
          <p:nvPr/>
        </p:nvSpPr>
        <p:spPr>
          <a:xfrm>
            <a:off x="1794005" y="2661018"/>
            <a:ext cx="1210588" cy="400110"/>
          </a:xfrm>
          <a:prstGeom prst="rect">
            <a:avLst/>
          </a:prstGeom>
          <a:noFill/>
        </p:spPr>
        <p:txBody>
          <a:bodyPr wrap="none" rtlCol="0">
            <a:spAutoFit/>
          </a:bodyPr>
          <a:lstStyle/>
          <a:p>
            <a:pPr algn="ctr"/>
            <a:r>
              <a:rPr lang="zh-CN" altLang="en-US" sz="2000" dirty="0">
                <a:solidFill>
                  <a:schemeClr val="bg1"/>
                </a:solidFill>
              </a:rPr>
              <a:t>市政绿化</a:t>
            </a:r>
          </a:p>
        </p:txBody>
      </p:sp>
      <p:sp>
        <p:nvSpPr>
          <p:cNvPr id="69" name="椭圆 68">
            <a:extLst>
              <a:ext uri="{FF2B5EF4-FFF2-40B4-BE49-F238E27FC236}">
                <a16:creationId xmlns:a16="http://schemas.microsoft.com/office/drawing/2014/main" xmlns="" id="{FDD4DA72-D81C-4FFC-A706-C89CA3FD329C}"/>
              </a:ext>
            </a:extLst>
          </p:cNvPr>
          <p:cNvSpPr/>
          <p:nvPr/>
        </p:nvSpPr>
        <p:spPr>
          <a:xfrm>
            <a:off x="1764020" y="3392667"/>
            <a:ext cx="1270046" cy="1270046"/>
          </a:xfrm>
          <a:prstGeom prst="ellipse">
            <a:avLst/>
          </a:prstGeom>
          <a:noFill/>
          <a:ln w="50800" cap="rnd">
            <a:solidFill>
              <a:schemeClr val="accent1">
                <a:lumMod val="20000"/>
                <a:lumOff val="80000"/>
              </a:schemeClr>
            </a:solidFil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弧形 48">
            <a:extLst>
              <a:ext uri="{FF2B5EF4-FFF2-40B4-BE49-F238E27FC236}">
                <a16:creationId xmlns:a16="http://schemas.microsoft.com/office/drawing/2014/main" xmlns="" id="{545B20E2-E14B-4608-8323-C5FCF46EB381}"/>
              </a:ext>
            </a:extLst>
          </p:cNvPr>
          <p:cNvSpPr/>
          <p:nvPr/>
        </p:nvSpPr>
        <p:spPr>
          <a:xfrm>
            <a:off x="1764020" y="3392667"/>
            <a:ext cx="1270046" cy="1270046"/>
          </a:xfrm>
          <a:prstGeom prst="arc">
            <a:avLst>
              <a:gd name="adj1" fmla="val 16200000"/>
              <a:gd name="adj2" fmla="val 14703966"/>
            </a:avLst>
          </a:prstGeom>
          <a:noFill/>
          <a:ln w="50800" cap="rnd">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DAA4E8A1-FAE9-4860-8BC3-C9650D7164E7}"/>
              </a:ext>
            </a:extLst>
          </p:cNvPr>
          <p:cNvSpPr txBox="1"/>
          <p:nvPr/>
        </p:nvSpPr>
        <p:spPr>
          <a:xfrm>
            <a:off x="1897043" y="3720062"/>
            <a:ext cx="990977" cy="584775"/>
          </a:xfrm>
          <a:prstGeom prst="rect">
            <a:avLst/>
          </a:prstGeom>
          <a:noFill/>
        </p:spPr>
        <p:txBody>
          <a:bodyPr wrap="none" rtlCol="0">
            <a:spAutoFit/>
          </a:bodyPr>
          <a:lstStyle/>
          <a:p>
            <a:pPr algn="ctr"/>
            <a:r>
              <a:rPr lang="en-US" altLang="zh-CN" sz="3200" dirty="0">
                <a:solidFill>
                  <a:schemeClr val="accent1"/>
                </a:solidFill>
                <a:latin typeface="+mj-ea"/>
                <a:ea typeface="+mj-ea"/>
              </a:rPr>
              <a:t>95%</a:t>
            </a:r>
            <a:endParaRPr lang="zh-CN" altLang="en-US" sz="3200" dirty="0">
              <a:solidFill>
                <a:schemeClr val="accent1"/>
              </a:solidFill>
              <a:latin typeface="+mj-ea"/>
              <a:ea typeface="+mj-ea"/>
            </a:endParaRPr>
          </a:p>
        </p:txBody>
      </p:sp>
      <p:cxnSp>
        <p:nvCxnSpPr>
          <p:cNvPr id="51" name="直接连接符 50">
            <a:extLst>
              <a:ext uri="{FF2B5EF4-FFF2-40B4-BE49-F238E27FC236}">
                <a16:creationId xmlns:a16="http://schemas.microsoft.com/office/drawing/2014/main" xmlns="" id="{F91B37F1-5BC4-43A3-AC4C-F9B40A900C96}"/>
              </a:ext>
            </a:extLst>
          </p:cNvPr>
          <p:cNvCxnSpPr>
            <a:cxnSpLocks/>
          </p:cNvCxnSpPr>
          <p:nvPr/>
        </p:nvCxnSpPr>
        <p:spPr>
          <a:xfrm>
            <a:off x="2237572" y="4884057"/>
            <a:ext cx="31931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xmlns="" id="{0705A15A-77AF-49D1-BC23-2F7FC477C2F1}"/>
              </a:ext>
            </a:extLst>
          </p:cNvPr>
          <p:cNvSpPr/>
          <p:nvPr/>
        </p:nvSpPr>
        <p:spPr>
          <a:xfrm>
            <a:off x="1267601" y="5062935"/>
            <a:ext cx="2280339" cy="703078"/>
          </a:xfrm>
          <a:prstGeom prst="rect">
            <a:avLst/>
          </a:prstGeom>
        </p:spPr>
        <p:txBody>
          <a:bodyPr wrap="square">
            <a:spAutoFit/>
          </a:bodyPr>
          <a:lstStyle/>
          <a:p>
            <a:pPr>
              <a:lnSpc>
                <a:spcPct val="130000"/>
              </a:lnSpc>
            </a:pPr>
            <a:r>
              <a:rPr lang="zh-CN" altLang="en-US" sz="1600" dirty="0">
                <a:solidFill>
                  <a:schemeClr val="accent1"/>
                </a:solidFill>
              </a:rPr>
              <a:t>市政管线已铺设到位，绿化工程将在年前完工</a:t>
            </a:r>
          </a:p>
        </p:txBody>
      </p:sp>
      <p:sp>
        <p:nvSpPr>
          <p:cNvPr id="53" name="文本框 52">
            <a:extLst>
              <a:ext uri="{FF2B5EF4-FFF2-40B4-BE49-F238E27FC236}">
                <a16:creationId xmlns:a16="http://schemas.microsoft.com/office/drawing/2014/main" xmlns="" id="{D2DA4478-1B13-4C55-B9E1-3D742BE7685D}"/>
              </a:ext>
            </a:extLst>
          </p:cNvPr>
          <p:cNvSpPr txBox="1"/>
          <p:nvPr/>
        </p:nvSpPr>
        <p:spPr>
          <a:xfrm>
            <a:off x="2106334" y="4149746"/>
            <a:ext cx="585417" cy="276999"/>
          </a:xfrm>
          <a:prstGeom prst="rect">
            <a:avLst/>
          </a:prstGeom>
          <a:noFill/>
        </p:spPr>
        <p:txBody>
          <a:bodyPr wrap="none" rtlCol="0">
            <a:spAutoFit/>
          </a:bodyPr>
          <a:lstStyle/>
          <a:p>
            <a:r>
              <a:rPr lang="zh-CN" altLang="en-US" sz="1200" dirty="0">
                <a:solidFill>
                  <a:schemeClr val="accent1"/>
                </a:solidFill>
              </a:rPr>
              <a:t>进  度</a:t>
            </a:r>
          </a:p>
        </p:txBody>
      </p:sp>
      <p:sp>
        <p:nvSpPr>
          <p:cNvPr id="54" name="矩形 53">
            <a:extLst>
              <a:ext uri="{FF2B5EF4-FFF2-40B4-BE49-F238E27FC236}">
                <a16:creationId xmlns:a16="http://schemas.microsoft.com/office/drawing/2014/main" xmlns="" id="{626DFA0D-1800-4C9D-9622-BD0B6E5A6507}"/>
              </a:ext>
            </a:extLst>
          </p:cNvPr>
          <p:cNvSpPr/>
          <p:nvPr/>
        </p:nvSpPr>
        <p:spPr>
          <a:xfrm flipV="1">
            <a:off x="8433078" y="2978044"/>
            <a:ext cx="2485549" cy="3359255"/>
          </a:xfrm>
          <a:prstGeom prst="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直角三角形 54">
            <a:extLst>
              <a:ext uri="{FF2B5EF4-FFF2-40B4-BE49-F238E27FC236}">
                <a16:creationId xmlns:a16="http://schemas.microsoft.com/office/drawing/2014/main" xmlns="" id="{14577EB0-AFD6-4C09-999B-E0A8F657FAC9}"/>
              </a:ext>
            </a:extLst>
          </p:cNvPr>
          <p:cNvSpPr/>
          <p:nvPr/>
        </p:nvSpPr>
        <p:spPr>
          <a:xfrm flipH="1">
            <a:off x="10582290" y="6000962"/>
            <a:ext cx="336337" cy="336337"/>
          </a:xfrm>
          <a:prstGeom prst="rtTriangle">
            <a:avLst/>
          </a:prstGeom>
          <a:solidFill>
            <a:schemeClr val="accent1"/>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6" name="直角三角形 55">
            <a:extLst>
              <a:ext uri="{FF2B5EF4-FFF2-40B4-BE49-F238E27FC236}">
                <a16:creationId xmlns:a16="http://schemas.microsoft.com/office/drawing/2014/main" xmlns="" id="{3DBBCDA9-583C-4D1D-9FAC-058F4842CFD9}"/>
              </a:ext>
            </a:extLst>
          </p:cNvPr>
          <p:cNvSpPr/>
          <p:nvPr/>
        </p:nvSpPr>
        <p:spPr>
          <a:xfrm>
            <a:off x="10298176" y="2646505"/>
            <a:ext cx="147614" cy="331539"/>
          </a:xfrm>
          <a:prstGeom prst="rtTriangle">
            <a:avLst/>
          </a:prstGeom>
          <a:solidFill>
            <a:schemeClr val="accent1">
              <a:lumMod val="60000"/>
              <a:lumOff val="40000"/>
            </a:schemeClr>
          </a:solidFill>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剪去单角 56">
            <a:extLst>
              <a:ext uri="{FF2B5EF4-FFF2-40B4-BE49-F238E27FC236}">
                <a16:creationId xmlns:a16="http://schemas.microsoft.com/office/drawing/2014/main" xmlns="" id="{2B81B3E1-28E5-42EC-ADAC-9A2F985119D2}"/>
              </a:ext>
            </a:extLst>
          </p:cNvPr>
          <p:cNvSpPr/>
          <p:nvPr/>
        </p:nvSpPr>
        <p:spPr>
          <a:xfrm flipH="1">
            <a:off x="9052408" y="2646505"/>
            <a:ext cx="1251030" cy="430086"/>
          </a:xfrm>
          <a:prstGeom prst="snip1Rect">
            <a:avLst/>
          </a:prstGeom>
          <a:solidFill>
            <a:schemeClr val="accent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8" name="组合 57">
            <a:extLst>
              <a:ext uri="{FF2B5EF4-FFF2-40B4-BE49-F238E27FC236}">
                <a16:creationId xmlns:a16="http://schemas.microsoft.com/office/drawing/2014/main" xmlns="" id="{396C9E6B-9D1C-4F02-852C-66E3944CED6C}"/>
              </a:ext>
            </a:extLst>
          </p:cNvPr>
          <p:cNvGrpSpPr/>
          <p:nvPr/>
        </p:nvGrpSpPr>
        <p:grpSpPr>
          <a:xfrm>
            <a:off x="8429192" y="6012556"/>
            <a:ext cx="718995" cy="322278"/>
            <a:chOff x="-616212" y="1833473"/>
            <a:chExt cx="287312" cy="128783"/>
          </a:xfrm>
          <a:noFill/>
        </p:grpSpPr>
        <p:sp>
          <p:nvSpPr>
            <p:cNvPr id="59" name="箭头: V 形 58">
              <a:extLst>
                <a:ext uri="{FF2B5EF4-FFF2-40B4-BE49-F238E27FC236}">
                  <a16:creationId xmlns:a16="http://schemas.microsoft.com/office/drawing/2014/main" xmlns="" id="{9B1D73FC-891B-4241-B16C-FE1DC34E17AE}"/>
                </a:ext>
              </a:extLst>
            </p:cNvPr>
            <p:cNvSpPr/>
            <p:nvPr/>
          </p:nvSpPr>
          <p:spPr>
            <a:xfrm>
              <a:off x="-616212"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箭头: V 形 59">
              <a:extLst>
                <a:ext uri="{FF2B5EF4-FFF2-40B4-BE49-F238E27FC236}">
                  <a16:creationId xmlns:a16="http://schemas.microsoft.com/office/drawing/2014/main" xmlns="" id="{BA534A0E-F07C-4AD7-8C39-A8199A2176A0}"/>
                </a:ext>
              </a:extLst>
            </p:cNvPr>
            <p:cNvSpPr/>
            <p:nvPr/>
          </p:nvSpPr>
          <p:spPr>
            <a:xfrm>
              <a:off x="-532871"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箭头: V 形 60">
              <a:extLst>
                <a:ext uri="{FF2B5EF4-FFF2-40B4-BE49-F238E27FC236}">
                  <a16:creationId xmlns:a16="http://schemas.microsoft.com/office/drawing/2014/main" xmlns="" id="{6273D396-DD7B-4AAF-ABBB-FFCA4EC6E959}"/>
                </a:ext>
              </a:extLst>
            </p:cNvPr>
            <p:cNvSpPr/>
            <p:nvPr/>
          </p:nvSpPr>
          <p:spPr>
            <a:xfrm>
              <a:off x="-449530" y="1833473"/>
              <a:ext cx="120630" cy="128783"/>
            </a:xfrm>
            <a:prstGeom prst="chevron">
              <a:avLst>
                <a:gd name="adj" fmla="val 59665"/>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2" name="文本框 61">
            <a:extLst>
              <a:ext uri="{FF2B5EF4-FFF2-40B4-BE49-F238E27FC236}">
                <a16:creationId xmlns:a16="http://schemas.microsoft.com/office/drawing/2014/main" xmlns="" id="{E147D6FD-C2B9-4DDE-99F5-327F3651F936}"/>
              </a:ext>
            </a:extLst>
          </p:cNvPr>
          <p:cNvSpPr txBox="1"/>
          <p:nvPr/>
        </p:nvSpPr>
        <p:spPr>
          <a:xfrm>
            <a:off x="9072629" y="2661018"/>
            <a:ext cx="1210588" cy="400110"/>
          </a:xfrm>
          <a:prstGeom prst="rect">
            <a:avLst/>
          </a:prstGeom>
          <a:noFill/>
        </p:spPr>
        <p:txBody>
          <a:bodyPr wrap="none" rtlCol="0">
            <a:spAutoFit/>
          </a:bodyPr>
          <a:lstStyle/>
          <a:p>
            <a:pPr algn="ctr"/>
            <a:r>
              <a:rPr lang="zh-CN" altLang="en-US" sz="2000" dirty="0">
                <a:solidFill>
                  <a:schemeClr val="bg1"/>
                </a:solidFill>
              </a:rPr>
              <a:t>装饰装修</a:t>
            </a:r>
          </a:p>
        </p:txBody>
      </p:sp>
      <p:sp>
        <p:nvSpPr>
          <p:cNvPr id="68" name="椭圆 67">
            <a:extLst>
              <a:ext uri="{FF2B5EF4-FFF2-40B4-BE49-F238E27FC236}">
                <a16:creationId xmlns:a16="http://schemas.microsoft.com/office/drawing/2014/main" xmlns="" id="{6BC3676B-1BC4-46DB-9CDF-318BA4973D0D}"/>
              </a:ext>
            </a:extLst>
          </p:cNvPr>
          <p:cNvSpPr/>
          <p:nvPr/>
        </p:nvSpPr>
        <p:spPr>
          <a:xfrm>
            <a:off x="9042644" y="3392667"/>
            <a:ext cx="1270046" cy="1270046"/>
          </a:xfrm>
          <a:prstGeom prst="ellipse">
            <a:avLst/>
          </a:prstGeom>
          <a:noFill/>
          <a:ln w="50800" cap="rnd">
            <a:solidFill>
              <a:schemeClr val="accent1">
                <a:lumMod val="20000"/>
                <a:lumOff val="80000"/>
              </a:schemeClr>
            </a:solidFil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弧形 62">
            <a:extLst>
              <a:ext uri="{FF2B5EF4-FFF2-40B4-BE49-F238E27FC236}">
                <a16:creationId xmlns:a16="http://schemas.microsoft.com/office/drawing/2014/main" xmlns="" id="{32F76709-67DD-4392-98EF-020DFBF431A0}"/>
              </a:ext>
            </a:extLst>
          </p:cNvPr>
          <p:cNvSpPr/>
          <p:nvPr/>
        </p:nvSpPr>
        <p:spPr>
          <a:xfrm>
            <a:off x="9042644" y="3392667"/>
            <a:ext cx="1270046" cy="1270046"/>
          </a:xfrm>
          <a:prstGeom prst="arc">
            <a:avLst>
              <a:gd name="adj1" fmla="val 16200000"/>
              <a:gd name="adj2" fmla="val 9210920"/>
            </a:avLst>
          </a:prstGeom>
          <a:noFill/>
          <a:ln w="50800" cap="rnd">
            <a:solidFill>
              <a:schemeClr val="accent1"/>
            </a:solidFill>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76EBB8B8-0F5D-44E3-AAE1-A47DF7DAED9B}"/>
              </a:ext>
            </a:extLst>
          </p:cNvPr>
          <p:cNvSpPr txBox="1"/>
          <p:nvPr/>
        </p:nvSpPr>
        <p:spPr>
          <a:xfrm>
            <a:off x="9175667" y="3720062"/>
            <a:ext cx="990977" cy="584775"/>
          </a:xfrm>
          <a:prstGeom prst="rect">
            <a:avLst/>
          </a:prstGeom>
          <a:noFill/>
        </p:spPr>
        <p:txBody>
          <a:bodyPr wrap="none" rtlCol="0">
            <a:spAutoFit/>
          </a:bodyPr>
          <a:lstStyle/>
          <a:p>
            <a:pPr algn="ctr"/>
            <a:r>
              <a:rPr lang="en-US" altLang="zh-CN" sz="3200" dirty="0">
                <a:solidFill>
                  <a:schemeClr val="accent1"/>
                </a:solidFill>
                <a:latin typeface="+mj-ea"/>
                <a:ea typeface="+mj-ea"/>
              </a:rPr>
              <a:t>65%</a:t>
            </a:r>
            <a:endParaRPr lang="zh-CN" altLang="en-US" sz="3200" dirty="0">
              <a:solidFill>
                <a:schemeClr val="accent1"/>
              </a:solidFill>
              <a:latin typeface="+mj-ea"/>
              <a:ea typeface="+mj-ea"/>
            </a:endParaRPr>
          </a:p>
        </p:txBody>
      </p:sp>
      <p:cxnSp>
        <p:nvCxnSpPr>
          <p:cNvPr id="65" name="直接连接符 64">
            <a:extLst>
              <a:ext uri="{FF2B5EF4-FFF2-40B4-BE49-F238E27FC236}">
                <a16:creationId xmlns:a16="http://schemas.microsoft.com/office/drawing/2014/main" xmlns="" id="{92D5D070-20EE-490F-8DE8-386ACF4D6C6C}"/>
              </a:ext>
            </a:extLst>
          </p:cNvPr>
          <p:cNvCxnSpPr>
            <a:cxnSpLocks/>
          </p:cNvCxnSpPr>
          <p:nvPr/>
        </p:nvCxnSpPr>
        <p:spPr>
          <a:xfrm>
            <a:off x="9516196" y="4884057"/>
            <a:ext cx="31931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xmlns="" id="{0F76234D-37F1-4E48-9D82-D82D3EB5C380}"/>
              </a:ext>
            </a:extLst>
          </p:cNvPr>
          <p:cNvSpPr/>
          <p:nvPr/>
        </p:nvSpPr>
        <p:spPr>
          <a:xfrm>
            <a:off x="8546225" y="5062935"/>
            <a:ext cx="2280339" cy="703078"/>
          </a:xfrm>
          <a:prstGeom prst="rect">
            <a:avLst/>
          </a:prstGeom>
        </p:spPr>
        <p:txBody>
          <a:bodyPr wrap="square">
            <a:spAutoFit/>
          </a:bodyPr>
          <a:lstStyle/>
          <a:p>
            <a:pPr>
              <a:lnSpc>
                <a:spcPct val="130000"/>
              </a:lnSpc>
            </a:pPr>
            <a:r>
              <a:rPr lang="zh-CN" altLang="en-US" sz="1600" dirty="0">
                <a:solidFill>
                  <a:schemeClr val="accent1"/>
                </a:solidFill>
              </a:rPr>
              <a:t>高层区已完成粉刷，门窗安装施工班组已入场</a:t>
            </a:r>
          </a:p>
        </p:txBody>
      </p:sp>
      <p:sp>
        <p:nvSpPr>
          <p:cNvPr id="67" name="文本框 66">
            <a:extLst>
              <a:ext uri="{FF2B5EF4-FFF2-40B4-BE49-F238E27FC236}">
                <a16:creationId xmlns:a16="http://schemas.microsoft.com/office/drawing/2014/main" xmlns="" id="{037E3B1D-2D02-428E-833A-ED7D6C18E163}"/>
              </a:ext>
            </a:extLst>
          </p:cNvPr>
          <p:cNvSpPr txBox="1"/>
          <p:nvPr/>
        </p:nvSpPr>
        <p:spPr>
          <a:xfrm>
            <a:off x="9384958" y="4149746"/>
            <a:ext cx="585417" cy="276999"/>
          </a:xfrm>
          <a:prstGeom prst="rect">
            <a:avLst/>
          </a:prstGeom>
          <a:noFill/>
        </p:spPr>
        <p:txBody>
          <a:bodyPr wrap="none" rtlCol="0">
            <a:spAutoFit/>
          </a:bodyPr>
          <a:lstStyle/>
          <a:p>
            <a:r>
              <a:rPr lang="zh-CN" altLang="en-US" sz="1200" dirty="0">
                <a:solidFill>
                  <a:schemeClr val="accent1"/>
                </a:solidFill>
              </a:rPr>
              <a:t>进  度</a:t>
            </a:r>
          </a:p>
        </p:txBody>
      </p:sp>
      <p:cxnSp>
        <p:nvCxnSpPr>
          <p:cNvPr id="70" name="直接连接符 69">
            <a:extLst>
              <a:ext uri="{FF2B5EF4-FFF2-40B4-BE49-F238E27FC236}">
                <a16:creationId xmlns:a16="http://schemas.microsoft.com/office/drawing/2014/main" xmlns="" id="{C7887B29-6A7E-44B9-B894-8B0F27E31D31}"/>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71" name="图片 70" descr="图片包含 徽标&#10;&#10;描述已自动生成">
            <a:extLst>
              <a:ext uri="{FF2B5EF4-FFF2-40B4-BE49-F238E27FC236}">
                <a16:creationId xmlns:a16="http://schemas.microsoft.com/office/drawing/2014/main" xmlns="" id="{31C669F3-8D11-492D-B108-6F27D0F325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4172423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1B0CEB2-588F-43E9-AF3B-DA6E383B89DF}"/>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F936D94D-1B1E-4D24-AC6E-B196B0D36676}"/>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E5775650-3889-4752-B727-B1E02131D91B}"/>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8FE69195-503A-4794-8D73-593AFA799B39}"/>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C85034FC-42B6-469F-8E1B-10389EE56489}"/>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0DC6FB49-2C7F-4318-815F-DD32647BD102}"/>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0F171550-1C05-4404-B541-FA8587D73B11}"/>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13" name="矩形: 剪去单角 12">
            <a:extLst>
              <a:ext uri="{FF2B5EF4-FFF2-40B4-BE49-F238E27FC236}">
                <a16:creationId xmlns:a16="http://schemas.microsoft.com/office/drawing/2014/main" xmlns="" id="{748ACBFD-BFD6-4C15-8AF6-85EC200761A3}"/>
              </a:ext>
            </a:extLst>
          </p:cNvPr>
          <p:cNvSpPr/>
          <p:nvPr/>
        </p:nvSpPr>
        <p:spPr>
          <a:xfrm flipH="1" flipV="1">
            <a:off x="482599" y="1204164"/>
            <a:ext cx="4333240" cy="2417270"/>
          </a:xfrm>
          <a:prstGeom prst="snip1Rect">
            <a:avLst/>
          </a:prstGeom>
          <a:blipFill dpi="0" rotWithShape="0">
            <a:blip r:embed="rId3">
              <a:extLst>
                <a:ext uri="{BEBA8EAE-BF5A-486C-A8C5-ECC9F3942E4B}">
                  <a14:imgProps xmlns:a14="http://schemas.microsoft.com/office/drawing/2010/main">
                    <a14:imgLayer r:embed="rId4">
                      <a14:imgEffect>
                        <a14:brightnessContrast bright="20000"/>
                      </a14:imgEffect>
                    </a14:imgLayer>
                  </a14:imgProps>
                </a:ext>
              </a:extLst>
            </a:blip>
            <a:srcRect/>
            <a:stretch>
              <a:fillRect/>
            </a:stretch>
          </a:blip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剪去单角 16">
            <a:extLst>
              <a:ext uri="{FF2B5EF4-FFF2-40B4-BE49-F238E27FC236}">
                <a16:creationId xmlns:a16="http://schemas.microsoft.com/office/drawing/2014/main" xmlns="" id="{B162A273-17FB-4295-AA3F-18370488B3C6}"/>
              </a:ext>
            </a:extLst>
          </p:cNvPr>
          <p:cNvSpPr/>
          <p:nvPr/>
        </p:nvSpPr>
        <p:spPr>
          <a:xfrm>
            <a:off x="7363460" y="3914950"/>
            <a:ext cx="4333240" cy="2417270"/>
          </a:xfrm>
          <a:prstGeom prst="snip1Rect">
            <a:avLst/>
          </a:prstGeom>
          <a:blipFill dpi="0" rotWithShape="1">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形状 17">
            <a:extLst>
              <a:ext uri="{FF2B5EF4-FFF2-40B4-BE49-F238E27FC236}">
                <a16:creationId xmlns:a16="http://schemas.microsoft.com/office/drawing/2014/main" xmlns="" id="{3E3F768A-6403-4D10-9085-DD82E29663ED}"/>
              </a:ext>
            </a:extLst>
          </p:cNvPr>
          <p:cNvSpPr/>
          <p:nvPr/>
        </p:nvSpPr>
        <p:spPr>
          <a:xfrm>
            <a:off x="495300" y="3429000"/>
            <a:ext cx="11201400" cy="655320"/>
          </a:xfrm>
          <a:custGeom>
            <a:avLst/>
            <a:gdLst>
              <a:gd name="connsiteX0" fmla="*/ 0 w 11170920"/>
              <a:gd name="connsiteY0" fmla="*/ 0 h 655320"/>
              <a:gd name="connsiteX1" fmla="*/ 350520 w 11170920"/>
              <a:gd name="connsiteY1" fmla="*/ 350520 h 655320"/>
              <a:gd name="connsiteX2" fmla="*/ 10866120 w 11170920"/>
              <a:gd name="connsiteY2" fmla="*/ 350520 h 655320"/>
              <a:gd name="connsiteX3" fmla="*/ 11170920 w 11170920"/>
              <a:gd name="connsiteY3" fmla="*/ 655320 h 655320"/>
            </a:gdLst>
            <a:ahLst/>
            <a:cxnLst>
              <a:cxn ang="0">
                <a:pos x="connsiteX0" y="connsiteY0"/>
              </a:cxn>
              <a:cxn ang="0">
                <a:pos x="connsiteX1" y="connsiteY1"/>
              </a:cxn>
              <a:cxn ang="0">
                <a:pos x="connsiteX2" y="connsiteY2"/>
              </a:cxn>
              <a:cxn ang="0">
                <a:pos x="connsiteX3" y="connsiteY3"/>
              </a:cxn>
            </a:cxnLst>
            <a:rect l="l" t="t" r="r" b="b"/>
            <a:pathLst>
              <a:path w="11170920" h="655320">
                <a:moveTo>
                  <a:pt x="0" y="0"/>
                </a:moveTo>
                <a:lnTo>
                  <a:pt x="350520" y="350520"/>
                </a:lnTo>
                <a:lnTo>
                  <a:pt x="10866120" y="350520"/>
                </a:lnTo>
                <a:lnTo>
                  <a:pt x="11170920" y="655320"/>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剪去单角 22">
            <a:extLst>
              <a:ext uri="{FF2B5EF4-FFF2-40B4-BE49-F238E27FC236}">
                <a16:creationId xmlns:a16="http://schemas.microsoft.com/office/drawing/2014/main" xmlns="" id="{BBA1DC6B-2FF3-43E3-B34E-CB91470428F9}"/>
              </a:ext>
            </a:extLst>
          </p:cNvPr>
          <p:cNvSpPr/>
          <p:nvPr/>
        </p:nvSpPr>
        <p:spPr>
          <a:xfrm>
            <a:off x="4983480" y="1798320"/>
            <a:ext cx="6713220" cy="1823114"/>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剪去单角 24">
            <a:extLst>
              <a:ext uri="{FF2B5EF4-FFF2-40B4-BE49-F238E27FC236}">
                <a16:creationId xmlns:a16="http://schemas.microsoft.com/office/drawing/2014/main" xmlns="" id="{D306BC10-1A8F-4941-8B95-07A032196992}"/>
              </a:ext>
            </a:extLst>
          </p:cNvPr>
          <p:cNvSpPr/>
          <p:nvPr/>
        </p:nvSpPr>
        <p:spPr>
          <a:xfrm rot="5400000">
            <a:off x="5670150" y="815595"/>
            <a:ext cx="481332" cy="1876265"/>
          </a:xfrm>
          <a:prstGeom prst="snip1Rect">
            <a:avLst>
              <a:gd name="adj" fmla="val 4079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051B7DDA-D6C7-4242-BC43-ED04EB864AFF}"/>
              </a:ext>
            </a:extLst>
          </p:cNvPr>
          <p:cNvCxnSpPr/>
          <p:nvPr/>
        </p:nvCxnSpPr>
        <p:spPr>
          <a:xfrm>
            <a:off x="4983480" y="1798320"/>
            <a:ext cx="0" cy="1823114"/>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xmlns="" id="{88521652-E3FA-4215-9A4E-7FB8BD874F3B}"/>
              </a:ext>
            </a:extLst>
          </p:cNvPr>
          <p:cNvGrpSpPr/>
          <p:nvPr/>
        </p:nvGrpSpPr>
        <p:grpSpPr>
          <a:xfrm>
            <a:off x="6703773" y="1798320"/>
            <a:ext cx="1005205" cy="196074"/>
            <a:chOff x="6703773" y="1798320"/>
            <a:chExt cx="1005205" cy="196074"/>
          </a:xfrm>
          <a:gradFill>
            <a:gsLst>
              <a:gs pos="12000">
                <a:schemeClr val="accent1"/>
              </a:gs>
              <a:gs pos="87000">
                <a:schemeClr val="accent1">
                  <a:alpha val="0"/>
                </a:schemeClr>
              </a:gs>
            </a:gsLst>
            <a:lin ang="3000000" scaled="0"/>
          </a:gradFill>
        </p:grpSpPr>
        <p:sp>
          <p:nvSpPr>
            <p:cNvPr id="28" name="平行四边形 27">
              <a:extLst>
                <a:ext uri="{FF2B5EF4-FFF2-40B4-BE49-F238E27FC236}">
                  <a16:creationId xmlns:a16="http://schemas.microsoft.com/office/drawing/2014/main" xmlns="" id="{BAA26078-58FB-47DD-9015-2D41AFEE252C}"/>
                </a:ext>
              </a:extLst>
            </p:cNvPr>
            <p:cNvSpPr/>
            <p:nvPr/>
          </p:nvSpPr>
          <p:spPr>
            <a:xfrm>
              <a:off x="6703773"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a16="http://schemas.microsoft.com/office/drawing/2014/main" xmlns="" id="{9432BECD-54E8-427D-A9D3-895EC1074021}"/>
                </a:ext>
              </a:extLst>
            </p:cNvPr>
            <p:cNvSpPr/>
            <p:nvPr/>
          </p:nvSpPr>
          <p:spPr>
            <a:xfrm>
              <a:off x="6846744"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xmlns="" id="{462E8CB7-372C-46BA-A0D7-7BD86D80A712}"/>
                </a:ext>
              </a:extLst>
            </p:cNvPr>
            <p:cNvSpPr/>
            <p:nvPr/>
          </p:nvSpPr>
          <p:spPr>
            <a:xfrm>
              <a:off x="6989715"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xmlns="" id="{7C70D9C3-7319-446C-ADB5-38A4023EA406}"/>
                </a:ext>
              </a:extLst>
            </p:cNvPr>
            <p:cNvSpPr/>
            <p:nvPr/>
          </p:nvSpPr>
          <p:spPr>
            <a:xfrm>
              <a:off x="7132686"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a16="http://schemas.microsoft.com/office/drawing/2014/main" xmlns="" id="{856AD642-2029-4706-AA87-48967069670D}"/>
                </a:ext>
              </a:extLst>
            </p:cNvPr>
            <p:cNvSpPr/>
            <p:nvPr/>
          </p:nvSpPr>
          <p:spPr>
            <a:xfrm>
              <a:off x="727565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xmlns="" id="{33768BDD-844B-4D35-93C9-DDDDD0CCAAD1}"/>
                </a:ext>
              </a:extLst>
            </p:cNvPr>
            <p:cNvSpPr/>
            <p:nvPr/>
          </p:nvSpPr>
          <p:spPr>
            <a:xfrm>
              <a:off x="741862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a16="http://schemas.microsoft.com/office/drawing/2014/main" xmlns="" id="{E5B9D018-F90D-4899-82B3-3E81756A4A0F}"/>
              </a:ext>
            </a:extLst>
          </p:cNvPr>
          <p:cNvSpPr txBox="1"/>
          <p:nvPr/>
        </p:nvSpPr>
        <p:spPr>
          <a:xfrm>
            <a:off x="5181578" y="1553672"/>
            <a:ext cx="1467068" cy="400110"/>
          </a:xfrm>
          <a:prstGeom prst="rect">
            <a:avLst/>
          </a:prstGeom>
          <a:noFill/>
        </p:spPr>
        <p:txBody>
          <a:bodyPr wrap="none" rtlCol="0">
            <a:spAutoFit/>
          </a:bodyPr>
          <a:lstStyle/>
          <a:p>
            <a:r>
              <a:rPr lang="zh-CN" altLang="en-US" sz="2000" dirty="0">
                <a:solidFill>
                  <a:schemeClr val="bg1"/>
                </a:solidFill>
              </a:rPr>
              <a:t>现场进度图</a:t>
            </a:r>
          </a:p>
        </p:txBody>
      </p:sp>
      <p:sp>
        <p:nvSpPr>
          <p:cNvPr id="37" name="矩形 36">
            <a:extLst>
              <a:ext uri="{FF2B5EF4-FFF2-40B4-BE49-F238E27FC236}">
                <a16:creationId xmlns:a16="http://schemas.microsoft.com/office/drawing/2014/main" xmlns="" id="{B2DB4DCD-B75B-458A-8192-6F599F2D9517}"/>
              </a:ext>
            </a:extLst>
          </p:cNvPr>
          <p:cNvSpPr/>
          <p:nvPr/>
        </p:nvSpPr>
        <p:spPr>
          <a:xfrm>
            <a:off x="5124448" y="2198430"/>
            <a:ext cx="6096000" cy="1139543"/>
          </a:xfrm>
          <a:prstGeom prst="rect">
            <a:avLst/>
          </a:prstGeom>
        </p:spPr>
        <p:txBody>
          <a:bodyPr>
            <a:spAutoFit/>
          </a:bodyPr>
          <a:lstStyle/>
          <a:p>
            <a:pPr algn="just">
              <a:lnSpc>
                <a:spcPct val="130000"/>
              </a:lnSpc>
            </a:pPr>
            <a:r>
              <a:rPr lang="zh-CN" altLang="en-US" dirty="0">
                <a:solidFill>
                  <a:schemeClr val="tx1">
                    <a:lumMod val="75000"/>
                    <a:lumOff val="25000"/>
                  </a:schemeClr>
                </a:solidFill>
              </a:rPr>
              <a:t>道路陶土砖铺装完成</a:t>
            </a:r>
            <a:r>
              <a:rPr lang="en-US" altLang="zh-CN" dirty="0">
                <a:solidFill>
                  <a:schemeClr val="tx1">
                    <a:lumMod val="75000"/>
                    <a:lumOff val="25000"/>
                  </a:schemeClr>
                </a:solidFill>
              </a:rPr>
              <a:t>30%</a:t>
            </a:r>
            <a:r>
              <a:rPr lang="zh-CN" altLang="en-US" dirty="0">
                <a:solidFill>
                  <a:schemeClr val="tx1">
                    <a:lumMod val="75000"/>
                    <a:lumOff val="25000"/>
                  </a:schemeClr>
                </a:solidFill>
              </a:rPr>
              <a:t>，预计年底完成</a:t>
            </a:r>
            <a:r>
              <a:rPr lang="en-US" altLang="zh-CN" dirty="0">
                <a:solidFill>
                  <a:schemeClr val="tx1">
                    <a:lumMod val="75000"/>
                    <a:lumOff val="25000"/>
                  </a:schemeClr>
                </a:solidFill>
              </a:rPr>
              <a:t>95%</a:t>
            </a:r>
            <a:r>
              <a:rPr lang="zh-CN" altLang="en-US" dirty="0">
                <a:solidFill>
                  <a:schemeClr val="tx1">
                    <a:lumMod val="75000"/>
                    <a:lumOff val="25000"/>
                  </a:schemeClr>
                </a:solidFill>
              </a:rPr>
              <a:t>；人行道花岗岩铺装完成</a:t>
            </a:r>
            <a:r>
              <a:rPr lang="en-US" altLang="zh-CN" dirty="0">
                <a:solidFill>
                  <a:schemeClr val="tx1">
                    <a:lumMod val="75000"/>
                    <a:lumOff val="25000"/>
                  </a:schemeClr>
                </a:solidFill>
              </a:rPr>
              <a:t>30%</a:t>
            </a:r>
            <a:r>
              <a:rPr lang="zh-CN" altLang="en-US" dirty="0">
                <a:solidFill>
                  <a:schemeClr val="tx1">
                    <a:lumMod val="75000"/>
                    <a:lumOff val="25000"/>
                  </a:schemeClr>
                </a:solidFill>
              </a:rPr>
              <a:t>，计划</a:t>
            </a:r>
            <a:r>
              <a:rPr lang="en-US" altLang="zh-CN" dirty="0">
                <a:solidFill>
                  <a:schemeClr val="tx1">
                    <a:lumMod val="75000"/>
                    <a:lumOff val="25000"/>
                  </a:schemeClr>
                </a:solidFill>
              </a:rPr>
              <a:t>1</a:t>
            </a:r>
            <a:r>
              <a:rPr lang="zh-CN" altLang="en-US" dirty="0">
                <a:solidFill>
                  <a:schemeClr val="tx1">
                    <a:lumMod val="75000"/>
                    <a:lumOff val="25000"/>
                  </a:schemeClr>
                </a:solidFill>
              </a:rPr>
              <a:t>月中旬全部完成；室外采光井百叶窗和玻璃安装完成</a:t>
            </a:r>
            <a:r>
              <a:rPr lang="en-US" altLang="zh-CN" dirty="0">
                <a:solidFill>
                  <a:schemeClr val="tx1">
                    <a:lumMod val="75000"/>
                    <a:lumOff val="25000"/>
                  </a:schemeClr>
                </a:solidFill>
              </a:rPr>
              <a:t>50%</a:t>
            </a:r>
            <a:r>
              <a:rPr lang="zh-CN" altLang="en-US" dirty="0">
                <a:solidFill>
                  <a:schemeClr val="tx1">
                    <a:lumMod val="75000"/>
                    <a:lumOff val="25000"/>
                  </a:schemeClr>
                </a:solidFill>
              </a:rPr>
              <a:t>，预计元旦前全部安装完成。</a:t>
            </a:r>
          </a:p>
        </p:txBody>
      </p:sp>
      <p:sp>
        <p:nvSpPr>
          <p:cNvPr id="40" name="矩形: 剪去单角 39">
            <a:extLst>
              <a:ext uri="{FF2B5EF4-FFF2-40B4-BE49-F238E27FC236}">
                <a16:creationId xmlns:a16="http://schemas.microsoft.com/office/drawing/2014/main" xmlns="" id="{3EE0E165-A1A9-47DA-8D23-7A97EFCCBF60}"/>
              </a:ext>
            </a:extLst>
          </p:cNvPr>
          <p:cNvSpPr/>
          <p:nvPr/>
        </p:nvSpPr>
        <p:spPr>
          <a:xfrm flipH="1">
            <a:off x="495300" y="4509106"/>
            <a:ext cx="6713220" cy="1823114"/>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剪去单角 40">
            <a:extLst>
              <a:ext uri="{FF2B5EF4-FFF2-40B4-BE49-F238E27FC236}">
                <a16:creationId xmlns:a16="http://schemas.microsoft.com/office/drawing/2014/main" xmlns="" id="{9C966AD9-06BD-41C0-B796-5DAFD3ECF55E}"/>
              </a:ext>
            </a:extLst>
          </p:cNvPr>
          <p:cNvSpPr/>
          <p:nvPr/>
        </p:nvSpPr>
        <p:spPr>
          <a:xfrm rot="16200000" flipH="1">
            <a:off x="6040518" y="3526381"/>
            <a:ext cx="481332" cy="1876265"/>
          </a:xfrm>
          <a:prstGeom prst="snip1Rect">
            <a:avLst>
              <a:gd name="adj" fmla="val 4079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9BEACC3B-DBC0-4646-91D2-A427EBF92322}"/>
              </a:ext>
            </a:extLst>
          </p:cNvPr>
          <p:cNvCxnSpPr/>
          <p:nvPr/>
        </p:nvCxnSpPr>
        <p:spPr>
          <a:xfrm flipH="1">
            <a:off x="7208520" y="4509106"/>
            <a:ext cx="0" cy="1823114"/>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E4802E18-87CD-4215-AC75-7EA1C69B90B2}"/>
              </a:ext>
            </a:extLst>
          </p:cNvPr>
          <p:cNvGrpSpPr/>
          <p:nvPr/>
        </p:nvGrpSpPr>
        <p:grpSpPr>
          <a:xfrm flipH="1">
            <a:off x="4483022" y="4509106"/>
            <a:ext cx="1005205" cy="196074"/>
            <a:chOff x="6703773" y="1798320"/>
            <a:chExt cx="1005205" cy="196074"/>
          </a:xfrm>
          <a:gradFill>
            <a:gsLst>
              <a:gs pos="12000">
                <a:schemeClr val="accent1"/>
              </a:gs>
              <a:gs pos="87000">
                <a:schemeClr val="accent1">
                  <a:alpha val="0"/>
                </a:schemeClr>
              </a:gs>
            </a:gsLst>
            <a:lin ang="3000000" scaled="0"/>
          </a:gradFill>
        </p:grpSpPr>
        <p:sp>
          <p:nvSpPr>
            <p:cNvPr id="46" name="平行四边形 45">
              <a:extLst>
                <a:ext uri="{FF2B5EF4-FFF2-40B4-BE49-F238E27FC236}">
                  <a16:creationId xmlns:a16="http://schemas.microsoft.com/office/drawing/2014/main" xmlns="" id="{9A7E332B-45FC-4DD1-95F9-3DD2315AD611}"/>
                </a:ext>
              </a:extLst>
            </p:cNvPr>
            <p:cNvSpPr/>
            <p:nvPr/>
          </p:nvSpPr>
          <p:spPr>
            <a:xfrm>
              <a:off x="6703773"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xmlns="" id="{163B5D40-4E38-4779-A9A4-BA32D24B0007}"/>
                </a:ext>
              </a:extLst>
            </p:cNvPr>
            <p:cNvSpPr/>
            <p:nvPr/>
          </p:nvSpPr>
          <p:spPr>
            <a:xfrm>
              <a:off x="6846744"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xmlns="" id="{92CCA2CB-CDA7-4CE7-85A4-07942EC6CB99}"/>
                </a:ext>
              </a:extLst>
            </p:cNvPr>
            <p:cNvSpPr/>
            <p:nvPr/>
          </p:nvSpPr>
          <p:spPr>
            <a:xfrm>
              <a:off x="6989715"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xmlns="" id="{67A9E676-0947-484D-9895-901E5F21CE92}"/>
                </a:ext>
              </a:extLst>
            </p:cNvPr>
            <p:cNvSpPr/>
            <p:nvPr/>
          </p:nvSpPr>
          <p:spPr>
            <a:xfrm>
              <a:off x="7132686"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xmlns="" id="{4FDC5C57-0901-486C-8C36-F9F0D4DD27A4}"/>
                </a:ext>
              </a:extLst>
            </p:cNvPr>
            <p:cNvSpPr/>
            <p:nvPr/>
          </p:nvSpPr>
          <p:spPr>
            <a:xfrm>
              <a:off x="727565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xmlns="" id="{97DD4DFB-D202-4C40-8D41-BA7FD59627DC}"/>
                </a:ext>
              </a:extLst>
            </p:cNvPr>
            <p:cNvSpPr/>
            <p:nvPr/>
          </p:nvSpPr>
          <p:spPr>
            <a:xfrm>
              <a:off x="741862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a:extLst>
              <a:ext uri="{FF2B5EF4-FFF2-40B4-BE49-F238E27FC236}">
                <a16:creationId xmlns:a16="http://schemas.microsoft.com/office/drawing/2014/main" xmlns="" id="{C1BDE140-898D-4778-9DAB-C98B04A993A3}"/>
              </a:ext>
            </a:extLst>
          </p:cNvPr>
          <p:cNvSpPr txBox="1"/>
          <p:nvPr/>
        </p:nvSpPr>
        <p:spPr>
          <a:xfrm flipH="1">
            <a:off x="5543354" y="4264458"/>
            <a:ext cx="1467068" cy="400110"/>
          </a:xfrm>
          <a:prstGeom prst="rect">
            <a:avLst/>
          </a:prstGeom>
          <a:noFill/>
        </p:spPr>
        <p:txBody>
          <a:bodyPr wrap="none" rtlCol="0">
            <a:spAutoFit/>
          </a:bodyPr>
          <a:lstStyle/>
          <a:p>
            <a:r>
              <a:rPr lang="zh-CN" altLang="en-US" sz="2000" dirty="0">
                <a:solidFill>
                  <a:schemeClr val="bg1"/>
                </a:solidFill>
              </a:rPr>
              <a:t>现场进度图</a:t>
            </a:r>
          </a:p>
        </p:txBody>
      </p:sp>
      <p:sp>
        <p:nvSpPr>
          <p:cNvPr id="45" name="矩形 44">
            <a:extLst>
              <a:ext uri="{FF2B5EF4-FFF2-40B4-BE49-F238E27FC236}">
                <a16:creationId xmlns:a16="http://schemas.microsoft.com/office/drawing/2014/main" xmlns="" id="{0E367CBE-FF20-46E9-9BD7-2C53BF872CE8}"/>
              </a:ext>
            </a:extLst>
          </p:cNvPr>
          <p:cNvSpPr/>
          <p:nvPr/>
        </p:nvSpPr>
        <p:spPr>
          <a:xfrm>
            <a:off x="881380" y="4909216"/>
            <a:ext cx="6096000" cy="1139543"/>
          </a:xfrm>
          <a:prstGeom prst="rect">
            <a:avLst/>
          </a:prstGeom>
        </p:spPr>
        <p:txBody>
          <a:bodyPr>
            <a:spAutoFit/>
          </a:bodyPr>
          <a:lstStyle/>
          <a:p>
            <a:pPr algn="just">
              <a:lnSpc>
                <a:spcPct val="130000"/>
              </a:lnSpc>
            </a:pPr>
            <a:r>
              <a:rPr lang="zh-CN" altLang="en-US" dirty="0">
                <a:solidFill>
                  <a:schemeClr val="tx1">
                    <a:lumMod val="75000"/>
                    <a:lumOff val="25000"/>
                  </a:schemeClr>
                </a:solidFill>
              </a:rPr>
              <a:t>外架在七月底已经全部拆除，八月初全面进入市政配套施工阶段，九月底完成</a:t>
            </a:r>
            <a:r>
              <a:rPr lang="en-US" altLang="zh-CN" dirty="0">
                <a:solidFill>
                  <a:schemeClr val="tx1">
                    <a:lumMod val="75000"/>
                    <a:lumOff val="25000"/>
                  </a:schemeClr>
                </a:solidFill>
              </a:rPr>
              <a:t>5000</a:t>
            </a:r>
            <a:r>
              <a:rPr lang="zh-CN" altLang="en-US" dirty="0">
                <a:solidFill>
                  <a:schemeClr val="tx1">
                    <a:lumMod val="75000"/>
                    <a:lumOff val="25000"/>
                  </a:schemeClr>
                </a:solidFill>
              </a:rPr>
              <a:t>平方米庭院道路硬化。截止目前，室内铝合金门窗安装完成</a:t>
            </a:r>
            <a:r>
              <a:rPr lang="en-US" altLang="zh-CN" dirty="0">
                <a:solidFill>
                  <a:schemeClr val="tx1">
                    <a:lumMod val="75000"/>
                    <a:lumOff val="25000"/>
                  </a:schemeClr>
                </a:solidFill>
              </a:rPr>
              <a:t>80%</a:t>
            </a:r>
            <a:r>
              <a:rPr lang="zh-CN" altLang="en-US" dirty="0">
                <a:solidFill>
                  <a:schemeClr val="tx1">
                    <a:lumMod val="75000"/>
                    <a:lumOff val="25000"/>
                  </a:schemeClr>
                </a:solidFill>
              </a:rPr>
              <a:t>，预计元旦前全部安装完成。</a:t>
            </a:r>
          </a:p>
        </p:txBody>
      </p:sp>
      <p:pic>
        <p:nvPicPr>
          <p:cNvPr id="52" name="图片 51" descr="图片包含 徽标&#10;&#10;描述已自动生成">
            <a:extLst>
              <a:ext uri="{FF2B5EF4-FFF2-40B4-BE49-F238E27FC236}">
                <a16:creationId xmlns:a16="http://schemas.microsoft.com/office/drawing/2014/main" xmlns="" id="{C87E068D-28CB-4FAD-B573-04D6DD1EA7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781459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54F560B-947C-4DD5-BE7F-C3EC06D0B641}"/>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E5F34A96-DD99-4B30-ADBC-59CBD2088F1E}"/>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EBAE2CD-65E5-43DD-ABE8-EC2DE8B4219D}"/>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DEA4A691-4EE3-4832-A125-6C57304572A3}"/>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9716D26C-F2AC-44FC-AC36-7E5B15A83524}"/>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47954EF8-8B59-47A3-9C53-81CF285ACF11}"/>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7C465E29-B462-467E-95A9-D70154215BA4}"/>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pic>
        <p:nvPicPr>
          <p:cNvPr id="9" name="图片 8" descr="图片包含 徽标&#10;&#10;描述已自动生成">
            <a:extLst>
              <a:ext uri="{FF2B5EF4-FFF2-40B4-BE49-F238E27FC236}">
                <a16:creationId xmlns:a16="http://schemas.microsoft.com/office/drawing/2014/main" xmlns="" id="{59EE3C7F-D5C3-44B4-8A9A-F6A32EA116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
        <p:nvSpPr>
          <p:cNvPr id="10" name="矩形 9">
            <a:extLst>
              <a:ext uri="{FF2B5EF4-FFF2-40B4-BE49-F238E27FC236}">
                <a16:creationId xmlns:a16="http://schemas.microsoft.com/office/drawing/2014/main" xmlns="" id="{F95F6107-7EC3-484D-9C54-B7F981BCEE23}"/>
              </a:ext>
            </a:extLst>
          </p:cNvPr>
          <p:cNvSpPr/>
          <p:nvPr/>
        </p:nvSpPr>
        <p:spPr>
          <a:xfrm>
            <a:off x="3951823" y="1148555"/>
            <a:ext cx="4288353" cy="400110"/>
          </a:xfrm>
          <a:prstGeom prst="rect">
            <a:avLst/>
          </a:prstGeom>
        </p:spPr>
        <p:txBody>
          <a:bodyPr wrap="none">
            <a:spAutoFit/>
          </a:bodyPr>
          <a:lstStyle/>
          <a:p>
            <a:pPr algn="ctr"/>
            <a:r>
              <a:rPr lang="zh-CN" altLang="en-US" sz="2000" dirty="0">
                <a:solidFill>
                  <a:schemeClr val="tx1">
                    <a:lumMod val="75000"/>
                    <a:lumOff val="25000"/>
                  </a:schemeClr>
                </a:solidFill>
                <a:latin typeface="+mj-ea"/>
              </a:rPr>
              <a:t>同安</a:t>
            </a:r>
            <a:r>
              <a:rPr lang="en-US" altLang="zh-CN" sz="2000" dirty="0">
                <a:solidFill>
                  <a:schemeClr val="tx1">
                    <a:lumMod val="75000"/>
                    <a:lumOff val="25000"/>
                  </a:schemeClr>
                </a:solidFill>
                <a:latin typeface="+mj-ea"/>
              </a:rPr>
              <a:t>·</a:t>
            </a:r>
            <a:r>
              <a:rPr lang="zh-CN" altLang="en-US" sz="2000" dirty="0">
                <a:solidFill>
                  <a:schemeClr val="tx1">
                    <a:lumMod val="75000"/>
                    <a:lumOff val="25000"/>
                  </a:schemeClr>
                </a:solidFill>
                <a:latin typeface="+mj-ea"/>
              </a:rPr>
              <a:t>稿定景城工程项目施工进度表</a:t>
            </a:r>
          </a:p>
        </p:txBody>
      </p:sp>
      <p:graphicFrame>
        <p:nvGraphicFramePr>
          <p:cNvPr id="13" name="表格 13">
            <a:extLst>
              <a:ext uri="{FF2B5EF4-FFF2-40B4-BE49-F238E27FC236}">
                <a16:creationId xmlns:a16="http://schemas.microsoft.com/office/drawing/2014/main" xmlns="" id="{AE84B15B-C203-43D1-B3EB-94BE0084001E}"/>
              </a:ext>
            </a:extLst>
          </p:cNvPr>
          <p:cNvGraphicFramePr>
            <a:graphicFrameLocks noGrp="1"/>
          </p:cNvGraphicFramePr>
          <p:nvPr>
            <p:extLst>
              <p:ext uri="{D42A27DB-BD31-4B8C-83A1-F6EECF244321}">
                <p14:modId xmlns:p14="http://schemas.microsoft.com/office/powerpoint/2010/main" val="802317939"/>
              </p:ext>
            </p:extLst>
          </p:nvPr>
        </p:nvGraphicFramePr>
        <p:xfrm>
          <a:off x="485776" y="1601022"/>
          <a:ext cx="11220456" cy="4734645"/>
        </p:xfrm>
        <a:graphic>
          <a:graphicData uri="http://schemas.openxmlformats.org/drawingml/2006/table">
            <a:tbl>
              <a:tblPr bandRow="1">
                <a:tableStyleId>{3B4B98B0-60AC-42C2-AFA5-B58CD77FA1E5}</a:tableStyleId>
              </a:tblPr>
              <a:tblGrid>
                <a:gridCol w="1592406">
                  <a:extLst>
                    <a:ext uri="{9D8B030D-6E8A-4147-A177-3AD203B41FA5}">
                      <a16:colId xmlns:a16="http://schemas.microsoft.com/office/drawing/2014/main" xmlns="" val="6390064"/>
                    </a:ext>
                  </a:extLst>
                </a:gridCol>
                <a:gridCol w="641870">
                  <a:extLst>
                    <a:ext uri="{9D8B030D-6E8A-4147-A177-3AD203B41FA5}">
                      <a16:colId xmlns:a16="http://schemas.microsoft.com/office/drawing/2014/main" xmlns="" val="1880355532"/>
                    </a:ext>
                  </a:extLst>
                </a:gridCol>
                <a:gridCol w="641870">
                  <a:extLst>
                    <a:ext uri="{9D8B030D-6E8A-4147-A177-3AD203B41FA5}">
                      <a16:colId xmlns:a16="http://schemas.microsoft.com/office/drawing/2014/main" xmlns="" val="1411550383"/>
                    </a:ext>
                  </a:extLst>
                </a:gridCol>
                <a:gridCol w="641870">
                  <a:extLst>
                    <a:ext uri="{9D8B030D-6E8A-4147-A177-3AD203B41FA5}">
                      <a16:colId xmlns:a16="http://schemas.microsoft.com/office/drawing/2014/main" xmlns="" val="1596857627"/>
                    </a:ext>
                  </a:extLst>
                </a:gridCol>
                <a:gridCol w="641870">
                  <a:extLst>
                    <a:ext uri="{9D8B030D-6E8A-4147-A177-3AD203B41FA5}">
                      <a16:colId xmlns:a16="http://schemas.microsoft.com/office/drawing/2014/main" xmlns="" val="3197455886"/>
                    </a:ext>
                  </a:extLst>
                </a:gridCol>
                <a:gridCol w="641870">
                  <a:extLst>
                    <a:ext uri="{9D8B030D-6E8A-4147-A177-3AD203B41FA5}">
                      <a16:colId xmlns:a16="http://schemas.microsoft.com/office/drawing/2014/main" xmlns="" val="834871953"/>
                    </a:ext>
                  </a:extLst>
                </a:gridCol>
                <a:gridCol w="641870">
                  <a:extLst>
                    <a:ext uri="{9D8B030D-6E8A-4147-A177-3AD203B41FA5}">
                      <a16:colId xmlns:a16="http://schemas.microsoft.com/office/drawing/2014/main" xmlns="" val="2779070219"/>
                    </a:ext>
                  </a:extLst>
                </a:gridCol>
                <a:gridCol w="641870">
                  <a:extLst>
                    <a:ext uri="{9D8B030D-6E8A-4147-A177-3AD203B41FA5}">
                      <a16:colId xmlns:a16="http://schemas.microsoft.com/office/drawing/2014/main" xmlns="" val="3049162408"/>
                    </a:ext>
                  </a:extLst>
                </a:gridCol>
                <a:gridCol w="641870">
                  <a:extLst>
                    <a:ext uri="{9D8B030D-6E8A-4147-A177-3AD203B41FA5}">
                      <a16:colId xmlns:a16="http://schemas.microsoft.com/office/drawing/2014/main" xmlns="" val="2097677749"/>
                    </a:ext>
                  </a:extLst>
                </a:gridCol>
                <a:gridCol w="641870">
                  <a:extLst>
                    <a:ext uri="{9D8B030D-6E8A-4147-A177-3AD203B41FA5}">
                      <a16:colId xmlns:a16="http://schemas.microsoft.com/office/drawing/2014/main" xmlns="" val="1524393247"/>
                    </a:ext>
                  </a:extLst>
                </a:gridCol>
                <a:gridCol w="641870">
                  <a:extLst>
                    <a:ext uri="{9D8B030D-6E8A-4147-A177-3AD203B41FA5}">
                      <a16:colId xmlns:a16="http://schemas.microsoft.com/office/drawing/2014/main" xmlns="" val="3603485201"/>
                    </a:ext>
                  </a:extLst>
                </a:gridCol>
                <a:gridCol w="641870">
                  <a:extLst>
                    <a:ext uri="{9D8B030D-6E8A-4147-A177-3AD203B41FA5}">
                      <a16:colId xmlns:a16="http://schemas.microsoft.com/office/drawing/2014/main" xmlns="" val="3075758695"/>
                    </a:ext>
                  </a:extLst>
                </a:gridCol>
                <a:gridCol w="641870">
                  <a:extLst>
                    <a:ext uri="{9D8B030D-6E8A-4147-A177-3AD203B41FA5}">
                      <a16:colId xmlns:a16="http://schemas.microsoft.com/office/drawing/2014/main" xmlns="" val="2832984561"/>
                    </a:ext>
                  </a:extLst>
                </a:gridCol>
                <a:gridCol w="641870">
                  <a:extLst>
                    <a:ext uri="{9D8B030D-6E8A-4147-A177-3AD203B41FA5}">
                      <a16:colId xmlns:a16="http://schemas.microsoft.com/office/drawing/2014/main" xmlns="" val="198940955"/>
                    </a:ext>
                  </a:extLst>
                </a:gridCol>
                <a:gridCol w="641870">
                  <a:extLst>
                    <a:ext uri="{9D8B030D-6E8A-4147-A177-3AD203B41FA5}">
                      <a16:colId xmlns:a16="http://schemas.microsoft.com/office/drawing/2014/main" xmlns="" val="2114316889"/>
                    </a:ext>
                  </a:extLst>
                </a:gridCol>
                <a:gridCol w="641870">
                  <a:extLst>
                    <a:ext uri="{9D8B030D-6E8A-4147-A177-3AD203B41FA5}">
                      <a16:colId xmlns:a16="http://schemas.microsoft.com/office/drawing/2014/main" xmlns="" val="3687656485"/>
                    </a:ext>
                  </a:extLst>
                </a:gridCol>
              </a:tblGrid>
              <a:tr h="315643">
                <a:tc rowSpan="2">
                  <a:txBody>
                    <a:bodyPr/>
                    <a:lstStyle/>
                    <a:p>
                      <a:pPr algn="ctr">
                        <a:lnSpc>
                          <a:spcPct val="130000"/>
                        </a:lnSpc>
                      </a:pPr>
                      <a:r>
                        <a:rPr lang="zh-CN" altLang="en-US" sz="1400" dirty="0">
                          <a:solidFill>
                            <a:schemeClr val="bg1"/>
                          </a:solidFill>
                        </a:rPr>
                        <a:t>工程项目</a:t>
                      </a:r>
                      <a:endParaRPr lang="en-US" altLang="zh-CN" sz="1400" dirty="0">
                        <a:solidFill>
                          <a:schemeClr val="bg1"/>
                        </a:solidFill>
                      </a:endParaRPr>
                    </a:p>
                    <a:p>
                      <a:pPr algn="ctr">
                        <a:lnSpc>
                          <a:spcPct val="130000"/>
                        </a:lnSpc>
                      </a:pPr>
                      <a:r>
                        <a:rPr lang="zh-CN" altLang="en-US" sz="1400" dirty="0">
                          <a:solidFill>
                            <a:schemeClr val="bg1"/>
                          </a:solidFill>
                        </a:rPr>
                        <a:t>工期安排</a:t>
                      </a:r>
                    </a:p>
                  </a:txBody>
                  <a:tcPr anchor="ctr">
                    <a:lnB w="12700" cap="flat" cmpd="sng" algn="ctr">
                      <a:solidFill>
                        <a:schemeClr val="accent2"/>
                      </a:solidFill>
                      <a:prstDash val="solid"/>
                      <a:round/>
                      <a:headEnd type="none" w="med" len="med"/>
                      <a:tailEnd type="none" w="med" len="med"/>
                    </a:lnB>
                    <a:solidFill>
                      <a:schemeClr val="accent2"/>
                    </a:solidFill>
                  </a:tcPr>
                </a:tc>
                <a:tc gridSpan="15">
                  <a:txBody>
                    <a:bodyPr/>
                    <a:lstStyle/>
                    <a:p>
                      <a:pPr algn="ctr"/>
                      <a:r>
                        <a:rPr lang="zh-CN" altLang="en-US" sz="1400" dirty="0">
                          <a:solidFill>
                            <a:schemeClr val="bg1"/>
                          </a:solidFill>
                        </a:rPr>
                        <a:t>总工期</a:t>
                      </a:r>
                      <a:r>
                        <a:rPr lang="en-US" altLang="zh-CN" sz="1400" dirty="0">
                          <a:solidFill>
                            <a:schemeClr val="bg1"/>
                          </a:solidFill>
                        </a:rPr>
                        <a:t>850</a:t>
                      </a:r>
                      <a:r>
                        <a:rPr lang="zh-CN" altLang="en-US" sz="1400" dirty="0">
                          <a:solidFill>
                            <a:schemeClr val="bg1"/>
                          </a:solidFill>
                        </a:rPr>
                        <a:t>天</a:t>
                      </a:r>
                    </a:p>
                  </a:txBody>
                  <a:tcPr anchor="ctr">
                    <a:solidFill>
                      <a:schemeClr val="accent2"/>
                    </a:solidFill>
                  </a:tcPr>
                </a:tc>
                <a:tc hMerge="1">
                  <a:txBody>
                    <a:bodyPr/>
                    <a:lstStyle/>
                    <a:p>
                      <a:endParaRPr lang="zh-CN" altLang="en-US" sz="1400"/>
                    </a:p>
                  </a:txBody>
                  <a:tcPr/>
                </a:tc>
                <a:tc hMerge="1">
                  <a:txBody>
                    <a:bodyPr/>
                    <a:lstStyle/>
                    <a:p>
                      <a:endParaRPr lang="zh-CN" altLang="en-US" sz="1400" dirty="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a:p>
                  </a:txBody>
                  <a:tcPr/>
                </a:tc>
                <a:tc hMerge="1">
                  <a:txBody>
                    <a:bodyPr/>
                    <a:lstStyle/>
                    <a:p>
                      <a:endParaRPr lang="zh-CN" altLang="en-US" sz="1400" dirty="0"/>
                    </a:p>
                  </a:txBody>
                  <a:tcPr/>
                </a:tc>
                <a:tc hMerge="1">
                  <a:txBody>
                    <a:bodyPr/>
                    <a:lstStyle/>
                    <a:p>
                      <a:endParaRPr lang="zh-CN" altLang="en-US" sz="1400" dirty="0"/>
                    </a:p>
                  </a:txBody>
                  <a:tcPr/>
                </a:tc>
                <a:tc hMerge="1">
                  <a:txBody>
                    <a:bodyPr/>
                    <a:lstStyle/>
                    <a:p>
                      <a:endParaRPr lang="zh-CN" altLang="en-US" sz="1400" dirty="0"/>
                    </a:p>
                  </a:txBody>
                  <a:tcPr/>
                </a:tc>
                <a:tc hMerge="1">
                  <a:txBody>
                    <a:bodyPr/>
                    <a:lstStyle/>
                    <a:p>
                      <a:endParaRPr lang="zh-CN" altLang="en-US" sz="1400" dirty="0"/>
                    </a:p>
                  </a:txBody>
                  <a:tcPr/>
                </a:tc>
                <a:extLst>
                  <a:ext uri="{0D108BD9-81ED-4DB2-BD59-A6C34878D82A}">
                    <a16:rowId xmlns:a16="http://schemas.microsoft.com/office/drawing/2014/main" xmlns="" val="1177165829"/>
                  </a:ext>
                </a:extLst>
              </a:tr>
              <a:tr h="315643">
                <a:tc vMerge="1">
                  <a:txBody>
                    <a:bodyPr/>
                    <a:lstStyle/>
                    <a:p>
                      <a:endParaRPr lang="zh-CN" altLang="en-US" sz="1400" dirty="0"/>
                    </a:p>
                  </a:txBody>
                  <a:tcPr/>
                </a:tc>
                <a:tc>
                  <a:txBody>
                    <a:bodyPr/>
                    <a:lstStyle/>
                    <a:p>
                      <a:pPr algn="ctr"/>
                      <a:r>
                        <a:rPr lang="en-US" altLang="zh-CN" sz="1200" dirty="0">
                          <a:solidFill>
                            <a:schemeClr val="tx1">
                              <a:lumMod val="65000"/>
                              <a:lumOff val="35000"/>
                            </a:schemeClr>
                          </a:solidFill>
                        </a:rPr>
                        <a:t>56</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112</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168</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224</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280</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336</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392</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448</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504</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560</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616</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672</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728</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784</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en-US" altLang="zh-CN" sz="1200" dirty="0">
                          <a:solidFill>
                            <a:schemeClr val="tx1">
                              <a:lumMod val="65000"/>
                              <a:lumOff val="35000"/>
                            </a:schemeClr>
                          </a:solidFill>
                        </a:rPr>
                        <a:t>850</a:t>
                      </a:r>
                      <a:endParaRPr lang="zh-CN" altLang="en-US" sz="1200" dirty="0">
                        <a:solidFill>
                          <a:schemeClr val="tx1">
                            <a:lumMod val="65000"/>
                            <a:lumOff val="35000"/>
                          </a:schemeClr>
                        </a:solidFill>
                      </a:endParaRP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1854823128"/>
                  </a:ext>
                </a:extLst>
              </a:tr>
              <a:tr h="315643">
                <a:tc>
                  <a:txBody>
                    <a:bodyPr/>
                    <a:lstStyle/>
                    <a:p>
                      <a:pPr algn="ctr"/>
                      <a:r>
                        <a:rPr lang="zh-CN" altLang="en-US" sz="1400" dirty="0">
                          <a:solidFill>
                            <a:schemeClr val="tx1">
                              <a:lumMod val="65000"/>
                              <a:lumOff val="35000"/>
                            </a:schemeClr>
                          </a:solidFill>
                        </a:rPr>
                        <a:t>施工准备</a:t>
                      </a:r>
                      <a:endParaRPr lang="en-US" altLang="zh-CN" sz="1400" dirty="0">
                        <a:solidFill>
                          <a:schemeClr val="tx1">
                            <a:lumMod val="65000"/>
                            <a:lumOff val="3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T w="12700" cap="flat" cmpd="sng" algn="ctr">
                      <a:solidFill>
                        <a:schemeClr val="accent2"/>
                      </a:solidFill>
                      <a:prstDash val="solid"/>
                      <a:round/>
                      <a:headEnd type="none" w="med" len="med"/>
                      <a:tailEnd type="none" w="med" len="med"/>
                    </a:lnT>
                    <a:solidFill>
                      <a:schemeClr val="accent1">
                        <a:alpha val="10000"/>
                      </a:schemeClr>
                    </a:solidFill>
                  </a:tcPr>
                </a:tc>
                <a:extLst>
                  <a:ext uri="{0D108BD9-81ED-4DB2-BD59-A6C34878D82A}">
                    <a16:rowId xmlns:a16="http://schemas.microsoft.com/office/drawing/2014/main" xmlns="" val="1832695739"/>
                  </a:ext>
                </a:extLst>
              </a:tr>
              <a:tr h="315643">
                <a:tc>
                  <a:txBody>
                    <a:bodyPr/>
                    <a:lstStyle/>
                    <a:p>
                      <a:pPr algn="ctr"/>
                      <a:r>
                        <a:rPr lang="zh-CN" altLang="en-US" sz="1400" dirty="0">
                          <a:solidFill>
                            <a:schemeClr val="tx1">
                              <a:lumMod val="65000"/>
                              <a:lumOff val="35000"/>
                            </a:schemeClr>
                          </a:solidFill>
                        </a:rPr>
                        <a:t>定位放线</a:t>
                      </a: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extLst>
                  <a:ext uri="{0D108BD9-81ED-4DB2-BD59-A6C34878D82A}">
                    <a16:rowId xmlns:a16="http://schemas.microsoft.com/office/drawing/2014/main" xmlns="" val="2803553378"/>
                  </a:ext>
                </a:extLst>
              </a:tr>
              <a:tr h="315643">
                <a:tc>
                  <a:txBody>
                    <a:bodyPr/>
                    <a:lstStyle/>
                    <a:p>
                      <a:pPr algn="ctr"/>
                      <a:r>
                        <a:rPr lang="zh-CN" altLang="en-US" sz="1400" dirty="0">
                          <a:solidFill>
                            <a:schemeClr val="tx1">
                              <a:lumMod val="65000"/>
                              <a:lumOff val="35000"/>
                            </a:schemeClr>
                          </a:solidFill>
                        </a:rPr>
                        <a:t>基础土方开挖</a:t>
                      </a: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extLst>
                  <a:ext uri="{0D108BD9-81ED-4DB2-BD59-A6C34878D82A}">
                    <a16:rowId xmlns:a16="http://schemas.microsoft.com/office/drawing/2014/main" xmlns="" val="2809626839"/>
                  </a:ext>
                </a:extLst>
              </a:tr>
              <a:tr h="315643">
                <a:tc>
                  <a:txBody>
                    <a:bodyPr/>
                    <a:lstStyle/>
                    <a:p>
                      <a:pPr algn="ctr"/>
                      <a:r>
                        <a:rPr lang="zh-CN" altLang="en-US" sz="1400" dirty="0">
                          <a:solidFill>
                            <a:schemeClr val="tx1">
                              <a:lumMod val="65000"/>
                              <a:lumOff val="35000"/>
                            </a:schemeClr>
                          </a:solidFill>
                        </a:rPr>
                        <a:t>基础施工</a:t>
                      </a: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extLst>
                  <a:ext uri="{0D108BD9-81ED-4DB2-BD59-A6C34878D82A}">
                    <a16:rowId xmlns:a16="http://schemas.microsoft.com/office/drawing/2014/main" xmlns="" val="350273561"/>
                  </a:ext>
                </a:extLst>
              </a:tr>
              <a:tr h="315643">
                <a:tc>
                  <a:txBody>
                    <a:bodyPr/>
                    <a:lstStyle/>
                    <a:p>
                      <a:pPr algn="ctr"/>
                      <a:r>
                        <a:rPr lang="zh-CN" altLang="en-US" sz="1400" dirty="0">
                          <a:solidFill>
                            <a:schemeClr val="tx1">
                              <a:lumMod val="65000"/>
                              <a:lumOff val="35000"/>
                            </a:schemeClr>
                          </a:solidFill>
                        </a:rPr>
                        <a:t>主体施工</a:t>
                      </a: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extLst>
                  <a:ext uri="{0D108BD9-81ED-4DB2-BD59-A6C34878D82A}">
                    <a16:rowId xmlns:a16="http://schemas.microsoft.com/office/drawing/2014/main" xmlns="" val="2558195819"/>
                  </a:ext>
                </a:extLst>
              </a:tr>
              <a:tr h="315643">
                <a:tc>
                  <a:txBody>
                    <a:bodyPr/>
                    <a:lstStyle/>
                    <a:p>
                      <a:pPr algn="ctr"/>
                      <a:r>
                        <a:rPr lang="zh-CN" altLang="en-US" sz="1400" dirty="0">
                          <a:solidFill>
                            <a:schemeClr val="tx1">
                              <a:lumMod val="65000"/>
                              <a:lumOff val="35000"/>
                            </a:schemeClr>
                          </a:solidFill>
                        </a:rPr>
                        <a:t>屋面工程施工</a:t>
                      </a: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extLst>
                  <a:ext uri="{0D108BD9-81ED-4DB2-BD59-A6C34878D82A}">
                    <a16:rowId xmlns:a16="http://schemas.microsoft.com/office/drawing/2014/main" xmlns="" val="4045473183"/>
                  </a:ext>
                </a:extLst>
              </a:tr>
              <a:tr h="315643">
                <a:tc>
                  <a:txBody>
                    <a:bodyPr/>
                    <a:lstStyle/>
                    <a:p>
                      <a:pPr algn="ctr"/>
                      <a:r>
                        <a:rPr lang="zh-CN" altLang="en-US" sz="1400" dirty="0">
                          <a:solidFill>
                            <a:schemeClr val="tx1">
                              <a:lumMod val="65000"/>
                              <a:lumOff val="35000"/>
                            </a:schemeClr>
                          </a:solidFill>
                        </a:rPr>
                        <a:t>装饰工程施工</a:t>
                      </a: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extLst>
                  <a:ext uri="{0D108BD9-81ED-4DB2-BD59-A6C34878D82A}">
                    <a16:rowId xmlns:a16="http://schemas.microsoft.com/office/drawing/2014/main" xmlns="" val="4071250412"/>
                  </a:ext>
                </a:extLst>
              </a:tr>
              <a:tr h="315643">
                <a:tc>
                  <a:txBody>
                    <a:bodyPr/>
                    <a:lstStyle/>
                    <a:p>
                      <a:pPr algn="ctr"/>
                      <a:r>
                        <a:rPr lang="zh-CN" altLang="en-US" sz="1400" dirty="0">
                          <a:solidFill>
                            <a:schemeClr val="tx1">
                              <a:lumMod val="65000"/>
                              <a:lumOff val="35000"/>
                            </a:schemeClr>
                          </a:solidFill>
                        </a:rPr>
                        <a:t>楼地面工程施工</a:t>
                      </a: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extLst>
                  <a:ext uri="{0D108BD9-81ED-4DB2-BD59-A6C34878D82A}">
                    <a16:rowId xmlns:a16="http://schemas.microsoft.com/office/drawing/2014/main" xmlns="" val="2935777772"/>
                  </a:ext>
                </a:extLst>
              </a:tr>
              <a:tr h="315643">
                <a:tc>
                  <a:txBody>
                    <a:bodyPr/>
                    <a:lstStyle/>
                    <a:p>
                      <a:pPr algn="ctr"/>
                      <a:r>
                        <a:rPr lang="zh-CN" altLang="en-US" sz="1400" dirty="0">
                          <a:solidFill>
                            <a:schemeClr val="tx1">
                              <a:lumMod val="65000"/>
                              <a:lumOff val="35000"/>
                            </a:schemeClr>
                          </a:solidFill>
                        </a:rPr>
                        <a:t>门窗施工</a:t>
                      </a: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extLst>
                  <a:ext uri="{0D108BD9-81ED-4DB2-BD59-A6C34878D82A}">
                    <a16:rowId xmlns:a16="http://schemas.microsoft.com/office/drawing/2014/main" xmlns="" val="1925154818"/>
                  </a:ext>
                </a:extLst>
              </a:tr>
              <a:tr h="315643">
                <a:tc>
                  <a:txBody>
                    <a:bodyPr/>
                    <a:lstStyle/>
                    <a:p>
                      <a:pPr algn="ctr"/>
                      <a:r>
                        <a:rPr lang="zh-CN" altLang="en-US" sz="1400" dirty="0">
                          <a:solidFill>
                            <a:schemeClr val="tx1">
                              <a:lumMod val="65000"/>
                              <a:lumOff val="35000"/>
                            </a:schemeClr>
                          </a:solidFill>
                        </a:rPr>
                        <a:t>水电安装</a:t>
                      </a: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extLst>
                  <a:ext uri="{0D108BD9-81ED-4DB2-BD59-A6C34878D82A}">
                    <a16:rowId xmlns:a16="http://schemas.microsoft.com/office/drawing/2014/main" xmlns="" val="1389205737"/>
                  </a:ext>
                </a:extLst>
              </a:tr>
              <a:tr h="315643">
                <a:tc>
                  <a:txBody>
                    <a:bodyPr/>
                    <a:lstStyle/>
                    <a:p>
                      <a:pPr algn="ctr"/>
                      <a:r>
                        <a:rPr lang="zh-CN" altLang="en-US" sz="1400" dirty="0">
                          <a:solidFill>
                            <a:schemeClr val="tx1">
                              <a:lumMod val="65000"/>
                              <a:lumOff val="35000"/>
                            </a:schemeClr>
                          </a:solidFill>
                        </a:rPr>
                        <a:t>市政管道安装</a:t>
                      </a: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solidFill>
                      <a:schemeClr val="accent1">
                        <a:alpha val="10000"/>
                      </a:schemeClr>
                    </a:solidFill>
                  </a:tcPr>
                </a:tc>
                <a:extLst>
                  <a:ext uri="{0D108BD9-81ED-4DB2-BD59-A6C34878D82A}">
                    <a16:rowId xmlns:a16="http://schemas.microsoft.com/office/drawing/2014/main" xmlns="" val="3343990752"/>
                  </a:ext>
                </a:extLst>
              </a:tr>
              <a:tr h="315643">
                <a:tc>
                  <a:txBody>
                    <a:bodyPr/>
                    <a:lstStyle/>
                    <a:p>
                      <a:pPr algn="ctr"/>
                      <a:r>
                        <a:rPr lang="zh-CN" altLang="en-US" sz="1400" dirty="0">
                          <a:solidFill>
                            <a:schemeClr val="tx1">
                              <a:lumMod val="65000"/>
                              <a:lumOff val="35000"/>
                            </a:schemeClr>
                          </a:solidFill>
                        </a:rPr>
                        <a:t>室外附属工程</a:t>
                      </a: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tc>
                  <a:txBody>
                    <a:bodyPr/>
                    <a:lstStyle/>
                    <a:p>
                      <a:pPr algn="ctr"/>
                      <a:endParaRPr lang="zh-CN" altLang="en-US" sz="1400" dirty="0">
                        <a:solidFill>
                          <a:schemeClr val="tx1">
                            <a:lumMod val="75000"/>
                            <a:lumOff val="25000"/>
                          </a:schemeClr>
                        </a:solidFill>
                      </a:endParaRPr>
                    </a:p>
                  </a:txBody>
                  <a:tcPr anchor="ctr"/>
                </a:tc>
                <a:extLst>
                  <a:ext uri="{0D108BD9-81ED-4DB2-BD59-A6C34878D82A}">
                    <a16:rowId xmlns:a16="http://schemas.microsoft.com/office/drawing/2014/main" xmlns="" val="1161459658"/>
                  </a:ext>
                </a:extLst>
              </a:tr>
              <a:tr h="315643">
                <a:tc>
                  <a:txBody>
                    <a:bodyPr/>
                    <a:lstStyle/>
                    <a:p>
                      <a:pPr algn="ctr"/>
                      <a:r>
                        <a:rPr lang="zh-CN" altLang="en-US" sz="1400" dirty="0">
                          <a:solidFill>
                            <a:schemeClr val="tx1">
                              <a:lumMod val="65000"/>
                              <a:lumOff val="35000"/>
                            </a:schemeClr>
                          </a:solidFill>
                        </a:rPr>
                        <a:t>扫尾及竣工验收</a:t>
                      </a: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tc>
                  <a:txBody>
                    <a:bodyPr/>
                    <a:lstStyle/>
                    <a:p>
                      <a:pPr algn="ctr"/>
                      <a:endParaRPr lang="zh-CN" altLang="en-US" sz="1400" dirty="0">
                        <a:solidFill>
                          <a:schemeClr val="tx1">
                            <a:lumMod val="75000"/>
                            <a:lumOff val="25000"/>
                          </a:schemeClr>
                        </a:solidFill>
                      </a:endParaRPr>
                    </a:p>
                  </a:txBody>
                  <a:tcPr anchor="ctr">
                    <a:lnB w="12700" cap="flat" cmpd="sng" algn="ctr">
                      <a:solidFill>
                        <a:schemeClr val="accent2"/>
                      </a:solidFill>
                      <a:prstDash val="solid"/>
                      <a:round/>
                      <a:headEnd type="none" w="med" len="med"/>
                      <a:tailEnd type="none" w="med" len="med"/>
                    </a:lnB>
                    <a:solidFill>
                      <a:schemeClr val="accent1">
                        <a:alpha val="10000"/>
                      </a:schemeClr>
                    </a:solidFill>
                  </a:tcPr>
                </a:tc>
                <a:extLst>
                  <a:ext uri="{0D108BD9-81ED-4DB2-BD59-A6C34878D82A}">
                    <a16:rowId xmlns:a16="http://schemas.microsoft.com/office/drawing/2014/main" xmlns="" val="1922056208"/>
                  </a:ext>
                </a:extLst>
              </a:tr>
            </a:tbl>
          </a:graphicData>
        </a:graphic>
      </p:graphicFrame>
      <p:sp>
        <p:nvSpPr>
          <p:cNvPr id="16" name="矩形 15">
            <a:extLst>
              <a:ext uri="{FF2B5EF4-FFF2-40B4-BE49-F238E27FC236}">
                <a16:creationId xmlns:a16="http://schemas.microsoft.com/office/drawing/2014/main" xmlns="" id="{6ACB2422-D077-4418-9BB9-681597AEAB2D}"/>
              </a:ext>
            </a:extLst>
          </p:cNvPr>
          <p:cNvSpPr/>
          <p:nvPr/>
        </p:nvSpPr>
        <p:spPr>
          <a:xfrm>
            <a:off x="2117111" y="2354489"/>
            <a:ext cx="437551"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5028D1D1-D84D-4F9D-BDC9-AC3B9F603880}"/>
              </a:ext>
            </a:extLst>
          </p:cNvPr>
          <p:cNvSpPr/>
          <p:nvPr/>
        </p:nvSpPr>
        <p:spPr>
          <a:xfrm>
            <a:off x="2575842" y="2670062"/>
            <a:ext cx="324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80E097AB-C0B8-4FD1-BB45-399D876BB9ED}"/>
              </a:ext>
            </a:extLst>
          </p:cNvPr>
          <p:cNvSpPr/>
          <p:nvPr/>
        </p:nvSpPr>
        <p:spPr>
          <a:xfrm>
            <a:off x="2843870" y="2985635"/>
            <a:ext cx="2196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70C04DF1-ABAA-44E3-840B-DE5A5D3899C7}"/>
              </a:ext>
            </a:extLst>
          </p:cNvPr>
          <p:cNvSpPr/>
          <p:nvPr/>
        </p:nvSpPr>
        <p:spPr>
          <a:xfrm>
            <a:off x="2704634" y="3301208"/>
            <a:ext cx="1872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8C355647-421C-42E3-AFEF-7AC42CAFBD2A}"/>
              </a:ext>
            </a:extLst>
          </p:cNvPr>
          <p:cNvSpPr/>
          <p:nvPr/>
        </p:nvSpPr>
        <p:spPr>
          <a:xfrm>
            <a:off x="3352334" y="3616781"/>
            <a:ext cx="5004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C741419C-0197-47A6-89B9-ABE09D5F1850}"/>
              </a:ext>
            </a:extLst>
          </p:cNvPr>
          <p:cNvSpPr/>
          <p:nvPr/>
        </p:nvSpPr>
        <p:spPr>
          <a:xfrm>
            <a:off x="8146584" y="3932354"/>
            <a:ext cx="1296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D598F383-86F5-4C28-B7E8-061ABDF31EF4}"/>
              </a:ext>
            </a:extLst>
          </p:cNvPr>
          <p:cNvSpPr/>
          <p:nvPr/>
        </p:nvSpPr>
        <p:spPr>
          <a:xfrm>
            <a:off x="4847488" y="4247927"/>
            <a:ext cx="5112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D15FC113-8D17-4BDE-B6EC-95A8C9BD8388}"/>
              </a:ext>
            </a:extLst>
          </p:cNvPr>
          <p:cNvSpPr/>
          <p:nvPr/>
        </p:nvSpPr>
        <p:spPr>
          <a:xfrm>
            <a:off x="6944176" y="4563500"/>
            <a:ext cx="2520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0F7310A2-9B07-4B08-A434-FB2C24E1C9B0}"/>
              </a:ext>
            </a:extLst>
          </p:cNvPr>
          <p:cNvSpPr/>
          <p:nvPr/>
        </p:nvSpPr>
        <p:spPr>
          <a:xfrm>
            <a:off x="3790584" y="5194646"/>
            <a:ext cx="6876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6B1C6CC3-C842-4CB6-9AF2-3753373F612C}"/>
              </a:ext>
            </a:extLst>
          </p:cNvPr>
          <p:cNvSpPr/>
          <p:nvPr/>
        </p:nvSpPr>
        <p:spPr>
          <a:xfrm>
            <a:off x="6096000" y="5510219"/>
            <a:ext cx="3204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21387FB0-4BC1-45C2-A76C-1BD293264C1A}"/>
              </a:ext>
            </a:extLst>
          </p:cNvPr>
          <p:cNvSpPr/>
          <p:nvPr/>
        </p:nvSpPr>
        <p:spPr>
          <a:xfrm>
            <a:off x="8204176" y="4879073"/>
            <a:ext cx="2088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DCDD4FE6-2E0D-40FA-8B8E-88D12C3B5A3F}"/>
              </a:ext>
            </a:extLst>
          </p:cNvPr>
          <p:cNvSpPr/>
          <p:nvPr/>
        </p:nvSpPr>
        <p:spPr>
          <a:xfrm>
            <a:off x="10104000" y="5825792"/>
            <a:ext cx="1296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CA2344A8-EE95-4AA6-8BD2-8FE24D7045F3}"/>
              </a:ext>
            </a:extLst>
          </p:cNvPr>
          <p:cNvSpPr/>
          <p:nvPr/>
        </p:nvSpPr>
        <p:spPr>
          <a:xfrm>
            <a:off x="10832700" y="6141369"/>
            <a:ext cx="864000" cy="58511"/>
          </a:xfrm>
          <a:prstGeom prst="rect">
            <a:avLst/>
          </a:prstGeom>
          <a:gradFill>
            <a:gsLst>
              <a:gs pos="0">
                <a:schemeClr val="accent1">
                  <a:lumMod val="60000"/>
                  <a:lumOff val="4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180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62E613B8-91A5-4CFC-BF5D-40424622724C}"/>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2F965352-74C6-4DB1-808F-FBC5B9B5F3E9}"/>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7F4A337A-2A51-49DF-B825-63A1F522CD4E}"/>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82A72EE8-7763-4910-8FAA-FE2BCFB25E77}"/>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A0ECAB5B-591E-4C9E-B3BF-DF875663F56F}"/>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5826283E-A839-4A44-A967-E1E427CEC116}"/>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67D3BD96-EA17-41B8-93A8-69E6167CAC7A}"/>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9" name="矩形: 剪去单角 8">
            <a:extLst>
              <a:ext uri="{FF2B5EF4-FFF2-40B4-BE49-F238E27FC236}">
                <a16:creationId xmlns:a16="http://schemas.microsoft.com/office/drawing/2014/main" xmlns="" id="{2280C8CF-DB61-4091-9EDD-8256783203C9}"/>
              </a:ext>
            </a:extLst>
          </p:cNvPr>
          <p:cNvSpPr/>
          <p:nvPr/>
        </p:nvSpPr>
        <p:spPr>
          <a:xfrm>
            <a:off x="0" y="1347010"/>
            <a:ext cx="379514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a:extLst>
              <a:ext uri="{FF2B5EF4-FFF2-40B4-BE49-F238E27FC236}">
                <a16:creationId xmlns:a16="http://schemas.microsoft.com/office/drawing/2014/main" xmlns="" id="{A2142F52-8ABF-4BFE-9DD3-F8F57BB81991}"/>
              </a:ext>
            </a:extLst>
          </p:cNvPr>
          <p:cNvSpPr/>
          <p:nvPr/>
        </p:nvSpPr>
        <p:spPr>
          <a:xfrm rot="13527293">
            <a:off x="3582763" y="1397566"/>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A2253B9-D749-403F-ACBF-5C2A0467A5A2}"/>
              </a:ext>
            </a:extLst>
          </p:cNvPr>
          <p:cNvSpPr txBox="1"/>
          <p:nvPr/>
        </p:nvSpPr>
        <p:spPr>
          <a:xfrm>
            <a:off x="384036" y="1414323"/>
            <a:ext cx="2698175" cy="523220"/>
          </a:xfrm>
          <a:prstGeom prst="rect">
            <a:avLst/>
          </a:prstGeom>
          <a:noFill/>
        </p:spPr>
        <p:txBody>
          <a:bodyPr wrap="none" rtlCol="0">
            <a:spAutoFit/>
          </a:bodyPr>
          <a:lstStyle/>
          <a:p>
            <a:r>
              <a:rPr lang="zh-CN" altLang="en-US" sz="2800" dirty="0">
                <a:solidFill>
                  <a:schemeClr val="accent1"/>
                </a:solidFill>
                <a:latin typeface="+mj-ea"/>
                <a:ea typeface="+mj-ea"/>
              </a:rPr>
              <a:t>翔安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稿定御园</a:t>
            </a:r>
          </a:p>
        </p:txBody>
      </p:sp>
      <p:sp>
        <p:nvSpPr>
          <p:cNvPr id="12" name="矩形 11">
            <a:extLst>
              <a:ext uri="{FF2B5EF4-FFF2-40B4-BE49-F238E27FC236}">
                <a16:creationId xmlns:a16="http://schemas.microsoft.com/office/drawing/2014/main" xmlns="" id="{72B561FB-C35E-48D3-B15F-92BE27846D60}"/>
              </a:ext>
            </a:extLst>
          </p:cNvPr>
          <p:cNvSpPr/>
          <p:nvPr/>
        </p:nvSpPr>
        <p:spPr>
          <a:xfrm>
            <a:off x="384036" y="1839193"/>
            <a:ext cx="3294492" cy="338554"/>
          </a:xfrm>
          <a:prstGeom prst="rect">
            <a:avLst/>
          </a:prstGeom>
        </p:spPr>
        <p:txBody>
          <a:bodyPr wrap="none">
            <a:spAutoFit/>
          </a:bodyPr>
          <a:lstStyle/>
          <a:p>
            <a:r>
              <a:rPr lang="zh-CN" altLang="en-US" sz="1600" dirty="0">
                <a:solidFill>
                  <a:schemeClr val="tx1">
                    <a:lumMod val="75000"/>
                    <a:lumOff val="25000"/>
                  </a:schemeClr>
                </a:solidFill>
                <a:latin typeface="+mn-ea"/>
              </a:rPr>
              <a:t>一标段争取在</a:t>
            </a:r>
            <a:r>
              <a:rPr lang="en-US" altLang="zh-CN" sz="1600" dirty="0">
                <a:solidFill>
                  <a:schemeClr val="tx1">
                    <a:lumMod val="75000"/>
                    <a:lumOff val="25000"/>
                  </a:schemeClr>
                </a:solidFill>
                <a:latin typeface="+mn-ea"/>
              </a:rPr>
              <a:t>20xx</a:t>
            </a:r>
            <a:r>
              <a:rPr lang="zh-CN" altLang="en-US" sz="1600" dirty="0">
                <a:solidFill>
                  <a:schemeClr val="tx1">
                    <a:lumMod val="75000"/>
                    <a:lumOff val="25000"/>
                  </a:schemeClr>
                </a:solidFill>
                <a:latin typeface="+mn-ea"/>
              </a:rPr>
              <a:t>年</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月提前交房</a:t>
            </a:r>
          </a:p>
        </p:txBody>
      </p:sp>
      <p:cxnSp>
        <p:nvCxnSpPr>
          <p:cNvPr id="13" name="直接连接符 12">
            <a:extLst>
              <a:ext uri="{FF2B5EF4-FFF2-40B4-BE49-F238E27FC236}">
                <a16:creationId xmlns:a16="http://schemas.microsoft.com/office/drawing/2014/main" xmlns="" id="{208B1593-467E-463F-9772-3169B0B93B68}"/>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9" name="矩形: 剪去单角 18">
            <a:extLst>
              <a:ext uri="{FF2B5EF4-FFF2-40B4-BE49-F238E27FC236}">
                <a16:creationId xmlns:a16="http://schemas.microsoft.com/office/drawing/2014/main" xmlns="" id="{D058212C-2CBB-4AD1-91E9-60197F1F2428}"/>
              </a:ext>
            </a:extLst>
          </p:cNvPr>
          <p:cNvSpPr/>
          <p:nvPr/>
        </p:nvSpPr>
        <p:spPr>
          <a:xfrm>
            <a:off x="482600" y="2811851"/>
            <a:ext cx="5354320" cy="110278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剪去单角 15">
            <a:extLst>
              <a:ext uri="{FF2B5EF4-FFF2-40B4-BE49-F238E27FC236}">
                <a16:creationId xmlns:a16="http://schemas.microsoft.com/office/drawing/2014/main" xmlns="" id="{07EB0E7E-A4D8-487A-ACA4-73A7129C02FB}"/>
              </a:ext>
            </a:extLst>
          </p:cNvPr>
          <p:cNvSpPr/>
          <p:nvPr/>
        </p:nvSpPr>
        <p:spPr>
          <a:xfrm>
            <a:off x="482601" y="2605676"/>
            <a:ext cx="1967988" cy="1308955"/>
          </a:xfrm>
          <a:prstGeom prst="snip1Rect">
            <a:avLst/>
          </a:prstGeom>
          <a:blipFill dpi="0" rotWithShape="1">
            <a:blip r:embed="rId3"/>
            <a:srcRect/>
            <a:tile tx="0" ty="0" sx="100000" sy="100000" flip="none" algn="b"/>
          </a:bli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C6357AA4-6291-4407-9BF5-5ADD642D5562}"/>
              </a:ext>
            </a:extLst>
          </p:cNvPr>
          <p:cNvSpPr/>
          <p:nvPr/>
        </p:nvSpPr>
        <p:spPr>
          <a:xfrm>
            <a:off x="2510080" y="2897966"/>
            <a:ext cx="3048000" cy="955454"/>
          </a:xfrm>
          <a:prstGeom prst="rect">
            <a:avLst/>
          </a:prstGeom>
        </p:spPr>
        <p:txBody>
          <a:bodyPr wrap="square">
            <a:spAutoFit/>
          </a:bodyPr>
          <a:lstStyle/>
          <a:p>
            <a:pPr algn="just">
              <a:lnSpc>
                <a:spcPct val="120000"/>
              </a:lnSpc>
            </a:pPr>
            <a:r>
              <a:rPr lang="en-US" altLang="zh-CN" sz="1600" dirty="0">
                <a:solidFill>
                  <a:schemeClr val="tx1">
                    <a:lumMod val="75000"/>
                    <a:lumOff val="25000"/>
                  </a:schemeClr>
                </a:solidFill>
                <a:latin typeface="+mn-ea"/>
              </a:rPr>
              <a:t>18</a:t>
            </a:r>
            <a:r>
              <a:rPr lang="zh-CN" altLang="en-US" sz="1600" dirty="0">
                <a:solidFill>
                  <a:schemeClr val="tx1">
                    <a:lumMod val="75000"/>
                    <a:lumOff val="25000"/>
                  </a:schemeClr>
                </a:solidFill>
                <a:latin typeface="+mn-ea"/>
              </a:rPr>
              <a:t>栋排屋、</a:t>
            </a:r>
            <a:r>
              <a:rPr lang="en-US" altLang="zh-CN" sz="1600" dirty="0">
                <a:solidFill>
                  <a:schemeClr val="tx1">
                    <a:lumMod val="75000"/>
                    <a:lumOff val="25000"/>
                  </a:schemeClr>
                </a:solidFill>
                <a:latin typeface="+mn-ea"/>
              </a:rPr>
              <a:t>18</a:t>
            </a:r>
            <a:r>
              <a:rPr lang="zh-CN" altLang="en-US" sz="1600" dirty="0">
                <a:solidFill>
                  <a:schemeClr val="tx1">
                    <a:lumMod val="75000"/>
                    <a:lumOff val="25000"/>
                  </a:schemeClr>
                </a:solidFill>
                <a:latin typeface="+mn-ea"/>
              </a:rPr>
              <a:t>栋别墅在外正在拆除外架，在</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月</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日前能够全部拆除</a:t>
            </a:r>
          </a:p>
        </p:txBody>
      </p:sp>
      <p:sp>
        <p:nvSpPr>
          <p:cNvPr id="21" name="等腰三角形 20">
            <a:extLst>
              <a:ext uri="{FF2B5EF4-FFF2-40B4-BE49-F238E27FC236}">
                <a16:creationId xmlns:a16="http://schemas.microsoft.com/office/drawing/2014/main" xmlns="" id="{54EAC47B-B225-403C-BD94-6560D85257A7}"/>
              </a:ext>
            </a:extLst>
          </p:cNvPr>
          <p:cNvSpPr/>
          <p:nvPr/>
        </p:nvSpPr>
        <p:spPr>
          <a:xfrm rot="13527293">
            <a:off x="5581423" y="2873812"/>
            <a:ext cx="237101" cy="15094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919ADE18-84CB-4571-9AED-565F3F097671}"/>
              </a:ext>
            </a:extLst>
          </p:cNvPr>
          <p:cNvSpPr/>
          <p:nvPr/>
        </p:nvSpPr>
        <p:spPr>
          <a:xfrm>
            <a:off x="482600" y="3627120"/>
            <a:ext cx="1967988" cy="287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66ACF1B6-F24F-4B1C-B942-AD0C1CFBDD1E}"/>
              </a:ext>
            </a:extLst>
          </p:cNvPr>
          <p:cNvSpPr txBox="1"/>
          <p:nvPr/>
        </p:nvSpPr>
        <p:spPr>
          <a:xfrm>
            <a:off x="1138619" y="3611609"/>
            <a:ext cx="655950" cy="338554"/>
          </a:xfrm>
          <a:prstGeom prst="rect">
            <a:avLst/>
          </a:prstGeom>
          <a:noFill/>
        </p:spPr>
        <p:txBody>
          <a:bodyPr wrap="none" rtlCol="0">
            <a:spAutoFit/>
          </a:bodyPr>
          <a:lstStyle/>
          <a:p>
            <a:pPr algn="ctr"/>
            <a:r>
              <a:rPr lang="zh-CN" altLang="en-US" sz="1600" dirty="0">
                <a:solidFill>
                  <a:schemeClr val="bg1"/>
                </a:solidFill>
              </a:rPr>
              <a:t>外 架</a:t>
            </a:r>
          </a:p>
        </p:txBody>
      </p:sp>
      <p:grpSp>
        <p:nvGrpSpPr>
          <p:cNvPr id="24" name="组合 23">
            <a:extLst>
              <a:ext uri="{FF2B5EF4-FFF2-40B4-BE49-F238E27FC236}">
                <a16:creationId xmlns:a16="http://schemas.microsoft.com/office/drawing/2014/main" xmlns="" id="{2AB7C4EC-0F91-46D3-99D3-3FAFF1B02AA1}"/>
              </a:ext>
            </a:extLst>
          </p:cNvPr>
          <p:cNvGrpSpPr/>
          <p:nvPr/>
        </p:nvGrpSpPr>
        <p:grpSpPr>
          <a:xfrm flipH="1">
            <a:off x="991833" y="3723071"/>
            <a:ext cx="131240" cy="95607"/>
            <a:chOff x="6774217" y="4725947"/>
            <a:chExt cx="152838" cy="111342"/>
          </a:xfrm>
          <a:solidFill>
            <a:schemeClr val="bg1"/>
          </a:solidFill>
        </p:grpSpPr>
        <p:sp>
          <p:nvSpPr>
            <p:cNvPr id="25" name="箭头: V 形 24">
              <a:extLst>
                <a:ext uri="{FF2B5EF4-FFF2-40B4-BE49-F238E27FC236}">
                  <a16:creationId xmlns:a16="http://schemas.microsoft.com/office/drawing/2014/main" xmlns="" id="{C9122863-6F5B-41CB-BDC7-46F22DF15646}"/>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D0953871-EF6C-4907-96EF-EE25EA1FDBFB}"/>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xmlns="" id="{278A2B31-1980-455A-8BFD-799CEA1AD792}"/>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a:extLst>
              <a:ext uri="{FF2B5EF4-FFF2-40B4-BE49-F238E27FC236}">
                <a16:creationId xmlns:a16="http://schemas.microsoft.com/office/drawing/2014/main" xmlns="" id="{ABFE5027-2FC6-4420-A76E-9560BC42ACF7}"/>
              </a:ext>
            </a:extLst>
          </p:cNvPr>
          <p:cNvGrpSpPr/>
          <p:nvPr/>
        </p:nvGrpSpPr>
        <p:grpSpPr>
          <a:xfrm>
            <a:off x="1810115" y="3723071"/>
            <a:ext cx="131240" cy="95607"/>
            <a:chOff x="6774217" y="4725947"/>
            <a:chExt cx="152838" cy="111342"/>
          </a:xfrm>
          <a:solidFill>
            <a:schemeClr val="bg1"/>
          </a:solidFill>
        </p:grpSpPr>
        <p:sp>
          <p:nvSpPr>
            <p:cNvPr id="29" name="箭头: V 形 28">
              <a:extLst>
                <a:ext uri="{FF2B5EF4-FFF2-40B4-BE49-F238E27FC236}">
                  <a16:creationId xmlns:a16="http://schemas.microsoft.com/office/drawing/2014/main" xmlns="" id="{F88DF734-89C4-4925-8388-F9490937C169}"/>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箭头: V 形 29">
              <a:extLst>
                <a:ext uri="{FF2B5EF4-FFF2-40B4-BE49-F238E27FC236}">
                  <a16:creationId xmlns:a16="http://schemas.microsoft.com/office/drawing/2014/main" xmlns="" id="{ED1FF494-873F-49BA-B1BA-BDCADC608A6F}"/>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xmlns="" id="{DA8D110E-3125-4920-8506-209DF1FEEADE}"/>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矩形: 剪去单角 32">
            <a:extLst>
              <a:ext uri="{FF2B5EF4-FFF2-40B4-BE49-F238E27FC236}">
                <a16:creationId xmlns:a16="http://schemas.microsoft.com/office/drawing/2014/main" xmlns="" id="{351C0A24-ACCF-4974-8514-07769F567F5B}"/>
              </a:ext>
            </a:extLst>
          </p:cNvPr>
          <p:cNvSpPr/>
          <p:nvPr/>
        </p:nvSpPr>
        <p:spPr>
          <a:xfrm>
            <a:off x="6355081" y="2811851"/>
            <a:ext cx="5354320" cy="110278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剪去单角 33">
            <a:extLst>
              <a:ext uri="{FF2B5EF4-FFF2-40B4-BE49-F238E27FC236}">
                <a16:creationId xmlns:a16="http://schemas.microsoft.com/office/drawing/2014/main" xmlns="" id="{886886C5-A7D7-4C19-8C31-45B2460D6699}"/>
              </a:ext>
            </a:extLst>
          </p:cNvPr>
          <p:cNvSpPr/>
          <p:nvPr/>
        </p:nvSpPr>
        <p:spPr>
          <a:xfrm>
            <a:off x="6355082" y="2605676"/>
            <a:ext cx="1967988" cy="1308955"/>
          </a:xfrm>
          <a:prstGeom prst="snip1Rect">
            <a:avLst/>
          </a:prstGeom>
          <a:blipFill dpi="0" rotWithShape="1">
            <a:blip r:embed="rId4"/>
            <a:srcRect/>
            <a:tile tx="0" ty="0" sx="100000" sy="100000" flip="none" algn="b"/>
          </a:bli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A1FB2650-527F-4A4A-9CF9-BDFEDD8CD84F}"/>
              </a:ext>
            </a:extLst>
          </p:cNvPr>
          <p:cNvSpPr/>
          <p:nvPr/>
        </p:nvSpPr>
        <p:spPr>
          <a:xfrm>
            <a:off x="8382561" y="2897966"/>
            <a:ext cx="3048000" cy="95545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室内正在进行全装修阶段，厨卫瓷砖铺已贴完成</a:t>
            </a:r>
            <a:r>
              <a:rPr lang="en-US" altLang="zh-CN" sz="1600" dirty="0">
                <a:solidFill>
                  <a:schemeClr val="tx1">
                    <a:lumMod val="75000"/>
                    <a:lumOff val="25000"/>
                  </a:schemeClr>
                </a:solidFill>
                <a:latin typeface="+mn-ea"/>
              </a:rPr>
              <a:t>40%</a:t>
            </a:r>
            <a:r>
              <a:rPr lang="zh-CN" altLang="en-US" sz="1600" dirty="0">
                <a:solidFill>
                  <a:schemeClr val="tx1">
                    <a:lumMod val="75000"/>
                    <a:lumOff val="25000"/>
                  </a:schemeClr>
                </a:solidFill>
                <a:latin typeface="+mn-ea"/>
              </a:rPr>
              <a:t>左右，预计春节前后铺贴完成</a:t>
            </a:r>
          </a:p>
        </p:txBody>
      </p:sp>
      <p:sp>
        <p:nvSpPr>
          <p:cNvPr id="36" name="等腰三角形 35">
            <a:extLst>
              <a:ext uri="{FF2B5EF4-FFF2-40B4-BE49-F238E27FC236}">
                <a16:creationId xmlns:a16="http://schemas.microsoft.com/office/drawing/2014/main" xmlns="" id="{A3C9A9F1-DB04-4CD6-8756-8F35DEF74EE7}"/>
              </a:ext>
            </a:extLst>
          </p:cNvPr>
          <p:cNvSpPr/>
          <p:nvPr/>
        </p:nvSpPr>
        <p:spPr>
          <a:xfrm rot="13527293">
            <a:off x="11453904" y="2873812"/>
            <a:ext cx="237101" cy="15094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D6455FC7-1113-41C7-8525-E0F36ADBD502}"/>
              </a:ext>
            </a:extLst>
          </p:cNvPr>
          <p:cNvSpPr/>
          <p:nvPr/>
        </p:nvSpPr>
        <p:spPr>
          <a:xfrm>
            <a:off x="6355081" y="3627120"/>
            <a:ext cx="1967988" cy="287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D82A7974-3C75-4C0D-AC91-0CB38C5C5239}"/>
              </a:ext>
            </a:extLst>
          </p:cNvPr>
          <p:cNvSpPr txBox="1"/>
          <p:nvPr/>
        </p:nvSpPr>
        <p:spPr>
          <a:xfrm>
            <a:off x="6938965" y="3611609"/>
            <a:ext cx="800220" cy="338554"/>
          </a:xfrm>
          <a:prstGeom prst="rect">
            <a:avLst/>
          </a:prstGeom>
          <a:noFill/>
        </p:spPr>
        <p:txBody>
          <a:bodyPr wrap="none" rtlCol="0">
            <a:spAutoFit/>
          </a:bodyPr>
          <a:lstStyle/>
          <a:p>
            <a:pPr algn="ctr"/>
            <a:r>
              <a:rPr lang="zh-CN" altLang="en-US" sz="1600" dirty="0">
                <a:solidFill>
                  <a:schemeClr val="bg1"/>
                </a:solidFill>
              </a:rPr>
              <a:t>全装修</a:t>
            </a:r>
          </a:p>
        </p:txBody>
      </p:sp>
      <p:grpSp>
        <p:nvGrpSpPr>
          <p:cNvPr id="39" name="组合 38">
            <a:extLst>
              <a:ext uri="{FF2B5EF4-FFF2-40B4-BE49-F238E27FC236}">
                <a16:creationId xmlns:a16="http://schemas.microsoft.com/office/drawing/2014/main" xmlns="" id="{74320F31-7A0F-4CBE-A820-203002E0A4E5}"/>
              </a:ext>
            </a:extLst>
          </p:cNvPr>
          <p:cNvGrpSpPr/>
          <p:nvPr/>
        </p:nvGrpSpPr>
        <p:grpSpPr>
          <a:xfrm flipH="1">
            <a:off x="6826214" y="3723071"/>
            <a:ext cx="131240" cy="95607"/>
            <a:chOff x="6774217" y="4725947"/>
            <a:chExt cx="152838" cy="111342"/>
          </a:xfrm>
          <a:solidFill>
            <a:schemeClr val="bg1"/>
          </a:solidFill>
        </p:grpSpPr>
        <p:sp>
          <p:nvSpPr>
            <p:cNvPr id="40" name="箭头: V 形 39">
              <a:extLst>
                <a:ext uri="{FF2B5EF4-FFF2-40B4-BE49-F238E27FC236}">
                  <a16:creationId xmlns:a16="http://schemas.microsoft.com/office/drawing/2014/main" xmlns="" id="{98F71367-C1CA-4FD6-8841-8172B8963F17}"/>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箭头: V 形 40">
              <a:extLst>
                <a:ext uri="{FF2B5EF4-FFF2-40B4-BE49-F238E27FC236}">
                  <a16:creationId xmlns:a16="http://schemas.microsoft.com/office/drawing/2014/main" xmlns="" id="{5B567BF2-7AD3-4EA9-93A7-4186CACE9DCA}"/>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xmlns="" id="{80AAD710-192F-46D9-AA79-4A1D165450FF}"/>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a:extLst>
              <a:ext uri="{FF2B5EF4-FFF2-40B4-BE49-F238E27FC236}">
                <a16:creationId xmlns:a16="http://schemas.microsoft.com/office/drawing/2014/main" xmlns="" id="{2D47A9C6-40AA-4F2C-BF67-B5336E1AD818}"/>
              </a:ext>
            </a:extLst>
          </p:cNvPr>
          <p:cNvGrpSpPr/>
          <p:nvPr/>
        </p:nvGrpSpPr>
        <p:grpSpPr>
          <a:xfrm>
            <a:off x="7720696" y="3723071"/>
            <a:ext cx="131240" cy="95607"/>
            <a:chOff x="6774217" y="4725947"/>
            <a:chExt cx="152838" cy="111342"/>
          </a:xfrm>
          <a:solidFill>
            <a:schemeClr val="bg1"/>
          </a:solidFill>
        </p:grpSpPr>
        <p:sp>
          <p:nvSpPr>
            <p:cNvPr id="44" name="箭头: V 形 43">
              <a:extLst>
                <a:ext uri="{FF2B5EF4-FFF2-40B4-BE49-F238E27FC236}">
                  <a16:creationId xmlns:a16="http://schemas.microsoft.com/office/drawing/2014/main" xmlns="" id="{A96FD214-4B95-4D3C-96C2-23C8D861E802}"/>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箭头: V 形 44">
              <a:extLst>
                <a:ext uri="{FF2B5EF4-FFF2-40B4-BE49-F238E27FC236}">
                  <a16:creationId xmlns:a16="http://schemas.microsoft.com/office/drawing/2014/main" xmlns="" id="{F5ED54E4-8B69-4447-B36B-B8C8CA286375}"/>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xmlns="" id="{E0D3C4C5-10C6-4524-AE09-8B2CE6F796A5}"/>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9" name="矩形: 剪去单角 48">
            <a:extLst>
              <a:ext uri="{FF2B5EF4-FFF2-40B4-BE49-F238E27FC236}">
                <a16:creationId xmlns:a16="http://schemas.microsoft.com/office/drawing/2014/main" xmlns="" id="{B40AA3A8-2A64-499C-8D7B-88774DD533E3}"/>
              </a:ext>
            </a:extLst>
          </p:cNvPr>
          <p:cNvSpPr/>
          <p:nvPr/>
        </p:nvSpPr>
        <p:spPr>
          <a:xfrm>
            <a:off x="482600" y="4628274"/>
            <a:ext cx="5354320" cy="110278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矩形: 剪去单角 49">
            <a:extLst>
              <a:ext uri="{FF2B5EF4-FFF2-40B4-BE49-F238E27FC236}">
                <a16:creationId xmlns:a16="http://schemas.microsoft.com/office/drawing/2014/main" xmlns="" id="{BC6E5D50-7585-4CB2-9EA4-D3501FCFF733}"/>
              </a:ext>
            </a:extLst>
          </p:cNvPr>
          <p:cNvSpPr/>
          <p:nvPr/>
        </p:nvSpPr>
        <p:spPr>
          <a:xfrm>
            <a:off x="482601" y="4422099"/>
            <a:ext cx="1967988" cy="1308955"/>
          </a:xfrm>
          <a:prstGeom prst="snip1Rect">
            <a:avLst/>
          </a:prstGeom>
          <a:blipFill dpi="0" rotWithShape="1">
            <a:blip r:embed="rId5"/>
            <a:srcRect/>
            <a:tile tx="0" ty="0" sx="100000" sy="100000" flip="none" algn="b"/>
          </a:bli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CC3A141A-2EC9-4DF4-B229-404553B71FF2}"/>
              </a:ext>
            </a:extLst>
          </p:cNvPr>
          <p:cNvSpPr/>
          <p:nvPr/>
        </p:nvSpPr>
        <p:spPr>
          <a:xfrm>
            <a:off x="2510080" y="4714389"/>
            <a:ext cx="3048000" cy="95545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铝合金门窗班组正三班倒赶工期，已完成</a:t>
            </a:r>
            <a:r>
              <a:rPr lang="en-US" altLang="zh-CN" sz="1600" dirty="0">
                <a:solidFill>
                  <a:schemeClr val="tx1">
                    <a:lumMod val="75000"/>
                    <a:lumOff val="25000"/>
                  </a:schemeClr>
                </a:solidFill>
                <a:latin typeface="+mn-ea"/>
              </a:rPr>
              <a:t>70%</a:t>
            </a:r>
            <a:r>
              <a:rPr lang="zh-CN" altLang="en-US" sz="1600" dirty="0">
                <a:solidFill>
                  <a:schemeClr val="tx1">
                    <a:lumMod val="75000"/>
                    <a:lumOff val="25000"/>
                  </a:schemeClr>
                </a:solidFill>
                <a:latin typeface="+mn-ea"/>
              </a:rPr>
              <a:t>左右，计划在元旦前全部安装完成</a:t>
            </a:r>
          </a:p>
        </p:txBody>
      </p:sp>
      <p:sp>
        <p:nvSpPr>
          <p:cNvPr id="52" name="等腰三角形 51">
            <a:extLst>
              <a:ext uri="{FF2B5EF4-FFF2-40B4-BE49-F238E27FC236}">
                <a16:creationId xmlns:a16="http://schemas.microsoft.com/office/drawing/2014/main" xmlns="" id="{C63FBD72-6C5D-471E-BA58-F1FBFBEDFC18}"/>
              </a:ext>
            </a:extLst>
          </p:cNvPr>
          <p:cNvSpPr/>
          <p:nvPr/>
        </p:nvSpPr>
        <p:spPr>
          <a:xfrm rot="13527293">
            <a:off x="5581423" y="4690235"/>
            <a:ext cx="237101" cy="15094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18AB5877-634E-4902-9AFA-1499B3B1F9B3}"/>
              </a:ext>
            </a:extLst>
          </p:cNvPr>
          <p:cNvSpPr/>
          <p:nvPr/>
        </p:nvSpPr>
        <p:spPr>
          <a:xfrm>
            <a:off x="482600" y="5443543"/>
            <a:ext cx="1967988" cy="287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C29553D4-D500-412F-AFC9-1938BF2231BD}"/>
              </a:ext>
            </a:extLst>
          </p:cNvPr>
          <p:cNvSpPr txBox="1"/>
          <p:nvPr/>
        </p:nvSpPr>
        <p:spPr>
          <a:xfrm>
            <a:off x="1138618" y="5428032"/>
            <a:ext cx="655950" cy="338554"/>
          </a:xfrm>
          <a:prstGeom prst="rect">
            <a:avLst/>
          </a:prstGeom>
          <a:noFill/>
        </p:spPr>
        <p:txBody>
          <a:bodyPr wrap="none" rtlCol="0">
            <a:spAutoFit/>
          </a:bodyPr>
          <a:lstStyle/>
          <a:p>
            <a:pPr algn="ctr"/>
            <a:r>
              <a:rPr lang="zh-CN" altLang="en-US" sz="1600" dirty="0">
                <a:solidFill>
                  <a:schemeClr val="bg1"/>
                </a:solidFill>
              </a:rPr>
              <a:t>门 窗</a:t>
            </a:r>
          </a:p>
        </p:txBody>
      </p:sp>
      <p:grpSp>
        <p:nvGrpSpPr>
          <p:cNvPr id="55" name="组合 54">
            <a:extLst>
              <a:ext uri="{FF2B5EF4-FFF2-40B4-BE49-F238E27FC236}">
                <a16:creationId xmlns:a16="http://schemas.microsoft.com/office/drawing/2014/main" xmlns="" id="{0C775418-4087-4843-9CD6-AE6B283BFE96}"/>
              </a:ext>
            </a:extLst>
          </p:cNvPr>
          <p:cNvGrpSpPr/>
          <p:nvPr/>
        </p:nvGrpSpPr>
        <p:grpSpPr>
          <a:xfrm flipH="1">
            <a:off x="991833" y="5539494"/>
            <a:ext cx="131240" cy="95607"/>
            <a:chOff x="6774217" y="4725947"/>
            <a:chExt cx="152838" cy="111342"/>
          </a:xfrm>
          <a:solidFill>
            <a:schemeClr val="bg1"/>
          </a:solidFill>
        </p:grpSpPr>
        <p:sp>
          <p:nvSpPr>
            <p:cNvPr id="56" name="箭头: V 形 55">
              <a:extLst>
                <a:ext uri="{FF2B5EF4-FFF2-40B4-BE49-F238E27FC236}">
                  <a16:creationId xmlns:a16="http://schemas.microsoft.com/office/drawing/2014/main" xmlns="" id="{1A9DF5B8-326E-4248-8FC8-B1D823B0CAD2}"/>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箭头: V 形 56">
              <a:extLst>
                <a:ext uri="{FF2B5EF4-FFF2-40B4-BE49-F238E27FC236}">
                  <a16:creationId xmlns:a16="http://schemas.microsoft.com/office/drawing/2014/main" xmlns="" id="{4825EDD8-05D5-41B2-9178-2B4499B5250E}"/>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箭头: V 形 57">
              <a:extLst>
                <a:ext uri="{FF2B5EF4-FFF2-40B4-BE49-F238E27FC236}">
                  <a16:creationId xmlns:a16="http://schemas.microsoft.com/office/drawing/2014/main" xmlns="" id="{EE0B79CD-1D75-45AF-8EC5-64F51B656D93}"/>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9" name="组合 58">
            <a:extLst>
              <a:ext uri="{FF2B5EF4-FFF2-40B4-BE49-F238E27FC236}">
                <a16:creationId xmlns:a16="http://schemas.microsoft.com/office/drawing/2014/main" xmlns="" id="{60D745AD-962F-467D-8C1D-8F8E19E1ADAA}"/>
              </a:ext>
            </a:extLst>
          </p:cNvPr>
          <p:cNvGrpSpPr/>
          <p:nvPr/>
        </p:nvGrpSpPr>
        <p:grpSpPr>
          <a:xfrm>
            <a:off x="1810115" y="5539494"/>
            <a:ext cx="131240" cy="95607"/>
            <a:chOff x="6774217" y="4725947"/>
            <a:chExt cx="152838" cy="111342"/>
          </a:xfrm>
          <a:solidFill>
            <a:schemeClr val="bg1"/>
          </a:solidFill>
        </p:grpSpPr>
        <p:sp>
          <p:nvSpPr>
            <p:cNvPr id="60" name="箭头: V 形 59">
              <a:extLst>
                <a:ext uri="{FF2B5EF4-FFF2-40B4-BE49-F238E27FC236}">
                  <a16:creationId xmlns:a16="http://schemas.microsoft.com/office/drawing/2014/main" xmlns="" id="{1E784C2A-FFF3-4C9C-A277-0DBE7DF6E7B9}"/>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箭头: V 形 60">
              <a:extLst>
                <a:ext uri="{FF2B5EF4-FFF2-40B4-BE49-F238E27FC236}">
                  <a16:creationId xmlns:a16="http://schemas.microsoft.com/office/drawing/2014/main" xmlns="" id="{39289DE2-E3B0-418F-BF2D-6B6BE0E3740D}"/>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a16="http://schemas.microsoft.com/office/drawing/2014/main" xmlns="" id="{360CC432-662D-41D7-95BE-3D9CB47DCD58}"/>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矩形: 剪去单角 64">
            <a:extLst>
              <a:ext uri="{FF2B5EF4-FFF2-40B4-BE49-F238E27FC236}">
                <a16:creationId xmlns:a16="http://schemas.microsoft.com/office/drawing/2014/main" xmlns="" id="{45A5EA88-2CCD-4DF6-9667-FF7D4DC13F59}"/>
              </a:ext>
            </a:extLst>
          </p:cNvPr>
          <p:cNvSpPr/>
          <p:nvPr/>
        </p:nvSpPr>
        <p:spPr>
          <a:xfrm>
            <a:off x="6355081" y="4628274"/>
            <a:ext cx="5354320" cy="110278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矩形: 剪去单角 65">
            <a:extLst>
              <a:ext uri="{FF2B5EF4-FFF2-40B4-BE49-F238E27FC236}">
                <a16:creationId xmlns:a16="http://schemas.microsoft.com/office/drawing/2014/main" xmlns="" id="{AFF37126-99B4-471E-ADFC-C93D4C8A5891}"/>
              </a:ext>
            </a:extLst>
          </p:cNvPr>
          <p:cNvSpPr/>
          <p:nvPr/>
        </p:nvSpPr>
        <p:spPr>
          <a:xfrm>
            <a:off x="6355082" y="4422099"/>
            <a:ext cx="1967988" cy="1308955"/>
          </a:xfrm>
          <a:prstGeom prst="snip1Rect">
            <a:avLst/>
          </a:prstGeom>
          <a:blipFill dpi="0" rotWithShape="1">
            <a:blip r:embed="rId6"/>
            <a:srcRect/>
            <a:tile tx="0" ty="0" sx="100000" sy="100000" flip="none" algn="b"/>
          </a:bli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xmlns="" id="{530BEA27-C22E-47DF-81F1-47109F1312D6}"/>
              </a:ext>
            </a:extLst>
          </p:cNvPr>
          <p:cNvSpPr/>
          <p:nvPr/>
        </p:nvSpPr>
        <p:spPr>
          <a:xfrm>
            <a:off x="8382561" y="4714389"/>
            <a:ext cx="3048000" cy="955454"/>
          </a:xfrm>
          <a:prstGeom prst="rect">
            <a:avLst/>
          </a:prstGeom>
        </p:spPr>
        <p:txBody>
          <a:bodyPr wrap="square">
            <a:spAutoFit/>
          </a:bodyPr>
          <a:lstStyle/>
          <a:p>
            <a:pPr algn="just">
              <a:lnSpc>
                <a:spcPct val="120000"/>
              </a:lnSpc>
            </a:pPr>
            <a:r>
              <a:rPr lang="zh-CN" altLang="en-US" sz="1600" dirty="0">
                <a:solidFill>
                  <a:schemeClr val="tx1">
                    <a:lumMod val="75000"/>
                    <a:lumOff val="25000"/>
                  </a:schemeClr>
                </a:solidFill>
                <a:latin typeface="+mn-ea"/>
              </a:rPr>
              <a:t>地下室人防门安装队伍已入场，目前正在安装，预计在</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月</a:t>
            </a:r>
            <a:r>
              <a:rPr lang="en-US" altLang="zh-CN" sz="1600" dirty="0">
                <a:solidFill>
                  <a:schemeClr val="tx1">
                    <a:lumMod val="75000"/>
                    <a:lumOff val="25000"/>
                  </a:schemeClr>
                </a:solidFill>
                <a:latin typeface="+mn-ea"/>
              </a:rPr>
              <a:t>x</a:t>
            </a:r>
            <a:r>
              <a:rPr lang="zh-CN" altLang="en-US" sz="1600" dirty="0">
                <a:solidFill>
                  <a:schemeClr val="tx1">
                    <a:lumMod val="75000"/>
                    <a:lumOff val="25000"/>
                  </a:schemeClr>
                </a:solidFill>
                <a:latin typeface="+mn-ea"/>
              </a:rPr>
              <a:t>日全部安装完成</a:t>
            </a:r>
          </a:p>
        </p:txBody>
      </p:sp>
      <p:sp>
        <p:nvSpPr>
          <p:cNvPr id="68" name="等腰三角形 67">
            <a:extLst>
              <a:ext uri="{FF2B5EF4-FFF2-40B4-BE49-F238E27FC236}">
                <a16:creationId xmlns:a16="http://schemas.microsoft.com/office/drawing/2014/main" xmlns="" id="{42011459-D95B-43CE-9716-DCADA63FFFF6}"/>
              </a:ext>
            </a:extLst>
          </p:cNvPr>
          <p:cNvSpPr/>
          <p:nvPr/>
        </p:nvSpPr>
        <p:spPr>
          <a:xfrm rot="13527293">
            <a:off x="11453904" y="4690235"/>
            <a:ext cx="237101" cy="15094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9308A544-38A3-4BDF-B7E2-C6FDE1EFDE07}"/>
              </a:ext>
            </a:extLst>
          </p:cNvPr>
          <p:cNvSpPr/>
          <p:nvPr/>
        </p:nvSpPr>
        <p:spPr>
          <a:xfrm>
            <a:off x="6355081" y="5443543"/>
            <a:ext cx="1967988" cy="2875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xmlns="" id="{81BAE71A-4ED6-4935-AD53-2E8FFA710472}"/>
              </a:ext>
            </a:extLst>
          </p:cNvPr>
          <p:cNvSpPr txBox="1"/>
          <p:nvPr/>
        </p:nvSpPr>
        <p:spPr>
          <a:xfrm>
            <a:off x="6938966" y="5428032"/>
            <a:ext cx="800219" cy="338554"/>
          </a:xfrm>
          <a:prstGeom prst="rect">
            <a:avLst/>
          </a:prstGeom>
          <a:noFill/>
        </p:spPr>
        <p:txBody>
          <a:bodyPr wrap="none" rtlCol="0">
            <a:spAutoFit/>
          </a:bodyPr>
          <a:lstStyle/>
          <a:p>
            <a:pPr algn="ctr"/>
            <a:r>
              <a:rPr lang="zh-CN" altLang="en-US" sz="1600" dirty="0">
                <a:solidFill>
                  <a:schemeClr val="bg1"/>
                </a:solidFill>
              </a:rPr>
              <a:t>人防门</a:t>
            </a:r>
          </a:p>
        </p:txBody>
      </p:sp>
      <p:grpSp>
        <p:nvGrpSpPr>
          <p:cNvPr id="71" name="组合 70">
            <a:extLst>
              <a:ext uri="{FF2B5EF4-FFF2-40B4-BE49-F238E27FC236}">
                <a16:creationId xmlns:a16="http://schemas.microsoft.com/office/drawing/2014/main" xmlns="" id="{0C1C568A-8437-4D62-9F97-9124553D709A}"/>
              </a:ext>
            </a:extLst>
          </p:cNvPr>
          <p:cNvGrpSpPr/>
          <p:nvPr/>
        </p:nvGrpSpPr>
        <p:grpSpPr>
          <a:xfrm flipH="1">
            <a:off x="6826214" y="5539494"/>
            <a:ext cx="131240" cy="95607"/>
            <a:chOff x="6774217" y="4725947"/>
            <a:chExt cx="152838" cy="111342"/>
          </a:xfrm>
          <a:solidFill>
            <a:schemeClr val="bg1"/>
          </a:solidFill>
        </p:grpSpPr>
        <p:sp>
          <p:nvSpPr>
            <p:cNvPr id="72" name="箭头: V 形 71">
              <a:extLst>
                <a:ext uri="{FF2B5EF4-FFF2-40B4-BE49-F238E27FC236}">
                  <a16:creationId xmlns:a16="http://schemas.microsoft.com/office/drawing/2014/main" xmlns="" id="{D33B4E6D-6FDA-4546-8B0F-5FD15370C3FF}"/>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箭头: V 形 72">
              <a:extLst>
                <a:ext uri="{FF2B5EF4-FFF2-40B4-BE49-F238E27FC236}">
                  <a16:creationId xmlns:a16="http://schemas.microsoft.com/office/drawing/2014/main" xmlns="" id="{77C10DA7-6FD1-450E-A03D-CAA86A1FE329}"/>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箭头: V 形 73">
              <a:extLst>
                <a:ext uri="{FF2B5EF4-FFF2-40B4-BE49-F238E27FC236}">
                  <a16:creationId xmlns:a16="http://schemas.microsoft.com/office/drawing/2014/main" xmlns="" id="{D35A2CB4-E9B8-4253-877B-A166060D837A}"/>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5" name="组合 74">
            <a:extLst>
              <a:ext uri="{FF2B5EF4-FFF2-40B4-BE49-F238E27FC236}">
                <a16:creationId xmlns:a16="http://schemas.microsoft.com/office/drawing/2014/main" xmlns="" id="{BADB7C9C-8DEC-4073-AFEE-A8D90C41E7F0}"/>
              </a:ext>
            </a:extLst>
          </p:cNvPr>
          <p:cNvGrpSpPr/>
          <p:nvPr/>
        </p:nvGrpSpPr>
        <p:grpSpPr>
          <a:xfrm>
            <a:off x="7720696" y="5539494"/>
            <a:ext cx="131240" cy="95607"/>
            <a:chOff x="6774217" y="4725947"/>
            <a:chExt cx="152838" cy="111342"/>
          </a:xfrm>
          <a:solidFill>
            <a:schemeClr val="bg1"/>
          </a:solidFill>
        </p:grpSpPr>
        <p:sp>
          <p:nvSpPr>
            <p:cNvPr id="76" name="箭头: V 形 75">
              <a:extLst>
                <a:ext uri="{FF2B5EF4-FFF2-40B4-BE49-F238E27FC236}">
                  <a16:creationId xmlns:a16="http://schemas.microsoft.com/office/drawing/2014/main" xmlns="" id="{965055E6-9270-4A50-985E-1AEAB196F388}"/>
                </a:ext>
              </a:extLst>
            </p:cNvPr>
            <p:cNvSpPr/>
            <p:nvPr/>
          </p:nvSpPr>
          <p:spPr>
            <a:xfrm flipH="1">
              <a:off x="6792453" y="4725947"/>
              <a:ext cx="78810" cy="111342"/>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箭头: V 形 76">
              <a:extLst>
                <a:ext uri="{FF2B5EF4-FFF2-40B4-BE49-F238E27FC236}">
                  <a16:creationId xmlns:a16="http://schemas.microsoft.com/office/drawing/2014/main" xmlns="" id="{5DF79C9E-88DB-47A0-BF72-158E3FC5C774}"/>
                </a:ext>
              </a:extLst>
            </p:cNvPr>
            <p:cNvSpPr/>
            <p:nvPr/>
          </p:nvSpPr>
          <p:spPr>
            <a:xfrm flipH="1">
              <a:off x="6774217" y="4725947"/>
              <a:ext cx="67831" cy="111342"/>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箭头: V 形 77">
              <a:extLst>
                <a:ext uri="{FF2B5EF4-FFF2-40B4-BE49-F238E27FC236}">
                  <a16:creationId xmlns:a16="http://schemas.microsoft.com/office/drawing/2014/main" xmlns="" id="{3800A02B-12DB-403A-BD1D-217F53E94C77}"/>
                </a:ext>
              </a:extLst>
            </p:cNvPr>
            <p:cNvSpPr/>
            <p:nvPr/>
          </p:nvSpPr>
          <p:spPr>
            <a:xfrm flipH="1">
              <a:off x="6822763" y="4725947"/>
              <a:ext cx="104292" cy="111342"/>
            </a:xfrm>
            <a:prstGeom prst="chevron">
              <a:avLst>
                <a:gd name="adj" fmla="val 596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81" name="图片 80" descr="图片包含 徽标&#10;&#10;描述已自动生成">
            <a:extLst>
              <a:ext uri="{FF2B5EF4-FFF2-40B4-BE49-F238E27FC236}">
                <a16:creationId xmlns:a16="http://schemas.microsoft.com/office/drawing/2014/main" xmlns="" id="{EFE733DE-9624-41DA-8A9D-9266F29B6CC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4223725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54EDB7AD-851A-4A99-BF4A-BA39EC25414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B650464D-4C8D-4C03-9A7E-C41B5215B852}"/>
              </a:ext>
            </a:extLst>
          </p:cNvPr>
          <p:cNvSpPr txBox="1"/>
          <p:nvPr/>
        </p:nvSpPr>
        <p:spPr>
          <a:xfrm>
            <a:off x="1643499" y="1245084"/>
            <a:ext cx="8905002" cy="1323439"/>
          </a:xfrm>
          <a:prstGeom prst="rect">
            <a:avLst/>
          </a:prstGeom>
          <a:noFill/>
        </p:spPr>
        <p:txBody>
          <a:bodyPr wrap="none" rtlCol="0">
            <a:prstTxWarp prst="textPlain">
              <a:avLst>
                <a:gd name="adj" fmla="val 48717"/>
              </a:avLst>
            </a:prstTxWarp>
            <a:spAutoFit/>
          </a:bodyPr>
          <a:lstStyle/>
          <a:p>
            <a:r>
              <a:rPr lang="zh-CN" altLang="en-US" sz="8000" dirty="0">
                <a:gradFill>
                  <a:gsLst>
                    <a:gs pos="0">
                      <a:schemeClr val="accent1">
                        <a:lumMod val="20000"/>
                        <a:lumOff val="80000"/>
                      </a:schemeClr>
                    </a:gs>
                    <a:gs pos="84000">
                      <a:schemeClr val="accent1"/>
                    </a:gs>
                    <a:gs pos="100000">
                      <a:schemeClr val="accent1">
                        <a:lumMod val="20000"/>
                        <a:lumOff val="80000"/>
                      </a:schemeClr>
                    </a:gs>
                    <a:gs pos="49325">
                      <a:schemeClr val="accent1">
                        <a:lumMod val="75000"/>
                      </a:schemeClr>
                    </a:gs>
                    <a:gs pos="11000">
                      <a:schemeClr val="accent1"/>
                    </a:gs>
                  </a:gsLst>
                  <a:lin ang="0" scaled="0"/>
                </a:gradFill>
                <a:effectLst>
                  <a:outerShdw dist="38100" dir="2700000" algn="tl" rotWithShape="0">
                    <a:schemeClr val="bg1">
                      <a:alpha val="85000"/>
                    </a:schemeClr>
                  </a:outerShdw>
                </a:effectLst>
                <a:latin typeface="+mj-ea"/>
                <a:ea typeface="+mj-ea"/>
              </a:rPr>
              <a:t>继往开来 砥砺前行</a:t>
            </a:r>
          </a:p>
        </p:txBody>
      </p:sp>
      <p:sp>
        <p:nvSpPr>
          <p:cNvPr id="10" name="矩形 9">
            <a:extLst>
              <a:ext uri="{FF2B5EF4-FFF2-40B4-BE49-F238E27FC236}">
                <a16:creationId xmlns:a16="http://schemas.microsoft.com/office/drawing/2014/main" xmlns="" id="{B797D11D-1A81-48AB-AF7A-7FB4ECDF5AEB}"/>
              </a:ext>
            </a:extLst>
          </p:cNvPr>
          <p:cNvSpPr/>
          <p:nvPr/>
        </p:nvSpPr>
        <p:spPr>
          <a:xfrm>
            <a:off x="2706285" y="2738960"/>
            <a:ext cx="6791308"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A3223FB9-52EE-4F78-86FE-744FECFFD241}"/>
              </a:ext>
            </a:extLst>
          </p:cNvPr>
          <p:cNvSpPr txBox="1"/>
          <p:nvPr/>
        </p:nvSpPr>
        <p:spPr>
          <a:xfrm>
            <a:off x="2766728" y="2738960"/>
            <a:ext cx="6670423" cy="369332"/>
          </a:xfrm>
          <a:prstGeom prst="rect">
            <a:avLst/>
          </a:prstGeom>
          <a:noFill/>
        </p:spPr>
        <p:txBody>
          <a:bodyPr wrap="square" rtlCol="0">
            <a:spAutoFit/>
          </a:bodyPr>
          <a:lstStyle/>
          <a:p>
            <a:pPr algn="dist"/>
            <a:r>
              <a:rPr lang="en-US" altLang="zh-CN" dirty="0">
                <a:solidFill>
                  <a:schemeClr val="accent2"/>
                </a:solidFill>
              </a:rPr>
              <a:t>20XX</a:t>
            </a:r>
            <a:r>
              <a:rPr lang="zh-CN" altLang="en-US" dirty="0">
                <a:solidFill>
                  <a:schemeClr val="accent2"/>
                </a:solidFill>
              </a:rPr>
              <a:t>年房地产建筑行业年终总结汇报</a:t>
            </a:r>
          </a:p>
        </p:txBody>
      </p:sp>
      <p:grpSp>
        <p:nvGrpSpPr>
          <p:cNvPr id="19" name="组合 18">
            <a:extLst>
              <a:ext uri="{FF2B5EF4-FFF2-40B4-BE49-F238E27FC236}">
                <a16:creationId xmlns:a16="http://schemas.microsoft.com/office/drawing/2014/main" xmlns="" id="{A5DA8C9E-627B-4AED-808A-D1500CBB9904}"/>
              </a:ext>
            </a:extLst>
          </p:cNvPr>
          <p:cNvGrpSpPr/>
          <p:nvPr/>
        </p:nvGrpSpPr>
        <p:grpSpPr>
          <a:xfrm>
            <a:off x="9497593" y="2738960"/>
            <a:ext cx="328046" cy="360000"/>
            <a:chOff x="9097602" y="2738960"/>
            <a:chExt cx="328046" cy="360000"/>
          </a:xfrm>
          <a:solidFill>
            <a:schemeClr val="bg1"/>
          </a:solidFill>
        </p:grpSpPr>
        <p:sp>
          <p:nvSpPr>
            <p:cNvPr id="11" name="等腰三角形 10">
              <a:extLst>
                <a:ext uri="{FF2B5EF4-FFF2-40B4-BE49-F238E27FC236}">
                  <a16:creationId xmlns:a16="http://schemas.microsoft.com/office/drawing/2014/main" xmlns="" id="{A7E0096A-DED5-4D68-ABB5-05335EA11650}"/>
                </a:ext>
              </a:extLst>
            </p:cNvPr>
            <p:cNvSpPr/>
            <p:nvPr/>
          </p:nvSpPr>
          <p:spPr>
            <a:xfrm rot="5400000">
              <a:off x="9009056" y="2827506"/>
              <a:ext cx="360000" cy="182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V 形 12">
              <a:extLst>
                <a:ext uri="{FF2B5EF4-FFF2-40B4-BE49-F238E27FC236}">
                  <a16:creationId xmlns:a16="http://schemas.microsoft.com/office/drawing/2014/main" xmlns="" id="{0853E4DD-6991-4B08-B3B9-E3344944CA95}"/>
                </a:ext>
              </a:extLst>
            </p:cNvPr>
            <p:cNvSpPr/>
            <p:nvPr/>
          </p:nvSpPr>
          <p:spPr>
            <a:xfrm>
              <a:off x="9118716" y="2738960"/>
              <a:ext cx="254816" cy="360000"/>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箭头: V 形 13">
              <a:extLst>
                <a:ext uri="{FF2B5EF4-FFF2-40B4-BE49-F238E27FC236}">
                  <a16:creationId xmlns:a16="http://schemas.microsoft.com/office/drawing/2014/main" xmlns="" id="{FFD6142B-CD00-42A6-BE6E-212A98D68330}"/>
                </a:ext>
              </a:extLst>
            </p:cNvPr>
            <p:cNvSpPr/>
            <p:nvPr/>
          </p:nvSpPr>
          <p:spPr>
            <a:xfrm>
              <a:off x="9206331" y="2738960"/>
              <a:ext cx="219317" cy="360000"/>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B4AECF69-D534-45B4-834D-98284675F931}"/>
              </a:ext>
            </a:extLst>
          </p:cNvPr>
          <p:cNvGrpSpPr/>
          <p:nvPr/>
        </p:nvGrpSpPr>
        <p:grpSpPr>
          <a:xfrm flipH="1">
            <a:off x="2388954" y="2738960"/>
            <a:ext cx="328046" cy="360000"/>
            <a:chOff x="9097602" y="2738960"/>
            <a:chExt cx="328046" cy="360000"/>
          </a:xfrm>
          <a:solidFill>
            <a:schemeClr val="bg1"/>
          </a:solidFill>
        </p:grpSpPr>
        <p:sp>
          <p:nvSpPr>
            <p:cNvPr id="26" name="等腰三角形 25">
              <a:extLst>
                <a:ext uri="{FF2B5EF4-FFF2-40B4-BE49-F238E27FC236}">
                  <a16:creationId xmlns:a16="http://schemas.microsoft.com/office/drawing/2014/main" xmlns="" id="{9229B2FA-207B-4299-912F-729C1FCF258A}"/>
                </a:ext>
              </a:extLst>
            </p:cNvPr>
            <p:cNvSpPr/>
            <p:nvPr/>
          </p:nvSpPr>
          <p:spPr>
            <a:xfrm rot="5400000">
              <a:off x="9009056" y="2827506"/>
              <a:ext cx="360000" cy="182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V 形 26">
              <a:extLst>
                <a:ext uri="{FF2B5EF4-FFF2-40B4-BE49-F238E27FC236}">
                  <a16:creationId xmlns:a16="http://schemas.microsoft.com/office/drawing/2014/main" xmlns="" id="{8D2A15EF-7E66-4B10-A0CA-B2B8FB9D7BCD}"/>
                </a:ext>
              </a:extLst>
            </p:cNvPr>
            <p:cNvSpPr/>
            <p:nvPr/>
          </p:nvSpPr>
          <p:spPr>
            <a:xfrm>
              <a:off x="9118716" y="2738960"/>
              <a:ext cx="254816" cy="360000"/>
            </a:xfrm>
            <a:prstGeom prst="chevron">
              <a:avLst>
                <a:gd name="adj" fmla="val 733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a16="http://schemas.microsoft.com/office/drawing/2014/main" xmlns="" id="{1864D818-B7D7-41FB-913F-8876B08A5848}"/>
                </a:ext>
              </a:extLst>
            </p:cNvPr>
            <p:cNvSpPr/>
            <p:nvPr/>
          </p:nvSpPr>
          <p:spPr>
            <a:xfrm>
              <a:off x="9206331" y="2738960"/>
              <a:ext cx="219317" cy="360000"/>
            </a:xfrm>
            <a:prstGeom prst="chevron">
              <a:avLst>
                <a:gd name="adj" fmla="val 855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8" name="图片 7">
            <a:extLst>
              <a:ext uri="{FF2B5EF4-FFF2-40B4-BE49-F238E27FC236}">
                <a16:creationId xmlns:a16="http://schemas.microsoft.com/office/drawing/2014/main" xmlns="" id="{4CE1D263-8E67-487E-BD1C-C02C49D79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29515" y="2181984"/>
            <a:ext cx="3587785" cy="3739116"/>
          </a:xfrm>
          <a:prstGeom prst="rect">
            <a:avLst/>
          </a:prstGeom>
        </p:spPr>
      </p:pic>
      <p:sp>
        <p:nvSpPr>
          <p:cNvPr id="31" name="文本框 30">
            <a:extLst>
              <a:ext uri="{FF2B5EF4-FFF2-40B4-BE49-F238E27FC236}">
                <a16:creationId xmlns:a16="http://schemas.microsoft.com/office/drawing/2014/main" xmlns="" id="{07EB59B7-5EF9-412D-B281-AE06BBCB8D9B}"/>
              </a:ext>
            </a:extLst>
          </p:cNvPr>
          <p:cNvSpPr txBox="1"/>
          <p:nvPr/>
        </p:nvSpPr>
        <p:spPr>
          <a:xfrm>
            <a:off x="5380278" y="4584092"/>
            <a:ext cx="1441420" cy="346698"/>
          </a:xfrm>
          <a:prstGeom prst="rect">
            <a:avLst/>
          </a:prstGeom>
          <a:noFill/>
        </p:spPr>
        <p:txBody>
          <a:bodyPr wrap="none" rtlCol="0">
            <a:spAutoFit/>
          </a:bodyPr>
          <a:lstStyle/>
          <a:p>
            <a:pPr algn="ctr">
              <a:lnSpc>
                <a:spcPct val="130000"/>
              </a:lnSpc>
            </a:pPr>
            <a:r>
              <a:rPr lang="zh-CN" altLang="en-US" sz="1400" dirty="0">
                <a:solidFill>
                  <a:schemeClr val="tx1">
                    <a:lumMod val="75000"/>
                    <a:lumOff val="25000"/>
                  </a:schemeClr>
                </a:solidFill>
              </a:rPr>
              <a:t>汇报人：高小定</a:t>
            </a:r>
            <a:endParaRPr lang="en-US" altLang="zh-CN" sz="1400" dirty="0">
              <a:solidFill>
                <a:schemeClr val="tx1">
                  <a:lumMod val="75000"/>
                  <a:lumOff val="25000"/>
                </a:schemeClr>
              </a:solidFill>
            </a:endParaRPr>
          </a:p>
        </p:txBody>
      </p:sp>
      <p:grpSp>
        <p:nvGrpSpPr>
          <p:cNvPr id="43" name="组合 42">
            <a:extLst>
              <a:ext uri="{FF2B5EF4-FFF2-40B4-BE49-F238E27FC236}">
                <a16:creationId xmlns:a16="http://schemas.microsoft.com/office/drawing/2014/main" xmlns="" id="{44341A58-3765-44A8-BAD6-8B2D379AF31A}"/>
              </a:ext>
            </a:extLst>
          </p:cNvPr>
          <p:cNvGrpSpPr/>
          <p:nvPr/>
        </p:nvGrpSpPr>
        <p:grpSpPr>
          <a:xfrm>
            <a:off x="6761162" y="4715845"/>
            <a:ext cx="166688" cy="121444"/>
            <a:chOff x="6774233" y="4725947"/>
            <a:chExt cx="152822" cy="111342"/>
          </a:xfrm>
        </p:grpSpPr>
        <p:sp>
          <p:nvSpPr>
            <p:cNvPr id="39" name="箭头: V 形 38">
              <a:extLst>
                <a:ext uri="{FF2B5EF4-FFF2-40B4-BE49-F238E27FC236}">
                  <a16:creationId xmlns:a16="http://schemas.microsoft.com/office/drawing/2014/main" xmlns="" id="{AC407A24-8595-48C2-BB9F-6DB57F172CB9}"/>
                </a:ext>
              </a:extLst>
            </p:cNvPr>
            <p:cNvSpPr/>
            <p:nvPr/>
          </p:nvSpPr>
          <p:spPr>
            <a:xfrm flipH="1">
              <a:off x="6792476"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箭头: V 形 39">
              <a:extLst>
                <a:ext uri="{FF2B5EF4-FFF2-40B4-BE49-F238E27FC236}">
                  <a16:creationId xmlns:a16="http://schemas.microsoft.com/office/drawing/2014/main" xmlns="" id="{5A23281D-B3BD-4248-AB1F-C8F6D7C61171}"/>
                </a:ext>
              </a:extLst>
            </p:cNvPr>
            <p:cNvSpPr/>
            <p:nvPr/>
          </p:nvSpPr>
          <p:spPr>
            <a:xfrm flipH="1">
              <a:off x="6774233"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xmlns="" id="{A5CE6212-50C2-4A72-8320-7FD49944039C}"/>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a:extLst>
              <a:ext uri="{FF2B5EF4-FFF2-40B4-BE49-F238E27FC236}">
                <a16:creationId xmlns:a16="http://schemas.microsoft.com/office/drawing/2014/main" xmlns="" id="{E059AA0A-1DF2-4970-BA9B-C376ED7355B7}"/>
              </a:ext>
            </a:extLst>
          </p:cNvPr>
          <p:cNvGrpSpPr/>
          <p:nvPr/>
        </p:nvGrpSpPr>
        <p:grpSpPr>
          <a:xfrm flipH="1">
            <a:off x="5274126" y="4715845"/>
            <a:ext cx="166688" cy="121444"/>
            <a:chOff x="6774233" y="4725947"/>
            <a:chExt cx="152822" cy="111342"/>
          </a:xfrm>
        </p:grpSpPr>
        <p:sp>
          <p:nvSpPr>
            <p:cNvPr id="45" name="箭头: V 形 44">
              <a:extLst>
                <a:ext uri="{FF2B5EF4-FFF2-40B4-BE49-F238E27FC236}">
                  <a16:creationId xmlns:a16="http://schemas.microsoft.com/office/drawing/2014/main" xmlns="" id="{A67DBA82-2E8C-4CD9-BB06-4596FA689DE5}"/>
                </a:ext>
              </a:extLst>
            </p:cNvPr>
            <p:cNvSpPr/>
            <p:nvPr/>
          </p:nvSpPr>
          <p:spPr>
            <a:xfrm flipH="1">
              <a:off x="6792476"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xmlns="" id="{705CF646-5A78-458E-BD05-129F509F7BFA}"/>
                </a:ext>
              </a:extLst>
            </p:cNvPr>
            <p:cNvSpPr/>
            <p:nvPr/>
          </p:nvSpPr>
          <p:spPr>
            <a:xfrm flipH="1">
              <a:off x="6774233"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箭头: V 形 46">
              <a:extLst>
                <a:ext uri="{FF2B5EF4-FFF2-40B4-BE49-F238E27FC236}">
                  <a16:creationId xmlns:a16="http://schemas.microsoft.com/office/drawing/2014/main" xmlns="" id="{361E9F08-BA27-420F-A3AE-9FC496288FD0}"/>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5" name="图片 14" descr="图片包含 徽标&#10;&#10;描述已自动生成">
            <a:extLst>
              <a:ext uri="{FF2B5EF4-FFF2-40B4-BE49-F238E27FC236}">
                <a16:creationId xmlns:a16="http://schemas.microsoft.com/office/drawing/2014/main" xmlns="" id="{B3C53F0B-2BCE-4892-B24D-C7132ACCB4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56054" y="5990602"/>
            <a:ext cx="1283719" cy="346698"/>
          </a:xfrm>
          <a:prstGeom prst="rect">
            <a:avLst/>
          </a:prstGeom>
        </p:spPr>
      </p:pic>
    </p:spTree>
    <p:extLst>
      <p:ext uri="{BB962C8B-B14F-4D97-AF65-F5344CB8AC3E}">
        <p14:creationId xmlns:p14="http://schemas.microsoft.com/office/powerpoint/2010/main" val="6246358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20DC1F48-6607-4B50-ABA5-96D8B30EF7EE}"/>
              </a:ext>
            </a:extLst>
          </p:cNvPr>
          <p:cNvSpPr/>
          <p:nvPr/>
        </p:nvSpPr>
        <p:spPr>
          <a:xfrm>
            <a:off x="0" y="4008120"/>
            <a:ext cx="12192000" cy="2849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0DD07CD3-FF4A-4F66-AA92-258AD94B2A6A}"/>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31719023-8D50-4C10-B93D-CBB5A9810D45}"/>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977C93D6-51EC-4813-8FBB-BDB37C08DFC5}"/>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540D7A90-90B1-4C26-BC6B-DD56754231D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941CDAEC-89CF-48D8-BBA7-788A2D81688E}"/>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C9B86F87-4246-4F76-8461-CEFC3447D83F}"/>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D78A99B9-3423-4146-82B8-759E7662DEBB}"/>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9" name="矩形: 剪去单角 8">
            <a:extLst>
              <a:ext uri="{FF2B5EF4-FFF2-40B4-BE49-F238E27FC236}">
                <a16:creationId xmlns:a16="http://schemas.microsoft.com/office/drawing/2014/main" xmlns="" id="{E198C889-A8AE-4099-9A8A-FBFAD6B00AD3}"/>
              </a:ext>
            </a:extLst>
          </p:cNvPr>
          <p:cNvSpPr/>
          <p:nvPr/>
        </p:nvSpPr>
        <p:spPr>
          <a:xfrm flipH="1">
            <a:off x="845924" y="1704975"/>
            <a:ext cx="3121635" cy="3448050"/>
          </a:xfrm>
          <a:prstGeom prst="snip1Rect">
            <a:avLst>
              <a:gd name="adj" fmla="val 11182"/>
            </a:avLst>
          </a:prstGeom>
          <a:blipFill dpi="0" rotWithShape="0">
            <a:blip r:embed="rId2"/>
            <a:srcRect/>
            <a:tile tx="787400" ty="0" sx="100000" sy="100000" flip="none" algn="ctr"/>
          </a:blip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剪去单角 9">
            <a:extLst>
              <a:ext uri="{FF2B5EF4-FFF2-40B4-BE49-F238E27FC236}">
                <a16:creationId xmlns:a16="http://schemas.microsoft.com/office/drawing/2014/main" xmlns="" id="{BED02A79-D638-4BF1-916E-C2D285337292}"/>
              </a:ext>
            </a:extLst>
          </p:cNvPr>
          <p:cNvSpPr/>
          <p:nvPr/>
        </p:nvSpPr>
        <p:spPr>
          <a:xfrm flipH="1">
            <a:off x="4544164" y="1704975"/>
            <a:ext cx="3121635" cy="3448050"/>
          </a:xfrm>
          <a:prstGeom prst="snip1Rect">
            <a:avLst>
              <a:gd name="adj" fmla="val 0"/>
            </a:avLst>
          </a:prstGeom>
          <a:blipFill dpi="0" rotWithShape="1">
            <a:blip r:embed="rId3" cstate="screen">
              <a:extLst>
                <a:ext uri="{28A0092B-C50C-407E-A947-70E740481C1C}">
                  <a14:useLocalDpi xmlns:a14="http://schemas.microsoft.com/office/drawing/2010/main"/>
                </a:ext>
              </a:extLst>
            </a:blip>
            <a:srcRect/>
            <a:tile tx="0" ty="0" sx="60000" sy="60000" flip="none" algn="b"/>
          </a:blip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剪去单角 10">
            <a:extLst>
              <a:ext uri="{FF2B5EF4-FFF2-40B4-BE49-F238E27FC236}">
                <a16:creationId xmlns:a16="http://schemas.microsoft.com/office/drawing/2014/main" xmlns="" id="{3F37618A-60B1-4E5D-919E-1A7F394C07B7}"/>
              </a:ext>
            </a:extLst>
          </p:cNvPr>
          <p:cNvSpPr/>
          <p:nvPr/>
        </p:nvSpPr>
        <p:spPr>
          <a:xfrm>
            <a:off x="8242404" y="1704975"/>
            <a:ext cx="3121635" cy="3448050"/>
          </a:xfrm>
          <a:prstGeom prst="snip1Rect">
            <a:avLst>
              <a:gd name="adj" fmla="val 11182"/>
            </a:avLst>
          </a:prstGeom>
          <a:blipFill dpi="0" rotWithShape="0">
            <a:blip r:embed="rId4"/>
            <a:srcRect/>
            <a:tile tx="0" ty="0" sx="100000" sy="100000" flip="none" algn="ctr"/>
          </a:blip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剪去单角 27">
            <a:extLst>
              <a:ext uri="{FF2B5EF4-FFF2-40B4-BE49-F238E27FC236}">
                <a16:creationId xmlns:a16="http://schemas.microsoft.com/office/drawing/2014/main" xmlns="" id="{DF7A0F3C-1518-44F2-AE89-5F4434D8A566}"/>
              </a:ext>
            </a:extLst>
          </p:cNvPr>
          <p:cNvSpPr/>
          <p:nvPr/>
        </p:nvSpPr>
        <p:spPr>
          <a:xfrm>
            <a:off x="4544164" y="4339201"/>
            <a:ext cx="2518991" cy="452438"/>
          </a:xfrm>
          <a:prstGeom prst="snip1Rect">
            <a:avLst>
              <a:gd name="adj" fmla="val 0"/>
            </a:avLst>
          </a:prstGeom>
          <a:solidFill>
            <a:schemeClr val="accent1">
              <a:lumMod val="75000"/>
            </a:schemeClr>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剪去单角 28">
            <a:extLst>
              <a:ext uri="{FF2B5EF4-FFF2-40B4-BE49-F238E27FC236}">
                <a16:creationId xmlns:a16="http://schemas.microsoft.com/office/drawing/2014/main" xmlns="" id="{F0AF1068-38F4-4BAA-B004-63ED7AD64FC9}"/>
              </a:ext>
            </a:extLst>
          </p:cNvPr>
          <p:cNvSpPr/>
          <p:nvPr/>
        </p:nvSpPr>
        <p:spPr>
          <a:xfrm>
            <a:off x="4544163" y="4181475"/>
            <a:ext cx="1711494" cy="452438"/>
          </a:xfrm>
          <a:prstGeom prst="snip1Rect">
            <a:avLst>
              <a:gd name="adj" fmla="val 35288"/>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3" name="组合 32">
            <a:extLst>
              <a:ext uri="{FF2B5EF4-FFF2-40B4-BE49-F238E27FC236}">
                <a16:creationId xmlns:a16="http://schemas.microsoft.com/office/drawing/2014/main" xmlns="" id="{B658F91E-24EC-45CB-BC45-52C6F56AC9BB}"/>
              </a:ext>
            </a:extLst>
          </p:cNvPr>
          <p:cNvGrpSpPr/>
          <p:nvPr/>
        </p:nvGrpSpPr>
        <p:grpSpPr>
          <a:xfrm flipH="1">
            <a:off x="6143081" y="4190096"/>
            <a:ext cx="732946" cy="142968"/>
            <a:chOff x="6703773" y="1798320"/>
            <a:chExt cx="1005205" cy="196074"/>
          </a:xfrm>
          <a:gradFill flip="none" rotWithShape="0">
            <a:gsLst>
              <a:gs pos="20000">
                <a:schemeClr val="bg1"/>
              </a:gs>
              <a:gs pos="100000">
                <a:schemeClr val="bg1">
                  <a:alpha val="0"/>
                </a:schemeClr>
              </a:gs>
            </a:gsLst>
            <a:lin ang="0" scaled="0"/>
            <a:tileRect/>
          </a:gradFill>
        </p:grpSpPr>
        <p:sp>
          <p:nvSpPr>
            <p:cNvPr id="34" name="平行四边形 33">
              <a:extLst>
                <a:ext uri="{FF2B5EF4-FFF2-40B4-BE49-F238E27FC236}">
                  <a16:creationId xmlns:a16="http://schemas.microsoft.com/office/drawing/2014/main" xmlns="" id="{6B5D085C-D2F7-4C79-81D2-D7D02E22EA28}"/>
                </a:ext>
              </a:extLst>
            </p:cNvPr>
            <p:cNvSpPr/>
            <p:nvPr/>
          </p:nvSpPr>
          <p:spPr>
            <a:xfrm>
              <a:off x="6703773"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xmlns="" id="{681E6794-36E9-4387-9E68-1B649B48F5E1}"/>
                </a:ext>
              </a:extLst>
            </p:cNvPr>
            <p:cNvSpPr/>
            <p:nvPr/>
          </p:nvSpPr>
          <p:spPr>
            <a:xfrm>
              <a:off x="6846744"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xmlns="" id="{9DA27713-F9EC-459A-A28F-9DCEE45FF924}"/>
                </a:ext>
              </a:extLst>
            </p:cNvPr>
            <p:cNvSpPr/>
            <p:nvPr/>
          </p:nvSpPr>
          <p:spPr>
            <a:xfrm>
              <a:off x="6989715"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xmlns="" id="{368ACC1E-E0FB-4405-A297-DDAB0A7BFF33}"/>
                </a:ext>
              </a:extLst>
            </p:cNvPr>
            <p:cNvSpPr/>
            <p:nvPr/>
          </p:nvSpPr>
          <p:spPr>
            <a:xfrm>
              <a:off x="7132686"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a16="http://schemas.microsoft.com/office/drawing/2014/main" xmlns="" id="{C7E82F00-51F0-47B0-B482-162DC6182B38}"/>
                </a:ext>
              </a:extLst>
            </p:cNvPr>
            <p:cNvSpPr/>
            <p:nvPr/>
          </p:nvSpPr>
          <p:spPr>
            <a:xfrm>
              <a:off x="727565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xmlns="" id="{ADBC7367-EDC8-4FD1-BDCA-AC280262ACE5}"/>
                </a:ext>
              </a:extLst>
            </p:cNvPr>
            <p:cNvSpPr/>
            <p:nvPr/>
          </p:nvSpPr>
          <p:spPr>
            <a:xfrm>
              <a:off x="741862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xmlns="" id="{CF1CE86B-481E-42EF-8189-79A57D023F6C}"/>
              </a:ext>
            </a:extLst>
          </p:cNvPr>
          <p:cNvSpPr txBox="1"/>
          <p:nvPr/>
        </p:nvSpPr>
        <p:spPr>
          <a:xfrm>
            <a:off x="4613368" y="4207639"/>
            <a:ext cx="1467068" cy="400110"/>
          </a:xfrm>
          <a:prstGeom prst="rect">
            <a:avLst/>
          </a:prstGeom>
          <a:noFill/>
        </p:spPr>
        <p:txBody>
          <a:bodyPr wrap="none" rtlCol="0">
            <a:spAutoFit/>
          </a:bodyPr>
          <a:lstStyle/>
          <a:p>
            <a:r>
              <a:rPr lang="zh-CN" altLang="en-US" sz="2000" dirty="0">
                <a:solidFill>
                  <a:schemeClr val="tx1">
                    <a:lumMod val="75000"/>
                    <a:lumOff val="25000"/>
                  </a:schemeClr>
                </a:solidFill>
              </a:rPr>
              <a:t>现场进度图</a:t>
            </a:r>
          </a:p>
        </p:txBody>
      </p:sp>
      <p:sp>
        <p:nvSpPr>
          <p:cNvPr id="41" name="矩形: 剪去单角 40">
            <a:extLst>
              <a:ext uri="{FF2B5EF4-FFF2-40B4-BE49-F238E27FC236}">
                <a16:creationId xmlns:a16="http://schemas.microsoft.com/office/drawing/2014/main" xmlns="" id="{6AABF64D-D1F6-4D4F-BB6C-88782C3910D9}"/>
              </a:ext>
            </a:extLst>
          </p:cNvPr>
          <p:cNvSpPr/>
          <p:nvPr/>
        </p:nvSpPr>
        <p:spPr>
          <a:xfrm>
            <a:off x="839606" y="4339201"/>
            <a:ext cx="2518991" cy="452438"/>
          </a:xfrm>
          <a:prstGeom prst="snip1Rect">
            <a:avLst>
              <a:gd name="adj" fmla="val 0"/>
            </a:avLst>
          </a:prstGeom>
          <a:solidFill>
            <a:schemeClr val="accent1">
              <a:lumMod val="75000"/>
            </a:schemeClr>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剪去单角 41">
            <a:extLst>
              <a:ext uri="{FF2B5EF4-FFF2-40B4-BE49-F238E27FC236}">
                <a16:creationId xmlns:a16="http://schemas.microsoft.com/office/drawing/2014/main" xmlns="" id="{650D68A6-800C-42AF-A1C8-07322C267B2F}"/>
              </a:ext>
            </a:extLst>
          </p:cNvPr>
          <p:cNvSpPr/>
          <p:nvPr/>
        </p:nvSpPr>
        <p:spPr>
          <a:xfrm>
            <a:off x="839605" y="4181475"/>
            <a:ext cx="1711494" cy="452438"/>
          </a:xfrm>
          <a:prstGeom prst="snip1Rect">
            <a:avLst>
              <a:gd name="adj" fmla="val 35288"/>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3" name="组合 42">
            <a:extLst>
              <a:ext uri="{FF2B5EF4-FFF2-40B4-BE49-F238E27FC236}">
                <a16:creationId xmlns:a16="http://schemas.microsoft.com/office/drawing/2014/main" xmlns="" id="{0CEBFE09-79AD-4B9B-94E2-5159F67C7E38}"/>
              </a:ext>
            </a:extLst>
          </p:cNvPr>
          <p:cNvGrpSpPr/>
          <p:nvPr/>
        </p:nvGrpSpPr>
        <p:grpSpPr>
          <a:xfrm flipH="1">
            <a:off x="2438523" y="4190096"/>
            <a:ext cx="732946" cy="142968"/>
            <a:chOff x="6703773" y="1798320"/>
            <a:chExt cx="1005205" cy="196074"/>
          </a:xfrm>
          <a:gradFill flip="none" rotWithShape="0">
            <a:gsLst>
              <a:gs pos="20000">
                <a:schemeClr val="bg1"/>
              </a:gs>
              <a:gs pos="100000">
                <a:schemeClr val="bg1">
                  <a:alpha val="0"/>
                </a:schemeClr>
              </a:gs>
            </a:gsLst>
            <a:lin ang="0" scaled="0"/>
            <a:tileRect/>
          </a:gradFill>
        </p:grpSpPr>
        <p:sp>
          <p:nvSpPr>
            <p:cNvPr id="44" name="平行四边形 43">
              <a:extLst>
                <a:ext uri="{FF2B5EF4-FFF2-40B4-BE49-F238E27FC236}">
                  <a16:creationId xmlns:a16="http://schemas.microsoft.com/office/drawing/2014/main" xmlns="" id="{3EA7C7EA-7A72-4635-900F-1E4E4537B8F3}"/>
                </a:ext>
              </a:extLst>
            </p:cNvPr>
            <p:cNvSpPr/>
            <p:nvPr/>
          </p:nvSpPr>
          <p:spPr>
            <a:xfrm>
              <a:off x="6703773"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a16="http://schemas.microsoft.com/office/drawing/2014/main" xmlns="" id="{614693A9-1FFB-4656-A52A-5A415E44B32F}"/>
                </a:ext>
              </a:extLst>
            </p:cNvPr>
            <p:cNvSpPr/>
            <p:nvPr/>
          </p:nvSpPr>
          <p:spPr>
            <a:xfrm>
              <a:off x="6846744"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xmlns="" id="{E02BB486-BC54-4CCB-BD4F-01D3E3C12A88}"/>
                </a:ext>
              </a:extLst>
            </p:cNvPr>
            <p:cNvSpPr/>
            <p:nvPr/>
          </p:nvSpPr>
          <p:spPr>
            <a:xfrm>
              <a:off x="6989715"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a:extLst>
                <a:ext uri="{FF2B5EF4-FFF2-40B4-BE49-F238E27FC236}">
                  <a16:creationId xmlns:a16="http://schemas.microsoft.com/office/drawing/2014/main" xmlns="" id="{BB871E78-E385-4A44-A1D0-E145203D1C0F}"/>
                </a:ext>
              </a:extLst>
            </p:cNvPr>
            <p:cNvSpPr/>
            <p:nvPr/>
          </p:nvSpPr>
          <p:spPr>
            <a:xfrm>
              <a:off x="7132686"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xmlns="" id="{C22C8089-2891-40CF-9D04-20A8AC978970}"/>
                </a:ext>
              </a:extLst>
            </p:cNvPr>
            <p:cNvSpPr/>
            <p:nvPr/>
          </p:nvSpPr>
          <p:spPr>
            <a:xfrm>
              <a:off x="727565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xmlns="" id="{99BC733A-94F6-4440-8C78-FF933144BAF0}"/>
                </a:ext>
              </a:extLst>
            </p:cNvPr>
            <p:cNvSpPr/>
            <p:nvPr/>
          </p:nvSpPr>
          <p:spPr>
            <a:xfrm>
              <a:off x="741862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xmlns="" id="{2BCFE3DD-48D7-43A1-AF2D-D80EDFFCDCFF}"/>
              </a:ext>
            </a:extLst>
          </p:cNvPr>
          <p:cNvSpPr txBox="1"/>
          <p:nvPr/>
        </p:nvSpPr>
        <p:spPr>
          <a:xfrm>
            <a:off x="908810" y="4207639"/>
            <a:ext cx="1467068" cy="400110"/>
          </a:xfrm>
          <a:prstGeom prst="rect">
            <a:avLst/>
          </a:prstGeom>
          <a:noFill/>
        </p:spPr>
        <p:txBody>
          <a:bodyPr wrap="none" rtlCol="0">
            <a:spAutoFit/>
          </a:bodyPr>
          <a:lstStyle/>
          <a:p>
            <a:r>
              <a:rPr lang="zh-CN" altLang="en-US" sz="2000" dirty="0">
                <a:solidFill>
                  <a:schemeClr val="tx1">
                    <a:lumMod val="75000"/>
                    <a:lumOff val="25000"/>
                  </a:schemeClr>
                </a:solidFill>
              </a:rPr>
              <a:t>现场进度图</a:t>
            </a:r>
          </a:p>
        </p:txBody>
      </p:sp>
      <p:sp>
        <p:nvSpPr>
          <p:cNvPr id="51" name="矩形: 剪去单角 50">
            <a:extLst>
              <a:ext uri="{FF2B5EF4-FFF2-40B4-BE49-F238E27FC236}">
                <a16:creationId xmlns:a16="http://schemas.microsoft.com/office/drawing/2014/main" xmlns="" id="{F6BBC7C4-DCE2-4ACF-AFC7-4F8C39D464CA}"/>
              </a:ext>
            </a:extLst>
          </p:cNvPr>
          <p:cNvSpPr/>
          <p:nvPr/>
        </p:nvSpPr>
        <p:spPr>
          <a:xfrm>
            <a:off x="8245461" y="4339201"/>
            <a:ext cx="2518991" cy="452438"/>
          </a:xfrm>
          <a:prstGeom prst="snip1Rect">
            <a:avLst>
              <a:gd name="adj" fmla="val 0"/>
            </a:avLst>
          </a:prstGeom>
          <a:solidFill>
            <a:schemeClr val="accent1">
              <a:lumMod val="75000"/>
            </a:schemeClr>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矩形: 剪去单角 51">
            <a:extLst>
              <a:ext uri="{FF2B5EF4-FFF2-40B4-BE49-F238E27FC236}">
                <a16:creationId xmlns:a16="http://schemas.microsoft.com/office/drawing/2014/main" xmlns="" id="{1306E6C1-CE28-48D5-83A4-060C1EC9227C}"/>
              </a:ext>
            </a:extLst>
          </p:cNvPr>
          <p:cNvSpPr/>
          <p:nvPr/>
        </p:nvSpPr>
        <p:spPr>
          <a:xfrm>
            <a:off x="8245460" y="4181475"/>
            <a:ext cx="1711494" cy="452438"/>
          </a:xfrm>
          <a:prstGeom prst="snip1Rect">
            <a:avLst>
              <a:gd name="adj" fmla="val 35288"/>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3" name="组合 52">
            <a:extLst>
              <a:ext uri="{FF2B5EF4-FFF2-40B4-BE49-F238E27FC236}">
                <a16:creationId xmlns:a16="http://schemas.microsoft.com/office/drawing/2014/main" xmlns="" id="{6A01BAAC-E45F-4627-B32D-8B06AC479C63}"/>
              </a:ext>
            </a:extLst>
          </p:cNvPr>
          <p:cNvGrpSpPr/>
          <p:nvPr/>
        </p:nvGrpSpPr>
        <p:grpSpPr>
          <a:xfrm flipH="1">
            <a:off x="9844378" y="4190096"/>
            <a:ext cx="732946" cy="142968"/>
            <a:chOff x="6703773" y="1798320"/>
            <a:chExt cx="1005205" cy="196074"/>
          </a:xfrm>
          <a:gradFill flip="none" rotWithShape="0">
            <a:gsLst>
              <a:gs pos="20000">
                <a:schemeClr val="bg1"/>
              </a:gs>
              <a:gs pos="100000">
                <a:schemeClr val="bg1">
                  <a:alpha val="0"/>
                </a:schemeClr>
              </a:gs>
            </a:gsLst>
            <a:lin ang="0" scaled="0"/>
            <a:tileRect/>
          </a:gradFill>
        </p:grpSpPr>
        <p:sp>
          <p:nvSpPr>
            <p:cNvPr id="54" name="平行四边形 53">
              <a:extLst>
                <a:ext uri="{FF2B5EF4-FFF2-40B4-BE49-F238E27FC236}">
                  <a16:creationId xmlns:a16="http://schemas.microsoft.com/office/drawing/2014/main" xmlns="" id="{A09CBD7B-69A2-4681-B4E7-B9287795CCE8}"/>
                </a:ext>
              </a:extLst>
            </p:cNvPr>
            <p:cNvSpPr/>
            <p:nvPr/>
          </p:nvSpPr>
          <p:spPr>
            <a:xfrm>
              <a:off x="6703773"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a16="http://schemas.microsoft.com/office/drawing/2014/main" xmlns="" id="{64058746-0E21-48F5-9EEE-5288A64169F2}"/>
                </a:ext>
              </a:extLst>
            </p:cNvPr>
            <p:cNvSpPr/>
            <p:nvPr/>
          </p:nvSpPr>
          <p:spPr>
            <a:xfrm>
              <a:off x="6846744"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a:extLst>
                <a:ext uri="{FF2B5EF4-FFF2-40B4-BE49-F238E27FC236}">
                  <a16:creationId xmlns:a16="http://schemas.microsoft.com/office/drawing/2014/main" xmlns="" id="{4064642C-F3C7-4246-BC91-BF10BAC082B4}"/>
                </a:ext>
              </a:extLst>
            </p:cNvPr>
            <p:cNvSpPr/>
            <p:nvPr/>
          </p:nvSpPr>
          <p:spPr>
            <a:xfrm>
              <a:off x="6989715"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a:extLst>
                <a:ext uri="{FF2B5EF4-FFF2-40B4-BE49-F238E27FC236}">
                  <a16:creationId xmlns:a16="http://schemas.microsoft.com/office/drawing/2014/main" xmlns="" id="{E4CE56CB-81D7-4CEC-A85D-4554AA1CFDB2}"/>
                </a:ext>
              </a:extLst>
            </p:cNvPr>
            <p:cNvSpPr/>
            <p:nvPr/>
          </p:nvSpPr>
          <p:spPr>
            <a:xfrm>
              <a:off x="7132686"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xmlns="" id="{FC4D64A6-B39D-446F-8785-E92217D95F6B}"/>
                </a:ext>
              </a:extLst>
            </p:cNvPr>
            <p:cNvSpPr/>
            <p:nvPr/>
          </p:nvSpPr>
          <p:spPr>
            <a:xfrm>
              <a:off x="727565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xmlns="" id="{AA6195F3-E99C-4A46-B519-C4E143B6BE25}"/>
                </a:ext>
              </a:extLst>
            </p:cNvPr>
            <p:cNvSpPr/>
            <p:nvPr/>
          </p:nvSpPr>
          <p:spPr>
            <a:xfrm>
              <a:off x="7418627" y="1798320"/>
              <a:ext cx="290351" cy="196074"/>
            </a:xfrm>
            <a:prstGeom prst="parallelogram">
              <a:avLst>
                <a:gd name="adj" fmla="val 9948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a:extLst>
              <a:ext uri="{FF2B5EF4-FFF2-40B4-BE49-F238E27FC236}">
                <a16:creationId xmlns:a16="http://schemas.microsoft.com/office/drawing/2014/main" xmlns="" id="{E94BE27E-7137-4A81-A6B9-2D19B81526B5}"/>
              </a:ext>
            </a:extLst>
          </p:cNvPr>
          <p:cNvSpPr txBox="1"/>
          <p:nvPr/>
        </p:nvSpPr>
        <p:spPr>
          <a:xfrm>
            <a:off x="8314665" y="4207639"/>
            <a:ext cx="1467068" cy="400110"/>
          </a:xfrm>
          <a:prstGeom prst="rect">
            <a:avLst/>
          </a:prstGeom>
          <a:noFill/>
        </p:spPr>
        <p:txBody>
          <a:bodyPr wrap="none" rtlCol="0">
            <a:spAutoFit/>
          </a:bodyPr>
          <a:lstStyle/>
          <a:p>
            <a:r>
              <a:rPr lang="zh-CN" altLang="en-US" sz="2000" dirty="0">
                <a:solidFill>
                  <a:schemeClr val="tx1">
                    <a:lumMod val="75000"/>
                    <a:lumOff val="25000"/>
                  </a:schemeClr>
                </a:solidFill>
              </a:rPr>
              <a:t>现场进度图</a:t>
            </a:r>
          </a:p>
        </p:txBody>
      </p:sp>
      <p:sp>
        <p:nvSpPr>
          <p:cNvPr id="68" name="矩形 67">
            <a:extLst>
              <a:ext uri="{FF2B5EF4-FFF2-40B4-BE49-F238E27FC236}">
                <a16:creationId xmlns:a16="http://schemas.microsoft.com/office/drawing/2014/main" xmlns="" id="{BEE99695-F94F-4527-BB21-426C8148912F}"/>
              </a:ext>
            </a:extLst>
          </p:cNvPr>
          <p:cNvSpPr/>
          <p:nvPr/>
        </p:nvSpPr>
        <p:spPr>
          <a:xfrm>
            <a:off x="883147" y="5403273"/>
            <a:ext cx="10443431" cy="779444"/>
          </a:xfrm>
          <a:prstGeom prst="rect">
            <a:avLst/>
          </a:prstGeom>
        </p:spPr>
        <p:txBody>
          <a:bodyPr wrap="square">
            <a:spAutoFit/>
          </a:bodyPr>
          <a:lstStyle/>
          <a:p>
            <a:pPr algn="just">
              <a:lnSpc>
                <a:spcPct val="130000"/>
              </a:lnSpc>
            </a:pPr>
            <a:r>
              <a:rPr lang="zh-CN" altLang="en-US" dirty="0">
                <a:solidFill>
                  <a:schemeClr val="bg1"/>
                </a:solidFill>
              </a:rPr>
              <a:t>五幢高层外架于九月底已经全部拆除，室内正在进行全装修阶段，厨卫瓷砖铺贴完成</a:t>
            </a:r>
            <a:r>
              <a:rPr lang="en-US" altLang="zh-CN" dirty="0">
                <a:solidFill>
                  <a:schemeClr val="bg1"/>
                </a:solidFill>
              </a:rPr>
              <a:t>40%</a:t>
            </a:r>
            <a:r>
              <a:rPr lang="zh-CN" altLang="en-US" dirty="0">
                <a:solidFill>
                  <a:schemeClr val="bg1"/>
                </a:solidFill>
              </a:rPr>
              <a:t>左右，预计年底基本铺贴完成；电梯正在安装，预计年底基本安装完成。</a:t>
            </a:r>
          </a:p>
        </p:txBody>
      </p:sp>
      <p:cxnSp>
        <p:nvCxnSpPr>
          <p:cNvPr id="70" name="直接连接符 69">
            <a:extLst>
              <a:ext uri="{FF2B5EF4-FFF2-40B4-BE49-F238E27FC236}">
                <a16:creationId xmlns:a16="http://schemas.microsoft.com/office/drawing/2014/main" xmlns="" id="{3B52BAE9-8BDE-4FED-8A49-81DE039BC27B}"/>
              </a:ext>
            </a:extLst>
          </p:cNvPr>
          <p:cNvCxnSpPr>
            <a:cxnSpLocks/>
          </p:cNvCxnSpPr>
          <p:nvPr/>
        </p:nvCxnSpPr>
        <p:spPr>
          <a:xfrm>
            <a:off x="866410" y="5497286"/>
            <a:ext cx="0" cy="61356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72" name="图片 71" descr="图片包含 徽标&#10;&#10;描述已自动生成">
            <a:extLst>
              <a:ext uri="{FF2B5EF4-FFF2-40B4-BE49-F238E27FC236}">
                <a16:creationId xmlns:a16="http://schemas.microsoft.com/office/drawing/2014/main" xmlns="" id="{98F26C16-592A-4DE6-8E5A-B90B0B69D2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553690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0BC8585-E7E7-4D23-8776-DF5C6E174F1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1438"/>
            <a:ext cx="12192002" cy="6855124"/>
          </a:xfrm>
          <a:prstGeom prst="rect">
            <a:avLst/>
          </a:prstGeom>
        </p:spPr>
      </p:pic>
      <p:grpSp>
        <p:nvGrpSpPr>
          <p:cNvPr id="7" name="组合 6">
            <a:extLst>
              <a:ext uri="{FF2B5EF4-FFF2-40B4-BE49-F238E27FC236}">
                <a16:creationId xmlns:a16="http://schemas.microsoft.com/office/drawing/2014/main" xmlns="" id="{A8EE074C-F6D0-4449-AE93-8B42523DDF82}"/>
              </a:ext>
            </a:extLst>
          </p:cNvPr>
          <p:cNvGrpSpPr/>
          <p:nvPr/>
        </p:nvGrpSpPr>
        <p:grpSpPr>
          <a:xfrm flipH="1">
            <a:off x="1185020" y="480229"/>
            <a:ext cx="1805111" cy="516467"/>
            <a:chOff x="2846598" y="496059"/>
            <a:chExt cx="1805111" cy="516467"/>
          </a:xfrm>
        </p:grpSpPr>
        <p:sp>
          <p:nvSpPr>
            <p:cNvPr id="8" name="箭头: 五边形 7">
              <a:extLst>
                <a:ext uri="{FF2B5EF4-FFF2-40B4-BE49-F238E27FC236}">
                  <a16:creationId xmlns:a16="http://schemas.microsoft.com/office/drawing/2014/main" xmlns="" id="{D86077CB-9794-4B0E-8033-9EB5B8698488}"/>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913F0B82-B06C-490D-AB59-B253A6315630}"/>
                </a:ext>
              </a:extLst>
            </p:cNvPr>
            <p:cNvGrpSpPr/>
            <p:nvPr/>
          </p:nvGrpSpPr>
          <p:grpSpPr>
            <a:xfrm>
              <a:off x="2846598" y="538163"/>
              <a:ext cx="654244" cy="432258"/>
              <a:chOff x="2846598" y="538163"/>
              <a:chExt cx="654244" cy="432258"/>
            </a:xfrm>
          </p:grpSpPr>
          <p:sp>
            <p:nvSpPr>
              <p:cNvPr id="10" name="箭头: V 形 9">
                <a:extLst>
                  <a:ext uri="{FF2B5EF4-FFF2-40B4-BE49-F238E27FC236}">
                    <a16:creationId xmlns:a16="http://schemas.microsoft.com/office/drawing/2014/main" xmlns="" id="{68C81F8B-CF21-47BF-A49B-E8815D76B36A}"/>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xmlns="" id="{AAF6665D-8697-4D3C-9192-E8CEC35A4400}"/>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xmlns="" id="{6BC43F87-0D8D-47E2-BF65-65BF41E8CED3}"/>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5" name="矩形: 剪去单角 34">
            <a:extLst>
              <a:ext uri="{FF2B5EF4-FFF2-40B4-BE49-F238E27FC236}">
                <a16:creationId xmlns:a16="http://schemas.microsoft.com/office/drawing/2014/main" xmlns="" id="{0D147A26-69FD-42A0-92DB-DC7838A03322}"/>
              </a:ext>
            </a:extLst>
          </p:cNvPr>
          <p:cNvSpPr/>
          <p:nvPr/>
        </p:nvSpPr>
        <p:spPr>
          <a:xfrm>
            <a:off x="6820013" y="1346060"/>
            <a:ext cx="4876687" cy="1704337"/>
          </a:xfrm>
          <a:prstGeom prst="snip1Rect">
            <a:avLst>
              <a:gd name="adj" fmla="val 12196"/>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等腰三角形 35">
            <a:extLst>
              <a:ext uri="{FF2B5EF4-FFF2-40B4-BE49-F238E27FC236}">
                <a16:creationId xmlns:a16="http://schemas.microsoft.com/office/drawing/2014/main" xmlns="" id="{6AD6C188-1C34-4DC2-9083-11C72F19BFBE}"/>
              </a:ext>
            </a:extLst>
          </p:cNvPr>
          <p:cNvSpPr/>
          <p:nvPr/>
        </p:nvSpPr>
        <p:spPr>
          <a:xfrm rot="13527293">
            <a:off x="11353358" y="1421502"/>
            <a:ext cx="332092" cy="211412"/>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EBA2526-97E8-4BF4-8C5D-100DABCCEF59}"/>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18" name="矩形: 剪去单角 17">
            <a:extLst>
              <a:ext uri="{FF2B5EF4-FFF2-40B4-BE49-F238E27FC236}">
                <a16:creationId xmlns:a16="http://schemas.microsoft.com/office/drawing/2014/main" xmlns="" id="{79EF75B6-C54A-4A5D-B3CF-5B4F075DD2F0}"/>
              </a:ext>
            </a:extLst>
          </p:cNvPr>
          <p:cNvSpPr/>
          <p:nvPr/>
        </p:nvSpPr>
        <p:spPr>
          <a:xfrm>
            <a:off x="0" y="1347010"/>
            <a:ext cx="379514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a:extLst>
              <a:ext uri="{FF2B5EF4-FFF2-40B4-BE49-F238E27FC236}">
                <a16:creationId xmlns:a16="http://schemas.microsoft.com/office/drawing/2014/main" xmlns="" id="{0EE7C78C-30E7-464A-A883-009EB8A6B02B}"/>
              </a:ext>
            </a:extLst>
          </p:cNvPr>
          <p:cNvSpPr/>
          <p:nvPr/>
        </p:nvSpPr>
        <p:spPr>
          <a:xfrm rot="13527293">
            <a:off x="3582763" y="1397566"/>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22C1ABDE-94E9-4256-ADB9-33F970D9F132}"/>
              </a:ext>
            </a:extLst>
          </p:cNvPr>
          <p:cNvSpPr txBox="1"/>
          <p:nvPr/>
        </p:nvSpPr>
        <p:spPr>
          <a:xfrm>
            <a:off x="384036" y="1414323"/>
            <a:ext cx="2698175" cy="523220"/>
          </a:xfrm>
          <a:prstGeom prst="rect">
            <a:avLst/>
          </a:prstGeom>
          <a:noFill/>
        </p:spPr>
        <p:txBody>
          <a:bodyPr wrap="none" rtlCol="0">
            <a:spAutoFit/>
          </a:bodyPr>
          <a:lstStyle/>
          <a:p>
            <a:r>
              <a:rPr lang="zh-CN" altLang="en-US" sz="2800" dirty="0">
                <a:solidFill>
                  <a:schemeClr val="accent1"/>
                </a:solidFill>
                <a:latin typeface="+mj-ea"/>
                <a:ea typeface="+mj-ea"/>
              </a:rPr>
              <a:t>海沧</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稿定宏府</a:t>
            </a:r>
          </a:p>
        </p:txBody>
      </p:sp>
      <p:sp>
        <p:nvSpPr>
          <p:cNvPr id="21" name="矩形 20">
            <a:extLst>
              <a:ext uri="{FF2B5EF4-FFF2-40B4-BE49-F238E27FC236}">
                <a16:creationId xmlns:a16="http://schemas.microsoft.com/office/drawing/2014/main" xmlns="" id="{AFFF833E-3F6F-4DAA-A89F-105CBC1FA425}"/>
              </a:ext>
            </a:extLst>
          </p:cNvPr>
          <p:cNvSpPr/>
          <p:nvPr/>
        </p:nvSpPr>
        <p:spPr>
          <a:xfrm>
            <a:off x="384036" y="1839193"/>
            <a:ext cx="2646878" cy="338554"/>
          </a:xfrm>
          <a:prstGeom prst="rect">
            <a:avLst/>
          </a:prstGeom>
        </p:spPr>
        <p:txBody>
          <a:bodyPr wrap="none">
            <a:spAutoFit/>
          </a:bodyPr>
          <a:lstStyle/>
          <a:p>
            <a:r>
              <a:rPr lang="zh-CN" altLang="en-US" sz="1600" dirty="0">
                <a:solidFill>
                  <a:schemeClr val="tx1">
                    <a:lumMod val="75000"/>
                    <a:lumOff val="25000"/>
                  </a:schemeClr>
                </a:solidFill>
                <a:latin typeface="+mn-ea"/>
              </a:rPr>
              <a:t>施工建设正有条不紊的推进</a:t>
            </a:r>
          </a:p>
        </p:txBody>
      </p:sp>
      <p:cxnSp>
        <p:nvCxnSpPr>
          <p:cNvPr id="23" name="直接连接符 22">
            <a:extLst>
              <a:ext uri="{FF2B5EF4-FFF2-40B4-BE49-F238E27FC236}">
                <a16:creationId xmlns:a16="http://schemas.microsoft.com/office/drawing/2014/main" xmlns="" id="{C94A7029-5852-42D6-9435-7F1C2B1D2914}"/>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9525DDC1-A251-4097-B6BE-C2182E778920}"/>
              </a:ext>
            </a:extLst>
          </p:cNvPr>
          <p:cNvSpPr txBox="1"/>
          <p:nvPr/>
        </p:nvSpPr>
        <p:spPr>
          <a:xfrm>
            <a:off x="7550137" y="1480671"/>
            <a:ext cx="1101584" cy="769441"/>
          </a:xfrm>
          <a:prstGeom prst="rect">
            <a:avLst/>
          </a:prstGeom>
          <a:noFill/>
        </p:spPr>
        <p:txBody>
          <a:bodyPr wrap="none" rtlCol="0">
            <a:spAutoFit/>
          </a:bodyPr>
          <a:lstStyle/>
          <a:p>
            <a:r>
              <a:rPr lang="en-US" altLang="zh-CN" sz="4400" dirty="0">
                <a:solidFill>
                  <a:schemeClr val="accent1"/>
                </a:solidFill>
                <a:latin typeface="+mj-ea"/>
                <a:ea typeface="+mj-ea"/>
              </a:rPr>
              <a:t>188</a:t>
            </a:r>
            <a:endParaRPr lang="zh-CN" altLang="en-US" sz="4400" dirty="0">
              <a:solidFill>
                <a:schemeClr val="accent1"/>
              </a:solidFill>
              <a:latin typeface="+mj-ea"/>
              <a:ea typeface="+mj-ea"/>
            </a:endParaRPr>
          </a:p>
        </p:txBody>
      </p:sp>
      <p:sp>
        <p:nvSpPr>
          <p:cNvPr id="25" name="矩形 24">
            <a:extLst>
              <a:ext uri="{FF2B5EF4-FFF2-40B4-BE49-F238E27FC236}">
                <a16:creationId xmlns:a16="http://schemas.microsoft.com/office/drawing/2014/main" xmlns="" id="{8D2D3C48-E3D7-417A-A288-43C9FFCD5BEB}"/>
              </a:ext>
            </a:extLst>
          </p:cNvPr>
          <p:cNvSpPr/>
          <p:nvPr/>
        </p:nvSpPr>
        <p:spPr>
          <a:xfrm>
            <a:off x="8526242" y="1784125"/>
            <a:ext cx="389850" cy="338554"/>
          </a:xfrm>
          <a:prstGeom prst="rect">
            <a:avLst/>
          </a:prstGeom>
        </p:spPr>
        <p:txBody>
          <a:bodyPr wrap="none">
            <a:spAutoFit/>
          </a:bodyPr>
          <a:lstStyle/>
          <a:p>
            <a:r>
              <a:rPr lang="zh-CN" altLang="en-US" sz="1600" dirty="0">
                <a:solidFill>
                  <a:schemeClr val="accent1"/>
                </a:solidFill>
                <a:latin typeface="+mn-ea"/>
              </a:rPr>
              <a:t>套</a:t>
            </a:r>
          </a:p>
        </p:txBody>
      </p:sp>
      <p:sp>
        <p:nvSpPr>
          <p:cNvPr id="26" name="矩形 25">
            <a:extLst>
              <a:ext uri="{FF2B5EF4-FFF2-40B4-BE49-F238E27FC236}">
                <a16:creationId xmlns:a16="http://schemas.microsoft.com/office/drawing/2014/main" xmlns="" id="{55BBFE41-C23D-45D5-A1EF-7800B5C25DE0}"/>
              </a:ext>
            </a:extLst>
          </p:cNvPr>
          <p:cNvSpPr/>
          <p:nvPr/>
        </p:nvSpPr>
        <p:spPr>
          <a:xfrm>
            <a:off x="8526241" y="1588392"/>
            <a:ext cx="538930" cy="276999"/>
          </a:xfrm>
          <a:prstGeom prst="rect">
            <a:avLst/>
          </a:prstGeom>
        </p:spPr>
        <p:txBody>
          <a:bodyPr wrap="none">
            <a:spAutoFit/>
          </a:bodyPr>
          <a:lstStyle/>
          <a:p>
            <a:r>
              <a:rPr lang="zh-CN" altLang="en-US" sz="1200" dirty="0">
                <a:solidFill>
                  <a:schemeClr val="tx1">
                    <a:lumMod val="65000"/>
                    <a:lumOff val="35000"/>
                  </a:schemeClr>
                </a:solidFill>
                <a:latin typeface="+mn-ea"/>
              </a:rPr>
              <a:t>高 层</a:t>
            </a:r>
          </a:p>
        </p:txBody>
      </p:sp>
      <p:sp>
        <p:nvSpPr>
          <p:cNvPr id="27" name="文本框 26">
            <a:extLst>
              <a:ext uri="{FF2B5EF4-FFF2-40B4-BE49-F238E27FC236}">
                <a16:creationId xmlns:a16="http://schemas.microsoft.com/office/drawing/2014/main" xmlns="" id="{CA658D20-66BC-4F6D-B7CF-58BE85DB3EE7}"/>
              </a:ext>
            </a:extLst>
          </p:cNvPr>
          <p:cNvSpPr txBox="1"/>
          <p:nvPr/>
        </p:nvSpPr>
        <p:spPr>
          <a:xfrm>
            <a:off x="8367098" y="2280956"/>
            <a:ext cx="1034257" cy="769441"/>
          </a:xfrm>
          <a:prstGeom prst="rect">
            <a:avLst/>
          </a:prstGeom>
          <a:noFill/>
        </p:spPr>
        <p:txBody>
          <a:bodyPr wrap="none" rtlCol="0">
            <a:spAutoFit/>
          </a:bodyPr>
          <a:lstStyle/>
          <a:p>
            <a:r>
              <a:rPr lang="en-US" altLang="zh-CN" sz="4400" dirty="0">
                <a:solidFill>
                  <a:schemeClr val="accent1"/>
                </a:solidFill>
                <a:latin typeface="+mj-ea"/>
                <a:ea typeface="+mj-ea"/>
              </a:rPr>
              <a:t>6.6</a:t>
            </a:r>
            <a:endParaRPr lang="zh-CN" altLang="en-US" sz="4400" dirty="0">
              <a:solidFill>
                <a:schemeClr val="accent1"/>
              </a:solidFill>
              <a:latin typeface="+mj-ea"/>
              <a:ea typeface="+mj-ea"/>
            </a:endParaRPr>
          </a:p>
        </p:txBody>
      </p:sp>
      <p:sp>
        <p:nvSpPr>
          <p:cNvPr id="28" name="矩形 27">
            <a:extLst>
              <a:ext uri="{FF2B5EF4-FFF2-40B4-BE49-F238E27FC236}">
                <a16:creationId xmlns:a16="http://schemas.microsoft.com/office/drawing/2014/main" xmlns="" id="{CE6CFAD8-567F-4B5D-ADFF-4D5C92196F68}"/>
              </a:ext>
            </a:extLst>
          </p:cNvPr>
          <p:cNvSpPr/>
          <p:nvPr/>
        </p:nvSpPr>
        <p:spPr>
          <a:xfrm>
            <a:off x="9278821" y="2584410"/>
            <a:ext cx="595035" cy="338554"/>
          </a:xfrm>
          <a:prstGeom prst="rect">
            <a:avLst/>
          </a:prstGeom>
        </p:spPr>
        <p:txBody>
          <a:bodyPr wrap="none">
            <a:spAutoFit/>
          </a:bodyPr>
          <a:lstStyle/>
          <a:p>
            <a:r>
              <a:rPr lang="zh-CN" altLang="en-US" sz="1600" dirty="0">
                <a:solidFill>
                  <a:schemeClr val="accent1"/>
                </a:solidFill>
                <a:latin typeface="+mn-ea"/>
              </a:rPr>
              <a:t>万方</a:t>
            </a:r>
          </a:p>
        </p:txBody>
      </p:sp>
      <p:sp>
        <p:nvSpPr>
          <p:cNvPr id="29" name="矩形 28">
            <a:extLst>
              <a:ext uri="{FF2B5EF4-FFF2-40B4-BE49-F238E27FC236}">
                <a16:creationId xmlns:a16="http://schemas.microsoft.com/office/drawing/2014/main" xmlns="" id="{19BEB805-1B1E-4754-9A0A-0C2DE7FD102B}"/>
              </a:ext>
            </a:extLst>
          </p:cNvPr>
          <p:cNvSpPr/>
          <p:nvPr/>
        </p:nvSpPr>
        <p:spPr>
          <a:xfrm>
            <a:off x="9278820" y="2388677"/>
            <a:ext cx="1261884" cy="276999"/>
          </a:xfrm>
          <a:prstGeom prst="rect">
            <a:avLst/>
          </a:prstGeom>
        </p:spPr>
        <p:txBody>
          <a:bodyPr wrap="none">
            <a:spAutoFit/>
          </a:bodyPr>
          <a:lstStyle/>
          <a:p>
            <a:r>
              <a:rPr lang="zh-CN" altLang="en-US" sz="1200" dirty="0">
                <a:solidFill>
                  <a:schemeClr val="tx1">
                    <a:lumMod val="65000"/>
                    <a:lumOff val="35000"/>
                  </a:schemeClr>
                </a:solidFill>
                <a:latin typeface="+mn-ea"/>
              </a:rPr>
              <a:t>规划总建筑面积</a:t>
            </a:r>
          </a:p>
        </p:txBody>
      </p:sp>
      <p:sp>
        <p:nvSpPr>
          <p:cNvPr id="30" name="文本框 29">
            <a:extLst>
              <a:ext uri="{FF2B5EF4-FFF2-40B4-BE49-F238E27FC236}">
                <a16:creationId xmlns:a16="http://schemas.microsoft.com/office/drawing/2014/main" xmlns="" id="{2E0B1D94-85C8-4F64-A7D8-7E36AC32DAB7}"/>
              </a:ext>
            </a:extLst>
          </p:cNvPr>
          <p:cNvSpPr txBox="1"/>
          <p:nvPr/>
        </p:nvSpPr>
        <p:spPr>
          <a:xfrm>
            <a:off x="9882132" y="1480671"/>
            <a:ext cx="829073" cy="769441"/>
          </a:xfrm>
          <a:prstGeom prst="rect">
            <a:avLst/>
          </a:prstGeom>
          <a:noFill/>
        </p:spPr>
        <p:txBody>
          <a:bodyPr wrap="none" rtlCol="0">
            <a:spAutoFit/>
          </a:bodyPr>
          <a:lstStyle/>
          <a:p>
            <a:pPr algn="r"/>
            <a:r>
              <a:rPr lang="en-US" altLang="zh-CN" sz="4400" dirty="0">
                <a:solidFill>
                  <a:schemeClr val="accent1"/>
                </a:solidFill>
                <a:latin typeface="+mj-ea"/>
                <a:ea typeface="+mj-ea"/>
              </a:rPr>
              <a:t>66</a:t>
            </a:r>
            <a:endParaRPr lang="zh-CN" altLang="en-US" sz="4400" dirty="0">
              <a:solidFill>
                <a:schemeClr val="accent1"/>
              </a:solidFill>
              <a:latin typeface="+mj-ea"/>
              <a:ea typeface="+mj-ea"/>
            </a:endParaRPr>
          </a:p>
        </p:txBody>
      </p:sp>
      <p:sp>
        <p:nvSpPr>
          <p:cNvPr id="31" name="矩形 30">
            <a:extLst>
              <a:ext uri="{FF2B5EF4-FFF2-40B4-BE49-F238E27FC236}">
                <a16:creationId xmlns:a16="http://schemas.microsoft.com/office/drawing/2014/main" xmlns="" id="{A7AD113F-4706-4A1E-9AB3-061001B8882B}"/>
              </a:ext>
            </a:extLst>
          </p:cNvPr>
          <p:cNvSpPr/>
          <p:nvPr/>
        </p:nvSpPr>
        <p:spPr>
          <a:xfrm>
            <a:off x="10585726" y="1784125"/>
            <a:ext cx="389850" cy="338554"/>
          </a:xfrm>
          <a:prstGeom prst="rect">
            <a:avLst/>
          </a:prstGeom>
        </p:spPr>
        <p:txBody>
          <a:bodyPr wrap="none">
            <a:spAutoFit/>
          </a:bodyPr>
          <a:lstStyle/>
          <a:p>
            <a:r>
              <a:rPr lang="zh-CN" altLang="en-US" sz="1600" dirty="0">
                <a:solidFill>
                  <a:schemeClr val="accent1"/>
                </a:solidFill>
                <a:latin typeface="+mn-ea"/>
              </a:rPr>
              <a:t>套</a:t>
            </a:r>
          </a:p>
        </p:txBody>
      </p:sp>
      <p:sp>
        <p:nvSpPr>
          <p:cNvPr id="32" name="矩形 31">
            <a:extLst>
              <a:ext uri="{FF2B5EF4-FFF2-40B4-BE49-F238E27FC236}">
                <a16:creationId xmlns:a16="http://schemas.microsoft.com/office/drawing/2014/main" xmlns="" id="{CD9BF4E6-6E93-4BDB-AB42-5AD3868599B5}"/>
              </a:ext>
            </a:extLst>
          </p:cNvPr>
          <p:cNvSpPr/>
          <p:nvPr/>
        </p:nvSpPr>
        <p:spPr>
          <a:xfrm>
            <a:off x="10585725" y="1588392"/>
            <a:ext cx="538930" cy="276999"/>
          </a:xfrm>
          <a:prstGeom prst="rect">
            <a:avLst/>
          </a:prstGeom>
        </p:spPr>
        <p:txBody>
          <a:bodyPr wrap="none">
            <a:spAutoFit/>
          </a:bodyPr>
          <a:lstStyle/>
          <a:p>
            <a:r>
              <a:rPr lang="zh-CN" altLang="en-US" sz="1200" dirty="0">
                <a:solidFill>
                  <a:schemeClr val="tx1">
                    <a:lumMod val="65000"/>
                    <a:lumOff val="35000"/>
                  </a:schemeClr>
                </a:solidFill>
                <a:latin typeface="+mn-ea"/>
              </a:rPr>
              <a:t>洋 房</a:t>
            </a:r>
          </a:p>
        </p:txBody>
      </p:sp>
      <p:sp>
        <p:nvSpPr>
          <p:cNvPr id="33" name="skyscraper_63768">
            <a:extLst>
              <a:ext uri="{FF2B5EF4-FFF2-40B4-BE49-F238E27FC236}">
                <a16:creationId xmlns:a16="http://schemas.microsoft.com/office/drawing/2014/main" xmlns="" id="{85BC8F5F-1A6D-4CD1-BFAF-72DCF2BCF6B7}"/>
              </a:ext>
            </a:extLst>
          </p:cNvPr>
          <p:cNvSpPr/>
          <p:nvPr/>
        </p:nvSpPr>
        <p:spPr>
          <a:xfrm>
            <a:off x="7248835" y="1504822"/>
            <a:ext cx="286785" cy="609685"/>
          </a:xfrm>
          <a:custGeom>
            <a:avLst/>
            <a:gdLst>
              <a:gd name="T0" fmla="*/ 3412 w 3602"/>
              <a:gd name="T1" fmla="*/ 1983 h 7671"/>
              <a:gd name="T2" fmla="*/ 3355 w 3602"/>
              <a:gd name="T3" fmla="*/ 1602 h 7671"/>
              <a:gd name="T4" fmla="*/ 2494 w 3602"/>
              <a:gd name="T5" fmla="*/ 847 h 7671"/>
              <a:gd name="T6" fmla="*/ 1913 w 3602"/>
              <a:gd name="T7" fmla="*/ 457 h 7671"/>
              <a:gd name="T8" fmla="*/ 1802 w 3602"/>
              <a:gd name="T9" fmla="*/ 0 h 7671"/>
              <a:gd name="T10" fmla="*/ 1690 w 3602"/>
              <a:gd name="T11" fmla="*/ 457 h 7671"/>
              <a:gd name="T12" fmla="*/ 1109 w 3602"/>
              <a:gd name="T13" fmla="*/ 847 h 7671"/>
              <a:gd name="T14" fmla="*/ 248 w 3602"/>
              <a:gd name="T15" fmla="*/ 1602 h 7671"/>
              <a:gd name="T16" fmla="*/ 191 w 3602"/>
              <a:gd name="T17" fmla="*/ 1984 h 7671"/>
              <a:gd name="T18" fmla="*/ 0 w 3602"/>
              <a:gd name="T19" fmla="*/ 2148 h 7671"/>
              <a:gd name="T20" fmla="*/ 73 w 3602"/>
              <a:gd name="T21" fmla="*/ 7030 h 7671"/>
              <a:gd name="T22" fmla="*/ 1801 w 3602"/>
              <a:gd name="T23" fmla="*/ 7671 h 7671"/>
              <a:gd name="T24" fmla="*/ 3530 w 3602"/>
              <a:gd name="T25" fmla="*/ 7030 h 7671"/>
              <a:gd name="T26" fmla="*/ 3602 w 3602"/>
              <a:gd name="T27" fmla="*/ 2148 h 7671"/>
              <a:gd name="T28" fmla="*/ 545 w 3602"/>
              <a:gd name="T29" fmla="*/ 6708 h 7671"/>
              <a:gd name="T30" fmla="*/ 508 w 3602"/>
              <a:gd name="T31" fmla="*/ 6745 h 7671"/>
              <a:gd name="T32" fmla="*/ 292 w 3602"/>
              <a:gd name="T33" fmla="*/ 6679 h 7671"/>
              <a:gd name="T34" fmla="*/ 266 w 3602"/>
              <a:gd name="T35" fmla="*/ 2406 h 7671"/>
              <a:gd name="T36" fmla="*/ 493 w 3602"/>
              <a:gd name="T37" fmla="*/ 2282 h 7671"/>
              <a:gd name="T38" fmla="*/ 545 w 3602"/>
              <a:gd name="T39" fmla="*/ 2316 h 7671"/>
              <a:gd name="T40" fmla="*/ 545 w 3602"/>
              <a:gd name="T41" fmla="*/ 6708 h 7671"/>
              <a:gd name="T42" fmla="*/ 965 w 3602"/>
              <a:gd name="T43" fmla="*/ 6888 h 7671"/>
              <a:gd name="T44" fmla="*/ 717 w 3602"/>
              <a:gd name="T45" fmla="*/ 6812 h 7671"/>
              <a:gd name="T46" fmla="*/ 690 w 3602"/>
              <a:gd name="T47" fmla="*/ 2220 h 7671"/>
              <a:gd name="T48" fmla="*/ 942 w 3602"/>
              <a:gd name="T49" fmla="*/ 2085 h 7671"/>
              <a:gd name="T50" fmla="*/ 994 w 3602"/>
              <a:gd name="T51" fmla="*/ 2119 h 7671"/>
              <a:gd name="T52" fmla="*/ 987 w 3602"/>
              <a:gd name="T53" fmla="*/ 6880 h 7671"/>
              <a:gd name="T54" fmla="*/ 1521 w 3602"/>
              <a:gd name="T55" fmla="*/ 7047 h 7671"/>
              <a:gd name="T56" fmla="*/ 1488 w 3602"/>
              <a:gd name="T57" fmla="*/ 7053 h 7671"/>
              <a:gd name="T58" fmla="*/ 1184 w 3602"/>
              <a:gd name="T59" fmla="*/ 6930 h 7671"/>
              <a:gd name="T60" fmla="*/ 1206 w 3602"/>
              <a:gd name="T61" fmla="*/ 1970 h 7671"/>
              <a:gd name="T62" fmla="*/ 1520 w 3602"/>
              <a:gd name="T63" fmla="*/ 1851 h 7671"/>
              <a:gd name="T64" fmla="*/ 1536 w 3602"/>
              <a:gd name="T65" fmla="*/ 7017 h 7671"/>
              <a:gd name="T66" fmla="*/ 2419 w 3602"/>
              <a:gd name="T67" fmla="*/ 6930 h 7671"/>
              <a:gd name="T68" fmla="*/ 2115 w 3602"/>
              <a:gd name="T69" fmla="*/ 7053 h 7671"/>
              <a:gd name="T70" fmla="*/ 2082 w 3602"/>
              <a:gd name="T71" fmla="*/ 7047 h 7671"/>
              <a:gd name="T72" fmla="*/ 2067 w 3602"/>
              <a:gd name="T73" fmla="*/ 1883 h 7671"/>
              <a:gd name="T74" fmla="*/ 2119 w 3602"/>
              <a:gd name="T75" fmla="*/ 1848 h 7671"/>
              <a:gd name="T76" fmla="*/ 2420 w 3602"/>
              <a:gd name="T77" fmla="*/ 2004 h 7671"/>
              <a:gd name="T78" fmla="*/ 2419 w 3602"/>
              <a:gd name="T79" fmla="*/ 6930 h 7671"/>
              <a:gd name="T80" fmla="*/ 2887 w 3602"/>
              <a:gd name="T81" fmla="*/ 6812 h 7671"/>
              <a:gd name="T82" fmla="*/ 2639 w 3602"/>
              <a:gd name="T83" fmla="*/ 6888 h 7671"/>
              <a:gd name="T84" fmla="*/ 2601 w 3602"/>
              <a:gd name="T85" fmla="*/ 6850 h 7671"/>
              <a:gd name="T86" fmla="*/ 2618 w 3602"/>
              <a:gd name="T87" fmla="*/ 2088 h 7671"/>
              <a:gd name="T88" fmla="*/ 2890 w 3602"/>
              <a:gd name="T89" fmla="*/ 2186 h 7671"/>
              <a:gd name="T90" fmla="*/ 2913 w 3602"/>
              <a:gd name="T91" fmla="*/ 6776 h 7671"/>
              <a:gd name="T92" fmla="*/ 3337 w 3602"/>
              <a:gd name="T93" fmla="*/ 6644 h 7671"/>
              <a:gd name="T94" fmla="*/ 3106 w 3602"/>
              <a:gd name="T95" fmla="*/ 6743 h 7671"/>
              <a:gd name="T96" fmla="*/ 3073 w 3602"/>
              <a:gd name="T97" fmla="*/ 6738 h 7671"/>
              <a:gd name="T98" fmla="*/ 3058 w 3602"/>
              <a:gd name="T99" fmla="*/ 2316 h 7671"/>
              <a:gd name="T100" fmla="*/ 3110 w 3602"/>
              <a:gd name="T101" fmla="*/ 2282 h 7671"/>
              <a:gd name="T102" fmla="*/ 3337 w 3602"/>
              <a:gd name="T103" fmla="*/ 2406 h 7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02" h="7671">
                <a:moveTo>
                  <a:pt x="3541" y="2048"/>
                </a:moveTo>
                <a:lnTo>
                  <a:pt x="3412" y="1983"/>
                </a:lnTo>
                <a:lnTo>
                  <a:pt x="3412" y="1699"/>
                </a:lnTo>
                <a:cubicBezTo>
                  <a:pt x="3412" y="1659"/>
                  <a:pt x="3390" y="1621"/>
                  <a:pt x="3355" y="1602"/>
                </a:cubicBezTo>
                <a:lnTo>
                  <a:pt x="2494" y="1117"/>
                </a:lnTo>
                <a:lnTo>
                  <a:pt x="2494" y="847"/>
                </a:lnTo>
                <a:cubicBezTo>
                  <a:pt x="2494" y="818"/>
                  <a:pt x="2483" y="791"/>
                  <a:pt x="2463" y="770"/>
                </a:cubicBezTo>
                <a:cubicBezTo>
                  <a:pt x="2452" y="758"/>
                  <a:pt x="2214" y="510"/>
                  <a:pt x="1913" y="457"/>
                </a:cubicBezTo>
                <a:lnTo>
                  <a:pt x="1913" y="112"/>
                </a:lnTo>
                <a:cubicBezTo>
                  <a:pt x="1913" y="50"/>
                  <a:pt x="1863" y="0"/>
                  <a:pt x="1802" y="0"/>
                </a:cubicBezTo>
                <a:cubicBezTo>
                  <a:pt x="1740" y="0"/>
                  <a:pt x="1690" y="50"/>
                  <a:pt x="1690" y="112"/>
                </a:cubicBezTo>
                <a:lnTo>
                  <a:pt x="1690" y="457"/>
                </a:lnTo>
                <a:cubicBezTo>
                  <a:pt x="1389" y="511"/>
                  <a:pt x="1151" y="758"/>
                  <a:pt x="1140" y="770"/>
                </a:cubicBezTo>
                <a:cubicBezTo>
                  <a:pt x="1120" y="791"/>
                  <a:pt x="1109" y="818"/>
                  <a:pt x="1109" y="847"/>
                </a:cubicBezTo>
                <a:lnTo>
                  <a:pt x="1109" y="1118"/>
                </a:lnTo>
                <a:lnTo>
                  <a:pt x="248" y="1602"/>
                </a:lnTo>
                <a:cubicBezTo>
                  <a:pt x="213" y="1622"/>
                  <a:pt x="191" y="1659"/>
                  <a:pt x="191" y="1699"/>
                </a:cubicBezTo>
                <a:lnTo>
                  <a:pt x="191" y="1984"/>
                </a:lnTo>
                <a:lnTo>
                  <a:pt x="62" y="2048"/>
                </a:lnTo>
                <a:cubicBezTo>
                  <a:pt x="24" y="2067"/>
                  <a:pt x="0" y="2106"/>
                  <a:pt x="0" y="2148"/>
                </a:cubicBezTo>
                <a:lnTo>
                  <a:pt x="1" y="6925"/>
                </a:lnTo>
                <a:cubicBezTo>
                  <a:pt x="1" y="6972"/>
                  <a:pt x="30" y="7014"/>
                  <a:pt x="73" y="7030"/>
                </a:cubicBezTo>
                <a:lnTo>
                  <a:pt x="1762" y="7664"/>
                </a:lnTo>
                <a:cubicBezTo>
                  <a:pt x="1762" y="7664"/>
                  <a:pt x="1780" y="7671"/>
                  <a:pt x="1801" y="7671"/>
                </a:cubicBezTo>
                <a:cubicBezTo>
                  <a:pt x="1822" y="7671"/>
                  <a:pt x="1841" y="7664"/>
                  <a:pt x="1841" y="7664"/>
                </a:cubicBezTo>
                <a:lnTo>
                  <a:pt x="3530" y="7030"/>
                </a:lnTo>
                <a:cubicBezTo>
                  <a:pt x="3573" y="7014"/>
                  <a:pt x="3602" y="6972"/>
                  <a:pt x="3602" y="6925"/>
                </a:cubicBezTo>
                <a:lnTo>
                  <a:pt x="3602" y="2148"/>
                </a:lnTo>
                <a:cubicBezTo>
                  <a:pt x="3602" y="2105"/>
                  <a:pt x="3579" y="2067"/>
                  <a:pt x="3541" y="2048"/>
                </a:cubicBezTo>
                <a:close/>
                <a:moveTo>
                  <a:pt x="545" y="6708"/>
                </a:moveTo>
                <a:cubicBezTo>
                  <a:pt x="545" y="6719"/>
                  <a:pt x="539" y="6731"/>
                  <a:pt x="530" y="6738"/>
                </a:cubicBezTo>
                <a:cubicBezTo>
                  <a:pt x="523" y="6742"/>
                  <a:pt x="516" y="6745"/>
                  <a:pt x="508" y="6745"/>
                </a:cubicBezTo>
                <a:cubicBezTo>
                  <a:pt x="504" y="6745"/>
                  <a:pt x="500" y="6744"/>
                  <a:pt x="497" y="6743"/>
                </a:cubicBezTo>
                <a:lnTo>
                  <a:pt x="292" y="6679"/>
                </a:lnTo>
                <a:cubicBezTo>
                  <a:pt x="277" y="6674"/>
                  <a:pt x="266" y="6660"/>
                  <a:pt x="266" y="6644"/>
                </a:cubicBezTo>
                <a:lnTo>
                  <a:pt x="266" y="2406"/>
                </a:lnTo>
                <a:cubicBezTo>
                  <a:pt x="266" y="2391"/>
                  <a:pt x="275" y="2377"/>
                  <a:pt x="288" y="2371"/>
                </a:cubicBezTo>
                <a:lnTo>
                  <a:pt x="493" y="2282"/>
                </a:lnTo>
                <a:cubicBezTo>
                  <a:pt x="504" y="2277"/>
                  <a:pt x="518" y="2278"/>
                  <a:pt x="528" y="2285"/>
                </a:cubicBezTo>
                <a:cubicBezTo>
                  <a:pt x="539" y="2292"/>
                  <a:pt x="545" y="2304"/>
                  <a:pt x="545" y="2316"/>
                </a:cubicBezTo>
                <a:lnTo>
                  <a:pt x="545" y="6708"/>
                </a:lnTo>
                <a:lnTo>
                  <a:pt x="545" y="6708"/>
                </a:lnTo>
                <a:close/>
                <a:moveTo>
                  <a:pt x="987" y="6880"/>
                </a:moveTo>
                <a:cubicBezTo>
                  <a:pt x="980" y="6885"/>
                  <a:pt x="973" y="6888"/>
                  <a:pt x="965" y="6888"/>
                </a:cubicBezTo>
                <a:cubicBezTo>
                  <a:pt x="961" y="6888"/>
                  <a:pt x="957" y="6887"/>
                  <a:pt x="954" y="6886"/>
                </a:cubicBezTo>
                <a:lnTo>
                  <a:pt x="717" y="6812"/>
                </a:lnTo>
                <a:cubicBezTo>
                  <a:pt x="701" y="6807"/>
                  <a:pt x="690" y="6793"/>
                  <a:pt x="690" y="6776"/>
                </a:cubicBezTo>
                <a:lnTo>
                  <a:pt x="690" y="2220"/>
                </a:lnTo>
                <a:cubicBezTo>
                  <a:pt x="690" y="2205"/>
                  <a:pt x="699" y="2192"/>
                  <a:pt x="713" y="2186"/>
                </a:cubicBezTo>
                <a:lnTo>
                  <a:pt x="942" y="2085"/>
                </a:lnTo>
                <a:cubicBezTo>
                  <a:pt x="953" y="2080"/>
                  <a:pt x="967" y="2081"/>
                  <a:pt x="977" y="2088"/>
                </a:cubicBezTo>
                <a:cubicBezTo>
                  <a:pt x="988" y="2095"/>
                  <a:pt x="994" y="2107"/>
                  <a:pt x="994" y="2119"/>
                </a:cubicBezTo>
                <a:lnTo>
                  <a:pt x="1002" y="6850"/>
                </a:lnTo>
                <a:cubicBezTo>
                  <a:pt x="1002" y="6862"/>
                  <a:pt x="996" y="6873"/>
                  <a:pt x="987" y="6880"/>
                </a:cubicBezTo>
                <a:close/>
                <a:moveTo>
                  <a:pt x="1536" y="7017"/>
                </a:moveTo>
                <a:cubicBezTo>
                  <a:pt x="1536" y="7029"/>
                  <a:pt x="1531" y="7040"/>
                  <a:pt x="1521" y="7047"/>
                </a:cubicBezTo>
                <a:cubicBezTo>
                  <a:pt x="1515" y="7052"/>
                  <a:pt x="1507" y="7055"/>
                  <a:pt x="1499" y="7055"/>
                </a:cubicBezTo>
                <a:cubicBezTo>
                  <a:pt x="1495" y="7055"/>
                  <a:pt x="1491" y="7054"/>
                  <a:pt x="1488" y="7053"/>
                </a:cubicBezTo>
                <a:lnTo>
                  <a:pt x="1210" y="6966"/>
                </a:lnTo>
                <a:cubicBezTo>
                  <a:pt x="1194" y="6961"/>
                  <a:pt x="1184" y="6947"/>
                  <a:pt x="1184" y="6930"/>
                </a:cubicBezTo>
                <a:lnTo>
                  <a:pt x="1184" y="2004"/>
                </a:lnTo>
                <a:cubicBezTo>
                  <a:pt x="1184" y="1989"/>
                  <a:pt x="1193" y="1976"/>
                  <a:pt x="1206" y="1970"/>
                </a:cubicBezTo>
                <a:lnTo>
                  <a:pt x="1484" y="1848"/>
                </a:lnTo>
                <a:cubicBezTo>
                  <a:pt x="1496" y="1843"/>
                  <a:pt x="1509" y="1844"/>
                  <a:pt x="1520" y="1851"/>
                </a:cubicBezTo>
                <a:cubicBezTo>
                  <a:pt x="1530" y="1858"/>
                  <a:pt x="1536" y="1870"/>
                  <a:pt x="1536" y="1883"/>
                </a:cubicBezTo>
                <a:lnTo>
                  <a:pt x="1536" y="7017"/>
                </a:lnTo>
                <a:lnTo>
                  <a:pt x="1536" y="7017"/>
                </a:lnTo>
                <a:close/>
                <a:moveTo>
                  <a:pt x="2419" y="6930"/>
                </a:moveTo>
                <a:cubicBezTo>
                  <a:pt x="2419" y="6947"/>
                  <a:pt x="2409" y="6961"/>
                  <a:pt x="2393" y="6966"/>
                </a:cubicBezTo>
                <a:lnTo>
                  <a:pt x="2115" y="7053"/>
                </a:lnTo>
                <a:cubicBezTo>
                  <a:pt x="2112" y="7054"/>
                  <a:pt x="2108" y="7055"/>
                  <a:pt x="2104" y="7055"/>
                </a:cubicBezTo>
                <a:cubicBezTo>
                  <a:pt x="2096" y="7055"/>
                  <a:pt x="2089" y="7052"/>
                  <a:pt x="2082" y="7047"/>
                </a:cubicBezTo>
                <a:cubicBezTo>
                  <a:pt x="2073" y="7040"/>
                  <a:pt x="2067" y="7029"/>
                  <a:pt x="2067" y="7017"/>
                </a:cubicBezTo>
                <a:lnTo>
                  <a:pt x="2067" y="1883"/>
                </a:lnTo>
                <a:cubicBezTo>
                  <a:pt x="2067" y="1870"/>
                  <a:pt x="2073" y="1858"/>
                  <a:pt x="2084" y="1851"/>
                </a:cubicBezTo>
                <a:cubicBezTo>
                  <a:pt x="2094" y="1844"/>
                  <a:pt x="2108" y="1843"/>
                  <a:pt x="2119" y="1848"/>
                </a:cubicBezTo>
                <a:lnTo>
                  <a:pt x="2397" y="1970"/>
                </a:lnTo>
                <a:cubicBezTo>
                  <a:pt x="2411" y="1976"/>
                  <a:pt x="2420" y="1989"/>
                  <a:pt x="2420" y="2004"/>
                </a:cubicBezTo>
                <a:lnTo>
                  <a:pt x="2420" y="6930"/>
                </a:lnTo>
                <a:lnTo>
                  <a:pt x="2419" y="6930"/>
                </a:lnTo>
                <a:close/>
                <a:moveTo>
                  <a:pt x="2913" y="6776"/>
                </a:moveTo>
                <a:cubicBezTo>
                  <a:pt x="2913" y="6793"/>
                  <a:pt x="2902" y="6807"/>
                  <a:pt x="2887" y="6812"/>
                </a:cubicBezTo>
                <a:lnTo>
                  <a:pt x="2650" y="6886"/>
                </a:lnTo>
                <a:cubicBezTo>
                  <a:pt x="2646" y="6887"/>
                  <a:pt x="2642" y="6888"/>
                  <a:pt x="2639" y="6888"/>
                </a:cubicBezTo>
                <a:cubicBezTo>
                  <a:pt x="2631" y="6888"/>
                  <a:pt x="2623" y="6885"/>
                  <a:pt x="2617" y="6880"/>
                </a:cubicBezTo>
                <a:cubicBezTo>
                  <a:pt x="2607" y="6873"/>
                  <a:pt x="2601" y="6862"/>
                  <a:pt x="2601" y="6850"/>
                </a:cubicBezTo>
                <a:lnTo>
                  <a:pt x="2601" y="2119"/>
                </a:lnTo>
                <a:cubicBezTo>
                  <a:pt x="2601" y="2107"/>
                  <a:pt x="2608" y="2095"/>
                  <a:pt x="2618" y="2088"/>
                </a:cubicBezTo>
                <a:cubicBezTo>
                  <a:pt x="2628" y="2081"/>
                  <a:pt x="2642" y="2080"/>
                  <a:pt x="2653" y="2085"/>
                </a:cubicBezTo>
                <a:lnTo>
                  <a:pt x="2890" y="2186"/>
                </a:lnTo>
                <a:cubicBezTo>
                  <a:pt x="2904" y="2191"/>
                  <a:pt x="2913" y="2205"/>
                  <a:pt x="2913" y="2220"/>
                </a:cubicBezTo>
                <a:lnTo>
                  <a:pt x="2913" y="6776"/>
                </a:lnTo>
                <a:lnTo>
                  <a:pt x="2913" y="6776"/>
                </a:lnTo>
                <a:close/>
                <a:moveTo>
                  <a:pt x="3337" y="6644"/>
                </a:moveTo>
                <a:cubicBezTo>
                  <a:pt x="3337" y="6660"/>
                  <a:pt x="3327" y="6674"/>
                  <a:pt x="3311" y="6679"/>
                </a:cubicBezTo>
                <a:lnTo>
                  <a:pt x="3106" y="6743"/>
                </a:lnTo>
                <a:cubicBezTo>
                  <a:pt x="3103" y="6744"/>
                  <a:pt x="3099" y="6745"/>
                  <a:pt x="3096" y="6745"/>
                </a:cubicBezTo>
                <a:cubicBezTo>
                  <a:pt x="3088" y="6745"/>
                  <a:pt x="3080" y="6742"/>
                  <a:pt x="3073" y="6738"/>
                </a:cubicBezTo>
                <a:cubicBezTo>
                  <a:pt x="3064" y="6731"/>
                  <a:pt x="3058" y="6719"/>
                  <a:pt x="3058" y="6708"/>
                </a:cubicBezTo>
                <a:lnTo>
                  <a:pt x="3058" y="2316"/>
                </a:lnTo>
                <a:cubicBezTo>
                  <a:pt x="3058" y="2304"/>
                  <a:pt x="3065" y="2292"/>
                  <a:pt x="3075" y="2285"/>
                </a:cubicBezTo>
                <a:cubicBezTo>
                  <a:pt x="3086" y="2278"/>
                  <a:pt x="3099" y="2277"/>
                  <a:pt x="3110" y="2282"/>
                </a:cubicBezTo>
                <a:lnTo>
                  <a:pt x="3315" y="2371"/>
                </a:lnTo>
                <a:cubicBezTo>
                  <a:pt x="3328" y="2377"/>
                  <a:pt x="3337" y="2391"/>
                  <a:pt x="3337" y="2406"/>
                </a:cubicBezTo>
                <a:lnTo>
                  <a:pt x="3337" y="66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ower-block_63945">
            <a:extLst>
              <a:ext uri="{FF2B5EF4-FFF2-40B4-BE49-F238E27FC236}">
                <a16:creationId xmlns:a16="http://schemas.microsoft.com/office/drawing/2014/main" xmlns="" id="{3A084357-CF9F-4E01-B365-8202E77A86E6}"/>
              </a:ext>
            </a:extLst>
          </p:cNvPr>
          <p:cNvSpPr/>
          <p:nvPr/>
        </p:nvSpPr>
        <p:spPr>
          <a:xfrm>
            <a:off x="9548816" y="1512994"/>
            <a:ext cx="316177" cy="609685"/>
          </a:xfrm>
          <a:custGeom>
            <a:avLst/>
            <a:gdLst>
              <a:gd name="T0" fmla="*/ 2776 w 3977"/>
              <a:gd name="T1" fmla="*/ 25 h 7683"/>
              <a:gd name="T2" fmla="*/ 40 w 3977"/>
              <a:gd name="T3" fmla="*/ 2326 h 7683"/>
              <a:gd name="T4" fmla="*/ 187 w 3977"/>
              <a:gd name="T5" fmla="*/ 6938 h 7683"/>
              <a:gd name="T6" fmla="*/ 2027 w 3977"/>
              <a:gd name="T7" fmla="*/ 7676 h 7683"/>
              <a:gd name="T8" fmla="*/ 3806 w 3977"/>
              <a:gd name="T9" fmla="*/ 2349 h 7683"/>
              <a:gd name="T10" fmla="*/ 2734 w 3977"/>
              <a:gd name="T11" fmla="*/ 878 h 7683"/>
              <a:gd name="T12" fmla="*/ 2809 w 3977"/>
              <a:gd name="T13" fmla="*/ 1767 h 7683"/>
              <a:gd name="T14" fmla="*/ 2833 w 3977"/>
              <a:gd name="T15" fmla="*/ 2954 h 7683"/>
              <a:gd name="T16" fmla="*/ 2254 w 3977"/>
              <a:gd name="T17" fmla="*/ 1894 h 7683"/>
              <a:gd name="T18" fmla="*/ 2870 w 3977"/>
              <a:gd name="T19" fmla="*/ 2132 h 7683"/>
              <a:gd name="T20" fmla="*/ 2862 w 3977"/>
              <a:gd name="T21" fmla="*/ 4101 h 7683"/>
              <a:gd name="T22" fmla="*/ 2286 w 3977"/>
              <a:gd name="T23" fmla="*/ 4071 h 7683"/>
              <a:gd name="T24" fmla="*/ 2300 w 3977"/>
              <a:gd name="T25" fmla="*/ 3142 h 7683"/>
              <a:gd name="T26" fmla="*/ 937 w 3977"/>
              <a:gd name="T27" fmla="*/ 6438 h 7683"/>
              <a:gd name="T28" fmla="*/ 453 w 3977"/>
              <a:gd name="T29" fmla="*/ 6303 h 7683"/>
              <a:gd name="T30" fmla="*/ 919 w 3977"/>
              <a:gd name="T31" fmla="*/ 5612 h 7683"/>
              <a:gd name="T32" fmla="*/ 952 w 3977"/>
              <a:gd name="T33" fmla="*/ 5269 h 7683"/>
              <a:gd name="T34" fmla="*/ 488 w 3977"/>
              <a:gd name="T35" fmla="*/ 5280 h 7683"/>
              <a:gd name="T36" fmla="*/ 912 w 3977"/>
              <a:gd name="T37" fmla="*/ 4473 h 7683"/>
              <a:gd name="T38" fmla="*/ 952 w 3977"/>
              <a:gd name="T39" fmla="*/ 4130 h 7683"/>
              <a:gd name="T40" fmla="*/ 465 w 3977"/>
              <a:gd name="T41" fmla="*/ 4211 h 7683"/>
              <a:gd name="T42" fmla="*/ 905 w 3977"/>
              <a:gd name="T43" fmla="*/ 3335 h 7683"/>
              <a:gd name="T44" fmla="*/ 952 w 3977"/>
              <a:gd name="T45" fmla="*/ 2991 h 7683"/>
              <a:gd name="T46" fmla="*/ 468 w 3977"/>
              <a:gd name="T47" fmla="*/ 3154 h 7683"/>
              <a:gd name="T48" fmla="*/ 899 w 3977"/>
              <a:gd name="T49" fmla="*/ 2198 h 7683"/>
              <a:gd name="T50" fmla="*/ 1723 w 3977"/>
              <a:gd name="T51" fmla="*/ 6601 h 7683"/>
              <a:gd name="T52" fmla="*/ 1142 w 3977"/>
              <a:gd name="T53" fmla="*/ 6504 h 7683"/>
              <a:gd name="T54" fmla="*/ 1156 w 3977"/>
              <a:gd name="T55" fmla="*/ 5642 h 7683"/>
              <a:gd name="T56" fmla="*/ 1723 w 3977"/>
              <a:gd name="T57" fmla="*/ 6601 h 7683"/>
              <a:gd name="T58" fmla="*/ 1683 w 3977"/>
              <a:gd name="T59" fmla="*/ 5355 h 7683"/>
              <a:gd name="T60" fmla="*/ 1149 w 3977"/>
              <a:gd name="T61" fmla="*/ 4458 h 7683"/>
              <a:gd name="T62" fmla="*/ 1723 w 3977"/>
              <a:gd name="T63" fmla="*/ 5318 h 7683"/>
              <a:gd name="T64" fmla="*/ 1127 w 3977"/>
              <a:gd name="T65" fmla="*/ 4129 h 7683"/>
              <a:gd name="T66" fmla="*/ 1677 w 3977"/>
              <a:gd name="T67" fmla="*/ 3142 h 7683"/>
              <a:gd name="T68" fmla="*/ 1690 w 3977"/>
              <a:gd name="T69" fmla="*/ 4071 h 7683"/>
              <a:gd name="T70" fmla="*/ 1671 w 3977"/>
              <a:gd name="T71" fmla="*/ 1861 h 7683"/>
              <a:gd name="T72" fmla="*/ 1697 w 3977"/>
              <a:gd name="T73" fmla="*/ 2786 h 7683"/>
              <a:gd name="T74" fmla="*/ 1114 w 3977"/>
              <a:gd name="T75" fmla="*/ 2917 h 7683"/>
              <a:gd name="T76" fmla="*/ 2472 w 3977"/>
              <a:gd name="T77" fmla="*/ 434 h 7683"/>
              <a:gd name="T78" fmla="*/ 2265 w 3977"/>
              <a:gd name="T79" fmla="*/ 5345 h 7683"/>
              <a:gd name="T80" fmla="*/ 2293 w 3977"/>
              <a:gd name="T81" fmla="*/ 4425 h 7683"/>
              <a:gd name="T82" fmla="*/ 2828 w 3977"/>
              <a:gd name="T83" fmla="*/ 5322 h 7683"/>
              <a:gd name="T84" fmla="*/ 3295 w 3977"/>
              <a:gd name="T85" fmla="*/ 7120 h 7683"/>
              <a:gd name="T86" fmla="*/ 2532 w 3977"/>
              <a:gd name="T87" fmla="*/ 7353 h 7683"/>
              <a:gd name="T88" fmla="*/ 3307 w 3977"/>
              <a:gd name="T89" fmla="*/ 5594 h 7683"/>
              <a:gd name="T90" fmla="*/ 3524 w 3977"/>
              <a:gd name="T91" fmla="*/ 5243 h 7683"/>
              <a:gd name="T92" fmla="*/ 3037 w 3977"/>
              <a:gd name="T93" fmla="*/ 5297 h 7683"/>
              <a:gd name="T94" fmla="*/ 3065 w 3977"/>
              <a:gd name="T95" fmla="*/ 4473 h 7683"/>
              <a:gd name="T96" fmla="*/ 3524 w 3977"/>
              <a:gd name="T97" fmla="*/ 4184 h 7683"/>
              <a:gd name="T98" fmla="*/ 3058 w 3977"/>
              <a:gd name="T99" fmla="*/ 4168 h 7683"/>
              <a:gd name="T100" fmla="*/ 3071 w 3977"/>
              <a:gd name="T101" fmla="*/ 3335 h 7683"/>
              <a:gd name="T102" fmla="*/ 3524 w 3977"/>
              <a:gd name="T103" fmla="*/ 4184 h 7683"/>
              <a:gd name="T104" fmla="*/ 3476 w 3977"/>
              <a:gd name="T105" fmla="*/ 3159 h 7683"/>
              <a:gd name="T106" fmla="*/ 3042 w 3977"/>
              <a:gd name="T107" fmla="*/ 2201 h 7683"/>
              <a:gd name="T108" fmla="*/ 3524 w 3977"/>
              <a:gd name="T109" fmla="*/ 3124 h 7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77" h="7683">
                <a:moveTo>
                  <a:pt x="3956" y="2200"/>
                </a:moveTo>
                <a:lnTo>
                  <a:pt x="2928" y="75"/>
                </a:lnTo>
                <a:cubicBezTo>
                  <a:pt x="2928" y="75"/>
                  <a:pt x="2911" y="36"/>
                  <a:pt x="2867" y="20"/>
                </a:cubicBezTo>
                <a:cubicBezTo>
                  <a:pt x="2814" y="0"/>
                  <a:pt x="2776" y="25"/>
                  <a:pt x="2776" y="25"/>
                </a:cubicBezTo>
                <a:lnTo>
                  <a:pt x="646" y="1129"/>
                </a:lnTo>
                <a:cubicBezTo>
                  <a:pt x="627" y="1139"/>
                  <a:pt x="611" y="1155"/>
                  <a:pt x="600" y="1174"/>
                </a:cubicBezTo>
                <a:lnTo>
                  <a:pt x="24" y="2194"/>
                </a:lnTo>
                <a:cubicBezTo>
                  <a:pt x="0" y="2237"/>
                  <a:pt x="6" y="2290"/>
                  <a:pt x="40" y="2326"/>
                </a:cubicBezTo>
                <a:cubicBezTo>
                  <a:pt x="62" y="2349"/>
                  <a:pt x="91" y="2361"/>
                  <a:pt x="121" y="2361"/>
                </a:cubicBezTo>
                <a:cubicBezTo>
                  <a:pt x="138" y="2361"/>
                  <a:pt x="155" y="2357"/>
                  <a:pt x="171" y="2349"/>
                </a:cubicBezTo>
                <a:lnTo>
                  <a:pt x="187" y="2341"/>
                </a:lnTo>
                <a:lnTo>
                  <a:pt x="187" y="6938"/>
                </a:lnTo>
                <a:cubicBezTo>
                  <a:pt x="187" y="6984"/>
                  <a:pt x="216" y="7026"/>
                  <a:pt x="260" y="7042"/>
                </a:cubicBezTo>
                <a:lnTo>
                  <a:pt x="1949" y="7676"/>
                </a:lnTo>
                <a:cubicBezTo>
                  <a:pt x="1949" y="7676"/>
                  <a:pt x="1970" y="7683"/>
                  <a:pt x="1988" y="7683"/>
                </a:cubicBezTo>
                <a:cubicBezTo>
                  <a:pt x="2006" y="7683"/>
                  <a:pt x="2027" y="7676"/>
                  <a:pt x="2027" y="7676"/>
                </a:cubicBezTo>
                <a:lnTo>
                  <a:pt x="3717" y="7042"/>
                </a:lnTo>
                <a:cubicBezTo>
                  <a:pt x="3760" y="7026"/>
                  <a:pt x="3789" y="6984"/>
                  <a:pt x="3789" y="6937"/>
                </a:cubicBezTo>
                <a:lnTo>
                  <a:pt x="3789" y="2341"/>
                </a:lnTo>
                <a:lnTo>
                  <a:pt x="3806" y="2349"/>
                </a:lnTo>
                <a:cubicBezTo>
                  <a:pt x="3822" y="2357"/>
                  <a:pt x="3839" y="2361"/>
                  <a:pt x="3856" y="2361"/>
                </a:cubicBezTo>
                <a:cubicBezTo>
                  <a:pt x="3884" y="2361"/>
                  <a:pt x="3913" y="2349"/>
                  <a:pt x="3934" y="2328"/>
                </a:cubicBezTo>
                <a:cubicBezTo>
                  <a:pt x="3968" y="2295"/>
                  <a:pt x="3977" y="2243"/>
                  <a:pt x="3956" y="2200"/>
                </a:cubicBezTo>
                <a:close/>
                <a:moveTo>
                  <a:pt x="2734" y="878"/>
                </a:moveTo>
                <a:cubicBezTo>
                  <a:pt x="2770" y="878"/>
                  <a:pt x="2807" y="890"/>
                  <a:pt x="2845" y="913"/>
                </a:cubicBezTo>
                <a:cubicBezTo>
                  <a:pt x="2988" y="1002"/>
                  <a:pt x="3100" y="1248"/>
                  <a:pt x="3100" y="1473"/>
                </a:cubicBezTo>
                <a:cubicBezTo>
                  <a:pt x="3100" y="1662"/>
                  <a:pt x="3018" y="1790"/>
                  <a:pt x="2897" y="1790"/>
                </a:cubicBezTo>
                <a:cubicBezTo>
                  <a:pt x="2868" y="1790"/>
                  <a:pt x="2838" y="1782"/>
                  <a:pt x="2809" y="1767"/>
                </a:cubicBezTo>
                <a:cubicBezTo>
                  <a:pt x="2656" y="1691"/>
                  <a:pt x="2532" y="1434"/>
                  <a:pt x="2532" y="1195"/>
                </a:cubicBezTo>
                <a:cubicBezTo>
                  <a:pt x="2532" y="1005"/>
                  <a:pt x="2613" y="878"/>
                  <a:pt x="2734" y="878"/>
                </a:cubicBezTo>
                <a:close/>
                <a:moveTo>
                  <a:pt x="2855" y="2947"/>
                </a:moveTo>
                <a:cubicBezTo>
                  <a:pt x="2848" y="2952"/>
                  <a:pt x="2841" y="2954"/>
                  <a:pt x="2833" y="2954"/>
                </a:cubicBezTo>
                <a:cubicBezTo>
                  <a:pt x="2829" y="2954"/>
                  <a:pt x="2826" y="2954"/>
                  <a:pt x="2822" y="2953"/>
                </a:cubicBezTo>
                <a:lnTo>
                  <a:pt x="2280" y="2786"/>
                </a:lnTo>
                <a:cubicBezTo>
                  <a:pt x="2264" y="2781"/>
                  <a:pt x="2254" y="2767"/>
                  <a:pt x="2254" y="2750"/>
                </a:cubicBezTo>
                <a:lnTo>
                  <a:pt x="2254" y="1894"/>
                </a:lnTo>
                <a:cubicBezTo>
                  <a:pt x="2254" y="1882"/>
                  <a:pt x="2260" y="1870"/>
                  <a:pt x="2271" y="1863"/>
                </a:cubicBezTo>
                <a:cubicBezTo>
                  <a:pt x="2281" y="1856"/>
                  <a:pt x="2294" y="1855"/>
                  <a:pt x="2306" y="1860"/>
                </a:cubicBezTo>
                <a:lnTo>
                  <a:pt x="2848" y="2098"/>
                </a:lnTo>
                <a:cubicBezTo>
                  <a:pt x="2861" y="2104"/>
                  <a:pt x="2870" y="2117"/>
                  <a:pt x="2870" y="2132"/>
                </a:cubicBezTo>
                <a:lnTo>
                  <a:pt x="2870" y="2917"/>
                </a:lnTo>
                <a:cubicBezTo>
                  <a:pt x="2870" y="2929"/>
                  <a:pt x="2865" y="2940"/>
                  <a:pt x="2855" y="2947"/>
                </a:cubicBezTo>
                <a:close/>
                <a:moveTo>
                  <a:pt x="2862" y="3312"/>
                </a:moveTo>
                <a:lnTo>
                  <a:pt x="2862" y="4101"/>
                </a:lnTo>
                <a:cubicBezTo>
                  <a:pt x="2862" y="4111"/>
                  <a:pt x="2858" y="4122"/>
                  <a:pt x="2850" y="4129"/>
                </a:cubicBezTo>
                <a:cubicBezTo>
                  <a:pt x="2843" y="4135"/>
                  <a:pt x="2834" y="4138"/>
                  <a:pt x="2825" y="4138"/>
                </a:cubicBezTo>
                <a:cubicBezTo>
                  <a:pt x="2824" y="4138"/>
                  <a:pt x="2822" y="4138"/>
                  <a:pt x="2821" y="4138"/>
                </a:cubicBezTo>
                <a:lnTo>
                  <a:pt x="2286" y="4071"/>
                </a:lnTo>
                <a:cubicBezTo>
                  <a:pt x="2268" y="4068"/>
                  <a:pt x="2254" y="4053"/>
                  <a:pt x="2254" y="4034"/>
                </a:cubicBezTo>
                <a:lnTo>
                  <a:pt x="2254" y="3178"/>
                </a:lnTo>
                <a:cubicBezTo>
                  <a:pt x="2254" y="3167"/>
                  <a:pt x="2259" y="3156"/>
                  <a:pt x="2268" y="3149"/>
                </a:cubicBezTo>
                <a:cubicBezTo>
                  <a:pt x="2277" y="3141"/>
                  <a:pt x="2289" y="3139"/>
                  <a:pt x="2300" y="3142"/>
                </a:cubicBezTo>
                <a:lnTo>
                  <a:pt x="2834" y="3275"/>
                </a:lnTo>
                <a:cubicBezTo>
                  <a:pt x="2851" y="3280"/>
                  <a:pt x="2862" y="3295"/>
                  <a:pt x="2862" y="3312"/>
                </a:cubicBezTo>
                <a:close/>
                <a:moveTo>
                  <a:pt x="952" y="6409"/>
                </a:moveTo>
                <a:cubicBezTo>
                  <a:pt x="952" y="6420"/>
                  <a:pt x="946" y="6431"/>
                  <a:pt x="937" y="6438"/>
                </a:cubicBezTo>
                <a:cubicBezTo>
                  <a:pt x="930" y="6443"/>
                  <a:pt x="922" y="6446"/>
                  <a:pt x="914" y="6446"/>
                </a:cubicBezTo>
                <a:cubicBezTo>
                  <a:pt x="911" y="6446"/>
                  <a:pt x="908" y="6445"/>
                  <a:pt x="905" y="6445"/>
                </a:cubicBezTo>
                <a:lnTo>
                  <a:pt x="481" y="6339"/>
                </a:lnTo>
                <a:cubicBezTo>
                  <a:pt x="464" y="6335"/>
                  <a:pt x="453" y="6320"/>
                  <a:pt x="453" y="6303"/>
                </a:cubicBezTo>
                <a:lnTo>
                  <a:pt x="453" y="5596"/>
                </a:lnTo>
                <a:cubicBezTo>
                  <a:pt x="453" y="5586"/>
                  <a:pt x="457" y="5575"/>
                  <a:pt x="465" y="5568"/>
                </a:cubicBezTo>
                <a:cubicBezTo>
                  <a:pt x="473" y="5561"/>
                  <a:pt x="484" y="5558"/>
                  <a:pt x="494" y="5559"/>
                </a:cubicBezTo>
                <a:lnTo>
                  <a:pt x="919" y="5612"/>
                </a:lnTo>
                <a:cubicBezTo>
                  <a:pt x="937" y="5615"/>
                  <a:pt x="952" y="5630"/>
                  <a:pt x="952" y="5649"/>
                </a:cubicBezTo>
                <a:lnTo>
                  <a:pt x="952" y="6409"/>
                </a:lnTo>
                <a:lnTo>
                  <a:pt x="952" y="6409"/>
                </a:lnTo>
                <a:close/>
                <a:moveTo>
                  <a:pt x="952" y="5269"/>
                </a:moveTo>
                <a:cubicBezTo>
                  <a:pt x="952" y="5280"/>
                  <a:pt x="947" y="5290"/>
                  <a:pt x="940" y="5297"/>
                </a:cubicBezTo>
                <a:cubicBezTo>
                  <a:pt x="933" y="5303"/>
                  <a:pt x="924" y="5307"/>
                  <a:pt x="914" y="5307"/>
                </a:cubicBezTo>
                <a:cubicBezTo>
                  <a:pt x="913" y="5307"/>
                  <a:pt x="913" y="5307"/>
                  <a:pt x="912" y="5306"/>
                </a:cubicBezTo>
                <a:lnTo>
                  <a:pt x="488" y="5280"/>
                </a:lnTo>
                <a:cubicBezTo>
                  <a:pt x="468" y="5279"/>
                  <a:pt x="453" y="5263"/>
                  <a:pt x="453" y="5243"/>
                </a:cubicBezTo>
                <a:lnTo>
                  <a:pt x="453" y="4537"/>
                </a:lnTo>
                <a:cubicBezTo>
                  <a:pt x="453" y="4517"/>
                  <a:pt x="468" y="4500"/>
                  <a:pt x="488" y="4499"/>
                </a:cubicBezTo>
                <a:lnTo>
                  <a:pt x="912" y="4473"/>
                </a:lnTo>
                <a:cubicBezTo>
                  <a:pt x="922" y="4472"/>
                  <a:pt x="932" y="4476"/>
                  <a:pt x="940" y="4483"/>
                </a:cubicBezTo>
                <a:cubicBezTo>
                  <a:pt x="947" y="4490"/>
                  <a:pt x="952" y="4500"/>
                  <a:pt x="952" y="4510"/>
                </a:cubicBezTo>
                <a:lnTo>
                  <a:pt x="952" y="5269"/>
                </a:lnTo>
                <a:close/>
                <a:moveTo>
                  <a:pt x="952" y="4130"/>
                </a:moveTo>
                <a:cubicBezTo>
                  <a:pt x="952" y="4149"/>
                  <a:pt x="938" y="4165"/>
                  <a:pt x="919" y="4167"/>
                </a:cubicBezTo>
                <a:lnTo>
                  <a:pt x="494" y="4220"/>
                </a:lnTo>
                <a:cubicBezTo>
                  <a:pt x="493" y="4221"/>
                  <a:pt x="491" y="4221"/>
                  <a:pt x="490" y="4221"/>
                </a:cubicBezTo>
                <a:cubicBezTo>
                  <a:pt x="481" y="4221"/>
                  <a:pt x="472" y="4217"/>
                  <a:pt x="465" y="4211"/>
                </a:cubicBezTo>
                <a:cubicBezTo>
                  <a:pt x="457" y="4204"/>
                  <a:pt x="453" y="4194"/>
                  <a:pt x="453" y="4184"/>
                </a:cubicBezTo>
                <a:lnTo>
                  <a:pt x="453" y="3477"/>
                </a:lnTo>
                <a:cubicBezTo>
                  <a:pt x="453" y="3460"/>
                  <a:pt x="464" y="3445"/>
                  <a:pt x="481" y="3441"/>
                </a:cubicBezTo>
                <a:lnTo>
                  <a:pt x="905" y="3335"/>
                </a:lnTo>
                <a:cubicBezTo>
                  <a:pt x="916" y="3332"/>
                  <a:pt x="928" y="3334"/>
                  <a:pt x="937" y="3342"/>
                </a:cubicBezTo>
                <a:cubicBezTo>
                  <a:pt x="946" y="3349"/>
                  <a:pt x="952" y="3359"/>
                  <a:pt x="952" y="3371"/>
                </a:cubicBezTo>
                <a:lnTo>
                  <a:pt x="952" y="4130"/>
                </a:lnTo>
                <a:close/>
                <a:moveTo>
                  <a:pt x="952" y="2991"/>
                </a:moveTo>
                <a:cubicBezTo>
                  <a:pt x="952" y="3008"/>
                  <a:pt x="941" y="3022"/>
                  <a:pt x="925" y="3027"/>
                </a:cubicBezTo>
                <a:lnTo>
                  <a:pt x="501" y="3159"/>
                </a:lnTo>
                <a:cubicBezTo>
                  <a:pt x="497" y="3161"/>
                  <a:pt x="494" y="3161"/>
                  <a:pt x="490" y="3161"/>
                </a:cubicBezTo>
                <a:cubicBezTo>
                  <a:pt x="482" y="3161"/>
                  <a:pt x="474" y="3159"/>
                  <a:pt x="468" y="3154"/>
                </a:cubicBezTo>
                <a:cubicBezTo>
                  <a:pt x="458" y="3147"/>
                  <a:pt x="453" y="3136"/>
                  <a:pt x="453" y="3124"/>
                </a:cubicBezTo>
                <a:lnTo>
                  <a:pt x="453" y="2418"/>
                </a:lnTo>
                <a:cubicBezTo>
                  <a:pt x="453" y="2403"/>
                  <a:pt x="461" y="2389"/>
                  <a:pt x="475" y="2383"/>
                </a:cubicBezTo>
                <a:lnTo>
                  <a:pt x="899" y="2198"/>
                </a:lnTo>
                <a:cubicBezTo>
                  <a:pt x="911" y="2193"/>
                  <a:pt x="924" y="2194"/>
                  <a:pt x="935" y="2201"/>
                </a:cubicBezTo>
                <a:cubicBezTo>
                  <a:pt x="945" y="2208"/>
                  <a:pt x="952" y="2219"/>
                  <a:pt x="952" y="2232"/>
                </a:cubicBezTo>
                <a:lnTo>
                  <a:pt x="952" y="2991"/>
                </a:lnTo>
                <a:close/>
                <a:moveTo>
                  <a:pt x="1723" y="6601"/>
                </a:moveTo>
                <a:cubicBezTo>
                  <a:pt x="1723" y="6613"/>
                  <a:pt x="1718" y="6624"/>
                  <a:pt x="1709" y="6631"/>
                </a:cubicBezTo>
                <a:cubicBezTo>
                  <a:pt x="1702" y="6636"/>
                  <a:pt x="1694" y="6639"/>
                  <a:pt x="1686" y="6639"/>
                </a:cubicBezTo>
                <a:cubicBezTo>
                  <a:pt x="1683" y="6639"/>
                  <a:pt x="1680" y="6638"/>
                  <a:pt x="1677" y="6638"/>
                </a:cubicBezTo>
                <a:lnTo>
                  <a:pt x="1142" y="6504"/>
                </a:lnTo>
                <a:cubicBezTo>
                  <a:pt x="1126" y="6500"/>
                  <a:pt x="1114" y="6485"/>
                  <a:pt x="1114" y="6468"/>
                </a:cubicBezTo>
                <a:lnTo>
                  <a:pt x="1114" y="5679"/>
                </a:lnTo>
                <a:cubicBezTo>
                  <a:pt x="1114" y="5668"/>
                  <a:pt x="1119" y="5658"/>
                  <a:pt x="1127" y="5651"/>
                </a:cubicBezTo>
                <a:cubicBezTo>
                  <a:pt x="1135" y="5644"/>
                  <a:pt x="1146" y="5641"/>
                  <a:pt x="1156" y="5642"/>
                </a:cubicBezTo>
                <a:lnTo>
                  <a:pt x="1690" y="5709"/>
                </a:lnTo>
                <a:cubicBezTo>
                  <a:pt x="1709" y="5711"/>
                  <a:pt x="1723" y="5727"/>
                  <a:pt x="1723" y="5746"/>
                </a:cubicBezTo>
                <a:lnTo>
                  <a:pt x="1723" y="6601"/>
                </a:lnTo>
                <a:lnTo>
                  <a:pt x="1723" y="6601"/>
                </a:lnTo>
                <a:close/>
                <a:moveTo>
                  <a:pt x="1723" y="5318"/>
                </a:moveTo>
                <a:cubicBezTo>
                  <a:pt x="1723" y="5328"/>
                  <a:pt x="1719" y="5338"/>
                  <a:pt x="1711" y="5345"/>
                </a:cubicBezTo>
                <a:cubicBezTo>
                  <a:pt x="1704" y="5351"/>
                  <a:pt x="1695" y="5355"/>
                  <a:pt x="1686" y="5355"/>
                </a:cubicBezTo>
                <a:lnTo>
                  <a:pt x="1683" y="5355"/>
                </a:lnTo>
                <a:lnTo>
                  <a:pt x="1149" y="5321"/>
                </a:lnTo>
                <a:cubicBezTo>
                  <a:pt x="1129" y="5320"/>
                  <a:pt x="1114" y="5304"/>
                  <a:pt x="1114" y="5284"/>
                </a:cubicBezTo>
                <a:lnTo>
                  <a:pt x="1114" y="4495"/>
                </a:lnTo>
                <a:cubicBezTo>
                  <a:pt x="1114" y="4475"/>
                  <a:pt x="1130" y="4459"/>
                  <a:pt x="1149" y="4458"/>
                </a:cubicBezTo>
                <a:lnTo>
                  <a:pt x="1683" y="4425"/>
                </a:lnTo>
                <a:cubicBezTo>
                  <a:pt x="1694" y="4424"/>
                  <a:pt x="1704" y="4427"/>
                  <a:pt x="1711" y="4435"/>
                </a:cubicBezTo>
                <a:cubicBezTo>
                  <a:pt x="1719" y="4442"/>
                  <a:pt x="1723" y="4451"/>
                  <a:pt x="1723" y="4462"/>
                </a:cubicBezTo>
                <a:lnTo>
                  <a:pt x="1723" y="5318"/>
                </a:lnTo>
                <a:close/>
                <a:moveTo>
                  <a:pt x="1690" y="4071"/>
                </a:moveTo>
                <a:lnTo>
                  <a:pt x="1156" y="4138"/>
                </a:lnTo>
                <a:cubicBezTo>
                  <a:pt x="1154" y="4138"/>
                  <a:pt x="1153" y="4138"/>
                  <a:pt x="1151" y="4138"/>
                </a:cubicBezTo>
                <a:cubicBezTo>
                  <a:pt x="1142" y="4138"/>
                  <a:pt x="1134" y="4135"/>
                  <a:pt x="1127" y="4129"/>
                </a:cubicBezTo>
                <a:cubicBezTo>
                  <a:pt x="1119" y="4122"/>
                  <a:pt x="1114" y="4112"/>
                  <a:pt x="1114" y="4101"/>
                </a:cubicBezTo>
                <a:lnTo>
                  <a:pt x="1114" y="3312"/>
                </a:lnTo>
                <a:cubicBezTo>
                  <a:pt x="1114" y="3295"/>
                  <a:pt x="1126" y="3280"/>
                  <a:pt x="1142" y="3276"/>
                </a:cubicBezTo>
                <a:lnTo>
                  <a:pt x="1677" y="3142"/>
                </a:lnTo>
                <a:cubicBezTo>
                  <a:pt x="1688" y="3139"/>
                  <a:pt x="1699" y="3142"/>
                  <a:pt x="1709" y="3149"/>
                </a:cubicBezTo>
                <a:cubicBezTo>
                  <a:pt x="1718" y="3156"/>
                  <a:pt x="1723" y="3167"/>
                  <a:pt x="1723" y="3178"/>
                </a:cubicBezTo>
                <a:lnTo>
                  <a:pt x="1723" y="4034"/>
                </a:lnTo>
                <a:cubicBezTo>
                  <a:pt x="1723" y="4053"/>
                  <a:pt x="1709" y="4068"/>
                  <a:pt x="1690" y="4071"/>
                </a:cubicBezTo>
                <a:close/>
                <a:moveTo>
                  <a:pt x="1114" y="2917"/>
                </a:moveTo>
                <a:lnTo>
                  <a:pt x="1114" y="2128"/>
                </a:lnTo>
                <a:cubicBezTo>
                  <a:pt x="1114" y="2114"/>
                  <a:pt x="1123" y="2100"/>
                  <a:pt x="1137" y="2094"/>
                </a:cubicBezTo>
                <a:lnTo>
                  <a:pt x="1671" y="1861"/>
                </a:lnTo>
                <a:cubicBezTo>
                  <a:pt x="1682" y="1855"/>
                  <a:pt x="1696" y="1857"/>
                  <a:pt x="1706" y="1863"/>
                </a:cubicBezTo>
                <a:cubicBezTo>
                  <a:pt x="1717" y="1870"/>
                  <a:pt x="1723" y="1882"/>
                  <a:pt x="1723" y="1895"/>
                </a:cubicBezTo>
                <a:lnTo>
                  <a:pt x="1723" y="2750"/>
                </a:lnTo>
                <a:cubicBezTo>
                  <a:pt x="1723" y="2767"/>
                  <a:pt x="1713" y="2781"/>
                  <a:pt x="1697" y="2786"/>
                </a:cubicBezTo>
                <a:lnTo>
                  <a:pt x="1163" y="2953"/>
                </a:lnTo>
                <a:cubicBezTo>
                  <a:pt x="1159" y="2954"/>
                  <a:pt x="1155" y="2955"/>
                  <a:pt x="1151" y="2955"/>
                </a:cubicBezTo>
                <a:cubicBezTo>
                  <a:pt x="1144" y="2955"/>
                  <a:pt x="1136" y="2952"/>
                  <a:pt x="1129" y="2947"/>
                </a:cubicBezTo>
                <a:cubicBezTo>
                  <a:pt x="1120" y="2940"/>
                  <a:pt x="1114" y="2929"/>
                  <a:pt x="1114" y="2917"/>
                </a:cubicBezTo>
                <a:close/>
                <a:moveTo>
                  <a:pt x="1913" y="1228"/>
                </a:moveTo>
                <a:lnTo>
                  <a:pt x="398" y="1986"/>
                </a:lnTo>
                <a:lnTo>
                  <a:pt x="778" y="1312"/>
                </a:lnTo>
                <a:lnTo>
                  <a:pt x="2472" y="434"/>
                </a:lnTo>
                <a:lnTo>
                  <a:pt x="2362" y="590"/>
                </a:lnTo>
                <a:lnTo>
                  <a:pt x="1913" y="1228"/>
                </a:lnTo>
                <a:close/>
                <a:moveTo>
                  <a:pt x="2291" y="5355"/>
                </a:moveTo>
                <a:cubicBezTo>
                  <a:pt x="2281" y="5355"/>
                  <a:pt x="2272" y="5352"/>
                  <a:pt x="2265" y="5345"/>
                </a:cubicBezTo>
                <a:cubicBezTo>
                  <a:pt x="2258" y="5338"/>
                  <a:pt x="2254" y="5328"/>
                  <a:pt x="2254" y="5318"/>
                </a:cubicBezTo>
                <a:lnTo>
                  <a:pt x="2254" y="4462"/>
                </a:lnTo>
                <a:cubicBezTo>
                  <a:pt x="2254" y="4452"/>
                  <a:pt x="2258" y="4442"/>
                  <a:pt x="2265" y="4435"/>
                </a:cubicBezTo>
                <a:cubicBezTo>
                  <a:pt x="2273" y="4428"/>
                  <a:pt x="2283" y="4424"/>
                  <a:pt x="2293" y="4425"/>
                </a:cubicBezTo>
                <a:lnTo>
                  <a:pt x="2828" y="4458"/>
                </a:lnTo>
                <a:cubicBezTo>
                  <a:pt x="2847" y="4459"/>
                  <a:pt x="2862" y="4475"/>
                  <a:pt x="2862" y="4495"/>
                </a:cubicBezTo>
                <a:lnTo>
                  <a:pt x="2862" y="5284"/>
                </a:lnTo>
                <a:cubicBezTo>
                  <a:pt x="2862" y="5304"/>
                  <a:pt x="2847" y="5320"/>
                  <a:pt x="2828" y="5322"/>
                </a:cubicBezTo>
                <a:lnTo>
                  <a:pt x="2293" y="5355"/>
                </a:lnTo>
                <a:lnTo>
                  <a:pt x="2291" y="5355"/>
                </a:lnTo>
                <a:close/>
                <a:moveTo>
                  <a:pt x="3319" y="7086"/>
                </a:moveTo>
                <a:cubicBezTo>
                  <a:pt x="3319" y="7101"/>
                  <a:pt x="3310" y="7115"/>
                  <a:pt x="3295" y="7120"/>
                </a:cubicBezTo>
                <a:lnTo>
                  <a:pt x="2582" y="7388"/>
                </a:lnTo>
                <a:cubicBezTo>
                  <a:pt x="2578" y="7390"/>
                  <a:pt x="2573" y="7390"/>
                  <a:pt x="2569" y="7390"/>
                </a:cubicBezTo>
                <a:cubicBezTo>
                  <a:pt x="2561" y="7390"/>
                  <a:pt x="2554" y="7388"/>
                  <a:pt x="2548" y="7384"/>
                </a:cubicBezTo>
                <a:cubicBezTo>
                  <a:pt x="2537" y="7377"/>
                  <a:pt x="2532" y="7365"/>
                  <a:pt x="2532" y="7353"/>
                </a:cubicBezTo>
                <a:lnTo>
                  <a:pt x="2532" y="5711"/>
                </a:lnTo>
                <a:cubicBezTo>
                  <a:pt x="2532" y="5692"/>
                  <a:pt x="2546" y="5676"/>
                  <a:pt x="2564" y="5674"/>
                </a:cubicBezTo>
                <a:lnTo>
                  <a:pt x="3278" y="5585"/>
                </a:lnTo>
                <a:cubicBezTo>
                  <a:pt x="3288" y="5583"/>
                  <a:pt x="3299" y="5587"/>
                  <a:pt x="3307" y="5594"/>
                </a:cubicBezTo>
                <a:cubicBezTo>
                  <a:pt x="3315" y="5601"/>
                  <a:pt x="3319" y="5611"/>
                  <a:pt x="3319" y="5622"/>
                </a:cubicBezTo>
                <a:lnTo>
                  <a:pt x="3319" y="7086"/>
                </a:lnTo>
                <a:lnTo>
                  <a:pt x="3319" y="7086"/>
                </a:lnTo>
                <a:close/>
                <a:moveTo>
                  <a:pt x="3524" y="5243"/>
                </a:moveTo>
                <a:cubicBezTo>
                  <a:pt x="3524" y="5263"/>
                  <a:pt x="3509" y="5279"/>
                  <a:pt x="3489" y="5280"/>
                </a:cubicBezTo>
                <a:lnTo>
                  <a:pt x="3064" y="5307"/>
                </a:lnTo>
                <a:cubicBezTo>
                  <a:pt x="3064" y="5307"/>
                  <a:pt x="3063" y="5307"/>
                  <a:pt x="3062" y="5307"/>
                </a:cubicBezTo>
                <a:cubicBezTo>
                  <a:pt x="3053" y="5307"/>
                  <a:pt x="3044" y="5303"/>
                  <a:pt x="3037" y="5297"/>
                </a:cubicBezTo>
                <a:cubicBezTo>
                  <a:pt x="3029" y="5290"/>
                  <a:pt x="3025" y="5280"/>
                  <a:pt x="3025" y="5270"/>
                </a:cubicBezTo>
                <a:lnTo>
                  <a:pt x="3025" y="4510"/>
                </a:lnTo>
                <a:cubicBezTo>
                  <a:pt x="3025" y="4500"/>
                  <a:pt x="3029" y="4490"/>
                  <a:pt x="3037" y="4483"/>
                </a:cubicBezTo>
                <a:cubicBezTo>
                  <a:pt x="3044" y="4476"/>
                  <a:pt x="3054" y="4473"/>
                  <a:pt x="3065" y="4473"/>
                </a:cubicBezTo>
                <a:lnTo>
                  <a:pt x="3489" y="4499"/>
                </a:lnTo>
                <a:cubicBezTo>
                  <a:pt x="3509" y="4501"/>
                  <a:pt x="3524" y="4517"/>
                  <a:pt x="3524" y="4537"/>
                </a:cubicBezTo>
                <a:lnTo>
                  <a:pt x="3524" y="5243"/>
                </a:lnTo>
                <a:close/>
                <a:moveTo>
                  <a:pt x="3524" y="4184"/>
                </a:moveTo>
                <a:cubicBezTo>
                  <a:pt x="3524" y="4194"/>
                  <a:pt x="3519" y="4204"/>
                  <a:pt x="3511" y="4211"/>
                </a:cubicBezTo>
                <a:cubicBezTo>
                  <a:pt x="3504" y="4217"/>
                  <a:pt x="3496" y="4221"/>
                  <a:pt x="3487" y="4221"/>
                </a:cubicBezTo>
                <a:cubicBezTo>
                  <a:pt x="3485" y="4221"/>
                  <a:pt x="3484" y="4221"/>
                  <a:pt x="3482" y="4221"/>
                </a:cubicBezTo>
                <a:lnTo>
                  <a:pt x="3058" y="4168"/>
                </a:lnTo>
                <a:cubicBezTo>
                  <a:pt x="3039" y="4165"/>
                  <a:pt x="3025" y="4149"/>
                  <a:pt x="3025" y="4130"/>
                </a:cubicBezTo>
                <a:lnTo>
                  <a:pt x="3025" y="3371"/>
                </a:lnTo>
                <a:cubicBezTo>
                  <a:pt x="3025" y="3360"/>
                  <a:pt x="3030" y="3349"/>
                  <a:pt x="3039" y="3342"/>
                </a:cubicBezTo>
                <a:cubicBezTo>
                  <a:pt x="3048" y="3335"/>
                  <a:pt x="3060" y="3332"/>
                  <a:pt x="3071" y="3335"/>
                </a:cubicBezTo>
                <a:lnTo>
                  <a:pt x="3496" y="3441"/>
                </a:lnTo>
                <a:cubicBezTo>
                  <a:pt x="3512" y="3445"/>
                  <a:pt x="3524" y="3460"/>
                  <a:pt x="3524" y="3477"/>
                </a:cubicBezTo>
                <a:lnTo>
                  <a:pt x="3524" y="4184"/>
                </a:lnTo>
                <a:lnTo>
                  <a:pt x="3524" y="4184"/>
                </a:lnTo>
                <a:close/>
                <a:moveTo>
                  <a:pt x="3524" y="3124"/>
                </a:moveTo>
                <a:cubicBezTo>
                  <a:pt x="3524" y="3136"/>
                  <a:pt x="3518" y="3147"/>
                  <a:pt x="3509" y="3154"/>
                </a:cubicBezTo>
                <a:cubicBezTo>
                  <a:pt x="3502" y="3159"/>
                  <a:pt x="3495" y="3161"/>
                  <a:pt x="3487" y="3161"/>
                </a:cubicBezTo>
                <a:cubicBezTo>
                  <a:pt x="3483" y="3161"/>
                  <a:pt x="3479" y="3161"/>
                  <a:pt x="3476" y="3159"/>
                </a:cubicBezTo>
                <a:lnTo>
                  <a:pt x="3051" y="3027"/>
                </a:lnTo>
                <a:cubicBezTo>
                  <a:pt x="3036" y="3022"/>
                  <a:pt x="3025" y="3008"/>
                  <a:pt x="3025" y="2991"/>
                </a:cubicBezTo>
                <a:lnTo>
                  <a:pt x="3025" y="2232"/>
                </a:lnTo>
                <a:cubicBezTo>
                  <a:pt x="3025" y="2219"/>
                  <a:pt x="3031" y="2208"/>
                  <a:pt x="3042" y="2201"/>
                </a:cubicBezTo>
                <a:cubicBezTo>
                  <a:pt x="3052" y="2194"/>
                  <a:pt x="3066" y="2193"/>
                  <a:pt x="3077" y="2198"/>
                </a:cubicBezTo>
                <a:lnTo>
                  <a:pt x="3502" y="2384"/>
                </a:lnTo>
                <a:cubicBezTo>
                  <a:pt x="3515" y="2390"/>
                  <a:pt x="3524" y="2403"/>
                  <a:pt x="3524" y="2418"/>
                </a:cubicBezTo>
                <a:lnTo>
                  <a:pt x="3524" y="3124"/>
                </a:lnTo>
                <a:lnTo>
                  <a:pt x="3524" y="31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直接连接符 36">
            <a:extLst>
              <a:ext uri="{FF2B5EF4-FFF2-40B4-BE49-F238E27FC236}">
                <a16:creationId xmlns:a16="http://schemas.microsoft.com/office/drawing/2014/main" xmlns="" id="{567C72F1-1F6C-433D-A4D4-47418C78C01A}"/>
              </a:ext>
            </a:extLst>
          </p:cNvPr>
          <p:cNvCxnSpPr>
            <a:cxnSpLocks/>
          </p:cNvCxnSpPr>
          <p:nvPr/>
        </p:nvCxnSpPr>
        <p:spPr>
          <a:xfrm flipH="1">
            <a:off x="6820013" y="3052501"/>
            <a:ext cx="4891204"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xmlns="" id="{251EB163-ED57-4365-80F6-5C38A938BC3E}"/>
              </a:ext>
            </a:extLst>
          </p:cNvPr>
          <p:cNvGrpSpPr/>
          <p:nvPr/>
        </p:nvGrpSpPr>
        <p:grpSpPr>
          <a:xfrm>
            <a:off x="5345801" y="5389128"/>
            <a:ext cx="143637" cy="143637"/>
            <a:chOff x="3620643" y="2232733"/>
            <a:chExt cx="390986" cy="390986"/>
          </a:xfrm>
        </p:grpSpPr>
        <p:sp>
          <p:nvSpPr>
            <p:cNvPr id="41" name="椭圆 40">
              <a:extLst>
                <a:ext uri="{FF2B5EF4-FFF2-40B4-BE49-F238E27FC236}">
                  <a16:creationId xmlns:a16="http://schemas.microsoft.com/office/drawing/2014/main" xmlns="" id="{BF95E345-369A-4DA5-A44F-87F1A48C2CAA}"/>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4C375D76-6712-45D7-9191-FB58CEB2F2AD}"/>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scale-screen_81431">
            <a:extLst>
              <a:ext uri="{FF2B5EF4-FFF2-40B4-BE49-F238E27FC236}">
                <a16:creationId xmlns:a16="http://schemas.microsoft.com/office/drawing/2014/main" xmlns="" id="{2E2797CA-CC2A-42CF-9B4D-4ED22D8AB48B}"/>
              </a:ext>
            </a:extLst>
          </p:cNvPr>
          <p:cNvSpPr/>
          <p:nvPr/>
        </p:nvSpPr>
        <p:spPr>
          <a:xfrm>
            <a:off x="7979222" y="2445845"/>
            <a:ext cx="387875" cy="387334"/>
          </a:xfrm>
          <a:custGeom>
            <a:avLst/>
            <a:gdLst>
              <a:gd name="connsiteX0" fmla="*/ 401735 w 606439"/>
              <a:gd name="connsiteY0" fmla="*/ 79033 h 605593"/>
              <a:gd name="connsiteX1" fmla="*/ 517122 w 606439"/>
              <a:gd name="connsiteY1" fmla="*/ 79129 h 605593"/>
              <a:gd name="connsiteX2" fmla="*/ 525501 w 606439"/>
              <a:gd name="connsiteY2" fmla="*/ 87400 h 605593"/>
              <a:gd name="connsiteX3" fmla="*/ 525501 w 606439"/>
              <a:gd name="connsiteY3" fmla="*/ 202619 h 605593"/>
              <a:gd name="connsiteX4" fmla="*/ 520300 w 606439"/>
              <a:gd name="connsiteY4" fmla="*/ 210313 h 605593"/>
              <a:gd name="connsiteX5" fmla="*/ 511246 w 606439"/>
              <a:gd name="connsiteY5" fmla="*/ 208486 h 605593"/>
              <a:gd name="connsiteX6" fmla="*/ 467808 w 606439"/>
              <a:gd name="connsiteY6" fmla="*/ 165111 h 605593"/>
              <a:gd name="connsiteX7" fmla="*/ 396149 w 606439"/>
              <a:gd name="connsiteY7" fmla="*/ 236762 h 605593"/>
              <a:gd name="connsiteX8" fmla="*/ 166436 w 606439"/>
              <a:gd name="connsiteY8" fmla="*/ 467776 h 605593"/>
              <a:gd name="connsiteX9" fmla="*/ 209874 w 606439"/>
              <a:gd name="connsiteY9" fmla="*/ 511151 h 605593"/>
              <a:gd name="connsiteX10" fmla="*/ 211704 w 606439"/>
              <a:gd name="connsiteY10" fmla="*/ 520192 h 605593"/>
              <a:gd name="connsiteX11" fmla="*/ 203999 w 606439"/>
              <a:gd name="connsiteY11" fmla="*/ 525289 h 605593"/>
              <a:gd name="connsiteX12" fmla="*/ 88516 w 606439"/>
              <a:gd name="connsiteY12" fmla="*/ 525289 h 605593"/>
              <a:gd name="connsiteX13" fmla="*/ 80233 w 606439"/>
              <a:gd name="connsiteY13" fmla="*/ 517018 h 605593"/>
              <a:gd name="connsiteX14" fmla="*/ 80233 w 606439"/>
              <a:gd name="connsiteY14" fmla="*/ 401799 h 605593"/>
              <a:gd name="connsiteX15" fmla="*/ 85338 w 606439"/>
              <a:gd name="connsiteY15" fmla="*/ 394105 h 605593"/>
              <a:gd name="connsiteX16" fmla="*/ 94488 w 606439"/>
              <a:gd name="connsiteY16" fmla="*/ 395836 h 605593"/>
              <a:gd name="connsiteX17" fmla="*/ 137830 w 606439"/>
              <a:gd name="connsiteY17" fmla="*/ 439212 h 605593"/>
              <a:gd name="connsiteX18" fmla="*/ 439298 w 606439"/>
              <a:gd name="connsiteY18" fmla="*/ 136642 h 605593"/>
              <a:gd name="connsiteX19" fmla="*/ 395860 w 606439"/>
              <a:gd name="connsiteY19" fmla="*/ 93267 h 605593"/>
              <a:gd name="connsiteX20" fmla="*/ 394030 w 606439"/>
              <a:gd name="connsiteY20" fmla="*/ 84227 h 605593"/>
              <a:gd name="connsiteX21" fmla="*/ 401735 w 606439"/>
              <a:gd name="connsiteY21" fmla="*/ 79033 h 605593"/>
              <a:gd name="connsiteX22" fmla="*/ 47575 w 606439"/>
              <a:gd name="connsiteY22" fmla="*/ 40392 h 605593"/>
              <a:gd name="connsiteX23" fmla="*/ 40449 w 606439"/>
              <a:gd name="connsiteY23" fmla="*/ 47509 h 605593"/>
              <a:gd name="connsiteX24" fmla="*/ 40449 w 606439"/>
              <a:gd name="connsiteY24" fmla="*/ 558181 h 605593"/>
              <a:gd name="connsiteX25" fmla="*/ 47575 w 606439"/>
              <a:gd name="connsiteY25" fmla="*/ 565297 h 605593"/>
              <a:gd name="connsiteX26" fmla="*/ 558960 w 606439"/>
              <a:gd name="connsiteY26" fmla="*/ 565297 h 605593"/>
              <a:gd name="connsiteX27" fmla="*/ 566087 w 606439"/>
              <a:gd name="connsiteY27" fmla="*/ 558181 h 605593"/>
              <a:gd name="connsiteX28" fmla="*/ 566087 w 606439"/>
              <a:gd name="connsiteY28" fmla="*/ 47509 h 605593"/>
              <a:gd name="connsiteX29" fmla="*/ 558960 w 606439"/>
              <a:gd name="connsiteY29" fmla="*/ 40392 h 605593"/>
              <a:gd name="connsiteX30" fmla="*/ 47575 w 606439"/>
              <a:gd name="connsiteY30" fmla="*/ 0 h 605593"/>
              <a:gd name="connsiteX31" fmla="*/ 558960 w 606439"/>
              <a:gd name="connsiteY31" fmla="*/ 0 h 605593"/>
              <a:gd name="connsiteX32" fmla="*/ 606439 w 606439"/>
              <a:gd name="connsiteY32" fmla="*/ 47509 h 605593"/>
              <a:gd name="connsiteX33" fmla="*/ 606439 w 606439"/>
              <a:gd name="connsiteY33" fmla="*/ 558181 h 605593"/>
              <a:gd name="connsiteX34" fmla="*/ 558960 w 606439"/>
              <a:gd name="connsiteY34" fmla="*/ 605593 h 605593"/>
              <a:gd name="connsiteX35" fmla="*/ 47575 w 606439"/>
              <a:gd name="connsiteY35" fmla="*/ 605593 h 605593"/>
              <a:gd name="connsiteX36" fmla="*/ 0 w 606439"/>
              <a:gd name="connsiteY36" fmla="*/ 558181 h 605593"/>
              <a:gd name="connsiteX37" fmla="*/ 0 w 606439"/>
              <a:gd name="connsiteY37" fmla="*/ 47509 h 605593"/>
              <a:gd name="connsiteX38" fmla="*/ 47575 w 606439"/>
              <a:gd name="connsiteY38"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439" h="605593">
                <a:moveTo>
                  <a:pt x="401735" y="79033"/>
                </a:moveTo>
                <a:lnTo>
                  <a:pt x="517122" y="79129"/>
                </a:lnTo>
                <a:cubicBezTo>
                  <a:pt x="521745" y="79129"/>
                  <a:pt x="525501" y="82784"/>
                  <a:pt x="525501" y="87400"/>
                </a:cubicBezTo>
                <a:lnTo>
                  <a:pt x="525501" y="202619"/>
                </a:lnTo>
                <a:cubicBezTo>
                  <a:pt x="525501" y="205985"/>
                  <a:pt x="523478" y="209063"/>
                  <a:pt x="520300" y="210313"/>
                </a:cubicBezTo>
                <a:cubicBezTo>
                  <a:pt x="517218" y="211563"/>
                  <a:pt x="513654" y="210890"/>
                  <a:pt x="511246" y="208486"/>
                </a:cubicBezTo>
                <a:lnTo>
                  <a:pt x="467808" y="165111"/>
                </a:lnTo>
                <a:lnTo>
                  <a:pt x="396149" y="236762"/>
                </a:lnTo>
                <a:lnTo>
                  <a:pt x="166436" y="467776"/>
                </a:lnTo>
                <a:lnTo>
                  <a:pt x="209874" y="511151"/>
                </a:lnTo>
                <a:cubicBezTo>
                  <a:pt x="212282" y="513556"/>
                  <a:pt x="212956" y="517114"/>
                  <a:pt x="211704" y="520192"/>
                </a:cubicBezTo>
                <a:cubicBezTo>
                  <a:pt x="210356" y="523269"/>
                  <a:pt x="207370" y="525289"/>
                  <a:pt x="203999" y="525289"/>
                </a:cubicBezTo>
                <a:lnTo>
                  <a:pt x="88516" y="525289"/>
                </a:lnTo>
                <a:cubicBezTo>
                  <a:pt x="83989" y="525289"/>
                  <a:pt x="80233" y="521538"/>
                  <a:pt x="80233" y="517018"/>
                </a:cubicBezTo>
                <a:lnTo>
                  <a:pt x="80233" y="401799"/>
                </a:lnTo>
                <a:cubicBezTo>
                  <a:pt x="80233" y="398433"/>
                  <a:pt x="82256" y="395356"/>
                  <a:pt x="85338" y="394105"/>
                </a:cubicBezTo>
                <a:cubicBezTo>
                  <a:pt x="88516" y="392759"/>
                  <a:pt x="92080" y="393528"/>
                  <a:pt x="94488" y="395836"/>
                </a:cubicBezTo>
                <a:lnTo>
                  <a:pt x="137830" y="439212"/>
                </a:lnTo>
                <a:lnTo>
                  <a:pt x="439298" y="136642"/>
                </a:lnTo>
                <a:lnTo>
                  <a:pt x="395860" y="93267"/>
                </a:lnTo>
                <a:cubicBezTo>
                  <a:pt x="393452" y="90863"/>
                  <a:pt x="392778" y="87304"/>
                  <a:pt x="394030" y="84227"/>
                </a:cubicBezTo>
                <a:cubicBezTo>
                  <a:pt x="395378" y="81053"/>
                  <a:pt x="398364" y="79033"/>
                  <a:pt x="401735" y="79033"/>
                </a:cubicBezTo>
                <a:close/>
                <a:moveTo>
                  <a:pt x="47575" y="40392"/>
                </a:moveTo>
                <a:cubicBezTo>
                  <a:pt x="43627" y="40392"/>
                  <a:pt x="40449" y="43566"/>
                  <a:pt x="40449" y="47509"/>
                </a:cubicBezTo>
                <a:lnTo>
                  <a:pt x="40449" y="558181"/>
                </a:lnTo>
                <a:cubicBezTo>
                  <a:pt x="40449" y="562027"/>
                  <a:pt x="43627" y="565297"/>
                  <a:pt x="47575" y="565297"/>
                </a:cubicBezTo>
                <a:lnTo>
                  <a:pt x="558960" y="565297"/>
                </a:lnTo>
                <a:cubicBezTo>
                  <a:pt x="562812" y="565297"/>
                  <a:pt x="566087" y="562027"/>
                  <a:pt x="566087" y="558181"/>
                </a:cubicBezTo>
                <a:lnTo>
                  <a:pt x="566087" y="47509"/>
                </a:lnTo>
                <a:cubicBezTo>
                  <a:pt x="566087" y="43566"/>
                  <a:pt x="562812" y="40392"/>
                  <a:pt x="558960" y="40392"/>
                </a:cubicBezTo>
                <a:close/>
                <a:moveTo>
                  <a:pt x="47575" y="0"/>
                </a:moveTo>
                <a:lnTo>
                  <a:pt x="558960" y="0"/>
                </a:lnTo>
                <a:cubicBezTo>
                  <a:pt x="585155" y="0"/>
                  <a:pt x="606439" y="21254"/>
                  <a:pt x="606439" y="47509"/>
                </a:cubicBezTo>
                <a:lnTo>
                  <a:pt x="606439" y="558181"/>
                </a:lnTo>
                <a:cubicBezTo>
                  <a:pt x="606439" y="584339"/>
                  <a:pt x="585155" y="605593"/>
                  <a:pt x="558960" y="605593"/>
                </a:cubicBezTo>
                <a:lnTo>
                  <a:pt x="47575" y="605593"/>
                </a:lnTo>
                <a:cubicBezTo>
                  <a:pt x="21284" y="605593"/>
                  <a:pt x="0" y="584339"/>
                  <a:pt x="0" y="558181"/>
                </a:cubicBezTo>
                <a:lnTo>
                  <a:pt x="0" y="47509"/>
                </a:lnTo>
                <a:cubicBezTo>
                  <a:pt x="0" y="21254"/>
                  <a:pt x="21284" y="0"/>
                  <a:pt x="475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任意多边形: 形状 43">
            <a:extLst>
              <a:ext uri="{FF2B5EF4-FFF2-40B4-BE49-F238E27FC236}">
                <a16:creationId xmlns:a16="http://schemas.microsoft.com/office/drawing/2014/main" xmlns="" id="{526D1A69-43A5-4654-AE6A-0AFF2E644975}"/>
              </a:ext>
            </a:extLst>
          </p:cNvPr>
          <p:cNvSpPr/>
          <p:nvPr/>
        </p:nvSpPr>
        <p:spPr>
          <a:xfrm>
            <a:off x="5447480" y="3049403"/>
            <a:ext cx="3617691" cy="2398897"/>
          </a:xfrm>
          <a:custGeom>
            <a:avLst/>
            <a:gdLst>
              <a:gd name="connsiteX0" fmla="*/ 0 w 3562350"/>
              <a:gd name="connsiteY0" fmla="*/ 2362200 h 2362200"/>
              <a:gd name="connsiteX1" fmla="*/ 1676400 w 3562350"/>
              <a:gd name="connsiteY1" fmla="*/ 685800 h 2362200"/>
              <a:gd name="connsiteX2" fmla="*/ 2876550 w 3562350"/>
              <a:gd name="connsiteY2" fmla="*/ 685800 h 2362200"/>
              <a:gd name="connsiteX3" fmla="*/ 3562350 w 3562350"/>
              <a:gd name="connsiteY3" fmla="*/ 0 h 2362200"/>
            </a:gdLst>
            <a:ahLst/>
            <a:cxnLst>
              <a:cxn ang="0">
                <a:pos x="connsiteX0" y="connsiteY0"/>
              </a:cxn>
              <a:cxn ang="0">
                <a:pos x="connsiteX1" y="connsiteY1"/>
              </a:cxn>
              <a:cxn ang="0">
                <a:pos x="connsiteX2" y="connsiteY2"/>
              </a:cxn>
              <a:cxn ang="0">
                <a:pos x="connsiteX3" y="connsiteY3"/>
              </a:cxn>
            </a:cxnLst>
            <a:rect l="l" t="t" r="r" b="b"/>
            <a:pathLst>
              <a:path w="3562350" h="2362200">
                <a:moveTo>
                  <a:pt x="0" y="2362200"/>
                </a:moveTo>
                <a:lnTo>
                  <a:pt x="1676400" y="685800"/>
                </a:lnTo>
                <a:lnTo>
                  <a:pt x="2876550" y="685800"/>
                </a:lnTo>
                <a:lnTo>
                  <a:pt x="3562350" y="0"/>
                </a:lnTo>
              </a:path>
            </a:pathLst>
          </a:custGeom>
          <a:noFill/>
          <a:ln>
            <a:gradFill>
              <a:gsLst>
                <a:gs pos="0">
                  <a:schemeClr val="bg1"/>
                </a:gs>
                <a:gs pos="88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descr="图片包含 徽标&#10;&#10;描述已自动生成">
            <a:extLst>
              <a:ext uri="{FF2B5EF4-FFF2-40B4-BE49-F238E27FC236}">
                <a16:creationId xmlns:a16="http://schemas.microsoft.com/office/drawing/2014/main" xmlns="" id="{ACDA51F8-B8A8-4B97-A3AE-41FE26002B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custDataLst>
      <p:tags r:id="rId1"/>
    </p:custDataLst>
    <p:extLst>
      <p:ext uri="{BB962C8B-B14F-4D97-AF65-F5344CB8AC3E}">
        <p14:creationId xmlns:p14="http://schemas.microsoft.com/office/powerpoint/2010/main" val="1870449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C021F15-75E7-4745-B2E9-72E004299F7E}"/>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97F76110-5E89-40B2-BC62-E951EB1CD2C5}"/>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0DF167A-EA0F-4088-B48E-A4472B7F2AC6}"/>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4DB28313-1F77-4E3E-BDF2-30B69A1FCC3F}"/>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930009F7-9CF2-4A90-9895-19B4A63B1B19}"/>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BCDE3205-709A-4C26-9178-68BCA05D99D1}"/>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A0304E5D-0D1E-45D8-AEA1-825E3DF552AD}"/>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9" name="矩形: 剪去单角 8">
            <a:extLst>
              <a:ext uri="{FF2B5EF4-FFF2-40B4-BE49-F238E27FC236}">
                <a16:creationId xmlns:a16="http://schemas.microsoft.com/office/drawing/2014/main" xmlns="" id="{61114EBA-7F71-419A-B183-7A9BEE1D12CD}"/>
              </a:ext>
            </a:extLst>
          </p:cNvPr>
          <p:cNvSpPr/>
          <p:nvPr/>
        </p:nvSpPr>
        <p:spPr>
          <a:xfrm>
            <a:off x="7149739" y="2203615"/>
            <a:ext cx="4546961" cy="1339685"/>
          </a:xfrm>
          <a:prstGeom prst="snip1Rect">
            <a:avLst>
              <a:gd name="adj" fmla="val 10979"/>
            </a:avLst>
          </a:prstGeom>
          <a:solidFill>
            <a:schemeClr val="bg1"/>
          </a:solidFill>
          <a:ln w="34925" cap="rnd">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圆角 12">
            <a:extLst>
              <a:ext uri="{FF2B5EF4-FFF2-40B4-BE49-F238E27FC236}">
                <a16:creationId xmlns:a16="http://schemas.microsoft.com/office/drawing/2014/main" xmlns="" id="{A983770C-3691-4713-942C-26873DD18F18}"/>
              </a:ext>
            </a:extLst>
          </p:cNvPr>
          <p:cNvSpPr/>
          <p:nvPr/>
        </p:nvSpPr>
        <p:spPr>
          <a:xfrm>
            <a:off x="551543" y="1364343"/>
            <a:ext cx="6400438" cy="4815477"/>
          </a:xfrm>
          <a:prstGeom prst="roundRect">
            <a:avLst>
              <a:gd name="adj" fmla="val 0"/>
            </a:avLst>
          </a:prstGeom>
          <a:noFill/>
          <a:ln w="31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半闭框 11">
            <a:extLst>
              <a:ext uri="{FF2B5EF4-FFF2-40B4-BE49-F238E27FC236}">
                <a16:creationId xmlns:a16="http://schemas.microsoft.com/office/drawing/2014/main" xmlns="" id="{A6C16F0B-2222-460A-A0A3-57D9123F2ED9}"/>
              </a:ext>
            </a:extLst>
          </p:cNvPr>
          <p:cNvSpPr/>
          <p:nvPr/>
        </p:nvSpPr>
        <p:spPr>
          <a:xfrm>
            <a:off x="482600" y="1280460"/>
            <a:ext cx="781050" cy="781050"/>
          </a:xfrm>
          <a:prstGeom prst="halfFrame">
            <a:avLst>
              <a:gd name="adj1" fmla="val 19918"/>
              <a:gd name="adj2" fmla="val 1869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半闭框 13">
            <a:extLst>
              <a:ext uri="{FF2B5EF4-FFF2-40B4-BE49-F238E27FC236}">
                <a16:creationId xmlns:a16="http://schemas.microsoft.com/office/drawing/2014/main" xmlns="" id="{2CF2DF42-94C0-449A-8D40-6F3D2D56EED8}"/>
              </a:ext>
            </a:extLst>
          </p:cNvPr>
          <p:cNvSpPr/>
          <p:nvPr/>
        </p:nvSpPr>
        <p:spPr>
          <a:xfrm flipH="1" flipV="1">
            <a:off x="6249218" y="5476875"/>
            <a:ext cx="781050" cy="781050"/>
          </a:xfrm>
          <a:prstGeom prst="halfFrame">
            <a:avLst>
              <a:gd name="adj1" fmla="val 19918"/>
              <a:gd name="adj2" fmla="val 1869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剪去单角 14">
            <a:extLst>
              <a:ext uri="{FF2B5EF4-FFF2-40B4-BE49-F238E27FC236}">
                <a16:creationId xmlns:a16="http://schemas.microsoft.com/office/drawing/2014/main" xmlns="" id="{0B8BA28B-6247-4878-AA98-155CC5FEC745}"/>
              </a:ext>
            </a:extLst>
          </p:cNvPr>
          <p:cNvSpPr/>
          <p:nvPr/>
        </p:nvSpPr>
        <p:spPr>
          <a:xfrm flipH="1">
            <a:off x="7323922" y="2337751"/>
            <a:ext cx="667553" cy="667553"/>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4EFE3D1-E32C-40F7-88A6-23A7CF58FDF3}"/>
              </a:ext>
            </a:extLst>
          </p:cNvPr>
          <p:cNvSpPr txBox="1"/>
          <p:nvPr/>
        </p:nvSpPr>
        <p:spPr>
          <a:xfrm>
            <a:off x="7326265" y="2409917"/>
            <a:ext cx="691215" cy="523220"/>
          </a:xfrm>
          <a:prstGeom prst="rect">
            <a:avLst/>
          </a:prstGeom>
          <a:noFill/>
        </p:spPr>
        <p:txBody>
          <a:bodyPr wrap="none" rtlCol="0">
            <a:spAutoFit/>
          </a:bodyPr>
          <a:lstStyle/>
          <a:p>
            <a:r>
              <a:rPr lang="en-US" altLang="zh-CN" sz="2800" b="1" spc="300" dirty="0">
                <a:solidFill>
                  <a:schemeClr val="bg1"/>
                </a:solidFill>
                <a:latin typeface="+mj-lt"/>
              </a:rPr>
              <a:t>01</a:t>
            </a:r>
            <a:endParaRPr lang="zh-CN" altLang="en-US" sz="2800" b="1" spc="300" dirty="0">
              <a:solidFill>
                <a:schemeClr val="bg1"/>
              </a:solidFill>
              <a:latin typeface="+mj-lt"/>
            </a:endParaRPr>
          </a:p>
        </p:txBody>
      </p:sp>
      <p:sp>
        <p:nvSpPr>
          <p:cNvPr id="18" name="矩形 17">
            <a:extLst>
              <a:ext uri="{FF2B5EF4-FFF2-40B4-BE49-F238E27FC236}">
                <a16:creationId xmlns:a16="http://schemas.microsoft.com/office/drawing/2014/main" xmlns="" id="{0BCD0B7E-A378-460C-A3A2-F686C836B783}"/>
              </a:ext>
            </a:extLst>
          </p:cNvPr>
          <p:cNvSpPr/>
          <p:nvPr/>
        </p:nvSpPr>
        <p:spPr>
          <a:xfrm>
            <a:off x="8020503" y="2337751"/>
            <a:ext cx="3422196" cy="1023165"/>
          </a:xfrm>
          <a:prstGeom prst="rect">
            <a:avLst/>
          </a:prstGeom>
        </p:spPr>
        <p:txBody>
          <a:bodyPr wrap="square">
            <a:spAutoFit/>
          </a:bodyPr>
          <a:lstStyle/>
          <a:p>
            <a:pPr algn="just">
              <a:lnSpc>
                <a:spcPct val="130000"/>
              </a:lnSpc>
            </a:pPr>
            <a:r>
              <a:rPr lang="en-US" altLang="zh-CN" sz="1600" dirty="0">
                <a:solidFill>
                  <a:schemeClr val="tx1">
                    <a:lumMod val="75000"/>
                    <a:lumOff val="25000"/>
                  </a:schemeClr>
                </a:solidFill>
              </a:rPr>
              <a:t>5</a:t>
            </a:r>
            <a:r>
              <a:rPr lang="zh-CN" altLang="en-US" sz="1600" dirty="0">
                <a:solidFill>
                  <a:schemeClr val="tx1">
                    <a:lumMod val="75000"/>
                    <a:lumOff val="25000"/>
                  </a:schemeClr>
                </a:solidFill>
              </a:rPr>
              <a:t>月底完成了招标程序，确定了规划方案并顺利办理了相关施工许可证，确保工程顺利开工建设。</a:t>
            </a:r>
          </a:p>
        </p:txBody>
      </p:sp>
      <p:sp>
        <p:nvSpPr>
          <p:cNvPr id="20" name="等腰三角形 19">
            <a:extLst>
              <a:ext uri="{FF2B5EF4-FFF2-40B4-BE49-F238E27FC236}">
                <a16:creationId xmlns:a16="http://schemas.microsoft.com/office/drawing/2014/main" xmlns="" id="{AE496916-3CB7-42C6-B6E8-CC6645151EFA}"/>
              </a:ext>
            </a:extLst>
          </p:cNvPr>
          <p:cNvSpPr/>
          <p:nvPr/>
        </p:nvSpPr>
        <p:spPr>
          <a:xfrm rot="13527293">
            <a:off x="11459909" y="2262175"/>
            <a:ext cx="229746" cy="146258"/>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剪去单角 20">
            <a:extLst>
              <a:ext uri="{FF2B5EF4-FFF2-40B4-BE49-F238E27FC236}">
                <a16:creationId xmlns:a16="http://schemas.microsoft.com/office/drawing/2014/main" xmlns="" id="{38C8932D-1EC9-44CA-A17C-9799DD6BA29E}"/>
              </a:ext>
            </a:extLst>
          </p:cNvPr>
          <p:cNvSpPr/>
          <p:nvPr/>
        </p:nvSpPr>
        <p:spPr>
          <a:xfrm>
            <a:off x="7149739" y="4012067"/>
            <a:ext cx="4546961" cy="1339685"/>
          </a:xfrm>
          <a:prstGeom prst="snip1Rect">
            <a:avLst>
              <a:gd name="adj" fmla="val 10979"/>
            </a:avLst>
          </a:prstGeom>
          <a:solidFill>
            <a:schemeClr val="bg1"/>
          </a:solidFill>
          <a:ln w="34925" cap="rnd">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剪去单角 21">
            <a:extLst>
              <a:ext uri="{FF2B5EF4-FFF2-40B4-BE49-F238E27FC236}">
                <a16:creationId xmlns:a16="http://schemas.microsoft.com/office/drawing/2014/main" xmlns="" id="{D31E19A2-3F38-45AD-BF63-1D38DE6C399C}"/>
              </a:ext>
            </a:extLst>
          </p:cNvPr>
          <p:cNvSpPr/>
          <p:nvPr/>
        </p:nvSpPr>
        <p:spPr>
          <a:xfrm flipH="1">
            <a:off x="7323922" y="4146203"/>
            <a:ext cx="667553" cy="667553"/>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2C5BE94F-C72A-42F2-835E-14C8E9A00F42}"/>
              </a:ext>
            </a:extLst>
          </p:cNvPr>
          <p:cNvSpPr txBox="1"/>
          <p:nvPr/>
        </p:nvSpPr>
        <p:spPr>
          <a:xfrm>
            <a:off x="7295785" y="4218369"/>
            <a:ext cx="752129" cy="523220"/>
          </a:xfrm>
          <a:prstGeom prst="rect">
            <a:avLst/>
          </a:prstGeom>
          <a:noFill/>
        </p:spPr>
        <p:txBody>
          <a:bodyPr wrap="none" rtlCol="0">
            <a:spAutoFit/>
          </a:bodyPr>
          <a:lstStyle/>
          <a:p>
            <a:r>
              <a:rPr lang="en-US" altLang="zh-CN" sz="2800" b="1" spc="300" dirty="0">
                <a:solidFill>
                  <a:schemeClr val="bg1"/>
                </a:solidFill>
                <a:latin typeface="+mj-lt"/>
              </a:rPr>
              <a:t>02</a:t>
            </a:r>
            <a:endParaRPr lang="zh-CN" altLang="en-US" sz="2800" b="1" spc="300" dirty="0">
              <a:solidFill>
                <a:schemeClr val="bg1"/>
              </a:solidFill>
              <a:latin typeface="+mj-lt"/>
            </a:endParaRPr>
          </a:p>
        </p:txBody>
      </p:sp>
      <p:sp>
        <p:nvSpPr>
          <p:cNvPr id="24" name="矩形 23">
            <a:extLst>
              <a:ext uri="{FF2B5EF4-FFF2-40B4-BE49-F238E27FC236}">
                <a16:creationId xmlns:a16="http://schemas.microsoft.com/office/drawing/2014/main" xmlns="" id="{4C2FBD6E-5218-4100-8EE5-8054F365FE4D}"/>
              </a:ext>
            </a:extLst>
          </p:cNvPr>
          <p:cNvSpPr/>
          <p:nvPr/>
        </p:nvSpPr>
        <p:spPr>
          <a:xfrm>
            <a:off x="8020503" y="4146203"/>
            <a:ext cx="3422196" cy="1023165"/>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围绕土建工程这个中心，分包签订工作正紧密衔接，协调跟进，系统地推进整个工程施工进度。</a:t>
            </a:r>
          </a:p>
        </p:txBody>
      </p:sp>
      <p:sp>
        <p:nvSpPr>
          <p:cNvPr id="25" name="等腰三角形 24">
            <a:extLst>
              <a:ext uri="{FF2B5EF4-FFF2-40B4-BE49-F238E27FC236}">
                <a16:creationId xmlns:a16="http://schemas.microsoft.com/office/drawing/2014/main" xmlns="" id="{5C5BC754-37F9-4770-B511-2597DD261A74}"/>
              </a:ext>
            </a:extLst>
          </p:cNvPr>
          <p:cNvSpPr/>
          <p:nvPr/>
        </p:nvSpPr>
        <p:spPr>
          <a:xfrm rot="13527293">
            <a:off x="11459909" y="4070627"/>
            <a:ext cx="229746" cy="146258"/>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7E405292-616C-4E7B-B5A0-C380BB0E1975}"/>
              </a:ext>
            </a:extLst>
          </p:cNvPr>
          <p:cNvGrpSpPr/>
          <p:nvPr/>
        </p:nvGrpSpPr>
        <p:grpSpPr>
          <a:xfrm>
            <a:off x="7155438" y="3125725"/>
            <a:ext cx="934489" cy="418869"/>
            <a:chOff x="-616212" y="1833473"/>
            <a:chExt cx="287312" cy="128783"/>
          </a:xfrm>
          <a:noFill/>
        </p:grpSpPr>
        <p:sp>
          <p:nvSpPr>
            <p:cNvPr id="31" name="箭头: V 形 30">
              <a:extLst>
                <a:ext uri="{FF2B5EF4-FFF2-40B4-BE49-F238E27FC236}">
                  <a16:creationId xmlns:a16="http://schemas.microsoft.com/office/drawing/2014/main" xmlns="" id="{549557A1-2C32-4071-9294-8A79CA5C6E4F}"/>
                </a:ext>
              </a:extLst>
            </p:cNvPr>
            <p:cNvSpPr/>
            <p:nvPr/>
          </p:nvSpPr>
          <p:spPr>
            <a:xfrm>
              <a:off x="-616212"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xmlns="" id="{ED6FC727-B080-47A5-8F3A-CDD2F7CD9A69}"/>
                </a:ext>
              </a:extLst>
            </p:cNvPr>
            <p:cNvSpPr/>
            <p:nvPr/>
          </p:nvSpPr>
          <p:spPr>
            <a:xfrm>
              <a:off x="-532871"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V 形 32">
              <a:extLst>
                <a:ext uri="{FF2B5EF4-FFF2-40B4-BE49-F238E27FC236}">
                  <a16:creationId xmlns:a16="http://schemas.microsoft.com/office/drawing/2014/main" xmlns="" id="{C410BF8B-5218-4544-8537-B12EF8D38043}"/>
                </a:ext>
              </a:extLst>
            </p:cNvPr>
            <p:cNvSpPr/>
            <p:nvPr/>
          </p:nvSpPr>
          <p:spPr>
            <a:xfrm>
              <a:off x="-449530"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8" name="图片 37" descr="图片包含 徽标&#10;&#10;描述已自动生成">
            <a:extLst>
              <a:ext uri="{FF2B5EF4-FFF2-40B4-BE49-F238E27FC236}">
                <a16:creationId xmlns:a16="http://schemas.microsoft.com/office/drawing/2014/main" xmlns="" id="{545343E7-AB85-4108-ACF6-5154854228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grpSp>
        <p:nvGrpSpPr>
          <p:cNvPr id="39" name="组合 38">
            <a:extLst>
              <a:ext uri="{FF2B5EF4-FFF2-40B4-BE49-F238E27FC236}">
                <a16:creationId xmlns:a16="http://schemas.microsoft.com/office/drawing/2014/main" xmlns="" id="{7FEF1E0D-94A8-474B-AA9F-009839ED1A1A}"/>
              </a:ext>
            </a:extLst>
          </p:cNvPr>
          <p:cNvGrpSpPr/>
          <p:nvPr/>
        </p:nvGrpSpPr>
        <p:grpSpPr>
          <a:xfrm>
            <a:off x="7155438" y="4926367"/>
            <a:ext cx="934489" cy="418869"/>
            <a:chOff x="-616212" y="1833473"/>
            <a:chExt cx="287312" cy="128783"/>
          </a:xfrm>
          <a:noFill/>
        </p:grpSpPr>
        <p:sp>
          <p:nvSpPr>
            <p:cNvPr id="40" name="箭头: V 形 39">
              <a:extLst>
                <a:ext uri="{FF2B5EF4-FFF2-40B4-BE49-F238E27FC236}">
                  <a16:creationId xmlns:a16="http://schemas.microsoft.com/office/drawing/2014/main" xmlns="" id="{72B3234F-6306-4AEB-8B90-61AC5440F620}"/>
                </a:ext>
              </a:extLst>
            </p:cNvPr>
            <p:cNvSpPr/>
            <p:nvPr/>
          </p:nvSpPr>
          <p:spPr>
            <a:xfrm>
              <a:off x="-616212"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箭头: V 形 40">
              <a:extLst>
                <a:ext uri="{FF2B5EF4-FFF2-40B4-BE49-F238E27FC236}">
                  <a16:creationId xmlns:a16="http://schemas.microsoft.com/office/drawing/2014/main" xmlns="" id="{71804B1A-3C00-4F9A-B07B-A15F81747093}"/>
                </a:ext>
              </a:extLst>
            </p:cNvPr>
            <p:cNvSpPr/>
            <p:nvPr/>
          </p:nvSpPr>
          <p:spPr>
            <a:xfrm>
              <a:off x="-532871"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箭头: V 形 41">
              <a:extLst>
                <a:ext uri="{FF2B5EF4-FFF2-40B4-BE49-F238E27FC236}">
                  <a16:creationId xmlns:a16="http://schemas.microsoft.com/office/drawing/2014/main" xmlns="" id="{6161D158-263C-4436-8A83-FB92391B8FC5}"/>
                </a:ext>
              </a:extLst>
            </p:cNvPr>
            <p:cNvSpPr/>
            <p:nvPr/>
          </p:nvSpPr>
          <p:spPr>
            <a:xfrm>
              <a:off x="-449530" y="1833473"/>
              <a:ext cx="120630" cy="128783"/>
            </a:xfrm>
            <a:prstGeom prst="chevron">
              <a:avLst>
                <a:gd name="adj" fmla="val 59665"/>
              </a:avLst>
            </a:prstGeom>
            <a:grp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矩形 16">
            <a:extLst>
              <a:ext uri="{FF2B5EF4-FFF2-40B4-BE49-F238E27FC236}">
                <a16:creationId xmlns:a16="http://schemas.microsoft.com/office/drawing/2014/main" xmlns="" id="{D98C2599-55BC-427C-BC11-A15AD60406C5}"/>
              </a:ext>
            </a:extLst>
          </p:cNvPr>
          <p:cNvSpPr/>
          <p:nvPr/>
        </p:nvSpPr>
        <p:spPr>
          <a:xfrm>
            <a:off x="749301" y="1527810"/>
            <a:ext cx="5994400" cy="449580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79128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1F4B54D-0830-49DC-BB8E-60170C255007}"/>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5FE706EC-3FBF-4A5A-A7FC-E2105D14490C}"/>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D112C9AD-952C-40CE-8C5D-8B937DA35491}"/>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4FD31FD7-F564-4C5C-A905-7C792146787D}"/>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F14CA3C6-965F-43F0-B42C-55A8B7909972}"/>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9CE5D28C-07B9-4235-96F4-1855895A36E2}"/>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A22952AD-4BC1-470C-BD68-71182725C145}"/>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工程进度</a:t>
            </a:r>
          </a:p>
        </p:txBody>
      </p:sp>
      <p:sp>
        <p:nvSpPr>
          <p:cNvPr id="9" name="矩形: 剪去单角 8">
            <a:extLst>
              <a:ext uri="{FF2B5EF4-FFF2-40B4-BE49-F238E27FC236}">
                <a16:creationId xmlns:a16="http://schemas.microsoft.com/office/drawing/2014/main" xmlns="" id="{20C1B8EA-40BD-4249-BE60-F28AC7109E90}"/>
              </a:ext>
            </a:extLst>
          </p:cNvPr>
          <p:cNvSpPr/>
          <p:nvPr/>
        </p:nvSpPr>
        <p:spPr>
          <a:xfrm flipV="1">
            <a:off x="5516880" y="3835082"/>
            <a:ext cx="6179820" cy="2603500"/>
          </a:xfrm>
          <a:prstGeom prst="snip1Rect">
            <a:avLst/>
          </a:prstGeom>
          <a:blipFill dpi="0" rotWithShape="0">
            <a:blip r:embed="rId3"/>
            <a:srcRect/>
            <a:tile tx="0" ty="-609600" sx="100000" sy="100000" flip="none" algn="ctr"/>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剪去单角 9">
            <a:extLst>
              <a:ext uri="{FF2B5EF4-FFF2-40B4-BE49-F238E27FC236}">
                <a16:creationId xmlns:a16="http://schemas.microsoft.com/office/drawing/2014/main" xmlns="" id="{A46492E8-BED0-47CA-B4DE-42146CEF7275}"/>
              </a:ext>
            </a:extLst>
          </p:cNvPr>
          <p:cNvSpPr/>
          <p:nvPr/>
        </p:nvSpPr>
        <p:spPr>
          <a:xfrm flipH="1">
            <a:off x="5516880" y="1091882"/>
            <a:ext cx="3444240" cy="2606040"/>
          </a:xfrm>
          <a:prstGeom prst="snip1Rect">
            <a:avLst/>
          </a:prstGeom>
          <a:blipFill dpi="0" rotWithShape="1">
            <a:blip r:embed="rId4"/>
            <a:srcRect/>
            <a:tile tx="0" ty="0" sx="100000" sy="100000" flip="none" algn="ctr"/>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剪去单角 10">
            <a:extLst>
              <a:ext uri="{FF2B5EF4-FFF2-40B4-BE49-F238E27FC236}">
                <a16:creationId xmlns:a16="http://schemas.microsoft.com/office/drawing/2014/main" xmlns="" id="{FE706D23-EAF5-4D81-8A5A-3014C4413447}"/>
              </a:ext>
            </a:extLst>
          </p:cNvPr>
          <p:cNvSpPr/>
          <p:nvPr/>
        </p:nvSpPr>
        <p:spPr>
          <a:xfrm flipH="1">
            <a:off x="9113520" y="1091882"/>
            <a:ext cx="2583180" cy="2606040"/>
          </a:xfrm>
          <a:prstGeom prst="snip1Rect">
            <a:avLst>
              <a:gd name="adj" fmla="val 0"/>
            </a:avLst>
          </a:prstGeom>
          <a:blipFill dpi="0" rotWithShape="1">
            <a:blip r:embed="rId5"/>
            <a:srcRect/>
            <a:tile tx="0" ty="0" sx="100000" sy="100000" flip="none" algn="ctr"/>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a:extLst>
              <a:ext uri="{FF2B5EF4-FFF2-40B4-BE49-F238E27FC236}">
                <a16:creationId xmlns:a16="http://schemas.microsoft.com/office/drawing/2014/main" xmlns="" id="{3798B963-8300-4E77-A0E3-24D5DFEAD7E9}"/>
              </a:ext>
            </a:extLst>
          </p:cNvPr>
          <p:cNvSpPr/>
          <p:nvPr/>
        </p:nvSpPr>
        <p:spPr>
          <a:xfrm flipV="1">
            <a:off x="11242040" y="5984240"/>
            <a:ext cx="469900" cy="4699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半闭框 19">
            <a:extLst>
              <a:ext uri="{FF2B5EF4-FFF2-40B4-BE49-F238E27FC236}">
                <a16:creationId xmlns:a16="http://schemas.microsoft.com/office/drawing/2014/main" xmlns="" id="{387E33F7-4242-439A-9710-B03007ADBCD2}"/>
              </a:ext>
            </a:extLst>
          </p:cNvPr>
          <p:cNvSpPr/>
          <p:nvPr/>
        </p:nvSpPr>
        <p:spPr>
          <a:xfrm>
            <a:off x="5516881" y="1085326"/>
            <a:ext cx="302894" cy="302894"/>
          </a:xfrm>
          <a:prstGeom prst="halfFrame">
            <a:avLst>
              <a:gd name="adj1" fmla="val 26217"/>
              <a:gd name="adj2" fmla="val 30037"/>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剪去单角 20">
            <a:extLst>
              <a:ext uri="{FF2B5EF4-FFF2-40B4-BE49-F238E27FC236}">
                <a16:creationId xmlns:a16="http://schemas.microsoft.com/office/drawing/2014/main" xmlns="" id="{54856112-21C6-41F4-B200-1100CF939771}"/>
              </a:ext>
            </a:extLst>
          </p:cNvPr>
          <p:cNvSpPr/>
          <p:nvPr/>
        </p:nvSpPr>
        <p:spPr>
          <a:xfrm flipV="1">
            <a:off x="1162853" y="2443646"/>
            <a:ext cx="4028716" cy="672934"/>
          </a:xfrm>
          <a:prstGeom prst="snip1Rect">
            <a:avLst>
              <a:gd name="adj" fmla="val 20415"/>
            </a:avLst>
          </a:prstGeom>
          <a:solidFill>
            <a:schemeClr val="bg1"/>
          </a:solidFill>
          <a:ln w="34925" cap="rnd">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剪去单角 21">
            <a:extLst>
              <a:ext uri="{FF2B5EF4-FFF2-40B4-BE49-F238E27FC236}">
                <a16:creationId xmlns:a16="http://schemas.microsoft.com/office/drawing/2014/main" xmlns="" id="{02168B0D-800A-4804-B468-FACC9AFE3F22}"/>
              </a:ext>
            </a:extLst>
          </p:cNvPr>
          <p:cNvSpPr/>
          <p:nvPr/>
        </p:nvSpPr>
        <p:spPr>
          <a:xfrm flipH="1">
            <a:off x="495300" y="2442166"/>
            <a:ext cx="667553" cy="674414"/>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xmlns="" id="{CBBF6B2C-F23B-4E36-AC59-A8215DAFBC3B}"/>
              </a:ext>
            </a:extLst>
          </p:cNvPr>
          <p:cNvSpPr/>
          <p:nvPr/>
        </p:nvSpPr>
        <p:spPr>
          <a:xfrm rot="8072707" flipV="1">
            <a:off x="4989475" y="2939418"/>
            <a:ext cx="194220" cy="12364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iconfont-11253-5321707">
            <a:extLst>
              <a:ext uri="{FF2B5EF4-FFF2-40B4-BE49-F238E27FC236}">
                <a16:creationId xmlns:a16="http://schemas.microsoft.com/office/drawing/2014/main" xmlns="" id="{6608A6E1-B8FF-48D9-8A86-C9A4C98A3B69}"/>
              </a:ext>
            </a:extLst>
          </p:cNvPr>
          <p:cNvSpPr/>
          <p:nvPr/>
        </p:nvSpPr>
        <p:spPr>
          <a:xfrm>
            <a:off x="644608" y="2636520"/>
            <a:ext cx="320799" cy="320799"/>
          </a:xfrm>
          <a:custGeom>
            <a:avLst/>
            <a:gdLst>
              <a:gd name="T0" fmla="*/ 7196 w 10145"/>
              <a:gd name="T1" fmla="*/ 293 h 10146"/>
              <a:gd name="T2" fmla="*/ 293 w 10145"/>
              <a:gd name="T3" fmla="*/ 7199 h 10146"/>
              <a:gd name="T4" fmla="*/ 294 w 10145"/>
              <a:gd name="T5" fmla="*/ 8260 h 10146"/>
              <a:gd name="T6" fmla="*/ 1886 w 10145"/>
              <a:gd name="T7" fmla="*/ 9854 h 10146"/>
              <a:gd name="T8" fmla="*/ 2947 w 10145"/>
              <a:gd name="T9" fmla="*/ 9855 h 10146"/>
              <a:gd name="T10" fmla="*/ 9853 w 10145"/>
              <a:gd name="T11" fmla="*/ 2950 h 10146"/>
              <a:gd name="T12" fmla="*/ 9853 w 10145"/>
              <a:gd name="T13" fmla="*/ 1888 h 10146"/>
              <a:gd name="T14" fmla="*/ 8260 w 10145"/>
              <a:gd name="T15" fmla="*/ 293 h 10146"/>
              <a:gd name="T16" fmla="*/ 7196 w 10145"/>
              <a:gd name="T17" fmla="*/ 293 h 10146"/>
              <a:gd name="T18" fmla="*/ 2038 w 10145"/>
              <a:gd name="T19" fmla="*/ 7729 h 10146"/>
              <a:gd name="T20" fmla="*/ 1658 w 10145"/>
              <a:gd name="T21" fmla="*/ 8109 h 10146"/>
              <a:gd name="T22" fmla="*/ 710 w 10145"/>
              <a:gd name="T23" fmla="*/ 7160 h 10146"/>
              <a:gd name="T24" fmla="*/ 1090 w 10145"/>
              <a:gd name="T25" fmla="*/ 6780 h 10146"/>
              <a:gd name="T26" fmla="*/ 2038 w 10145"/>
              <a:gd name="T27" fmla="*/ 7729 h 10146"/>
              <a:gd name="T28" fmla="*/ 3555 w 10145"/>
              <a:gd name="T29" fmla="*/ 7729 h 10146"/>
              <a:gd name="T30" fmla="*/ 3175 w 10145"/>
              <a:gd name="T31" fmla="*/ 8109 h 10146"/>
              <a:gd name="T32" fmla="*/ 1469 w 10145"/>
              <a:gd name="T33" fmla="*/ 6401 h 10146"/>
              <a:gd name="T34" fmla="*/ 1849 w 10145"/>
              <a:gd name="T35" fmla="*/ 6021 h 10146"/>
              <a:gd name="T36" fmla="*/ 3555 w 10145"/>
              <a:gd name="T37" fmla="*/ 7729 h 10146"/>
              <a:gd name="T38" fmla="*/ 3555 w 10145"/>
              <a:gd name="T39" fmla="*/ 6211 h 10146"/>
              <a:gd name="T40" fmla="*/ 3175 w 10145"/>
              <a:gd name="T41" fmla="*/ 6590 h 10146"/>
              <a:gd name="T42" fmla="*/ 2226 w 10145"/>
              <a:gd name="T43" fmla="*/ 5643 h 10146"/>
              <a:gd name="T44" fmla="*/ 2606 w 10145"/>
              <a:gd name="T45" fmla="*/ 5263 h 10146"/>
              <a:gd name="T46" fmla="*/ 3555 w 10145"/>
              <a:gd name="T47" fmla="*/ 6211 h 10146"/>
              <a:gd name="T48" fmla="*/ 4314 w 10145"/>
              <a:gd name="T49" fmla="*/ 5452 h 10146"/>
              <a:gd name="T50" fmla="*/ 3934 w 10145"/>
              <a:gd name="T51" fmla="*/ 5832 h 10146"/>
              <a:gd name="T52" fmla="*/ 2986 w 10145"/>
              <a:gd name="T53" fmla="*/ 4885 h 10146"/>
              <a:gd name="T54" fmla="*/ 3366 w 10145"/>
              <a:gd name="T55" fmla="*/ 4505 h 10146"/>
              <a:gd name="T56" fmla="*/ 4314 w 10145"/>
              <a:gd name="T57" fmla="*/ 5452 h 10146"/>
              <a:gd name="T58" fmla="*/ 5831 w 10145"/>
              <a:gd name="T59" fmla="*/ 5452 h 10146"/>
              <a:gd name="T60" fmla="*/ 5451 w 10145"/>
              <a:gd name="T61" fmla="*/ 5832 h 10146"/>
              <a:gd name="T62" fmla="*/ 3745 w 10145"/>
              <a:gd name="T63" fmla="*/ 4125 h 10146"/>
              <a:gd name="T64" fmla="*/ 4125 w 10145"/>
              <a:gd name="T65" fmla="*/ 3745 h 10146"/>
              <a:gd name="T66" fmla="*/ 5831 w 10145"/>
              <a:gd name="T67" fmla="*/ 5452 h 10146"/>
              <a:gd name="T68" fmla="*/ 5831 w 10145"/>
              <a:gd name="T69" fmla="*/ 3935 h 10146"/>
              <a:gd name="T70" fmla="*/ 5451 w 10145"/>
              <a:gd name="T71" fmla="*/ 4315 h 10146"/>
              <a:gd name="T72" fmla="*/ 4504 w 10145"/>
              <a:gd name="T73" fmla="*/ 3367 h 10146"/>
              <a:gd name="T74" fmla="*/ 4884 w 10145"/>
              <a:gd name="T75" fmla="*/ 2988 h 10146"/>
              <a:gd name="T76" fmla="*/ 5831 w 10145"/>
              <a:gd name="T77" fmla="*/ 3935 h 10146"/>
              <a:gd name="T78" fmla="*/ 6590 w 10145"/>
              <a:gd name="T79" fmla="*/ 3176 h 10146"/>
              <a:gd name="T80" fmla="*/ 6210 w 10145"/>
              <a:gd name="T81" fmla="*/ 3556 h 10146"/>
              <a:gd name="T82" fmla="*/ 5263 w 10145"/>
              <a:gd name="T83" fmla="*/ 2607 h 10146"/>
              <a:gd name="T84" fmla="*/ 5643 w 10145"/>
              <a:gd name="T85" fmla="*/ 2227 h 10146"/>
              <a:gd name="T86" fmla="*/ 6590 w 10145"/>
              <a:gd name="T87" fmla="*/ 3176 h 10146"/>
              <a:gd name="T88" fmla="*/ 8108 w 10145"/>
              <a:gd name="T89" fmla="*/ 3176 h 10146"/>
              <a:gd name="T90" fmla="*/ 7728 w 10145"/>
              <a:gd name="T91" fmla="*/ 3556 h 10146"/>
              <a:gd name="T92" fmla="*/ 6021 w 10145"/>
              <a:gd name="T93" fmla="*/ 1849 h 10146"/>
              <a:gd name="T94" fmla="*/ 6401 w 10145"/>
              <a:gd name="T95" fmla="*/ 1469 h 10146"/>
              <a:gd name="T96" fmla="*/ 8108 w 10145"/>
              <a:gd name="T97" fmla="*/ 3176 h 10146"/>
              <a:gd name="T98" fmla="*/ 8108 w 10145"/>
              <a:gd name="T99" fmla="*/ 1659 h 10146"/>
              <a:gd name="T100" fmla="*/ 7728 w 10145"/>
              <a:gd name="T101" fmla="*/ 2039 h 10146"/>
              <a:gd name="T102" fmla="*/ 6780 w 10145"/>
              <a:gd name="T103" fmla="*/ 1090 h 10146"/>
              <a:gd name="T104" fmla="*/ 7160 w 10145"/>
              <a:gd name="T105" fmla="*/ 711 h 10146"/>
              <a:gd name="T106" fmla="*/ 8108 w 10145"/>
              <a:gd name="T107" fmla="*/ 1659 h 10146"/>
              <a:gd name="T108" fmla="*/ 8108 w 10145"/>
              <a:gd name="T109" fmla="*/ 1659 h 10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45" h="10146">
                <a:moveTo>
                  <a:pt x="7196" y="293"/>
                </a:moveTo>
                <a:lnTo>
                  <a:pt x="293" y="7199"/>
                </a:lnTo>
                <a:cubicBezTo>
                  <a:pt x="0" y="7491"/>
                  <a:pt x="0" y="7968"/>
                  <a:pt x="294" y="8260"/>
                </a:cubicBezTo>
                <a:lnTo>
                  <a:pt x="1886" y="9854"/>
                </a:lnTo>
                <a:cubicBezTo>
                  <a:pt x="2179" y="10146"/>
                  <a:pt x="2656" y="10146"/>
                  <a:pt x="2947" y="9855"/>
                </a:cubicBezTo>
                <a:lnTo>
                  <a:pt x="9853" y="2950"/>
                </a:lnTo>
                <a:cubicBezTo>
                  <a:pt x="10145" y="2658"/>
                  <a:pt x="10145" y="2180"/>
                  <a:pt x="9853" y="1888"/>
                </a:cubicBezTo>
                <a:lnTo>
                  <a:pt x="8260" y="293"/>
                </a:lnTo>
                <a:cubicBezTo>
                  <a:pt x="7966" y="0"/>
                  <a:pt x="7489" y="1"/>
                  <a:pt x="7196" y="293"/>
                </a:cubicBezTo>
                <a:close/>
                <a:moveTo>
                  <a:pt x="2038" y="7729"/>
                </a:moveTo>
                <a:lnTo>
                  <a:pt x="1658" y="8109"/>
                </a:lnTo>
                <a:lnTo>
                  <a:pt x="710" y="7160"/>
                </a:lnTo>
                <a:lnTo>
                  <a:pt x="1090" y="6780"/>
                </a:lnTo>
                <a:lnTo>
                  <a:pt x="2038" y="7729"/>
                </a:lnTo>
                <a:close/>
                <a:moveTo>
                  <a:pt x="3555" y="7729"/>
                </a:moveTo>
                <a:lnTo>
                  <a:pt x="3175" y="8109"/>
                </a:lnTo>
                <a:lnTo>
                  <a:pt x="1469" y="6401"/>
                </a:lnTo>
                <a:lnTo>
                  <a:pt x="1849" y="6021"/>
                </a:lnTo>
                <a:lnTo>
                  <a:pt x="3555" y="7729"/>
                </a:lnTo>
                <a:close/>
                <a:moveTo>
                  <a:pt x="3555" y="6211"/>
                </a:moveTo>
                <a:lnTo>
                  <a:pt x="3175" y="6590"/>
                </a:lnTo>
                <a:lnTo>
                  <a:pt x="2226" y="5643"/>
                </a:lnTo>
                <a:lnTo>
                  <a:pt x="2606" y="5263"/>
                </a:lnTo>
                <a:lnTo>
                  <a:pt x="3555" y="6211"/>
                </a:lnTo>
                <a:close/>
                <a:moveTo>
                  <a:pt x="4314" y="5452"/>
                </a:moveTo>
                <a:lnTo>
                  <a:pt x="3934" y="5832"/>
                </a:lnTo>
                <a:lnTo>
                  <a:pt x="2986" y="4885"/>
                </a:lnTo>
                <a:lnTo>
                  <a:pt x="3366" y="4505"/>
                </a:lnTo>
                <a:lnTo>
                  <a:pt x="4314" y="5452"/>
                </a:lnTo>
                <a:close/>
                <a:moveTo>
                  <a:pt x="5831" y="5452"/>
                </a:moveTo>
                <a:lnTo>
                  <a:pt x="5451" y="5832"/>
                </a:lnTo>
                <a:lnTo>
                  <a:pt x="3745" y="4125"/>
                </a:lnTo>
                <a:lnTo>
                  <a:pt x="4125" y="3745"/>
                </a:lnTo>
                <a:lnTo>
                  <a:pt x="5831" y="5452"/>
                </a:lnTo>
                <a:close/>
                <a:moveTo>
                  <a:pt x="5831" y="3935"/>
                </a:moveTo>
                <a:lnTo>
                  <a:pt x="5451" y="4315"/>
                </a:lnTo>
                <a:lnTo>
                  <a:pt x="4504" y="3367"/>
                </a:lnTo>
                <a:lnTo>
                  <a:pt x="4884" y="2988"/>
                </a:lnTo>
                <a:lnTo>
                  <a:pt x="5831" y="3935"/>
                </a:lnTo>
                <a:close/>
                <a:moveTo>
                  <a:pt x="6590" y="3176"/>
                </a:moveTo>
                <a:lnTo>
                  <a:pt x="6210" y="3556"/>
                </a:lnTo>
                <a:lnTo>
                  <a:pt x="5263" y="2607"/>
                </a:lnTo>
                <a:lnTo>
                  <a:pt x="5643" y="2227"/>
                </a:lnTo>
                <a:lnTo>
                  <a:pt x="6590" y="3176"/>
                </a:lnTo>
                <a:close/>
                <a:moveTo>
                  <a:pt x="8108" y="3176"/>
                </a:moveTo>
                <a:lnTo>
                  <a:pt x="7728" y="3556"/>
                </a:lnTo>
                <a:lnTo>
                  <a:pt x="6021" y="1849"/>
                </a:lnTo>
                <a:lnTo>
                  <a:pt x="6401" y="1469"/>
                </a:lnTo>
                <a:lnTo>
                  <a:pt x="8108" y="3176"/>
                </a:lnTo>
                <a:close/>
                <a:moveTo>
                  <a:pt x="8108" y="1659"/>
                </a:moveTo>
                <a:lnTo>
                  <a:pt x="7728" y="2039"/>
                </a:lnTo>
                <a:lnTo>
                  <a:pt x="6780" y="1090"/>
                </a:lnTo>
                <a:lnTo>
                  <a:pt x="7160" y="711"/>
                </a:lnTo>
                <a:lnTo>
                  <a:pt x="8108" y="1659"/>
                </a:lnTo>
                <a:close/>
                <a:moveTo>
                  <a:pt x="8108" y="165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矩形 25">
            <a:extLst>
              <a:ext uri="{FF2B5EF4-FFF2-40B4-BE49-F238E27FC236}">
                <a16:creationId xmlns:a16="http://schemas.microsoft.com/office/drawing/2014/main" xmlns="" id="{6F8275FE-3A98-49AF-BE8B-026AB3E0132F}"/>
              </a:ext>
            </a:extLst>
          </p:cNvPr>
          <p:cNvSpPr/>
          <p:nvPr/>
        </p:nvSpPr>
        <p:spPr>
          <a:xfrm>
            <a:off x="1162853" y="2613491"/>
            <a:ext cx="3844541" cy="369332"/>
          </a:xfrm>
          <a:prstGeom prst="rect">
            <a:avLst/>
          </a:prstGeom>
        </p:spPr>
        <p:txBody>
          <a:bodyPr wrap="square">
            <a:spAutoFit/>
          </a:bodyPr>
          <a:lstStyle/>
          <a:p>
            <a:r>
              <a:rPr lang="zh-CN" altLang="en-US" dirty="0">
                <a:solidFill>
                  <a:schemeClr val="tx1">
                    <a:lumMod val="75000"/>
                    <a:lumOff val="25000"/>
                  </a:schemeClr>
                </a:solidFill>
              </a:rPr>
              <a:t>优化施工图，修改图纸上不合理设计</a:t>
            </a:r>
          </a:p>
        </p:txBody>
      </p:sp>
      <p:sp>
        <p:nvSpPr>
          <p:cNvPr id="27" name="矩形: 剪去单角 26">
            <a:extLst>
              <a:ext uri="{FF2B5EF4-FFF2-40B4-BE49-F238E27FC236}">
                <a16:creationId xmlns:a16="http://schemas.microsoft.com/office/drawing/2014/main" xmlns="" id="{1C389B7F-DE4A-4373-B2D4-7F6D6291E52D}"/>
              </a:ext>
            </a:extLst>
          </p:cNvPr>
          <p:cNvSpPr/>
          <p:nvPr/>
        </p:nvSpPr>
        <p:spPr>
          <a:xfrm flipV="1">
            <a:off x="1162853" y="3733800"/>
            <a:ext cx="4028716" cy="672934"/>
          </a:xfrm>
          <a:prstGeom prst="snip1Rect">
            <a:avLst>
              <a:gd name="adj" fmla="val 20415"/>
            </a:avLst>
          </a:prstGeom>
          <a:solidFill>
            <a:schemeClr val="bg1"/>
          </a:solidFill>
          <a:ln w="34925" cap="rnd">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剪去单角 27">
            <a:extLst>
              <a:ext uri="{FF2B5EF4-FFF2-40B4-BE49-F238E27FC236}">
                <a16:creationId xmlns:a16="http://schemas.microsoft.com/office/drawing/2014/main" xmlns="" id="{C311A5C5-4D48-4A1C-B132-DF2D17FF9920}"/>
              </a:ext>
            </a:extLst>
          </p:cNvPr>
          <p:cNvSpPr/>
          <p:nvPr/>
        </p:nvSpPr>
        <p:spPr>
          <a:xfrm flipH="1">
            <a:off x="495300" y="3732320"/>
            <a:ext cx="667553" cy="674414"/>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xmlns="" id="{29F3FF16-605E-403D-A13F-A4C48124AE9A}"/>
              </a:ext>
            </a:extLst>
          </p:cNvPr>
          <p:cNvSpPr/>
          <p:nvPr/>
        </p:nvSpPr>
        <p:spPr>
          <a:xfrm rot="8072707" flipV="1">
            <a:off x="4989475" y="4229572"/>
            <a:ext cx="194220" cy="12364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iconfont-11253-5321707">
            <a:extLst>
              <a:ext uri="{FF2B5EF4-FFF2-40B4-BE49-F238E27FC236}">
                <a16:creationId xmlns:a16="http://schemas.microsoft.com/office/drawing/2014/main" xmlns="" id="{C967D2F7-CBF4-4EC5-88DC-B19373496FB4}"/>
              </a:ext>
            </a:extLst>
          </p:cNvPr>
          <p:cNvSpPr/>
          <p:nvPr/>
        </p:nvSpPr>
        <p:spPr>
          <a:xfrm>
            <a:off x="644775" y="3926674"/>
            <a:ext cx="320465" cy="320799"/>
          </a:xfrm>
          <a:custGeom>
            <a:avLst/>
            <a:gdLst>
              <a:gd name="T0" fmla="*/ 6137 w 10001"/>
              <a:gd name="T1" fmla="*/ 5630 h 10011"/>
              <a:gd name="T2" fmla="*/ 1982 w 10001"/>
              <a:gd name="T3" fmla="*/ 9786 h 10011"/>
              <a:gd name="T4" fmla="*/ 1434 w 10001"/>
              <a:gd name="T5" fmla="*/ 10011 h 10011"/>
              <a:gd name="T6" fmla="*/ 879 w 10001"/>
              <a:gd name="T7" fmla="*/ 9786 h 10011"/>
              <a:gd name="T8" fmla="*/ 232 w 10001"/>
              <a:gd name="T9" fmla="*/ 9127 h 10011"/>
              <a:gd name="T10" fmla="*/ 0 w 10001"/>
              <a:gd name="T11" fmla="*/ 8579 h 10011"/>
              <a:gd name="T12" fmla="*/ 232 w 10001"/>
              <a:gd name="T13" fmla="*/ 8024 h 10011"/>
              <a:gd name="T14" fmla="*/ 4382 w 10001"/>
              <a:gd name="T15" fmla="*/ 3875 h 10011"/>
              <a:gd name="T16" fmla="*/ 5080 w 10001"/>
              <a:gd name="T17" fmla="*/ 4932 h 10011"/>
              <a:gd name="T18" fmla="*/ 6137 w 10001"/>
              <a:gd name="T19" fmla="*/ 5630 h 10011"/>
              <a:gd name="T20" fmla="*/ 2097 w 10001"/>
              <a:gd name="T21" fmla="*/ 8464 h 10011"/>
              <a:gd name="T22" fmla="*/ 2212 w 10001"/>
              <a:gd name="T23" fmla="*/ 8190 h 10011"/>
              <a:gd name="T24" fmla="*/ 2097 w 10001"/>
              <a:gd name="T25" fmla="*/ 7916 h 10011"/>
              <a:gd name="T26" fmla="*/ 1824 w 10001"/>
              <a:gd name="T27" fmla="*/ 7801 h 10011"/>
              <a:gd name="T28" fmla="*/ 1550 w 10001"/>
              <a:gd name="T29" fmla="*/ 7916 h 10011"/>
              <a:gd name="T30" fmla="*/ 1435 w 10001"/>
              <a:gd name="T31" fmla="*/ 8190 h 10011"/>
              <a:gd name="T32" fmla="*/ 1550 w 10001"/>
              <a:gd name="T33" fmla="*/ 8464 h 10011"/>
              <a:gd name="T34" fmla="*/ 1824 w 10001"/>
              <a:gd name="T35" fmla="*/ 8579 h 10011"/>
              <a:gd name="T36" fmla="*/ 2097 w 10001"/>
              <a:gd name="T37" fmla="*/ 8464 h 10011"/>
              <a:gd name="T38" fmla="*/ 10001 w 10001"/>
              <a:gd name="T39" fmla="*/ 2980 h 10011"/>
              <a:gd name="T40" fmla="*/ 9861 w 10001"/>
              <a:gd name="T41" fmla="*/ 3626 h 10011"/>
              <a:gd name="T42" fmla="*/ 8858 w 10001"/>
              <a:gd name="T43" fmla="*/ 4951 h 10011"/>
              <a:gd name="T44" fmla="*/ 7283 w 10001"/>
              <a:gd name="T45" fmla="*/ 5460 h 10011"/>
              <a:gd name="T46" fmla="*/ 5355 w 10001"/>
              <a:gd name="T47" fmla="*/ 4658 h 10011"/>
              <a:gd name="T48" fmla="*/ 4553 w 10001"/>
              <a:gd name="T49" fmla="*/ 2730 h 10011"/>
              <a:gd name="T50" fmla="*/ 5355 w 10001"/>
              <a:gd name="T51" fmla="*/ 801 h 10011"/>
              <a:gd name="T52" fmla="*/ 7283 w 10001"/>
              <a:gd name="T53" fmla="*/ 0 h 10011"/>
              <a:gd name="T54" fmla="*/ 8025 w 10001"/>
              <a:gd name="T55" fmla="*/ 100 h 10011"/>
              <a:gd name="T56" fmla="*/ 8680 w 10001"/>
              <a:gd name="T57" fmla="*/ 383 h 10011"/>
              <a:gd name="T58" fmla="*/ 8777 w 10001"/>
              <a:gd name="T59" fmla="*/ 553 h 10011"/>
              <a:gd name="T60" fmla="*/ 8680 w 10001"/>
              <a:gd name="T61" fmla="*/ 723 h 10011"/>
              <a:gd name="T62" fmla="*/ 6895 w 10001"/>
              <a:gd name="T63" fmla="*/ 1753 h 10011"/>
              <a:gd name="T64" fmla="*/ 6895 w 10001"/>
              <a:gd name="T65" fmla="*/ 3119 h 10011"/>
              <a:gd name="T66" fmla="*/ 8071 w 10001"/>
              <a:gd name="T67" fmla="*/ 3771 h 10011"/>
              <a:gd name="T68" fmla="*/ 8552 w 10001"/>
              <a:gd name="T69" fmla="*/ 3475 h 10011"/>
              <a:gd name="T70" fmla="*/ 9377 w 10001"/>
              <a:gd name="T71" fmla="*/ 2981 h 10011"/>
              <a:gd name="T72" fmla="*/ 9806 w 10001"/>
              <a:gd name="T73" fmla="*/ 2765 h 10011"/>
              <a:gd name="T74" fmla="*/ 9950 w 10001"/>
              <a:gd name="T75" fmla="*/ 2826 h 10011"/>
              <a:gd name="T76" fmla="*/ 10001 w 10001"/>
              <a:gd name="T77" fmla="*/ 2980 h 10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01" h="10011">
                <a:moveTo>
                  <a:pt x="6137" y="5630"/>
                </a:moveTo>
                <a:lnTo>
                  <a:pt x="1982" y="9786"/>
                </a:lnTo>
                <a:cubicBezTo>
                  <a:pt x="1832" y="9936"/>
                  <a:pt x="1649" y="10011"/>
                  <a:pt x="1434" y="10011"/>
                </a:cubicBezTo>
                <a:cubicBezTo>
                  <a:pt x="1222" y="10011"/>
                  <a:pt x="1037" y="9936"/>
                  <a:pt x="879" y="9786"/>
                </a:cubicBezTo>
                <a:lnTo>
                  <a:pt x="232" y="9127"/>
                </a:lnTo>
                <a:cubicBezTo>
                  <a:pt x="77" y="8981"/>
                  <a:pt x="0" y="8799"/>
                  <a:pt x="0" y="8579"/>
                </a:cubicBezTo>
                <a:cubicBezTo>
                  <a:pt x="0" y="8363"/>
                  <a:pt x="77" y="8179"/>
                  <a:pt x="232" y="8024"/>
                </a:cubicBezTo>
                <a:lnTo>
                  <a:pt x="4382" y="3875"/>
                </a:lnTo>
                <a:cubicBezTo>
                  <a:pt x="4541" y="4274"/>
                  <a:pt x="4774" y="4626"/>
                  <a:pt x="5080" y="4932"/>
                </a:cubicBezTo>
                <a:cubicBezTo>
                  <a:pt x="5387" y="5240"/>
                  <a:pt x="5740" y="5472"/>
                  <a:pt x="6137" y="5630"/>
                </a:cubicBezTo>
                <a:close/>
                <a:moveTo>
                  <a:pt x="2097" y="8464"/>
                </a:moveTo>
                <a:cubicBezTo>
                  <a:pt x="2175" y="8386"/>
                  <a:pt x="2212" y="8296"/>
                  <a:pt x="2212" y="8190"/>
                </a:cubicBezTo>
                <a:cubicBezTo>
                  <a:pt x="2212" y="8085"/>
                  <a:pt x="2173" y="7992"/>
                  <a:pt x="2097" y="7916"/>
                </a:cubicBezTo>
                <a:cubicBezTo>
                  <a:pt x="2020" y="7839"/>
                  <a:pt x="1929" y="7801"/>
                  <a:pt x="1824" y="7801"/>
                </a:cubicBezTo>
                <a:cubicBezTo>
                  <a:pt x="1719" y="7801"/>
                  <a:pt x="1626" y="7840"/>
                  <a:pt x="1550" y="7916"/>
                </a:cubicBezTo>
                <a:cubicBezTo>
                  <a:pt x="1472" y="7994"/>
                  <a:pt x="1435" y="8085"/>
                  <a:pt x="1435" y="8190"/>
                </a:cubicBezTo>
                <a:cubicBezTo>
                  <a:pt x="1435" y="8295"/>
                  <a:pt x="1474" y="8387"/>
                  <a:pt x="1550" y="8464"/>
                </a:cubicBezTo>
                <a:cubicBezTo>
                  <a:pt x="1627" y="8541"/>
                  <a:pt x="1717" y="8579"/>
                  <a:pt x="1824" y="8579"/>
                </a:cubicBezTo>
                <a:cubicBezTo>
                  <a:pt x="1929" y="8579"/>
                  <a:pt x="2020" y="8541"/>
                  <a:pt x="2097" y="8464"/>
                </a:cubicBezTo>
                <a:close/>
                <a:moveTo>
                  <a:pt x="10001" y="2980"/>
                </a:moveTo>
                <a:cubicBezTo>
                  <a:pt x="10001" y="3139"/>
                  <a:pt x="9955" y="3353"/>
                  <a:pt x="9861" y="3626"/>
                </a:cubicBezTo>
                <a:cubicBezTo>
                  <a:pt x="9670" y="4171"/>
                  <a:pt x="9336" y="4612"/>
                  <a:pt x="8858" y="4951"/>
                </a:cubicBezTo>
                <a:cubicBezTo>
                  <a:pt x="8381" y="5291"/>
                  <a:pt x="7856" y="5460"/>
                  <a:pt x="7283" y="5460"/>
                </a:cubicBezTo>
                <a:cubicBezTo>
                  <a:pt x="6532" y="5460"/>
                  <a:pt x="5890" y="5194"/>
                  <a:pt x="5355" y="4658"/>
                </a:cubicBezTo>
                <a:cubicBezTo>
                  <a:pt x="4820" y="4123"/>
                  <a:pt x="4553" y="3482"/>
                  <a:pt x="4553" y="2730"/>
                </a:cubicBezTo>
                <a:cubicBezTo>
                  <a:pt x="4553" y="1978"/>
                  <a:pt x="4820" y="1336"/>
                  <a:pt x="5355" y="801"/>
                </a:cubicBezTo>
                <a:cubicBezTo>
                  <a:pt x="5890" y="266"/>
                  <a:pt x="6531" y="0"/>
                  <a:pt x="7283" y="0"/>
                </a:cubicBezTo>
                <a:cubicBezTo>
                  <a:pt x="7520" y="0"/>
                  <a:pt x="7765" y="33"/>
                  <a:pt x="8025" y="100"/>
                </a:cubicBezTo>
                <a:cubicBezTo>
                  <a:pt x="8282" y="166"/>
                  <a:pt x="8501" y="261"/>
                  <a:pt x="8680" y="383"/>
                </a:cubicBezTo>
                <a:cubicBezTo>
                  <a:pt x="8745" y="428"/>
                  <a:pt x="8777" y="485"/>
                  <a:pt x="8777" y="553"/>
                </a:cubicBezTo>
                <a:cubicBezTo>
                  <a:pt x="8777" y="622"/>
                  <a:pt x="8745" y="678"/>
                  <a:pt x="8680" y="723"/>
                </a:cubicBezTo>
                <a:lnTo>
                  <a:pt x="6895" y="1753"/>
                </a:lnTo>
                <a:lnTo>
                  <a:pt x="6895" y="3119"/>
                </a:lnTo>
                <a:lnTo>
                  <a:pt x="8071" y="3771"/>
                </a:lnTo>
                <a:cubicBezTo>
                  <a:pt x="8091" y="3759"/>
                  <a:pt x="8252" y="3661"/>
                  <a:pt x="8552" y="3475"/>
                </a:cubicBezTo>
                <a:cubicBezTo>
                  <a:pt x="8853" y="3290"/>
                  <a:pt x="9127" y="3125"/>
                  <a:pt x="9377" y="2981"/>
                </a:cubicBezTo>
                <a:cubicBezTo>
                  <a:pt x="9627" y="2837"/>
                  <a:pt x="9771" y="2765"/>
                  <a:pt x="9806" y="2765"/>
                </a:cubicBezTo>
                <a:cubicBezTo>
                  <a:pt x="9867" y="2765"/>
                  <a:pt x="9915" y="2785"/>
                  <a:pt x="9950" y="2826"/>
                </a:cubicBezTo>
                <a:cubicBezTo>
                  <a:pt x="9983" y="2868"/>
                  <a:pt x="10001" y="2918"/>
                  <a:pt x="10001" y="29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矩形 30">
            <a:extLst>
              <a:ext uri="{FF2B5EF4-FFF2-40B4-BE49-F238E27FC236}">
                <a16:creationId xmlns:a16="http://schemas.microsoft.com/office/drawing/2014/main" xmlns="" id="{E7B98A30-5FA0-410A-9218-9CC2F96E01D1}"/>
              </a:ext>
            </a:extLst>
          </p:cNvPr>
          <p:cNvSpPr/>
          <p:nvPr/>
        </p:nvSpPr>
        <p:spPr>
          <a:xfrm>
            <a:off x="1162853" y="3903645"/>
            <a:ext cx="3844541" cy="369332"/>
          </a:xfrm>
          <a:prstGeom prst="rect">
            <a:avLst/>
          </a:prstGeom>
        </p:spPr>
        <p:txBody>
          <a:bodyPr wrap="square">
            <a:spAutoFit/>
          </a:bodyPr>
          <a:lstStyle/>
          <a:p>
            <a:r>
              <a:rPr lang="zh-CN" altLang="en-US" dirty="0">
                <a:solidFill>
                  <a:schemeClr val="tx1">
                    <a:lumMod val="75000"/>
                    <a:lumOff val="25000"/>
                  </a:schemeClr>
                </a:solidFill>
              </a:rPr>
              <a:t>完成图纸审查，项目建设按图施工</a:t>
            </a:r>
          </a:p>
        </p:txBody>
      </p:sp>
      <p:sp>
        <p:nvSpPr>
          <p:cNvPr id="33" name="矩形: 剪去单角 32">
            <a:extLst>
              <a:ext uri="{FF2B5EF4-FFF2-40B4-BE49-F238E27FC236}">
                <a16:creationId xmlns:a16="http://schemas.microsoft.com/office/drawing/2014/main" xmlns="" id="{D888F5BC-E1BC-415F-A476-2E8E57DF92B5}"/>
              </a:ext>
            </a:extLst>
          </p:cNvPr>
          <p:cNvSpPr/>
          <p:nvPr/>
        </p:nvSpPr>
        <p:spPr>
          <a:xfrm flipV="1">
            <a:off x="1162853" y="5022474"/>
            <a:ext cx="4028716" cy="672934"/>
          </a:xfrm>
          <a:prstGeom prst="snip1Rect">
            <a:avLst>
              <a:gd name="adj" fmla="val 20415"/>
            </a:avLst>
          </a:prstGeom>
          <a:solidFill>
            <a:schemeClr val="bg1"/>
          </a:solidFill>
          <a:ln w="34925" cap="rnd">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剪去单角 33">
            <a:extLst>
              <a:ext uri="{FF2B5EF4-FFF2-40B4-BE49-F238E27FC236}">
                <a16:creationId xmlns:a16="http://schemas.microsoft.com/office/drawing/2014/main" xmlns="" id="{9DEBB3D1-7CB5-47EB-95D3-075327D4CECF}"/>
              </a:ext>
            </a:extLst>
          </p:cNvPr>
          <p:cNvSpPr/>
          <p:nvPr/>
        </p:nvSpPr>
        <p:spPr>
          <a:xfrm flipH="1">
            <a:off x="495300" y="5020994"/>
            <a:ext cx="667553" cy="674414"/>
          </a:xfrm>
          <a:prstGeom prst="snip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a16="http://schemas.microsoft.com/office/drawing/2014/main" xmlns="" id="{1B52C9F6-A32C-4FFE-AE37-6259F0BBAD36}"/>
              </a:ext>
            </a:extLst>
          </p:cNvPr>
          <p:cNvSpPr/>
          <p:nvPr/>
        </p:nvSpPr>
        <p:spPr>
          <a:xfrm rot="8072707" flipV="1">
            <a:off x="4989475" y="5518246"/>
            <a:ext cx="194220" cy="12364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iconfont-11253-5321707">
            <a:extLst>
              <a:ext uri="{FF2B5EF4-FFF2-40B4-BE49-F238E27FC236}">
                <a16:creationId xmlns:a16="http://schemas.microsoft.com/office/drawing/2014/main" xmlns="" id="{CB6B0CC0-030D-4B30-A9A0-123696B788B3}"/>
              </a:ext>
            </a:extLst>
          </p:cNvPr>
          <p:cNvSpPr/>
          <p:nvPr/>
        </p:nvSpPr>
        <p:spPr>
          <a:xfrm>
            <a:off x="682708" y="5246133"/>
            <a:ext cx="334070" cy="263984"/>
          </a:xfrm>
          <a:custGeom>
            <a:avLst/>
            <a:gdLst>
              <a:gd name="connsiteX0" fmla="*/ 370010 w 608133"/>
              <a:gd name="connsiteY0" fmla="*/ 359178 h 480552"/>
              <a:gd name="connsiteX1" fmla="*/ 430802 w 608133"/>
              <a:gd name="connsiteY1" fmla="*/ 419865 h 480552"/>
              <a:gd name="connsiteX2" fmla="*/ 370010 w 608133"/>
              <a:gd name="connsiteY2" fmla="*/ 480552 h 480552"/>
              <a:gd name="connsiteX3" fmla="*/ 309218 w 608133"/>
              <a:gd name="connsiteY3" fmla="*/ 419865 h 480552"/>
              <a:gd name="connsiteX4" fmla="*/ 370010 w 608133"/>
              <a:gd name="connsiteY4" fmla="*/ 359178 h 480552"/>
              <a:gd name="connsiteX5" fmla="*/ 93146 w 608133"/>
              <a:gd name="connsiteY5" fmla="*/ 333281 h 480552"/>
              <a:gd name="connsiteX6" fmla="*/ 166887 w 608133"/>
              <a:gd name="connsiteY6" fmla="*/ 406916 h 480552"/>
              <a:gd name="connsiteX7" fmla="*/ 93146 w 608133"/>
              <a:gd name="connsiteY7" fmla="*/ 480551 h 480552"/>
              <a:gd name="connsiteX8" fmla="*/ 19405 w 608133"/>
              <a:gd name="connsiteY8" fmla="*/ 406916 h 480552"/>
              <a:gd name="connsiteX9" fmla="*/ 93146 w 608133"/>
              <a:gd name="connsiteY9" fmla="*/ 333281 h 480552"/>
              <a:gd name="connsiteX10" fmla="*/ 419159 w 608133"/>
              <a:gd name="connsiteY10" fmla="*/ 213108 h 480552"/>
              <a:gd name="connsiteX11" fmla="*/ 482539 w 608133"/>
              <a:gd name="connsiteY11" fmla="*/ 213108 h 480552"/>
              <a:gd name="connsiteX12" fmla="*/ 570863 w 608133"/>
              <a:gd name="connsiteY12" fmla="*/ 381167 h 480552"/>
              <a:gd name="connsiteX13" fmla="*/ 608133 w 608133"/>
              <a:gd name="connsiteY13" fmla="*/ 381167 h 480552"/>
              <a:gd name="connsiteX14" fmla="*/ 608133 w 608133"/>
              <a:gd name="connsiteY14" fmla="*/ 419935 h 480552"/>
              <a:gd name="connsiteX15" fmla="*/ 469630 w 608133"/>
              <a:gd name="connsiteY15" fmla="*/ 419935 h 480552"/>
              <a:gd name="connsiteX16" fmla="*/ 419159 w 608133"/>
              <a:gd name="connsiteY16" fmla="*/ 333385 h 480552"/>
              <a:gd name="connsiteX17" fmla="*/ 0 w 608133"/>
              <a:gd name="connsiteY17" fmla="*/ 155809 h 480552"/>
              <a:gd name="connsiteX18" fmla="*/ 38811 w 608133"/>
              <a:gd name="connsiteY18" fmla="*/ 155809 h 480552"/>
              <a:gd name="connsiteX19" fmla="*/ 38811 w 608133"/>
              <a:gd name="connsiteY19" fmla="*/ 308578 h 480552"/>
              <a:gd name="connsiteX20" fmla="*/ 0 w 608133"/>
              <a:gd name="connsiteY20" fmla="*/ 343937 h 480552"/>
              <a:gd name="connsiteX21" fmla="*/ 116433 w 608133"/>
              <a:gd name="connsiteY21" fmla="*/ 38757 h 480552"/>
              <a:gd name="connsiteX22" fmla="*/ 116433 w 608133"/>
              <a:gd name="connsiteY22" fmla="*/ 213165 h 480552"/>
              <a:gd name="connsiteX23" fmla="*/ 336395 w 608133"/>
              <a:gd name="connsiteY23" fmla="*/ 213165 h 480552"/>
              <a:gd name="connsiteX24" fmla="*/ 243248 w 608133"/>
              <a:gd name="connsiteY24" fmla="*/ 38757 h 480552"/>
              <a:gd name="connsiteX25" fmla="*/ 77622 w 608133"/>
              <a:gd name="connsiteY25" fmla="*/ 0 h 480552"/>
              <a:gd name="connsiteX26" fmla="*/ 266534 w 608133"/>
              <a:gd name="connsiteY26" fmla="*/ 0 h 480552"/>
              <a:gd name="connsiteX27" fmla="*/ 380348 w 608133"/>
              <a:gd name="connsiteY27" fmla="*/ 213165 h 480552"/>
              <a:gd name="connsiteX28" fmla="*/ 380348 w 608133"/>
              <a:gd name="connsiteY28" fmla="*/ 321007 h 480552"/>
              <a:gd name="connsiteX29" fmla="*/ 369966 w 608133"/>
              <a:gd name="connsiteY29" fmla="*/ 320426 h 480552"/>
              <a:gd name="connsiteX30" fmla="*/ 270416 w 608133"/>
              <a:gd name="connsiteY30" fmla="*/ 419935 h 480552"/>
              <a:gd name="connsiteX31" fmla="*/ 204922 w 608133"/>
              <a:gd name="connsiteY31" fmla="*/ 419935 h 480552"/>
              <a:gd name="connsiteX32" fmla="*/ 205698 w 608133"/>
              <a:gd name="connsiteY32" fmla="*/ 406951 h 480552"/>
              <a:gd name="connsiteX33" fmla="*/ 93146 w 608133"/>
              <a:gd name="connsiteY33" fmla="*/ 294555 h 480552"/>
              <a:gd name="connsiteX34" fmla="*/ 77622 w 608133"/>
              <a:gd name="connsiteY34" fmla="*/ 295621 h 48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8133" h="480552">
                <a:moveTo>
                  <a:pt x="370010" y="359178"/>
                </a:moveTo>
                <a:cubicBezTo>
                  <a:pt x="403584" y="359178"/>
                  <a:pt x="430802" y="386348"/>
                  <a:pt x="430802" y="419865"/>
                </a:cubicBezTo>
                <a:cubicBezTo>
                  <a:pt x="430802" y="453382"/>
                  <a:pt x="403584" y="480552"/>
                  <a:pt x="370010" y="480552"/>
                </a:cubicBezTo>
                <a:cubicBezTo>
                  <a:pt x="336436" y="480552"/>
                  <a:pt x="309218" y="453382"/>
                  <a:pt x="309218" y="419865"/>
                </a:cubicBezTo>
                <a:cubicBezTo>
                  <a:pt x="309218" y="386348"/>
                  <a:pt x="336436" y="359178"/>
                  <a:pt x="370010" y="359178"/>
                </a:cubicBezTo>
                <a:close/>
                <a:moveTo>
                  <a:pt x="93146" y="333281"/>
                </a:moveTo>
                <a:cubicBezTo>
                  <a:pt x="133872" y="333281"/>
                  <a:pt x="166887" y="366249"/>
                  <a:pt x="166887" y="406916"/>
                </a:cubicBezTo>
                <a:cubicBezTo>
                  <a:pt x="166887" y="447583"/>
                  <a:pt x="133872" y="480551"/>
                  <a:pt x="93146" y="480551"/>
                </a:cubicBezTo>
                <a:cubicBezTo>
                  <a:pt x="52420" y="480551"/>
                  <a:pt x="19405" y="447583"/>
                  <a:pt x="19405" y="406916"/>
                </a:cubicBezTo>
                <a:cubicBezTo>
                  <a:pt x="19405" y="366249"/>
                  <a:pt x="52420" y="333281"/>
                  <a:pt x="93146" y="333281"/>
                </a:cubicBezTo>
                <a:close/>
                <a:moveTo>
                  <a:pt x="419159" y="213108"/>
                </a:moveTo>
                <a:lnTo>
                  <a:pt x="482539" y="213108"/>
                </a:lnTo>
                <a:lnTo>
                  <a:pt x="570863" y="381167"/>
                </a:lnTo>
                <a:lnTo>
                  <a:pt x="608133" y="381167"/>
                </a:lnTo>
                <a:lnTo>
                  <a:pt x="608133" y="419935"/>
                </a:lnTo>
                <a:lnTo>
                  <a:pt x="469630" y="419935"/>
                </a:lnTo>
                <a:cubicBezTo>
                  <a:pt x="469630" y="382912"/>
                  <a:pt x="449248" y="350540"/>
                  <a:pt x="419159" y="333385"/>
                </a:cubicBezTo>
                <a:close/>
                <a:moveTo>
                  <a:pt x="0" y="155809"/>
                </a:moveTo>
                <a:lnTo>
                  <a:pt x="38811" y="155809"/>
                </a:lnTo>
                <a:lnTo>
                  <a:pt x="38811" y="308578"/>
                </a:lnTo>
                <a:cubicBezTo>
                  <a:pt x="23286" y="317103"/>
                  <a:pt x="9994" y="329309"/>
                  <a:pt x="0" y="343937"/>
                </a:cubicBezTo>
                <a:close/>
                <a:moveTo>
                  <a:pt x="116433" y="38757"/>
                </a:moveTo>
                <a:lnTo>
                  <a:pt x="116433" y="213165"/>
                </a:lnTo>
                <a:lnTo>
                  <a:pt x="336395" y="213165"/>
                </a:lnTo>
                <a:lnTo>
                  <a:pt x="243248" y="38757"/>
                </a:lnTo>
                <a:close/>
                <a:moveTo>
                  <a:pt x="77622" y="0"/>
                </a:moveTo>
                <a:lnTo>
                  <a:pt x="266534" y="0"/>
                </a:lnTo>
                <a:lnTo>
                  <a:pt x="380348" y="213165"/>
                </a:lnTo>
                <a:lnTo>
                  <a:pt x="380348" y="321007"/>
                </a:lnTo>
                <a:cubicBezTo>
                  <a:pt x="376952" y="320619"/>
                  <a:pt x="373459" y="320426"/>
                  <a:pt x="369966" y="320426"/>
                </a:cubicBezTo>
                <a:cubicBezTo>
                  <a:pt x="315049" y="320426"/>
                  <a:pt x="270416" y="365094"/>
                  <a:pt x="270416" y="419935"/>
                </a:cubicBezTo>
                <a:lnTo>
                  <a:pt x="204922" y="419935"/>
                </a:lnTo>
                <a:cubicBezTo>
                  <a:pt x="205407" y="415672"/>
                  <a:pt x="205698" y="411312"/>
                  <a:pt x="205698" y="406951"/>
                </a:cubicBezTo>
                <a:cubicBezTo>
                  <a:pt x="205698" y="345037"/>
                  <a:pt x="155244" y="294555"/>
                  <a:pt x="93146" y="294555"/>
                </a:cubicBezTo>
                <a:cubicBezTo>
                  <a:pt x="87907" y="294555"/>
                  <a:pt x="82667" y="294943"/>
                  <a:pt x="77622" y="2956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7" name="矩形 36">
            <a:extLst>
              <a:ext uri="{FF2B5EF4-FFF2-40B4-BE49-F238E27FC236}">
                <a16:creationId xmlns:a16="http://schemas.microsoft.com/office/drawing/2014/main" xmlns="" id="{D5E98F83-CE60-4A41-B2B5-4B45E7D69ACE}"/>
              </a:ext>
            </a:extLst>
          </p:cNvPr>
          <p:cNvSpPr/>
          <p:nvPr/>
        </p:nvSpPr>
        <p:spPr>
          <a:xfrm>
            <a:off x="1162853" y="5192319"/>
            <a:ext cx="3844541" cy="369332"/>
          </a:xfrm>
          <a:prstGeom prst="rect">
            <a:avLst/>
          </a:prstGeom>
        </p:spPr>
        <p:txBody>
          <a:bodyPr wrap="square">
            <a:spAutoFit/>
          </a:bodyPr>
          <a:lstStyle/>
          <a:p>
            <a:r>
              <a:rPr lang="zh-CN" altLang="en-US" dirty="0">
                <a:solidFill>
                  <a:schemeClr val="tx1">
                    <a:lumMod val="75000"/>
                    <a:lumOff val="25000"/>
                  </a:schemeClr>
                </a:solidFill>
              </a:rPr>
              <a:t>项目部配合完成整体各项施工任务</a:t>
            </a:r>
          </a:p>
        </p:txBody>
      </p:sp>
      <p:pic>
        <p:nvPicPr>
          <p:cNvPr id="39" name="图片 38" descr="图片包含 徽标&#10;&#10;描述已自动生成">
            <a:extLst>
              <a:ext uri="{FF2B5EF4-FFF2-40B4-BE49-F238E27FC236}">
                <a16:creationId xmlns:a16="http://schemas.microsoft.com/office/drawing/2014/main" xmlns="" id="{6405C731-7725-4F9E-8E36-51D26C6DA0F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custDataLst>
      <p:tags r:id="rId1"/>
    </p:custDataLst>
    <p:extLst>
      <p:ext uri="{BB962C8B-B14F-4D97-AF65-F5344CB8AC3E}">
        <p14:creationId xmlns:p14="http://schemas.microsoft.com/office/powerpoint/2010/main" val="749501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673430-F456-4248-81B2-2B338334CD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梯形 6">
            <a:extLst>
              <a:ext uri="{FF2B5EF4-FFF2-40B4-BE49-F238E27FC236}">
                <a16:creationId xmlns:a16="http://schemas.microsoft.com/office/drawing/2014/main" xmlns="" id="{0877F7D3-1EAF-483A-8E9B-5A9E081F86F2}"/>
              </a:ext>
            </a:extLst>
          </p:cNvPr>
          <p:cNvSpPr/>
          <p:nvPr/>
        </p:nvSpPr>
        <p:spPr>
          <a:xfrm flipV="1">
            <a:off x="1543050" y="2019300"/>
            <a:ext cx="10153650" cy="2476500"/>
          </a:xfrm>
          <a:prstGeom prst="trapezoid">
            <a:avLst>
              <a:gd name="adj" fmla="val 35195"/>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B27E552-A579-44FB-ACA3-6819B893E868}"/>
              </a:ext>
            </a:extLst>
          </p:cNvPr>
          <p:cNvSpPr/>
          <p:nvPr/>
        </p:nvSpPr>
        <p:spPr>
          <a:xfrm rot="16200000">
            <a:off x="4305794" y="2880121"/>
            <a:ext cx="1443024" cy="584775"/>
          </a:xfrm>
          <a:prstGeom prst="rect">
            <a:avLst/>
          </a:prstGeom>
        </p:spPr>
        <p:txBody>
          <a:bodyPr wrap="none">
            <a:spAutoFit/>
          </a:bodyPr>
          <a:lstStyle/>
          <a:p>
            <a:r>
              <a:rPr lang="en-US" altLang="zh-CN" sz="3200" dirty="0">
                <a:solidFill>
                  <a:schemeClr val="accent2">
                    <a:lumMod val="20000"/>
                    <a:lumOff val="80000"/>
                  </a:schemeClr>
                </a:solidFill>
              </a:rPr>
              <a:t>PART </a:t>
            </a:r>
            <a:endParaRPr lang="zh-CN" altLang="en-US" sz="3200" dirty="0">
              <a:solidFill>
                <a:schemeClr val="accent2">
                  <a:lumMod val="20000"/>
                  <a:lumOff val="80000"/>
                </a:schemeClr>
              </a:solidFill>
            </a:endParaRPr>
          </a:p>
        </p:txBody>
      </p:sp>
      <p:pic>
        <p:nvPicPr>
          <p:cNvPr id="14" name="图片 13" descr="图片包含 徽标&#10;&#10;描述已自动生成">
            <a:extLst>
              <a:ext uri="{FF2B5EF4-FFF2-40B4-BE49-F238E27FC236}">
                <a16:creationId xmlns:a16="http://schemas.microsoft.com/office/drawing/2014/main" xmlns="" id="{BB6E0843-7ABB-4126-B65D-5D7CBE47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pic>
        <p:nvPicPr>
          <p:cNvPr id="24" name="图片 23">
            <a:extLst>
              <a:ext uri="{FF2B5EF4-FFF2-40B4-BE49-F238E27FC236}">
                <a16:creationId xmlns:a16="http://schemas.microsoft.com/office/drawing/2014/main" xmlns="" id="{E40CCB13-CD76-42AE-A56E-578E710CD7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3" y="2262"/>
            <a:ext cx="8229946" cy="6853476"/>
          </a:xfrm>
          <a:prstGeom prst="rect">
            <a:avLst/>
          </a:prstGeom>
        </p:spPr>
      </p:pic>
      <p:sp>
        <p:nvSpPr>
          <p:cNvPr id="15" name="文本框 14">
            <a:extLst>
              <a:ext uri="{FF2B5EF4-FFF2-40B4-BE49-F238E27FC236}">
                <a16:creationId xmlns:a16="http://schemas.microsoft.com/office/drawing/2014/main" xmlns="" id="{4E093B71-CDF1-49CD-B8A1-A2797B0C8126}"/>
              </a:ext>
            </a:extLst>
          </p:cNvPr>
          <p:cNvSpPr txBox="1"/>
          <p:nvPr/>
        </p:nvSpPr>
        <p:spPr>
          <a:xfrm>
            <a:off x="5140744" y="2458075"/>
            <a:ext cx="1864613"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2"/>
                </a:solidFill>
                <a:effectLst/>
                <a:uLnTx/>
                <a:uFillTx/>
                <a:latin typeface="+mj-lt"/>
                <a:ea typeface="OPPOSans M"/>
                <a:cs typeface="+mn-cs"/>
              </a:rPr>
              <a:t>03</a:t>
            </a:r>
            <a:endParaRPr kumimoji="0" lang="zh-CN" altLang="en-US" sz="9600" b="0" i="0" u="none" strike="noStrike" kern="1200" cap="none" spc="0" normalizeH="0" baseline="0" noProof="0" dirty="0">
              <a:ln>
                <a:noFill/>
              </a:ln>
              <a:solidFill>
                <a:schemeClr val="accent2"/>
              </a:solidFill>
              <a:effectLst/>
              <a:uLnTx/>
              <a:uFillTx/>
              <a:latin typeface="+mj-lt"/>
              <a:ea typeface="OPPOSans M"/>
              <a:cs typeface="+mn-cs"/>
            </a:endParaRPr>
          </a:p>
        </p:txBody>
      </p:sp>
      <p:sp>
        <p:nvSpPr>
          <p:cNvPr id="16" name="文本框 15">
            <a:extLst>
              <a:ext uri="{FF2B5EF4-FFF2-40B4-BE49-F238E27FC236}">
                <a16:creationId xmlns:a16="http://schemas.microsoft.com/office/drawing/2014/main" xmlns="" id="{6E346522-52C7-4F46-9430-9F3E1AA7D798}"/>
              </a:ext>
            </a:extLst>
          </p:cNvPr>
          <p:cNvSpPr txBox="1"/>
          <p:nvPr/>
        </p:nvSpPr>
        <p:spPr>
          <a:xfrm>
            <a:off x="6915879" y="2761159"/>
            <a:ext cx="2595582"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300" normalizeH="0" baseline="0" noProof="0" dirty="0">
                <a:ln>
                  <a:noFill/>
                </a:ln>
                <a:solidFill>
                  <a:schemeClr val="accent2"/>
                </a:solidFill>
                <a:effectLst/>
                <a:uLnTx/>
                <a:uFillTx/>
                <a:latin typeface="+mj-ea"/>
                <a:ea typeface="+mj-ea"/>
                <a:cs typeface="+mn-cs"/>
              </a:rPr>
              <a:t>报审情况</a:t>
            </a:r>
          </a:p>
        </p:txBody>
      </p:sp>
      <p:sp>
        <p:nvSpPr>
          <p:cNvPr id="17" name="矩形 16">
            <a:extLst>
              <a:ext uri="{FF2B5EF4-FFF2-40B4-BE49-F238E27FC236}">
                <a16:creationId xmlns:a16="http://schemas.microsoft.com/office/drawing/2014/main" xmlns="" id="{496428BA-B8CC-426D-A55B-C8A616D5CD1A}"/>
              </a:ext>
            </a:extLst>
          </p:cNvPr>
          <p:cNvSpPr/>
          <p:nvPr/>
        </p:nvSpPr>
        <p:spPr>
          <a:xfrm>
            <a:off x="6987795" y="3437817"/>
            <a:ext cx="2409634" cy="338554"/>
          </a:xfrm>
          <a:prstGeom prst="rect">
            <a:avLst/>
          </a:prstGeom>
        </p:spPr>
        <p:txBody>
          <a:bodyPr wrap="none">
            <a:spAutoFit/>
          </a:bodyPr>
          <a:lstStyle/>
          <a:p>
            <a:pPr lvl="0"/>
            <a:r>
              <a:rPr lang="en-US" altLang="zh-CN" sz="1600" dirty="0">
                <a:solidFill>
                  <a:schemeClr val="tx1">
                    <a:lumMod val="65000"/>
                    <a:lumOff val="35000"/>
                  </a:schemeClr>
                </a:solidFill>
              </a:rPr>
              <a:t>Submit For Approval</a:t>
            </a:r>
          </a:p>
        </p:txBody>
      </p:sp>
      <p:grpSp>
        <p:nvGrpSpPr>
          <p:cNvPr id="19" name="组合 18">
            <a:extLst>
              <a:ext uri="{FF2B5EF4-FFF2-40B4-BE49-F238E27FC236}">
                <a16:creationId xmlns:a16="http://schemas.microsoft.com/office/drawing/2014/main" xmlns="" id="{09E950FB-E8AE-4EEA-9B61-DA8C0C53B289}"/>
              </a:ext>
            </a:extLst>
          </p:cNvPr>
          <p:cNvGrpSpPr/>
          <p:nvPr/>
        </p:nvGrpSpPr>
        <p:grpSpPr>
          <a:xfrm>
            <a:off x="9511461" y="2911728"/>
            <a:ext cx="1051293" cy="430201"/>
            <a:chOff x="9436511" y="2911728"/>
            <a:chExt cx="1051293" cy="430201"/>
          </a:xfrm>
          <a:noFill/>
        </p:grpSpPr>
        <p:sp>
          <p:nvSpPr>
            <p:cNvPr id="28" name="箭头: V 形 27">
              <a:extLst>
                <a:ext uri="{FF2B5EF4-FFF2-40B4-BE49-F238E27FC236}">
                  <a16:creationId xmlns:a16="http://schemas.microsoft.com/office/drawing/2014/main" xmlns="" id="{055734FB-3852-4C5D-ACF4-DCE0F7C47069}"/>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9" name="箭头: V 形 28">
              <a:extLst>
                <a:ext uri="{FF2B5EF4-FFF2-40B4-BE49-F238E27FC236}">
                  <a16:creationId xmlns:a16="http://schemas.microsoft.com/office/drawing/2014/main" xmlns="" id="{6D190C61-0FDF-4FE3-9CF8-BF495B0CECD9}"/>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30" name="箭头: V 形 29">
              <a:extLst>
                <a:ext uri="{FF2B5EF4-FFF2-40B4-BE49-F238E27FC236}">
                  <a16:creationId xmlns:a16="http://schemas.microsoft.com/office/drawing/2014/main" xmlns="" id="{37957F90-2E6F-425E-AF00-CC4898FDBDE6}"/>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31" name="矩形 30">
            <a:extLst>
              <a:ext uri="{FF2B5EF4-FFF2-40B4-BE49-F238E27FC236}">
                <a16:creationId xmlns:a16="http://schemas.microsoft.com/office/drawing/2014/main" xmlns="" id="{D7C326DE-67F2-4D39-B0D8-5C325115F155}"/>
              </a:ext>
            </a:extLst>
          </p:cNvPr>
          <p:cNvSpPr/>
          <p:nvPr/>
        </p:nvSpPr>
        <p:spPr>
          <a:xfrm>
            <a:off x="5334683" y="3833684"/>
            <a:ext cx="3057247" cy="338554"/>
          </a:xfrm>
          <a:prstGeom prst="rect">
            <a:avLst/>
          </a:prstGeom>
        </p:spPr>
        <p:txBody>
          <a:bodyPr wrap="none">
            <a:spAutoFit/>
          </a:bodyPr>
          <a:lstStyle/>
          <a:p>
            <a:r>
              <a:rPr lang="zh-CN" altLang="en-US" sz="1600" dirty="0">
                <a:solidFill>
                  <a:schemeClr val="tx1">
                    <a:lumMod val="75000"/>
                    <a:lumOff val="25000"/>
                  </a:schemeClr>
                </a:solidFill>
              </a:rPr>
              <a:t>为项目的合法开工建设保驾护航</a:t>
            </a:r>
          </a:p>
        </p:txBody>
      </p:sp>
    </p:spTree>
    <p:extLst>
      <p:ext uri="{BB962C8B-B14F-4D97-AF65-F5344CB8AC3E}">
        <p14:creationId xmlns:p14="http://schemas.microsoft.com/office/powerpoint/2010/main" val="3437039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C2BF1F2-41CA-47BA-9323-7429F7C7D02D}"/>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092273CB-E950-4CAE-A79D-CBB4A204740C}"/>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8B69CDAF-6316-4074-B985-C0FEEA00F686}"/>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41FC857E-D0D8-4EFA-AC39-0351940F4BCF}"/>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C260B7DE-007A-45C9-97E6-5D7070E10930}"/>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D7D2C6B8-AA45-4444-99D9-5250C79A2AA2}"/>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0705C4DB-8D38-4E24-A87F-89B25131BCE9}"/>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报审情况</a:t>
            </a:r>
          </a:p>
        </p:txBody>
      </p:sp>
      <p:sp>
        <p:nvSpPr>
          <p:cNvPr id="9" name="等腰三角形 8">
            <a:extLst>
              <a:ext uri="{FF2B5EF4-FFF2-40B4-BE49-F238E27FC236}">
                <a16:creationId xmlns:a16="http://schemas.microsoft.com/office/drawing/2014/main" xmlns="" id="{A8CECB94-44BF-4B8A-A560-97DE90F639EC}"/>
              </a:ext>
            </a:extLst>
          </p:cNvPr>
          <p:cNvSpPr/>
          <p:nvPr/>
        </p:nvSpPr>
        <p:spPr>
          <a:xfrm>
            <a:off x="482600" y="1330334"/>
            <a:ext cx="5430520" cy="4681483"/>
          </a:xfrm>
          <a:prstGeom prst="triangle">
            <a:avLst/>
          </a:prstGeom>
          <a:gradFill>
            <a:gsLst>
              <a:gs pos="0">
                <a:schemeClr val="accent1">
                  <a:lumMod val="60000"/>
                  <a:lumOff val="40000"/>
                  <a:alpha val="3000"/>
                </a:schemeClr>
              </a:gs>
              <a:gs pos="100000">
                <a:schemeClr val="accent1">
                  <a:lumMod val="60000"/>
                  <a:lumOff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03466172-97C2-4616-9466-0DC1B59124AD}"/>
              </a:ext>
            </a:extLst>
          </p:cNvPr>
          <p:cNvSpPr/>
          <p:nvPr/>
        </p:nvSpPr>
        <p:spPr>
          <a:xfrm>
            <a:off x="939800" y="1724473"/>
            <a:ext cx="4516120" cy="3893206"/>
          </a:xfrm>
          <a:prstGeom prst="triangle">
            <a:avLst/>
          </a:prstGeom>
          <a:gradFill>
            <a:gsLst>
              <a:gs pos="51000">
                <a:schemeClr val="accent1">
                  <a:lumMod val="20000"/>
                  <a:lumOff val="80000"/>
                  <a:alpha val="0"/>
                </a:schemeClr>
              </a:gs>
              <a:gs pos="100000">
                <a:schemeClr val="accent1">
                  <a:lumMod val="20000"/>
                  <a:lumOff val="8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xmlns="" id="{7C1023E9-0E78-4056-B41C-91243C5DA1AE}"/>
              </a:ext>
            </a:extLst>
          </p:cNvPr>
          <p:cNvSpPr/>
          <p:nvPr/>
        </p:nvSpPr>
        <p:spPr>
          <a:xfrm>
            <a:off x="2463800" y="3419266"/>
            <a:ext cx="1468120" cy="12656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46C063D-A5FA-48F3-BD2A-81949AB09CCC}"/>
              </a:ext>
            </a:extLst>
          </p:cNvPr>
          <p:cNvSpPr/>
          <p:nvPr/>
        </p:nvSpPr>
        <p:spPr>
          <a:xfrm>
            <a:off x="2849046" y="3977000"/>
            <a:ext cx="697627" cy="707886"/>
          </a:xfrm>
          <a:prstGeom prst="rect">
            <a:avLst/>
          </a:prstGeom>
        </p:spPr>
        <p:txBody>
          <a:bodyPr wrap="none">
            <a:spAutoFit/>
          </a:bodyPr>
          <a:lstStyle/>
          <a:p>
            <a:pPr algn="ctr"/>
            <a:r>
              <a:rPr lang="zh-CN" altLang="en-US" sz="2000" dirty="0">
                <a:solidFill>
                  <a:schemeClr val="bg1"/>
                </a:solidFill>
                <a:latin typeface="+mj-ea"/>
                <a:ea typeface="+mj-ea"/>
              </a:rPr>
              <a:t>同步</a:t>
            </a:r>
            <a:endParaRPr lang="en-US" altLang="zh-CN" sz="2000" dirty="0">
              <a:solidFill>
                <a:schemeClr val="bg1"/>
              </a:solidFill>
              <a:latin typeface="+mj-ea"/>
              <a:ea typeface="+mj-ea"/>
            </a:endParaRPr>
          </a:p>
          <a:p>
            <a:pPr algn="ctr"/>
            <a:r>
              <a:rPr lang="zh-CN" altLang="en-US" sz="2000" dirty="0">
                <a:solidFill>
                  <a:schemeClr val="bg1"/>
                </a:solidFill>
                <a:latin typeface="+mj-ea"/>
                <a:ea typeface="+mj-ea"/>
              </a:rPr>
              <a:t>进行</a:t>
            </a:r>
          </a:p>
        </p:txBody>
      </p:sp>
      <p:sp>
        <p:nvSpPr>
          <p:cNvPr id="13" name="矩形 12">
            <a:extLst>
              <a:ext uri="{FF2B5EF4-FFF2-40B4-BE49-F238E27FC236}">
                <a16:creationId xmlns:a16="http://schemas.microsoft.com/office/drawing/2014/main" xmlns="" id="{9BF7585D-E213-4C3F-BB1C-1CA8E0D52E5A}"/>
              </a:ext>
            </a:extLst>
          </p:cNvPr>
          <p:cNvSpPr/>
          <p:nvPr/>
        </p:nvSpPr>
        <p:spPr>
          <a:xfrm>
            <a:off x="2695157" y="2531569"/>
            <a:ext cx="1005404" cy="338554"/>
          </a:xfrm>
          <a:prstGeom prst="rect">
            <a:avLst/>
          </a:prstGeom>
        </p:spPr>
        <p:txBody>
          <a:bodyPr wrap="none">
            <a:spAutoFit/>
          </a:bodyPr>
          <a:lstStyle/>
          <a:p>
            <a:pPr algn="ctr"/>
            <a:r>
              <a:rPr lang="zh-CN" altLang="en-US" sz="1600" dirty="0">
                <a:solidFill>
                  <a:schemeClr val="tx1">
                    <a:lumMod val="75000"/>
                    <a:lumOff val="25000"/>
                  </a:schemeClr>
                </a:solidFill>
              </a:rPr>
              <a:t>工程建设</a:t>
            </a:r>
          </a:p>
        </p:txBody>
      </p:sp>
      <p:sp>
        <p:nvSpPr>
          <p:cNvPr id="14" name="iconfont-11253-5325646">
            <a:extLst>
              <a:ext uri="{FF2B5EF4-FFF2-40B4-BE49-F238E27FC236}">
                <a16:creationId xmlns:a16="http://schemas.microsoft.com/office/drawing/2014/main" xmlns="" id="{68A4BDF1-76BD-4AA1-968E-1197E164177E}"/>
              </a:ext>
            </a:extLst>
          </p:cNvPr>
          <p:cNvSpPr>
            <a:spLocks/>
          </p:cNvSpPr>
          <p:nvPr/>
        </p:nvSpPr>
        <p:spPr>
          <a:xfrm>
            <a:off x="1244600" y="5200650"/>
            <a:ext cx="341291" cy="400320"/>
          </a:xfrm>
          <a:custGeom>
            <a:avLst/>
            <a:gdLst>
              <a:gd name="T0" fmla="*/ 7703 w 10864"/>
              <a:gd name="T1" fmla="*/ 12743 h 12743"/>
              <a:gd name="T2" fmla="*/ 10777 w 10864"/>
              <a:gd name="T3" fmla="*/ 9641 h 12743"/>
              <a:gd name="T4" fmla="*/ 7703 w 10864"/>
              <a:gd name="T5" fmla="*/ 9645 h 12743"/>
              <a:gd name="T6" fmla="*/ 7703 w 10864"/>
              <a:gd name="T7" fmla="*/ 12743 h 12743"/>
              <a:gd name="T8" fmla="*/ 7703 w 10864"/>
              <a:gd name="T9" fmla="*/ 12743 h 12743"/>
              <a:gd name="T10" fmla="*/ 9093 w 10864"/>
              <a:gd name="T11" fmla="*/ 0 h 12743"/>
              <a:gd name="T12" fmla="*/ 1771 w 10864"/>
              <a:gd name="T13" fmla="*/ 0 h 12743"/>
              <a:gd name="T14" fmla="*/ 0 w 10864"/>
              <a:gd name="T15" fmla="*/ 0 h 12743"/>
              <a:gd name="T16" fmla="*/ 0 w 10864"/>
              <a:gd name="T17" fmla="*/ 2688 h 12743"/>
              <a:gd name="T18" fmla="*/ 0 w 10864"/>
              <a:gd name="T19" fmla="*/ 12743 h 12743"/>
              <a:gd name="T20" fmla="*/ 1771 w 10864"/>
              <a:gd name="T21" fmla="*/ 12743 h 12743"/>
              <a:gd name="T22" fmla="*/ 6885 w 10864"/>
              <a:gd name="T23" fmla="*/ 12743 h 12743"/>
              <a:gd name="T24" fmla="*/ 6885 w 10864"/>
              <a:gd name="T25" fmla="*/ 8828 h 12743"/>
              <a:gd name="T26" fmla="*/ 9093 w 10864"/>
              <a:gd name="T27" fmla="*/ 8828 h 12743"/>
              <a:gd name="T28" fmla="*/ 10864 w 10864"/>
              <a:gd name="T29" fmla="*/ 8828 h 12743"/>
              <a:gd name="T30" fmla="*/ 10864 w 10864"/>
              <a:gd name="T31" fmla="*/ 8197 h 12743"/>
              <a:gd name="T32" fmla="*/ 10864 w 10864"/>
              <a:gd name="T33" fmla="*/ 6369 h 12743"/>
              <a:gd name="T34" fmla="*/ 10864 w 10864"/>
              <a:gd name="T35" fmla="*/ 5486 h 12743"/>
              <a:gd name="T36" fmla="*/ 10864 w 10864"/>
              <a:gd name="T37" fmla="*/ 3650 h 12743"/>
              <a:gd name="T38" fmla="*/ 10864 w 10864"/>
              <a:gd name="T39" fmla="*/ 2688 h 12743"/>
              <a:gd name="T40" fmla="*/ 10864 w 10864"/>
              <a:gd name="T41" fmla="*/ 0 h 12743"/>
              <a:gd name="T42" fmla="*/ 9093 w 10864"/>
              <a:gd name="T43" fmla="*/ 0 h 12743"/>
              <a:gd name="T44" fmla="*/ 1771 w 10864"/>
              <a:gd name="T45" fmla="*/ 9115 h 12743"/>
              <a:gd name="T46" fmla="*/ 1771 w 10864"/>
              <a:gd name="T47" fmla="*/ 8197 h 12743"/>
              <a:gd name="T48" fmla="*/ 4620 w 10864"/>
              <a:gd name="T49" fmla="*/ 8197 h 12743"/>
              <a:gd name="T50" fmla="*/ 4620 w 10864"/>
              <a:gd name="T51" fmla="*/ 9115 h 12743"/>
              <a:gd name="T52" fmla="*/ 1771 w 10864"/>
              <a:gd name="T53" fmla="*/ 9115 h 12743"/>
              <a:gd name="T54" fmla="*/ 9093 w 10864"/>
              <a:gd name="T55" fmla="*/ 6369 h 12743"/>
              <a:gd name="T56" fmla="*/ 1771 w 10864"/>
              <a:gd name="T57" fmla="*/ 6369 h 12743"/>
              <a:gd name="T58" fmla="*/ 1771 w 10864"/>
              <a:gd name="T59" fmla="*/ 5486 h 12743"/>
              <a:gd name="T60" fmla="*/ 9093 w 10864"/>
              <a:gd name="T61" fmla="*/ 5486 h 12743"/>
              <a:gd name="T62" fmla="*/ 9093 w 10864"/>
              <a:gd name="T63" fmla="*/ 6369 h 12743"/>
              <a:gd name="T64" fmla="*/ 9093 w 10864"/>
              <a:gd name="T65" fmla="*/ 3650 h 12743"/>
              <a:gd name="T66" fmla="*/ 1771 w 10864"/>
              <a:gd name="T67" fmla="*/ 3650 h 12743"/>
              <a:gd name="T68" fmla="*/ 1771 w 10864"/>
              <a:gd name="T69" fmla="*/ 2688 h 12743"/>
              <a:gd name="T70" fmla="*/ 9093 w 10864"/>
              <a:gd name="T71" fmla="*/ 2688 h 12743"/>
              <a:gd name="T72" fmla="*/ 9093 w 10864"/>
              <a:gd name="T73" fmla="*/ 3650 h 12743"/>
              <a:gd name="T74" fmla="*/ 9093 w 10864"/>
              <a:gd name="T75" fmla="*/ 3650 h 12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64" h="12743">
                <a:moveTo>
                  <a:pt x="7703" y="12743"/>
                </a:moveTo>
                <a:lnTo>
                  <a:pt x="10777" y="9641"/>
                </a:lnTo>
                <a:lnTo>
                  <a:pt x="7703" y="9645"/>
                </a:lnTo>
                <a:lnTo>
                  <a:pt x="7703" y="12743"/>
                </a:lnTo>
                <a:close/>
                <a:moveTo>
                  <a:pt x="7703" y="12743"/>
                </a:moveTo>
                <a:close/>
                <a:moveTo>
                  <a:pt x="9093" y="0"/>
                </a:moveTo>
                <a:lnTo>
                  <a:pt x="1771" y="0"/>
                </a:lnTo>
                <a:lnTo>
                  <a:pt x="0" y="0"/>
                </a:lnTo>
                <a:lnTo>
                  <a:pt x="0" y="2688"/>
                </a:lnTo>
                <a:lnTo>
                  <a:pt x="0" y="12743"/>
                </a:lnTo>
                <a:lnTo>
                  <a:pt x="1771" y="12743"/>
                </a:lnTo>
                <a:lnTo>
                  <a:pt x="6885" y="12743"/>
                </a:lnTo>
                <a:lnTo>
                  <a:pt x="6885" y="8828"/>
                </a:lnTo>
                <a:lnTo>
                  <a:pt x="9093" y="8828"/>
                </a:lnTo>
                <a:lnTo>
                  <a:pt x="10864" y="8828"/>
                </a:lnTo>
                <a:lnTo>
                  <a:pt x="10864" y="8197"/>
                </a:lnTo>
                <a:lnTo>
                  <a:pt x="10864" y="6369"/>
                </a:lnTo>
                <a:lnTo>
                  <a:pt x="10864" y="5486"/>
                </a:lnTo>
                <a:lnTo>
                  <a:pt x="10864" y="3650"/>
                </a:lnTo>
                <a:lnTo>
                  <a:pt x="10864" y="2688"/>
                </a:lnTo>
                <a:lnTo>
                  <a:pt x="10864" y="0"/>
                </a:lnTo>
                <a:lnTo>
                  <a:pt x="9093" y="0"/>
                </a:lnTo>
                <a:close/>
                <a:moveTo>
                  <a:pt x="1771" y="9115"/>
                </a:moveTo>
                <a:lnTo>
                  <a:pt x="1771" y="8197"/>
                </a:lnTo>
                <a:lnTo>
                  <a:pt x="4620" y="8197"/>
                </a:lnTo>
                <a:lnTo>
                  <a:pt x="4620" y="9115"/>
                </a:lnTo>
                <a:lnTo>
                  <a:pt x="1771" y="9115"/>
                </a:lnTo>
                <a:close/>
                <a:moveTo>
                  <a:pt x="9093" y="6369"/>
                </a:moveTo>
                <a:lnTo>
                  <a:pt x="1771" y="6369"/>
                </a:lnTo>
                <a:lnTo>
                  <a:pt x="1771" y="5486"/>
                </a:lnTo>
                <a:lnTo>
                  <a:pt x="9093" y="5486"/>
                </a:lnTo>
                <a:lnTo>
                  <a:pt x="9093" y="6369"/>
                </a:lnTo>
                <a:close/>
                <a:moveTo>
                  <a:pt x="9093" y="3650"/>
                </a:moveTo>
                <a:lnTo>
                  <a:pt x="1771" y="3650"/>
                </a:lnTo>
                <a:lnTo>
                  <a:pt x="1771" y="2688"/>
                </a:lnTo>
                <a:lnTo>
                  <a:pt x="9093" y="2688"/>
                </a:lnTo>
                <a:lnTo>
                  <a:pt x="9093" y="3650"/>
                </a:lnTo>
                <a:close/>
                <a:moveTo>
                  <a:pt x="9093" y="3650"/>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iconfont-11242-5315154">
            <a:extLst>
              <a:ext uri="{FF2B5EF4-FFF2-40B4-BE49-F238E27FC236}">
                <a16:creationId xmlns:a16="http://schemas.microsoft.com/office/drawing/2014/main" xmlns="" id="{7D3AA200-38EE-493F-B516-7718540CFC28}"/>
              </a:ext>
            </a:extLst>
          </p:cNvPr>
          <p:cNvSpPr>
            <a:spLocks/>
          </p:cNvSpPr>
          <p:nvPr/>
        </p:nvSpPr>
        <p:spPr>
          <a:xfrm>
            <a:off x="4724400" y="5187950"/>
            <a:ext cx="388703" cy="401779"/>
          </a:xfrm>
          <a:custGeom>
            <a:avLst/>
            <a:gdLst>
              <a:gd name="connsiteX0" fmla="*/ 167856 w 421124"/>
              <a:gd name="connsiteY0" fmla="*/ 295419 h 435291"/>
              <a:gd name="connsiteX1" fmla="*/ 253168 w 421124"/>
              <a:gd name="connsiteY1" fmla="*/ 295419 h 435291"/>
              <a:gd name="connsiteX2" fmla="*/ 253168 w 421124"/>
              <a:gd name="connsiteY2" fmla="*/ 320715 h 435291"/>
              <a:gd name="connsiteX3" fmla="*/ 167856 w 421124"/>
              <a:gd name="connsiteY3" fmla="*/ 320715 h 435291"/>
              <a:gd name="connsiteX4" fmla="*/ 142280 w 421124"/>
              <a:gd name="connsiteY4" fmla="*/ 269753 h 435291"/>
              <a:gd name="connsiteX5" fmla="*/ 142280 w 421124"/>
              <a:gd name="connsiteY5" fmla="*/ 346305 h 435291"/>
              <a:gd name="connsiteX6" fmla="*/ 279130 w 421124"/>
              <a:gd name="connsiteY6" fmla="*/ 346305 h 435291"/>
              <a:gd name="connsiteX7" fmla="*/ 279130 w 421124"/>
              <a:gd name="connsiteY7" fmla="*/ 269753 h 435291"/>
              <a:gd name="connsiteX8" fmla="*/ 36856 w 421124"/>
              <a:gd name="connsiteY8" fmla="*/ 227070 h 435291"/>
              <a:gd name="connsiteX9" fmla="*/ 384268 w 421124"/>
              <a:gd name="connsiteY9" fmla="*/ 227070 h 435291"/>
              <a:gd name="connsiteX10" fmla="*/ 421123 w 421124"/>
              <a:gd name="connsiteY10" fmla="*/ 264274 h 435291"/>
              <a:gd name="connsiteX11" fmla="*/ 421123 w 421124"/>
              <a:gd name="connsiteY11" fmla="*/ 398420 h 435291"/>
              <a:gd name="connsiteX12" fmla="*/ 384268 w 421124"/>
              <a:gd name="connsiteY12" fmla="*/ 435291 h 435291"/>
              <a:gd name="connsiteX13" fmla="*/ 36856 w 421124"/>
              <a:gd name="connsiteY13" fmla="*/ 435291 h 435291"/>
              <a:gd name="connsiteX14" fmla="*/ 1 w 421124"/>
              <a:gd name="connsiteY14" fmla="*/ 398134 h 435291"/>
              <a:gd name="connsiteX15" fmla="*/ 1 w 421124"/>
              <a:gd name="connsiteY15" fmla="*/ 263989 h 435291"/>
              <a:gd name="connsiteX16" fmla="*/ 36856 w 421124"/>
              <a:gd name="connsiteY16" fmla="*/ 227070 h 435291"/>
              <a:gd name="connsiteX17" fmla="*/ 96847 w 421124"/>
              <a:gd name="connsiteY17" fmla="*/ 131110 h 435291"/>
              <a:gd name="connsiteX18" fmla="*/ 82657 w 421124"/>
              <a:gd name="connsiteY18" fmla="*/ 145307 h 435291"/>
              <a:gd name="connsiteX19" fmla="*/ 96847 w 421124"/>
              <a:gd name="connsiteY19" fmla="*/ 159457 h 435291"/>
              <a:gd name="connsiteX20" fmla="*/ 271464 w 421124"/>
              <a:gd name="connsiteY20" fmla="*/ 159457 h 435291"/>
              <a:gd name="connsiteX21" fmla="*/ 285655 w 421124"/>
              <a:gd name="connsiteY21" fmla="*/ 145307 h 435291"/>
              <a:gd name="connsiteX22" fmla="*/ 271464 w 421124"/>
              <a:gd name="connsiteY22" fmla="*/ 131110 h 435291"/>
              <a:gd name="connsiteX23" fmla="*/ 96847 w 421124"/>
              <a:gd name="connsiteY23" fmla="*/ 79895 h 435291"/>
              <a:gd name="connsiteX24" fmla="*/ 82657 w 421124"/>
              <a:gd name="connsiteY24" fmla="*/ 94093 h 435291"/>
              <a:gd name="connsiteX25" fmla="*/ 96847 w 421124"/>
              <a:gd name="connsiteY25" fmla="*/ 108242 h 435291"/>
              <a:gd name="connsiteX26" fmla="*/ 180037 w 421124"/>
              <a:gd name="connsiteY26" fmla="*/ 108242 h 435291"/>
              <a:gd name="connsiteX27" fmla="*/ 194227 w 421124"/>
              <a:gd name="connsiteY27" fmla="*/ 94093 h 435291"/>
              <a:gd name="connsiteX28" fmla="*/ 180037 w 421124"/>
              <a:gd name="connsiteY28" fmla="*/ 79895 h 435291"/>
              <a:gd name="connsiteX29" fmla="*/ 96847 w 421124"/>
              <a:gd name="connsiteY29" fmla="*/ 28347 h 435291"/>
              <a:gd name="connsiteX30" fmla="*/ 82657 w 421124"/>
              <a:gd name="connsiteY30" fmla="*/ 42544 h 435291"/>
              <a:gd name="connsiteX31" fmla="*/ 96847 w 421124"/>
              <a:gd name="connsiteY31" fmla="*/ 56741 h 435291"/>
              <a:gd name="connsiteX32" fmla="*/ 180037 w 421124"/>
              <a:gd name="connsiteY32" fmla="*/ 56741 h 435291"/>
              <a:gd name="connsiteX33" fmla="*/ 194227 w 421124"/>
              <a:gd name="connsiteY33" fmla="*/ 42544 h 435291"/>
              <a:gd name="connsiteX34" fmla="*/ 180037 w 421124"/>
              <a:gd name="connsiteY34" fmla="*/ 28347 h 435291"/>
              <a:gd name="connsiteX35" fmla="*/ 281242 w 421124"/>
              <a:gd name="connsiteY35" fmla="*/ 11606 h 435291"/>
              <a:gd name="connsiteX36" fmla="*/ 367447 w 421124"/>
              <a:gd name="connsiteY36" fmla="*/ 87494 h 435291"/>
              <a:gd name="connsiteX37" fmla="*/ 281242 w 421124"/>
              <a:gd name="connsiteY37" fmla="*/ 87494 h 435291"/>
              <a:gd name="connsiteX38" fmla="*/ 50800 w 421124"/>
              <a:gd name="connsiteY38" fmla="*/ 0 h 435291"/>
              <a:gd name="connsiteX39" fmla="*/ 255607 w 421124"/>
              <a:gd name="connsiteY39" fmla="*/ 0 h 435291"/>
              <a:gd name="connsiteX40" fmla="*/ 255607 w 421124"/>
              <a:gd name="connsiteY40" fmla="*/ 113435 h 435291"/>
              <a:gd name="connsiteX41" fmla="*/ 370225 w 421124"/>
              <a:gd name="connsiteY41" fmla="*/ 113435 h 435291"/>
              <a:gd name="connsiteX42" fmla="*/ 370225 w 421124"/>
              <a:gd name="connsiteY42" fmla="*/ 199095 h 435291"/>
              <a:gd name="connsiteX43" fmla="*/ 50800 w 421124"/>
              <a:gd name="connsiteY43" fmla="*/ 199095 h 43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1124" h="435291">
                <a:moveTo>
                  <a:pt x="167856" y="295419"/>
                </a:moveTo>
                <a:lnTo>
                  <a:pt x="253168" y="295419"/>
                </a:lnTo>
                <a:lnTo>
                  <a:pt x="253168" y="320715"/>
                </a:lnTo>
                <a:lnTo>
                  <a:pt x="167856" y="320715"/>
                </a:lnTo>
                <a:close/>
                <a:moveTo>
                  <a:pt x="142280" y="269753"/>
                </a:moveTo>
                <a:lnTo>
                  <a:pt x="142280" y="346305"/>
                </a:lnTo>
                <a:lnTo>
                  <a:pt x="279130" y="346305"/>
                </a:lnTo>
                <a:lnTo>
                  <a:pt x="279130" y="269753"/>
                </a:lnTo>
                <a:close/>
                <a:moveTo>
                  <a:pt x="36856" y="227070"/>
                </a:moveTo>
                <a:lnTo>
                  <a:pt x="384268" y="227070"/>
                </a:lnTo>
                <a:cubicBezTo>
                  <a:pt x="404743" y="227070"/>
                  <a:pt x="421313" y="243791"/>
                  <a:pt x="421123" y="264274"/>
                </a:cubicBezTo>
                <a:lnTo>
                  <a:pt x="421123" y="398420"/>
                </a:lnTo>
                <a:cubicBezTo>
                  <a:pt x="421123" y="418809"/>
                  <a:pt x="404647" y="435291"/>
                  <a:pt x="384268" y="435291"/>
                </a:cubicBezTo>
                <a:lnTo>
                  <a:pt x="36856" y="435291"/>
                </a:lnTo>
                <a:cubicBezTo>
                  <a:pt x="16381" y="435291"/>
                  <a:pt x="-189" y="418618"/>
                  <a:pt x="1" y="398134"/>
                </a:cubicBezTo>
                <a:lnTo>
                  <a:pt x="1" y="263989"/>
                </a:lnTo>
                <a:cubicBezTo>
                  <a:pt x="144" y="243648"/>
                  <a:pt x="16572" y="227261"/>
                  <a:pt x="36856" y="227070"/>
                </a:cubicBezTo>
                <a:close/>
                <a:moveTo>
                  <a:pt x="96847" y="131110"/>
                </a:moveTo>
                <a:cubicBezTo>
                  <a:pt x="88990" y="131110"/>
                  <a:pt x="82657" y="137447"/>
                  <a:pt x="82657" y="145307"/>
                </a:cubicBezTo>
                <a:cubicBezTo>
                  <a:pt x="82657" y="153121"/>
                  <a:pt x="88990" y="159457"/>
                  <a:pt x="96847" y="159457"/>
                </a:cubicBezTo>
                <a:lnTo>
                  <a:pt x="271464" y="159457"/>
                </a:lnTo>
                <a:cubicBezTo>
                  <a:pt x="279274" y="159457"/>
                  <a:pt x="285655" y="153121"/>
                  <a:pt x="285655" y="145307"/>
                </a:cubicBezTo>
                <a:cubicBezTo>
                  <a:pt x="285655" y="137447"/>
                  <a:pt x="279274" y="131110"/>
                  <a:pt x="271464" y="131110"/>
                </a:cubicBezTo>
                <a:close/>
                <a:moveTo>
                  <a:pt x="96847" y="79895"/>
                </a:moveTo>
                <a:cubicBezTo>
                  <a:pt x="88990" y="79895"/>
                  <a:pt x="82657" y="86232"/>
                  <a:pt x="82657" y="94093"/>
                </a:cubicBezTo>
                <a:cubicBezTo>
                  <a:pt x="82657" y="101906"/>
                  <a:pt x="88990" y="108242"/>
                  <a:pt x="96847" y="108242"/>
                </a:cubicBezTo>
                <a:lnTo>
                  <a:pt x="180037" y="108242"/>
                </a:lnTo>
                <a:cubicBezTo>
                  <a:pt x="187846" y="108242"/>
                  <a:pt x="194227" y="101906"/>
                  <a:pt x="194227" y="94093"/>
                </a:cubicBezTo>
                <a:cubicBezTo>
                  <a:pt x="194227" y="86232"/>
                  <a:pt x="187846" y="79895"/>
                  <a:pt x="180037" y="79895"/>
                </a:cubicBezTo>
                <a:close/>
                <a:moveTo>
                  <a:pt x="96847" y="28347"/>
                </a:moveTo>
                <a:cubicBezTo>
                  <a:pt x="88990" y="28347"/>
                  <a:pt x="82657" y="34731"/>
                  <a:pt x="82657" y="42544"/>
                </a:cubicBezTo>
                <a:cubicBezTo>
                  <a:pt x="82657" y="50357"/>
                  <a:pt x="88990" y="56741"/>
                  <a:pt x="96847" y="56741"/>
                </a:cubicBezTo>
                <a:lnTo>
                  <a:pt x="180037" y="56741"/>
                </a:lnTo>
                <a:cubicBezTo>
                  <a:pt x="187846" y="56741"/>
                  <a:pt x="194227" y="50357"/>
                  <a:pt x="194227" y="42544"/>
                </a:cubicBezTo>
                <a:cubicBezTo>
                  <a:pt x="194227" y="34731"/>
                  <a:pt x="187846" y="28347"/>
                  <a:pt x="180037" y="28347"/>
                </a:cubicBezTo>
                <a:close/>
                <a:moveTo>
                  <a:pt x="281242" y="11606"/>
                </a:moveTo>
                <a:lnTo>
                  <a:pt x="367447" y="87494"/>
                </a:lnTo>
                <a:lnTo>
                  <a:pt x="281242" y="87494"/>
                </a:lnTo>
                <a:close/>
                <a:moveTo>
                  <a:pt x="50800" y="0"/>
                </a:moveTo>
                <a:lnTo>
                  <a:pt x="255607" y="0"/>
                </a:lnTo>
                <a:lnTo>
                  <a:pt x="255607" y="113435"/>
                </a:lnTo>
                <a:lnTo>
                  <a:pt x="370225" y="113435"/>
                </a:lnTo>
                <a:lnTo>
                  <a:pt x="370225" y="199095"/>
                </a:lnTo>
                <a:lnTo>
                  <a:pt x="50800" y="1990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struction-hazard-banner_32270">
            <a:extLst>
              <a:ext uri="{FF2B5EF4-FFF2-40B4-BE49-F238E27FC236}">
                <a16:creationId xmlns:a16="http://schemas.microsoft.com/office/drawing/2014/main" xmlns="" id="{A3FDB337-6BDB-4F60-9783-4C122FE21400}"/>
              </a:ext>
            </a:extLst>
          </p:cNvPr>
          <p:cNvSpPr>
            <a:spLocks/>
          </p:cNvSpPr>
          <p:nvPr/>
        </p:nvSpPr>
        <p:spPr>
          <a:xfrm>
            <a:off x="2990131" y="2151214"/>
            <a:ext cx="444500" cy="377026"/>
          </a:xfrm>
          <a:custGeom>
            <a:avLst/>
            <a:gdLst>
              <a:gd name="T0" fmla="*/ 0 w 5379"/>
              <a:gd name="T1" fmla="*/ 1103 h 4570"/>
              <a:gd name="T2" fmla="*/ 5379 w 5379"/>
              <a:gd name="T3" fmla="*/ 0 h 4570"/>
              <a:gd name="T4" fmla="*/ 1011 w 5379"/>
              <a:gd name="T5" fmla="*/ 1022 h 4570"/>
              <a:gd name="T6" fmla="*/ 940 w 5379"/>
              <a:gd name="T7" fmla="*/ 80 h 4570"/>
              <a:gd name="T8" fmla="*/ 1011 w 5379"/>
              <a:gd name="T9" fmla="*/ 1022 h 4570"/>
              <a:gd name="T10" fmla="*/ 1700 w 5379"/>
              <a:gd name="T11" fmla="*/ 80 h 4570"/>
              <a:gd name="T12" fmla="*/ 2456 w 5379"/>
              <a:gd name="T13" fmla="*/ 1022 h 4570"/>
              <a:gd name="T14" fmla="*/ 3169 w 5379"/>
              <a:gd name="T15" fmla="*/ 1022 h 4570"/>
              <a:gd name="T16" fmla="*/ 3099 w 5379"/>
              <a:gd name="T17" fmla="*/ 80 h 4570"/>
              <a:gd name="T18" fmla="*/ 3169 w 5379"/>
              <a:gd name="T19" fmla="*/ 1022 h 4570"/>
              <a:gd name="T20" fmla="*/ 3859 w 5379"/>
              <a:gd name="T21" fmla="*/ 80 h 4570"/>
              <a:gd name="T22" fmla="*/ 4615 w 5379"/>
              <a:gd name="T23" fmla="*/ 1022 h 4570"/>
              <a:gd name="T24" fmla="*/ 0 w 5379"/>
              <a:gd name="T25" fmla="*/ 2703 h 4570"/>
              <a:gd name="T26" fmla="*/ 5379 w 5379"/>
              <a:gd name="T27" fmla="*/ 1600 h 4570"/>
              <a:gd name="T28" fmla="*/ 0 w 5379"/>
              <a:gd name="T29" fmla="*/ 2703 h 4570"/>
              <a:gd name="T30" fmla="*/ 4615 w 5379"/>
              <a:gd name="T31" fmla="*/ 2623 h 4570"/>
              <a:gd name="T32" fmla="*/ 3859 w 5379"/>
              <a:gd name="T33" fmla="*/ 1681 h 4570"/>
              <a:gd name="T34" fmla="*/ 3099 w 5379"/>
              <a:gd name="T35" fmla="*/ 1681 h 4570"/>
              <a:gd name="T36" fmla="*/ 3169 w 5379"/>
              <a:gd name="T37" fmla="*/ 2623 h 4570"/>
              <a:gd name="T38" fmla="*/ 3099 w 5379"/>
              <a:gd name="T39" fmla="*/ 1681 h 4570"/>
              <a:gd name="T40" fmla="*/ 2456 w 5379"/>
              <a:gd name="T41" fmla="*/ 2623 h 4570"/>
              <a:gd name="T42" fmla="*/ 1700 w 5379"/>
              <a:gd name="T43" fmla="*/ 1681 h 4570"/>
              <a:gd name="T44" fmla="*/ 940 w 5379"/>
              <a:gd name="T45" fmla="*/ 1681 h 4570"/>
              <a:gd name="T46" fmla="*/ 1011 w 5379"/>
              <a:gd name="T47" fmla="*/ 2623 h 4570"/>
              <a:gd name="T48" fmla="*/ 940 w 5379"/>
              <a:gd name="T49" fmla="*/ 1681 h 4570"/>
              <a:gd name="T50" fmla="*/ 4520 w 5379"/>
              <a:gd name="T51" fmla="*/ 4378 h 4570"/>
              <a:gd name="T52" fmla="*/ 3966 w 5379"/>
              <a:gd name="T53" fmla="*/ 4570 h 4570"/>
              <a:gd name="T54" fmla="*/ 4087 w 5379"/>
              <a:gd name="T55" fmla="*/ 4378 h 4570"/>
              <a:gd name="T56" fmla="*/ 1161 w 5379"/>
              <a:gd name="T57" fmla="*/ 3137 h 4570"/>
              <a:gd name="T58" fmla="*/ 1287 w 5379"/>
              <a:gd name="T59" fmla="*/ 4378 h 4570"/>
              <a:gd name="T60" fmla="*/ 732 w 5379"/>
              <a:gd name="T61" fmla="*/ 4570 h 4570"/>
              <a:gd name="T62" fmla="*/ 859 w 5379"/>
              <a:gd name="T63" fmla="*/ 4378 h 4570"/>
              <a:gd name="T64" fmla="*/ 732 w 5379"/>
              <a:gd name="T65" fmla="*/ 3137 h 4570"/>
              <a:gd name="T66" fmla="*/ 4515 w 5379"/>
              <a:gd name="T67" fmla="*/ 2945 h 4570"/>
              <a:gd name="T68" fmla="*/ 4389 w 5379"/>
              <a:gd name="T69" fmla="*/ 3137 h 4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79" h="4570">
                <a:moveTo>
                  <a:pt x="0" y="0"/>
                </a:moveTo>
                <a:lnTo>
                  <a:pt x="0" y="1103"/>
                </a:lnTo>
                <a:lnTo>
                  <a:pt x="5379" y="1103"/>
                </a:lnTo>
                <a:lnTo>
                  <a:pt x="5379" y="0"/>
                </a:lnTo>
                <a:lnTo>
                  <a:pt x="0" y="0"/>
                </a:lnTo>
                <a:close/>
                <a:moveTo>
                  <a:pt x="1011" y="1022"/>
                </a:moveTo>
                <a:lnTo>
                  <a:pt x="597" y="80"/>
                </a:lnTo>
                <a:lnTo>
                  <a:pt x="940" y="80"/>
                </a:lnTo>
                <a:lnTo>
                  <a:pt x="1354" y="1022"/>
                </a:lnTo>
                <a:lnTo>
                  <a:pt x="1011" y="1022"/>
                </a:lnTo>
                <a:close/>
                <a:moveTo>
                  <a:pt x="2113" y="1022"/>
                </a:moveTo>
                <a:lnTo>
                  <a:pt x="1700" y="80"/>
                </a:lnTo>
                <a:lnTo>
                  <a:pt x="2043" y="80"/>
                </a:lnTo>
                <a:lnTo>
                  <a:pt x="2456" y="1022"/>
                </a:lnTo>
                <a:lnTo>
                  <a:pt x="2113" y="1022"/>
                </a:lnTo>
                <a:close/>
                <a:moveTo>
                  <a:pt x="3169" y="1022"/>
                </a:moveTo>
                <a:lnTo>
                  <a:pt x="2756" y="80"/>
                </a:lnTo>
                <a:lnTo>
                  <a:pt x="3099" y="80"/>
                </a:lnTo>
                <a:lnTo>
                  <a:pt x="3512" y="1022"/>
                </a:lnTo>
                <a:lnTo>
                  <a:pt x="3169" y="1022"/>
                </a:lnTo>
                <a:close/>
                <a:moveTo>
                  <a:pt x="4272" y="1022"/>
                </a:moveTo>
                <a:lnTo>
                  <a:pt x="3859" y="80"/>
                </a:lnTo>
                <a:lnTo>
                  <a:pt x="4202" y="80"/>
                </a:lnTo>
                <a:lnTo>
                  <a:pt x="4615" y="1022"/>
                </a:lnTo>
                <a:lnTo>
                  <a:pt x="4272" y="1022"/>
                </a:lnTo>
                <a:close/>
                <a:moveTo>
                  <a:pt x="0" y="2703"/>
                </a:moveTo>
                <a:lnTo>
                  <a:pt x="5379" y="2703"/>
                </a:lnTo>
                <a:lnTo>
                  <a:pt x="5379" y="1600"/>
                </a:lnTo>
                <a:lnTo>
                  <a:pt x="0" y="1600"/>
                </a:lnTo>
                <a:lnTo>
                  <a:pt x="0" y="2703"/>
                </a:lnTo>
                <a:close/>
                <a:moveTo>
                  <a:pt x="4202" y="1681"/>
                </a:moveTo>
                <a:lnTo>
                  <a:pt x="4615" y="2623"/>
                </a:lnTo>
                <a:lnTo>
                  <a:pt x="4272" y="2623"/>
                </a:lnTo>
                <a:lnTo>
                  <a:pt x="3859" y="1681"/>
                </a:lnTo>
                <a:lnTo>
                  <a:pt x="4202" y="1681"/>
                </a:lnTo>
                <a:close/>
                <a:moveTo>
                  <a:pt x="3099" y="1681"/>
                </a:moveTo>
                <a:lnTo>
                  <a:pt x="3512" y="2623"/>
                </a:lnTo>
                <a:lnTo>
                  <a:pt x="3169" y="2623"/>
                </a:lnTo>
                <a:lnTo>
                  <a:pt x="2756" y="1681"/>
                </a:lnTo>
                <a:lnTo>
                  <a:pt x="3099" y="1681"/>
                </a:lnTo>
                <a:close/>
                <a:moveTo>
                  <a:pt x="2043" y="1681"/>
                </a:moveTo>
                <a:lnTo>
                  <a:pt x="2456" y="2623"/>
                </a:lnTo>
                <a:lnTo>
                  <a:pt x="2113" y="2623"/>
                </a:lnTo>
                <a:lnTo>
                  <a:pt x="1700" y="1681"/>
                </a:lnTo>
                <a:lnTo>
                  <a:pt x="2043" y="1681"/>
                </a:lnTo>
                <a:close/>
                <a:moveTo>
                  <a:pt x="940" y="1681"/>
                </a:moveTo>
                <a:lnTo>
                  <a:pt x="1354" y="2623"/>
                </a:lnTo>
                <a:lnTo>
                  <a:pt x="1011" y="2623"/>
                </a:lnTo>
                <a:lnTo>
                  <a:pt x="597" y="1681"/>
                </a:lnTo>
                <a:lnTo>
                  <a:pt x="940" y="1681"/>
                </a:lnTo>
                <a:close/>
                <a:moveTo>
                  <a:pt x="4389" y="4378"/>
                </a:moveTo>
                <a:lnTo>
                  <a:pt x="4520" y="4378"/>
                </a:lnTo>
                <a:lnTo>
                  <a:pt x="4520" y="4570"/>
                </a:lnTo>
                <a:lnTo>
                  <a:pt x="3966" y="4570"/>
                </a:lnTo>
                <a:lnTo>
                  <a:pt x="3966" y="4378"/>
                </a:lnTo>
                <a:lnTo>
                  <a:pt x="4087" y="4378"/>
                </a:lnTo>
                <a:lnTo>
                  <a:pt x="4087" y="3137"/>
                </a:lnTo>
                <a:lnTo>
                  <a:pt x="1161" y="3137"/>
                </a:lnTo>
                <a:lnTo>
                  <a:pt x="1161" y="4378"/>
                </a:lnTo>
                <a:lnTo>
                  <a:pt x="1287" y="4378"/>
                </a:lnTo>
                <a:lnTo>
                  <a:pt x="1287" y="4570"/>
                </a:lnTo>
                <a:lnTo>
                  <a:pt x="732" y="4570"/>
                </a:lnTo>
                <a:lnTo>
                  <a:pt x="732" y="4378"/>
                </a:lnTo>
                <a:lnTo>
                  <a:pt x="859" y="4378"/>
                </a:lnTo>
                <a:lnTo>
                  <a:pt x="859" y="3137"/>
                </a:lnTo>
                <a:lnTo>
                  <a:pt x="732" y="3137"/>
                </a:lnTo>
                <a:lnTo>
                  <a:pt x="732" y="2945"/>
                </a:lnTo>
                <a:lnTo>
                  <a:pt x="4515" y="2945"/>
                </a:lnTo>
                <a:lnTo>
                  <a:pt x="4515" y="3137"/>
                </a:lnTo>
                <a:lnTo>
                  <a:pt x="4389" y="3137"/>
                </a:lnTo>
                <a:lnTo>
                  <a:pt x="4389" y="43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矩形 16">
            <a:extLst>
              <a:ext uri="{FF2B5EF4-FFF2-40B4-BE49-F238E27FC236}">
                <a16:creationId xmlns:a16="http://schemas.microsoft.com/office/drawing/2014/main" xmlns="" id="{02EE073F-A3F4-4450-BD76-100FEFB2AF1A}"/>
              </a:ext>
            </a:extLst>
          </p:cNvPr>
          <p:cNvSpPr/>
          <p:nvPr/>
        </p:nvSpPr>
        <p:spPr>
          <a:xfrm>
            <a:off x="939800" y="5614991"/>
            <a:ext cx="1005403" cy="338554"/>
          </a:xfrm>
          <a:prstGeom prst="rect">
            <a:avLst/>
          </a:prstGeom>
        </p:spPr>
        <p:txBody>
          <a:bodyPr wrap="none">
            <a:spAutoFit/>
          </a:bodyPr>
          <a:lstStyle/>
          <a:p>
            <a:pPr algn="ctr"/>
            <a:r>
              <a:rPr lang="zh-CN" altLang="en-US" sz="1600" dirty="0">
                <a:solidFill>
                  <a:schemeClr val="tx1">
                    <a:lumMod val="75000"/>
                    <a:lumOff val="25000"/>
                  </a:schemeClr>
                </a:solidFill>
              </a:rPr>
              <a:t>立项审批</a:t>
            </a:r>
          </a:p>
        </p:txBody>
      </p:sp>
      <p:sp>
        <p:nvSpPr>
          <p:cNvPr id="18" name="矩形 17">
            <a:extLst>
              <a:ext uri="{FF2B5EF4-FFF2-40B4-BE49-F238E27FC236}">
                <a16:creationId xmlns:a16="http://schemas.microsoft.com/office/drawing/2014/main" xmlns="" id="{323AE269-DD7E-427B-AA65-92E8FFB35977}"/>
              </a:ext>
            </a:extLst>
          </p:cNvPr>
          <p:cNvSpPr/>
          <p:nvPr/>
        </p:nvSpPr>
        <p:spPr>
          <a:xfrm>
            <a:off x="4390800" y="5614991"/>
            <a:ext cx="1005403" cy="338554"/>
          </a:xfrm>
          <a:prstGeom prst="rect">
            <a:avLst/>
          </a:prstGeom>
        </p:spPr>
        <p:txBody>
          <a:bodyPr wrap="none">
            <a:spAutoFit/>
          </a:bodyPr>
          <a:lstStyle/>
          <a:p>
            <a:pPr algn="ctr"/>
            <a:r>
              <a:rPr lang="zh-CN" altLang="en-US" sz="1600" dirty="0">
                <a:solidFill>
                  <a:schemeClr val="tx1">
                    <a:lumMod val="75000"/>
                    <a:lumOff val="25000"/>
                  </a:schemeClr>
                </a:solidFill>
              </a:rPr>
              <a:t>报建工作</a:t>
            </a:r>
          </a:p>
        </p:txBody>
      </p:sp>
      <p:grpSp>
        <p:nvGrpSpPr>
          <p:cNvPr id="19" name="组合 18">
            <a:extLst>
              <a:ext uri="{FF2B5EF4-FFF2-40B4-BE49-F238E27FC236}">
                <a16:creationId xmlns:a16="http://schemas.microsoft.com/office/drawing/2014/main" xmlns="" id="{F233539C-F7F0-4073-85E6-30EDF8D2894C}"/>
              </a:ext>
            </a:extLst>
          </p:cNvPr>
          <p:cNvGrpSpPr/>
          <p:nvPr/>
        </p:nvGrpSpPr>
        <p:grpSpPr>
          <a:xfrm rot="18000000">
            <a:off x="975425" y="3928896"/>
            <a:ext cx="2365481" cy="110786"/>
            <a:chOff x="5593080" y="2301240"/>
            <a:chExt cx="3307080" cy="154885"/>
          </a:xfrm>
        </p:grpSpPr>
        <p:cxnSp>
          <p:nvCxnSpPr>
            <p:cNvPr id="20" name="直接连接符 19">
              <a:extLst>
                <a:ext uri="{FF2B5EF4-FFF2-40B4-BE49-F238E27FC236}">
                  <a16:creationId xmlns:a16="http://schemas.microsoft.com/office/drawing/2014/main" xmlns="" id="{265FBA8E-4AE3-4B65-83B4-9DBE8630D4A0}"/>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13200000" scaled="0"/>
              </a:gradFill>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88E19AF3-65B5-441B-8227-31CFBDB302AE}"/>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xmlns="" id="{F66BEC7D-D00B-45EB-9D4B-0241508C15AE}"/>
              </a:ext>
            </a:extLst>
          </p:cNvPr>
          <p:cNvGrpSpPr/>
          <p:nvPr/>
        </p:nvGrpSpPr>
        <p:grpSpPr>
          <a:xfrm rot="18000000" flipH="1" flipV="1">
            <a:off x="1168049" y="3991027"/>
            <a:ext cx="2365481" cy="110786"/>
            <a:chOff x="5593080" y="2301240"/>
            <a:chExt cx="3307080" cy="154885"/>
          </a:xfrm>
        </p:grpSpPr>
        <p:cxnSp>
          <p:nvCxnSpPr>
            <p:cNvPr id="23" name="直接连接符 22">
              <a:extLst>
                <a:ext uri="{FF2B5EF4-FFF2-40B4-BE49-F238E27FC236}">
                  <a16:creationId xmlns:a16="http://schemas.microsoft.com/office/drawing/2014/main" xmlns="" id="{66F42FC6-8FE3-4C48-B885-FAA35EBC6913}"/>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7B0C3718-168E-4C62-A62D-FD4C0F644D8F}"/>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B858E15E-977C-4511-AEA3-898ECDA29F13}"/>
              </a:ext>
            </a:extLst>
          </p:cNvPr>
          <p:cNvGrpSpPr/>
          <p:nvPr/>
        </p:nvGrpSpPr>
        <p:grpSpPr>
          <a:xfrm rot="3600000" flipH="1">
            <a:off x="3058915" y="3928896"/>
            <a:ext cx="2365481" cy="110786"/>
            <a:chOff x="5593080" y="2301240"/>
            <a:chExt cx="3307080" cy="154885"/>
          </a:xfrm>
        </p:grpSpPr>
        <p:cxnSp>
          <p:nvCxnSpPr>
            <p:cNvPr id="26" name="直接连接符 25">
              <a:extLst>
                <a:ext uri="{FF2B5EF4-FFF2-40B4-BE49-F238E27FC236}">
                  <a16:creationId xmlns:a16="http://schemas.microsoft.com/office/drawing/2014/main" xmlns="" id="{6443F05C-D6A3-4A5E-9A67-C7ABB23DB49F}"/>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13200000" scaled="0"/>
              </a:gra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0DAF424-D786-4FD0-95A4-6FA7FFB1511C}"/>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42F3AFA5-D1DC-4C55-9D46-1E1F50C663B6}"/>
              </a:ext>
            </a:extLst>
          </p:cNvPr>
          <p:cNvGrpSpPr/>
          <p:nvPr/>
        </p:nvGrpSpPr>
        <p:grpSpPr>
          <a:xfrm rot="3600000" flipV="1">
            <a:off x="2866291" y="3991027"/>
            <a:ext cx="2365481" cy="110786"/>
            <a:chOff x="5593080" y="2301240"/>
            <a:chExt cx="3307080" cy="154885"/>
          </a:xfrm>
        </p:grpSpPr>
        <p:cxnSp>
          <p:nvCxnSpPr>
            <p:cNvPr id="29" name="直接连接符 28">
              <a:extLst>
                <a:ext uri="{FF2B5EF4-FFF2-40B4-BE49-F238E27FC236}">
                  <a16:creationId xmlns:a16="http://schemas.microsoft.com/office/drawing/2014/main" xmlns="" id="{9E438C97-50B7-40D4-9770-CA32003B6059}"/>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C09DAF61-EF8C-413B-ADD2-E6143276F97B}"/>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xmlns="" id="{9DBD4020-8310-4636-BD5E-580ED80CF0DC}"/>
              </a:ext>
            </a:extLst>
          </p:cNvPr>
          <p:cNvGrpSpPr/>
          <p:nvPr/>
        </p:nvGrpSpPr>
        <p:grpSpPr>
          <a:xfrm flipH="1">
            <a:off x="1965602" y="5302820"/>
            <a:ext cx="2365481" cy="110786"/>
            <a:chOff x="5593080" y="2301240"/>
            <a:chExt cx="3307080" cy="154885"/>
          </a:xfrm>
        </p:grpSpPr>
        <p:cxnSp>
          <p:nvCxnSpPr>
            <p:cNvPr id="32" name="直接连接符 31">
              <a:extLst>
                <a:ext uri="{FF2B5EF4-FFF2-40B4-BE49-F238E27FC236}">
                  <a16:creationId xmlns:a16="http://schemas.microsoft.com/office/drawing/2014/main" xmlns="" id="{F3A1C0DD-176B-479A-B510-73D82D15C326}"/>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13200000" scaled="0"/>
              </a:gra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9D09B88-445C-4FCE-81FC-0DE1D315AE62}"/>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4084B1DC-9EB6-4389-9C8D-3BB05379C2BF}"/>
              </a:ext>
            </a:extLst>
          </p:cNvPr>
          <p:cNvGrpSpPr/>
          <p:nvPr/>
        </p:nvGrpSpPr>
        <p:grpSpPr>
          <a:xfrm flipV="1">
            <a:off x="1921163" y="5500278"/>
            <a:ext cx="2365481" cy="110786"/>
            <a:chOff x="5593080" y="2301240"/>
            <a:chExt cx="3307080" cy="154885"/>
          </a:xfrm>
        </p:grpSpPr>
        <p:cxnSp>
          <p:nvCxnSpPr>
            <p:cNvPr id="35" name="直接连接符 34">
              <a:extLst>
                <a:ext uri="{FF2B5EF4-FFF2-40B4-BE49-F238E27FC236}">
                  <a16:creationId xmlns:a16="http://schemas.microsoft.com/office/drawing/2014/main" xmlns="" id="{03265C28-B333-41FC-95D4-E587825FF1C0}"/>
                </a:ext>
              </a:extLst>
            </p:cNvPr>
            <p:cNvCxnSpPr/>
            <p:nvPr/>
          </p:nvCxnSpPr>
          <p:spPr>
            <a:xfrm>
              <a:off x="5593080" y="2456125"/>
              <a:ext cx="3307080"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B4BB205F-76DC-454B-9A94-B95DBDA356D4}"/>
                </a:ext>
              </a:extLst>
            </p:cNvPr>
            <p:cNvCxnSpPr/>
            <p:nvPr/>
          </p:nvCxnSpPr>
          <p:spPr>
            <a:xfrm>
              <a:off x="8745275" y="2301240"/>
              <a:ext cx="154885" cy="154885"/>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37" name="任意多边形: 形状 36">
            <a:extLst>
              <a:ext uri="{FF2B5EF4-FFF2-40B4-BE49-F238E27FC236}">
                <a16:creationId xmlns:a16="http://schemas.microsoft.com/office/drawing/2014/main" xmlns="" id="{4D8CC4B2-4D9D-46B6-AD38-BD051BB41D81}"/>
              </a:ext>
            </a:extLst>
          </p:cNvPr>
          <p:cNvSpPr/>
          <p:nvPr/>
        </p:nvSpPr>
        <p:spPr>
          <a:xfrm rot="3600000">
            <a:off x="2985943" y="3340782"/>
            <a:ext cx="3976743" cy="396218"/>
          </a:xfrm>
          <a:custGeom>
            <a:avLst/>
            <a:gdLst>
              <a:gd name="connsiteX0" fmla="*/ 0 w 3976743"/>
              <a:gd name="connsiteY0" fmla="*/ 396081 h 396218"/>
              <a:gd name="connsiteX1" fmla="*/ 361077 w 3976743"/>
              <a:gd name="connsiteY1" fmla="*/ 0 h 396218"/>
              <a:gd name="connsiteX2" fmla="*/ 361006 w 3976743"/>
              <a:gd name="connsiteY2" fmla="*/ 186238 h 396218"/>
              <a:gd name="connsiteX3" fmla="*/ 3976743 w 3976743"/>
              <a:gd name="connsiteY3" fmla="*/ 186238 h 396218"/>
              <a:gd name="connsiteX4" fmla="*/ 3976743 w 3976743"/>
              <a:gd name="connsiteY4" fmla="*/ 395548 h 396218"/>
              <a:gd name="connsiteX5" fmla="*/ 360927 w 3976743"/>
              <a:gd name="connsiteY5" fmla="*/ 395548 h 396218"/>
              <a:gd name="connsiteX6" fmla="*/ 360927 w 3976743"/>
              <a:gd name="connsiteY6" fmla="*/ 396218 h 39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743" h="396218">
                <a:moveTo>
                  <a:pt x="0" y="396081"/>
                </a:moveTo>
                <a:lnTo>
                  <a:pt x="361077" y="0"/>
                </a:lnTo>
                <a:lnTo>
                  <a:pt x="361006" y="186238"/>
                </a:lnTo>
                <a:lnTo>
                  <a:pt x="3976743" y="186238"/>
                </a:lnTo>
                <a:lnTo>
                  <a:pt x="3976743" y="395548"/>
                </a:lnTo>
                <a:lnTo>
                  <a:pt x="360927" y="395548"/>
                </a:lnTo>
                <a:lnTo>
                  <a:pt x="360927" y="396218"/>
                </a:lnTo>
                <a:close/>
              </a:path>
            </a:pathLst>
          </a:custGeom>
          <a:gradFill>
            <a:gsLst>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D355A9BA-DA5D-4AF5-AB85-4B6599BC8768}"/>
              </a:ext>
            </a:extLst>
          </p:cNvPr>
          <p:cNvSpPr/>
          <p:nvPr/>
        </p:nvSpPr>
        <p:spPr>
          <a:xfrm rot="7189183" flipV="1">
            <a:off x="-505525" y="3343362"/>
            <a:ext cx="3976743" cy="396218"/>
          </a:xfrm>
          <a:custGeom>
            <a:avLst/>
            <a:gdLst>
              <a:gd name="connsiteX0" fmla="*/ 0 w 3976743"/>
              <a:gd name="connsiteY0" fmla="*/ 396081 h 396218"/>
              <a:gd name="connsiteX1" fmla="*/ 361077 w 3976743"/>
              <a:gd name="connsiteY1" fmla="*/ 0 h 396218"/>
              <a:gd name="connsiteX2" fmla="*/ 361006 w 3976743"/>
              <a:gd name="connsiteY2" fmla="*/ 186238 h 396218"/>
              <a:gd name="connsiteX3" fmla="*/ 3976743 w 3976743"/>
              <a:gd name="connsiteY3" fmla="*/ 186238 h 396218"/>
              <a:gd name="connsiteX4" fmla="*/ 3976743 w 3976743"/>
              <a:gd name="connsiteY4" fmla="*/ 395548 h 396218"/>
              <a:gd name="connsiteX5" fmla="*/ 360927 w 3976743"/>
              <a:gd name="connsiteY5" fmla="*/ 395548 h 396218"/>
              <a:gd name="connsiteX6" fmla="*/ 360927 w 3976743"/>
              <a:gd name="connsiteY6" fmla="*/ 396218 h 39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6743" h="396218">
                <a:moveTo>
                  <a:pt x="0" y="396081"/>
                </a:moveTo>
                <a:lnTo>
                  <a:pt x="361077" y="0"/>
                </a:lnTo>
                <a:lnTo>
                  <a:pt x="361006" y="186238"/>
                </a:lnTo>
                <a:lnTo>
                  <a:pt x="3976743" y="186238"/>
                </a:lnTo>
                <a:lnTo>
                  <a:pt x="3976743" y="395548"/>
                </a:lnTo>
                <a:lnTo>
                  <a:pt x="360927" y="395548"/>
                </a:lnTo>
                <a:lnTo>
                  <a:pt x="360927" y="396218"/>
                </a:lnTo>
                <a:close/>
              </a:path>
            </a:pathLst>
          </a:custGeom>
          <a:gradFill>
            <a:gsLst>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343568E6-6ACB-4297-8DEA-EE4FA9761045}"/>
              </a:ext>
            </a:extLst>
          </p:cNvPr>
          <p:cNvGrpSpPr/>
          <p:nvPr/>
        </p:nvGrpSpPr>
        <p:grpSpPr>
          <a:xfrm>
            <a:off x="5204543" y="2328080"/>
            <a:ext cx="6492157" cy="216000"/>
            <a:chOff x="5386680" y="2328080"/>
            <a:chExt cx="6492157" cy="216000"/>
          </a:xfrm>
        </p:grpSpPr>
        <p:cxnSp>
          <p:nvCxnSpPr>
            <p:cNvPr id="40" name="直接连接符 39">
              <a:extLst>
                <a:ext uri="{FF2B5EF4-FFF2-40B4-BE49-F238E27FC236}">
                  <a16:creationId xmlns:a16="http://schemas.microsoft.com/office/drawing/2014/main" xmlns="" id="{1208DC7A-B8D4-49D5-BF43-4DD637003E63}"/>
                </a:ext>
              </a:extLst>
            </p:cNvPr>
            <p:cNvCxnSpPr>
              <a:cxnSpLocks/>
            </p:cNvCxnSpPr>
            <p:nvPr/>
          </p:nvCxnSpPr>
          <p:spPr>
            <a:xfrm flipH="1">
              <a:off x="5440680" y="2528240"/>
              <a:ext cx="6438157"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A68F66B-AF74-4643-8011-1391E67C9C75}"/>
                </a:ext>
              </a:extLst>
            </p:cNvPr>
            <p:cNvCxnSpPr>
              <a:cxnSpLocks/>
            </p:cNvCxnSpPr>
            <p:nvPr/>
          </p:nvCxnSpPr>
          <p:spPr>
            <a:xfrm rot="3600000">
              <a:off x="5278680" y="2436080"/>
              <a:ext cx="21600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42" name="文本框 41">
            <a:extLst>
              <a:ext uri="{FF2B5EF4-FFF2-40B4-BE49-F238E27FC236}">
                <a16:creationId xmlns:a16="http://schemas.microsoft.com/office/drawing/2014/main" xmlns="" id="{4C830DB8-E56E-46F3-ABCF-4EDAB07FB301}"/>
              </a:ext>
            </a:extLst>
          </p:cNvPr>
          <p:cNvSpPr txBox="1"/>
          <p:nvPr/>
        </p:nvSpPr>
        <p:spPr>
          <a:xfrm>
            <a:off x="4659965" y="1859755"/>
            <a:ext cx="628698" cy="461665"/>
          </a:xfrm>
          <a:prstGeom prst="rect">
            <a:avLst/>
          </a:prstGeom>
          <a:noFill/>
        </p:spPr>
        <p:txBody>
          <a:bodyPr wrap="none" rtlCol="0">
            <a:spAutoFit/>
          </a:bodyPr>
          <a:lstStyle/>
          <a:p>
            <a:r>
              <a:rPr lang="en-US" altLang="zh-CN" sz="2400" b="1" spc="300" dirty="0">
                <a:solidFill>
                  <a:schemeClr val="tx1">
                    <a:lumMod val="75000"/>
                    <a:lumOff val="25000"/>
                  </a:schemeClr>
                </a:solidFill>
                <a:latin typeface="+mj-lt"/>
              </a:rPr>
              <a:t>01</a:t>
            </a:r>
            <a:endParaRPr lang="zh-CN" altLang="en-US" sz="2400" b="1" spc="300" dirty="0">
              <a:solidFill>
                <a:schemeClr val="tx1">
                  <a:lumMod val="75000"/>
                  <a:lumOff val="25000"/>
                </a:schemeClr>
              </a:solidFill>
              <a:latin typeface="+mj-lt"/>
            </a:endParaRPr>
          </a:p>
        </p:txBody>
      </p:sp>
      <p:sp>
        <p:nvSpPr>
          <p:cNvPr id="43" name="矩形 42">
            <a:extLst>
              <a:ext uri="{FF2B5EF4-FFF2-40B4-BE49-F238E27FC236}">
                <a16:creationId xmlns:a16="http://schemas.microsoft.com/office/drawing/2014/main" xmlns="" id="{C1977A8C-9912-45B0-896D-1EDF22FA1F09}"/>
              </a:ext>
            </a:extLst>
          </p:cNvPr>
          <p:cNvSpPr/>
          <p:nvPr/>
        </p:nvSpPr>
        <p:spPr>
          <a:xfrm>
            <a:off x="5258543" y="1828611"/>
            <a:ext cx="6323857" cy="703078"/>
          </a:xfrm>
          <a:prstGeom prst="rect">
            <a:avLst/>
          </a:prstGeom>
        </p:spPr>
        <p:txBody>
          <a:bodyPr wrap="square">
            <a:spAutoFit/>
          </a:bodyPr>
          <a:lstStyle/>
          <a:p>
            <a:pPr>
              <a:lnSpc>
                <a:spcPct val="130000"/>
              </a:lnSpc>
            </a:pPr>
            <a:r>
              <a:rPr lang="zh-CN" altLang="en-US" sz="1600" kern="100" dirty="0">
                <a:solidFill>
                  <a:schemeClr val="tx1">
                    <a:lumMod val="75000"/>
                    <a:lumOff val="25000"/>
                  </a:schemeClr>
                </a:solidFill>
                <a:latin typeface="+mn-ea"/>
                <a:cs typeface="Times New Roman" panose="02020603050405020304" pitchFamily="18" charset="0"/>
              </a:rPr>
              <a:t>开工以来项目团队一直围绕总公司制定的工期目标不懈努力，所有人员坚守一线岗位，充分发挥团队精神，全力抢抓生产建设</a:t>
            </a:r>
            <a:endParaRPr lang="zh-CN" altLang="en-US" sz="1100" kern="100" dirty="0">
              <a:solidFill>
                <a:schemeClr val="tx1">
                  <a:lumMod val="75000"/>
                  <a:lumOff val="25000"/>
                </a:schemeClr>
              </a:solidFill>
              <a:effectLst/>
              <a:latin typeface="+mn-ea"/>
              <a:cs typeface="Times New Roman" panose="02020603050405020304" pitchFamily="18" charset="0"/>
            </a:endParaRPr>
          </a:p>
        </p:txBody>
      </p:sp>
      <p:grpSp>
        <p:nvGrpSpPr>
          <p:cNvPr id="44" name="组合 43">
            <a:extLst>
              <a:ext uri="{FF2B5EF4-FFF2-40B4-BE49-F238E27FC236}">
                <a16:creationId xmlns:a16="http://schemas.microsoft.com/office/drawing/2014/main" xmlns="" id="{2942A17F-874A-44B1-A562-DBF3B9621B7D}"/>
              </a:ext>
            </a:extLst>
          </p:cNvPr>
          <p:cNvGrpSpPr/>
          <p:nvPr/>
        </p:nvGrpSpPr>
        <p:grpSpPr>
          <a:xfrm>
            <a:off x="5813024" y="3693207"/>
            <a:ext cx="5883676" cy="216000"/>
            <a:chOff x="5386680" y="2328080"/>
            <a:chExt cx="5883676" cy="216000"/>
          </a:xfrm>
        </p:grpSpPr>
        <p:cxnSp>
          <p:nvCxnSpPr>
            <p:cNvPr id="45" name="直接连接符 44">
              <a:extLst>
                <a:ext uri="{FF2B5EF4-FFF2-40B4-BE49-F238E27FC236}">
                  <a16:creationId xmlns:a16="http://schemas.microsoft.com/office/drawing/2014/main" xmlns="" id="{34899785-CFF8-4330-881C-31E00A762046}"/>
                </a:ext>
              </a:extLst>
            </p:cNvPr>
            <p:cNvCxnSpPr>
              <a:cxnSpLocks/>
            </p:cNvCxnSpPr>
            <p:nvPr/>
          </p:nvCxnSpPr>
          <p:spPr>
            <a:xfrm flipH="1">
              <a:off x="5440681" y="2528240"/>
              <a:ext cx="5829675"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0A823393-73ED-44DC-B4A0-E2063B9F6F1B}"/>
                </a:ext>
              </a:extLst>
            </p:cNvPr>
            <p:cNvCxnSpPr>
              <a:cxnSpLocks/>
            </p:cNvCxnSpPr>
            <p:nvPr/>
          </p:nvCxnSpPr>
          <p:spPr>
            <a:xfrm rot="3600000">
              <a:off x="5278680" y="2436080"/>
              <a:ext cx="21600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47" name="文本框 46">
            <a:extLst>
              <a:ext uri="{FF2B5EF4-FFF2-40B4-BE49-F238E27FC236}">
                <a16:creationId xmlns:a16="http://schemas.microsoft.com/office/drawing/2014/main" xmlns="" id="{675FA2C4-7AA1-4DB2-B9FB-7C387CB377FA}"/>
              </a:ext>
            </a:extLst>
          </p:cNvPr>
          <p:cNvSpPr txBox="1"/>
          <p:nvPr/>
        </p:nvSpPr>
        <p:spPr>
          <a:xfrm>
            <a:off x="5268446" y="3224882"/>
            <a:ext cx="681597" cy="461665"/>
          </a:xfrm>
          <a:prstGeom prst="rect">
            <a:avLst/>
          </a:prstGeom>
          <a:noFill/>
        </p:spPr>
        <p:txBody>
          <a:bodyPr wrap="none" rtlCol="0">
            <a:spAutoFit/>
          </a:bodyPr>
          <a:lstStyle/>
          <a:p>
            <a:r>
              <a:rPr lang="en-US" altLang="zh-CN" sz="2400" b="1" spc="300" dirty="0">
                <a:solidFill>
                  <a:schemeClr val="tx1">
                    <a:lumMod val="75000"/>
                    <a:lumOff val="25000"/>
                  </a:schemeClr>
                </a:solidFill>
                <a:latin typeface="+mj-lt"/>
              </a:rPr>
              <a:t>02</a:t>
            </a:r>
            <a:endParaRPr lang="zh-CN" altLang="en-US" sz="2400" b="1" spc="300" dirty="0">
              <a:solidFill>
                <a:schemeClr val="tx1">
                  <a:lumMod val="75000"/>
                  <a:lumOff val="25000"/>
                </a:schemeClr>
              </a:solidFill>
              <a:latin typeface="+mj-lt"/>
            </a:endParaRPr>
          </a:p>
        </p:txBody>
      </p:sp>
      <p:sp>
        <p:nvSpPr>
          <p:cNvPr id="48" name="矩形 47">
            <a:extLst>
              <a:ext uri="{FF2B5EF4-FFF2-40B4-BE49-F238E27FC236}">
                <a16:creationId xmlns:a16="http://schemas.microsoft.com/office/drawing/2014/main" xmlns="" id="{79AD1315-ED45-4E26-A477-12739E286D8D}"/>
              </a:ext>
            </a:extLst>
          </p:cNvPr>
          <p:cNvSpPr/>
          <p:nvPr/>
        </p:nvSpPr>
        <p:spPr>
          <a:xfrm>
            <a:off x="5867025" y="3193738"/>
            <a:ext cx="5829676" cy="703078"/>
          </a:xfrm>
          <a:prstGeom prst="rect">
            <a:avLst/>
          </a:prstGeom>
        </p:spPr>
        <p:txBody>
          <a:bodyPr wrap="square">
            <a:spAutoFit/>
          </a:bodyPr>
          <a:lstStyle/>
          <a:p>
            <a:pPr>
              <a:lnSpc>
                <a:spcPct val="130000"/>
              </a:lnSpc>
            </a:pPr>
            <a:r>
              <a:rPr lang="zh-CN" altLang="en-US" sz="1600" kern="100" dirty="0">
                <a:solidFill>
                  <a:schemeClr val="tx1">
                    <a:lumMod val="75000"/>
                    <a:lumOff val="25000"/>
                  </a:schemeClr>
                </a:solidFill>
                <a:latin typeface="+mn-ea"/>
                <a:cs typeface="Times New Roman" panose="02020603050405020304" pitchFamily="18" charset="0"/>
              </a:rPr>
              <a:t>向发改委提交立项申请，全程跟进审批状况，在最短的时间内成功拿到立项批文，为项目的开工建设保驾护航</a:t>
            </a:r>
            <a:endParaRPr lang="zh-CN" altLang="en-US" sz="1100" kern="100" dirty="0">
              <a:solidFill>
                <a:schemeClr val="tx1">
                  <a:lumMod val="75000"/>
                  <a:lumOff val="25000"/>
                </a:schemeClr>
              </a:solidFill>
              <a:effectLst/>
              <a:latin typeface="+mn-ea"/>
              <a:cs typeface="Times New Roman" panose="02020603050405020304" pitchFamily="18" charset="0"/>
            </a:endParaRPr>
          </a:p>
        </p:txBody>
      </p:sp>
      <p:grpSp>
        <p:nvGrpSpPr>
          <p:cNvPr id="49" name="组合 48">
            <a:extLst>
              <a:ext uri="{FF2B5EF4-FFF2-40B4-BE49-F238E27FC236}">
                <a16:creationId xmlns:a16="http://schemas.microsoft.com/office/drawing/2014/main" xmlns="" id="{78F8095B-4D56-4A6F-8C58-7F67C8528719}"/>
              </a:ext>
            </a:extLst>
          </p:cNvPr>
          <p:cNvGrpSpPr/>
          <p:nvPr/>
        </p:nvGrpSpPr>
        <p:grpSpPr>
          <a:xfrm>
            <a:off x="6645890" y="5092650"/>
            <a:ext cx="5452695" cy="216000"/>
            <a:chOff x="5386680" y="2328080"/>
            <a:chExt cx="5452695" cy="216000"/>
          </a:xfrm>
        </p:grpSpPr>
        <p:cxnSp>
          <p:nvCxnSpPr>
            <p:cNvPr id="50" name="直接连接符 49">
              <a:extLst>
                <a:ext uri="{FF2B5EF4-FFF2-40B4-BE49-F238E27FC236}">
                  <a16:creationId xmlns:a16="http://schemas.microsoft.com/office/drawing/2014/main" xmlns="" id="{3750815A-958B-4B1A-995A-FEB2AEE8E586}"/>
                </a:ext>
              </a:extLst>
            </p:cNvPr>
            <p:cNvCxnSpPr>
              <a:cxnSpLocks/>
            </p:cNvCxnSpPr>
            <p:nvPr/>
          </p:nvCxnSpPr>
          <p:spPr>
            <a:xfrm flipH="1">
              <a:off x="5440681" y="2528240"/>
              <a:ext cx="5398694" cy="0"/>
            </a:xfrm>
            <a:prstGeom prst="line">
              <a:avLst/>
            </a:prstGeom>
            <a:ln w="19050" cap="rnd">
              <a:gradFill>
                <a:gsLst>
                  <a:gs pos="0">
                    <a:schemeClr val="accent1"/>
                  </a:gs>
                  <a:gs pos="100000">
                    <a:schemeClr val="accent1">
                      <a:alpha val="0"/>
                    </a:schemeClr>
                  </a:gs>
                </a:gsLst>
                <a:lin ang="6600000" scaled="0"/>
              </a:gradFill>
              <a:roun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D837DC84-0607-43FA-8B20-087670B79F9B}"/>
                </a:ext>
              </a:extLst>
            </p:cNvPr>
            <p:cNvCxnSpPr>
              <a:cxnSpLocks/>
            </p:cNvCxnSpPr>
            <p:nvPr/>
          </p:nvCxnSpPr>
          <p:spPr>
            <a:xfrm rot="3600000">
              <a:off x="5278680" y="2436080"/>
              <a:ext cx="21600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
        <p:nvSpPr>
          <p:cNvPr id="52" name="文本框 51">
            <a:extLst>
              <a:ext uri="{FF2B5EF4-FFF2-40B4-BE49-F238E27FC236}">
                <a16:creationId xmlns:a16="http://schemas.microsoft.com/office/drawing/2014/main" xmlns="" id="{32AE0AF2-7793-4B06-AFE8-2ED6CDEFCE14}"/>
              </a:ext>
            </a:extLst>
          </p:cNvPr>
          <p:cNvSpPr txBox="1"/>
          <p:nvPr/>
        </p:nvSpPr>
        <p:spPr>
          <a:xfrm>
            <a:off x="6101312" y="4624325"/>
            <a:ext cx="681597" cy="461665"/>
          </a:xfrm>
          <a:prstGeom prst="rect">
            <a:avLst/>
          </a:prstGeom>
          <a:noFill/>
        </p:spPr>
        <p:txBody>
          <a:bodyPr wrap="none" rtlCol="0">
            <a:spAutoFit/>
          </a:bodyPr>
          <a:lstStyle/>
          <a:p>
            <a:r>
              <a:rPr lang="en-US" altLang="zh-CN" sz="2400" b="1" spc="300" dirty="0">
                <a:solidFill>
                  <a:schemeClr val="tx1">
                    <a:lumMod val="75000"/>
                    <a:lumOff val="25000"/>
                  </a:schemeClr>
                </a:solidFill>
                <a:latin typeface="+mj-lt"/>
              </a:rPr>
              <a:t>03</a:t>
            </a:r>
            <a:endParaRPr lang="zh-CN" altLang="en-US" sz="2400" b="1" spc="300" dirty="0">
              <a:solidFill>
                <a:schemeClr val="tx1">
                  <a:lumMod val="75000"/>
                  <a:lumOff val="25000"/>
                </a:schemeClr>
              </a:solidFill>
              <a:latin typeface="+mj-lt"/>
            </a:endParaRPr>
          </a:p>
        </p:txBody>
      </p:sp>
      <p:sp>
        <p:nvSpPr>
          <p:cNvPr id="53" name="矩形 52">
            <a:extLst>
              <a:ext uri="{FF2B5EF4-FFF2-40B4-BE49-F238E27FC236}">
                <a16:creationId xmlns:a16="http://schemas.microsoft.com/office/drawing/2014/main" xmlns="" id="{D6EBDE1B-39F8-488B-B67D-BD73944EB1CE}"/>
              </a:ext>
            </a:extLst>
          </p:cNvPr>
          <p:cNvSpPr/>
          <p:nvPr/>
        </p:nvSpPr>
        <p:spPr>
          <a:xfrm>
            <a:off x="6374335" y="4593181"/>
            <a:ext cx="5398695" cy="292131"/>
          </a:xfrm>
          <a:prstGeom prst="rect">
            <a:avLst/>
          </a:prstGeom>
        </p:spPr>
        <p:txBody>
          <a:bodyPr wrap="square">
            <a:spAutoFit/>
          </a:bodyPr>
          <a:lstStyle/>
          <a:p>
            <a:pPr>
              <a:lnSpc>
                <a:spcPct val="130000"/>
              </a:lnSpc>
            </a:pPr>
            <a:endParaRPr lang="zh-CN" altLang="en-US" sz="1100" kern="100" dirty="0">
              <a:solidFill>
                <a:schemeClr val="tx1">
                  <a:lumMod val="75000"/>
                  <a:lumOff val="25000"/>
                </a:schemeClr>
              </a:solidFill>
              <a:effectLst/>
              <a:latin typeface="+mn-ea"/>
              <a:cs typeface="Times New Roman" panose="02020603050405020304" pitchFamily="18" charset="0"/>
            </a:endParaRPr>
          </a:p>
        </p:txBody>
      </p:sp>
      <p:sp>
        <p:nvSpPr>
          <p:cNvPr id="54" name="矩形 53">
            <a:extLst>
              <a:ext uri="{FF2B5EF4-FFF2-40B4-BE49-F238E27FC236}">
                <a16:creationId xmlns:a16="http://schemas.microsoft.com/office/drawing/2014/main" xmlns="" id="{7BCC9A40-42D4-4BF6-B448-6DB6B2637FB0}"/>
              </a:ext>
            </a:extLst>
          </p:cNvPr>
          <p:cNvSpPr/>
          <p:nvPr/>
        </p:nvSpPr>
        <p:spPr>
          <a:xfrm>
            <a:off x="6717925" y="4588362"/>
            <a:ext cx="4991475" cy="703078"/>
          </a:xfrm>
          <a:prstGeom prst="rect">
            <a:avLst/>
          </a:prstGeom>
        </p:spPr>
        <p:txBody>
          <a:bodyPr wrap="square">
            <a:spAutoFit/>
          </a:bodyPr>
          <a:lstStyle/>
          <a:p>
            <a:pPr>
              <a:lnSpc>
                <a:spcPct val="130000"/>
              </a:lnSpc>
            </a:pPr>
            <a:r>
              <a:rPr lang="zh-CN" altLang="en-US" sz="1600" kern="100" dirty="0">
                <a:solidFill>
                  <a:schemeClr val="tx1">
                    <a:lumMod val="75000"/>
                    <a:lumOff val="25000"/>
                  </a:schemeClr>
                </a:solidFill>
                <a:latin typeface="+mn-ea"/>
                <a:cs typeface="Times New Roman" panose="02020603050405020304" pitchFamily="18" charset="0"/>
              </a:rPr>
              <a:t>配合各级主管部门的工作，建立了友好的关系，顺利完成了各项报建工作，拿到了房开资质以及五证</a:t>
            </a:r>
            <a:endParaRPr lang="zh-CN" altLang="en-US" sz="1100" kern="100" dirty="0">
              <a:solidFill>
                <a:schemeClr val="tx1">
                  <a:lumMod val="75000"/>
                  <a:lumOff val="25000"/>
                </a:schemeClr>
              </a:solidFill>
              <a:effectLst/>
              <a:latin typeface="+mn-ea"/>
              <a:cs typeface="Times New Roman" panose="02020603050405020304" pitchFamily="18" charset="0"/>
            </a:endParaRPr>
          </a:p>
        </p:txBody>
      </p:sp>
      <p:pic>
        <p:nvPicPr>
          <p:cNvPr id="55" name="图片 54" descr="图片包含 徽标&#10;&#10;描述已自动生成">
            <a:extLst>
              <a:ext uri="{FF2B5EF4-FFF2-40B4-BE49-F238E27FC236}">
                <a16:creationId xmlns:a16="http://schemas.microsoft.com/office/drawing/2014/main" xmlns="" id="{13B11CE4-3052-4BBC-A603-DDB5AAC847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5759549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梯形 23">
            <a:extLst>
              <a:ext uri="{FF2B5EF4-FFF2-40B4-BE49-F238E27FC236}">
                <a16:creationId xmlns:a16="http://schemas.microsoft.com/office/drawing/2014/main" xmlns="" id="{70B1D690-472C-45E9-9E0B-88EF52151380}"/>
              </a:ext>
            </a:extLst>
          </p:cNvPr>
          <p:cNvSpPr/>
          <p:nvPr/>
        </p:nvSpPr>
        <p:spPr>
          <a:xfrm>
            <a:off x="3140" y="5475417"/>
            <a:ext cx="12192000" cy="1382583"/>
          </a:xfrm>
          <a:prstGeom prst="trapezoid">
            <a:avLst>
              <a:gd name="adj" fmla="val 142581"/>
            </a:avLst>
          </a:prstGeom>
          <a:gradFill flip="none" rotWithShape="1">
            <a:gsLst>
              <a:gs pos="100000">
                <a:schemeClr val="accent1">
                  <a:lumMod val="40000"/>
                  <a:lumOff val="60000"/>
                </a:schemeClr>
              </a:gs>
              <a:gs pos="0">
                <a:schemeClr val="accent1">
                  <a:lumMod val="20000"/>
                  <a:lumOff val="80000"/>
                  <a:alpha val="3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28C2E1F9-2577-4ECF-8DE5-4693E86533D3}"/>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1766B912-F227-41E5-9E6F-D14D3D557402}"/>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2B78F37D-4952-404F-9F75-1426293BDEFC}"/>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D98C74AC-CEA3-49F6-A1E9-F7182B851AFA}"/>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97768D1E-6F44-40E7-89A7-4809F1A3480E}"/>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4A0A0BCA-7FDE-4428-B753-F3186EB0B0B7}"/>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BA729A39-0E40-439C-AF65-03D4AC5CADC5}"/>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报审情况</a:t>
            </a:r>
          </a:p>
        </p:txBody>
      </p:sp>
      <p:sp>
        <p:nvSpPr>
          <p:cNvPr id="10" name="矩形 9">
            <a:extLst>
              <a:ext uri="{FF2B5EF4-FFF2-40B4-BE49-F238E27FC236}">
                <a16:creationId xmlns:a16="http://schemas.microsoft.com/office/drawing/2014/main" xmlns="" id="{D570C19B-1A3A-4C5E-A092-B78E8ACA59CB}"/>
              </a:ext>
            </a:extLst>
          </p:cNvPr>
          <p:cNvSpPr/>
          <p:nvPr/>
        </p:nvSpPr>
        <p:spPr>
          <a:xfrm>
            <a:off x="2294951" y="1796823"/>
            <a:ext cx="2883961" cy="4076114"/>
          </a:xfrm>
          <a:prstGeom prst="rect">
            <a:avLst/>
          </a:prstGeom>
          <a:blipFill dpi="0" rotWithShape="1">
            <a:blip r:embed="rId2"/>
            <a:srcRect/>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3FFCE3BF-5FB1-48C2-B4B5-82177610C717}"/>
              </a:ext>
            </a:extLst>
          </p:cNvPr>
          <p:cNvSpPr/>
          <p:nvPr/>
        </p:nvSpPr>
        <p:spPr>
          <a:xfrm>
            <a:off x="2362200" y="1796822"/>
            <a:ext cx="2795872" cy="4083861"/>
          </a:xfrm>
          <a:prstGeom prst="rect">
            <a:avLst/>
          </a:prstGeom>
          <a:gradFill flip="none" rotWithShape="1">
            <a:gsLst>
              <a:gs pos="95000">
                <a:schemeClr val="bg1">
                  <a:alpha val="0"/>
                </a:schemeClr>
              </a:gs>
              <a:gs pos="100000">
                <a:schemeClr val="bg1"/>
              </a:gs>
            </a:gsLst>
            <a:path path="shape">
              <a:fillToRect l="50000" t="50000" r="50000" b="50000"/>
            </a:path>
            <a:tileRect/>
          </a:gradFill>
          <a:ln>
            <a:noFill/>
          </a:ln>
          <a:effectLst>
            <a:innerShdw blurRad="3175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xmlns="" id="{570053E6-A986-4328-A296-AAA0AE58FCAA}"/>
              </a:ext>
            </a:extLst>
          </p:cNvPr>
          <p:cNvSpPr/>
          <p:nvPr/>
        </p:nvSpPr>
        <p:spPr>
          <a:xfrm rot="16200000">
            <a:off x="1460181" y="1360434"/>
            <a:ext cx="373039" cy="389570"/>
          </a:xfrm>
          <a:prstGeom prst="triangle">
            <a:avLst>
              <a:gd name="adj" fmla="val 4994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窗户旁的电视&#10;&#10;描述已自动生成">
            <a:extLst>
              <a:ext uri="{FF2B5EF4-FFF2-40B4-BE49-F238E27FC236}">
                <a16:creationId xmlns:a16="http://schemas.microsoft.com/office/drawing/2014/main" xmlns="" id="{D24BF6ED-24E6-4394-9195-657E3C143F0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84121" y="1313458"/>
            <a:ext cx="3959603" cy="5031780"/>
          </a:xfrm>
          <a:prstGeom prst="rect">
            <a:avLst/>
          </a:prstGeom>
          <a:effectLst>
            <a:reflection blurRad="6350" stA="52000" endA="300" endPos="35000" dir="5400000" sy="-100000" algn="bl" rotWithShape="0"/>
          </a:effectLst>
        </p:spPr>
      </p:pic>
      <p:sp>
        <p:nvSpPr>
          <p:cNvPr id="25" name="矩形: 圆角 24">
            <a:extLst>
              <a:ext uri="{FF2B5EF4-FFF2-40B4-BE49-F238E27FC236}">
                <a16:creationId xmlns:a16="http://schemas.microsoft.com/office/drawing/2014/main" xmlns="" id="{B27E2B2F-3FF3-4749-8403-9324B98391DD}"/>
              </a:ext>
            </a:extLst>
          </p:cNvPr>
          <p:cNvSpPr/>
          <p:nvPr/>
        </p:nvSpPr>
        <p:spPr>
          <a:xfrm>
            <a:off x="6448278" y="3263991"/>
            <a:ext cx="4267916" cy="3071676"/>
          </a:xfrm>
          <a:prstGeom prst="roundRect">
            <a:avLst>
              <a:gd name="adj" fmla="val 0"/>
            </a:avLst>
          </a:prstGeom>
          <a:solidFill>
            <a:schemeClr val="accent1">
              <a:lumMod val="50000"/>
            </a:schemeClr>
          </a:solidFill>
          <a:ln w="12700" cap="flat" cmpd="sng" algn="ctr">
            <a:noFill/>
            <a:prstDash val="solid"/>
            <a:miter lim="800000"/>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7369CA40-B696-4C9E-9D9E-5C1BAB606639}"/>
              </a:ext>
            </a:extLst>
          </p:cNvPr>
          <p:cNvSpPr/>
          <p:nvPr/>
        </p:nvSpPr>
        <p:spPr>
          <a:xfrm>
            <a:off x="6602435" y="3429000"/>
            <a:ext cx="3959602" cy="2741658"/>
          </a:xfrm>
          <a:prstGeom prst="rect">
            <a:avLst/>
          </a:prstGeom>
          <a:blipFill dpi="0" rotWithShape="1">
            <a:blip r:embed="rId4"/>
            <a:srcRect/>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a:extLst>
              <a:ext uri="{FF2B5EF4-FFF2-40B4-BE49-F238E27FC236}">
                <a16:creationId xmlns:a16="http://schemas.microsoft.com/office/drawing/2014/main" xmlns="" id="{3B59C1E4-EB48-4A36-9407-22A6760BBCE3}"/>
              </a:ext>
            </a:extLst>
          </p:cNvPr>
          <p:cNvSpPr/>
          <p:nvPr/>
        </p:nvSpPr>
        <p:spPr>
          <a:xfrm rot="8100000" flipH="1" flipV="1">
            <a:off x="6238652" y="3436923"/>
            <a:ext cx="944880" cy="187413"/>
          </a:xfrm>
          <a:prstGeom prst="trapezoid">
            <a:avLst>
              <a:gd name="adj" fmla="val 100130"/>
            </a:avLst>
          </a:prstGeom>
          <a:ln>
            <a:noFill/>
          </a:ln>
          <a:effectLst>
            <a:outerShdw blurRad="127000" sx="102000" sy="102000" algn="ctr"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a:extLst>
              <a:ext uri="{FF2B5EF4-FFF2-40B4-BE49-F238E27FC236}">
                <a16:creationId xmlns:a16="http://schemas.microsoft.com/office/drawing/2014/main" xmlns="" id="{68CEEFA5-7FFF-49A3-8AB9-CD88A87EA2CF}"/>
              </a:ext>
            </a:extLst>
          </p:cNvPr>
          <p:cNvSpPr/>
          <p:nvPr/>
        </p:nvSpPr>
        <p:spPr>
          <a:xfrm rot="13500000" flipV="1">
            <a:off x="9982345" y="3436924"/>
            <a:ext cx="944880" cy="187413"/>
          </a:xfrm>
          <a:prstGeom prst="trapezoid">
            <a:avLst>
              <a:gd name="adj" fmla="val 100130"/>
            </a:avLst>
          </a:prstGeom>
          <a:ln>
            <a:noFill/>
          </a:ln>
          <a:effectLst>
            <a:outerShdw blurRad="127000" sx="102000" sy="102000" algn="ctr"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xmlns="" id="{69612EFC-42E4-4563-8118-B62F056D8A97}"/>
              </a:ext>
            </a:extLst>
          </p:cNvPr>
          <p:cNvSpPr/>
          <p:nvPr/>
        </p:nvSpPr>
        <p:spPr>
          <a:xfrm rot="13500000" flipH="1">
            <a:off x="6245002" y="5974371"/>
            <a:ext cx="944880" cy="187413"/>
          </a:xfrm>
          <a:prstGeom prst="trapezoid">
            <a:avLst>
              <a:gd name="adj" fmla="val 100130"/>
            </a:avLst>
          </a:prstGeom>
          <a:ln>
            <a:noFill/>
          </a:ln>
          <a:effectLst>
            <a:outerShdw blurRad="127000" sx="102000" sy="102000" algn="ctr"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xmlns="" id="{4F6580A2-5151-498A-BADB-094EE78B3006}"/>
              </a:ext>
            </a:extLst>
          </p:cNvPr>
          <p:cNvSpPr/>
          <p:nvPr/>
        </p:nvSpPr>
        <p:spPr>
          <a:xfrm rot="8100000">
            <a:off x="9974591" y="5974371"/>
            <a:ext cx="944880" cy="187413"/>
          </a:xfrm>
          <a:prstGeom prst="trapezoid">
            <a:avLst>
              <a:gd name="adj" fmla="val 100130"/>
            </a:avLst>
          </a:prstGeom>
          <a:ln>
            <a:noFill/>
          </a:ln>
          <a:effectLst>
            <a:outerShdw blurRad="127000" sx="102000" sy="102000" algn="ctr"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287D269B-6EDC-4BD5-AE42-1EB7EB759761}"/>
              </a:ext>
            </a:extLst>
          </p:cNvPr>
          <p:cNvGrpSpPr/>
          <p:nvPr/>
        </p:nvGrpSpPr>
        <p:grpSpPr>
          <a:xfrm>
            <a:off x="8362900" y="3429000"/>
            <a:ext cx="438672" cy="2741658"/>
            <a:chOff x="8260250" y="3432531"/>
            <a:chExt cx="584896" cy="2741658"/>
          </a:xfrm>
        </p:grpSpPr>
        <p:pic>
          <p:nvPicPr>
            <p:cNvPr id="33" name="图片 32">
              <a:extLst>
                <a:ext uri="{FF2B5EF4-FFF2-40B4-BE49-F238E27FC236}">
                  <a16:creationId xmlns:a16="http://schemas.microsoft.com/office/drawing/2014/main" xmlns="" id="{D6EAA0DF-5A48-481A-9F49-A422D5C70C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93632" t="8443" b="11155"/>
            <a:stretch/>
          </p:blipFill>
          <p:spPr>
            <a:xfrm>
              <a:off x="8552698" y="3432531"/>
              <a:ext cx="292448" cy="2741658"/>
            </a:xfrm>
            <a:prstGeom prst="rect">
              <a:avLst/>
            </a:prstGeom>
          </p:spPr>
        </p:pic>
        <p:pic>
          <p:nvPicPr>
            <p:cNvPr id="34" name="图片 33">
              <a:extLst>
                <a:ext uri="{FF2B5EF4-FFF2-40B4-BE49-F238E27FC236}">
                  <a16:creationId xmlns:a16="http://schemas.microsoft.com/office/drawing/2014/main" xmlns="" id="{0792F8DE-5787-4C4C-B668-F5A6DBB805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93632" t="8443" b="11155"/>
            <a:stretch/>
          </p:blipFill>
          <p:spPr>
            <a:xfrm flipH="1">
              <a:off x="8260250" y="3432531"/>
              <a:ext cx="292448" cy="2741658"/>
            </a:xfrm>
            <a:prstGeom prst="rect">
              <a:avLst/>
            </a:prstGeom>
          </p:spPr>
        </p:pic>
      </p:grpSp>
      <p:sp>
        <p:nvSpPr>
          <p:cNvPr id="36" name="矩形: 剪去单角 35">
            <a:extLst>
              <a:ext uri="{FF2B5EF4-FFF2-40B4-BE49-F238E27FC236}">
                <a16:creationId xmlns:a16="http://schemas.microsoft.com/office/drawing/2014/main" xmlns="" id="{E08911C5-DF91-4E1A-902F-C96708203B95}"/>
              </a:ext>
            </a:extLst>
          </p:cNvPr>
          <p:cNvSpPr/>
          <p:nvPr/>
        </p:nvSpPr>
        <p:spPr>
          <a:xfrm>
            <a:off x="1472250" y="1557174"/>
            <a:ext cx="2518991" cy="6433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等腰三角形 36">
            <a:extLst>
              <a:ext uri="{FF2B5EF4-FFF2-40B4-BE49-F238E27FC236}">
                <a16:creationId xmlns:a16="http://schemas.microsoft.com/office/drawing/2014/main" xmlns="" id="{D13D1034-23E2-44B6-B711-2E0BAAB383FA}"/>
              </a:ext>
            </a:extLst>
          </p:cNvPr>
          <p:cNvSpPr/>
          <p:nvPr/>
        </p:nvSpPr>
        <p:spPr>
          <a:xfrm rot="13527293">
            <a:off x="3820501" y="1595336"/>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ABBDD6BD-04B5-467B-88A5-E417EFF48379}"/>
              </a:ext>
            </a:extLst>
          </p:cNvPr>
          <p:cNvSpPr txBox="1"/>
          <p:nvPr/>
        </p:nvSpPr>
        <p:spPr>
          <a:xfrm>
            <a:off x="1560446" y="1654734"/>
            <a:ext cx="2339102" cy="523220"/>
          </a:xfrm>
          <a:prstGeom prst="rect">
            <a:avLst/>
          </a:prstGeom>
          <a:noFill/>
        </p:spPr>
        <p:txBody>
          <a:bodyPr wrap="none" rtlCol="0">
            <a:spAutoFit/>
          </a:bodyPr>
          <a:lstStyle/>
          <a:p>
            <a:r>
              <a:rPr lang="zh-CN" altLang="en-US" sz="2800" dirty="0">
                <a:solidFill>
                  <a:schemeClr val="accent1"/>
                </a:solidFill>
                <a:latin typeface="+mj-ea"/>
                <a:ea typeface="+mj-ea"/>
              </a:rPr>
              <a:t>项目立项批复</a:t>
            </a:r>
          </a:p>
        </p:txBody>
      </p:sp>
      <p:cxnSp>
        <p:nvCxnSpPr>
          <p:cNvPr id="42" name="直接连接符 41">
            <a:extLst>
              <a:ext uri="{FF2B5EF4-FFF2-40B4-BE49-F238E27FC236}">
                <a16:creationId xmlns:a16="http://schemas.microsoft.com/office/drawing/2014/main" xmlns="" id="{E6DBD3A4-4A7F-4006-BAB2-57B229378966}"/>
              </a:ext>
            </a:extLst>
          </p:cNvPr>
          <p:cNvCxnSpPr>
            <a:cxnSpLocks/>
          </p:cNvCxnSpPr>
          <p:nvPr/>
        </p:nvCxnSpPr>
        <p:spPr>
          <a:xfrm>
            <a:off x="1472250" y="1555108"/>
            <a:ext cx="0" cy="64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6" name="矩形: 剪去单角 45">
            <a:extLst>
              <a:ext uri="{FF2B5EF4-FFF2-40B4-BE49-F238E27FC236}">
                <a16:creationId xmlns:a16="http://schemas.microsoft.com/office/drawing/2014/main" xmlns="" id="{CAA6BDE6-0767-4F7A-8783-1C0107CA0766}"/>
              </a:ext>
            </a:extLst>
          </p:cNvPr>
          <p:cNvSpPr/>
          <p:nvPr/>
        </p:nvSpPr>
        <p:spPr>
          <a:xfrm>
            <a:off x="6858619" y="2200495"/>
            <a:ext cx="3549260" cy="6433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等腰三角形 46">
            <a:extLst>
              <a:ext uri="{FF2B5EF4-FFF2-40B4-BE49-F238E27FC236}">
                <a16:creationId xmlns:a16="http://schemas.microsoft.com/office/drawing/2014/main" xmlns="" id="{129A4F28-DD77-455B-B150-D60DA8B1D9E0}"/>
              </a:ext>
            </a:extLst>
          </p:cNvPr>
          <p:cNvSpPr/>
          <p:nvPr/>
        </p:nvSpPr>
        <p:spPr>
          <a:xfrm rot="13527293">
            <a:off x="10235358" y="2238657"/>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B7B6A5FA-87D8-43D2-B84E-8EC9319AD634}"/>
              </a:ext>
            </a:extLst>
          </p:cNvPr>
          <p:cNvSpPr txBox="1"/>
          <p:nvPr/>
        </p:nvSpPr>
        <p:spPr>
          <a:xfrm>
            <a:off x="6946815" y="2298055"/>
            <a:ext cx="3416320" cy="523220"/>
          </a:xfrm>
          <a:prstGeom prst="rect">
            <a:avLst/>
          </a:prstGeom>
          <a:noFill/>
        </p:spPr>
        <p:txBody>
          <a:bodyPr wrap="none" rtlCol="0">
            <a:spAutoFit/>
          </a:bodyPr>
          <a:lstStyle/>
          <a:p>
            <a:r>
              <a:rPr lang="zh-CN" altLang="en-US" sz="2800" dirty="0">
                <a:solidFill>
                  <a:schemeClr val="accent1"/>
                </a:solidFill>
                <a:latin typeface="+mj-ea"/>
                <a:ea typeface="+mj-ea"/>
              </a:rPr>
              <a:t>房地产开发暂定资质</a:t>
            </a:r>
          </a:p>
        </p:txBody>
      </p:sp>
      <p:cxnSp>
        <p:nvCxnSpPr>
          <p:cNvPr id="49" name="直接连接符 48">
            <a:extLst>
              <a:ext uri="{FF2B5EF4-FFF2-40B4-BE49-F238E27FC236}">
                <a16:creationId xmlns:a16="http://schemas.microsoft.com/office/drawing/2014/main" xmlns="" id="{0431B19B-D40B-4DE2-A3E4-71DE8E49A74A}"/>
              </a:ext>
            </a:extLst>
          </p:cNvPr>
          <p:cNvCxnSpPr>
            <a:cxnSpLocks/>
          </p:cNvCxnSpPr>
          <p:nvPr/>
        </p:nvCxnSpPr>
        <p:spPr>
          <a:xfrm flipH="1">
            <a:off x="6858619" y="2843816"/>
            <a:ext cx="3549260" cy="2613"/>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52" name="图片 51" descr="图片包含 徽标&#10;&#10;描述已自动生成">
            <a:extLst>
              <a:ext uri="{FF2B5EF4-FFF2-40B4-BE49-F238E27FC236}">
                <a16:creationId xmlns:a16="http://schemas.microsoft.com/office/drawing/2014/main" xmlns="" id="{FCF405F9-44C0-4474-91D0-61C64AEDE5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2946875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梯形 28">
            <a:extLst>
              <a:ext uri="{FF2B5EF4-FFF2-40B4-BE49-F238E27FC236}">
                <a16:creationId xmlns:a16="http://schemas.microsoft.com/office/drawing/2014/main" xmlns="" id="{0CA4056A-CF9E-482F-8B34-FE6BA3CB842A}"/>
              </a:ext>
            </a:extLst>
          </p:cNvPr>
          <p:cNvSpPr/>
          <p:nvPr/>
        </p:nvSpPr>
        <p:spPr>
          <a:xfrm>
            <a:off x="-1981200" y="4621552"/>
            <a:ext cx="16154400" cy="2236447"/>
          </a:xfrm>
          <a:prstGeom prst="trapezoid">
            <a:avLst>
              <a:gd name="adj" fmla="val 175706"/>
            </a:avLst>
          </a:prstGeom>
          <a:gradFill flip="none" rotWithShape="1">
            <a:gsLst>
              <a:gs pos="100000">
                <a:schemeClr val="accent1">
                  <a:lumMod val="40000"/>
                  <a:lumOff val="60000"/>
                </a:schemeClr>
              </a:gs>
              <a:gs pos="0">
                <a:schemeClr val="accent1">
                  <a:lumMod val="20000"/>
                  <a:lumOff val="80000"/>
                  <a:alpha val="3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F5332B87-FF07-48B7-8E0B-EECD36657A97}"/>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BC9FD4DF-C26E-4886-A955-E642A0401597}"/>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9423DFAB-398E-4B41-9717-9EC63B6E9086}"/>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403011FD-3806-4A09-B7B4-C1A98072CE74}"/>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EFEF5575-8FD1-4FBD-821D-58AA1228C988}"/>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F4D12386-878E-46F7-9E57-A5D8840D8AE7}"/>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CD3F190C-FDF3-4BC2-94BB-48A9706FC5B5}"/>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报审情况</a:t>
            </a:r>
          </a:p>
        </p:txBody>
      </p:sp>
      <p:sp>
        <p:nvSpPr>
          <p:cNvPr id="22" name="矩形 21">
            <a:extLst>
              <a:ext uri="{FF2B5EF4-FFF2-40B4-BE49-F238E27FC236}">
                <a16:creationId xmlns:a16="http://schemas.microsoft.com/office/drawing/2014/main" xmlns="" id="{C2FAE40D-881C-47BF-8DAB-BE1FA8166EEC}"/>
              </a:ext>
            </a:extLst>
          </p:cNvPr>
          <p:cNvSpPr/>
          <p:nvPr/>
        </p:nvSpPr>
        <p:spPr>
          <a:xfrm>
            <a:off x="8637073" y="3531708"/>
            <a:ext cx="3118047" cy="2236447"/>
          </a:xfrm>
          <a:prstGeom prst="rect">
            <a:avLst/>
          </a:prstGeom>
          <a:blipFill>
            <a:blip r:embed="rId2"/>
            <a:stretch>
              <a:fillRect/>
            </a:stretch>
          </a:blipFill>
          <a:ln>
            <a:gradFill>
              <a:gsLst>
                <a:gs pos="0">
                  <a:schemeClr val="accent1"/>
                </a:gs>
                <a:gs pos="47000">
                  <a:schemeClr val="accent1">
                    <a:alpha val="0"/>
                  </a:schemeClr>
                </a:gs>
              </a:gsLst>
              <a:lin ang="8400000" scaled="0"/>
            </a:gradFill>
          </a:ln>
          <a:effectLst>
            <a:outerShdw blurRad="127000" dist="63500" algn="l" rotWithShape="0">
              <a:prstClr val="black">
                <a:alpha val="20000"/>
              </a:prstClr>
            </a:outerShdw>
            <a:reflection blurRad="6350" stA="15000" endPos="55000" dir="5400000" sy="-100000" algn="bl" rotWithShape="0"/>
          </a:effectLst>
          <a:scene3d>
            <a:camera prst="perspectiveLeft">
              <a:rot lat="0" lon="15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7D62FD1A-7EE5-411D-A523-3A5D95FAB1AB}"/>
              </a:ext>
            </a:extLst>
          </p:cNvPr>
          <p:cNvSpPr/>
          <p:nvPr/>
        </p:nvSpPr>
        <p:spPr>
          <a:xfrm>
            <a:off x="6569951" y="3265362"/>
            <a:ext cx="3489385" cy="2502793"/>
          </a:xfrm>
          <a:prstGeom prst="rect">
            <a:avLst/>
          </a:prstGeom>
          <a:blipFill>
            <a:blip r:embed="rId3" cstate="screen">
              <a:extLst>
                <a:ext uri="{28A0092B-C50C-407E-A947-70E740481C1C}">
                  <a14:useLocalDpi xmlns:a14="http://schemas.microsoft.com/office/drawing/2010/main"/>
                </a:ext>
              </a:extLst>
            </a:blip>
            <a:stretch>
              <a:fillRect/>
            </a:stretch>
          </a:blipFill>
          <a:ln>
            <a:gradFill>
              <a:gsLst>
                <a:gs pos="0">
                  <a:schemeClr val="accent1"/>
                </a:gs>
                <a:gs pos="45000">
                  <a:schemeClr val="accent1">
                    <a:alpha val="0"/>
                  </a:schemeClr>
                </a:gs>
              </a:gsLst>
              <a:lin ang="8400000" scaled="0"/>
            </a:gradFill>
          </a:ln>
          <a:effectLst>
            <a:outerShdw blurRad="127000" dist="63500" algn="l" rotWithShape="0">
              <a:prstClr val="black">
                <a:alpha val="20000"/>
              </a:prstClr>
            </a:outerShdw>
            <a:reflection blurRad="6350" stA="52000" endA="300" endPos="35000" dir="5400000" sy="-100000" algn="bl" rotWithShape="0"/>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AE13D600-8B3E-4728-94A9-50643B740AD9}"/>
              </a:ext>
            </a:extLst>
          </p:cNvPr>
          <p:cNvSpPr/>
          <p:nvPr/>
        </p:nvSpPr>
        <p:spPr>
          <a:xfrm>
            <a:off x="436880" y="3531708"/>
            <a:ext cx="3118047" cy="223644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gradFill>
              <a:gsLst>
                <a:gs pos="0">
                  <a:schemeClr val="accent1"/>
                </a:gs>
                <a:gs pos="45000">
                  <a:schemeClr val="accent1">
                    <a:alpha val="0"/>
                  </a:schemeClr>
                </a:gs>
              </a:gsLst>
              <a:lin ang="2400000" scaled="0"/>
            </a:gradFill>
          </a:ln>
          <a:effectLst>
            <a:outerShdw blurRad="127000" dist="63500" dir="10800000" algn="r" rotWithShape="0">
              <a:prstClr val="black">
                <a:alpha val="20000"/>
              </a:prstClr>
            </a:outerShdw>
            <a:reflection blurRad="6350" stA="52000" endA="300" endPos="35000" dir="5400000" sy="-100000" algn="bl" rotWithShape="0"/>
          </a:effectLst>
          <a:scene3d>
            <a:camera prst="perspectiveRight">
              <a:rot lat="0" lon="20099993"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C5C69696-5BCD-49DF-87E9-749B726E2D8F}"/>
              </a:ext>
            </a:extLst>
          </p:cNvPr>
          <p:cNvSpPr/>
          <p:nvPr/>
        </p:nvSpPr>
        <p:spPr>
          <a:xfrm>
            <a:off x="2155524" y="3265362"/>
            <a:ext cx="3489385" cy="2502793"/>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gradFill>
              <a:gsLst>
                <a:gs pos="0">
                  <a:schemeClr val="accent1"/>
                </a:gs>
                <a:gs pos="41000">
                  <a:schemeClr val="accent1">
                    <a:alpha val="0"/>
                  </a:schemeClr>
                </a:gs>
              </a:gsLst>
              <a:lin ang="2400000" scaled="0"/>
            </a:gradFill>
          </a:ln>
          <a:effectLst>
            <a:outerShdw blurRad="152400" dist="50800" dir="10800000" algn="r" rotWithShape="0">
              <a:prstClr val="black">
                <a:alpha val="20000"/>
              </a:prstClr>
            </a:outerShdw>
            <a:reflection blurRad="6350" stA="52000" endA="300" endPos="35000" dir="5400000" sy="-100000" algn="bl" rotWithShape="0"/>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6BEDD17F-A3BD-4917-90BC-1D0F2C5D1B91}"/>
              </a:ext>
            </a:extLst>
          </p:cNvPr>
          <p:cNvSpPr/>
          <p:nvPr/>
        </p:nvSpPr>
        <p:spPr>
          <a:xfrm>
            <a:off x="4199785" y="3048000"/>
            <a:ext cx="3792430" cy="2720155"/>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6350">
            <a:gradFill>
              <a:gsLst>
                <a:gs pos="0">
                  <a:schemeClr val="accent1"/>
                </a:gs>
                <a:gs pos="76000">
                  <a:schemeClr val="accent1">
                    <a:alpha val="0"/>
                  </a:schemeClr>
                </a:gs>
              </a:gsLst>
              <a:lin ang="5400000" scaled="1"/>
            </a:gradFill>
          </a:ln>
          <a:effectLst>
            <a:outerShdw blurRad="127000" sx="101000" sy="101000" algn="ctr" rotWithShape="0">
              <a:prstClr val="black">
                <a:alpha val="2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ACB1BF58-A6BB-4C60-88D6-463E40063E60}"/>
              </a:ext>
            </a:extLst>
          </p:cNvPr>
          <p:cNvSpPr txBox="1"/>
          <p:nvPr/>
        </p:nvSpPr>
        <p:spPr>
          <a:xfrm>
            <a:off x="5166713" y="5868723"/>
            <a:ext cx="1896673" cy="338554"/>
          </a:xfrm>
          <a:prstGeom prst="rect">
            <a:avLst/>
          </a:prstGeom>
          <a:noFill/>
        </p:spPr>
        <p:txBody>
          <a:bodyPr wrap="none" rtlCol="0">
            <a:spAutoFit/>
          </a:bodyPr>
          <a:lstStyle/>
          <a:p>
            <a:pPr algn="ctr"/>
            <a:r>
              <a:rPr lang="zh-CN" altLang="en-US" sz="1600" dirty="0">
                <a:solidFill>
                  <a:schemeClr val="tx1">
                    <a:lumMod val="75000"/>
                    <a:lumOff val="25000"/>
                  </a:schemeClr>
                </a:solidFill>
              </a:rPr>
              <a:t>不动产权证</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土地证</a:t>
            </a:r>
          </a:p>
        </p:txBody>
      </p:sp>
      <p:sp>
        <p:nvSpPr>
          <p:cNvPr id="31" name="文本框 30">
            <a:extLst>
              <a:ext uri="{FF2B5EF4-FFF2-40B4-BE49-F238E27FC236}">
                <a16:creationId xmlns:a16="http://schemas.microsoft.com/office/drawing/2014/main" xmlns="" id="{426D5503-35D8-44A9-BF64-5180D18042BC}"/>
              </a:ext>
            </a:extLst>
          </p:cNvPr>
          <p:cNvSpPr txBox="1"/>
          <p:nvPr/>
        </p:nvSpPr>
        <p:spPr>
          <a:xfrm>
            <a:off x="2216242" y="5868723"/>
            <a:ext cx="2031325" cy="338554"/>
          </a:xfrm>
          <a:prstGeom prst="rect">
            <a:avLst/>
          </a:prstGeom>
          <a:noFill/>
        </p:spPr>
        <p:txBody>
          <a:bodyPr wrap="none" rtlCol="0">
            <a:spAutoFit/>
          </a:bodyPr>
          <a:lstStyle/>
          <a:p>
            <a:pPr algn="ctr"/>
            <a:r>
              <a:rPr lang="zh-CN" altLang="en-US" sz="1600" dirty="0">
                <a:solidFill>
                  <a:schemeClr val="tx1">
                    <a:lumMod val="75000"/>
                    <a:lumOff val="25000"/>
                  </a:schemeClr>
                </a:solidFill>
              </a:rPr>
              <a:t>建设用地规划许可证</a:t>
            </a:r>
          </a:p>
        </p:txBody>
      </p:sp>
      <p:sp>
        <p:nvSpPr>
          <p:cNvPr id="32" name="文本框 31">
            <a:extLst>
              <a:ext uri="{FF2B5EF4-FFF2-40B4-BE49-F238E27FC236}">
                <a16:creationId xmlns:a16="http://schemas.microsoft.com/office/drawing/2014/main" xmlns="" id="{64705AB9-6348-440E-9C84-017324C5213B}"/>
              </a:ext>
            </a:extLst>
          </p:cNvPr>
          <p:cNvSpPr txBox="1"/>
          <p:nvPr/>
        </p:nvSpPr>
        <p:spPr>
          <a:xfrm>
            <a:off x="721194" y="5868723"/>
            <a:ext cx="1210588" cy="338554"/>
          </a:xfrm>
          <a:prstGeom prst="rect">
            <a:avLst/>
          </a:prstGeom>
          <a:noFill/>
        </p:spPr>
        <p:txBody>
          <a:bodyPr wrap="none" rtlCol="0">
            <a:spAutoFit/>
          </a:bodyPr>
          <a:lstStyle/>
          <a:p>
            <a:pPr algn="ctr"/>
            <a:r>
              <a:rPr lang="zh-CN" altLang="en-US" sz="1600" dirty="0">
                <a:solidFill>
                  <a:schemeClr val="tx1">
                    <a:lumMod val="75000"/>
                    <a:lumOff val="25000"/>
                  </a:schemeClr>
                </a:solidFill>
              </a:rPr>
              <a:t>施工许可证</a:t>
            </a:r>
          </a:p>
        </p:txBody>
      </p:sp>
      <p:sp>
        <p:nvSpPr>
          <p:cNvPr id="33" name="文本框 32">
            <a:extLst>
              <a:ext uri="{FF2B5EF4-FFF2-40B4-BE49-F238E27FC236}">
                <a16:creationId xmlns:a16="http://schemas.microsoft.com/office/drawing/2014/main" xmlns="" id="{C4C33F6C-E347-4CB0-BBD8-A0A4E4AF45BA}"/>
              </a:ext>
            </a:extLst>
          </p:cNvPr>
          <p:cNvSpPr txBox="1"/>
          <p:nvPr/>
        </p:nvSpPr>
        <p:spPr>
          <a:xfrm>
            <a:off x="7944435" y="5868723"/>
            <a:ext cx="2031326" cy="338554"/>
          </a:xfrm>
          <a:prstGeom prst="rect">
            <a:avLst/>
          </a:prstGeom>
          <a:noFill/>
        </p:spPr>
        <p:txBody>
          <a:bodyPr wrap="none" rtlCol="0">
            <a:spAutoFit/>
          </a:bodyPr>
          <a:lstStyle/>
          <a:p>
            <a:pPr algn="ctr"/>
            <a:r>
              <a:rPr lang="zh-CN" altLang="en-US" sz="1600" dirty="0">
                <a:solidFill>
                  <a:schemeClr val="tx1">
                    <a:lumMod val="75000"/>
                    <a:lumOff val="25000"/>
                  </a:schemeClr>
                </a:solidFill>
              </a:rPr>
              <a:t>建设工程规划许可证</a:t>
            </a:r>
          </a:p>
        </p:txBody>
      </p:sp>
      <p:sp>
        <p:nvSpPr>
          <p:cNvPr id="34" name="文本框 33">
            <a:extLst>
              <a:ext uri="{FF2B5EF4-FFF2-40B4-BE49-F238E27FC236}">
                <a16:creationId xmlns:a16="http://schemas.microsoft.com/office/drawing/2014/main" xmlns="" id="{615D8917-5B0F-425A-84F9-D4A55610B371}"/>
              </a:ext>
            </a:extLst>
          </p:cNvPr>
          <p:cNvSpPr txBox="1"/>
          <p:nvPr/>
        </p:nvSpPr>
        <p:spPr>
          <a:xfrm>
            <a:off x="10463782" y="5868723"/>
            <a:ext cx="800220" cy="338554"/>
          </a:xfrm>
          <a:prstGeom prst="rect">
            <a:avLst/>
          </a:prstGeom>
          <a:noFill/>
        </p:spPr>
        <p:txBody>
          <a:bodyPr wrap="none" rtlCol="0">
            <a:spAutoFit/>
          </a:bodyPr>
          <a:lstStyle/>
          <a:p>
            <a:pPr algn="ctr"/>
            <a:r>
              <a:rPr lang="zh-CN" altLang="en-US" sz="1600" dirty="0">
                <a:solidFill>
                  <a:schemeClr val="tx1">
                    <a:lumMod val="75000"/>
                    <a:lumOff val="25000"/>
                  </a:schemeClr>
                </a:solidFill>
              </a:rPr>
              <a:t>预售证</a:t>
            </a:r>
          </a:p>
        </p:txBody>
      </p:sp>
      <p:sp>
        <p:nvSpPr>
          <p:cNvPr id="38" name="任意多边形: 形状 37">
            <a:extLst>
              <a:ext uri="{FF2B5EF4-FFF2-40B4-BE49-F238E27FC236}">
                <a16:creationId xmlns:a16="http://schemas.microsoft.com/office/drawing/2014/main" xmlns="" id="{0E47775F-F403-4006-9143-2F42F8836A04}"/>
              </a:ext>
            </a:extLst>
          </p:cNvPr>
          <p:cNvSpPr/>
          <p:nvPr/>
        </p:nvSpPr>
        <p:spPr>
          <a:xfrm rot="12821527">
            <a:off x="1912980" y="-895649"/>
            <a:ext cx="8798654" cy="5796607"/>
          </a:xfrm>
          <a:custGeom>
            <a:avLst/>
            <a:gdLst>
              <a:gd name="connsiteX0" fmla="*/ 946033 w 8798654"/>
              <a:gd name="connsiteY0" fmla="*/ 5796607 h 5796607"/>
              <a:gd name="connsiteX1" fmla="*/ 0 w 8798654"/>
              <a:gd name="connsiteY1" fmla="*/ 5796607 h 5796607"/>
              <a:gd name="connsiteX2" fmla="*/ 279770 w 8798654"/>
              <a:gd name="connsiteY2" fmla="*/ 5612310 h 5796607"/>
              <a:gd name="connsiteX3" fmla="*/ 277125 w 8798654"/>
              <a:gd name="connsiteY3" fmla="*/ 5608342 h 5796607"/>
              <a:gd name="connsiteX4" fmla="*/ 8688986 w 8798654"/>
              <a:gd name="connsiteY4" fmla="*/ 0 h 5796607"/>
              <a:gd name="connsiteX5" fmla="*/ 8798654 w 8798654"/>
              <a:gd name="connsiteY5" fmla="*/ 164490 h 5796607"/>
              <a:gd name="connsiteX6" fmla="*/ 646794 w 8798654"/>
              <a:gd name="connsiteY6" fmla="*/ 5599484 h 579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8654" h="5796607">
                <a:moveTo>
                  <a:pt x="946033" y="5796607"/>
                </a:moveTo>
                <a:lnTo>
                  <a:pt x="0" y="5796607"/>
                </a:lnTo>
                <a:lnTo>
                  <a:pt x="279770" y="5612310"/>
                </a:lnTo>
                <a:lnTo>
                  <a:pt x="277125" y="5608342"/>
                </a:lnTo>
                <a:lnTo>
                  <a:pt x="8688986" y="0"/>
                </a:lnTo>
                <a:lnTo>
                  <a:pt x="8798654" y="164490"/>
                </a:lnTo>
                <a:lnTo>
                  <a:pt x="646794" y="5599484"/>
                </a:lnTo>
                <a:close/>
              </a:path>
            </a:pathLst>
          </a:custGeom>
          <a:gradFill>
            <a:gsLst>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BD39921D-0641-4152-BE64-9EF0AC55C5C3}"/>
              </a:ext>
            </a:extLst>
          </p:cNvPr>
          <p:cNvGrpSpPr/>
          <p:nvPr/>
        </p:nvGrpSpPr>
        <p:grpSpPr>
          <a:xfrm>
            <a:off x="1946701" y="1853511"/>
            <a:ext cx="143637" cy="143637"/>
            <a:chOff x="3620643" y="2232733"/>
            <a:chExt cx="390986" cy="390986"/>
          </a:xfrm>
        </p:grpSpPr>
        <p:sp>
          <p:nvSpPr>
            <p:cNvPr id="40" name="椭圆 39">
              <a:extLst>
                <a:ext uri="{FF2B5EF4-FFF2-40B4-BE49-F238E27FC236}">
                  <a16:creationId xmlns:a16="http://schemas.microsoft.com/office/drawing/2014/main" xmlns="" id="{EAEBBB8F-2E32-4917-A825-8A7406AAE163}"/>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F5ECFB2E-F8E7-4902-9CD7-78DF02338C11}"/>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a:extLst>
              <a:ext uri="{FF2B5EF4-FFF2-40B4-BE49-F238E27FC236}">
                <a16:creationId xmlns:a16="http://schemas.microsoft.com/office/drawing/2014/main" xmlns="" id="{60E912D2-2464-475B-91F9-D61E9240C3DF}"/>
              </a:ext>
            </a:extLst>
          </p:cNvPr>
          <p:cNvSpPr/>
          <p:nvPr/>
        </p:nvSpPr>
        <p:spPr>
          <a:xfrm>
            <a:off x="1832242" y="2091604"/>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sp>
        <p:nvSpPr>
          <p:cNvPr id="43" name="矩形 42">
            <a:extLst>
              <a:ext uri="{FF2B5EF4-FFF2-40B4-BE49-F238E27FC236}">
                <a16:creationId xmlns:a16="http://schemas.microsoft.com/office/drawing/2014/main" xmlns="" id="{BA61FAAF-81DE-4DBA-96A4-CC6EE2565790}"/>
              </a:ext>
            </a:extLst>
          </p:cNvPr>
          <p:cNvSpPr/>
          <p:nvPr/>
        </p:nvSpPr>
        <p:spPr>
          <a:xfrm>
            <a:off x="1801225" y="2345782"/>
            <a:ext cx="2307042" cy="338554"/>
          </a:xfrm>
          <a:prstGeom prst="rect">
            <a:avLst/>
          </a:prstGeom>
        </p:spPr>
        <p:txBody>
          <a:bodyPr wrap="none">
            <a:spAutoFit/>
          </a:bodyPr>
          <a:lstStyle/>
          <a:p>
            <a:r>
              <a:rPr lang="zh-CN" altLang="en-US" sz="1600" dirty="0">
                <a:solidFill>
                  <a:schemeClr val="tx1">
                    <a:lumMod val="75000"/>
                    <a:lumOff val="25000"/>
                  </a:schemeClr>
                </a:solidFill>
              </a:rPr>
              <a:t>取得不动产权证</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土地证</a:t>
            </a:r>
          </a:p>
        </p:txBody>
      </p:sp>
      <p:grpSp>
        <p:nvGrpSpPr>
          <p:cNvPr id="44" name="组合 43">
            <a:extLst>
              <a:ext uri="{FF2B5EF4-FFF2-40B4-BE49-F238E27FC236}">
                <a16:creationId xmlns:a16="http://schemas.microsoft.com/office/drawing/2014/main" xmlns="" id="{DD28866B-FCFE-469E-A27A-7BF5B5E5EBDE}"/>
              </a:ext>
            </a:extLst>
          </p:cNvPr>
          <p:cNvGrpSpPr/>
          <p:nvPr/>
        </p:nvGrpSpPr>
        <p:grpSpPr>
          <a:xfrm>
            <a:off x="6033969" y="1853511"/>
            <a:ext cx="143637" cy="143637"/>
            <a:chOff x="3620643" y="2232733"/>
            <a:chExt cx="390986" cy="390986"/>
          </a:xfrm>
        </p:grpSpPr>
        <p:sp>
          <p:nvSpPr>
            <p:cNvPr id="45" name="椭圆 44">
              <a:extLst>
                <a:ext uri="{FF2B5EF4-FFF2-40B4-BE49-F238E27FC236}">
                  <a16:creationId xmlns:a16="http://schemas.microsoft.com/office/drawing/2014/main" xmlns="" id="{DB43C680-115E-47D7-B1DB-E36B0A270840}"/>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117716E3-771A-45CF-85FE-AE08E5D1F807}"/>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xmlns="" id="{6CF7F855-5EF7-424A-9145-E3B28D8E5057}"/>
              </a:ext>
            </a:extLst>
          </p:cNvPr>
          <p:cNvSpPr/>
          <p:nvPr/>
        </p:nvSpPr>
        <p:spPr>
          <a:xfrm>
            <a:off x="5953512" y="2091604"/>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sp>
        <p:nvSpPr>
          <p:cNvPr id="48" name="矩形 47">
            <a:extLst>
              <a:ext uri="{FF2B5EF4-FFF2-40B4-BE49-F238E27FC236}">
                <a16:creationId xmlns:a16="http://schemas.microsoft.com/office/drawing/2014/main" xmlns="" id="{92B10855-F8AC-4E04-904B-ABA192E60A62}"/>
              </a:ext>
            </a:extLst>
          </p:cNvPr>
          <p:cNvSpPr/>
          <p:nvPr/>
        </p:nvSpPr>
        <p:spPr>
          <a:xfrm>
            <a:off x="5922495" y="2345782"/>
            <a:ext cx="2441694" cy="338554"/>
          </a:xfrm>
          <a:prstGeom prst="rect">
            <a:avLst/>
          </a:prstGeom>
        </p:spPr>
        <p:txBody>
          <a:bodyPr wrap="none">
            <a:spAutoFit/>
          </a:bodyPr>
          <a:lstStyle/>
          <a:p>
            <a:r>
              <a:rPr lang="zh-CN" altLang="en-US" sz="1600" dirty="0">
                <a:solidFill>
                  <a:schemeClr val="tx1">
                    <a:lumMod val="75000"/>
                    <a:lumOff val="25000"/>
                  </a:schemeClr>
                </a:solidFill>
              </a:rPr>
              <a:t>取得建设工程规划许可证</a:t>
            </a:r>
          </a:p>
        </p:txBody>
      </p:sp>
      <p:grpSp>
        <p:nvGrpSpPr>
          <p:cNvPr id="49" name="组合 48">
            <a:extLst>
              <a:ext uri="{FF2B5EF4-FFF2-40B4-BE49-F238E27FC236}">
                <a16:creationId xmlns:a16="http://schemas.microsoft.com/office/drawing/2014/main" xmlns="" id="{C176CB21-B0EB-4EEA-9ACA-4062F2A26B12}"/>
              </a:ext>
            </a:extLst>
          </p:cNvPr>
          <p:cNvGrpSpPr/>
          <p:nvPr/>
        </p:nvGrpSpPr>
        <p:grpSpPr>
          <a:xfrm>
            <a:off x="10121237" y="1853511"/>
            <a:ext cx="143637" cy="143637"/>
            <a:chOff x="3620643" y="2232733"/>
            <a:chExt cx="390986" cy="390986"/>
          </a:xfrm>
        </p:grpSpPr>
        <p:sp>
          <p:nvSpPr>
            <p:cNvPr id="50" name="椭圆 49">
              <a:extLst>
                <a:ext uri="{FF2B5EF4-FFF2-40B4-BE49-F238E27FC236}">
                  <a16:creationId xmlns:a16="http://schemas.microsoft.com/office/drawing/2014/main" xmlns="" id="{876BDFFC-E605-491B-9E54-8179B909EDD0}"/>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99A3E40C-9A82-4577-B5D1-07A813FCADC5}"/>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a:extLst>
              <a:ext uri="{FF2B5EF4-FFF2-40B4-BE49-F238E27FC236}">
                <a16:creationId xmlns:a16="http://schemas.microsoft.com/office/drawing/2014/main" xmlns="" id="{750E2971-568C-4BC6-9321-8398AB18F7CD}"/>
              </a:ext>
            </a:extLst>
          </p:cNvPr>
          <p:cNvSpPr/>
          <p:nvPr/>
        </p:nvSpPr>
        <p:spPr>
          <a:xfrm>
            <a:off x="10006778" y="2091604"/>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sp>
        <p:nvSpPr>
          <p:cNvPr id="53" name="矩形 52">
            <a:extLst>
              <a:ext uri="{FF2B5EF4-FFF2-40B4-BE49-F238E27FC236}">
                <a16:creationId xmlns:a16="http://schemas.microsoft.com/office/drawing/2014/main" xmlns="" id="{7B0B40AE-87FE-4924-9D41-66FB20AC5637}"/>
              </a:ext>
            </a:extLst>
          </p:cNvPr>
          <p:cNvSpPr/>
          <p:nvPr/>
        </p:nvSpPr>
        <p:spPr>
          <a:xfrm>
            <a:off x="9975761" y="2345782"/>
            <a:ext cx="1210588" cy="338554"/>
          </a:xfrm>
          <a:prstGeom prst="rect">
            <a:avLst/>
          </a:prstGeom>
        </p:spPr>
        <p:txBody>
          <a:bodyPr wrap="none">
            <a:spAutoFit/>
          </a:bodyPr>
          <a:lstStyle/>
          <a:p>
            <a:r>
              <a:rPr lang="zh-CN" altLang="en-US" sz="1600" dirty="0">
                <a:solidFill>
                  <a:schemeClr val="tx1">
                    <a:lumMod val="75000"/>
                    <a:lumOff val="25000"/>
                  </a:schemeClr>
                </a:solidFill>
              </a:rPr>
              <a:t>取得预售证</a:t>
            </a:r>
          </a:p>
        </p:txBody>
      </p:sp>
      <p:grpSp>
        <p:nvGrpSpPr>
          <p:cNvPr id="54" name="组合 53">
            <a:extLst>
              <a:ext uri="{FF2B5EF4-FFF2-40B4-BE49-F238E27FC236}">
                <a16:creationId xmlns:a16="http://schemas.microsoft.com/office/drawing/2014/main" xmlns="" id="{2654E377-0A37-4E65-AA47-8540A340C24B}"/>
              </a:ext>
            </a:extLst>
          </p:cNvPr>
          <p:cNvGrpSpPr/>
          <p:nvPr/>
        </p:nvGrpSpPr>
        <p:grpSpPr>
          <a:xfrm>
            <a:off x="3990335" y="1853511"/>
            <a:ext cx="143637" cy="143637"/>
            <a:chOff x="3620643" y="2232733"/>
            <a:chExt cx="390986" cy="390986"/>
          </a:xfrm>
        </p:grpSpPr>
        <p:sp>
          <p:nvSpPr>
            <p:cNvPr id="55" name="椭圆 54">
              <a:extLst>
                <a:ext uri="{FF2B5EF4-FFF2-40B4-BE49-F238E27FC236}">
                  <a16:creationId xmlns:a16="http://schemas.microsoft.com/office/drawing/2014/main" xmlns="" id="{CFD19F5A-790B-42E4-AD7E-1D7C94DAAEB6}"/>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48BC5D66-B7C4-46BC-83E8-7E03C1916F45}"/>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矩形 56">
            <a:extLst>
              <a:ext uri="{FF2B5EF4-FFF2-40B4-BE49-F238E27FC236}">
                <a16:creationId xmlns:a16="http://schemas.microsoft.com/office/drawing/2014/main" xmlns="" id="{7DFC4B48-8438-47D4-A479-D4F8ADF27296}"/>
              </a:ext>
            </a:extLst>
          </p:cNvPr>
          <p:cNvSpPr/>
          <p:nvPr/>
        </p:nvSpPr>
        <p:spPr>
          <a:xfrm>
            <a:off x="3922903" y="1153603"/>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sp>
        <p:nvSpPr>
          <p:cNvPr id="58" name="矩形 57">
            <a:extLst>
              <a:ext uri="{FF2B5EF4-FFF2-40B4-BE49-F238E27FC236}">
                <a16:creationId xmlns:a16="http://schemas.microsoft.com/office/drawing/2014/main" xmlns="" id="{54C72245-7515-49BF-B044-32221E4CB0F2}"/>
              </a:ext>
            </a:extLst>
          </p:cNvPr>
          <p:cNvSpPr/>
          <p:nvPr/>
        </p:nvSpPr>
        <p:spPr>
          <a:xfrm>
            <a:off x="3909742" y="1407781"/>
            <a:ext cx="2441694" cy="338554"/>
          </a:xfrm>
          <a:prstGeom prst="rect">
            <a:avLst/>
          </a:prstGeom>
        </p:spPr>
        <p:txBody>
          <a:bodyPr wrap="none">
            <a:spAutoFit/>
          </a:bodyPr>
          <a:lstStyle/>
          <a:p>
            <a:r>
              <a:rPr lang="zh-CN" altLang="en-US" sz="1600" dirty="0">
                <a:solidFill>
                  <a:schemeClr val="tx1">
                    <a:lumMod val="75000"/>
                    <a:lumOff val="25000"/>
                  </a:schemeClr>
                </a:solidFill>
              </a:rPr>
              <a:t>取得建设用地规划许可证</a:t>
            </a:r>
          </a:p>
        </p:txBody>
      </p:sp>
      <p:grpSp>
        <p:nvGrpSpPr>
          <p:cNvPr id="59" name="组合 58">
            <a:extLst>
              <a:ext uri="{FF2B5EF4-FFF2-40B4-BE49-F238E27FC236}">
                <a16:creationId xmlns:a16="http://schemas.microsoft.com/office/drawing/2014/main" xmlns="" id="{C37DB391-F2AD-40DA-8F90-BC3691348FF4}"/>
              </a:ext>
            </a:extLst>
          </p:cNvPr>
          <p:cNvGrpSpPr/>
          <p:nvPr/>
        </p:nvGrpSpPr>
        <p:grpSpPr>
          <a:xfrm>
            <a:off x="8077603" y="1853511"/>
            <a:ext cx="143637" cy="143637"/>
            <a:chOff x="3620643" y="2232733"/>
            <a:chExt cx="390986" cy="390986"/>
          </a:xfrm>
        </p:grpSpPr>
        <p:sp>
          <p:nvSpPr>
            <p:cNvPr id="60" name="椭圆 59">
              <a:extLst>
                <a:ext uri="{FF2B5EF4-FFF2-40B4-BE49-F238E27FC236}">
                  <a16:creationId xmlns:a16="http://schemas.microsoft.com/office/drawing/2014/main" xmlns="" id="{4C0232A4-32CE-42DE-AEEA-5E4FBBAE472B}"/>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BB5A1F42-9FD5-41C6-81E2-493308DB6E09}"/>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a16="http://schemas.microsoft.com/office/drawing/2014/main" xmlns="" id="{76CC5621-251E-45DB-A66C-3DEA50A53517}"/>
              </a:ext>
            </a:extLst>
          </p:cNvPr>
          <p:cNvSpPr/>
          <p:nvPr/>
        </p:nvSpPr>
        <p:spPr>
          <a:xfrm>
            <a:off x="7992215" y="1153603"/>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sp>
        <p:nvSpPr>
          <p:cNvPr id="63" name="矩形 62">
            <a:extLst>
              <a:ext uri="{FF2B5EF4-FFF2-40B4-BE49-F238E27FC236}">
                <a16:creationId xmlns:a16="http://schemas.microsoft.com/office/drawing/2014/main" xmlns="" id="{208C031E-AE5C-44F6-9DD7-712D26A3DEAF}"/>
              </a:ext>
            </a:extLst>
          </p:cNvPr>
          <p:cNvSpPr/>
          <p:nvPr/>
        </p:nvSpPr>
        <p:spPr>
          <a:xfrm>
            <a:off x="7992215" y="1407781"/>
            <a:ext cx="1620957" cy="338554"/>
          </a:xfrm>
          <a:prstGeom prst="rect">
            <a:avLst/>
          </a:prstGeom>
        </p:spPr>
        <p:txBody>
          <a:bodyPr wrap="none">
            <a:spAutoFit/>
          </a:bodyPr>
          <a:lstStyle/>
          <a:p>
            <a:r>
              <a:rPr lang="zh-CN" altLang="en-US" sz="1600" dirty="0">
                <a:solidFill>
                  <a:schemeClr val="tx1">
                    <a:lumMod val="75000"/>
                    <a:lumOff val="25000"/>
                  </a:schemeClr>
                </a:solidFill>
              </a:rPr>
              <a:t>取得施工许可证</a:t>
            </a:r>
          </a:p>
        </p:txBody>
      </p:sp>
      <p:pic>
        <p:nvPicPr>
          <p:cNvPr id="64" name="图片 63" descr="图片包含 徽标&#10;&#10;描述已自动生成">
            <a:extLst>
              <a:ext uri="{FF2B5EF4-FFF2-40B4-BE49-F238E27FC236}">
                <a16:creationId xmlns:a16="http://schemas.microsoft.com/office/drawing/2014/main" xmlns="" id="{309EF6A6-0928-4A9D-A89B-7E15A8A2831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4108949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DB19783-4B24-4B60-9BED-72CDD7686E44}"/>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97EDF912-B4CF-497A-864D-51BE08FC49E0}"/>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F5672788-BB89-4AB2-AD5D-0CB3A42397C4}"/>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F5A641AD-83B0-4AE4-A9AA-C02C1C64FD7D}"/>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E01F30A9-E65A-43A7-A9C4-216A9ECBBA00}"/>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DF40E783-02F2-4EB0-8033-9E050D5D9A42}"/>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矩形: 剪去单角 7">
            <a:extLst>
              <a:ext uri="{FF2B5EF4-FFF2-40B4-BE49-F238E27FC236}">
                <a16:creationId xmlns:a16="http://schemas.microsoft.com/office/drawing/2014/main" xmlns="" id="{48FDED4F-F46F-461F-A3F7-1A85450B0962}"/>
              </a:ext>
            </a:extLst>
          </p:cNvPr>
          <p:cNvSpPr/>
          <p:nvPr/>
        </p:nvSpPr>
        <p:spPr>
          <a:xfrm>
            <a:off x="7361447" y="2422109"/>
            <a:ext cx="3004676" cy="2556227"/>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a16="http://schemas.microsoft.com/office/drawing/2014/main" xmlns="" id="{19AA8E46-FA8B-41FE-B299-A419E6059E4E}"/>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报审情况</a:t>
            </a:r>
          </a:p>
        </p:txBody>
      </p:sp>
      <p:sp>
        <p:nvSpPr>
          <p:cNvPr id="10" name="文本框 9">
            <a:extLst>
              <a:ext uri="{FF2B5EF4-FFF2-40B4-BE49-F238E27FC236}">
                <a16:creationId xmlns:a16="http://schemas.microsoft.com/office/drawing/2014/main" xmlns="" id="{9AD9155C-F793-4A35-ACC6-472FD5F0FAFC}"/>
              </a:ext>
            </a:extLst>
          </p:cNvPr>
          <p:cNvSpPr txBox="1"/>
          <p:nvPr/>
        </p:nvSpPr>
        <p:spPr>
          <a:xfrm>
            <a:off x="7655657" y="3700223"/>
            <a:ext cx="1952779" cy="923330"/>
          </a:xfrm>
          <a:prstGeom prst="rect">
            <a:avLst/>
          </a:prstGeom>
          <a:noFill/>
        </p:spPr>
        <p:txBody>
          <a:bodyPr wrap="none" rtlCol="0">
            <a:spAutoFit/>
          </a:bodyPr>
          <a:lstStyle/>
          <a:p>
            <a:r>
              <a:rPr lang="en-US" altLang="zh-CN" sz="5400" dirty="0">
                <a:solidFill>
                  <a:schemeClr val="accent1"/>
                </a:solidFill>
                <a:latin typeface="+mj-ea"/>
                <a:ea typeface="+mj-ea"/>
              </a:rPr>
              <a:t>188.8</a:t>
            </a:r>
            <a:endParaRPr lang="zh-CN" altLang="en-US" sz="5400" dirty="0">
              <a:solidFill>
                <a:schemeClr val="accent1"/>
              </a:solidFill>
              <a:latin typeface="+mj-ea"/>
              <a:ea typeface="+mj-ea"/>
            </a:endParaRPr>
          </a:p>
        </p:txBody>
      </p:sp>
      <p:sp>
        <p:nvSpPr>
          <p:cNvPr id="11" name="矩形 10">
            <a:extLst>
              <a:ext uri="{FF2B5EF4-FFF2-40B4-BE49-F238E27FC236}">
                <a16:creationId xmlns:a16="http://schemas.microsoft.com/office/drawing/2014/main" xmlns="" id="{F043B18B-7D45-4C0F-948B-CDB7F5F61AF8}"/>
              </a:ext>
            </a:extLst>
          </p:cNvPr>
          <p:cNvSpPr/>
          <p:nvPr/>
        </p:nvSpPr>
        <p:spPr>
          <a:xfrm>
            <a:off x="7897485" y="3516432"/>
            <a:ext cx="1415772" cy="338554"/>
          </a:xfrm>
          <a:prstGeom prst="rect">
            <a:avLst/>
          </a:prstGeom>
        </p:spPr>
        <p:txBody>
          <a:bodyPr wrap="none">
            <a:spAutoFit/>
          </a:bodyPr>
          <a:lstStyle/>
          <a:p>
            <a:r>
              <a:rPr lang="zh-CN" altLang="en-US" sz="1600" dirty="0">
                <a:solidFill>
                  <a:schemeClr val="tx1">
                    <a:lumMod val="75000"/>
                    <a:lumOff val="25000"/>
                  </a:schemeClr>
                </a:solidFill>
                <a:latin typeface="+mn-ea"/>
              </a:rPr>
              <a:t>累计节约成本</a:t>
            </a:r>
          </a:p>
        </p:txBody>
      </p:sp>
      <p:sp>
        <p:nvSpPr>
          <p:cNvPr id="12" name="矩形 11">
            <a:extLst>
              <a:ext uri="{FF2B5EF4-FFF2-40B4-BE49-F238E27FC236}">
                <a16:creationId xmlns:a16="http://schemas.microsoft.com/office/drawing/2014/main" xmlns="" id="{376F97E4-1433-4581-A818-280150C65AB2}"/>
              </a:ext>
            </a:extLst>
          </p:cNvPr>
          <p:cNvSpPr/>
          <p:nvPr/>
        </p:nvSpPr>
        <p:spPr>
          <a:xfrm>
            <a:off x="9496532" y="4131746"/>
            <a:ext cx="595035" cy="338554"/>
          </a:xfrm>
          <a:prstGeom prst="rect">
            <a:avLst/>
          </a:prstGeom>
        </p:spPr>
        <p:txBody>
          <a:bodyPr wrap="none">
            <a:spAutoFit/>
          </a:bodyPr>
          <a:lstStyle/>
          <a:p>
            <a:r>
              <a:rPr lang="zh-CN" altLang="en-US" sz="1600" dirty="0">
                <a:solidFill>
                  <a:schemeClr val="accent1"/>
                </a:solidFill>
                <a:latin typeface="+mn-ea"/>
              </a:rPr>
              <a:t>万元</a:t>
            </a:r>
          </a:p>
        </p:txBody>
      </p:sp>
      <p:sp>
        <p:nvSpPr>
          <p:cNvPr id="13" name="等腰三角形 12">
            <a:extLst>
              <a:ext uri="{FF2B5EF4-FFF2-40B4-BE49-F238E27FC236}">
                <a16:creationId xmlns:a16="http://schemas.microsoft.com/office/drawing/2014/main" xmlns="" id="{03C2EFBA-A30B-433C-97E3-A3C8A70894FB}"/>
              </a:ext>
            </a:extLst>
          </p:cNvPr>
          <p:cNvSpPr/>
          <p:nvPr/>
        </p:nvSpPr>
        <p:spPr>
          <a:xfrm>
            <a:off x="9636335" y="3859826"/>
            <a:ext cx="315427" cy="27192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剪去单角 13">
            <a:extLst>
              <a:ext uri="{FF2B5EF4-FFF2-40B4-BE49-F238E27FC236}">
                <a16:creationId xmlns:a16="http://schemas.microsoft.com/office/drawing/2014/main" xmlns="" id="{F2121042-EF6B-48FA-A89B-7A0D878A4007}"/>
              </a:ext>
            </a:extLst>
          </p:cNvPr>
          <p:cNvSpPr/>
          <p:nvPr/>
        </p:nvSpPr>
        <p:spPr>
          <a:xfrm flipH="1">
            <a:off x="1558546" y="2155763"/>
            <a:ext cx="3268307"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5" name="直接连接符 14">
            <a:extLst>
              <a:ext uri="{FF2B5EF4-FFF2-40B4-BE49-F238E27FC236}">
                <a16:creationId xmlns:a16="http://schemas.microsoft.com/office/drawing/2014/main" xmlns="" id="{54F4C165-E5B1-464C-A13C-50EA2A414FA9}"/>
              </a:ext>
            </a:extLst>
          </p:cNvPr>
          <p:cNvCxnSpPr>
            <a:cxnSpLocks/>
          </p:cNvCxnSpPr>
          <p:nvPr/>
        </p:nvCxnSpPr>
        <p:spPr>
          <a:xfrm flipH="1">
            <a:off x="4826853" y="2155763"/>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等腰三角形 15">
            <a:extLst>
              <a:ext uri="{FF2B5EF4-FFF2-40B4-BE49-F238E27FC236}">
                <a16:creationId xmlns:a16="http://schemas.microsoft.com/office/drawing/2014/main" xmlns="" id="{69181B9D-3483-4F61-A086-11DE20C99A7F}"/>
              </a:ext>
            </a:extLst>
          </p:cNvPr>
          <p:cNvSpPr/>
          <p:nvPr/>
        </p:nvSpPr>
        <p:spPr>
          <a:xfrm rot="8072707" flipH="1">
            <a:off x="1567982" y="2196269"/>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1EE1005F-6E04-4DBC-98B3-3E01620B003A}"/>
              </a:ext>
            </a:extLst>
          </p:cNvPr>
          <p:cNvSpPr txBox="1"/>
          <p:nvPr/>
        </p:nvSpPr>
        <p:spPr>
          <a:xfrm>
            <a:off x="1801720" y="2263889"/>
            <a:ext cx="2698175" cy="523220"/>
          </a:xfrm>
          <a:prstGeom prst="rect">
            <a:avLst/>
          </a:prstGeom>
          <a:noFill/>
        </p:spPr>
        <p:txBody>
          <a:bodyPr wrap="none" rtlCol="0">
            <a:spAutoFit/>
          </a:bodyPr>
          <a:lstStyle/>
          <a:p>
            <a:pPr algn="ctr"/>
            <a:r>
              <a:rPr lang="zh-CN" altLang="en-US" sz="2800" dirty="0">
                <a:solidFill>
                  <a:schemeClr val="accent1"/>
                </a:solidFill>
                <a:latin typeface="+mj-ea"/>
                <a:ea typeface="+mj-ea"/>
              </a:rPr>
              <a:t>基础设施配套费</a:t>
            </a:r>
          </a:p>
        </p:txBody>
      </p:sp>
      <p:sp>
        <p:nvSpPr>
          <p:cNvPr id="18" name="矩形: 剪去单角 17">
            <a:extLst>
              <a:ext uri="{FF2B5EF4-FFF2-40B4-BE49-F238E27FC236}">
                <a16:creationId xmlns:a16="http://schemas.microsoft.com/office/drawing/2014/main" xmlns="" id="{E959E92C-5F5A-47AD-BEC6-D38BF96CAC18}"/>
              </a:ext>
            </a:extLst>
          </p:cNvPr>
          <p:cNvSpPr/>
          <p:nvPr/>
        </p:nvSpPr>
        <p:spPr>
          <a:xfrm flipH="1">
            <a:off x="1558546" y="3507376"/>
            <a:ext cx="3268307"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9" name="直接连接符 18">
            <a:extLst>
              <a:ext uri="{FF2B5EF4-FFF2-40B4-BE49-F238E27FC236}">
                <a16:creationId xmlns:a16="http://schemas.microsoft.com/office/drawing/2014/main" xmlns="" id="{2D6FE515-01DD-48FC-A22D-AE37B07DA34F}"/>
              </a:ext>
            </a:extLst>
          </p:cNvPr>
          <p:cNvCxnSpPr>
            <a:cxnSpLocks/>
          </p:cNvCxnSpPr>
          <p:nvPr/>
        </p:nvCxnSpPr>
        <p:spPr>
          <a:xfrm flipH="1">
            <a:off x="4826853" y="3507376"/>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等腰三角形 19">
            <a:extLst>
              <a:ext uri="{FF2B5EF4-FFF2-40B4-BE49-F238E27FC236}">
                <a16:creationId xmlns:a16="http://schemas.microsoft.com/office/drawing/2014/main" xmlns="" id="{36CBA9C3-B197-44DA-9664-382D6222BF12}"/>
              </a:ext>
            </a:extLst>
          </p:cNvPr>
          <p:cNvSpPr/>
          <p:nvPr/>
        </p:nvSpPr>
        <p:spPr>
          <a:xfrm rot="8072707" flipH="1">
            <a:off x="1567982" y="3547882"/>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B22D698E-263C-4565-9CCE-58AC8BE40405}"/>
              </a:ext>
            </a:extLst>
          </p:cNvPr>
          <p:cNvSpPr txBox="1"/>
          <p:nvPr/>
        </p:nvSpPr>
        <p:spPr>
          <a:xfrm>
            <a:off x="2160793" y="3615502"/>
            <a:ext cx="1980029" cy="523220"/>
          </a:xfrm>
          <a:prstGeom prst="rect">
            <a:avLst/>
          </a:prstGeom>
          <a:noFill/>
        </p:spPr>
        <p:txBody>
          <a:bodyPr wrap="none" rtlCol="0">
            <a:spAutoFit/>
          </a:bodyPr>
          <a:lstStyle/>
          <a:p>
            <a:pPr algn="ctr"/>
            <a:r>
              <a:rPr lang="zh-CN" altLang="en-US" sz="2800" dirty="0">
                <a:solidFill>
                  <a:schemeClr val="accent1"/>
                </a:solidFill>
                <a:latin typeface="+mj-ea"/>
                <a:ea typeface="+mj-ea"/>
              </a:rPr>
              <a:t>交通评估费</a:t>
            </a:r>
          </a:p>
        </p:txBody>
      </p:sp>
      <p:sp>
        <p:nvSpPr>
          <p:cNvPr id="22" name="矩形: 剪去单角 21">
            <a:extLst>
              <a:ext uri="{FF2B5EF4-FFF2-40B4-BE49-F238E27FC236}">
                <a16:creationId xmlns:a16="http://schemas.microsoft.com/office/drawing/2014/main" xmlns="" id="{0040BCE8-D8BA-46BA-B32A-702FB3F92F18}"/>
              </a:ext>
            </a:extLst>
          </p:cNvPr>
          <p:cNvSpPr/>
          <p:nvPr/>
        </p:nvSpPr>
        <p:spPr>
          <a:xfrm flipH="1">
            <a:off x="1558546" y="4855246"/>
            <a:ext cx="3268307"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3" name="直接连接符 22">
            <a:extLst>
              <a:ext uri="{FF2B5EF4-FFF2-40B4-BE49-F238E27FC236}">
                <a16:creationId xmlns:a16="http://schemas.microsoft.com/office/drawing/2014/main" xmlns="" id="{45CFFA23-FB72-4FDA-95FA-BD6FB11F3721}"/>
              </a:ext>
            </a:extLst>
          </p:cNvPr>
          <p:cNvCxnSpPr>
            <a:cxnSpLocks/>
          </p:cNvCxnSpPr>
          <p:nvPr/>
        </p:nvCxnSpPr>
        <p:spPr>
          <a:xfrm flipH="1">
            <a:off x="4826853" y="4855246"/>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等腰三角形 23">
            <a:extLst>
              <a:ext uri="{FF2B5EF4-FFF2-40B4-BE49-F238E27FC236}">
                <a16:creationId xmlns:a16="http://schemas.microsoft.com/office/drawing/2014/main" xmlns="" id="{F03C7691-EFB7-432B-9056-64B2F35ACAC3}"/>
              </a:ext>
            </a:extLst>
          </p:cNvPr>
          <p:cNvSpPr/>
          <p:nvPr/>
        </p:nvSpPr>
        <p:spPr>
          <a:xfrm rot="8072707" flipH="1">
            <a:off x="1567982" y="4895752"/>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A54D3DE5-5CB0-4658-82EF-47AB562CEA96}"/>
              </a:ext>
            </a:extLst>
          </p:cNvPr>
          <p:cNvSpPr txBox="1"/>
          <p:nvPr/>
        </p:nvSpPr>
        <p:spPr>
          <a:xfrm>
            <a:off x="2160794" y="4963372"/>
            <a:ext cx="1980029" cy="523220"/>
          </a:xfrm>
          <a:prstGeom prst="rect">
            <a:avLst/>
          </a:prstGeom>
          <a:noFill/>
        </p:spPr>
        <p:txBody>
          <a:bodyPr wrap="none" rtlCol="0">
            <a:spAutoFit/>
          </a:bodyPr>
          <a:lstStyle/>
          <a:p>
            <a:pPr algn="ctr"/>
            <a:r>
              <a:rPr lang="zh-CN" altLang="en-US" sz="2800" dirty="0">
                <a:solidFill>
                  <a:schemeClr val="accent1"/>
                </a:solidFill>
                <a:latin typeface="+mj-ea"/>
                <a:ea typeface="+mj-ea"/>
              </a:rPr>
              <a:t>水土保持费</a:t>
            </a:r>
          </a:p>
        </p:txBody>
      </p:sp>
      <p:sp>
        <p:nvSpPr>
          <p:cNvPr id="26" name="dollar-coin-stacks_18068">
            <a:extLst>
              <a:ext uri="{FF2B5EF4-FFF2-40B4-BE49-F238E27FC236}">
                <a16:creationId xmlns:a16="http://schemas.microsoft.com/office/drawing/2014/main" xmlns="" id="{EE76C94A-40ED-407F-9836-5076096EAB99}"/>
              </a:ext>
            </a:extLst>
          </p:cNvPr>
          <p:cNvSpPr/>
          <p:nvPr/>
        </p:nvSpPr>
        <p:spPr>
          <a:xfrm>
            <a:off x="7781614" y="2844979"/>
            <a:ext cx="581929" cy="609685"/>
          </a:xfrm>
          <a:custGeom>
            <a:avLst/>
            <a:gdLst>
              <a:gd name="connsiteX0" fmla="*/ 16424 w 577013"/>
              <a:gd name="connsiteY0" fmla="*/ 466000 h 604534"/>
              <a:gd name="connsiteX1" fmla="*/ 16424 w 577013"/>
              <a:gd name="connsiteY1" fmla="*/ 490993 h 604534"/>
              <a:gd name="connsiteX2" fmla="*/ 182624 w 577013"/>
              <a:gd name="connsiteY2" fmla="*/ 588230 h 604534"/>
              <a:gd name="connsiteX3" fmla="*/ 346379 w 577013"/>
              <a:gd name="connsiteY3" fmla="*/ 490993 h 604534"/>
              <a:gd name="connsiteX4" fmla="*/ 346379 w 577013"/>
              <a:gd name="connsiteY4" fmla="*/ 467464 h 604534"/>
              <a:gd name="connsiteX5" fmla="*/ 182624 w 577013"/>
              <a:gd name="connsiteY5" fmla="*/ 518914 h 604534"/>
              <a:gd name="connsiteX6" fmla="*/ 16424 w 577013"/>
              <a:gd name="connsiteY6" fmla="*/ 466000 h 604534"/>
              <a:gd name="connsiteX7" fmla="*/ 16424 w 577013"/>
              <a:gd name="connsiteY7" fmla="*/ 389557 h 604534"/>
              <a:gd name="connsiteX8" fmla="*/ 16424 w 577013"/>
              <a:gd name="connsiteY8" fmla="*/ 408399 h 604534"/>
              <a:gd name="connsiteX9" fmla="*/ 182624 w 577013"/>
              <a:gd name="connsiteY9" fmla="*/ 502513 h 604534"/>
              <a:gd name="connsiteX10" fmla="*/ 346379 w 577013"/>
              <a:gd name="connsiteY10" fmla="*/ 408399 h 604534"/>
              <a:gd name="connsiteX11" fmla="*/ 346379 w 577013"/>
              <a:gd name="connsiteY11" fmla="*/ 391021 h 604534"/>
              <a:gd name="connsiteX12" fmla="*/ 182624 w 577013"/>
              <a:gd name="connsiteY12" fmla="*/ 442374 h 604534"/>
              <a:gd name="connsiteX13" fmla="*/ 16424 w 577013"/>
              <a:gd name="connsiteY13" fmla="*/ 389557 h 604534"/>
              <a:gd name="connsiteX14" fmla="*/ 16424 w 577013"/>
              <a:gd name="connsiteY14" fmla="*/ 313016 h 604534"/>
              <a:gd name="connsiteX15" fmla="*/ 16424 w 577013"/>
              <a:gd name="connsiteY15" fmla="*/ 331956 h 604534"/>
              <a:gd name="connsiteX16" fmla="*/ 182624 w 577013"/>
              <a:gd name="connsiteY16" fmla="*/ 426070 h 604534"/>
              <a:gd name="connsiteX17" fmla="*/ 346379 w 577013"/>
              <a:gd name="connsiteY17" fmla="*/ 331956 h 604534"/>
              <a:gd name="connsiteX18" fmla="*/ 346379 w 577013"/>
              <a:gd name="connsiteY18" fmla="*/ 314481 h 604534"/>
              <a:gd name="connsiteX19" fmla="*/ 182624 w 577013"/>
              <a:gd name="connsiteY19" fmla="*/ 365833 h 604534"/>
              <a:gd name="connsiteX20" fmla="*/ 16424 w 577013"/>
              <a:gd name="connsiteY20" fmla="*/ 313016 h 604534"/>
              <a:gd name="connsiteX21" fmla="*/ 16424 w 577013"/>
              <a:gd name="connsiteY21" fmla="*/ 231302 h 604534"/>
              <a:gd name="connsiteX22" fmla="*/ 16424 w 577013"/>
              <a:gd name="connsiteY22" fmla="*/ 255416 h 604534"/>
              <a:gd name="connsiteX23" fmla="*/ 182624 w 577013"/>
              <a:gd name="connsiteY23" fmla="*/ 349529 h 604534"/>
              <a:gd name="connsiteX24" fmla="*/ 346379 w 577013"/>
              <a:gd name="connsiteY24" fmla="*/ 255416 h 604534"/>
              <a:gd name="connsiteX25" fmla="*/ 346379 w 577013"/>
              <a:gd name="connsiteY25" fmla="*/ 231302 h 604534"/>
              <a:gd name="connsiteX26" fmla="*/ 181353 w 577013"/>
              <a:gd name="connsiteY26" fmla="*/ 284118 h 604534"/>
              <a:gd name="connsiteX27" fmla="*/ 16424 w 577013"/>
              <a:gd name="connsiteY27" fmla="*/ 231302 h 604534"/>
              <a:gd name="connsiteX28" fmla="*/ 261715 w 577013"/>
              <a:gd name="connsiteY28" fmla="*/ 154273 h 604534"/>
              <a:gd name="connsiteX29" fmla="*/ 240794 w 577013"/>
              <a:gd name="connsiteY29" fmla="*/ 161302 h 604534"/>
              <a:gd name="connsiteX30" fmla="*/ 208238 w 577013"/>
              <a:gd name="connsiteY30" fmla="*/ 157592 h 604534"/>
              <a:gd name="connsiteX31" fmla="*/ 175585 w 577013"/>
              <a:gd name="connsiteY31" fmla="*/ 162181 h 604534"/>
              <a:gd name="connsiteX32" fmla="*/ 161996 w 577013"/>
              <a:gd name="connsiteY32" fmla="*/ 172627 h 604534"/>
              <a:gd name="connsiteX33" fmla="*/ 173239 w 577013"/>
              <a:gd name="connsiteY33" fmla="*/ 188638 h 604534"/>
              <a:gd name="connsiteX34" fmla="*/ 179104 w 577013"/>
              <a:gd name="connsiteY34" fmla="*/ 196448 h 604534"/>
              <a:gd name="connsiteX35" fmla="*/ 171088 w 577013"/>
              <a:gd name="connsiteY35" fmla="*/ 201720 h 604534"/>
              <a:gd name="connsiteX36" fmla="*/ 152024 w 577013"/>
              <a:gd name="connsiteY36" fmla="*/ 204454 h 604534"/>
              <a:gd name="connsiteX37" fmla="*/ 128267 w 577013"/>
              <a:gd name="connsiteY37" fmla="*/ 200646 h 604534"/>
              <a:gd name="connsiteX38" fmla="*/ 108225 w 577013"/>
              <a:gd name="connsiteY38" fmla="*/ 188345 h 604534"/>
              <a:gd name="connsiteX39" fmla="*/ 107639 w 577013"/>
              <a:gd name="connsiteY39" fmla="*/ 187467 h 604534"/>
              <a:gd name="connsiteX40" fmla="*/ 85544 w 577013"/>
              <a:gd name="connsiteY40" fmla="*/ 190981 h 604534"/>
              <a:gd name="connsiteX41" fmla="*/ 86522 w 577013"/>
              <a:gd name="connsiteY41" fmla="*/ 192836 h 604534"/>
              <a:gd name="connsiteX42" fmla="*/ 105781 w 577013"/>
              <a:gd name="connsiteY42" fmla="*/ 205821 h 604534"/>
              <a:gd name="connsiteX43" fmla="*/ 84664 w 577013"/>
              <a:gd name="connsiteY43" fmla="*/ 212850 h 604534"/>
              <a:gd name="connsiteX44" fmla="*/ 102750 w 577013"/>
              <a:gd name="connsiteY44" fmla="*/ 218903 h 604534"/>
              <a:gd name="connsiteX45" fmla="*/ 124454 w 577013"/>
              <a:gd name="connsiteY45" fmla="*/ 211678 h 604534"/>
              <a:gd name="connsiteX46" fmla="*/ 193183 w 577013"/>
              <a:gd name="connsiteY46" fmla="*/ 210605 h 604534"/>
              <a:gd name="connsiteX47" fmla="*/ 208825 w 577013"/>
              <a:gd name="connsiteY47" fmla="*/ 199084 h 604534"/>
              <a:gd name="connsiteX48" fmla="*/ 199342 w 577013"/>
              <a:gd name="connsiteY48" fmla="*/ 184440 h 604534"/>
              <a:gd name="connsiteX49" fmla="*/ 191618 w 577013"/>
              <a:gd name="connsiteY49" fmla="*/ 174970 h 604534"/>
              <a:gd name="connsiteX50" fmla="*/ 198071 w 577013"/>
              <a:gd name="connsiteY50" fmla="*/ 170870 h 604534"/>
              <a:gd name="connsiteX51" fmla="*/ 215180 w 577013"/>
              <a:gd name="connsiteY51" fmla="*/ 168234 h 604534"/>
              <a:gd name="connsiteX52" fmla="*/ 236003 w 577013"/>
              <a:gd name="connsiteY52" fmla="*/ 171749 h 604534"/>
              <a:gd name="connsiteX53" fmla="*/ 254188 w 577013"/>
              <a:gd name="connsiteY53" fmla="*/ 182488 h 604534"/>
              <a:gd name="connsiteX54" fmla="*/ 254774 w 577013"/>
              <a:gd name="connsiteY54" fmla="*/ 183171 h 604534"/>
              <a:gd name="connsiteX55" fmla="*/ 277358 w 577013"/>
              <a:gd name="connsiteY55" fmla="*/ 179754 h 604534"/>
              <a:gd name="connsiteX56" fmla="*/ 275598 w 577013"/>
              <a:gd name="connsiteY56" fmla="*/ 177606 h 604534"/>
              <a:gd name="connsiteX57" fmla="*/ 259271 w 577013"/>
              <a:gd name="connsiteY57" fmla="*/ 167160 h 604534"/>
              <a:gd name="connsiteX58" fmla="*/ 279704 w 577013"/>
              <a:gd name="connsiteY58" fmla="*/ 160326 h 604534"/>
              <a:gd name="connsiteX59" fmla="*/ 181353 w 577013"/>
              <a:gd name="connsiteY59" fmla="*/ 101261 h 604534"/>
              <a:gd name="connsiteX60" fmla="*/ 362706 w 577013"/>
              <a:gd name="connsiteY60" fmla="*/ 192641 h 604534"/>
              <a:gd name="connsiteX61" fmla="*/ 362706 w 577013"/>
              <a:gd name="connsiteY61" fmla="*/ 255416 h 604534"/>
              <a:gd name="connsiteX62" fmla="*/ 362413 w 577013"/>
              <a:gd name="connsiteY62" fmla="*/ 267619 h 604534"/>
              <a:gd name="connsiteX63" fmla="*/ 362706 w 577013"/>
              <a:gd name="connsiteY63" fmla="*/ 267619 h 604534"/>
              <a:gd name="connsiteX64" fmla="*/ 362706 w 577013"/>
              <a:gd name="connsiteY64" fmla="*/ 331956 h 604534"/>
              <a:gd name="connsiteX65" fmla="*/ 362413 w 577013"/>
              <a:gd name="connsiteY65" fmla="*/ 344160 h 604534"/>
              <a:gd name="connsiteX66" fmla="*/ 362706 w 577013"/>
              <a:gd name="connsiteY66" fmla="*/ 344160 h 604534"/>
              <a:gd name="connsiteX67" fmla="*/ 362706 w 577013"/>
              <a:gd name="connsiteY67" fmla="*/ 408399 h 604534"/>
              <a:gd name="connsiteX68" fmla="*/ 361924 w 577013"/>
              <a:gd name="connsiteY68" fmla="*/ 426656 h 604534"/>
              <a:gd name="connsiteX69" fmla="*/ 362706 w 577013"/>
              <a:gd name="connsiteY69" fmla="*/ 426656 h 604534"/>
              <a:gd name="connsiteX70" fmla="*/ 362706 w 577013"/>
              <a:gd name="connsiteY70" fmla="*/ 490993 h 604534"/>
              <a:gd name="connsiteX71" fmla="*/ 182624 w 577013"/>
              <a:gd name="connsiteY71" fmla="*/ 604534 h 604534"/>
              <a:gd name="connsiteX72" fmla="*/ 0 w 577013"/>
              <a:gd name="connsiteY72" fmla="*/ 490993 h 604534"/>
              <a:gd name="connsiteX73" fmla="*/ 0 w 577013"/>
              <a:gd name="connsiteY73" fmla="*/ 426656 h 604534"/>
              <a:gd name="connsiteX74" fmla="*/ 978 w 577013"/>
              <a:gd name="connsiteY74" fmla="*/ 426656 h 604534"/>
              <a:gd name="connsiteX75" fmla="*/ 0 w 577013"/>
              <a:gd name="connsiteY75" fmla="*/ 408399 h 604534"/>
              <a:gd name="connsiteX76" fmla="*/ 0 w 577013"/>
              <a:gd name="connsiteY76" fmla="*/ 344160 h 604534"/>
              <a:gd name="connsiteX77" fmla="*/ 391 w 577013"/>
              <a:gd name="connsiteY77" fmla="*/ 344160 h 604534"/>
              <a:gd name="connsiteX78" fmla="*/ 0 w 577013"/>
              <a:gd name="connsiteY78" fmla="*/ 331956 h 604534"/>
              <a:gd name="connsiteX79" fmla="*/ 0 w 577013"/>
              <a:gd name="connsiteY79" fmla="*/ 267619 h 604534"/>
              <a:gd name="connsiteX80" fmla="*/ 391 w 577013"/>
              <a:gd name="connsiteY80" fmla="*/ 267619 h 604534"/>
              <a:gd name="connsiteX81" fmla="*/ 0 w 577013"/>
              <a:gd name="connsiteY81" fmla="*/ 255416 h 604534"/>
              <a:gd name="connsiteX82" fmla="*/ 0 w 577013"/>
              <a:gd name="connsiteY82" fmla="*/ 192641 h 604534"/>
              <a:gd name="connsiteX83" fmla="*/ 181353 w 577013"/>
              <a:gd name="connsiteY83" fmla="*/ 101261 h 604534"/>
              <a:gd name="connsiteX84" fmla="*/ 395660 w 577013"/>
              <a:gd name="connsiteY84" fmla="*/ 0 h 604534"/>
              <a:gd name="connsiteX85" fmla="*/ 577013 w 577013"/>
              <a:gd name="connsiteY85" fmla="*/ 91478 h 604534"/>
              <a:gd name="connsiteX86" fmla="*/ 577013 w 577013"/>
              <a:gd name="connsiteY86" fmla="*/ 154155 h 604534"/>
              <a:gd name="connsiteX87" fmla="*/ 576720 w 577013"/>
              <a:gd name="connsiteY87" fmla="*/ 166456 h 604534"/>
              <a:gd name="connsiteX88" fmla="*/ 577013 w 577013"/>
              <a:gd name="connsiteY88" fmla="*/ 166456 h 604534"/>
              <a:gd name="connsiteX89" fmla="*/ 577013 w 577013"/>
              <a:gd name="connsiteY89" fmla="*/ 230695 h 604534"/>
              <a:gd name="connsiteX90" fmla="*/ 576720 w 577013"/>
              <a:gd name="connsiteY90" fmla="*/ 242899 h 604534"/>
              <a:gd name="connsiteX91" fmla="*/ 577013 w 577013"/>
              <a:gd name="connsiteY91" fmla="*/ 242899 h 604534"/>
              <a:gd name="connsiteX92" fmla="*/ 577013 w 577013"/>
              <a:gd name="connsiteY92" fmla="*/ 307138 h 604534"/>
              <a:gd name="connsiteX93" fmla="*/ 576231 w 577013"/>
              <a:gd name="connsiteY93" fmla="*/ 325395 h 604534"/>
              <a:gd name="connsiteX94" fmla="*/ 577013 w 577013"/>
              <a:gd name="connsiteY94" fmla="*/ 325395 h 604534"/>
              <a:gd name="connsiteX95" fmla="*/ 577013 w 577013"/>
              <a:gd name="connsiteY95" fmla="*/ 389731 h 604534"/>
              <a:gd name="connsiteX96" fmla="*/ 396931 w 577013"/>
              <a:gd name="connsiteY96" fmla="*/ 503273 h 604534"/>
              <a:gd name="connsiteX97" fmla="*/ 383635 w 577013"/>
              <a:gd name="connsiteY97" fmla="*/ 503078 h 604534"/>
              <a:gd name="connsiteX98" fmla="*/ 384906 w 577013"/>
              <a:gd name="connsiteY98" fmla="*/ 486774 h 604534"/>
              <a:gd name="connsiteX99" fmla="*/ 396931 w 577013"/>
              <a:gd name="connsiteY99" fmla="*/ 486969 h 604534"/>
              <a:gd name="connsiteX100" fmla="*/ 560686 w 577013"/>
              <a:gd name="connsiteY100" fmla="*/ 389731 h 604534"/>
              <a:gd name="connsiteX101" fmla="*/ 560686 w 577013"/>
              <a:gd name="connsiteY101" fmla="*/ 366203 h 604534"/>
              <a:gd name="connsiteX102" fmla="*/ 396931 w 577013"/>
              <a:gd name="connsiteY102" fmla="*/ 417653 h 604534"/>
              <a:gd name="connsiteX103" fmla="*/ 385004 w 577013"/>
              <a:gd name="connsiteY103" fmla="*/ 417360 h 604534"/>
              <a:gd name="connsiteX104" fmla="*/ 385004 w 577013"/>
              <a:gd name="connsiteY104" fmla="*/ 416091 h 604534"/>
              <a:gd name="connsiteX105" fmla="*/ 384124 w 577013"/>
              <a:gd name="connsiteY105" fmla="*/ 416091 h 604534"/>
              <a:gd name="connsiteX106" fmla="*/ 384906 w 577013"/>
              <a:gd name="connsiteY106" fmla="*/ 401154 h 604534"/>
              <a:gd name="connsiteX107" fmla="*/ 396931 w 577013"/>
              <a:gd name="connsiteY107" fmla="*/ 401349 h 604534"/>
              <a:gd name="connsiteX108" fmla="*/ 560686 w 577013"/>
              <a:gd name="connsiteY108" fmla="*/ 307138 h 604534"/>
              <a:gd name="connsiteX109" fmla="*/ 560686 w 577013"/>
              <a:gd name="connsiteY109" fmla="*/ 289760 h 604534"/>
              <a:gd name="connsiteX110" fmla="*/ 396931 w 577013"/>
              <a:gd name="connsiteY110" fmla="*/ 341113 h 604534"/>
              <a:gd name="connsiteX111" fmla="*/ 385004 w 577013"/>
              <a:gd name="connsiteY111" fmla="*/ 340820 h 604534"/>
              <a:gd name="connsiteX112" fmla="*/ 385004 w 577013"/>
              <a:gd name="connsiteY112" fmla="*/ 333595 h 604534"/>
              <a:gd name="connsiteX113" fmla="*/ 384710 w 577013"/>
              <a:gd name="connsiteY113" fmla="*/ 333595 h 604534"/>
              <a:gd name="connsiteX114" fmla="*/ 385004 w 577013"/>
              <a:gd name="connsiteY114" fmla="*/ 324614 h 604534"/>
              <a:gd name="connsiteX115" fmla="*/ 396931 w 577013"/>
              <a:gd name="connsiteY115" fmla="*/ 324809 h 604534"/>
              <a:gd name="connsiteX116" fmla="*/ 560686 w 577013"/>
              <a:gd name="connsiteY116" fmla="*/ 230695 h 604534"/>
              <a:gd name="connsiteX117" fmla="*/ 560686 w 577013"/>
              <a:gd name="connsiteY117" fmla="*/ 213220 h 604534"/>
              <a:gd name="connsiteX118" fmla="*/ 396931 w 577013"/>
              <a:gd name="connsiteY118" fmla="*/ 264670 h 604534"/>
              <a:gd name="connsiteX119" fmla="*/ 385004 w 577013"/>
              <a:gd name="connsiteY119" fmla="*/ 264279 h 604534"/>
              <a:gd name="connsiteX120" fmla="*/ 385004 w 577013"/>
              <a:gd name="connsiteY120" fmla="*/ 257055 h 604534"/>
              <a:gd name="connsiteX121" fmla="*/ 384710 w 577013"/>
              <a:gd name="connsiteY121" fmla="*/ 257055 h 604534"/>
              <a:gd name="connsiteX122" fmla="*/ 385004 w 577013"/>
              <a:gd name="connsiteY122" fmla="*/ 248171 h 604534"/>
              <a:gd name="connsiteX123" fmla="*/ 396931 w 577013"/>
              <a:gd name="connsiteY123" fmla="*/ 248366 h 604534"/>
              <a:gd name="connsiteX124" fmla="*/ 560686 w 577013"/>
              <a:gd name="connsiteY124" fmla="*/ 154155 h 604534"/>
              <a:gd name="connsiteX125" fmla="*/ 560686 w 577013"/>
              <a:gd name="connsiteY125" fmla="*/ 130138 h 604534"/>
              <a:gd name="connsiteX126" fmla="*/ 395660 w 577013"/>
              <a:gd name="connsiteY126" fmla="*/ 182857 h 604534"/>
              <a:gd name="connsiteX127" fmla="*/ 385004 w 577013"/>
              <a:gd name="connsiteY127" fmla="*/ 182467 h 604534"/>
              <a:gd name="connsiteX128" fmla="*/ 385004 w 577013"/>
              <a:gd name="connsiteY128" fmla="*/ 182076 h 604534"/>
              <a:gd name="connsiteX129" fmla="*/ 326541 w 577013"/>
              <a:gd name="connsiteY129" fmla="*/ 114518 h 604534"/>
              <a:gd name="connsiteX130" fmla="*/ 338761 w 577013"/>
              <a:gd name="connsiteY130" fmla="*/ 110417 h 604534"/>
              <a:gd name="connsiteX131" fmla="*/ 407490 w 577013"/>
              <a:gd name="connsiteY131" fmla="*/ 109343 h 604534"/>
              <a:gd name="connsiteX132" fmla="*/ 423034 w 577013"/>
              <a:gd name="connsiteY132" fmla="*/ 97823 h 604534"/>
              <a:gd name="connsiteX133" fmla="*/ 413649 w 577013"/>
              <a:gd name="connsiteY133" fmla="*/ 83179 h 604534"/>
              <a:gd name="connsiteX134" fmla="*/ 405925 w 577013"/>
              <a:gd name="connsiteY134" fmla="*/ 73709 h 604534"/>
              <a:gd name="connsiteX135" fmla="*/ 412378 w 577013"/>
              <a:gd name="connsiteY135" fmla="*/ 69609 h 604534"/>
              <a:gd name="connsiteX136" fmla="*/ 429389 w 577013"/>
              <a:gd name="connsiteY136" fmla="*/ 66973 h 604534"/>
              <a:gd name="connsiteX137" fmla="*/ 450213 w 577013"/>
              <a:gd name="connsiteY137" fmla="*/ 70488 h 604534"/>
              <a:gd name="connsiteX138" fmla="*/ 468495 w 577013"/>
              <a:gd name="connsiteY138" fmla="*/ 81227 h 604534"/>
              <a:gd name="connsiteX139" fmla="*/ 469081 w 577013"/>
              <a:gd name="connsiteY139" fmla="*/ 81910 h 604534"/>
              <a:gd name="connsiteX140" fmla="*/ 491665 w 577013"/>
              <a:gd name="connsiteY140" fmla="*/ 78591 h 604534"/>
              <a:gd name="connsiteX141" fmla="*/ 489905 w 577013"/>
              <a:gd name="connsiteY141" fmla="*/ 76443 h 604534"/>
              <a:gd name="connsiteX142" fmla="*/ 473481 w 577013"/>
              <a:gd name="connsiteY142" fmla="*/ 65997 h 604534"/>
              <a:gd name="connsiteX143" fmla="*/ 494011 w 577013"/>
              <a:gd name="connsiteY143" fmla="*/ 59065 h 604534"/>
              <a:gd name="connsiteX144" fmla="*/ 475925 w 577013"/>
              <a:gd name="connsiteY144" fmla="*/ 53012 h 604534"/>
              <a:gd name="connsiteX145" fmla="*/ 455003 w 577013"/>
              <a:gd name="connsiteY145" fmla="*/ 60041 h 604534"/>
              <a:gd name="connsiteX146" fmla="*/ 422545 w 577013"/>
              <a:gd name="connsiteY146" fmla="*/ 56331 h 604534"/>
              <a:gd name="connsiteX147" fmla="*/ 389794 w 577013"/>
              <a:gd name="connsiteY147" fmla="*/ 60920 h 604534"/>
              <a:gd name="connsiteX148" fmla="*/ 376303 w 577013"/>
              <a:gd name="connsiteY148" fmla="*/ 71366 h 604534"/>
              <a:gd name="connsiteX149" fmla="*/ 387448 w 577013"/>
              <a:gd name="connsiteY149" fmla="*/ 87377 h 604534"/>
              <a:gd name="connsiteX150" fmla="*/ 393314 w 577013"/>
              <a:gd name="connsiteY150" fmla="*/ 95187 h 604534"/>
              <a:gd name="connsiteX151" fmla="*/ 385395 w 577013"/>
              <a:gd name="connsiteY151" fmla="*/ 100459 h 604534"/>
              <a:gd name="connsiteX152" fmla="*/ 366331 w 577013"/>
              <a:gd name="connsiteY152" fmla="*/ 103193 h 604534"/>
              <a:gd name="connsiteX153" fmla="*/ 342476 w 577013"/>
              <a:gd name="connsiteY153" fmla="*/ 99483 h 604534"/>
              <a:gd name="connsiteX154" fmla="*/ 322434 w 577013"/>
              <a:gd name="connsiteY154" fmla="*/ 87084 h 604534"/>
              <a:gd name="connsiteX155" fmla="*/ 321946 w 577013"/>
              <a:gd name="connsiteY155" fmla="*/ 86206 h 604534"/>
              <a:gd name="connsiteX156" fmla="*/ 299851 w 577013"/>
              <a:gd name="connsiteY156" fmla="*/ 89720 h 604534"/>
              <a:gd name="connsiteX157" fmla="*/ 300829 w 577013"/>
              <a:gd name="connsiteY157" fmla="*/ 91575 h 604534"/>
              <a:gd name="connsiteX158" fmla="*/ 319990 w 577013"/>
              <a:gd name="connsiteY158" fmla="*/ 104560 h 604534"/>
              <a:gd name="connsiteX159" fmla="*/ 310312 w 577013"/>
              <a:gd name="connsiteY159" fmla="*/ 107879 h 604534"/>
              <a:gd name="connsiteX160" fmla="*/ 214307 w 577013"/>
              <a:gd name="connsiteY160" fmla="*/ 90989 h 604534"/>
              <a:gd name="connsiteX161" fmla="*/ 395660 w 577013"/>
              <a:gd name="connsiteY161"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577013" h="604534">
                <a:moveTo>
                  <a:pt x="16424" y="466000"/>
                </a:moveTo>
                <a:lnTo>
                  <a:pt x="16424" y="490993"/>
                </a:lnTo>
                <a:cubicBezTo>
                  <a:pt x="16424" y="517547"/>
                  <a:pt x="16424" y="588230"/>
                  <a:pt x="182624" y="588230"/>
                </a:cubicBezTo>
                <a:cubicBezTo>
                  <a:pt x="346379" y="588230"/>
                  <a:pt x="346379" y="520086"/>
                  <a:pt x="346379" y="490993"/>
                </a:cubicBezTo>
                <a:lnTo>
                  <a:pt x="346379" y="467464"/>
                </a:lnTo>
                <a:cubicBezTo>
                  <a:pt x="321058" y="501634"/>
                  <a:pt x="266017" y="518914"/>
                  <a:pt x="182624" y="518914"/>
                </a:cubicBezTo>
                <a:cubicBezTo>
                  <a:pt x="98058" y="518914"/>
                  <a:pt x="42234" y="501146"/>
                  <a:pt x="16424" y="466000"/>
                </a:cubicBezTo>
                <a:close/>
                <a:moveTo>
                  <a:pt x="16424" y="389557"/>
                </a:moveTo>
                <a:lnTo>
                  <a:pt x="16424" y="408399"/>
                </a:lnTo>
                <a:cubicBezTo>
                  <a:pt x="16424" y="434173"/>
                  <a:pt x="16424" y="502513"/>
                  <a:pt x="182624" y="502513"/>
                </a:cubicBezTo>
                <a:cubicBezTo>
                  <a:pt x="346379" y="502513"/>
                  <a:pt x="346379" y="436614"/>
                  <a:pt x="346379" y="408399"/>
                </a:cubicBezTo>
                <a:lnTo>
                  <a:pt x="346379" y="391021"/>
                </a:lnTo>
                <a:cubicBezTo>
                  <a:pt x="321058" y="425093"/>
                  <a:pt x="266017" y="442374"/>
                  <a:pt x="182624" y="442374"/>
                </a:cubicBezTo>
                <a:cubicBezTo>
                  <a:pt x="98058" y="442374"/>
                  <a:pt x="42234" y="424605"/>
                  <a:pt x="16424" y="389557"/>
                </a:cubicBezTo>
                <a:close/>
                <a:moveTo>
                  <a:pt x="16424" y="313016"/>
                </a:moveTo>
                <a:lnTo>
                  <a:pt x="16424" y="331956"/>
                </a:lnTo>
                <a:cubicBezTo>
                  <a:pt x="16424" y="357632"/>
                  <a:pt x="16424" y="426070"/>
                  <a:pt x="182624" y="426070"/>
                </a:cubicBezTo>
                <a:cubicBezTo>
                  <a:pt x="346379" y="426070"/>
                  <a:pt x="346379" y="360073"/>
                  <a:pt x="346379" y="331956"/>
                </a:cubicBezTo>
                <a:lnTo>
                  <a:pt x="346379" y="314481"/>
                </a:lnTo>
                <a:cubicBezTo>
                  <a:pt x="321058" y="348553"/>
                  <a:pt x="266017" y="365833"/>
                  <a:pt x="182624" y="365833"/>
                </a:cubicBezTo>
                <a:cubicBezTo>
                  <a:pt x="98058" y="365833"/>
                  <a:pt x="42234" y="348065"/>
                  <a:pt x="16424" y="313016"/>
                </a:cubicBezTo>
                <a:close/>
                <a:moveTo>
                  <a:pt x="16424" y="231302"/>
                </a:moveTo>
                <a:lnTo>
                  <a:pt x="16424" y="255416"/>
                </a:lnTo>
                <a:cubicBezTo>
                  <a:pt x="16424" y="281190"/>
                  <a:pt x="16424" y="349529"/>
                  <a:pt x="182624" y="349529"/>
                </a:cubicBezTo>
                <a:cubicBezTo>
                  <a:pt x="346379" y="349529"/>
                  <a:pt x="346379" y="283630"/>
                  <a:pt x="346379" y="255416"/>
                </a:cubicBezTo>
                <a:lnTo>
                  <a:pt x="346379" y="231302"/>
                </a:lnTo>
                <a:cubicBezTo>
                  <a:pt x="317343" y="263519"/>
                  <a:pt x="253405" y="284118"/>
                  <a:pt x="181353" y="284118"/>
                </a:cubicBezTo>
                <a:cubicBezTo>
                  <a:pt x="109398" y="284118"/>
                  <a:pt x="45363" y="263519"/>
                  <a:pt x="16424" y="231302"/>
                </a:cubicBezTo>
                <a:close/>
                <a:moveTo>
                  <a:pt x="261715" y="154273"/>
                </a:moveTo>
                <a:lnTo>
                  <a:pt x="240794" y="161302"/>
                </a:lnTo>
                <a:cubicBezTo>
                  <a:pt x="230431" y="158862"/>
                  <a:pt x="219188" y="157592"/>
                  <a:pt x="208238" y="157592"/>
                </a:cubicBezTo>
                <a:cubicBezTo>
                  <a:pt x="195920" y="157592"/>
                  <a:pt x="184579" y="159154"/>
                  <a:pt x="175585" y="162181"/>
                </a:cubicBezTo>
                <a:cubicBezTo>
                  <a:pt x="167079" y="165110"/>
                  <a:pt x="162680" y="168429"/>
                  <a:pt x="161996" y="172627"/>
                </a:cubicBezTo>
                <a:cubicBezTo>
                  <a:pt x="161311" y="177118"/>
                  <a:pt x="164733" y="182097"/>
                  <a:pt x="173239" y="188638"/>
                </a:cubicBezTo>
                <a:cubicBezTo>
                  <a:pt x="177442" y="191958"/>
                  <a:pt x="179398" y="194593"/>
                  <a:pt x="179104" y="196448"/>
                </a:cubicBezTo>
                <a:cubicBezTo>
                  <a:pt x="178811" y="197718"/>
                  <a:pt x="177247" y="199573"/>
                  <a:pt x="171088" y="201720"/>
                </a:cubicBezTo>
                <a:cubicBezTo>
                  <a:pt x="165711" y="203478"/>
                  <a:pt x="159063" y="204454"/>
                  <a:pt x="152024" y="204454"/>
                </a:cubicBezTo>
                <a:cubicBezTo>
                  <a:pt x="143811" y="204454"/>
                  <a:pt x="135599" y="203185"/>
                  <a:pt x="128267" y="200646"/>
                </a:cubicBezTo>
                <a:cubicBezTo>
                  <a:pt x="118393" y="197425"/>
                  <a:pt x="110865" y="192739"/>
                  <a:pt x="108225" y="188345"/>
                </a:cubicBezTo>
                <a:lnTo>
                  <a:pt x="107639" y="187467"/>
                </a:lnTo>
                <a:lnTo>
                  <a:pt x="85544" y="190981"/>
                </a:lnTo>
                <a:lnTo>
                  <a:pt x="86522" y="192836"/>
                </a:lnTo>
                <a:cubicBezTo>
                  <a:pt x="88575" y="197034"/>
                  <a:pt x="95809" y="201818"/>
                  <a:pt x="105781" y="205821"/>
                </a:cubicBezTo>
                <a:lnTo>
                  <a:pt x="84664" y="212850"/>
                </a:lnTo>
                <a:lnTo>
                  <a:pt x="102750" y="218903"/>
                </a:lnTo>
                <a:lnTo>
                  <a:pt x="124454" y="211678"/>
                </a:lnTo>
                <a:cubicBezTo>
                  <a:pt x="147233" y="217146"/>
                  <a:pt x="175487" y="216657"/>
                  <a:pt x="193183" y="210605"/>
                </a:cubicBezTo>
                <a:cubicBezTo>
                  <a:pt x="203057" y="207383"/>
                  <a:pt x="208043" y="203673"/>
                  <a:pt x="208825" y="199084"/>
                </a:cubicBezTo>
                <a:cubicBezTo>
                  <a:pt x="209509" y="194789"/>
                  <a:pt x="206576" y="190103"/>
                  <a:pt x="199342" y="184440"/>
                </a:cubicBezTo>
                <a:cubicBezTo>
                  <a:pt x="195822" y="181414"/>
                  <a:pt x="191227" y="177313"/>
                  <a:pt x="191618" y="174970"/>
                </a:cubicBezTo>
                <a:cubicBezTo>
                  <a:pt x="191912" y="173603"/>
                  <a:pt x="194062" y="172237"/>
                  <a:pt x="198071" y="170870"/>
                </a:cubicBezTo>
                <a:cubicBezTo>
                  <a:pt x="201590" y="169698"/>
                  <a:pt x="207456" y="168234"/>
                  <a:pt x="215180" y="168234"/>
                </a:cubicBezTo>
                <a:cubicBezTo>
                  <a:pt x="222121" y="168234"/>
                  <a:pt x="229160" y="169405"/>
                  <a:pt x="236003" y="171749"/>
                </a:cubicBezTo>
                <a:cubicBezTo>
                  <a:pt x="249006" y="176142"/>
                  <a:pt x="252526" y="180437"/>
                  <a:pt x="254188" y="182488"/>
                </a:cubicBezTo>
                <a:lnTo>
                  <a:pt x="254774" y="183171"/>
                </a:lnTo>
                <a:lnTo>
                  <a:pt x="277358" y="179754"/>
                </a:lnTo>
                <a:lnTo>
                  <a:pt x="275598" y="177606"/>
                </a:lnTo>
                <a:cubicBezTo>
                  <a:pt x="272469" y="173799"/>
                  <a:pt x="266995" y="170382"/>
                  <a:pt x="259271" y="167160"/>
                </a:cubicBezTo>
                <a:lnTo>
                  <a:pt x="279704" y="160326"/>
                </a:lnTo>
                <a:close/>
                <a:moveTo>
                  <a:pt x="181353" y="101261"/>
                </a:moveTo>
                <a:cubicBezTo>
                  <a:pt x="283028" y="101261"/>
                  <a:pt x="362706" y="141386"/>
                  <a:pt x="362706" y="192641"/>
                </a:cubicBezTo>
                <a:lnTo>
                  <a:pt x="362706" y="255416"/>
                </a:lnTo>
                <a:cubicBezTo>
                  <a:pt x="362706" y="258638"/>
                  <a:pt x="362706" y="262836"/>
                  <a:pt x="362413" y="267619"/>
                </a:cubicBezTo>
                <a:lnTo>
                  <a:pt x="362706" y="267619"/>
                </a:lnTo>
                <a:lnTo>
                  <a:pt x="362706" y="331956"/>
                </a:lnTo>
                <a:cubicBezTo>
                  <a:pt x="362706" y="335080"/>
                  <a:pt x="362706" y="339376"/>
                  <a:pt x="362413" y="344160"/>
                </a:cubicBezTo>
                <a:lnTo>
                  <a:pt x="362706" y="344160"/>
                </a:lnTo>
                <a:lnTo>
                  <a:pt x="362706" y="408399"/>
                </a:lnTo>
                <a:cubicBezTo>
                  <a:pt x="362706" y="413183"/>
                  <a:pt x="362706" y="419529"/>
                  <a:pt x="361924" y="426656"/>
                </a:cubicBezTo>
                <a:lnTo>
                  <a:pt x="362706" y="426656"/>
                </a:lnTo>
                <a:lnTo>
                  <a:pt x="362706" y="490993"/>
                </a:lnTo>
                <a:cubicBezTo>
                  <a:pt x="362706" y="522038"/>
                  <a:pt x="362706" y="604534"/>
                  <a:pt x="182624" y="604534"/>
                </a:cubicBezTo>
                <a:cubicBezTo>
                  <a:pt x="0" y="604534"/>
                  <a:pt x="0" y="519012"/>
                  <a:pt x="0" y="490993"/>
                </a:cubicBezTo>
                <a:lnTo>
                  <a:pt x="0" y="426656"/>
                </a:lnTo>
                <a:lnTo>
                  <a:pt x="978" y="426656"/>
                </a:lnTo>
                <a:cubicBezTo>
                  <a:pt x="0" y="419333"/>
                  <a:pt x="0" y="413085"/>
                  <a:pt x="0" y="408399"/>
                </a:cubicBezTo>
                <a:lnTo>
                  <a:pt x="0" y="344160"/>
                </a:lnTo>
                <a:lnTo>
                  <a:pt x="391" y="344160"/>
                </a:lnTo>
                <a:cubicBezTo>
                  <a:pt x="0" y="339669"/>
                  <a:pt x="0" y="335666"/>
                  <a:pt x="0" y="331956"/>
                </a:cubicBezTo>
                <a:lnTo>
                  <a:pt x="0" y="267619"/>
                </a:lnTo>
                <a:lnTo>
                  <a:pt x="391" y="267619"/>
                </a:lnTo>
                <a:cubicBezTo>
                  <a:pt x="0" y="263128"/>
                  <a:pt x="0" y="259126"/>
                  <a:pt x="0" y="255416"/>
                </a:cubicBezTo>
                <a:lnTo>
                  <a:pt x="0" y="192641"/>
                </a:lnTo>
                <a:cubicBezTo>
                  <a:pt x="0" y="141386"/>
                  <a:pt x="79678" y="101261"/>
                  <a:pt x="181353" y="101261"/>
                </a:cubicBezTo>
                <a:close/>
                <a:moveTo>
                  <a:pt x="395660" y="0"/>
                </a:moveTo>
                <a:cubicBezTo>
                  <a:pt x="497335" y="0"/>
                  <a:pt x="577013" y="40223"/>
                  <a:pt x="577013" y="91478"/>
                </a:cubicBezTo>
                <a:lnTo>
                  <a:pt x="577013" y="154155"/>
                </a:lnTo>
                <a:cubicBezTo>
                  <a:pt x="577013" y="157377"/>
                  <a:pt x="577013" y="161575"/>
                  <a:pt x="576720" y="166456"/>
                </a:cubicBezTo>
                <a:lnTo>
                  <a:pt x="577013" y="166456"/>
                </a:lnTo>
                <a:lnTo>
                  <a:pt x="577013" y="230695"/>
                </a:lnTo>
                <a:cubicBezTo>
                  <a:pt x="577013" y="233819"/>
                  <a:pt x="577013" y="238115"/>
                  <a:pt x="576720" y="242899"/>
                </a:cubicBezTo>
                <a:lnTo>
                  <a:pt x="577013" y="242899"/>
                </a:lnTo>
                <a:lnTo>
                  <a:pt x="577013" y="307138"/>
                </a:lnTo>
                <a:cubicBezTo>
                  <a:pt x="577013" y="311922"/>
                  <a:pt x="577013" y="318268"/>
                  <a:pt x="576231" y="325395"/>
                </a:cubicBezTo>
                <a:lnTo>
                  <a:pt x="577013" y="325395"/>
                </a:lnTo>
                <a:lnTo>
                  <a:pt x="577013" y="389731"/>
                </a:lnTo>
                <a:cubicBezTo>
                  <a:pt x="577013" y="420777"/>
                  <a:pt x="577013" y="503273"/>
                  <a:pt x="396931" y="503273"/>
                </a:cubicBezTo>
                <a:cubicBezTo>
                  <a:pt x="392336" y="503273"/>
                  <a:pt x="387937" y="503175"/>
                  <a:pt x="383635" y="503078"/>
                </a:cubicBezTo>
                <a:cubicBezTo>
                  <a:pt x="384515" y="497122"/>
                  <a:pt x="384808" y="491558"/>
                  <a:pt x="384906" y="486774"/>
                </a:cubicBezTo>
                <a:cubicBezTo>
                  <a:pt x="388817" y="486871"/>
                  <a:pt x="392825" y="486969"/>
                  <a:pt x="396931" y="486969"/>
                </a:cubicBezTo>
                <a:cubicBezTo>
                  <a:pt x="560686" y="486969"/>
                  <a:pt x="560686" y="418825"/>
                  <a:pt x="560686" y="389731"/>
                </a:cubicBezTo>
                <a:lnTo>
                  <a:pt x="560686" y="366203"/>
                </a:lnTo>
                <a:cubicBezTo>
                  <a:pt x="535365" y="400373"/>
                  <a:pt x="480324" y="417653"/>
                  <a:pt x="396931" y="417653"/>
                </a:cubicBezTo>
                <a:cubicBezTo>
                  <a:pt x="392727" y="417653"/>
                  <a:pt x="389012" y="417458"/>
                  <a:pt x="385004" y="417360"/>
                </a:cubicBezTo>
                <a:lnTo>
                  <a:pt x="385004" y="416091"/>
                </a:lnTo>
                <a:lnTo>
                  <a:pt x="384124" y="416091"/>
                </a:lnTo>
                <a:cubicBezTo>
                  <a:pt x="384808" y="410331"/>
                  <a:pt x="384906" y="405450"/>
                  <a:pt x="384906" y="401154"/>
                </a:cubicBezTo>
                <a:cubicBezTo>
                  <a:pt x="388817" y="401252"/>
                  <a:pt x="392825" y="401349"/>
                  <a:pt x="396931" y="401349"/>
                </a:cubicBezTo>
                <a:cubicBezTo>
                  <a:pt x="560686" y="401349"/>
                  <a:pt x="560686" y="335353"/>
                  <a:pt x="560686" y="307138"/>
                </a:cubicBezTo>
                <a:lnTo>
                  <a:pt x="560686" y="289760"/>
                </a:lnTo>
                <a:cubicBezTo>
                  <a:pt x="535365" y="323833"/>
                  <a:pt x="480324" y="341113"/>
                  <a:pt x="396931" y="341113"/>
                </a:cubicBezTo>
                <a:cubicBezTo>
                  <a:pt x="392727" y="341113"/>
                  <a:pt x="389012" y="340917"/>
                  <a:pt x="385004" y="340820"/>
                </a:cubicBezTo>
                <a:lnTo>
                  <a:pt x="385004" y="333595"/>
                </a:lnTo>
                <a:lnTo>
                  <a:pt x="384710" y="333595"/>
                </a:lnTo>
                <a:cubicBezTo>
                  <a:pt x="384906" y="330178"/>
                  <a:pt x="384906" y="327249"/>
                  <a:pt x="385004" y="324614"/>
                </a:cubicBezTo>
                <a:cubicBezTo>
                  <a:pt x="388817" y="324711"/>
                  <a:pt x="392825" y="324809"/>
                  <a:pt x="396931" y="324809"/>
                </a:cubicBezTo>
                <a:cubicBezTo>
                  <a:pt x="560686" y="324809"/>
                  <a:pt x="560686" y="258812"/>
                  <a:pt x="560686" y="230695"/>
                </a:cubicBezTo>
                <a:lnTo>
                  <a:pt x="560686" y="213220"/>
                </a:lnTo>
                <a:cubicBezTo>
                  <a:pt x="535365" y="247390"/>
                  <a:pt x="480324" y="264670"/>
                  <a:pt x="396931" y="264670"/>
                </a:cubicBezTo>
                <a:cubicBezTo>
                  <a:pt x="392727" y="264670"/>
                  <a:pt x="389012" y="264377"/>
                  <a:pt x="385004" y="264279"/>
                </a:cubicBezTo>
                <a:lnTo>
                  <a:pt x="385004" y="257055"/>
                </a:lnTo>
                <a:lnTo>
                  <a:pt x="384710" y="257055"/>
                </a:lnTo>
                <a:cubicBezTo>
                  <a:pt x="384906" y="253735"/>
                  <a:pt x="384906" y="250807"/>
                  <a:pt x="385004" y="248171"/>
                </a:cubicBezTo>
                <a:cubicBezTo>
                  <a:pt x="388817" y="248268"/>
                  <a:pt x="392825" y="248366"/>
                  <a:pt x="396931" y="248366"/>
                </a:cubicBezTo>
                <a:cubicBezTo>
                  <a:pt x="560686" y="248366"/>
                  <a:pt x="560686" y="182369"/>
                  <a:pt x="560686" y="154155"/>
                </a:cubicBezTo>
                <a:lnTo>
                  <a:pt x="560686" y="130138"/>
                </a:lnTo>
                <a:cubicBezTo>
                  <a:pt x="531650" y="162258"/>
                  <a:pt x="467712" y="182857"/>
                  <a:pt x="395660" y="182857"/>
                </a:cubicBezTo>
                <a:cubicBezTo>
                  <a:pt x="392043" y="182857"/>
                  <a:pt x="388523" y="182565"/>
                  <a:pt x="385004" y="182467"/>
                </a:cubicBezTo>
                <a:lnTo>
                  <a:pt x="385004" y="182076"/>
                </a:lnTo>
                <a:cubicBezTo>
                  <a:pt x="385004" y="155033"/>
                  <a:pt x="362518" y="131115"/>
                  <a:pt x="326541" y="114518"/>
                </a:cubicBezTo>
                <a:lnTo>
                  <a:pt x="338761" y="110417"/>
                </a:lnTo>
                <a:cubicBezTo>
                  <a:pt x="361540" y="115885"/>
                  <a:pt x="389794" y="115396"/>
                  <a:pt x="407490" y="109343"/>
                </a:cubicBezTo>
                <a:cubicBezTo>
                  <a:pt x="417364" y="106122"/>
                  <a:pt x="422252" y="102412"/>
                  <a:pt x="423034" y="97823"/>
                </a:cubicBezTo>
                <a:cubicBezTo>
                  <a:pt x="423816" y="93528"/>
                  <a:pt x="420785" y="88842"/>
                  <a:pt x="413649" y="83179"/>
                </a:cubicBezTo>
                <a:cubicBezTo>
                  <a:pt x="410129" y="80153"/>
                  <a:pt x="405534" y="76052"/>
                  <a:pt x="405925" y="73709"/>
                </a:cubicBezTo>
                <a:cubicBezTo>
                  <a:pt x="406219" y="72342"/>
                  <a:pt x="408369" y="70976"/>
                  <a:pt x="412378" y="69609"/>
                </a:cubicBezTo>
                <a:cubicBezTo>
                  <a:pt x="415897" y="68437"/>
                  <a:pt x="421665" y="66973"/>
                  <a:pt x="429389" y="66973"/>
                </a:cubicBezTo>
                <a:cubicBezTo>
                  <a:pt x="436428" y="66973"/>
                  <a:pt x="443369" y="68242"/>
                  <a:pt x="450213" y="70488"/>
                </a:cubicBezTo>
                <a:cubicBezTo>
                  <a:pt x="463313" y="74881"/>
                  <a:pt x="466833" y="79176"/>
                  <a:pt x="468495" y="81227"/>
                </a:cubicBezTo>
                <a:lnTo>
                  <a:pt x="469081" y="81910"/>
                </a:lnTo>
                <a:lnTo>
                  <a:pt x="491665" y="78591"/>
                </a:lnTo>
                <a:lnTo>
                  <a:pt x="489905" y="76443"/>
                </a:lnTo>
                <a:cubicBezTo>
                  <a:pt x="486679" y="72538"/>
                  <a:pt x="481302" y="69121"/>
                  <a:pt x="473481" y="65997"/>
                </a:cubicBezTo>
                <a:lnTo>
                  <a:pt x="494011" y="59065"/>
                </a:lnTo>
                <a:lnTo>
                  <a:pt x="475925" y="53012"/>
                </a:lnTo>
                <a:lnTo>
                  <a:pt x="455003" y="60041"/>
                </a:lnTo>
                <a:cubicBezTo>
                  <a:pt x="444738" y="57601"/>
                  <a:pt x="433495" y="56331"/>
                  <a:pt x="422545" y="56331"/>
                </a:cubicBezTo>
                <a:cubicBezTo>
                  <a:pt x="410227" y="56331"/>
                  <a:pt x="398886" y="57893"/>
                  <a:pt x="389794" y="60920"/>
                </a:cubicBezTo>
                <a:cubicBezTo>
                  <a:pt x="381289" y="63849"/>
                  <a:pt x="376987" y="67168"/>
                  <a:pt x="376303" y="71366"/>
                </a:cubicBezTo>
                <a:cubicBezTo>
                  <a:pt x="375521" y="75857"/>
                  <a:pt x="379040" y="80836"/>
                  <a:pt x="387448" y="87377"/>
                </a:cubicBezTo>
                <a:cubicBezTo>
                  <a:pt x="391749" y="90697"/>
                  <a:pt x="393607" y="93332"/>
                  <a:pt x="393314" y="95187"/>
                </a:cubicBezTo>
                <a:cubicBezTo>
                  <a:pt x="393118" y="96457"/>
                  <a:pt x="391554" y="98409"/>
                  <a:pt x="385395" y="100459"/>
                </a:cubicBezTo>
                <a:cubicBezTo>
                  <a:pt x="379920" y="102217"/>
                  <a:pt x="373370" y="103193"/>
                  <a:pt x="366331" y="103193"/>
                </a:cubicBezTo>
                <a:cubicBezTo>
                  <a:pt x="358118" y="103193"/>
                  <a:pt x="349906" y="101924"/>
                  <a:pt x="342476" y="99483"/>
                </a:cubicBezTo>
                <a:cubicBezTo>
                  <a:pt x="332700" y="96164"/>
                  <a:pt x="325172" y="91575"/>
                  <a:pt x="322434" y="87084"/>
                </a:cubicBezTo>
                <a:lnTo>
                  <a:pt x="321946" y="86206"/>
                </a:lnTo>
                <a:lnTo>
                  <a:pt x="299851" y="89720"/>
                </a:lnTo>
                <a:lnTo>
                  <a:pt x="300829" y="91575"/>
                </a:lnTo>
                <a:cubicBezTo>
                  <a:pt x="302882" y="95773"/>
                  <a:pt x="310116" y="100557"/>
                  <a:pt x="319990" y="104560"/>
                </a:cubicBezTo>
                <a:lnTo>
                  <a:pt x="310312" y="107879"/>
                </a:lnTo>
                <a:cubicBezTo>
                  <a:pt x="283231" y="98019"/>
                  <a:pt x="250382" y="91966"/>
                  <a:pt x="214307" y="90989"/>
                </a:cubicBezTo>
                <a:cubicBezTo>
                  <a:pt x="214796" y="39930"/>
                  <a:pt x="294278" y="0"/>
                  <a:pt x="3956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直角三角形 26">
            <a:extLst>
              <a:ext uri="{FF2B5EF4-FFF2-40B4-BE49-F238E27FC236}">
                <a16:creationId xmlns:a16="http://schemas.microsoft.com/office/drawing/2014/main" xmlns="" id="{13ED0761-E34E-4E08-AC72-408F4B6CA5E6}"/>
              </a:ext>
            </a:extLst>
          </p:cNvPr>
          <p:cNvSpPr/>
          <p:nvPr/>
        </p:nvSpPr>
        <p:spPr>
          <a:xfrm flipH="1" flipV="1">
            <a:off x="10070482" y="2422106"/>
            <a:ext cx="295640" cy="28908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07FAD77A-0343-4629-A67D-D16BDE4D8762}"/>
              </a:ext>
            </a:extLst>
          </p:cNvPr>
          <p:cNvSpPr txBox="1"/>
          <p:nvPr/>
        </p:nvSpPr>
        <p:spPr>
          <a:xfrm>
            <a:off x="2530299" y="1580899"/>
            <a:ext cx="1364476" cy="400110"/>
          </a:xfrm>
          <a:prstGeom prst="rect">
            <a:avLst/>
          </a:prstGeom>
          <a:noFill/>
        </p:spPr>
        <p:txBody>
          <a:bodyPr wrap="none" rtlCol="0">
            <a:spAutoFit/>
          </a:bodyPr>
          <a:lstStyle/>
          <a:p>
            <a:r>
              <a:rPr lang="zh-CN" altLang="en-US" sz="2000" spc="300" dirty="0">
                <a:solidFill>
                  <a:schemeClr val="tx1">
                    <a:lumMod val="75000"/>
                    <a:lumOff val="25000"/>
                  </a:schemeClr>
                </a:solidFill>
              </a:rPr>
              <a:t>减免退回</a:t>
            </a:r>
          </a:p>
        </p:txBody>
      </p:sp>
      <p:grpSp>
        <p:nvGrpSpPr>
          <p:cNvPr id="29" name="组合 28">
            <a:extLst>
              <a:ext uri="{FF2B5EF4-FFF2-40B4-BE49-F238E27FC236}">
                <a16:creationId xmlns:a16="http://schemas.microsoft.com/office/drawing/2014/main" xmlns="" id="{6102109F-5345-4893-9400-2C8724A53DDD}"/>
              </a:ext>
            </a:extLst>
          </p:cNvPr>
          <p:cNvGrpSpPr/>
          <p:nvPr/>
        </p:nvGrpSpPr>
        <p:grpSpPr>
          <a:xfrm flipH="1">
            <a:off x="2335887" y="1731606"/>
            <a:ext cx="131240" cy="95607"/>
            <a:chOff x="6774217" y="4725947"/>
            <a:chExt cx="152838" cy="111342"/>
          </a:xfrm>
        </p:grpSpPr>
        <p:sp>
          <p:nvSpPr>
            <p:cNvPr id="30" name="箭头: V 形 29">
              <a:extLst>
                <a:ext uri="{FF2B5EF4-FFF2-40B4-BE49-F238E27FC236}">
                  <a16:creationId xmlns:a16="http://schemas.microsoft.com/office/drawing/2014/main" xmlns="" id="{03DEBEDF-28EF-494D-9098-6A3C9D5CE9FB}"/>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xmlns="" id="{56357385-A4C3-4AC8-A3F2-0CD35C3681FA}"/>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xmlns="" id="{25BD74F4-4672-4EE0-A9D1-78A7D674A5C4}"/>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3" name="组合 32">
            <a:extLst>
              <a:ext uri="{FF2B5EF4-FFF2-40B4-BE49-F238E27FC236}">
                <a16:creationId xmlns:a16="http://schemas.microsoft.com/office/drawing/2014/main" xmlns="" id="{4F54E19B-3DE8-400E-B42F-FF0D36EDDCF7}"/>
              </a:ext>
            </a:extLst>
          </p:cNvPr>
          <p:cNvGrpSpPr/>
          <p:nvPr/>
        </p:nvGrpSpPr>
        <p:grpSpPr>
          <a:xfrm>
            <a:off x="3937459" y="1731606"/>
            <a:ext cx="131240" cy="95607"/>
            <a:chOff x="6774217" y="4725947"/>
            <a:chExt cx="152838" cy="111342"/>
          </a:xfrm>
        </p:grpSpPr>
        <p:sp>
          <p:nvSpPr>
            <p:cNvPr id="34" name="箭头: V 形 33">
              <a:extLst>
                <a:ext uri="{FF2B5EF4-FFF2-40B4-BE49-F238E27FC236}">
                  <a16:creationId xmlns:a16="http://schemas.microsoft.com/office/drawing/2014/main" xmlns="" id="{64A19B29-3A4F-47B9-9C07-071110F12CAC}"/>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xmlns="" id="{5C371555-A49A-42F4-BCCA-88288A397099}"/>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xmlns="" id="{203EC76A-EF95-44B5-8087-4054CE2EC09F}"/>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a:extLst>
              <a:ext uri="{FF2B5EF4-FFF2-40B4-BE49-F238E27FC236}">
                <a16:creationId xmlns:a16="http://schemas.microsoft.com/office/drawing/2014/main" xmlns="" id="{7105F60D-523F-4572-BEC6-FA6D15A81EC4}"/>
              </a:ext>
            </a:extLst>
          </p:cNvPr>
          <p:cNvGrpSpPr/>
          <p:nvPr/>
        </p:nvGrpSpPr>
        <p:grpSpPr>
          <a:xfrm flipH="1">
            <a:off x="7803966" y="3625590"/>
            <a:ext cx="131240" cy="95607"/>
            <a:chOff x="6774217" y="4725947"/>
            <a:chExt cx="152838" cy="111342"/>
          </a:xfrm>
        </p:grpSpPr>
        <p:sp>
          <p:nvSpPr>
            <p:cNvPr id="38" name="箭头: V 形 37">
              <a:extLst>
                <a:ext uri="{FF2B5EF4-FFF2-40B4-BE49-F238E27FC236}">
                  <a16:creationId xmlns:a16="http://schemas.microsoft.com/office/drawing/2014/main" xmlns="" id="{020183BB-4B09-4157-AD9D-D05602E9EB84}"/>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箭头: V 形 38">
              <a:extLst>
                <a:ext uri="{FF2B5EF4-FFF2-40B4-BE49-F238E27FC236}">
                  <a16:creationId xmlns:a16="http://schemas.microsoft.com/office/drawing/2014/main" xmlns="" id="{4E0CF4CF-95E7-432B-A8E4-C75848BA146B}"/>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箭头: V 形 39">
              <a:extLst>
                <a:ext uri="{FF2B5EF4-FFF2-40B4-BE49-F238E27FC236}">
                  <a16:creationId xmlns:a16="http://schemas.microsoft.com/office/drawing/2014/main" xmlns="" id="{BFC105A3-2A71-4EBB-92CC-4F4E26E091BF}"/>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1" name="任意多边形: 形状 40">
            <a:extLst>
              <a:ext uri="{FF2B5EF4-FFF2-40B4-BE49-F238E27FC236}">
                <a16:creationId xmlns:a16="http://schemas.microsoft.com/office/drawing/2014/main" xmlns="" id="{02278388-9DCE-4109-8B6E-3E5B0425F682}"/>
              </a:ext>
            </a:extLst>
          </p:cNvPr>
          <p:cNvSpPr/>
          <p:nvPr/>
        </p:nvSpPr>
        <p:spPr>
          <a:xfrm rot="5400000" flipH="1">
            <a:off x="5479881" y="3273684"/>
            <a:ext cx="1241629" cy="895236"/>
          </a:xfrm>
          <a:custGeom>
            <a:avLst/>
            <a:gdLst>
              <a:gd name="connsiteX0" fmla="*/ 1241629 w 1241629"/>
              <a:gd name="connsiteY0" fmla="*/ 895236 h 895236"/>
              <a:gd name="connsiteX1" fmla="*/ 0 w 1241629"/>
              <a:gd name="connsiteY1" fmla="*/ 895236 h 895236"/>
              <a:gd name="connsiteX2" fmla="*/ 499710 w 1241629"/>
              <a:gd name="connsiteY2" fmla="*/ 359912 h 895236"/>
              <a:gd name="connsiteX3" fmla="*/ 532779 w 1241629"/>
              <a:gd name="connsiteY3" fmla="*/ 263776 h 895236"/>
              <a:gd name="connsiteX4" fmla="*/ 305156 w 1241629"/>
              <a:gd name="connsiteY4" fmla="*/ 263776 h 895236"/>
              <a:gd name="connsiteX5" fmla="*/ 620814 w 1241629"/>
              <a:gd name="connsiteY5" fmla="*/ 0 h 895236"/>
              <a:gd name="connsiteX6" fmla="*/ 936472 w 1241629"/>
              <a:gd name="connsiteY6" fmla="*/ 263776 h 895236"/>
              <a:gd name="connsiteX7" fmla="*/ 708803 w 1241629"/>
              <a:gd name="connsiteY7" fmla="*/ 263776 h 895236"/>
              <a:gd name="connsiteX8" fmla="*/ 736971 w 1241629"/>
              <a:gd name="connsiteY8" fmla="*/ 350797 h 895236"/>
              <a:gd name="connsiteX9" fmla="*/ 1241629 w 1241629"/>
              <a:gd name="connsiteY9" fmla="*/ 895236 h 89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629" h="895236">
                <a:moveTo>
                  <a:pt x="1241629" y="895236"/>
                </a:moveTo>
                <a:lnTo>
                  <a:pt x="0" y="895236"/>
                </a:lnTo>
                <a:cubicBezTo>
                  <a:pt x="272312" y="732595"/>
                  <a:pt x="413358" y="579678"/>
                  <a:pt x="499710" y="359912"/>
                </a:cubicBezTo>
                <a:lnTo>
                  <a:pt x="532779" y="263776"/>
                </a:lnTo>
                <a:lnTo>
                  <a:pt x="305156" y="263776"/>
                </a:lnTo>
                <a:lnTo>
                  <a:pt x="620814" y="0"/>
                </a:lnTo>
                <a:lnTo>
                  <a:pt x="936472" y="263776"/>
                </a:lnTo>
                <a:lnTo>
                  <a:pt x="708803" y="263776"/>
                </a:lnTo>
                <a:lnTo>
                  <a:pt x="736971" y="350797"/>
                </a:lnTo>
                <a:cubicBezTo>
                  <a:pt x="811602" y="550508"/>
                  <a:pt x="941536" y="693701"/>
                  <a:pt x="1241629" y="895236"/>
                </a:cubicBezTo>
                <a:close/>
              </a:path>
            </a:pathLst>
          </a:custGeom>
          <a:gradFill>
            <a:gsLst>
              <a:gs pos="0">
                <a:schemeClr val="accent2">
                  <a:alpha val="0"/>
                </a:schemeClr>
              </a:gs>
              <a:gs pos="100000">
                <a:schemeClr val="accent2"/>
              </a:gs>
            </a:gsLst>
            <a:lin ang="16200000" scaled="0"/>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7BBBCBC2-A939-4655-B3A4-2FFBF3F9467E}"/>
              </a:ext>
            </a:extLst>
          </p:cNvPr>
          <p:cNvCxnSpPr>
            <a:cxnSpLocks/>
          </p:cNvCxnSpPr>
          <p:nvPr/>
        </p:nvCxnSpPr>
        <p:spPr>
          <a:xfrm>
            <a:off x="7340529" y="2422106"/>
            <a:ext cx="0" cy="255623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4F030FB8-744A-48B0-92BD-7C0B9D8BC903}"/>
              </a:ext>
            </a:extLst>
          </p:cNvPr>
          <p:cNvSpPr/>
          <p:nvPr/>
        </p:nvSpPr>
        <p:spPr>
          <a:xfrm>
            <a:off x="6922067" y="1560811"/>
            <a:ext cx="3871885" cy="703078"/>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rPr>
              <a:t>根据福建省各主管部门相关政策</a:t>
            </a:r>
            <a:endParaRPr lang="en-US" altLang="zh-CN" sz="1600" dirty="0">
              <a:solidFill>
                <a:schemeClr val="tx1">
                  <a:lumMod val="65000"/>
                  <a:lumOff val="35000"/>
                </a:schemeClr>
              </a:solidFill>
            </a:endParaRPr>
          </a:p>
          <a:p>
            <a:pPr algn="ctr">
              <a:lnSpc>
                <a:spcPct val="130000"/>
              </a:lnSpc>
            </a:pPr>
            <a:r>
              <a:rPr lang="zh-CN" altLang="en-US" sz="1600" dirty="0">
                <a:solidFill>
                  <a:schemeClr val="tx1">
                    <a:lumMod val="65000"/>
                    <a:lumOff val="35000"/>
                  </a:schemeClr>
                </a:solidFill>
              </a:rPr>
              <a:t>积极主动的与当地相关主管部门沟通协调</a:t>
            </a:r>
          </a:p>
        </p:txBody>
      </p:sp>
      <p:pic>
        <p:nvPicPr>
          <p:cNvPr id="44" name="图片 43" descr="图片包含 徽标&#10;&#10;描述已自动生成">
            <a:extLst>
              <a:ext uri="{FF2B5EF4-FFF2-40B4-BE49-F238E27FC236}">
                <a16:creationId xmlns:a16="http://schemas.microsoft.com/office/drawing/2014/main" xmlns="" id="{06183126-9756-44CC-B7A5-1206B1FBE8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3659081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673430-F456-4248-81B2-2B338334CD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梯形 6">
            <a:extLst>
              <a:ext uri="{FF2B5EF4-FFF2-40B4-BE49-F238E27FC236}">
                <a16:creationId xmlns:a16="http://schemas.microsoft.com/office/drawing/2014/main" xmlns="" id="{0877F7D3-1EAF-483A-8E9B-5A9E081F86F2}"/>
              </a:ext>
            </a:extLst>
          </p:cNvPr>
          <p:cNvSpPr/>
          <p:nvPr/>
        </p:nvSpPr>
        <p:spPr>
          <a:xfrm flipV="1">
            <a:off x="1543050" y="2019300"/>
            <a:ext cx="10153650" cy="2476500"/>
          </a:xfrm>
          <a:prstGeom prst="trapezoid">
            <a:avLst>
              <a:gd name="adj" fmla="val 35195"/>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B27E552-A579-44FB-ACA3-6819B893E868}"/>
              </a:ext>
            </a:extLst>
          </p:cNvPr>
          <p:cNvSpPr/>
          <p:nvPr/>
        </p:nvSpPr>
        <p:spPr>
          <a:xfrm rot="16200000">
            <a:off x="4305794" y="2880121"/>
            <a:ext cx="1443024" cy="584775"/>
          </a:xfrm>
          <a:prstGeom prst="rect">
            <a:avLst/>
          </a:prstGeom>
        </p:spPr>
        <p:txBody>
          <a:bodyPr wrap="none">
            <a:spAutoFit/>
          </a:bodyPr>
          <a:lstStyle/>
          <a:p>
            <a:r>
              <a:rPr lang="en-US" altLang="zh-CN" sz="3200" dirty="0">
                <a:solidFill>
                  <a:schemeClr val="accent2">
                    <a:lumMod val="20000"/>
                    <a:lumOff val="80000"/>
                  </a:schemeClr>
                </a:solidFill>
              </a:rPr>
              <a:t>PART </a:t>
            </a:r>
            <a:endParaRPr lang="zh-CN" altLang="en-US" sz="3200" dirty="0">
              <a:solidFill>
                <a:schemeClr val="accent2">
                  <a:lumMod val="20000"/>
                  <a:lumOff val="80000"/>
                </a:schemeClr>
              </a:solidFill>
            </a:endParaRPr>
          </a:p>
        </p:txBody>
      </p:sp>
      <p:pic>
        <p:nvPicPr>
          <p:cNvPr id="14" name="图片 13" descr="图片包含 徽标&#10;&#10;描述已自动生成">
            <a:extLst>
              <a:ext uri="{FF2B5EF4-FFF2-40B4-BE49-F238E27FC236}">
                <a16:creationId xmlns:a16="http://schemas.microsoft.com/office/drawing/2014/main" xmlns="" id="{BB6E0843-7ABB-4126-B65D-5D7CBE47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pic>
        <p:nvPicPr>
          <p:cNvPr id="24" name="图片 23">
            <a:extLst>
              <a:ext uri="{FF2B5EF4-FFF2-40B4-BE49-F238E27FC236}">
                <a16:creationId xmlns:a16="http://schemas.microsoft.com/office/drawing/2014/main" xmlns="" id="{E40CCB13-CD76-42AE-A56E-578E710CD7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3" y="2262"/>
            <a:ext cx="8229946" cy="6853476"/>
          </a:xfrm>
          <a:prstGeom prst="rect">
            <a:avLst/>
          </a:prstGeom>
        </p:spPr>
      </p:pic>
      <p:sp>
        <p:nvSpPr>
          <p:cNvPr id="18" name="文本框 17">
            <a:extLst>
              <a:ext uri="{FF2B5EF4-FFF2-40B4-BE49-F238E27FC236}">
                <a16:creationId xmlns:a16="http://schemas.microsoft.com/office/drawing/2014/main" xmlns="" id="{2A4412FD-7D09-4E70-B020-9F1985394828}"/>
              </a:ext>
            </a:extLst>
          </p:cNvPr>
          <p:cNvSpPr txBox="1"/>
          <p:nvPr/>
        </p:nvSpPr>
        <p:spPr>
          <a:xfrm>
            <a:off x="5140744" y="2458075"/>
            <a:ext cx="1864613"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2"/>
                </a:solidFill>
                <a:effectLst/>
                <a:uLnTx/>
                <a:uFillTx/>
                <a:latin typeface="+mj-lt"/>
                <a:ea typeface="OPPOSans M"/>
                <a:cs typeface="+mn-cs"/>
              </a:rPr>
              <a:t>04</a:t>
            </a:r>
            <a:endParaRPr kumimoji="0" lang="zh-CN" altLang="en-US" sz="9600" b="0" i="0" u="none" strike="noStrike" kern="1200" cap="none" spc="0" normalizeH="0" baseline="0" noProof="0" dirty="0">
              <a:ln>
                <a:noFill/>
              </a:ln>
              <a:solidFill>
                <a:schemeClr val="accent2"/>
              </a:solidFill>
              <a:effectLst/>
              <a:uLnTx/>
              <a:uFillTx/>
              <a:latin typeface="+mj-lt"/>
              <a:ea typeface="OPPOSans M"/>
              <a:cs typeface="+mn-cs"/>
            </a:endParaRPr>
          </a:p>
        </p:txBody>
      </p:sp>
      <p:sp>
        <p:nvSpPr>
          <p:cNvPr id="20" name="文本框 19">
            <a:extLst>
              <a:ext uri="{FF2B5EF4-FFF2-40B4-BE49-F238E27FC236}">
                <a16:creationId xmlns:a16="http://schemas.microsoft.com/office/drawing/2014/main" xmlns="" id="{D98D1B5A-FB3F-40F7-8707-1A35B9F1F9D8}"/>
              </a:ext>
            </a:extLst>
          </p:cNvPr>
          <p:cNvSpPr txBox="1"/>
          <p:nvPr/>
        </p:nvSpPr>
        <p:spPr>
          <a:xfrm>
            <a:off x="6915879" y="2761159"/>
            <a:ext cx="2595582"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300" normalizeH="0" baseline="0" noProof="0" dirty="0">
                <a:ln>
                  <a:noFill/>
                </a:ln>
                <a:solidFill>
                  <a:schemeClr val="accent2"/>
                </a:solidFill>
                <a:effectLst/>
                <a:uLnTx/>
                <a:uFillTx/>
                <a:latin typeface="+mj-ea"/>
                <a:ea typeface="+mj-ea"/>
                <a:cs typeface="+mn-cs"/>
              </a:rPr>
              <a:t>目标计划</a:t>
            </a:r>
          </a:p>
        </p:txBody>
      </p:sp>
      <p:sp>
        <p:nvSpPr>
          <p:cNvPr id="21" name="矩形 20">
            <a:extLst>
              <a:ext uri="{FF2B5EF4-FFF2-40B4-BE49-F238E27FC236}">
                <a16:creationId xmlns:a16="http://schemas.microsoft.com/office/drawing/2014/main" xmlns="" id="{AFEF8F7D-0F4F-4A2A-BC4B-516F964C050C}"/>
              </a:ext>
            </a:extLst>
          </p:cNvPr>
          <p:cNvSpPr/>
          <p:nvPr/>
        </p:nvSpPr>
        <p:spPr>
          <a:xfrm>
            <a:off x="6987795" y="3437817"/>
            <a:ext cx="1444626" cy="338554"/>
          </a:xfrm>
          <a:prstGeom prst="rect">
            <a:avLst/>
          </a:prstGeom>
        </p:spPr>
        <p:txBody>
          <a:bodyPr wrap="none">
            <a:spAutoFit/>
          </a:bodyPr>
          <a:lstStyle/>
          <a:p>
            <a:pPr lvl="0"/>
            <a:r>
              <a:rPr lang="en-US" altLang="zh-CN" sz="1600" dirty="0">
                <a:solidFill>
                  <a:schemeClr val="tx1">
                    <a:lumMod val="65000"/>
                    <a:lumOff val="35000"/>
                  </a:schemeClr>
                </a:solidFill>
              </a:rPr>
              <a:t>Target Plan</a:t>
            </a:r>
          </a:p>
        </p:txBody>
      </p:sp>
      <p:grpSp>
        <p:nvGrpSpPr>
          <p:cNvPr id="22" name="组合 21">
            <a:extLst>
              <a:ext uri="{FF2B5EF4-FFF2-40B4-BE49-F238E27FC236}">
                <a16:creationId xmlns:a16="http://schemas.microsoft.com/office/drawing/2014/main" xmlns="" id="{4B3EC205-D086-4F89-9C50-C1E63AEE6754}"/>
              </a:ext>
            </a:extLst>
          </p:cNvPr>
          <p:cNvGrpSpPr/>
          <p:nvPr/>
        </p:nvGrpSpPr>
        <p:grpSpPr>
          <a:xfrm>
            <a:off x="9511461" y="2911728"/>
            <a:ext cx="1051293" cy="430201"/>
            <a:chOff x="9436511" y="2911728"/>
            <a:chExt cx="1051293" cy="430201"/>
          </a:xfrm>
          <a:noFill/>
        </p:grpSpPr>
        <p:sp>
          <p:nvSpPr>
            <p:cNvPr id="23" name="箭头: V 形 22">
              <a:extLst>
                <a:ext uri="{FF2B5EF4-FFF2-40B4-BE49-F238E27FC236}">
                  <a16:creationId xmlns:a16="http://schemas.microsoft.com/office/drawing/2014/main" xmlns="" id="{F9D3AD0B-7EF1-4785-BBF4-79BFFB113F9A}"/>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5" name="箭头: V 形 24">
              <a:extLst>
                <a:ext uri="{FF2B5EF4-FFF2-40B4-BE49-F238E27FC236}">
                  <a16:creationId xmlns:a16="http://schemas.microsoft.com/office/drawing/2014/main" xmlns="" id="{DF139405-8D52-4F90-B695-1043CD593FAB}"/>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6" name="箭头: V 形 25">
              <a:extLst>
                <a:ext uri="{FF2B5EF4-FFF2-40B4-BE49-F238E27FC236}">
                  <a16:creationId xmlns:a16="http://schemas.microsoft.com/office/drawing/2014/main" xmlns="" id="{378D124D-039F-4522-AE3A-0E2CFE19D784}"/>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27" name="矩形 26">
            <a:extLst>
              <a:ext uri="{FF2B5EF4-FFF2-40B4-BE49-F238E27FC236}">
                <a16:creationId xmlns:a16="http://schemas.microsoft.com/office/drawing/2014/main" xmlns="" id="{910D419F-8B47-4EA3-AE8C-183CC0AF3114}"/>
              </a:ext>
            </a:extLst>
          </p:cNvPr>
          <p:cNvSpPr/>
          <p:nvPr/>
        </p:nvSpPr>
        <p:spPr>
          <a:xfrm>
            <a:off x="5334683" y="3833684"/>
            <a:ext cx="5109091" cy="338554"/>
          </a:xfrm>
          <a:prstGeom prst="rect">
            <a:avLst/>
          </a:prstGeom>
        </p:spPr>
        <p:txBody>
          <a:bodyPr wrap="none">
            <a:spAutoFit/>
          </a:bodyPr>
          <a:lstStyle/>
          <a:p>
            <a:r>
              <a:rPr lang="zh-CN" altLang="en-US" sz="1600" dirty="0">
                <a:solidFill>
                  <a:schemeClr val="tx1">
                    <a:lumMod val="75000"/>
                    <a:lumOff val="25000"/>
                  </a:schemeClr>
                </a:solidFill>
              </a:rPr>
              <a:t>目标的制定不是纸上谈兵，要有严格的执行力和行动力</a:t>
            </a:r>
          </a:p>
        </p:txBody>
      </p:sp>
    </p:spTree>
    <p:extLst>
      <p:ext uri="{BB962C8B-B14F-4D97-AF65-F5344CB8AC3E}">
        <p14:creationId xmlns:p14="http://schemas.microsoft.com/office/powerpoint/2010/main" val="1591904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3D9E920B-54FB-4378-84B9-72601A48142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4533900"/>
          </a:xfrm>
          <a:prstGeom prst="rect">
            <a:avLst/>
          </a:prstGeom>
        </p:spPr>
      </p:pic>
      <p:cxnSp>
        <p:nvCxnSpPr>
          <p:cNvPr id="3" name="直接连接符 2">
            <a:extLst>
              <a:ext uri="{FF2B5EF4-FFF2-40B4-BE49-F238E27FC236}">
                <a16:creationId xmlns:a16="http://schemas.microsoft.com/office/drawing/2014/main" xmlns="" id="{F904D309-DE18-4C63-A7E1-7C1AAC5AF183}"/>
              </a:ext>
            </a:extLst>
          </p:cNvPr>
          <p:cNvCxnSpPr/>
          <p:nvPr/>
        </p:nvCxnSpPr>
        <p:spPr>
          <a:xfrm>
            <a:off x="0" y="4533900"/>
            <a:ext cx="12192000" cy="0"/>
          </a:xfrm>
          <a:prstGeom prst="line">
            <a:avLst/>
          </a:prstGeom>
          <a:ln w="76200">
            <a:gradFill>
              <a:gsLst>
                <a:gs pos="0">
                  <a:schemeClr val="accent1">
                    <a:lumMod val="20000"/>
                    <a:lumOff val="80000"/>
                  </a:schemeClr>
                </a:gs>
                <a:gs pos="54700">
                  <a:schemeClr val="accent1">
                    <a:lumMod val="60000"/>
                    <a:lumOff val="4000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8F117675-4D34-453D-831A-1BAE1F714170}"/>
              </a:ext>
            </a:extLst>
          </p:cNvPr>
          <p:cNvSpPr txBox="1"/>
          <p:nvPr/>
        </p:nvSpPr>
        <p:spPr>
          <a:xfrm>
            <a:off x="1200150" y="1701303"/>
            <a:ext cx="2618024" cy="646331"/>
          </a:xfrm>
          <a:prstGeom prst="rect">
            <a:avLst/>
          </a:prstGeom>
          <a:noFill/>
        </p:spPr>
        <p:txBody>
          <a:bodyPr wrap="none" rtlCol="0">
            <a:spAutoFit/>
          </a:bodyPr>
          <a:lstStyle/>
          <a:p>
            <a:r>
              <a:rPr lang="en-US" altLang="zh-CN" sz="3600" dirty="0">
                <a:solidFill>
                  <a:schemeClr val="tx1">
                    <a:lumMod val="75000"/>
                    <a:lumOff val="25000"/>
                  </a:schemeClr>
                </a:solidFill>
                <a:latin typeface="+mj-lt"/>
              </a:rPr>
              <a:t>CONTENT</a:t>
            </a:r>
            <a:endParaRPr lang="zh-CN" altLang="en-US" sz="3600" dirty="0">
              <a:solidFill>
                <a:schemeClr val="tx1">
                  <a:lumMod val="75000"/>
                  <a:lumOff val="25000"/>
                </a:schemeClr>
              </a:solidFill>
              <a:latin typeface="+mj-lt"/>
            </a:endParaRPr>
          </a:p>
        </p:txBody>
      </p:sp>
      <p:pic>
        <p:nvPicPr>
          <p:cNvPr id="4" name="图片 3">
            <a:extLst>
              <a:ext uri="{FF2B5EF4-FFF2-40B4-BE49-F238E27FC236}">
                <a16:creationId xmlns:a16="http://schemas.microsoft.com/office/drawing/2014/main" xmlns="" id="{D9B238DB-30C0-45AD-AD52-EB5E11B3807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268"/>
            <a:ext cx="12189840" cy="4526832"/>
          </a:xfrm>
          <a:prstGeom prst="rect">
            <a:avLst/>
          </a:prstGeom>
        </p:spPr>
      </p:pic>
      <p:sp>
        <p:nvSpPr>
          <p:cNvPr id="6" name="文本框 5">
            <a:extLst>
              <a:ext uri="{FF2B5EF4-FFF2-40B4-BE49-F238E27FC236}">
                <a16:creationId xmlns:a16="http://schemas.microsoft.com/office/drawing/2014/main" xmlns="" id="{909812E6-9D9D-42D8-B7AB-6AC4ACC9AC01}"/>
              </a:ext>
            </a:extLst>
          </p:cNvPr>
          <p:cNvSpPr txBox="1"/>
          <p:nvPr/>
        </p:nvSpPr>
        <p:spPr>
          <a:xfrm>
            <a:off x="1085850" y="755650"/>
            <a:ext cx="2185214" cy="1200329"/>
          </a:xfrm>
          <a:prstGeom prst="rect">
            <a:avLst/>
          </a:prstGeom>
          <a:noFill/>
        </p:spPr>
        <p:txBody>
          <a:bodyPr wrap="none" rtlCol="0">
            <a:spAutoFit/>
          </a:bodyPr>
          <a:lstStyle/>
          <a:p>
            <a:r>
              <a:rPr lang="zh-CN" altLang="en-US" sz="7200" spc="600" dirty="0">
                <a:solidFill>
                  <a:schemeClr val="tx1">
                    <a:lumMod val="75000"/>
                    <a:lumOff val="25000"/>
                  </a:schemeClr>
                </a:solidFill>
                <a:latin typeface="+mj-ea"/>
                <a:ea typeface="+mj-ea"/>
              </a:rPr>
              <a:t>目录</a:t>
            </a:r>
          </a:p>
        </p:txBody>
      </p:sp>
      <p:sp>
        <p:nvSpPr>
          <p:cNvPr id="7" name="矩形: 剪去单角 6">
            <a:extLst>
              <a:ext uri="{FF2B5EF4-FFF2-40B4-BE49-F238E27FC236}">
                <a16:creationId xmlns:a16="http://schemas.microsoft.com/office/drawing/2014/main" xmlns="" id="{09499E74-8C01-409A-B77A-3D236A4811D2}"/>
              </a:ext>
            </a:extLst>
          </p:cNvPr>
          <p:cNvSpPr/>
          <p:nvPr/>
        </p:nvSpPr>
        <p:spPr>
          <a:xfrm>
            <a:off x="482600" y="2992150"/>
            <a:ext cx="2051050" cy="2907001"/>
          </a:xfrm>
          <a:prstGeom prst="snip1Rect">
            <a:avLst/>
          </a:prstGeom>
          <a:solidFill>
            <a:schemeClr val="bg1"/>
          </a:solidFill>
          <a:ln>
            <a:noFill/>
          </a:ln>
          <a:effectLst>
            <a:outerShdw blurRad="228600" dist="101600" dir="2700000" sx="102000" sy="102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B63CAF8-95D2-49E7-9138-A6AA2EEEA166}"/>
              </a:ext>
            </a:extLst>
          </p:cNvPr>
          <p:cNvSpPr txBox="1"/>
          <p:nvPr/>
        </p:nvSpPr>
        <p:spPr>
          <a:xfrm>
            <a:off x="542155" y="5424381"/>
            <a:ext cx="1931939" cy="646331"/>
          </a:xfrm>
          <a:prstGeom prst="rect">
            <a:avLst/>
          </a:prstGeom>
          <a:noFill/>
        </p:spPr>
        <p:txBody>
          <a:bodyPr wrap="none" rtlCol="0">
            <a:spAutoFit/>
          </a:bodyPr>
          <a:lstStyle/>
          <a:p>
            <a:r>
              <a:rPr lang="en-US" altLang="zh-CN" sz="3600" dirty="0">
                <a:solidFill>
                  <a:schemeClr val="bg2"/>
                </a:solidFill>
                <a:latin typeface="+mj-lt"/>
              </a:rPr>
              <a:t>Part 01</a:t>
            </a:r>
            <a:endParaRPr lang="zh-CN" altLang="en-US" sz="3600" dirty="0">
              <a:solidFill>
                <a:schemeClr val="bg2"/>
              </a:solidFill>
              <a:latin typeface="+mj-lt"/>
            </a:endParaRPr>
          </a:p>
        </p:txBody>
      </p:sp>
      <p:sp>
        <p:nvSpPr>
          <p:cNvPr id="11" name="文本框 10">
            <a:extLst>
              <a:ext uri="{FF2B5EF4-FFF2-40B4-BE49-F238E27FC236}">
                <a16:creationId xmlns:a16="http://schemas.microsoft.com/office/drawing/2014/main" xmlns="" id="{083F8A82-A8EB-4CF7-BAA7-9D4EB3A35FA9}"/>
              </a:ext>
            </a:extLst>
          </p:cNvPr>
          <p:cNvSpPr txBox="1"/>
          <p:nvPr/>
        </p:nvSpPr>
        <p:spPr>
          <a:xfrm>
            <a:off x="594856" y="4139705"/>
            <a:ext cx="1415772" cy="461665"/>
          </a:xfrm>
          <a:prstGeom prst="rect">
            <a:avLst/>
          </a:prstGeom>
          <a:noFill/>
        </p:spPr>
        <p:txBody>
          <a:bodyPr wrap="none" rtlCol="0">
            <a:spAutoFit/>
          </a:bodyPr>
          <a:lstStyle/>
          <a:p>
            <a:r>
              <a:rPr lang="zh-CN" altLang="en-US" sz="2400" dirty="0">
                <a:solidFill>
                  <a:schemeClr val="accent2"/>
                </a:solidFill>
                <a:latin typeface="+mj-ea"/>
                <a:ea typeface="+mj-ea"/>
              </a:rPr>
              <a:t>销售情况</a:t>
            </a:r>
          </a:p>
        </p:txBody>
      </p:sp>
      <p:cxnSp>
        <p:nvCxnSpPr>
          <p:cNvPr id="15" name="直接连接符 14">
            <a:extLst>
              <a:ext uri="{FF2B5EF4-FFF2-40B4-BE49-F238E27FC236}">
                <a16:creationId xmlns:a16="http://schemas.microsoft.com/office/drawing/2014/main" xmlns="" id="{B1F17A05-FD9D-42D0-8ADB-1ADCF05D0442}"/>
              </a:ext>
            </a:extLst>
          </p:cNvPr>
          <p:cNvCxnSpPr/>
          <p:nvPr/>
        </p:nvCxnSpPr>
        <p:spPr>
          <a:xfrm>
            <a:off x="482600" y="5899151"/>
            <a:ext cx="20510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A318848F-5FD2-4DCC-999B-850824FBF08D}"/>
              </a:ext>
            </a:extLst>
          </p:cNvPr>
          <p:cNvSpPr/>
          <p:nvPr/>
        </p:nvSpPr>
        <p:spPr>
          <a:xfrm>
            <a:off x="594856" y="4515278"/>
            <a:ext cx="1112805" cy="261610"/>
          </a:xfrm>
          <a:prstGeom prst="rect">
            <a:avLst/>
          </a:prstGeom>
        </p:spPr>
        <p:txBody>
          <a:bodyPr wrap="none">
            <a:spAutoFit/>
          </a:bodyPr>
          <a:lstStyle/>
          <a:p>
            <a:r>
              <a:rPr lang="zh-CN" altLang="en-US" sz="1100" dirty="0">
                <a:solidFill>
                  <a:schemeClr val="tx2"/>
                </a:solidFill>
              </a:rPr>
              <a:t>Sales Status</a:t>
            </a:r>
          </a:p>
        </p:txBody>
      </p:sp>
      <p:sp>
        <p:nvSpPr>
          <p:cNvPr id="18" name="iconfont-1043-216814">
            <a:extLst>
              <a:ext uri="{FF2B5EF4-FFF2-40B4-BE49-F238E27FC236}">
                <a16:creationId xmlns:a16="http://schemas.microsoft.com/office/drawing/2014/main" xmlns="" id="{8ACB63A2-CEB3-4F2C-8BCB-0E263919CB8A}"/>
              </a:ext>
            </a:extLst>
          </p:cNvPr>
          <p:cNvSpPr/>
          <p:nvPr/>
        </p:nvSpPr>
        <p:spPr>
          <a:xfrm>
            <a:off x="707707" y="3696586"/>
            <a:ext cx="378143" cy="378143"/>
          </a:xfrm>
          <a:custGeom>
            <a:avLst/>
            <a:gdLst>
              <a:gd name="T0" fmla="*/ 6395 w 12791"/>
              <a:gd name="T1" fmla="*/ 0 h 12791"/>
              <a:gd name="T2" fmla="*/ 0 w 12791"/>
              <a:gd name="T3" fmla="*/ 6395 h 12791"/>
              <a:gd name="T4" fmla="*/ 6395 w 12791"/>
              <a:gd name="T5" fmla="*/ 12791 h 12791"/>
              <a:gd name="T6" fmla="*/ 12791 w 12791"/>
              <a:gd name="T7" fmla="*/ 6395 h 12791"/>
              <a:gd name="T8" fmla="*/ 6395 w 12791"/>
              <a:gd name="T9" fmla="*/ 0 h 12791"/>
              <a:gd name="T10" fmla="*/ 6395 w 12791"/>
              <a:gd name="T11" fmla="*/ 11919 h 12791"/>
              <a:gd name="T12" fmla="*/ 872 w 12791"/>
              <a:gd name="T13" fmla="*/ 6395 h 12791"/>
              <a:gd name="T14" fmla="*/ 6395 w 12791"/>
              <a:gd name="T15" fmla="*/ 872 h 12791"/>
              <a:gd name="T16" fmla="*/ 11919 w 12791"/>
              <a:gd name="T17" fmla="*/ 6395 h 12791"/>
              <a:gd name="T18" fmla="*/ 6395 w 12791"/>
              <a:gd name="T19" fmla="*/ 11919 h 12791"/>
              <a:gd name="T20" fmla="*/ 8762 w 12791"/>
              <a:gd name="T21" fmla="*/ 2855 h 12791"/>
              <a:gd name="T22" fmla="*/ 6395 w 12791"/>
              <a:gd name="T23" fmla="*/ 5221 h 12791"/>
              <a:gd name="T24" fmla="*/ 4030 w 12791"/>
              <a:gd name="T25" fmla="*/ 2855 h 12791"/>
              <a:gd name="T26" fmla="*/ 3413 w 12791"/>
              <a:gd name="T27" fmla="*/ 2855 h 12791"/>
              <a:gd name="T28" fmla="*/ 3413 w 12791"/>
              <a:gd name="T29" fmla="*/ 3472 h 12791"/>
              <a:gd name="T30" fmla="*/ 5607 w 12791"/>
              <a:gd name="T31" fmla="*/ 5666 h 12791"/>
              <a:gd name="T32" fmla="*/ 4506 w 12791"/>
              <a:gd name="T33" fmla="*/ 5666 h 12791"/>
              <a:gd name="T34" fmla="*/ 4070 w 12791"/>
              <a:gd name="T35" fmla="*/ 6102 h 12791"/>
              <a:gd name="T36" fmla="*/ 4506 w 12791"/>
              <a:gd name="T37" fmla="*/ 6538 h 12791"/>
              <a:gd name="T38" fmla="*/ 5959 w 12791"/>
              <a:gd name="T39" fmla="*/ 6538 h 12791"/>
              <a:gd name="T40" fmla="*/ 5959 w 12791"/>
              <a:gd name="T41" fmla="*/ 7411 h 12791"/>
              <a:gd name="T42" fmla="*/ 4506 w 12791"/>
              <a:gd name="T43" fmla="*/ 7411 h 12791"/>
              <a:gd name="T44" fmla="*/ 4070 w 12791"/>
              <a:gd name="T45" fmla="*/ 7847 h 12791"/>
              <a:gd name="T46" fmla="*/ 4506 w 12791"/>
              <a:gd name="T47" fmla="*/ 8283 h 12791"/>
              <a:gd name="T48" fmla="*/ 5959 w 12791"/>
              <a:gd name="T49" fmla="*/ 8283 h 12791"/>
              <a:gd name="T50" fmla="*/ 5959 w 12791"/>
              <a:gd name="T51" fmla="*/ 10208 h 12791"/>
              <a:gd name="T52" fmla="*/ 6396 w 12791"/>
              <a:gd name="T53" fmla="*/ 10644 h 12791"/>
              <a:gd name="T54" fmla="*/ 6832 w 12791"/>
              <a:gd name="T55" fmla="*/ 10208 h 12791"/>
              <a:gd name="T56" fmla="*/ 6832 w 12791"/>
              <a:gd name="T57" fmla="*/ 8283 h 12791"/>
              <a:gd name="T58" fmla="*/ 8285 w 12791"/>
              <a:gd name="T59" fmla="*/ 8283 h 12791"/>
              <a:gd name="T60" fmla="*/ 8721 w 12791"/>
              <a:gd name="T61" fmla="*/ 7846 h 12791"/>
              <a:gd name="T62" fmla="*/ 8285 w 12791"/>
              <a:gd name="T63" fmla="*/ 7411 h 12791"/>
              <a:gd name="T64" fmla="*/ 6832 w 12791"/>
              <a:gd name="T65" fmla="*/ 7411 h 12791"/>
              <a:gd name="T66" fmla="*/ 6832 w 12791"/>
              <a:gd name="T67" fmla="*/ 6538 h 12791"/>
              <a:gd name="T68" fmla="*/ 8285 w 12791"/>
              <a:gd name="T69" fmla="*/ 6538 h 12791"/>
              <a:gd name="T70" fmla="*/ 8721 w 12791"/>
              <a:gd name="T71" fmla="*/ 6102 h 12791"/>
              <a:gd name="T72" fmla="*/ 8285 w 12791"/>
              <a:gd name="T73" fmla="*/ 5666 h 12791"/>
              <a:gd name="T74" fmla="*/ 7184 w 12791"/>
              <a:gd name="T75" fmla="*/ 5666 h 12791"/>
              <a:gd name="T76" fmla="*/ 9379 w 12791"/>
              <a:gd name="T77" fmla="*/ 3472 h 12791"/>
              <a:gd name="T78" fmla="*/ 9379 w 12791"/>
              <a:gd name="T79" fmla="*/ 2855 h 12791"/>
              <a:gd name="T80" fmla="*/ 8762 w 12791"/>
              <a:gd name="T81" fmla="*/ 2855 h 12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91" h="12791">
                <a:moveTo>
                  <a:pt x="6395" y="0"/>
                </a:moveTo>
                <a:cubicBezTo>
                  <a:pt x="2863" y="0"/>
                  <a:pt x="0" y="2863"/>
                  <a:pt x="0" y="6395"/>
                </a:cubicBezTo>
                <a:cubicBezTo>
                  <a:pt x="0" y="9927"/>
                  <a:pt x="2863" y="12791"/>
                  <a:pt x="6395" y="12791"/>
                </a:cubicBezTo>
                <a:cubicBezTo>
                  <a:pt x="9928" y="12791"/>
                  <a:pt x="12791" y="9927"/>
                  <a:pt x="12791" y="6395"/>
                </a:cubicBezTo>
                <a:cubicBezTo>
                  <a:pt x="12791" y="2863"/>
                  <a:pt x="9928" y="0"/>
                  <a:pt x="6395" y="0"/>
                </a:cubicBezTo>
                <a:close/>
                <a:moveTo>
                  <a:pt x="6395" y="11919"/>
                </a:moveTo>
                <a:cubicBezTo>
                  <a:pt x="3345" y="11919"/>
                  <a:pt x="872" y="9446"/>
                  <a:pt x="872" y="6395"/>
                </a:cubicBezTo>
                <a:cubicBezTo>
                  <a:pt x="872" y="3345"/>
                  <a:pt x="3345" y="872"/>
                  <a:pt x="6395" y="872"/>
                </a:cubicBezTo>
                <a:cubicBezTo>
                  <a:pt x="9446" y="872"/>
                  <a:pt x="11919" y="3345"/>
                  <a:pt x="11919" y="6395"/>
                </a:cubicBezTo>
                <a:cubicBezTo>
                  <a:pt x="11919" y="9446"/>
                  <a:pt x="9446" y="11919"/>
                  <a:pt x="6395" y="11919"/>
                </a:cubicBezTo>
                <a:close/>
                <a:moveTo>
                  <a:pt x="8762" y="2855"/>
                </a:moveTo>
                <a:lnTo>
                  <a:pt x="6395" y="5221"/>
                </a:lnTo>
                <a:lnTo>
                  <a:pt x="4030" y="2855"/>
                </a:lnTo>
                <a:cubicBezTo>
                  <a:pt x="3859" y="2685"/>
                  <a:pt x="3583" y="2685"/>
                  <a:pt x="3413" y="2855"/>
                </a:cubicBezTo>
                <a:cubicBezTo>
                  <a:pt x="3243" y="3025"/>
                  <a:pt x="3242" y="3301"/>
                  <a:pt x="3413" y="3472"/>
                </a:cubicBezTo>
                <a:lnTo>
                  <a:pt x="5607" y="5666"/>
                </a:lnTo>
                <a:lnTo>
                  <a:pt x="4506" y="5666"/>
                </a:lnTo>
                <a:cubicBezTo>
                  <a:pt x="4265" y="5666"/>
                  <a:pt x="4070" y="5862"/>
                  <a:pt x="4070" y="6102"/>
                </a:cubicBezTo>
                <a:cubicBezTo>
                  <a:pt x="4070" y="6343"/>
                  <a:pt x="4265" y="6538"/>
                  <a:pt x="4506" y="6538"/>
                </a:cubicBezTo>
                <a:lnTo>
                  <a:pt x="5959" y="6538"/>
                </a:lnTo>
                <a:lnTo>
                  <a:pt x="5959" y="7411"/>
                </a:lnTo>
                <a:lnTo>
                  <a:pt x="4506" y="7411"/>
                </a:lnTo>
                <a:cubicBezTo>
                  <a:pt x="4265" y="7411"/>
                  <a:pt x="4070" y="7606"/>
                  <a:pt x="4070" y="7847"/>
                </a:cubicBezTo>
                <a:cubicBezTo>
                  <a:pt x="4070" y="8087"/>
                  <a:pt x="4265" y="8283"/>
                  <a:pt x="4506" y="8283"/>
                </a:cubicBezTo>
                <a:lnTo>
                  <a:pt x="5959" y="8283"/>
                </a:lnTo>
                <a:lnTo>
                  <a:pt x="5959" y="10208"/>
                </a:lnTo>
                <a:cubicBezTo>
                  <a:pt x="5959" y="10449"/>
                  <a:pt x="6155" y="10644"/>
                  <a:pt x="6396" y="10644"/>
                </a:cubicBezTo>
                <a:cubicBezTo>
                  <a:pt x="6637" y="10644"/>
                  <a:pt x="6832" y="10449"/>
                  <a:pt x="6832" y="10208"/>
                </a:cubicBezTo>
                <a:lnTo>
                  <a:pt x="6832" y="8283"/>
                </a:lnTo>
                <a:lnTo>
                  <a:pt x="8285" y="8283"/>
                </a:lnTo>
                <a:cubicBezTo>
                  <a:pt x="8526" y="8283"/>
                  <a:pt x="8721" y="8087"/>
                  <a:pt x="8721" y="7846"/>
                </a:cubicBezTo>
                <a:cubicBezTo>
                  <a:pt x="8721" y="7606"/>
                  <a:pt x="8526" y="7411"/>
                  <a:pt x="8285" y="7411"/>
                </a:cubicBezTo>
                <a:lnTo>
                  <a:pt x="6832" y="7411"/>
                </a:lnTo>
                <a:lnTo>
                  <a:pt x="6832" y="6538"/>
                </a:lnTo>
                <a:lnTo>
                  <a:pt x="8285" y="6538"/>
                </a:lnTo>
                <a:cubicBezTo>
                  <a:pt x="8526" y="6538"/>
                  <a:pt x="8721" y="6343"/>
                  <a:pt x="8721" y="6102"/>
                </a:cubicBezTo>
                <a:cubicBezTo>
                  <a:pt x="8721" y="5861"/>
                  <a:pt x="8526" y="5666"/>
                  <a:pt x="8285" y="5666"/>
                </a:cubicBezTo>
                <a:lnTo>
                  <a:pt x="7184" y="5666"/>
                </a:lnTo>
                <a:lnTo>
                  <a:pt x="9379" y="3472"/>
                </a:lnTo>
                <a:cubicBezTo>
                  <a:pt x="9549" y="3302"/>
                  <a:pt x="9549" y="3025"/>
                  <a:pt x="9379" y="2855"/>
                </a:cubicBezTo>
                <a:cubicBezTo>
                  <a:pt x="9208" y="2685"/>
                  <a:pt x="8932" y="2685"/>
                  <a:pt x="8762" y="28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组合 19">
            <a:extLst>
              <a:ext uri="{FF2B5EF4-FFF2-40B4-BE49-F238E27FC236}">
                <a16:creationId xmlns:a16="http://schemas.microsoft.com/office/drawing/2014/main" xmlns="" id="{F8FD7C20-AA04-449C-A977-B85DE0B3A7E6}"/>
              </a:ext>
            </a:extLst>
          </p:cNvPr>
          <p:cNvGrpSpPr/>
          <p:nvPr/>
        </p:nvGrpSpPr>
        <p:grpSpPr>
          <a:xfrm flipH="1">
            <a:off x="2281271" y="4612192"/>
            <a:ext cx="131240" cy="95607"/>
            <a:chOff x="6774217" y="4725947"/>
            <a:chExt cx="152838" cy="111342"/>
          </a:xfrm>
        </p:grpSpPr>
        <p:sp>
          <p:nvSpPr>
            <p:cNvPr id="21" name="箭头: V 形 20">
              <a:extLst>
                <a:ext uri="{FF2B5EF4-FFF2-40B4-BE49-F238E27FC236}">
                  <a16:creationId xmlns:a16="http://schemas.microsoft.com/office/drawing/2014/main" xmlns="" id="{DFAC75AE-EEDB-468C-8307-D150CCD039B9}"/>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xmlns="" id="{9272D37A-5958-42AB-96EE-88176AC66EE6}"/>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a:extLst>
                <a:ext uri="{FF2B5EF4-FFF2-40B4-BE49-F238E27FC236}">
                  <a16:creationId xmlns:a16="http://schemas.microsoft.com/office/drawing/2014/main" xmlns="" id="{F5774823-BB17-4DA2-9429-12CD28361465}"/>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6" name="矩形: 剪去单角 25">
            <a:extLst>
              <a:ext uri="{FF2B5EF4-FFF2-40B4-BE49-F238E27FC236}">
                <a16:creationId xmlns:a16="http://schemas.microsoft.com/office/drawing/2014/main" xmlns="" id="{68E5BEC3-E9F2-410B-8C02-6CC909B238C6}"/>
              </a:ext>
            </a:extLst>
          </p:cNvPr>
          <p:cNvSpPr/>
          <p:nvPr/>
        </p:nvSpPr>
        <p:spPr>
          <a:xfrm>
            <a:off x="2773362" y="2992150"/>
            <a:ext cx="2051050" cy="2907001"/>
          </a:xfrm>
          <a:prstGeom prst="snip1Rect">
            <a:avLst/>
          </a:prstGeom>
          <a:solidFill>
            <a:schemeClr val="bg1"/>
          </a:solidFill>
          <a:ln>
            <a:noFill/>
          </a:ln>
          <a:effectLst>
            <a:outerShdw blurRad="228600" dist="101600" dir="2700000" sx="102000" sy="102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C06EED7-7EFB-4FDB-9445-927AF5975CC9}"/>
              </a:ext>
            </a:extLst>
          </p:cNvPr>
          <p:cNvSpPr txBox="1"/>
          <p:nvPr/>
        </p:nvSpPr>
        <p:spPr>
          <a:xfrm>
            <a:off x="2832917" y="5424381"/>
            <a:ext cx="2010487" cy="646331"/>
          </a:xfrm>
          <a:prstGeom prst="rect">
            <a:avLst/>
          </a:prstGeom>
          <a:noFill/>
        </p:spPr>
        <p:txBody>
          <a:bodyPr wrap="none" rtlCol="0">
            <a:spAutoFit/>
          </a:bodyPr>
          <a:lstStyle/>
          <a:p>
            <a:r>
              <a:rPr lang="en-US" altLang="zh-CN" sz="3600" dirty="0">
                <a:solidFill>
                  <a:schemeClr val="bg2"/>
                </a:solidFill>
                <a:latin typeface="+mj-lt"/>
              </a:rPr>
              <a:t>Part 02</a:t>
            </a:r>
            <a:endParaRPr lang="zh-CN" altLang="en-US" sz="3600" dirty="0">
              <a:solidFill>
                <a:schemeClr val="bg2"/>
              </a:solidFill>
              <a:latin typeface="+mj-lt"/>
            </a:endParaRPr>
          </a:p>
        </p:txBody>
      </p:sp>
      <p:sp>
        <p:nvSpPr>
          <p:cNvPr id="28" name="文本框 27">
            <a:extLst>
              <a:ext uri="{FF2B5EF4-FFF2-40B4-BE49-F238E27FC236}">
                <a16:creationId xmlns:a16="http://schemas.microsoft.com/office/drawing/2014/main" xmlns="" id="{006B1CCC-6B59-4B59-9E82-861FD47B6D87}"/>
              </a:ext>
            </a:extLst>
          </p:cNvPr>
          <p:cNvSpPr txBox="1"/>
          <p:nvPr/>
        </p:nvSpPr>
        <p:spPr>
          <a:xfrm>
            <a:off x="2885618" y="4139705"/>
            <a:ext cx="1415772" cy="461665"/>
          </a:xfrm>
          <a:prstGeom prst="rect">
            <a:avLst/>
          </a:prstGeom>
          <a:noFill/>
        </p:spPr>
        <p:txBody>
          <a:bodyPr wrap="none" rtlCol="0">
            <a:spAutoFit/>
          </a:bodyPr>
          <a:lstStyle/>
          <a:p>
            <a:r>
              <a:rPr lang="zh-CN" altLang="en-US" sz="2400" dirty="0">
                <a:solidFill>
                  <a:schemeClr val="accent2"/>
                </a:solidFill>
                <a:latin typeface="+mj-ea"/>
                <a:ea typeface="+mj-ea"/>
              </a:rPr>
              <a:t>工程进度</a:t>
            </a:r>
          </a:p>
        </p:txBody>
      </p:sp>
      <p:cxnSp>
        <p:nvCxnSpPr>
          <p:cNvPr id="29" name="直接连接符 28">
            <a:extLst>
              <a:ext uri="{FF2B5EF4-FFF2-40B4-BE49-F238E27FC236}">
                <a16:creationId xmlns:a16="http://schemas.microsoft.com/office/drawing/2014/main" xmlns="" id="{FC0C4319-3219-4548-8CEB-0BBAB46EA98C}"/>
              </a:ext>
            </a:extLst>
          </p:cNvPr>
          <p:cNvCxnSpPr/>
          <p:nvPr/>
        </p:nvCxnSpPr>
        <p:spPr>
          <a:xfrm>
            <a:off x="2773362" y="5899151"/>
            <a:ext cx="20510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A29D9570-B85C-4F18-B34C-D0F2BF52309B}"/>
              </a:ext>
            </a:extLst>
          </p:cNvPr>
          <p:cNvSpPr/>
          <p:nvPr/>
        </p:nvSpPr>
        <p:spPr>
          <a:xfrm>
            <a:off x="2885618" y="4515278"/>
            <a:ext cx="1568058" cy="261610"/>
          </a:xfrm>
          <a:prstGeom prst="rect">
            <a:avLst/>
          </a:prstGeom>
        </p:spPr>
        <p:txBody>
          <a:bodyPr wrap="none">
            <a:spAutoFit/>
          </a:bodyPr>
          <a:lstStyle/>
          <a:p>
            <a:r>
              <a:rPr lang="en-US" altLang="zh-CN" sz="1100" dirty="0">
                <a:solidFill>
                  <a:schemeClr val="tx2"/>
                </a:solidFill>
              </a:rPr>
              <a:t>Progress Of Works</a:t>
            </a:r>
            <a:endParaRPr lang="zh-CN" altLang="en-US" sz="1100" dirty="0">
              <a:solidFill>
                <a:schemeClr val="tx2"/>
              </a:solidFill>
            </a:endParaRPr>
          </a:p>
        </p:txBody>
      </p:sp>
      <p:sp>
        <p:nvSpPr>
          <p:cNvPr id="74" name="iconfont-1043-216814">
            <a:extLst>
              <a:ext uri="{FF2B5EF4-FFF2-40B4-BE49-F238E27FC236}">
                <a16:creationId xmlns:a16="http://schemas.microsoft.com/office/drawing/2014/main" xmlns="" id="{E9F6868D-3C12-4A1D-97AF-5F41590DB791}"/>
              </a:ext>
            </a:extLst>
          </p:cNvPr>
          <p:cNvSpPr/>
          <p:nvPr/>
        </p:nvSpPr>
        <p:spPr>
          <a:xfrm>
            <a:off x="2998469" y="3710076"/>
            <a:ext cx="378143" cy="351162"/>
          </a:xfrm>
          <a:custGeom>
            <a:avLst/>
            <a:gdLst>
              <a:gd name="T0" fmla="*/ 7210 w 13459"/>
              <a:gd name="T1" fmla="*/ 7691 h 12498"/>
              <a:gd name="T2" fmla="*/ 7210 w 13459"/>
              <a:gd name="T3" fmla="*/ 6729 h 12498"/>
              <a:gd name="T4" fmla="*/ 5767 w 13459"/>
              <a:gd name="T5" fmla="*/ 7210 h 12498"/>
              <a:gd name="T6" fmla="*/ 6248 w 13459"/>
              <a:gd name="T7" fmla="*/ 9614 h 12498"/>
              <a:gd name="T8" fmla="*/ 7691 w 13459"/>
              <a:gd name="T9" fmla="*/ 9133 h 12498"/>
              <a:gd name="T10" fmla="*/ 6248 w 13459"/>
              <a:gd name="T11" fmla="*/ 8652 h 12498"/>
              <a:gd name="T12" fmla="*/ 6248 w 13459"/>
              <a:gd name="T13" fmla="*/ 9614 h 12498"/>
              <a:gd name="T14" fmla="*/ 9613 w 13459"/>
              <a:gd name="T15" fmla="*/ 961 h 12498"/>
              <a:gd name="T16" fmla="*/ 9132 w 13459"/>
              <a:gd name="T17" fmla="*/ 0 h 12498"/>
              <a:gd name="T18" fmla="*/ 8652 w 13459"/>
              <a:gd name="T19" fmla="*/ 961 h 12498"/>
              <a:gd name="T20" fmla="*/ 4807 w 13459"/>
              <a:gd name="T21" fmla="*/ 481 h 12498"/>
              <a:gd name="T22" fmla="*/ 3845 w 13459"/>
              <a:gd name="T23" fmla="*/ 481 h 12498"/>
              <a:gd name="T24" fmla="*/ 1922 w 13459"/>
              <a:gd name="T25" fmla="*/ 961 h 12498"/>
              <a:gd name="T26" fmla="*/ 0 w 13459"/>
              <a:gd name="T27" fmla="*/ 10575 h 12498"/>
              <a:gd name="T28" fmla="*/ 11535 w 13459"/>
              <a:gd name="T29" fmla="*/ 12498 h 12498"/>
              <a:gd name="T30" fmla="*/ 13459 w 13459"/>
              <a:gd name="T31" fmla="*/ 2884 h 12498"/>
              <a:gd name="T32" fmla="*/ 12497 w 13459"/>
              <a:gd name="T33" fmla="*/ 10575 h 12498"/>
              <a:gd name="T34" fmla="*/ 1922 w 13459"/>
              <a:gd name="T35" fmla="*/ 11536 h 12498"/>
              <a:gd name="T36" fmla="*/ 961 w 13459"/>
              <a:gd name="T37" fmla="*/ 4807 h 12498"/>
              <a:gd name="T38" fmla="*/ 12497 w 13459"/>
              <a:gd name="T39" fmla="*/ 10575 h 12498"/>
              <a:gd name="T40" fmla="*/ 961 w 13459"/>
              <a:gd name="T41" fmla="*/ 3845 h 12498"/>
              <a:gd name="T42" fmla="*/ 1922 w 13459"/>
              <a:gd name="T43" fmla="*/ 1923 h 12498"/>
              <a:gd name="T44" fmla="*/ 3845 w 13459"/>
              <a:gd name="T45" fmla="*/ 2404 h 12498"/>
              <a:gd name="T46" fmla="*/ 4807 w 13459"/>
              <a:gd name="T47" fmla="*/ 2404 h 12498"/>
              <a:gd name="T48" fmla="*/ 8652 w 13459"/>
              <a:gd name="T49" fmla="*/ 1923 h 12498"/>
              <a:gd name="T50" fmla="*/ 9132 w 13459"/>
              <a:gd name="T51" fmla="*/ 2884 h 12498"/>
              <a:gd name="T52" fmla="*/ 9613 w 13459"/>
              <a:gd name="T53" fmla="*/ 1923 h 12498"/>
              <a:gd name="T54" fmla="*/ 12497 w 13459"/>
              <a:gd name="T55" fmla="*/ 2884 h 12498"/>
              <a:gd name="T56" fmla="*/ 3364 w 13459"/>
              <a:gd name="T57" fmla="*/ 9614 h 12498"/>
              <a:gd name="T58" fmla="*/ 4807 w 13459"/>
              <a:gd name="T59" fmla="*/ 9133 h 12498"/>
              <a:gd name="T60" fmla="*/ 3364 w 13459"/>
              <a:gd name="T61" fmla="*/ 8652 h 12498"/>
              <a:gd name="T62" fmla="*/ 3364 w 13459"/>
              <a:gd name="T63" fmla="*/ 9614 h 12498"/>
              <a:gd name="T64" fmla="*/ 10094 w 13459"/>
              <a:gd name="T65" fmla="*/ 7691 h 12498"/>
              <a:gd name="T66" fmla="*/ 10094 w 13459"/>
              <a:gd name="T67" fmla="*/ 6729 h 12498"/>
              <a:gd name="T68" fmla="*/ 8652 w 13459"/>
              <a:gd name="T69" fmla="*/ 7210 h 12498"/>
              <a:gd name="T70" fmla="*/ 3364 w 13459"/>
              <a:gd name="T71" fmla="*/ 7691 h 12498"/>
              <a:gd name="T72" fmla="*/ 4807 w 13459"/>
              <a:gd name="T73" fmla="*/ 7210 h 12498"/>
              <a:gd name="T74" fmla="*/ 3364 w 13459"/>
              <a:gd name="T75" fmla="*/ 6729 h 12498"/>
              <a:gd name="T76" fmla="*/ 3364 w 13459"/>
              <a:gd name="T77" fmla="*/ 7691 h 12498"/>
              <a:gd name="T78" fmla="*/ 10094 w 13459"/>
              <a:gd name="T79" fmla="*/ 9614 h 12498"/>
              <a:gd name="T80" fmla="*/ 10094 w 13459"/>
              <a:gd name="T81" fmla="*/ 8652 h 12498"/>
              <a:gd name="T82" fmla="*/ 8652 w 13459"/>
              <a:gd name="T83" fmla="*/ 9133 h 12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59" h="12498">
                <a:moveTo>
                  <a:pt x="6248" y="7691"/>
                </a:moveTo>
                <a:lnTo>
                  <a:pt x="7210" y="7691"/>
                </a:lnTo>
                <a:cubicBezTo>
                  <a:pt x="7479" y="7691"/>
                  <a:pt x="7691" y="7479"/>
                  <a:pt x="7691" y="7210"/>
                </a:cubicBezTo>
                <a:cubicBezTo>
                  <a:pt x="7691" y="6941"/>
                  <a:pt x="7479" y="6729"/>
                  <a:pt x="7210" y="6729"/>
                </a:cubicBezTo>
                <a:lnTo>
                  <a:pt x="6248" y="6729"/>
                </a:lnTo>
                <a:cubicBezTo>
                  <a:pt x="5979" y="6729"/>
                  <a:pt x="5767" y="6941"/>
                  <a:pt x="5767" y="7210"/>
                </a:cubicBezTo>
                <a:cubicBezTo>
                  <a:pt x="5767" y="7480"/>
                  <a:pt x="5979" y="7691"/>
                  <a:pt x="6248" y="7691"/>
                </a:cubicBezTo>
                <a:close/>
                <a:moveTo>
                  <a:pt x="6248" y="9614"/>
                </a:moveTo>
                <a:lnTo>
                  <a:pt x="7210" y="9614"/>
                </a:lnTo>
                <a:cubicBezTo>
                  <a:pt x="7479" y="9614"/>
                  <a:pt x="7691" y="9402"/>
                  <a:pt x="7691" y="9133"/>
                </a:cubicBezTo>
                <a:cubicBezTo>
                  <a:pt x="7691" y="8864"/>
                  <a:pt x="7479" y="8652"/>
                  <a:pt x="7210" y="8652"/>
                </a:cubicBezTo>
                <a:lnTo>
                  <a:pt x="6248" y="8652"/>
                </a:lnTo>
                <a:cubicBezTo>
                  <a:pt x="5979" y="8652"/>
                  <a:pt x="5767" y="8864"/>
                  <a:pt x="5767" y="9133"/>
                </a:cubicBezTo>
                <a:cubicBezTo>
                  <a:pt x="5767" y="9403"/>
                  <a:pt x="5979" y="9614"/>
                  <a:pt x="6248" y="9614"/>
                </a:cubicBezTo>
                <a:close/>
                <a:moveTo>
                  <a:pt x="11535" y="961"/>
                </a:moveTo>
                <a:lnTo>
                  <a:pt x="9613" y="961"/>
                </a:lnTo>
                <a:lnTo>
                  <a:pt x="9613" y="481"/>
                </a:lnTo>
                <a:cubicBezTo>
                  <a:pt x="9613" y="212"/>
                  <a:pt x="9402" y="0"/>
                  <a:pt x="9132" y="0"/>
                </a:cubicBezTo>
                <a:cubicBezTo>
                  <a:pt x="8863" y="0"/>
                  <a:pt x="8652" y="212"/>
                  <a:pt x="8652" y="481"/>
                </a:cubicBezTo>
                <a:lnTo>
                  <a:pt x="8652" y="961"/>
                </a:lnTo>
                <a:lnTo>
                  <a:pt x="4807" y="961"/>
                </a:lnTo>
                <a:lnTo>
                  <a:pt x="4807" y="481"/>
                </a:lnTo>
                <a:cubicBezTo>
                  <a:pt x="4807" y="212"/>
                  <a:pt x="4595" y="0"/>
                  <a:pt x="4326" y="0"/>
                </a:cubicBezTo>
                <a:cubicBezTo>
                  <a:pt x="4056" y="0"/>
                  <a:pt x="3845" y="212"/>
                  <a:pt x="3845" y="481"/>
                </a:cubicBezTo>
                <a:lnTo>
                  <a:pt x="3845" y="961"/>
                </a:lnTo>
                <a:lnTo>
                  <a:pt x="1922" y="961"/>
                </a:lnTo>
                <a:cubicBezTo>
                  <a:pt x="861" y="965"/>
                  <a:pt x="3" y="1824"/>
                  <a:pt x="0" y="2884"/>
                </a:cubicBezTo>
                <a:lnTo>
                  <a:pt x="0" y="10575"/>
                </a:lnTo>
                <a:cubicBezTo>
                  <a:pt x="3" y="11635"/>
                  <a:pt x="861" y="12494"/>
                  <a:pt x="1922" y="12498"/>
                </a:cubicBezTo>
                <a:lnTo>
                  <a:pt x="11535" y="12498"/>
                </a:lnTo>
                <a:cubicBezTo>
                  <a:pt x="12596" y="12495"/>
                  <a:pt x="13456" y="11636"/>
                  <a:pt x="13459" y="10575"/>
                </a:cubicBezTo>
                <a:lnTo>
                  <a:pt x="13459" y="2884"/>
                </a:lnTo>
                <a:cubicBezTo>
                  <a:pt x="13456" y="1823"/>
                  <a:pt x="12596" y="964"/>
                  <a:pt x="11535" y="961"/>
                </a:cubicBezTo>
                <a:close/>
                <a:moveTo>
                  <a:pt x="12497" y="10575"/>
                </a:moveTo>
                <a:cubicBezTo>
                  <a:pt x="12497" y="11104"/>
                  <a:pt x="12064" y="11536"/>
                  <a:pt x="11535" y="11536"/>
                </a:cubicBezTo>
                <a:lnTo>
                  <a:pt x="1922" y="11536"/>
                </a:lnTo>
                <a:cubicBezTo>
                  <a:pt x="1392" y="11534"/>
                  <a:pt x="963" y="11105"/>
                  <a:pt x="961" y="10575"/>
                </a:cubicBezTo>
                <a:lnTo>
                  <a:pt x="961" y="4807"/>
                </a:lnTo>
                <a:lnTo>
                  <a:pt x="12497" y="4807"/>
                </a:lnTo>
                <a:lnTo>
                  <a:pt x="12497" y="10575"/>
                </a:lnTo>
                <a:close/>
                <a:moveTo>
                  <a:pt x="12497" y="3845"/>
                </a:moveTo>
                <a:lnTo>
                  <a:pt x="961" y="3845"/>
                </a:lnTo>
                <a:lnTo>
                  <a:pt x="961" y="2884"/>
                </a:lnTo>
                <a:cubicBezTo>
                  <a:pt x="961" y="2355"/>
                  <a:pt x="1394" y="1923"/>
                  <a:pt x="1922" y="1923"/>
                </a:cubicBezTo>
                <a:lnTo>
                  <a:pt x="3845" y="1923"/>
                </a:lnTo>
                <a:lnTo>
                  <a:pt x="3845" y="2404"/>
                </a:lnTo>
                <a:cubicBezTo>
                  <a:pt x="3845" y="2673"/>
                  <a:pt x="4056" y="2884"/>
                  <a:pt x="4326" y="2884"/>
                </a:cubicBezTo>
                <a:cubicBezTo>
                  <a:pt x="4595" y="2884"/>
                  <a:pt x="4807" y="2673"/>
                  <a:pt x="4807" y="2404"/>
                </a:cubicBezTo>
                <a:lnTo>
                  <a:pt x="4807" y="1923"/>
                </a:lnTo>
                <a:lnTo>
                  <a:pt x="8652" y="1923"/>
                </a:lnTo>
                <a:lnTo>
                  <a:pt x="8652" y="2404"/>
                </a:lnTo>
                <a:cubicBezTo>
                  <a:pt x="8652" y="2673"/>
                  <a:pt x="8863" y="2884"/>
                  <a:pt x="9132" y="2884"/>
                </a:cubicBezTo>
                <a:cubicBezTo>
                  <a:pt x="9402" y="2884"/>
                  <a:pt x="9613" y="2673"/>
                  <a:pt x="9613" y="2404"/>
                </a:cubicBezTo>
                <a:lnTo>
                  <a:pt x="9613" y="1923"/>
                </a:lnTo>
                <a:lnTo>
                  <a:pt x="11535" y="1923"/>
                </a:lnTo>
                <a:cubicBezTo>
                  <a:pt x="12064" y="1923"/>
                  <a:pt x="12497" y="2355"/>
                  <a:pt x="12497" y="2884"/>
                </a:cubicBezTo>
                <a:lnTo>
                  <a:pt x="12497" y="3845"/>
                </a:lnTo>
                <a:close/>
                <a:moveTo>
                  <a:pt x="3364" y="9614"/>
                </a:moveTo>
                <a:lnTo>
                  <a:pt x="4326" y="9614"/>
                </a:lnTo>
                <a:cubicBezTo>
                  <a:pt x="4595" y="9614"/>
                  <a:pt x="4807" y="9402"/>
                  <a:pt x="4807" y="9133"/>
                </a:cubicBezTo>
                <a:cubicBezTo>
                  <a:pt x="4807" y="8864"/>
                  <a:pt x="4595" y="8652"/>
                  <a:pt x="4326" y="8652"/>
                </a:cubicBezTo>
                <a:lnTo>
                  <a:pt x="3364" y="8652"/>
                </a:lnTo>
                <a:cubicBezTo>
                  <a:pt x="3095" y="8652"/>
                  <a:pt x="2884" y="8864"/>
                  <a:pt x="2884" y="9133"/>
                </a:cubicBezTo>
                <a:cubicBezTo>
                  <a:pt x="2884" y="9403"/>
                  <a:pt x="3095" y="9614"/>
                  <a:pt x="3364" y="9614"/>
                </a:cubicBezTo>
                <a:close/>
                <a:moveTo>
                  <a:pt x="9132" y="7691"/>
                </a:moveTo>
                <a:lnTo>
                  <a:pt x="10094" y="7691"/>
                </a:lnTo>
                <a:cubicBezTo>
                  <a:pt x="10363" y="7691"/>
                  <a:pt x="10574" y="7479"/>
                  <a:pt x="10574" y="7210"/>
                </a:cubicBezTo>
                <a:cubicBezTo>
                  <a:pt x="10574" y="6941"/>
                  <a:pt x="10363" y="6729"/>
                  <a:pt x="10094" y="6729"/>
                </a:cubicBezTo>
                <a:lnTo>
                  <a:pt x="9132" y="6729"/>
                </a:lnTo>
                <a:cubicBezTo>
                  <a:pt x="8863" y="6729"/>
                  <a:pt x="8652" y="6941"/>
                  <a:pt x="8652" y="7210"/>
                </a:cubicBezTo>
                <a:cubicBezTo>
                  <a:pt x="8652" y="7480"/>
                  <a:pt x="8863" y="7691"/>
                  <a:pt x="9132" y="7691"/>
                </a:cubicBezTo>
                <a:close/>
                <a:moveTo>
                  <a:pt x="3364" y="7691"/>
                </a:moveTo>
                <a:lnTo>
                  <a:pt x="4326" y="7691"/>
                </a:lnTo>
                <a:cubicBezTo>
                  <a:pt x="4595" y="7691"/>
                  <a:pt x="4807" y="7479"/>
                  <a:pt x="4807" y="7210"/>
                </a:cubicBezTo>
                <a:cubicBezTo>
                  <a:pt x="4807" y="6941"/>
                  <a:pt x="4595" y="6729"/>
                  <a:pt x="4326" y="6729"/>
                </a:cubicBezTo>
                <a:lnTo>
                  <a:pt x="3364" y="6729"/>
                </a:lnTo>
                <a:cubicBezTo>
                  <a:pt x="3095" y="6729"/>
                  <a:pt x="2884" y="6941"/>
                  <a:pt x="2884" y="7210"/>
                </a:cubicBezTo>
                <a:cubicBezTo>
                  <a:pt x="2884" y="7480"/>
                  <a:pt x="3095" y="7691"/>
                  <a:pt x="3364" y="7691"/>
                </a:cubicBezTo>
                <a:close/>
                <a:moveTo>
                  <a:pt x="9132" y="9614"/>
                </a:moveTo>
                <a:lnTo>
                  <a:pt x="10094" y="9614"/>
                </a:lnTo>
                <a:cubicBezTo>
                  <a:pt x="10363" y="9614"/>
                  <a:pt x="10574" y="9402"/>
                  <a:pt x="10574" y="9133"/>
                </a:cubicBezTo>
                <a:cubicBezTo>
                  <a:pt x="10574" y="8864"/>
                  <a:pt x="10363" y="8652"/>
                  <a:pt x="10094" y="8652"/>
                </a:cubicBezTo>
                <a:lnTo>
                  <a:pt x="9132" y="8652"/>
                </a:lnTo>
                <a:cubicBezTo>
                  <a:pt x="8863" y="8652"/>
                  <a:pt x="8652" y="8864"/>
                  <a:pt x="8652" y="9133"/>
                </a:cubicBezTo>
                <a:cubicBezTo>
                  <a:pt x="8652" y="9403"/>
                  <a:pt x="8863" y="9614"/>
                  <a:pt x="9132" y="961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2" name="组合 31">
            <a:extLst>
              <a:ext uri="{FF2B5EF4-FFF2-40B4-BE49-F238E27FC236}">
                <a16:creationId xmlns:a16="http://schemas.microsoft.com/office/drawing/2014/main" xmlns="" id="{C131DA3E-84B4-4F32-A2D6-B75EA03BE576}"/>
              </a:ext>
            </a:extLst>
          </p:cNvPr>
          <p:cNvGrpSpPr/>
          <p:nvPr/>
        </p:nvGrpSpPr>
        <p:grpSpPr>
          <a:xfrm flipH="1">
            <a:off x="4572033" y="4612192"/>
            <a:ext cx="131240" cy="95607"/>
            <a:chOff x="6774217" y="4725947"/>
            <a:chExt cx="152838" cy="111342"/>
          </a:xfrm>
        </p:grpSpPr>
        <p:sp>
          <p:nvSpPr>
            <p:cNvPr id="33" name="箭头: V 形 32">
              <a:extLst>
                <a:ext uri="{FF2B5EF4-FFF2-40B4-BE49-F238E27FC236}">
                  <a16:creationId xmlns:a16="http://schemas.microsoft.com/office/drawing/2014/main" xmlns="" id="{025BBD9B-2B2F-45B4-85CE-1729F4EADC6A}"/>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箭头: V 形 33">
              <a:extLst>
                <a:ext uri="{FF2B5EF4-FFF2-40B4-BE49-F238E27FC236}">
                  <a16:creationId xmlns:a16="http://schemas.microsoft.com/office/drawing/2014/main" xmlns="" id="{35BA06C9-4D27-459B-BEE4-F4C5FEC50A56}"/>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xmlns="" id="{C79663C0-6D82-4FC6-8855-2A57E89B590E}"/>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7" name="矩形: 剪去单角 36">
            <a:extLst>
              <a:ext uri="{FF2B5EF4-FFF2-40B4-BE49-F238E27FC236}">
                <a16:creationId xmlns:a16="http://schemas.microsoft.com/office/drawing/2014/main" xmlns="" id="{BBE6769F-5C59-4646-8521-34CA2E2DD15D}"/>
              </a:ext>
            </a:extLst>
          </p:cNvPr>
          <p:cNvSpPr/>
          <p:nvPr/>
        </p:nvSpPr>
        <p:spPr>
          <a:xfrm>
            <a:off x="5064124" y="2992150"/>
            <a:ext cx="2051050" cy="2907001"/>
          </a:xfrm>
          <a:prstGeom prst="snip1Rect">
            <a:avLst/>
          </a:prstGeom>
          <a:solidFill>
            <a:schemeClr val="bg1"/>
          </a:solidFill>
          <a:ln>
            <a:noFill/>
          </a:ln>
          <a:effectLst>
            <a:outerShdw blurRad="228600" dist="101600" dir="2700000" sx="102000" sy="102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7D93E464-29D6-4E5E-8832-5F2E82D93A50}"/>
              </a:ext>
            </a:extLst>
          </p:cNvPr>
          <p:cNvSpPr txBox="1"/>
          <p:nvPr/>
        </p:nvSpPr>
        <p:spPr>
          <a:xfrm>
            <a:off x="5123679" y="5424381"/>
            <a:ext cx="2010487" cy="646331"/>
          </a:xfrm>
          <a:prstGeom prst="rect">
            <a:avLst/>
          </a:prstGeom>
          <a:noFill/>
        </p:spPr>
        <p:txBody>
          <a:bodyPr wrap="none" rtlCol="0">
            <a:spAutoFit/>
          </a:bodyPr>
          <a:lstStyle/>
          <a:p>
            <a:r>
              <a:rPr lang="en-US" altLang="zh-CN" sz="3600" dirty="0">
                <a:solidFill>
                  <a:schemeClr val="bg2"/>
                </a:solidFill>
                <a:latin typeface="+mj-lt"/>
              </a:rPr>
              <a:t>Part 03</a:t>
            </a:r>
            <a:endParaRPr lang="zh-CN" altLang="en-US" sz="3600" dirty="0">
              <a:solidFill>
                <a:schemeClr val="bg2"/>
              </a:solidFill>
              <a:latin typeface="+mj-lt"/>
            </a:endParaRPr>
          </a:p>
        </p:txBody>
      </p:sp>
      <p:sp>
        <p:nvSpPr>
          <p:cNvPr id="39" name="文本框 38">
            <a:extLst>
              <a:ext uri="{FF2B5EF4-FFF2-40B4-BE49-F238E27FC236}">
                <a16:creationId xmlns:a16="http://schemas.microsoft.com/office/drawing/2014/main" xmlns="" id="{2B850EF9-D9D2-4851-811B-BC2221ED250A}"/>
              </a:ext>
            </a:extLst>
          </p:cNvPr>
          <p:cNvSpPr txBox="1"/>
          <p:nvPr/>
        </p:nvSpPr>
        <p:spPr>
          <a:xfrm>
            <a:off x="5176380" y="4139705"/>
            <a:ext cx="1415772" cy="461665"/>
          </a:xfrm>
          <a:prstGeom prst="rect">
            <a:avLst/>
          </a:prstGeom>
          <a:noFill/>
        </p:spPr>
        <p:txBody>
          <a:bodyPr wrap="none" rtlCol="0">
            <a:spAutoFit/>
          </a:bodyPr>
          <a:lstStyle/>
          <a:p>
            <a:r>
              <a:rPr lang="zh-CN" altLang="en-US" sz="2400" dirty="0">
                <a:solidFill>
                  <a:schemeClr val="accent2"/>
                </a:solidFill>
                <a:latin typeface="+mj-ea"/>
                <a:ea typeface="+mj-ea"/>
              </a:rPr>
              <a:t>报审情况</a:t>
            </a:r>
          </a:p>
        </p:txBody>
      </p:sp>
      <p:cxnSp>
        <p:nvCxnSpPr>
          <p:cNvPr id="40" name="直接连接符 39">
            <a:extLst>
              <a:ext uri="{FF2B5EF4-FFF2-40B4-BE49-F238E27FC236}">
                <a16:creationId xmlns:a16="http://schemas.microsoft.com/office/drawing/2014/main" xmlns="" id="{9A457358-88ED-4967-9F14-055DE26B5022}"/>
              </a:ext>
            </a:extLst>
          </p:cNvPr>
          <p:cNvCxnSpPr/>
          <p:nvPr/>
        </p:nvCxnSpPr>
        <p:spPr>
          <a:xfrm>
            <a:off x="5064124" y="5899151"/>
            <a:ext cx="20510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220C196D-2D11-477E-A5F9-3B7A8CD4CEFA}"/>
              </a:ext>
            </a:extLst>
          </p:cNvPr>
          <p:cNvSpPr/>
          <p:nvPr/>
        </p:nvSpPr>
        <p:spPr>
          <a:xfrm>
            <a:off x="5176380" y="4515278"/>
            <a:ext cx="1717137" cy="261610"/>
          </a:xfrm>
          <a:prstGeom prst="rect">
            <a:avLst/>
          </a:prstGeom>
        </p:spPr>
        <p:txBody>
          <a:bodyPr wrap="none">
            <a:spAutoFit/>
          </a:bodyPr>
          <a:lstStyle/>
          <a:p>
            <a:r>
              <a:rPr lang="en-US" altLang="zh-CN" sz="1100" dirty="0">
                <a:solidFill>
                  <a:schemeClr val="tx2"/>
                </a:solidFill>
              </a:rPr>
              <a:t>Submit For Approval</a:t>
            </a:r>
            <a:endParaRPr lang="zh-CN" altLang="en-US" sz="1100" dirty="0">
              <a:solidFill>
                <a:schemeClr val="tx2"/>
              </a:solidFill>
            </a:endParaRPr>
          </a:p>
        </p:txBody>
      </p:sp>
      <p:sp>
        <p:nvSpPr>
          <p:cNvPr id="81" name="iconfont-1043-216814">
            <a:extLst>
              <a:ext uri="{FF2B5EF4-FFF2-40B4-BE49-F238E27FC236}">
                <a16:creationId xmlns:a16="http://schemas.microsoft.com/office/drawing/2014/main" xmlns="" id="{F4C05469-4281-4821-95AA-DE30D9E140B7}"/>
              </a:ext>
            </a:extLst>
          </p:cNvPr>
          <p:cNvSpPr/>
          <p:nvPr/>
        </p:nvSpPr>
        <p:spPr>
          <a:xfrm>
            <a:off x="5319961" y="3696586"/>
            <a:ext cx="316684" cy="378143"/>
          </a:xfrm>
          <a:custGeom>
            <a:avLst/>
            <a:gdLst>
              <a:gd name="T0" fmla="*/ 4627 w 4827"/>
              <a:gd name="T1" fmla="*/ 3840 h 5773"/>
              <a:gd name="T2" fmla="*/ 3254 w 4827"/>
              <a:gd name="T3" fmla="*/ 3840 h 5773"/>
              <a:gd name="T4" fmla="*/ 3462 w 4827"/>
              <a:gd name="T5" fmla="*/ 1133 h 5773"/>
              <a:gd name="T6" fmla="*/ 3186 w 4827"/>
              <a:gd name="T7" fmla="*/ 337 h 5773"/>
              <a:gd name="T8" fmla="*/ 2414 w 4827"/>
              <a:gd name="T9" fmla="*/ 0 h 5773"/>
              <a:gd name="T10" fmla="*/ 1642 w 4827"/>
              <a:gd name="T11" fmla="*/ 337 h 5773"/>
              <a:gd name="T12" fmla="*/ 1365 w 4827"/>
              <a:gd name="T13" fmla="*/ 1133 h 5773"/>
              <a:gd name="T14" fmla="*/ 1573 w 4827"/>
              <a:gd name="T15" fmla="*/ 3840 h 5773"/>
              <a:gd name="T16" fmla="*/ 200 w 4827"/>
              <a:gd name="T17" fmla="*/ 3840 h 5773"/>
              <a:gd name="T18" fmla="*/ 0 w 4827"/>
              <a:gd name="T19" fmla="*/ 4040 h 5773"/>
              <a:gd name="T20" fmla="*/ 0 w 4827"/>
              <a:gd name="T21" fmla="*/ 5080 h 5773"/>
              <a:gd name="T22" fmla="*/ 200 w 4827"/>
              <a:gd name="T23" fmla="*/ 5280 h 5773"/>
              <a:gd name="T24" fmla="*/ 412 w 4827"/>
              <a:gd name="T25" fmla="*/ 5280 h 5773"/>
              <a:gd name="T26" fmla="*/ 583 w 4827"/>
              <a:gd name="T27" fmla="*/ 5691 h 5773"/>
              <a:gd name="T28" fmla="*/ 706 w 4827"/>
              <a:gd name="T29" fmla="*/ 5773 h 5773"/>
              <a:gd name="T30" fmla="*/ 4121 w 4827"/>
              <a:gd name="T31" fmla="*/ 5773 h 5773"/>
              <a:gd name="T32" fmla="*/ 4244 w 4827"/>
              <a:gd name="T33" fmla="*/ 5691 h 5773"/>
              <a:gd name="T34" fmla="*/ 4416 w 4827"/>
              <a:gd name="T35" fmla="*/ 5280 h 5773"/>
              <a:gd name="T36" fmla="*/ 4627 w 4827"/>
              <a:gd name="T37" fmla="*/ 5280 h 5773"/>
              <a:gd name="T38" fmla="*/ 4827 w 4827"/>
              <a:gd name="T39" fmla="*/ 5080 h 5773"/>
              <a:gd name="T40" fmla="*/ 4827 w 4827"/>
              <a:gd name="T41" fmla="*/ 4040 h 5773"/>
              <a:gd name="T42" fmla="*/ 4627 w 4827"/>
              <a:gd name="T43" fmla="*/ 3840 h 5773"/>
              <a:gd name="T44" fmla="*/ 1764 w 4827"/>
              <a:gd name="T45" fmla="*/ 1102 h 5773"/>
              <a:gd name="T46" fmla="*/ 1935 w 4827"/>
              <a:gd name="T47" fmla="*/ 609 h 5773"/>
              <a:gd name="T48" fmla="*/ 2414 w 4827"/>
              <a:gd name="T49" fmla="*/ 400 h 5773"/>
              <a:gd name="T50" fmla="*/ 2892 w 4827"/>
              <a:gd name="T51" fmla="*/ 609 h 5773"/>
              <a:gd name="T52" fmla="*/ 3064 w 4827"/>
              <a:gd name="T53" fmla="*/ 1102 h 5773"/>
              <a:gd name="T54" fmla="*/ 2853 w 4827"/>
              <a:gd name="T55" fmla="*/ 3840 h 5773"/>
              <a:gd name="T56" fmla="*/ 1974 w 4827"/>
              <a:gd name="T57" fmla="*/ 3840 h 5773"/>
              <a:gd name="T58" fmla="*/ 1764 w 4827"/>
              <a:gd name="T59" fmla="*/ 1102 h 5773"/>
              <a:gd name="T60" fmla="*/ 400 w 4827"/>
              <a:gd name="T61" fmla="*/ 4240 h 5773"/>
              <a:gd name="T62" fmla="*/ 4427 w 4827"/>
              <a:gd name="T63" fmla="*/ 4240 h 5773"/>
              <a:gd name="T64" fmla="*/ 4427 w 4827"/>
              <a:gd name="T65" fmla="*/ 4880 h 5773"/>
              <a:gd name="T66" fmla="*/ 400 w 4827"/>
              <a:gd name="T67" fmla="*/ 4880 h 5773"/>
              <a:gd name="T68" fmla="*/ 400 w 4827"/>
              <a:gd name="T69" fmla="*/ 4240 h 5773"/>
              <a:gd name="T70" fmla="*/ 4032 w 4827"/>
              <a:gd name="T71" fmla="*/ 5507 h 5773"/>
              <a:gd name="T72" fmla="*/ 795 w 4827"/>
              <a:gd name="T73" fmla="*/ 5507 h 5773"/>
              <a:gd name="T74" fmla="*/ 701 w 4827"/>
              <a:gd name="T75" fmla="*/ 5280 h 5773"/>
              <a:gd name="T76" fmla="*/ 4127 w 4827"/>
              <a:gd name="T77" fmla="*/ 5280 h 5773"/>
              <a:gd name="T78" fmla="*/ 4032 w 4827"/>
              <a:gd name="T79" fmla="*/ 5507 h 5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27" h="5773">
                <a:moveTo>
                  <a:pt x="4627" y="3840"/>
                </a:moveTo>
                <a:lnTo>
                  <a:pt x="3254" y="3840"/>
                </a:lnTo>
                <a:lnTo>
                  <a:pt x="3462" y="1133"/>
                </a:lnTo>
                <a:cubicBezTo>
                  <a:pt x="3485" y="841"/>
                  <a:pt x="3384" y="552"/>
                  <a:pt x="3186" y="337"/>
                </a:cubicBezTo>
                <a:cubicBezTo>
                  <a:pt x="2987" y="123"/>
                  <a:pt x="2706" y="0"/>
                  <a:pt x="2414" y="0"/>
                </a:cubicBezTo>
                <a:cubicBezTo>
                  <a:pt x="2122" y="0"/>
                  <a:pt x="1840" y="123"/>
                  <a:pt x="1642" y="337"/>
                </a:cubicBezTo>
                <a:cubicBezTo>
                  <a:pt x="1443" y="552"/>
                  <a:pt x="1342" y="841"/>
                  <a:pt x="1365" y="1133"/>
                </a:cubicBezTo>
                <a:lnTo>
                  <a:pt x="1573" y="3840"/>
                </a:lnTo>
                <a:lnTo>
                  <a:pt x="200" y="3840"/>
                </a:lnTo>
                <a:cubicBezTo>
                  <a:pt x="90" y="3840"/>
                  <a:pt x="0" y="3930"/>
                  <a:pt x="0" y="4040"/>
                </a:cubicBezTo>
                <a:lnTo>
                  <a:pt x="0" y="5080"/>
                </a:lnTo>
                <a:cubicBezTo>
                  <a:pt x="0" y="5190"/>
                  <a:pt x="90" y="5280"/>
                  <a:pt x="200" y="5280"/>
                </a:cubicBezTo>
                <a:lnTo>
                  <a:pt x="412" y="5280"/>
                </a:lnTo>
                <a:lnTo>
                  <a:pt x="583" y="5691"/>
                </a:lnTo>
                <a:cubicBezTo>
                  <a:pt x="604" y="5741"/>
                  <a:pt x="653" y="5773"/>
                  <a:pt x="706" y="5773"/>
                </a:cubicBezTo>
                <a:lnTo>
                  <a:pt x="4121" y="5773"/>
                </a:lnTo>
                <a:cubicBezTo>
                  <a:pt x="4175" y="5773"/>
                  <a:pt x="4223" y="5741"/>
                  <a:pt x="4244" y="5691"/>
                </a:cubicBezTo>
                <a:lnTo>
                  <a:pt x="4416" y="5280"/>
                </a:lnTo>
                <a:lnTo>
                  <a:pt x="4627" y="5280"/>
                </a:lnTo>
                <a:cubicBezTo>
                  <a:pt x="4737" y="5280"/>
                  <a:pt x="4827" y="5190"/>
                  <a:pt x="4827" y="5080"/>
                </a:cubicBezTo>
                <a:lnTo>
                  <a:pt x="4827" y="4040"/>
                </a:lnTo>
                <a:cubicBezTo>
                  <a:pt x="4827" y="3930"/>
                  <a:pt x="4737" y="3840"/>
                  <a:pt x="4627" y="3840"/>
                </a:cubicBezTo>
                <a:close/>
                <a:moveTo>
                  <a:pt x="1764" y="1102"/>
                </a:moveTo>
                <a:cubicBezTo>
                  <a:pt x="1750" y="919"/>
                  <a:pt x="1811" y="744"/>
                  <a:pt x="1935" y="609"/>
                </a:cubicBezTo>
                <a:cubicBezTo>
                  <a:pt x="2060" y="474"/>
                  <a:pt x="2230" y="400"/>
                  <a:pt x="2414" y="400"/>
                </a:cubicBezTo>
                <a:cubicBezTo>
                  <a:pt x="2597" y="400"/>
                  <a:pt x="2767" y="474"/>
                  <a:pt x="2892" y="609"/>
                </a:cubicBezTo>
                <a:cubicBezTo>
                  <a:pt x="3017" y="744"/>
                  <a:pt x="3078" y="919"/>
                  <a:pt x="3064" y="1102"/>
                </a:cubicBezTo>
                <a:lnTo>
                  <a:pt x="2853" y="3840"/>
                </a:lnTo>
                <a:lnTo>
                  <a:pt x="1974" y="3840"/>
                </a:lnTo>
                <a:lnTo>
                  <a:pt x="1764" y="1102"/>
                </a:lnTo>
                <a:close/>
                <a:moveTo>
                  <a:pt x="400" y="4240"/>
                </a:moveTo>
                <a:lnTo>
                  <a:pt x="4427" y="4240"/>
                </a:lnTo>
                <a:lnTo>
                  <a:pt x="4427" y="4880"/>
                </a:lnTo>
                <a:lnTo>
                  <a:pt x="400" y="4880"/>
                </a:lnTo>
                <a:lnTo>
                  <a:pt x="400" y="4240"/>
                </a:lnTo>
                <a:close/>
                <a:moveTo>
                  <a:pt x="4032" y="5507"/>
                </a:moveTo>
                <a:lnTo>
                  <a:pt x="795" y="5507"/>
                </a:lnTo>
                <a:lnTo>
                  <a:pt x="701" y="5280"/>
                </a:lnTo>
                <a:lnTo>
                  <a:pt x="4127" y="5280"/>
                </a:lnTo>
                <a:lnTo>
                  <a:pt x="4032" y="5507"/>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43" name="组合 42">
            <a:extLst>
              <a:ext uri="{FF2B5EF4-FFF2-40B4-BE49-F238E27FC236}">
                <a16:creationId xmlns:a16="http://schemas.microsoft.com/office/drawing/2014/main" xmlns="" id="{33AA5071-55F2-44FA-998F-924725DC79BE}"/>
              </a:ext>
            </a:extLst>
          </p:cNvPr>
          <p:cNvGrpSpPr/>
          <p:nvPr/>
        </p:nvGrpSpPr>
        <p:grpSpPr>
          <a:xfrm flipH="1">
            <a:off x="6862795" y="4612192"/>
            <a:ext cx="131240" cy="95607"/>
            <a:chOff x="6774217" y="4725947"/>
            <a:chExt cx="152838" cy="111342"/>
          </a:xfrm>
        </p:grpSpPr>
        <p:sp>
          <p:nvSpPr>
            <p:cNvPr id="44" name="箭头: V 形 43">
              <a:extLst>
                <a:ext uri="{FF2B5EF4-FFF2-40B4-BE49-F238E27FC236}">
                  <a16:creationId xmlns:a16="http://schemas.microsoft.com/office/drawing/2014/main" xmlns="" id="{E6B8B7C1-3011-4336-85A3-80FB007E2BAD}"/>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箭头: V 形 44">
              <a:extLst>
                <a:ext uri="{FF2B5EF4-FFF2-40B4-BE49-F238E27FC236}">
                  <a16:creationId xmlns:a16="http://schemas.microsoft.com/office/drawing/2014/main" xmlns="" id="{B6A83762-7B8A-40E4-9345-39DAB1A02547}"/>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xmlns="" id="{AAF568DB-3582-4E6F-94D2-F5D8F37F023C}"/>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8" name="矩形: 剪去单角 47">
            <a:extLst>
              <a:ext uri="{FF2B5EF4-FFF2-40B4-BE49-F238E27FC236}">
                <a16:creationId xmlns:a16="http://schemas.microsoft.com/office/drawing/2014/main" xmlns="" id="{EF7B6B43-9994-45E6-953C-B8D35755E92D}"/>
              </a:ext>
            </a:extLst>
          </p:cNvPr>
          <p:cNvSpPr/>
          <p:nvPr/>
        </p:nvSpPr>
        <p:spPr>
          <a:xfrm>
            <a:off x="7354887" y="2992150"/>
            <a:ext cx="2051050" cy="2907001"/>
          </a:xfrm>
          <a:prstGeom prst="snip1Rect">
            <a:avLst/>
          </a:prstGeom>
          <a:solidFill>
            <a:schemeClr val="bg1"/>
          </a:solidFill>
          <a:ln>
            <a:noFill/>
          </a:ln>
          <a:effectLst>
            <a:outerShdw blurRad="228600" dist="101600" dir="2700000" sx="102000" sy="102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xmlns="" id="{2B34997C-4C9E-414F-B675-C726D49BB442}"/>
              </a:ext>
            </a:extLst>
          </p:cNvPr>
          <p:cNvSpPr txBox="1"/>
          <p:nvPr/>
        </p:nvSpPr>
        <p:spPr>
          <a:xfrm>
            <a:off x="7414442" y="5424381"/>
            <a:ext cx="2010487" cy="646331"/>
          </a:xfrm>
          <a:prstGeom prst="rect">
            <a:avLst/>
          </a:prstGeom>
          <a:noFill/>
        </p:spPr>
        <p:txBody>
          <a:bodyPr wrap="none" rtlCol="0">
            <a:spAutoFit/>
          </a:bodyPr>
          <a:lstStyle/>
          <a:p>
            <a:r>
              <a:rPr lang="en-US" altLang="zh-CN" sz="3600" dirty="0">
                <a:solidFill>
                  <a:schemeClr val="bg2"/>
                </a:solidFill>
                <a:latin typeface="+mj-lt"/>
              </a:rPr>
              <a:t>Part 04</a:t>
            </a:r>
            <a:endParaRPr lang="zh-CN" altLang="en-US" sz="3600" dirty="0">
              <a:solidFill>
                <a:schemeClr val="bg2"/>
              </a:solidFill>
              <a:latin typeface="+mj-lt"/>
            </a:endParaRPr>
          </a:p>
        </p:txBody>
      </p:sp>
      <p:sp>
        <p:nvSpPr>
          <p:cNvPr id="50" name="文本框 49">
            <a:extLst>
              <a:ext uri="{FF2B5EF4-FFF2-40B4-BE49-F238E27FC236}">
                <a16:creationId xmlns:a16="http://schemas.microsoft.com/office/drawing/2014/main" xmlns="" id="{2EC86B58-4556-4B99-8189-F0F90B113D64}"/>
              </a:ext>
            </a:extLst>
          </p:cNvPr>
          <p:cNvSpPr txBox="1"/>
          <p:nvPr/>
        </p:nvSpPr>
        <p:spPr>
          <a:xfrm>
            <a:off x="7467143" y="4139705"/>
            <a:ext cx="1415772" cy="461665"/>
          </a:xfrm>
          <a:prstGeom prst="rect">
            <a:avLst/>
          </a:prstGeom>
          <a:noFill/>
        </p:spPr>
        <p:txBody>
          <a:bodyPr wrap="none" rtlCol="0">
            <a:spAutoFit/>
          </a:bodyPr>
          <a:lstStyle/>
          <a:p>
            <a:r>
              <a:rPr lang="zh-CN" altLang="en-US" sz="2400" dirty="0">
                <a:solidFill>
                  <a:schemeClr val="accent2"/>
                </a:solidFill>
                <a:latin typeface="+mj-ea"/>
                <a:ea typeface="+mj-ea"/>
              </a:rPr>
              <a:t>目标计划</a:t>
            </a:r>
          </a:p>
        </p:txBody>
      </p:sp>
      <p:cxnSp>
        <p:nvCxnSpPr>
          <p:cNvPr id="51" name="直接连接符 50">
            <a:extLst>
              <a:ext uri="{FF2B5EF4-FFF2-40B4-BE49-F238E27FC236}">
                <a16:creationId xmlns:a16="http://schemas.microsoft.com/office/drawing/2014/main" xmlns="" id="{14095709-1051-491D-AD39-1617F68AE30B}"/>
              </a:ext>
            </a:extLst>
          </p:cNvPr>
          <p:cNvCxnSpPr/>
          <p:nvPr/>
        </p:nvCxnSpPr>
        <p:spPr>
          <a:xfrm>
            <a:off x="7354887" y="5899151"/>
            <a:ext cx="20510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xmlns="" id="{4A8EA4CC-6E9B-4598-AC26-6C65BE458803}"/>
              </a:ext>
            </a:extLst>
          </p:cNvPr>
          <p:cNvSpPr/>
          <p:nvPr/>
        </p:nvSpPr>
        <p:spPr>
          <a:xfrm>
            <a:off x="7467143" y="4515278"/>
            <a:ext cx="1050288" cy="261610"/>
          </a:xfrm>
          <a:prstGeom prst="rect">
            <a:avLst/>
          </a:prstGeom>
        </p:spPr>
        <p:txBody>
          <a:bodyPr wrap="none">
            <a:spAutoFit/>
          </a:bodyPr>
          <a:lstStyle/>
          <a:p>
            <a:r>
              <a:rPr lang="en-US" altLang="zh-CN" sz="1100" dirty="0">
                <a:solidFill>
                  <a:schemeClr val="tx2"/>
                </a:solidFill>
              </a:rPr>
              <a:t>Target Plan</a:t>
            </a:r>
            <a:endParaRPr lang="zh-CN" altLang="en-US" sz="1100" dirty="0">
              <a:solidFill>
                <a:schemeClr val="tx2"/>
              </a:solidFill>
            </a:endParaRPr>
          </a:p>
        </p:txBody>
      </p:sp>
      <p:sp>
        <p:nvSpPr>
          <p:cNvPr id="82" name="iconfont-1043-216814">
            <a:extLst>
              <a:ext uri="{FF2B5EF4-FFF2-40B4-BE49-F238E27FC236}">
                <a16:creationId xmlns:a16="http://schemas.microsoft.com/office/drawing/2014/main" xmlns="" id="{420F6C77-CFF3-4A10-BDCF-C7DFF83FB6D8}"/>
              </a:ext>
            </a:extLst>
          </p:cNvPr>
          <p:cNvSpPr/>
          <p:nvPr/>
        </p:nvSpPr>
        <p:spPr>
          <a:xfrm>
            <a:off x="7579994" y="3711518"/>
            <a:ext cx="378143" cy="348278"/>
          </a:xfrm>
          <a:custGeom>
            <a:avLst/>
            <a:gdLst>
              <a:gd name="T0" fmla="*/ 6630 w 9601"/>
              <a:gd name="T1" fmla="*/ 6215 h 8842"/>
              <a:gd name="T2" fmla="*/ 6552 w 9601"/>
              <a:gd name="T3" fmla="*/ 6294 h 8842"/>
              <a:gd name="T4" fmla="*/ 5222 w 9601"/>
              <a:gd name="T5" fmla="*/ 6795 h 8842"/>
              <a:gd name="T6" fmla="*/ 5249 w 9601"/>
              <a:gd name="T7" fmla="*/ 5423 h 8842"/>
              <a:gd name="T8" fmla="*/ 5274 w 9601"/>
              <a:gd name="T9" fmla="*/ 5318 h 8842"/>
              <a:gd name="T10" fmla="*/ 8324 w 9601"/>
              <a:gd name="T11" fmla="*/ 1081 h 8842"/>
              <a:gd name="T12" fmla="*/ 9445 w 9601"/>
              <a:gd name="T13" fmla="*/ 1925 h 8842"/>
              <a:gd name="T14" fmla="*/ 9497 w 9601"/>
              <a:gd name="T15" fmla="*/ 2189 h 8842"/>
              <a:gd name="T16" fmla="*/ 7874 w 9601"/>
              <a:gd name="T17" fmla="*/ 2407 h 8842"/>
              <a:gd name="T18" fmla="*/ 5594 w 9601"/>
              <a:gd name="T19" fmla="*/ 6310 h 8842"/>
              <a:gd name="T20" fmla="*/ 8578 w 9601"/>
              <a:gd name="T21" fmla="*/ 2918 h 8842"/>
              <a:gd name="T22" fmla="*/ 8797 w 9601"/>
              <a:gd name="T23" fmla="*/ 2610 h 8842"/>
              <a:gd name="T24" fmla="*/ 8414 w 9601"/>
              <a:gd name="T25" fmla="*/ 1665 h 8842"/>
              <a:gd name="T26" fmla="*/ 1808 w 9601"/>
              <a:gd name="T27" fmla="*/ 6833 h 8842"/>
              <a:gd name="T28" fmla="*/ 1205 w 9601"/>
              <a:gd name="T29" fmla="*/ 6431 h 8842"/>
              <a:gd name="T30" fmla="*/ 1808 w 9601"/>
              <a:gd name="T31" fmla="*/ 6029 h 8842"/>
              <a:gd name="T32" fmla="*/ 1808 w 9601"/>
              <a:gd name="T33" fmla="*/ 6833 h 8842"/>
              <a:gd name="T34" fmla="*/ 1607 w 9601"/>
              <a:gd name="T35" fmla="*/ 2813 h 8842"/>
              <a:gd name="T36" fmla="*/ 1607 w 9601"/>
              <a:gd name="T37" fmla="*/ 2009 h 8842"/>
              <a:gd name="T38" fmla="*/ 2210 w 9601"/>
              <a:gd name="T39" fmla="*/ 2411 h 8842"/>
              <a:gd name="T40" fmla="*/ 1808 w 9601"/>
              <a:gd name="T41" fmla="*/ 4823 h 8842"/>
              <a:gd name="T42" fmla="*/ 1205 w 9601"/>
              <a:gd name="T43" fmla="*/ 4421 h 8842"/>
              <a:gd name="T44" fmla="*/ 1808 w 9601"/>
              <a:gd name="T45" fmla="*/ 4019 h 8842"/>
              <a:gd name="T46" fmla="*/ 1808 w 9601"/>
              <a:gd name="T47" fmla="*/ 4823 h 8842"/>
              <a:gd name="T48" fmla="*/ 4019 w 9601"/>
              <a:gd name="T49" fmla="*/ 6029 h 8842"/>
              <a:gd name="T50" fmla="*/ 4019 w 9601"/>
              <a:gd name="T51" fmla="*/ 6833 h 8842"/>
              <a:gd name="T52" fmla="*/ 2813 w 9601"/>
              <a:gd name="T53" fmla="*/ 6431 h 8842"/>
              <a:gd name="T54" fmla="*/ 2813 w 9601"/>
              <a:gd name="T55" fmla="*/ 2411 h 8842"/>
              <a:gd name="T56" fmla="*/ 6029 w 9601"/>
              <a:gd name="T57" fmla="*/ 2009 h 8842"/>
              <a:gd name="T58" fmla="*/ 6029 w 9601"/>
              <a:gd name="T59" fmla="*/ 2813 h 8842"/>
              <a:gd name="T60" fmla="*/ 2813 w 9601"/>
              <a:gd name="T61" fmla="*/ 2411 h 8842"/>
              <a:gd name="T62" fmla="*/ 3215 w 9601"/>
              <a:gd name="T63" fmla="*/ 4823 h 8842"/>
              <a:gd name="T64" fmla="*/ 3215 w 9601"/>
              <a:gd name="T65" fmla="*/ 4019 h 8842"/>
              <a:gd name="T66" fmla="*/ 5024 w 9601"/>
              <a:gd name="T67" fmla="*/ 4421 h 8842"/>
              <a:gd name="T68" fmla="*/ 7938 w 9601"/>
              <a:gd name="T69" fmla="*/ 804 h 8842"/>
              <a:gd name="T70" fmla="*/ 7837 w 9601"/>
              <a:gd name="T71" fmla="*/ 804 h 8842"/>
              <a:gd name="T72" fmla="*/ 7435 w 9601"/>
              <a:gd name="T73" fmla="*/ 603 h 8842"/>
              <a:gd name="T74" fmla="*/ 602 w 9601"/>
              <a:gd name="T75" fmla="*/ 1004 h 8842"/>
              <a:gd name="T76" fmla="*/ 1004 w 9601"/>
              <a:gd name="T77" fmla="*/ 8239 h 8842"/>
              <a:gd name="T78" fmla="*/ 7837 w 9601"/>
              <a:gd name="T79" fmla="*/ 7838 h 8842"/>
              <a:gd name="T80" fmla="*/ 7858 w 9601"/>
              <a:gd name="T81" fmla="*/ 5627 h 8842"/>
              <a:gd name="T82" fmla="*/ 8139 w 9601"/>
              <a:gd name="T83" fmla="*/ 5225 h 8842"/>
              <a:gd name="T84" fmla="*/ 8420 w 9601"/>
              <a:gd name="T85" fmla="*/ 5627 h 8842"/>
              <a:gd name="T86" fmla="*/ 8440 w 9601"/>
              <a:gd name="T87" fmla="*/ 7838 h 8842"/>
              <a:gd name="T88" fmla="*/ 1004 w 9601"/>
              <a:gd name="T89" fmla="*/ 8842 h 8842"/>
              <a:gd name="T90" fmla="*/ 0 w 9601"/>
              <a:gd name="T91" fmla="*/ 1004 h 8842"/>
              <a:gd name="T92" fmla="*/ 7435 w 9601"/>
              <a:gd name="T93" fmla="*/ 0 h 8842"/>
              <a:gd name="T94" fmla="*/ 8208 w 9601"/>
              <a:gd name="T95" fmla="*/ 373 h 8842"/>
              <a:gd name="T96" fmla="*/ 8219 w 9601"/>
              <a:gd name="T97" fmla="*/ 402 h 8842"/>
              <a:gd name="T98" fmla="*/ 7938 w 9601"/>
              <a:gd name="T99" fmla="*/ 804 h 8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601" h="8842">
                <a:moveTo>
                  <a:pt x="9497" y="2189"/>
                </a:moveTo>
                <a:lnTo>
                  <a:pt x="6630" y="6215"/>
                </a:lnTo>
                <a:lnTo>
                  <a:pt x="6604" y="6267"/>
                </a:lnTo>
                <a:lnTo>
                  <a:pt x="6552" y="6294"/>
                </a:lnTo>
                <a:lnTo>
                  <a:pt x="5483" y="6689"/>
                </a:lnTo>
                <a:lnTo>
                  <a:pt x="5222" y="6795"/>
                </a:lnTo>
                <a:lnTo>
                  <a:pt x="5222" y="6531"/>
                </a:lnTo>
                <a:lnTo>
                  <a:pt x="5249" y="5423"/>
                </a:lnTo>
                <a:lnTo>
                  <a:pt x="5249" y="5371"/>
                </a:lnTo>
                <a:lnTo>
                  <a:pt x="5274" y="5318"/>
                </a:lnTo>
                <a:lnTo>
                  <a:pt x="8220" y="1239"/>
                </a:lnTo>
                <a:lnTo>
                  <a:pt x="8324" y="1081"/>
                </a:lnTo>
                <a:lnTo>
                  <a:pt x="8480" y="1187"/>
                </a:lnTo>
                <a:lnTo>
                  <a:pt x="9445" y="1925"/>
                </a:lnTo>
                <a:lnTo>
                  <a:pt x="9601" y="2031"/>
                </a:lnTo>
                <a:lnTo>
                  <a:pt x="9497" y="2189"/>
                </a:lnTo>
                <a:close/>
                <a:moveTo>
                  <a:pt x="8578" y="2918"/>
                </a:moveTo>
                <a:lnTo>
                  <a:pt x="7874" y="2407"/>
                </a:lnTo>
                <a:lnTo>
                  <a:pt x="5612" y="5511"/>
                </a:lnTo>
                <a:lnTo>
                  <a:pt x="5594" y="6310"/>
                </a:lnTo>
                <a:lnTo>
                  <a:pt x="6366" y="6024"/>
                </a:lnTo>
                <a:lnTo>
                  <a:pt x="8578" y="2918"/>
                </a:lnTo>
                <a:close/>
                <a:moveTo>
                  <a:pt x="8097" y="2101"/>
                </a:moveTo>
                <a:lnTo>
                  <a:pt x="8797" y="2610"/>
                </a:lnTo>
                <a:lnTo>
                  <a:pt x="9098" y="2188"/>
                </a:lnTo>
                <a:lnTo>
                  <a:pt x="8414" y="1665"/>
                </a:lnTo>
                <a:lnTo>
                  <a:pt x="8097" y="2101"/>
                </a:lnTo>
                <a:close/>
                <a:moveTo>
                  <a:pt x="1808" y="6833"/>
                </a:moveTo>
                <a:lnTo>
                  <a:pt x="1607" y="6833"/>
                </a:lnTo>
                <a:cubicBezTo>
                  <a:pt x="1385" y="6833"/>
                  <a:pt x="1205" y="6653"/>
                  <a:pt x="1205" y="6431"/>
                </a:cubicBezTo>
                <a:cubicBezTo>
                  <a:pt x="1205" y="6209"/>
                  <a:pt x="1385" y="6029"/>
                  <a:pt x="1607" y="6029"/>
                </a:cubicBezTo>
                <a:lnTo>
                  <a:pt x="1808" y="6029"/>
                </a:lnTo>
                <a:cubicBezTo>
                  <a:pt x="2030" y="6029"/>
                  <a:pt x="2210" y="6209"/>
                  <a:pt x="2210" y="6431"/>
                </a:cubicBezTo>
                <a:cubicBezTo>
                  <a:pt x="2210" y="6653"/>
                  <a:pt x="2030" y="6833"/>
                  <a:pt x="1808" y="6833"/>
                </a:cubicBezTo>
                <a:close/>
                <a:moveTo>
                  <a:pt x="1808" y="2813"/>
                </a:moveTo>
                <a:lnTo>
                  <a:pt x="1607" y="2813"/>
                </a:lnTo>
                <a:cubicBezTo>
                  <a:pt x="1385" y="2813"/>
                  <a:pt x="1205" y="2633"/>
                  <a:pt x="1205" y="2411"/>
                </a:cubicBezTo>
                <a:cubicBezTo>
                  <a:pt x="1205" y="2189"/>
                  <a:pt x="1385" y="2009"/>
                  <a:pt x="1607" y="2009"/>
                </a:cubicBezTo>
                <a:lnTo>
                  <a:pt x="1808" y="2009"/>
                </a:lnTo>
                <a:cubicBezTo>
                  <a:pt x="2030" y="2009"/>
                  <a:pt x="2210" y="2189"/>
                  <a:pt x="2210" y="2411"/>
                </a:cubicBezTo>
                <a:cubicBezTo>
                  <a:pt x="2210" y="2633"/>
                  <a:pt x="2030" y="2813"/>
                  <a:pt x="1808" y="2813"/>
                </a:cubicBezTo>
                <a:close/>
                <a:moveTo>
                  <a:pt x="1808" y="4823"/>
                </a:moveTo>
                <a:lnTo>
                  <a:pt x="1607" y="4823"/>
                </a:lnTo>
                <a:cubicBezTo>
                  <a:pt x="1385" y="4823"/>
                  <a:pt x="1205" y="4643"/>
                  <a:pt x="1205" y="4421"/>
                </a:cubicBezTo>
                <a:cubicBezTo>
                  <a:pt x="1205" y="4199"/>
                  <a:pt x="1385" y="4019"/>
                  <a:pt x="1607" y="4019"/>
                </a:cubicBezTo>
                <a:lnTo>
                  <a:pt x="1808" y="4019"/>
                </a:lnTo>
                <a:cubicBezTo>
                  <a:pt x="2030" y="4019"/>
                  <a:pt x="2210" y="4199"/>
                  <a:pt x="2210" y="4421"/>
                </a:cubicBezTo>
                <a:cubicBezTo>
                  <a:pt x="2210" y="4643"/>
                  <a:pt x="2030" y="4823"/>
                  <a:pt x="1808" y="4823"/>
                </a:cubicBezTo>
                <a:close/>
                <a:moveTo>
                  <a:pt x="3215" y="6029"/>
                </a:moveTo>
                <a:lnTo>
                  <a:pt x="4019" y="6029"/>
                </a:lnTo>
                <a:cubicBezTo>
                  <a:pt x="4241" y="6029"/>
                  <a:pt x="4421" y="6209"/>
                  <a:pt x="4421" y="6431"/>
                </a:cubicBezTo>
                <a:cubicBezTo>
                  <a:pt x="4421" y="6653"/>
                  <a:pt x="4241" y="6833"/>
                  <a:pt x="4019" y="6833"/>
                </a:cubicBezTo>
                <a:lnTo>
                  <a:pt x="3215" y="6833"/>
                </a:lnTo>
                <a:cubicBezTo>
                  <a:pt x="2993" y="6833"/>
                  <a:pt x="2813" y="6653"/>
                  <a:pt x="2813" y="6431"/>
                </a:cubicBezTo>
                <a:cubicBezTo>
                  <a:pt x="2813" y="6209"/>
                  <a:pt x="2993" y="6029"/>
                  <a:pt x="3215" y="6029"/>
                </a:cubicBezTo>
                <a:close/>
                <a:moveTo>
                  <a:pt x="2813" y="2411"/>
                </a:moveTo>
                <a:cubicBezTo>
                  <a:pt x="2813" y="2189"/>
                  <a:pt x="2993" y="2009"/>
                  <a:pt x="3215" y="2009"/>
                </a:cubicBezTo>
                <a:lnTo>
                  <a:pt x="6029" y="2009"/>
                </a:lnTo>
                <a:cubicBezTo>
                  <a:pt x="6251" y="2009"/>
                  <a:pt x="6431" y="2189"/>
                  <a:pt x="6431" y="2411"/>
                </a:cubicBezTo>
                <a:cubicBezTo>
                  <a:pt x="6431" y="2633"/>
                  <a:pt x="6251" y="2813"/>
                  <a:pt x="6029" y="2813"/>
                </a:cubicBezTo>
                <a:lnTo>
                  <a:pt x="3215" y="2813"/>
                </a:lnTo>
                <a:cubicBezTo>
                  <a:pt x="2993" y="2813"/>
                  <a:pt x="2813" y="2633"/>
                  <a:pt x="2813" y="2411"/>
                </a:cubicBezTo>
                <a:close/>
                <a:moveTo>
                  <a:pt x="4622" y="4823"/>
                </a:moveTo>
                <a:lnTo>
                  <a:pt x="3215" y="4823"/>
                </a:lnTo>
                <a:cubicBezTo>
                  <a:pt x="2993" y="4823"/>
                  <a:pt x="2813" y="4643"/>
                  <a:pt x="2813" y="4421"/>
                </a:cubicBezTo>
                <a:cubicBezTo>
                  <a:pt x="2813" y="4199"/>
                  <a:pt x="2993" y="4019"/>
                  <a:pt x="3215" y="4019"/>
                </a:cubicBezTo>
                <a:lnTo>
                  <a:pt x="4622" y="4019"/>
                </a:lnTo>
                <a:cubicBezTo>
                  <a:pt x="4844" y="4019"/>
                  <a:pt x="5024" y="4199"/>
                  <a:pt x="5024" y="4421"/>
                </a:cubicBezTo>
                <a:cubicBezTo>
                  <a:pt x="5024" y="4643"/>
                  <a:pt x="4844" y="4823"/>
                  <a:pt x="4622" y="4823"/>
                </a:cubicBezTo>
                <a:close/>
                <a:moveTo>
                  <a:pt x="7938" y="804"/>
                </a:moveTo>
                <a:cubicBezTo>
                  <a:pt x="7902" y="804"/>
                  <a:pt x="7869" y="794"/>
                  <a:pt x="7837" y="783"/>
                </a:cubicBezTo>
                <a:lnTo>
                  <a:pt x="7837" y="804"/>
                </a:lnTo>
                <a:lnTo>
                  <a:pt x="7781" y="804"/>
                </a:lnTo>
                <a:cubicBezTo>
                  <a:pt x="7712" y="684"/>
                  <a:pt x="7584" y="603"/>
                  <a:pt x="7435" y="603"/>
                </a:cubicBezTo>
                <a:lnTo>
                  <a:pt x="1004" y="603"/>
                </a:lnTo>
                <a:cubicBezTo>
                  <a:pt x="782" y="603"/>
                  <a:pt x="602" y="783"/>
                  <a:pt x="602" y="1004"/>
                </a:cubicBezTo>
                <a:lnTo>
                  <a:pt x="602" y="7838"/>
                </a:lnTo>
                <a:cubicBezTo>
                  <a:pt x="602" y="8060"/>
                  <a:pt x="782" y="8239"/>
                  <a:pt x="1004" y="8239"/>
                </a:cubicBezTo>
                <a:lnTo>
                  <a:pt x="7435" y="8239"/>
                </a:lnTo>
                <a:cubicBezTo>
                  <a:pt x="7657" y="8239"/>
                  <a:pt x="7837" y="8060"/>
                  <a:pt x="7837" y="7838"/>
                </a:cubicBezTo>
                <a:lnTo>
                  <a:pt x="7837" y="5627"/>
                </a:lnTo>
                <a:lnTo>
                  <a:pt x="7858" y="5627"/>
                </a:lnTo>
                <a:cubicBezTo>
                  <a:pt x="7846" y="5595"/>
                  <a:pt x="7837" y="5562"/>
                  <a:pt x="7837" y="5526"/>
                </a:cubicBezTo>
                <a:cubicBezTo>
                  <a:pt x="7837" y="5360"/>
                  <a:pt x="7972" y="5225"/>
                  <a:pt x="8139" y="5225"/>
                </a:cubicBezTo>
                <a:cubicBezTo>
                  <a:pt x="8305" y="5225"/>
                  <a:pt x="8440" y="5360"/>
                  <a:pt x="8440" y="5526"/>
                </a:cubicBezTo>
                <a:cubicBezTo>
                  <a:pt x="8440" y="5562"/>
                  <a:pt x="8431" y="5595"/>
                  <a:pt x="8420" y="5627"/>
                </a:cubicBezTo>
                <a:lnTo>
                  <a:pt x="8440" y="5627"/>
                </a:lnTo>
                <a:lnTo>
                  <a:pt x="8440" y="7838"/>
                </a:lnTo>
                <a:cubicBezTo>
                  <a:pt x="8440" y="8392"/>
                  <a:pt x="7990" y="8842"/>
                  <a:pt x="7435" y="8842"/>
                </a:cubicBezTo>
                <a:lnTo>
                  <a:pt x="1004" y="8842"/>
                </a:lnTo>
                <a:cubicBezTo>
                  <a:pt x="449" y="8842"/>
                  <a:pt x="0" y="8392"/>
                  <a:pt x="0" y="7838"/>
                </a:cubicBezTo>
                <a:lnTo>
                  <a:pt x="0" y="1004"/>
                </a:lnTo>
                <a:cubicBezTo>
                  <a:pt x="0" y="449"/>
                  <a:pt x="449" y="0"/>
                  <a:pt x="1004" y="0"/>
                </a:cubicBezTo>
                <a:lnTo>
                  <a:pt x="7435" y="0"/>
                </a:lnTo>
                <a:cubicBezTo>
                  <a:pt x="7686" y="0"/>
                  <a:pt x="7913" y="94"/>
                  <a:pt x="8088" y="246"/>
                </a:cubicBezTo>
                <a:cubicBezTo>
                  <a:pt x="8139" y="277"/>
                  <a:pt x="8182" y="319"/>
                  <a:pt x="8208" y="373"/>
                </a:cubicBezTo>
                <a:cubicBezTo>
                  <a:pt x="8216" y="383"/>
                  <a:pt x="8227" y="391"/>
                  <a:pt x="8235" y="402"/>
                </a:cubicBezTo>
                <a:lnTo>
                  <a:pt x="8219" y="402"/>
                </a:lnTo>
                <a:cubicBezTo>
                  <a:pt x="8231" y="433"/>
                  <a:pt x="8239" y="466"/>
                  <a:pt x="8239" y="502"/>
                </a:cubicBezTo>
                <a:cubicBezTo>
                  <a:pt x="8239" y="668"/>
                  <a:pt x="8104" y="804"/>
                  <a:pt x="7938" y="8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54" name="组合 53">
            <a:extLst>
              <a:ext uri="{FF2B5EF4-FFF2-40B4-BE49-F238E27FC236}">
                <a16:creationId xmlns:a16="http://schemas.microsoft.com/office/drawing/2014/main" xmlns="" id="{79FEC527-602A-472C-B7E5-0178E7663893}"/>
              </a:ext>
            </a:extLst>
          </p:cNvPr>
          <p:cNvGrpSpPr/>
          <p:nvPr/>
        </p:nvGrpSpPr>
        <p:grpSpPr>
          <a:xfrm flipH="1">
            <a:off x="9153558" y="4612192"/>
            <a:ext cx="131240" cy="95607"/>
            <a:chOff x="6774217" y="4725947"/>
            <a:chExt cx="152838" cy="111342"/>
          </a:xfrm>
        </p:grpSpPr>
        <p:sp>
          <p:nvSpPr>
            <p:cNvPr id="55" name="箭头: V 形 54">
              <a:extLst>
                <a:ext uri="{FF2B5EF4-FFF2-40B4-BE49-F238E27FC236}">
                  <a16:creationId xmlns:a16="http://schemas.microsoft.com/office/drawing/2014/main" xmlns="" id="{FF610A68-4154-495E-8C35-D6AD5F4914D0}"/>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箭头: V 形 55">
              <a:extLst>
                <a:ext uri="{FF2B5EF4-FFF2-40B4-BE49-F238E27FC236}">
                  <a16:creationId xmlns:a16="http://schemas.microsoft.com/office/drawing/2014/main" xmlns="" id="{C0D9B04C-4AE4-421F-A040-283A26728817}"/>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箭头: V 形 56">
              <a:extLst>
                <a:ext uri="{FF2B5EF4-FFF2-40B4-BE49-F238E27FC236}">
                  <a16:creationId xmlns:a16="http://schemas.microsoft.com/office/drawing/2014/main" xmlns="" id="{328EB0B2-D047-437C-A5B9-BFA30B2BB038}"/>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9" name="矩形: 剪去单角 58">
            <a:extLst>
              <a:ext uri="{FF2B5EF4-FFF2-40B4-BE49-F238E27FC236}">
                <a16:creationId xmlns:a16="http://schemas.microsoft.com/office/drawing/2014/main" xmlns="" id="{79E002FC-F23B-4012-B105-CA7DD80B039F}"/>
              </a:ext>
            </a:extLst>
          </p:cNvPr>
          <p:cNvSpPr/>
          <p:nvPr/>
        </p:nvSpPr>
        <p:spPr>
          <a:xfrm>
            <a:off x="9645650" y="2992150"/>
            <a:ext cx="2051050" cy="2907001"/>
          </a:xfrm>
          <a:prstGeom prst="snip1Rect">
            <a:avLst/>
          </a:prstGeom>
          <a:solidFill>
            <a:schemeClr val="bg1"/>
          </a:solidFill>
          <a:ln>
            <a:noFill/>
          </a:ln>
          <a:effectLst>
            <a:outerShdw blurRad="228600" dist="101600" dir="2700000" sx="102000" sy="102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771F0FB9-590C-4545-9FF8-4D0F1EEF775B}"/>
              </a:ext>
            </a:extLst>
          </p:cNvPr>
          <p:cNvSpPr txBox="1"/>
          <p:nvPr/>
        </p:nvSpPr>
        <p:spPr>
          <a:xfrm>
            <a:off x="9705205" y="5424381"/>
            <a:ext cx="2010487" cy="646331"/>
          </a:xfrm>
          <a:prstGeom prst="rect">
            <a:avLst/>
          </a:prstGeom>
          <a:noFill/>
        </p:spPr>
        <p:txBody>
          <a:bodyPr wrap="none" rtlCol="0">
            <a:spAutoFit/>
          </a:bodyPr>
          <a:lstStyle/>
          <a:p>
            <a:r>
              <a:rPr lang="en-US" altLang="zh-CN" sz="3600" dirty="0">
                <a:solidFill>
                  <a:schemeClr val="bg2"/>
                </a:solidFill>
                <a:latin typeface="+mj-lt"/>
              </a:rPr>
              <a:t>Part 05</a:t>
            </a:r>
            <a:endParaRPr lang="zh-CN" altLang="en-US" sz="3600" dirty="0">
              <a:solidFill>
                <a:schemeClr val="bg2"/>
              </a:solidFill>
              <a:latin typeface="+mj-lt"/>
            </a:endParaRPr>
          </a:p>
        </p:txBody>
      </p:sp>
      <p:sp>
        <p:nvSpPr>
          <p:cNvPr id="61" name="文本框 60">
            <a:extLst>
              <a:ext uri="{FF2B5EF4-FFF2-40B4-BE49-F238E27FC236}">
                <a16:creationId xmlns:a16="http://schemas.microsoft.com/office/drawing/2014/main" xmlns="" id="{D82DD8B3-7279-4C84-9850-D260087EF467}"/>
              </a:ext>
            </a:extLst>
          </p:cNvPr>
          <p:cNvSpPr txBox="1"/>
          <p:nvPr/>
        </p:nvSpPr>
        <p:spPr>
          <a:xfrm>
            <a:off x="9757906" y="4139705"/>
            <a:ext cx="1415772" cy="461665"/>
          </a:xfrm>
          <a:prstGeom prst="rect">
            <a:avLst/>
          </a:prstGeom>
          <a:noFill/>
        </p:spPr>
        <p:txBody>
          <a:bodyPr wrap="none" rtlCol="0">
            <a:spAutoFit/>
          </a:bodyPr>
          <a:lstStyle/>
          <a:p>
            <a:r>
              <a:rPr lang="zh-CN" altLang="en-US" sz="2400" dirty="0">
                <a:solidFill>
                  <a:schemeClr val="accent2"/>
                </a:solidFill>
                <a:latin typeface="+mj-ea"/>
                <a:ea typeface="+mj-ea"/>
              </a:rPr>
              <a:t>存在问题</a:t>
            </a:r>
          </a:p>
        </p:txBody>
      </p:sp>
      <p:cxnSp>
        <p:nvCxnSpPr>
          <p:cNvPr id="62" name="直接连接符 61">
            <a:extLst>
              <a:ext uri="{FF2B5EF4-FFF2-40B4-BE49-F238E27FC236}">
                <a16:creationId xmlns:a16="http://schemas.microsoft.com/office/drawing/2014/main" xmlns="" id="{4A4049DD-ADFB-4044-8A13-ADC182F5795E}"/>
              </a:ext>
            </a:extLst>
          </p:cNvPr>
          <p:cNvCxnSpPr/>
          <p:nvPr/>
        </p:nvCxnSpPr>
        <p:spPr>
          <a:xfrm>
            <a:off x="9645650" y="5899151"/>
            <a:ext cx="205105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xmlns="" id="{8EAD813E-A23C-40FF-8CA3-6474C87535AE}"/>
              </a:ext>
            </a:extLst>
          </p:cNvPr>
          <p:cNvSpPr/>
          <p:nvPr/>
        </p:nvSpPr>
        <p:spPr>
          <a:xfrm>
            <a:off x="9757906" y="4515278"/>
            <a:ext cx="1443024" cy="261610"/>
          </a:xfrm>
          <a:prstGeom prst="rect">
            <a:avLst/>
          </a:prstGeom>
        </p:spPr>
        <p:txBody>
          <a:bodyPr wrap="none">
            <a:spAutoFit/>
          </a:bodyPr>
          <a:lstStyle/>
          <a:p>
            <a:r>
              <a:rPr lang="en-US" altLang="zh-CN" sz="1100" dirty="0">
                <a:solidFill>
                  <a:schemeClr val="tx2"/>
                </a:solidFill>
              </a:rPr>
              <a:t>Existing Problem</a:t>
            </a:r>
            <a:endParaRPr lang="zh-CN" altLang="en-US" sz="1100" dirty="0">
              <a:solidFill>
                <a:schemeClr val="tx2"/>
              </a:solidFill>
            </a:endParaRPr>
          </a:p>
        </p:txBody>
      </p:sp>
      <p:sp>
        <p:nvSpPr>
          <p:cNvPr id="87" name="iconfont-1043-216814">
            <a:extLst>
              <a:ext uri="{FF2B5EF4-FFF2-40B4-BE49-F238E27FC236}">
                <a16:creationId xmlns:a16="http://schemas.microsoft.com/office/drawing/2014/main" xmlns="" id="{069DF0A7-80EE-485E-B029-A71CC56B8F2A}"/>
              </a:ext>
            </a:extLst>
          </p:cNvPr>
          <p:cNvSpPr/>
          <p:nvPr/>
        </p:nvSpPr>
        <p:spPr>
          <a:xfrm>
            <a:off x="9870756" y="3696915"/>
            <a:ext cx="378143" cy="377483"/>
          </a:xfrm>
          <a:custGeom>
            <a:avLst/>
            <a:gdLst>
              <a:gd name="connsiteX0" fmla="*/ 277030 w 606298"/>
              <a:gd name="connsiteY0" fmla="*/ 367530 h 605240"/>
              <a:gd name="connsiteX1" fmla="*/ 325215 w 606298"/>
              <a:gd name="connsiteY1" fmla="*/ 367530 h 605240"/>
              <a:gd name="connsiteX2" fmla="*/ 325215 w 606298"/>
              <a:gd name="connsiteY2" fmla="*/ 414572 h 605240"/>
              <a:gd name="connsiteX3" fmla="*/ 277030 w 606298"/>
              <a:gd name="connsiteY3" fmla="*/ 414572 h 605240"/>
              <a:gd name="connsiteX4" fmla="*/ 302248 w 606298"/>
              <a:gd name="connsiteY4" fmla="*/ 190597 h 605240"/>
              <a:gd name="connsiteX5" fmla="*/ 338575 w 606298"/>
              <a:gd name="connsiteY5" fmla="*/ 196590 h 605240"/>
              <a:gd name="connsiteX6" fmla="*/ 362142 w 606298"/>
              <a:gd name="connsiteY6" fmla="*/ 211422 h 605240"/>
              <a:gd name="connsiteX7" fmla="*/ 374901 w 606298"/>
              <a:gd name="connsiteY7" fmla="*/ 230598 h 605240"/>
              <a:gd name="connsiteX8" fmla="*/ 378654 w 606298"/>
              <a:gd name="connsiteY8" fmla="*/ 249775 h 605240"/>
              <a:gd name="connsiteX9" fmla="*/ 374901 w 606298"/>
              <a:gd name="connsiteY9" fmla="*/ 274045 h 605240"/>
              <a:gd name="connsiteX10" fmla="*/ 365294 w 606298"/>
              <a:gd name="connsiteY10" fmla="*/ 290225 h 605240"/>
              <a:gd name="connsiteX11" fmla="*/ 352685 w 606298"/>
              <a:gd name="connsiteY11" fmla="*/ 301761 h 605240"/>
              <a:gd name="connsiteX12" fmla="*/ 339626 w 606298"/>
              <a:gd name="connsiteY12" fmla="*/ 311199 h 605240"/>
              <a:gd name="connsiteX13" fmla="*/ 328818 w 606298"/>
              <a:gd name="connsiteY13" fmla="*/ 322136 h 605240"/>
              <a:gd name="connsiteX14" fmla="*/ 322813 w 606298"/>
              <a:gd name="connsiteY14" fmla="*/ 337417 h 605240"/>
              <a:gd name="connsiteX15" fmla="*/ 322813 w 606298"/>
              <a:gd name="connsiteY15" fmla="*/ 349103 h 605240"/>
              <a:gd name="connsiteX16" fmla="*/ 281383 w 606298"/>
              <a:gd name="connsiteY16" fmla="*/ 349103 h 605240"/>
              <a:gd name="connsiteX17" fmla="*/ 281383 w 606298"/>
              <a:gd name="connsiteY17" fmla="*/ 335320 h 605240"/>
              <a:gd name="connsiteX18" fmla="*/ 286337 w 606298"/>
              <a:gd name="connsiteY18" fmla="*/ 313147 h 605240"/>
              <a:gd name="connsiteX19" fmla="*/ 296094 w 606298"/>
              <a:gd name="connsiteY19" fmla="*/ 298015 h 605240"/>
              <a:gd name="connsiteX20" fmla="*/ 307802 w 606298"/>
              <a:gd name="connsiteY20" fmla="*/ 287229 h 605240"/>
              <a:gd name="connsiteX21" fmla="*/ 319061 w 606298"/>
              <a:gd name="connsiteY21" fmla="*/ 277940 h 605240"/>
              <a:gd name="connsiteX22" fmla="*/ 327617 w 606298"/>
              <a:gd name="connsiteY22" fmla="*/ 267902 h 605240"/>
              <a:gd name="connsiteX23" fmla="*/ 330469 w 606298"/>
              <a:gd name="connsiteY23" fmla="*/ 254119 h 605240"/>
              <a:gd name="connsiteX24" fmla="*/ 323564 w 606298"/>
              <a:gd name="connsiteY24" fmla="*/ 233295 h 605240"/>
              <a:gd name="connsiteX25" fmla="*/ 304350 w 606298"/>
              <a:gd name="connsiteY25" fmla="*/ 226553 h 605240"/>
              <a:gd name="connsiteX26" fmla="*/ 290089 w 606298"/>
              <a:gd name="connsiteY26" fmla="*/ 229699 h 605240"/>
              <a:gd name="connsiteX27" fmla="*/ 280182 w 606298"/>
              <a:gd name="connsiteY27" fmla="*/ 238239 h 605240"/>
              <a:gd name="connsiteX28" fmla="*/ 274628 w 606298"/>
              <a:gd name="connsiteY28" fmla="*/ 250823 h 605240"/>
              <a:gd name="connsiteX29" fmla="*/ 272677 w 606298"/>
              <a:gd name="connsiteY29" fmla="*/ 266404 h 605240"/>
              <a:gd name="connsiteX30" fmla="*/ 227644 w 606298"/>
              <a:gd name="connsiteY30" fmla="*/ 266404 h 605240"/>
              <a:gd name="connsiteX31" fmla="*/ 233198 w 606298"/>
              <a:gd name="connsiteY31" fmla="*/ 235992 h 605240"/>
              <a:gd name="connsiteX32" fmla="*/ 248359 w 606298"/>
              <a:gd name="connsiteY32" fmla="*/ 212021 h 605240"/>
              <a:gd name="connsiteX33" fmla="*/ 271626 w 606298"/>
              <a:gd name="connsiteY33" fmla="*/ 196290 h 605240"/>
              <a:gd name="connsiteX34" fmla="*/ 302248 w 606298"/>
              <a:gd name="connsiteY34" fmla="*/ 190597 h 605240"/>
              <a:gd name="connsiteX35" fmla="*/ 303149 w 606298"/>
              <a:gd name="connsiteY35" fmla="*/ 48838 h 605240"/>
              <a:gd name="connsiteX36" fmla="*/ 48924 w 606298"/>
              <a:gd name="connsiteY36" fmla="*/ 302620 h 605240"/>
              <a:gd name="connsiteX37" fmla="*/ 303149 w 606298"/>
              <a:gd name="connsiteY37" fmla="*/ 556402 h 605240"/>
              <a:gd name="connsiteX38" fmla="*/ 557374 w 606298"/>
              <a:gd name="connsiteY38" fmla="*/ 302620 h 605240"/>
              <a:gd name="connsiteX39" fmla="*/ 303149 w 606298"/>
              <a:gd name="connsiteY39" fmla="*/ 48838 h 605240"/>
              <a:gd name="connsiteX40" fmla="*/ 303149 w 606298"/>
              <a:gd name="connsiteY40" fmla="*/ 0 h 605240"/>
              <a:gd name="connsiteX41" fmla="*/ 606298 w 606298"/>
              <a:gd name="connsiteY41" fmla="*/ 302620 h 605240"/>
              <a:gd name="connsiteX42" fmla="*/ 303149 w 606298"/>
              <a:gd name="connsiteY42" fmla="*/ 605240 h 605240"/>
              <a:gd name="connsiteX43" fmla="*/ 0 w 606298"/>
              <a:gd name="connsiteY43" fmla="*/ 302620 h 605240"/>
              <a:gd name="connsiteX44" fmla="*/ 303149 w 606298"/>
              <a:gd name="connsiteY44"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298" h="605240">
                <a:moveTo>
                  <a:pt x="277030" y="367530"/>
                </a:moveTo>
                <a:lnTo>
                  <a:pt x="325215" y="367530"/>
                </a:lnTo>
                <a:lnTo>
                  <a:pt x="325215" y="414572"/>
                </a:lnTo>
                <a:lnTo>
                  <a:pt x="277030" y="414572"/>
                </a:lnTo>
                <a:close/>
                <a:moveTo>
                  <a:pt x="302248" y="190597"/>
                </a:moveTo>
                <a:cubicBezTo>
                  <a:pt x="316659" y="190597"/>
                  <a:pt x="328818" y="192545"/>
                  <a:pt x="338575" y="196590"/>
                </a:cubicBezTo>
                <a:cubicBezTo>
                  <a:pt x="348332" y="200635"/>
                  <a:pt x="356138" y="205579"/>
                  <a:pt x="362142" y="211422"/>
                </a:cubicBezTo>
                <a:cubicBezTo>
                  <a:pt x="367996" y="217414"/>
                  <a:pt x="372349" y="223856"/>
                  <a:pt x="374901" y="230598"/>
                </a:cubicBezTo>
                <a:cubicBezTo>
                  <a:pt x="377453" y="237490"/>
                  <a:pt x="378654" y="243932"/>
                  <a:pt x="378654" y="249775"/>
                </a:cubicBezTo>
                <a:cubicBezTo>
                  <a:pt x="378654" y="259513"/>
                  <a:pt x="377453" y="267603"/>
                  <a:pt x="374901" y="274045"/>
                </a:cubicBezTo>
                <a:cubicBezTo>
                  <a:pt x="372349" y="280337"/>
                  <a:pt x="369047" y="285730"/>
                  <a:pt x="365294" y="290225"/>
                </a:cubicBezTo>
                <a:cubicBezTo>
                  <a:pt x="361542" y="294719"/>
                  <a:pt x="357338" y="298615"/>
                  <a:pt x="352685" y="301761"/>
                </a:cubicBezTo>
                <a:cubicBezTo>
                  <a:pt x="348182" y="304907"/>
                  <a:pt x="343829" y="308053"/>
                  <a:pt x="339626" y="311199"/>
                </a:cubicBezTo>
                <a:cubicBezTo>
                  <a:pt x="335573" y="314345"/>
                  <a:pt x="331970" y="318091"/>
                  <a:pt x="328818" y="322136"/>
                </a:cubicBezTo>
                <a:cubicBezTo>
                  <a:pt x="325665" y="326181"/>
                  <a:pt x="323564" y="331275"/>
                  <a:pt x="322813" y="337417"/>
                </a:cubicBezTo>
                <a:lnTo>
                  <a:pt x="322813" y="349103"/>
                </a:lnTo>
                <a:lnTo>
                  <a:pt x="281383" y="349103"/>
                </a:lnTo>
                <a:lnTo>
                  <a:pt x="281383" y="335320"/>
                </a:lnTo>
                <a:cubicBezTo>
                  <a:pt x="281984" y="326480"/>
                  <a:pt x="283635" y="319139"/>
                  <a:pt x="286337" y="313147"/>
                </a:cubicBezTo>
                <a:cubicBezTo>
                  <a:pt x="289189" y="307304"/>
                  <a:pt x="292341" y="302210"/>
                  <a:pt x="296094" y="298015"/>
                </a:cubicBezTo>
                <a:cubicBezTo>
                  <a:pt x="299696" y="293821"/>
                  <a:pt x="303599" y="290225"/>
                  <a:pt x="307802" y="287229"/>
                </a:cubicBezTo>
                <a:cubicBezTo>
                  <a:pt x="311855" y="284082"/>
                  <a:pt x="315608" y="281086"/>
                  <a:pt x="319061" y="277940"/>
                </a:cubicBezTo>
                <a:cubicBezTo>
                  <a:pt x="322513" y="274944"/>
                  <a:pt x="325365" y="271498"/>
                  <a:pt x="327617" y="267902"/>
                </a:cubicBezTo>
                <a:cubicBezTo>
                  <a:pt x="329718" y="264157"/>
                  <a:pt x="330619" y="259513"/>
                  <a:pt x="330469" y="254119"/>
                </a:cubicBezTo>
                <a:cubicBezTo>
                  <a:pt x="330469" y="244681"/>
                  <a:pt x="328217" y="237789"/>
                  <a:pt x="323564" y="233295"/>
                </a:cubicBezTo>
                <a:cubicBezTo>
                  <a:pt x="318910" y="228800"/>
                  <a:pt x="312606" y="226553"/>
                  <a:pt x="304350" y="226553"/>
                </a:cubicBezTo>
                <a:cubicBezTo>
                  <a:pt x="298796" y="226553"/>
                  <a:pt x="294142" y="227602"/>
                  <a:pt x="290089" y="229699"/>
                </a:cubicBezTo>
                <a:cubicBezTo>
                  <a:pt x="286037" y="231797"/>
                  <a:pt x="282884" y="234793"/>
                  <a:pt x="280182" y="238239"/>
                </a:cubicBezTo>
                <a:cubicBezTo>
                  <a:pt x="277630" y="241834"/>
                  <a:pt x="275829" y="246029"/>
                  <a:pt x="274628" y="250823"/>
                </a:cubicBezTo>
                <a:cubicBezTo>
                  <a:pt x="273277" y="255617"/>
                  <a:pt x="272677" y="260861"/>
                  <a:pt x="272677" y="266404"/>
                </a:cubicBezTo>
                <a:lnTo>
                  <a:pt x="227644" y="266404"/>
                </a:lnTo>
                <a:cubicBezTo>
                  <a:pt x="227794" y="255318"/>
                  <a:pt x="229746" y="245130"/>
                  <a:pt x="233198" y="235992"/>
                </a:cubicBezTo>
                <a:cubicBezTo>
                  <a:pt x="236801" y="226853"/>
                  <a:pt x="241904" y="218763"/>
                  <a:pt x="248359" y="212021"/>
                </a:cubicBezTo>
                <a:cubicBezTo>
                  <a:pt x="254814" y="205279"/>
                  <a:pt x="262469" y="200036"/>
                  <a:pt x="271626" y="196290"/>
                </a:cubicBezTo>
                <a:cubicBezTo>
                  <a:pt x="280783" y="192545"/>
                  <a:pt x="290990" y="190597"/>
                  <a:pt x="302248" y="190597"/>
                </a:cubicBezTo>
                <a:close/>
                <a:moveTo>
                  <a:pt x="303149" y="48838"/>
                </a:moveTo>
                <a:cubicBezTo>
                  <a:pt x="162980" y="48838"/>
                  <a:pt x="48924" y="162695"/>
                  <a:pt x="48924" y="302620"/>
                </a:cubicBezTo>
                <a:cubicBezTo>
                  <a:pt x="48924" y="442545"/>
                  <a:pt x="162980" y="556402"/>
                  <a:pt x="303149" y="556402"/>
                </a:cubicBezTo>
                <a:cubicBezTo>
                  <a:pt x="443318" y="556402"/>
                  <a:pt x="557374" y="442545"/>
                  <a:pt x="557374" y="302620"/>
                </a:cubicBezTo>
                <a:cubicBezTo>
                  <a:pt x="557374" y="162695"/>
                  <a:pt x="443318" y="48838"/>
                  <a:pt x="303149" y="48838"/>
                </a:cubicBezTo>
                <a:close/>
                <a:moveTo>
                  <a:pt x="303149" y="0"/>
                </a:moveTo>
                <a:cubicBezTo>
                  <a:pt x="470181" y="0"/>
                  <a:pt x="606298" y="135729"/>
                  <a:pt x="606298" y="302620"/>
                </a:cubicBezTo>
                <a:cubicBezTo>
                  <a:pt x="606298" y="469361"/>
                  <a:pt x="470331" y="605240"/>
                  <a:pt x="303149" y="605240"/>
                </a:cubicBezTo>
                <a:cubicBezTo>
                  <a:pt x="135967" y="605240"/>
                  <a:pt x="0" y="469511"/>
                  <a:pt x="0" y="302620"/>
                </a:cubicBezTo>
                <a:cubicBezTo>
                  <a:pt x="0" y="135729"/>
                  <a:pt x="135967" y="0"/>
                  <a:pt x="30314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5" name="组合 64">
            <a:extLst>
              <a:ext uri="{FF2B5EF4-FFF2-40B4-BE49-F238E27FC236}">
                <a16:creationId xmlns:a16="http://schemas.microsoft.com/office/drawing/2014/main" xmlns="" id="{03D10743-7390-420D-AE99-BBDB702C1E27}"/>
              </a:ext>
            </a:extLst>
          </p:cNvPr>
          <p:cNvGrpSpPr/>
          <p:nvPr/>
        </p:nvGrpSpPr>
        <p:grpSpPr>
          <a:xfrm flipH="1">
            <a:off x="11444321" y="4612192"/>
            <a:ext cx="131240" cy="95607"/>
            <a:chOff x="6774217" y="4725947"/>
            <a:chExt cx="152838" cy="111342"/>
          </a:xfrm>
        </p:grpSpPr>
        <p:sp>
          <p:nvSpPr>
            <p:cNvPr id="66" name="箭头: V 形 65">
              <a:extLst>
                <a:ext uri="{FF2B5EF4-FFF2-40B4-BE49-F238E27FC236}">
                  <a16:creationId xmlns:a16="http://schemas.microsoft.com/office/drawing/2014/main" xmlns="" id="{A4323802-BE4D-4D05-9EEA-C321B336A2A8}"/>
                </a:ext>
              </a:extLst>
            </p:cNvPr>
            <p:cNvSpPr/>
            <p:nvPr/>
          </p:nvSpPr>
          <p:spPr>
            <a:xfrm flipH="1">
              <a:off x="6792453" y="4725947"/>
              <a:ext cx="78810" cy="111342"/>
            </a:xfrm>
            <a:prstGeom prst="chevron">
              <a:avLst>
                <a:gd name="adj" fmla="val 7339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箭头: V 形 66">
              <a:extLst>
                <a:ext uri="{FF2B5EF4-FFF2-40B4-BE49-F238E27FC236}">
                  <a16:creationId xmlns:a16="http://schemas.microsoft.com/office/drawing/2014/main" xmlns="" id="{732A2DB1-5621-4990-BB1F-7BED6251354A}"/>
                </a:ext>
              </a:extLst>
            </p:cNvPr>
            <p:cNvSpPr/>
            <p:nvPr/>
          </p:nvSpPr>
          <p:spPr>
            <a:xfrm flipH="1">
              <a:off x="6774217" y="4725947"/>
              <a:ext cx="67831" cy="111342"/>
            </a:xfrm>
            <a:prstGeom prst="chevron">
              <a:avLst>
                <a:gd name="adj" fmla="val 85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箭头: V 形 67">
              <a:extLst>
                <a:ext uri="{FF2B5EF4-FFF2-40B4-BE49-F238E27FC236}">
                  <a16:creationId xmlns:a16="http://schemas.microsoft.com/office/drawing/2014/main" xmlns="" id="{120CA5DE-77A2-4489-9AD9-18F70FFDB085}"/>
                </a:ext>
              </a:extLst>
            </p:cNvPr>
            <p:cNvSpPr/>
            <p:nvPr/>
          </p:nvSpPr>
          <p:spPr>
            <a:xfrm flipH="1">
              <a:off x="6822763" y="4725947"/>
              <a:ext cx="104292" cy="111342"/>
            </a:xfrm>
            <a:prstGeom prst="chevron">
              <a:avLst>
                <a:gd name="adj" fmla="val 5966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9" name="直角三角形 68">
            <a:extLst>
              <a:ext uri="{FF2B5EF4-FFF2-40B4-BE49-F238E27FC236}">
                <a16:creationId xmlns:a16="http://schemas.microsoft.com/office/drawing/2014/main" xmlns="" id="{F9070215-48B3-49D8-9795-ED4FADB2F6FB}"/>
              </a:ext>
            </a:extLst>
          </p:cNvPr>
          <p:cNvSpPr/>
          <p:nvPr/>
        </p:nvSpPr>
        <p:spPr>
          <a:xfrm flipV="1">
            <a:off x="480556" y="2992149"/>
            <a:ext cx="288210" cy="2882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直角三角形 69">
            <a:extLst>
              <a:ext uri="{FF2B5EF4-FFF2-40B4-BE49-F238E27FC236}">
                <a16:creationId xmlns:a16="http://schemas.microsoft.com/office/drawing/2014/main" xmlns="" id="{C1F2B330-6A93-4456-9997-00EA9BF9B94A}"/>
              </a:ext>
            </a:extLst>
          </p:cNvPr>
          <p:cNvSpPr/>
          <p:nvPr/>
        </p:nvSpPr>
        <p:spPr>
          <a:xfrm flipV="1">
            <a:off x="2772340" y="2992149"/>
            <a:ext cx="288210" cy="2882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xmlns="" id="{F6F383B2-F83B-42FB-9240-6E8266BEF2B9}"/>
              </a:ext>
            </a:extLst>
          </p:cNvPr>
          <p:cNvSpPr/>
          <p:nvPr/>
        </p:nvSpPr>
        <p:spPr>
          <a:xfrm flipV="1">
            <a:off x="5065821" y="2992149"/>
            <a:ext cx="288210" cy="2882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a:extLst>
              <a:ext uri="{FF2B5EF4-FFF2-40B4-BE49-F238E27FC236}">
                <a16:creationId xmlns:a16="http://schemas.microsoft.com/office/drawing/2014/main" xmlns="" id="{85A4344E-5AC9-4DF9-A563-1301A16C4400}"/>
              </a:ext>
            </a:extLst>
          </p:cNvPr>
          <p:cNvSpPr/>
          <p:nvPr/>
        </p:nvSpPr>
        <p:spPr>
          <a:xfrm flipV="1">
            <a:off x="7354887" y="2992149"/>
            <a:ext cx="288210" cy="2882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a:extLst>
              <a:ext uri="{FF2B5EF4-FFF2-40B4-BE49-F238E27FC236}">
                <a16:creationId xmlns:a16="http://schemas.microsoft.com/office/drawing/2014/main" xmlns="" id="{A98D1D1C-44B7-442E-8CA7-4310A7C4F488}"/>
              </a:ext>
            </a:extLst>
          </p:cNvPr>
          <p:cNvSpPr/>
          <p:nvPr/>
        </p:nvSpPr>
        <p:spPr>
          <a:xfrm flipV="1">
            <a:off x="9645650" y="2992149"/>
            <a:ext cx="288210" cy="2882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徽标&#10;&#10;描述已自动生成">
            <a:extLst>
              <a:ext uri="{FF2B5EF4-FFF2-40B4-BE49-F238E27FC236}">
                <a16:creationId xmlns:a16="http://schemas.microsoft.com/office/drawing/2014/main" xmlns="" id="{19474F3D-8991-4658-9B99-49BE3993DAA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spTree>
    <p:custDataLst>
      <p:tags r:id="rId1"/>
    </p:custDataLst>
    <p:extLst>
      <p:ext uri="{BB962C8B-B14F-4D97-AF65-F5344CB8AC3E}">
        <p14:creationId xmlns:p14="http://schemas.microsoft.com/office/powerpoint/2010/main" val="2710197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9DEF387-B9AB-4923-B158-2BCF7B9A4D99}"/>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FCC2565A-36E0-4CA1-A8BF-7CAB13043E52}"/>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05484435-C34B-4992-AEE4-A0A0A0F211D0}"/>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F49BDA0F-5356-4342-BB9A-BD2064B52D9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D293E398-F823-4583-9CBD-779B8FD65585}"/>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1A15C551-909F-4415-BF71-E0F546C4B811}"/>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063E788C-94EB-437C-BA1D-299349D0EF4A}"/>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目标计划</a:t>
            </a:r>
          </a:p>
        </p:txBody>
      </p:sp>
      <p:sp>
        <p:nvSpPr>
          <p:cNvPr id="9" name="矩形: 剪去单角 8">
            <a:extLst>
              <a:ext uri="{FF2B5EF4-FFF2-40B4-BE49-F238E27FC236}">
                <a16:creationId xmlns:a16="http://schemas.microsoft.com/office/drawing/2014/main" xmlns="" id="{17E75582-7701-454D-B8CB-B9CBACC904A7}"/>
              </a:ext>
            </a:extLst>
          </p:cNvPr>
          <p:cNvSpPr/>
          <p:nvPr/>
        </p:nvSpPr>
        <p:spPr>
          <a:xfrm>
            <a:off x="0" y="1347010"/>
            <a:ext cx="4782004"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a:extLst>
              <a:ext uri="{FF2B5EF4-FFF2-40B4-BE49-F238E27FC236}">
                <a16:creationId xmlns:a16="http://schemas.microsoft.com/office/drawing/2014/main" xmlns="" id="{38812B3A-A1EC-441A-92A4-AF35A121C3B5}"/>
              </a:ext>
            </a:extLst>
          </p:cNvPr>
          <p:cNvSpPr/>
          <p:nvPr/>
        </p:nvSpPr>
        <p:spPr>
          <a:xfrm rot="13527293">
            <a:off x="4576913" y="1397565"/>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8FBF7B86-A846-44B7-A3B7-549E0883C260}"/>
              </a:ext>
            </a:extLst>
          </p:cNvPr>
          <p:cNvSpPr txBox="1"/>
          <p:nvPr/>
        </p:nvSpPr>
        <p:spPr>
          <a:xfrm>
            <a:off x="384036" y="1414323"/>
            <a:ext cx="3044423" cy="523220"/>
          </a:xfrm>
          <a:prstGeom prst="rect">
            <a:avLst/>
          </a:prstGeom>
          <a:noFill/>
        </p:spPr>
        <p:txBody>
          <a:bodyPr wrap="none" rtlCol="0">
            <a:spAutoFit/>
          </a:bodyPr>
          <a:lstStyle/>
          <a:p>
            <a:r>
              <a:rPr lang="zh-CN" altLang="en-US" sz="2800" dirty="0">
                <a:solidFill>
                  <a:schemeClr val="accent1"/>
                </a:solidFill>
                <a:latin typeface="+mj-ea"/>
                <a:ea typeface="+mj-ea"/>
              </a:rPr>
              <a:t>目标：交房率</a:t>
            </a:r>
            <a:r>
              <a:rPr lang="en-US" altLang="zh-CN" sz="2800" dirty="0">
                <a:solidFill>
                  <a:schemeClr val="accent1"/>
                </a:solidFill>
                <a:latin typeface="+mj-ea"/>
                <a:ea typeface="+mj-ea"/>
              </a:rPr>
              <a:t>95%</a:t>
            </a:r>
            <a:endParaRPr lang="zh-CN" altLang="en-US" sz="2800" dirty="0">
              <a:solidFill>
                <a:schemeClr val="accent1"/>
              </a:solidFill>
              <a:latin typeface="+mj-ea"/>
              <a:ea typeface="+mj-ea"/>
            </a:endParaRPr>
          </a:p>
        </p:txBody>
      </p:sp>
      <p:sp>
        <p:nvSpPr>
          <p:cNvPr id="12" name="矩形 11">
            <a:extLst>
              <a:ext uri="{FF2B5EF4-FFF2-40B4-BE49-F238E27FC236}">
                <a16:creationId xmlns:a16="http://schemas.microsoft.com/office/drawing/2014/main" xmlns="" id="{C02B1AB1-923C-4188-8420-5D22430B1F30}"/>
              </a:ext>
            </a:extLst>
          </p:cNvPr>
          <p:cNvSpPr/>
          <p:nvPr/>
        </p:nvSpPr>
        <p:spPr>
          <a:xfrm>
            <a:off x="384036" y="1839193"/>
            <a:ext cx="4288353" cy="338554"/>
          </a:xfrm>
          <a:prstGeom prst="rect">
            <a:avLst/>
          </a:prstGeom>
        </p:spPr>
        <p:txBody>
          <a:bodyPr wrap="none">
            <a:spAutoFit/>
          </a:bodyPr>
          <a:lstStyle/>
          <a:p>
            <a:r>
              <a:rPr lang="zh-CN" altLang="en-US" sz="1600" dirty="0">
                <a:solidFill>
                  <a:schemeClr val="tx1">
                    <a:lumMod val="75000"/>
                    <a:lumOff val="25000"/>
                  </a:schemeClr>
                </a:solidFill>
                <a:latin typeface="+mn-ea"/>
              </a:rPr>
              <a:t>在业主及各部门的见证下打一个完美的收官战</a:t>
            </a:r>
          </a:p>
        </p:txBody>
      </p:sp>
      <p:cxnSp>
        <p:nvCxnSpPr>
          <p:cNvPr id="13" name="直接连接符 12">
            <a:extLst>
              <a:ext uri="{FF2B5EF4-FFF2-40B4-BE49-F238E27FC236}">
                <a16:creationId xmlns:a16="http://schemas.microsoft.com/office/drawing/2014/main" xmlns="" id="{900B7F5B-E205-4364-A3AF-7D253C9E63C1}"/>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0" name="矩形: 剪去单角 19">
            <a:extLst>
              <a:ext uri="{FF2B5EF4-FFF2-40B4-BE49-F238E27FC236}">
                <a16:creationId xmlns:a16="http://schemas.microsoft.com/office/drawing/2014/main" xmlns="" id="{54031335-E957-4D39-AC2A-599AE4EF71A1}"/>
              </a:ext>
            </a:extLst>
          </p:cNvPr>
          <p:cNvSpPr/>
          <p:nvPr/>
        </p:nvSpPr>
        <p:spPr>
          <a:xfrm>
            <a:off x="1737732" y="4544237"/>
            <a:ext cx="5877696" cy="1622577"/>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平行四边形 20">
            <a:extLst>
              <a:ext uri="{FF2B5EF4-FFF2-40B4-BE49-F238E27FC236}">
                <a16:creationId xmlns:a16="http://schemas.microsoft.com/office/drawing/2014/main" xmlns="" id="{624AB535-7211-410A-8161-98ADB2221283}"/>
              </a:ext>
            </a:extLst>
          </p:cNvPr>
          <p:cNvSpPr/>
          <p:nvPr/>
        </p:nvSpPr>
        <p:spPr>
          <a:xfrm>
            <a:off x="2069147" y="4248971"/>
            <a:ext cx="1644706" cy="382099"/>
          </a:xfrm>
          <a:prstGeom prst="parallelogram">
            <a:avLst/>
          </a:prstGeom>
          <a:solidFill>
            <a:schemeClr val="accent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矩形: 剪去单角 26">
            <a:extLst>
              <a:ext uri="{FF2B5EF4-FFF2-40B4-BE49-F238E27FC236}">
                <a16:creationId xmlns:a16="http://schemas.microsoft.com/office/drawing/2014/main" xmlns="" id="{7A73BF36-9203-4B78-B378-9A86E8B6DF16}"/>
              </a:ext>
            </a:extLst>
          </p:cNvPr>
          <p:cNvSpPr/>
          <p:nvPr/>
        </p:nvSpPr>
        <p:spPr>
          <a:xfrm flipH="1">
            <a:off x="3933371" y="2637108"/>
            <a:ext cx="5334820" cy="1225028"/>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平行四边形 27">
            <a:extLst>
              <a:ext uri="{FF2B5EF4-FFF2-40B4-BE49-F238E27FC236}">
                <a16:creationId xmlns:a16="http://schemas.microsoft.com/office/drawing/2014/main" xmlns="" id="{550BDF63-9E9F-4690-8374-560B3F3DB07D}"/>
              </a:ext>
            </a:extLst>
          </p:cNvPr>
          <p:cNvSpPr/>
          <p:nvPr/>
        </p:nvSpPr>
        <p:spPr>
          <a:xfrm>
            <a:off x="7503885" y="2359026"/>
            <a:ext cx="1478653" cy="382099"/>
          </a:xfrm>
          <a:prstGeom prst="parallelogram">
            <a:avLst/>
          </a:prstGeom>
          <a:solidFill>
            <a:schemeClr val="accent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28">
            <a:extLst>
              <a:ext uri="{FF2B5EF4-FFF2-40B4-BE49-F238E27FC236}">
                <a16:creationId xmlns:a16="http://schemas.microsoft.com/office/drawing/2014/main" xmlns="" id="{13FFE3E4-1DA5-49D6-9D18-63A388B65D2B}"/>
              </a:ext>
            </a:extLst>
          </p:cNvPr>
          <p:cNvSpPr txBox="1"/>
          <p:nvPr/>
        </p:nvSpPr>
        <p:spPr>
          <a:xfrm>
            <a:off x="7713800" y="2371793"/>
            <a:ext cx="992579" cy="369332"/>
          </a:xfrm>
          <a:prstGeom prst="rect">
            <a:avLst/>
          </a:prstGeom>
          <a:noFill/>
        </p:spPr>
        <p:txBody>
          <a:bodyPr wrap="none" rtlCol="0">
            <a:spAutoFit/>
          </a:bodyPr>
          <a:lstStyle/>
          <a:p>
            <a:r>
              <a:rPr lang="zh-CN" altLang="en-US" spc="300" dirty="0">
                <a:solidFill>
                  <a:schemeClr val="bg1"/>
                </a:solidFill>
              </a:rPr>
              <a:t>工程部</a:t>
            </a:r>
          </a:p>
        </p:txBody>
      </p:sp>
      <p:sp>
        <p:nvSpPr>
          <p:cNvPr id="22" name="文本框 21">
            <a:extLst>
              <a:ext uri="{FF2B5EF4-FFF2-40B4-BE49-F238E27FC236}">
                <a16:creationId xmlns:a16="http://schemas.microsoft.com/office/drawing/2014/main" xmlns="" id="{491C0BDE-EB31-4962-B07F-D796E159972F}"/>
              </a:ext>
            </a:extLst>
          </p:cNvPr>
          <p:cNvSpPr txBox="1"/>
          <p:nvPr/>
        </p:nvSpPr>
        <p:spPr>
          <a:xfrm>
            <a:off x="2524015" y="4261738"/>
            <a:ext cx="992579" cy="369332"/>
          </a:xfrm>
          <a:prstGeom prst="rect">
            <a:avLst/>
          </a:prstGeom>
          <a:noFill/>
        </p:spPr>
        <p:txBody>
          <a:bodyPr wrap="none" rtlCol="0">
            <a:spAutoFit/>
          </a:bodyPr>
          <a:lstStyle/>
          <a:p>
            <a:r>
              <a:rPr lang="zh-CN" altLang="en-US" spc="300" dirty="0">
                <a:solidFill>
                  <a:schemeClr val="bg1"/>
                </a:solidFill>
              </a:rPr>
              <a:t>销售部</a:t>
            </a:r>
          </a:p>
        </p:txBody>
      </p:sp>
      <p:sp>
        <p:nvSpPr>
          <p:cNvPr id="23" name="矩形 22">
            <a:extLst>
              <a:ext uri="{FF2B5EF4-FFF2-40B4-BE49-F238E27FC236}">
                <a16:creationId xmlns:a16="http://schemas.microsoft.com/office/drawing/2014/main" xmlns="" id="{09F05117-5342-4691-908D-1402D8EE9545}"/>
              </a:ext>
            </a:extLst>
          </p:cNvPr>
          <p:cNvSpPr/>
          <p:nvPr/>
        </p:nvSpPr>
        <p:spPr>
          <a:xfrm>
            <a:off x="3175009" y="4805134"/>
            <a:ext cx="4782004" cy="115858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全程跟进交房流程，确保交付工作顺利进行</a:t>
            </a:r>
            <a:endParaRPr lang="en-US" altLang="zh-CN" sz="1600" dirty="0">
              <a:solidFill>
                <a:schemeClr val="tx1">
                  <a:lumMod val="75000"/>
                  <a:lumOff val="25000"/>
                </a:schemeClr>
              </a:solidFill>
              <a:latin typeface="+mn-ea"/>
            </a:endParaRPr>
          </a:p>
          <a:p>
            <a:pPr>
              <a:lnSpc>
                <a:spcPct val="150000"/>
              </a:lnSpc>
            </a:pPr>
            <a:r>
              <a:rPr lang="zh-CN" altLang="en-US" sz="1600" dirty="0">
                <a:solidFill>
                  <a:schemeClr val="tx1">
                    <a:lumMod val="75000"/>
                    <a:lumOff val="25000"/>
                  </a:schemeClr>
                </a:solidFill>
                <a:latin typeface="+mn-ea"/>
              </a:rPr>
              <a:t>树立良好企业形象，形成良好的口碑效应</a:t>
            </a:r>
            <a:endParaRPr lang="en-US" altLang="zh-CN" sz="1600" dirty="0">
              <a:solidFill>
                <a:schemeClr val="tx1">
                  <a:lumMod val="75000"/>
                  <a:lumOff val="25000"/>
                </a:schemeClr>
              </a:solidFill>
              <a:latin typeface="+mn-ea"/>
            </a:endParaRPr>
          </a:p>
          <a:p>
            <a:pPr>
              <a:lnSpc>
                <a:spcPct val="150000"/>
              </a:lnSpc>
            </a:pPr>
            <a:r>
              <a:rPr lang="zh-CN" altLang="en-US" sz="1600" dirty="0">
                <a:solidFill>
                  <a:schemeClr val="tx1">
                    <a:lumMod val="75000"/>
                    <a:lumOff val="25000"/>
                  </a:schemeClr>
                </a:solidFill>
                <a:latin typeface="+mn-ea"/>
              </a:rPr>
              <a:t>尽量降低和减少客户投诉，提高客户满意度</a:t>
            </a:r>
          </a:p>
        </p:txBody>
      </p:sp>
      <p:sp>
        <p:nvSpPr>
          <p:cNvPr id="24" name="菱形 23">
            <a:extLst>
              <a:ext uri="{FF2B5EF4-FFF2-40B4-BE49-F238E27FC236}">
                <a16:creationId xmlns:a16="http://schemas.microsoft.com/office/drawing/2014/main" xmlns="" id="{0C3F1AA7-49A8-4117-851B-D64BDD4EFD79}"/>
              </a:ext>
            </a:extLst>
          </p:cNvPr>
          <p:cNvSpPr/>
          <p:nvPr/>
        </p:nvSpPr>
        <p:spPr>
          <a:xfrm>
            <a:off x="3016268" y="4974368"/>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a:extLst>
              <a:ext uri="{FF2B5EF4-FFF2-40B4-BE49-F238E27FC236}">
                <a16:creationId xmlns:a16="http://schemas.microsoft.com/office/drawing/2014/main" xmlns="" id="{86419639-D61F-4F21-8DE8-0C516AC68055}"/>
              </a:ext>
            </a:extLst>
          </p:cNvPr>
          <p:cNvSpPr/>
          <p:nvPr/>
        </p:nvSpPr>
        <p:spPr>
          <a:xfrm>
            <a:off x="3016268" y="5700082"/>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a16="http://schemas.microsoft.com/office/drawing/2014/main" xmlns="" id="{77F6914E-2E3E-4014-B2AB-3B789E2E52C7}"/>
              </a:ext>
            </a:extLst>
          </p:cNvPr>
          <p:cNvSpPr/>
          <p:nvPr/>
        </p:nvSpPr>
        <p:spPr>
          <a:xfrm>
            <a:off x="3016268" y="5337225"/>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FC0F41AA-7B0C-4487-A631-3DAB08EA5888}"/>
              </a:ext>
            </a:extLst>
          </p:cNvPr>
          <p:cNvSpPr/>
          <p:nvPr/>
        </p:nvSpPr>
        <p:spPr>
          <a:xfrm>
            <a:off x="4339770" y="2865841"/>
            <a:ext cx="4986478" cy="78925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提前逐户排查工程问题，</a:t>
            </a:r>
            <a:r>
              <a:rPr lang="en-US" altLang="zh-CN" sz="1600" dirty="0">
                <a:solidFill>
                  <a:schemeClr val="tx1">
                    <a:lumMod val="75000"/>
                    <a:lumOff val="25000"/>
                  </a:schemeClr>
                </a:solidFill>
                <a:latin typeface="+mn-ea"/>
              </a:rPr>
              <a:t>100%</a:t>
            </a:r>
            <a:r>
              <a:rPr lang="zh-CN" altLang="en-US" sz="1600" dirty="0">
                <a:solidFill>
                  <a:schemeClr val="tx1">
                    <a:lumMod val="75000"/>
                    <a:lumOff val="25000"/>
                  </a:schemeClr>
                </a:solidFill>
                <a:latin typeface="+mn-ea"/>
              </a:rPr>
              <a:t>自查把关</a:t>
            </a:r>
          </a:p>
          <a:p>
            <a:pPr>
              <a:lnSpc>
                <a:spcPct val="150000"/>
              </a:lnSpc>
            </a:pPr>
            <a:r>
              <a:rPr lang="zh-CN" altLang="en-US" sz="1600" dirty="0">
                <a:solidFill>
                  <a:schemeClr val="tx1">
                    <a:lumMod val="75000"/>
                    <a:lumOff val="25000"/>
                  </a:schemeClr>
                </a:solidFill>
                <a:latin typeface="+mn-ea"/>
              </a:rPr>
              <a:t>业主验房检查出的问题及时整改，小问题当场解决</a:t>
            </a:r>
          </a:p>
        </p:txBody>
      </p:sp>
      <p:sp>
        <p:nvSpPr>
          <p:cNvPr id="32" name="菱形 31">
            <a:extLst>
              <a:ext uri="{FF2B5EF4-FFF2-40B4-BE49-F238E27FC236}">
                <a16:creationId xmlns:a16="http://schemas.microsoft.com/office/drawing/2014/main" xmlns="" id="{BD8B40AE-A9C6-43E0-ACC6-06CA2B9A1DE1}"/>
              </a:ext>
            </a:extLst>
          </p:cNvPr>
          <p:cNvSpPr/>
          <p:nvPr/>
        </p:nvSpPr>
        <p:spPr>
          <a:xfrm>
            <a:off x="4180451" y="3045119"/>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a:extLst>
              <a:ext uri="{FF2B5EF4-FFF2-40B4-BE49-F238E27FC236}">
                <a16:creationId xmlns:a16="http://schemas.microsoft.com/office/drawing/2014/main" xmlns="" id="{396A0E41-AF54-403A-B594-42AD848F44C9}"/>
              </a:ext>
            </a:extLst>
          </p:cNvPr>
          <p:cNvSpPr/>
          <p:nvPr/>
        </p:nvSpPr>
        <p:spPr>
          <a:xfrm>
            <a:off x="4180451" y="3407976"/>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图片包含 徽标&#10;&#10;描述已自动生成">
            <a:extLst>
              <a:ext uri="{FF2B5EF4-FFF2-40B4-BE49-F238E27FC236}">
                <a16:creationId xmlns:a16="http://schemas.microsoft.com/office/drawing/2014/main" xmlns="" id="{C5F8EEB2-11FE-465D-A8C7-5F8905D802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pic>
        <p:nvPicPr>
          <p:cNvPr id="16" name="图片 15">
            <a:extLst>
              <a:ext uri="{FF2B5EF4-FFF2-40B4-BE49-F238E27FC236}">
                <a16:creationId xmlns:a16="http://schemas.microsoft.com/office/drawing/2014/main" xmlns="" id="{8A32F32C-A857-48DA-8922-17EFA34CDE2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84" y="2286202"/>
            <a:ext cx="3118984" cy="4585833"/>
          </a:xfrm>
          <a:prstGeom prst="rect">
            <a:avLst/>
          </a:prstGeom>
        </p:spPr>
      </p:pic>
      <p:pic>
        <p:nvPicPr>
          <p:cNvPr id="18" name="图片 17">
            <a:extLst>
              <a:ext uri="{FF2B5EF4-FFF2-40B4-BE49-F238E27FC236}">
                <a16:creationId xmlns:a16="http://schemas.microsoft.com/office/drawing/2014/main" xmlns="" id="{3BE204F1-73CA-48EE-96D4-D013164D205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7603447" y="0"/>
            <a:ext cx="4578104" cy="6858000"/>
          </a:xfrm>
          <a:prstGeom prst="rect">
            <a:avLst/>
          </a:prstGeom>
        </p:spPr>
      </p:pic>
    </p:spTree>
    <p:extLst>
      <p:ext uri="{BB962C8B-B14F-4D97-AF65-F5344CB8AC3E}">
        <p14:creationId xmlns:p14="http://schemas.microsoft.com/office/powerpoint/2010/main" val="34197452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215D438-F895-4C42-B0BA-71AE2B8C570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86" y="-1"/>
            <a:ext cx="12203774" cy="6858002"/>
          </a:xfrm>
          <a:prstGeom prst="rect">
            <a:avLst/>
          </a:prstGeom>
        </p:spPr>
      </p:pic>
      <p:grpSp>
        <p:nvGrpSpPr>
          <p:cNvPr id="4" name="组合 3">
            <a:extLst>
              <a:ext uri="{FF2B5EF4-FFF2-40B4-BE49-F238E27FC236}">
                <a16:creationId xmlns:a16="http://schemas.microsoft.com/office/drawing/2014/main" xmlns="" id="{1027E2F3-9CB5-489D-88AB-5AA34D96FDFE}"/>
              </a:ext>
            </a:extLst>
          </p:cNvPr>
          <p:cNvGrpSpPr/>
          <p:nvPr/>
        </p:nvGrpSpPr>
        <p:grpSpPr>
          <a:xfrm flipH="1">
            <a:off x="1185020" y="480229"/>
            <a:ext cx="1805111" cy="516467"/>
            <a:chOff x="2846598" y="496059"/>
            <a:chExt cx="1805111" cy="516467"/>
          </a:xfrm>
        </p:grpSpPr>
        <p:sp>
          <p:nvSpPr>
            <p:cNvPr id="5" name="箭头: 五边形 4">
              <a:extLst>
                <a:ext uri="{FF2B5EF4-FFF2-40B4-BE49-F238E27FC236}">
                  <a16:creationId xmlns:a16="http://schemas.microsoft.com/office/drawing/2014/main" xmlns="" id="{90D5328F-8B9B-4DC5-B27C-431EC55DB25E}"/>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BD2D25AE-84DF-4943-A2B6-EBB3A4A72027}"/>
                </a:ext>
              </a:extLst>
            </p:cNvPr>
            <p:cNvGrpSpPr/>
            <p:nvPr/>
          </p:nvGrpSpPr>
          <p:grpSpPr>
            <a:xfrm>
              <a:off x="2846598" y="538163"/>
              <a:ext cx="654244" cy="432258"/>
              <a:chOff x="2846598" y="538163"/>
              <a:chExt cx="654244" cy="432258"/>
            </a:xfrm>
          </p:grpSpPr>
          <p:sp>
            <p:nvSpPr>
              <p:cNvPr id="7" name="箭头: V 形 6">
                <a:extLst>
                  <a:ext uri="{FF2B5EF4-FFF2-40B4-BE49-F238E27FC236}">
                    <a16:creationId xmlns:a16="http://schemas.microsoft.com/office/drawing/2014/main" xmlns="" id="{4A7BA9F8-7143-459A-9E4E-A1F8A1B0B861}"/>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22EB5673-86AD-4BF3-A405-3CC213ABE4B6}"/>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F2ADC354-0ACE-4A62-A0C8-0D54059BBAF7}"/>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0" name="文本框 9">
            <a:extLst>
              <a:ext uri="{FF2B5EF4-FFF2-40B4-BE49-F238E27FC236}">
                <a16:creationId xmlns:a16="http://schemas.microsoft.com/office/drawing/2014/main" xmlns="" id="{E870986B-6120-4E6F-B862-8565142A0FF8}"/>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目标计划</a:t>
            </a:r>
          </a:p>
        </p:txBody>
      </p:sp>
      <p:sp>
        <p:nvSpPr>
          <p:cNvPr id="14" name="矩形: 剪去单角 13">
            <a:extLst>
              <a:ext uri="{FF2B5EF4-FFF2-40B4-BE49-F238E27FC236}">
                <a16:creationId xmlns:a16="http://schemas.microsoft.com/office/drawing/2014/main" xmlns="" id="{4B7B6AB1-D601-4764-9F54-FD80C6ED63F8}"/>
              </a:ext>
            </a:extLst>
          </p:cNvPr>
          <p:cNvSpPr/>
          <p:nvPr/>
        </p:nvSpPr>
        <p:spPr>
          <a:xfrm>
            <a:off x="0" y="1347010"/>
            <a:ext cx="456161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a:extLst>
              <a:ext uri="{FF2B5EF4-FFF2-40B4-BE49-F238E27FC236}">
                <a16:creationId xmlns:a16="http://schemas.microsoft.com/office/drawing/2014/main" xmlns="" id="{5971BB93-7CF6-44FA-AD3A-2FBBED1CE19A}"/>
              </a:ext>
            </a:extLst>
          </p:cNvPr>
          <p:cNvSpPr/>
          <p:nvPr/>
        </p:nvSpPr>
        <p:spPr>
          <a:xfrm rot="13527293">
            <a:off x="4349233" y="1397565"/>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AAFB66A6-85D2-4488-9397-CE35F84370ED}"/>
              </a:ext>
            </a:extLst>
          </p:cNvPr>
          <p:cNvSpPr txBox="1"/>
          <p:nvPr/>
        </p:nvSpPr>
        <p:spPr>
          <a:xfrm>
            <a:off x="384036" y="1414323"/>
            <a:ext cx="3775393" cy="523220"/>
          </a:xfrm>
          <a:prstGeom prst="rect">
            <a:avLst/>
          </a:prstGeom>
          <a:noFill/>
        </p:spPr>
        <p:txBody>
          <a:bodyPr wrap="none" rtlCol="0">
            <a:spAutoFit/>
          </a:bodyPr>
          <a:lstStyle/>
          <a:p>
            <a:r>
              <a:rPr lang="zh-CN" altLang="en-US" sz="2800" dirty="0">
                <a:solidFill>
                  <a:schemeClr val="accent1"/>
                </a:solidFill>
                <a:latin typeface="+mj-ea"/>
                <a:ea typeface="+mj-ea"/>
              </a:rPr>
              <a:t>目标：抢工期，抓施工</a:t>
            </a:r>
          </a:p>
        </p:txBody>
      </p:sp>
      <p:sp>
        <p:nvSpPr>
          <p:cNvPr id="17" name="矩形 16">
            <a:extLst>
              <a:ext uri="{FF2B5EF4-FFF2-40B4-BE49-F238E27FC236}">
                <a16:creationId xmlns:a16="http://schemas.microsoft.com/office/drawing/2014/main" xmlns="" id="{9206071B-F709-4A1E-86A3-BDD33AF6C7DA}"/>
              </a:ext>
            </a:extLst>
          </p:cNvPr>
          <p:cNvSpPr/>
          <p:nvPr/>
        </p:nvSpPr>
        <p:spPr>
          <a:xfrm>
            <a:off x="384036" y="1839193"/>
            <a:ext cx="3672800" cy="338554"/>
          </a:xfrm>
          <a:prstGeom prst="rect">
            <a:avLst/>
          </a:prstGeom>
        </p:spPr>
        <p:txBody>
          <a:bodyPr wrap="none">
            <a:spAutoFit/>
          </a:bodyPr>
          <a:lstStyle/>
          <a:p>
            <a:r>
              <a:rPr lang="zh-CN" altLang="en-US" sz="1600" dirty="0">
                <a:solidFill>
                  <a:schemeClr val="tx1">
                    <a:lumMod val="75000"/>
                    <a:lumOff val="25000"/>
                  </a:schemeClr>
                </a:solidFill>
                <a:latin typeface="+mn-ea"/>
              </a:rPr>
              <a:t>严格按照时间节点完成二标段施工任务</a:t>
            </a:r>
          </a:p>
        </p:txBody>
      </p:sp>
      <p:cxnSp>
        <p:nvCxnSpPr>
          <p:cNvPr id="18" name="直接连接符 17">
            <a:extLst>
              <a:ext uri="{FF2B5EF4-FFF2-40B4-BE49-F238E27FC236}">
                <a16:creationId xmlns:a16="http://schemas.microsoft.com/office/drawing/2014/main" xmlns="" id="{7549DA8D-88E5-4816-BC00-DC18FBB34A94}"/>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9" name="矩形: 剪去单角 18">
            <a:extLst>
              <a:ext uri="{FF2B5EF4-FFF2-40B4-BE49-F238E27FC236}">
                <a16:creationId xmlns:a16="http://schemas.microsoft.com/office/drawing/2014/main" xmlns="" id="{AC95ECE0-E503-418A-B41C-6445FA922747}"/>
              </a:ext>
            </a:extLst>
          </p:cNvPr>
          <p:cNvSpPr/>
          <p:nvPr/>
        </p:nvSpPr>
        <p:spPr>
          <a:xfrm flipH="1">
            <a:off x="8396853" y="4989370"/>
            <a:ext cx="379514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a:extLst>
              <a:ext uri="{FF2B5EF4-FFF2-40B4-BE49-F238E27FC236}">
                <a16:creationId xmlns:a16="http://schemas.microsoft.com/office/drawing/2014/main" xmlns="" id="{B21535A3-FFEA-4B14-A629-8BC2C88C5A39}"/>
              </a:ext>
            </a:extLst>
          </p:cNvPr>
          <p:cNvSpPr/>
          <p:nvPr/>
        </p:nvSpPr>
        <p:spPr>
          <a:xfrm rot="8072707" flipH="1">
            <a:off x="8412145" y="5039926"/>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xmlns="" id="{3C5E50BC-94C3-4493-AC24-6126B3BF80B5}"/>
              </a:ext>
            </a:extLst>
          </p:cNvPr>
          <p:cNvCxnSpPr/>
          <p:nvPr/>
        </p:nvCxnSpPr>
        <p:spPr>
          <a:xfrm flipH="1">
            <a:off x="12192000" y="498842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174D5C98-B6FE-4209-8DE5-3CC73D810594}"/>
              </a:ext>
            </a:extLst>
          </p:cNvPr>
          <p:cNvSpPr txBox="1"/>
          <p:nvPr/>
        </p:nvSpPr>
        <p:spPr>
          <a:xfrm>
            <a:off x="8780889" y="5056683"/>
            <a:ext cx="2698175" cy="523220"/>
          </a:xfrm>
          <a:prstGeom prst="rect">
            <a:avLst/>
          </a:prstGeom>
          <a:noFill/>
        </p:spPr>
        <p:txBody>
          <a:bodyPr wrap="none" rtlCol="0">
            <a:spAutoFit/>
          </a:bodyPr>
          <a:lstStyle/>
          <a:p>
            <a:r>
              <a:rPr lang="zh-CN" altLang="en-US" sz="2800" dirty="0">
                <a:solidFill>
                  <a:schemeClr val="accent1"/>
                </a:solidFill>
                <a:latin typeface="+mj-ea"/>
                <a:ea typeface="+mj-ea"/>
              </a:rPr>
              <a:t>翔安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稿定御园</a:t>
            </a:r>
          </a:p>
        </p:txBody>
      </p:sp>
      <p:sp>
        <p:nvSpPr>
          <p:cNvPr id="22" name="矩形 21">
            <a:extLst>
              <a:ext uri="{FF2B5EF4-FFF2-40B4-BE49-F238E27FC236}">
                <a16:creationId xmlns:a16="http://schemas.microsoft.com/office/drawing/2014/main" xmlns="" id="{425AF73D-36BF-494F-87CD-EDF3039EC0DC}"/>
              </a:ext>
            </a:extLst>
          </p:cNvPr>
          <p:cNvSpPr/>
          <p:nvPr/>
        </p:nvSpPr>
        <p:spPr>
          <a:xfrm>
            <a:off x="8780889" y="5481553"/>
            <a:ext cx="3262432" cy="338554"/>
          </a:xfrm>
          <a:prstGeom prst="rect">
            <a:avLst/>
          </a:prstGeom>
        </p:spPr>
        <p:txBody>
          <a:bodyPr wrap="none">
            <a:spAutoFit/>
          </a:bodyPr>
          <a:lstStyle/>
          <a:p>
            <a:r>
              <a:rPr lang="zh-CN" altLang="en-US" sz="1600" dirty="0">
                <a:solidFill>
                  <a:schemeClr val="tx1">
                    <a:lumMod val="75000"/>
                    <a:lumOff val="25000"/>
                  </a:schemeClr>
                </a:solidFill>
                <a:latin typeface="+mn-ea"/>
              </a:rPr>
              <a:t>二标段正抓紧施工，争取提前交房</a:t>
            </a:r>
          </a:p>
        </p:txBody>
      </p:sp>
      <p:sp>
        <p:nvSpPr>
          <p:cNvPr id="30" name="矩形 29">
            <a:extLst>
              <a:ext uri="{FF2B5EF4-FFF2-40B4-BE49-F238E27FC236}">
                <a16:creationId xmlns:a16="http://schemas.microsoft.com/office/drawing/2014/main" xmlns="" id="{3C6D8093-7B1D-451F-A5A9-2BDB19223949}"/>
              </a:ext>
            </a:extLst>
          </p:cNvPr>
          <p:cNvSpPr/>
          <p:nvPr/>
        </p:nvSpPr>
        <p:spPr>
          <a:xfrm>
            <a:off x="990688" y="4605774"/>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34" name="组合 33">
            <a:extLst>
              <a:ext uri="{FF2B5EF4-FFF2-40B4-BE49-F238E27FC236}">
                <a16:creationId xmlns:a16="http://schemas.microsoft.com/office/drawing/2014/main" xmlns="" id="{E055DAF2-5145-48CA-95FB-55BE460BABA5}"/>
              </a:ext>
            </a:extLst>
          </p:cNvPr>
          <p:cNvGrpSpPr/>
          <p:nvPr/>
        </p:nvGrpSpPr>
        <p:grpSpPr>
          <a:xfrm>
            <a:off x="1847327" y="4708280"/>
            <a:ext cx="143637" cy="143637"/>
            <a:chOff x="3620643" y="2232733"/>
            <a:chExt cx="390986" cy="390986"/>
          </a:xfrm>
        </p:grpSpPr>
        <p:sp>
          <p:nvSpPr>
            <p:cNvPr id="35" name="椭圆 34">
              <a:extLst>
                <a:ext uri="{FF2B5EF4-FFF2-40B4-BE49-F238E27FC236}">
                  <a16:creationId xmlns:a16="http://schemas.microsoft.com/office/drawing/2014/main" xmlns="" id="{D55B5C2B-E02F-4523-A786-268E8A1A9336}"/>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AA7C7576-3569-439A-AFB9-8AE2B70C6B49}"/>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形状 28">
            <a:extLst>
              <a:ext uri="{FF2B5EF4-FFF2-40B4-BE49-F238E27FC236}">
                <a16:creationId xmlns:a16="http://schemas.microsoft.com/office/drawing/2014/main" xmlns="" id="{F4BC1E87-0132-4CFD-B2CC-EF504F40AADF}"/>
              </a:ext>
            </a:extLst>
          </p:cNvPr>
          <p:cNvSpPr/>
          <p:nvPr/>
        </p:nvSpPr>
        <p:spPr>
          <a:xfrm>
            <a:off x="1919147" y="4775200"/>
            <a:ext cx="152400" cy="1562100"/>
          </a:xfrm>
          <a:custGeom>
            <a:avLst/>
            <a:gdLst>
              <a:gd name="connsiteX0" fmla="*/ 0 w 152400"/>
              <a:gd name="connsiteY0" fmla="*/ 0 h 1562100"/>
              <a:gd name="connsiteX1" fmla="*/ 152400 w 152400"/>
              <a:gd name="connsiteY1" fmla="*/ 152400 h 1562100"/>
              <a:gd name="connsiteX2" fmla="*/ 152400 w 152400"/>
              <a:gd name="connsiteY2" fmla="*/ 1562100 h 1562100"/>
            </a:gdLst>
            <a:ahLst/>
            <a:cxnLst>
              <a:cxn ang="0">
                <a:pos x="connsiteX0" y="connsiteY0"/>
              </a:cxn>
              <a:cxn ang="0">
                <a:pos x="connsiteX1" y="connsiteY1"/>
              </a:cxn>
              <a:cxn ang="0">
                <a:pos x="connsiteX2" y="connsiteY2"/>
              </a:cxn>
            </a:cxnLst>
            <a:rect l="l" t="t" r="r" b="b"/>
            <a:pathLst>
              <a:path w="152400" h="1562100">
                <a:moveTo>
                  <a:pt x="0" y="0"/>
                </a:moveTo>
                <a:lnTo>
                  <a:pt x="152400" y="152400"/>
                </a:lnTo>
                <a:lnTo>
                  <a:pt x="152400" y="15621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CBA61EA0-883C-4E9A-8BC4-0413630E0D1D}"/>
              </a:ext>
            </a:extLst>
          </p:cNvPr>
          <p:cNvSpPr/>
          <p:nvPr/>
        </p:nvSpPr>
        <p:spPr>
          <a:xfrm>
            <a:off x="963029" y="4356179"/>
            <a:ext cx="1415772" cy="338554"/>
          </a:xfrm>
          <a:prstGeom prst="rect">
            <a:avLst/>
          </a:prstGeom>
        </p:spPr>
        <p:txBody>
          <a:bodyPr wrap="none">
            <a:spAutoFit/>
          </a:bodyPr>
          <a:lstStyle/>
          <a:p>
            <a:r>
              <a:rPr lang="zh-CN" altLang="en-US" sz="1600" dirty="0">
                <a:solidFill>
                  <a:schemeClr val="tx1">
                    <a:lumMod val="65000"/>
                    <a:lumOff val="35000"/>
                  </a:schemeClr>
                </a:solidFill>
              </a:rPr>
              <a:t>拆除高层外架</a:t>
            </a:r>
          </a:p>
        </p:txBody>
      </p:sp>
      <p:sp>
        <p:nvSpPr>
          <p:cNvPr id="38" name="矩形 37">
            <a:extLst>
              <a:ext uri="{FF2B5EF4-FFF2-40B4-BE49-F238E27FC236}">
                <a16:creationId xmlns:a16="http://schemas.microsoft.com/office/drawing/2014/main" xmlns="" id="{2246C1A3-78B7-4F35-95CD-6C1286A20251}"/>
              </a:ext>
            </a:extLst>
          </p:cNvPr>
          <p:cNvSpPr/>
          <p:nvPr/>
        </p:nvSpPr>
        <p:spPr>
          <a:xfrm>
            <a:off x="2174982" y="3864691"/>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39" name="组合 38">
            <a:extLst>
              <a:ext uri="{FF2B5EF4-FFF2-40B4-BE49-F238E27FC236}">
                <a16:creationId xmlns:a16="http://schemas.microsoft.com/office/drawing/2014/main" xmlns="" id="{B636AC0E-3D31-4824-A48C-2DD3E7141F49}"/>
              </a:ext>
            </a:extLst>
          </p:cNvPr>
          <p:cNvGrpSpPr/>
          <p:nvPr/>
        </p:nvGrpSpPr>
        <p:grpSpPr>
          <a:xfrm>
            <a:off x="3031621" y="3967197"/>
            <a:ext cx="143637" cy="143637"/>
            <a:chOff x="3620643" y="2232733"/>
            <a:chExt cx="390986" cy="390986"/>
          </a:xfrm>
        </p:grpSpPr>
        <p:sp>
          <p:nvSpPr>
            <p:cNvPr id="40" name="椭圆 39">
              <a:extLst>
                <a:ext uri="{FF2B5EF4-FFF2-40B4-BE49-F238E27FC236}">
                  <a16:creationId xmlns:a16="http://schemas.microsoft.com/office/drawing/2014/main" xmlns="" id="{78A21168-C7A8-45B0-A258-338340E45A6D}"/>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FDE95D87-101A-442E-9A4E-3ED7320EBA80}"/>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任意多边形: 形状 41">
            <a:extLst>
              <a:ext uri="{FF2B5EF4-FFF2-40B4-BE49-F238E27FC236}">
                <a16:creationId xmlns:a16="http://schemas.microsoft.com/office/drawing/2014/main" xmlns="" id="{9805B8FF-DB53-42A7-B76C-AE112153B7B7}"/>
              </a:ext>
            </a:extLst>
          </p:cNvPr>
          <p:cNvSpPr/>
          <p:nvPr/>
        </p:nvSpPr>
        <p:spPr>
          <a:xfrm>
            <a:off x="3103441" y="4034117"/>
            <a:ext cx="152400" cy="1562100"/>
          </a:xfrm>
          <a:custGeom>
            <a:avLst/>
            <a:gdLst>
              <a:gd name="connsiteX0" fmla="*/ 0 w 152400"/>
              <a:gd name="connsiteY0" fmla="*/ 0 h 1562100"/>
              <a:gd name="connsiteX1" fmla="*/ 152400 w 152400"/>
              <a:gd name="connsiteY1" fmla="*/ 152400 h 1562100"/>
              <a:gd name="connsiteX2" fmla="*/ 152400 w 152400"/>
              <a:gd name="connsiteY2" fmla="*/ 1562100 h 1562100"/>
            </a:gdLst>
            <a:ahLst/>
            <a:cxnLst>
              <a:cxn ang="0">
                <a:pos x="connsiteX0" y="connsiteY0"/>
              </a:cxn>
              <a:cxn ang="0">
                <a:pos x="connsiteX1" y="connsiteY1"/>
              </a:cxn>
              <a:cxn ang="0">
                <a:pos x="connsiteX2" y="connsiteY2"/>
              </a:cxn>
            </a:cxnLst>
            <a:rect l="l" t="t" r="r" b="b"/>
            <a:pathLst>
              <a:path w="152400" h="1562100">
                <a:moveTo>
                  <a:pt x="0" y="0"/>
                </a:moveTo>
                <a:lnTo>
                  <a:pt x="152400" y="152400"/>
                </a:lnTo>
                <a:lnTo>
                  <a:pt x="152400" y="15621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7DBEC767-9062-41A9-B29C-3F78C778275D}"/>
              </a:ext>
            </a:extLst>
          </p:cNvPr>
          <p:cNvSpPr/>
          <p:nvPr/>
        </p:nvSpPr>
        <p:spPr>
          <a:xfrm>
            <a:off x="2147323" y="3615096"/>
            <a:ext cx="2031325" cy="338554"/>
          </a:xfrm>
          <a:prstGeom prst="rect">
            <a:avLst/>
          </a:prstGeom>
        </p:spPr>
        <p:txBody>
          <a:bodyPr wrap="none">
            <a:spAutoFit/>
          </a:bodyPr>
          <a:lstStyle/>
          <a:p>
            <a:r>
              <a:rPr lang="zh-CN" altLang="en-US" sz="1600" dirty="0">
                <a:solidFill>
                  <a:schemeClr val="tx1">
                    <a:lumMod val="65000"/>
                    <a:lumOff val="35000"/>
                  </a:schemeClr>
                </a:solidFill>
              </a:rPr>
              <a:t>完成地下室墙面粉刷</a:t>
            </a:r>
          </a:p>
        </p:txBody>
      </p:sp>
      <p:sp>
        <p:nvSpPr>
          <p:cNvPr id="44" name="矩形 43">
            <a:extLst>
              <a:ext uri="{FF2B5EF4-FFF2-40B4-BE49-F238E27FC236}">
                <a16:creationId xmlns:a16="http://schemas.microsoft.com/office/drawing/2014/main" xmlns="" id="{CB57CA17-0831-437E-AC7B-08AF51A4FD42}"/>
              </a:ext>
            </a:extLst>
          </p:cNvPr>
          <p:cNvSpPr/>
          <p:nvPr/>
        </p:nvSpPr>
        <p:spPr>
          <a:xfrm>
            <a:off x="3598177" y="3104066"/>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45" name="组合 44">
            <a:extLst>
              <a:ext uri="{FF2B5EF4-FFF2-40B4-BE49-F238E27FC236}">
                <a16:creationId xmlns:a16="http://schemas.microsoft.com/office/drawing/2014/main" xmlns="" id="{DCB677A4-4EFF-4ED5-A4D1-62FF42416D6A}"/>
              </a:ext>
            </a:extLst>
          </p:cNvPr>
          <p:cNvGrpSpPr/>
          <p:nvPr/>
        </p:nvGrpSpPr>
        <p:grpSpPr>
          <a:xfrm>
            <a:off x="4454816" y="3206572"/>
            <a:ext cx="143637" cy="143637"/>
            <a:chOff x="3620643" y="2232733"/>
            <a:chExt cx="390986" cy="390986"/>
          </a:xfrm>
        </p:grpSpPr>
        <p:sp>
          <p:nvSpPr>
            <p:cNvPr id="46" name="椭圆 45">
              <a:extLst>
                <a:ext uri="{FF2B5EF4-FFF2-40B4-BE49-F238E27FC236}">
                  <a16:creationId xmlns:a16="http://schemas.microsoft.com/office/drawing/2014/main" xmlns="" id="{4C212EE2-57A7-4A81-B0C3-571429FFF9B0}"/>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314C069A-9639-4840-9685-55E58EE61384}"/>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a:extLst>
              <a:ext uri="{FF2B5EF4-FFF2-40B4-BE49-F238E27FC236}">
                <a16:creationId xmlns:a16="http://schemas.microsoft.com/office/drawing/2014/main" xmlns="" id="{E73713EA-AC39-45DA-B309-E5CCD396B2FF}"/>
              </a:ext>
            </a:extLst>
          </p:cNvPr>
          <p:cNvSpPr/>
          <p:nvPr/>
        </p:nvSpPr>
        <p:spPr>
          <a:xfrm>
            <a:off x="3570518" y="2854471"/>
            <a:ext cx="2031325" cy="338554"/>
          </a:xfrm>
          <a:prstGeom prst="rect">
            <a:avLst/>
          </a:prstGeom>
        </p:spPr>
        <p:txBody>
          <a:bodyPr wrap="none">
            <a:spAutoFit/>
          </a:bodyPr>
          <a:lstStyle/>
          <a:p>
            <a:r>
              <a:rPr lang="zh-CN" altLang="en-US" sz="1600" dirty="0">
                <a:solidFill>
                  <a:schemeClr val="tx1">
                    <a:lumMod val="65000"/>
                    <a:lumOff val="35000"/>
                  </a:schemeClr>
                </a:solidFill>
              </a:rPr>
              <a:t>完成铝合金门窗安装</a:t>
            </a:r>
          </a:p>
        </p:txBody>
      </p:sp>
      <p:sp>
        <p:nvSpPr>
          <p:cNvPr id="50" name="任意多边形: 形状 49">
            <a:extLst>
              <a:ext uri="{FF2B5EF4-FFF2-40B4-BE49-F238E27FC236}">
                <a16:creationId xmlns:a16="http://schemas.microsoft.com/office/drawing/2014/main" xmlns="" id="{D62CD733-5693-488D-8FEB-D77DB4B4B102}"/>
              </a:ext>
            </a:extLst>
          </p:cNvPr>
          <p:cNvSpPr/>
          <p:nvPr/>
        </p:nvSpPr>
        <p:spPr>
          <a:xfrm>
            <a:off x="4529598" y="3269165"/>
            <a:ext cx="152400" cy="1666875"/>
          </a:xfrm>
          <a:custGeom>
            <a:avLst/>
            <a:gdLst>
              <a:gd name="connsiteX0" fmla="*/ 0 w 152400"/>
              <a:gd name="connsiteY0" fmla="*/ 0 h 1666875"/>
              <a:gd name="connsiteX1" fmla="*/ 152400 w 152400"/>
              <a:gd name="connsiteY1" fmla="*/ 152400 h 1666875"/>
              <a:gd name="connsiteX2" fmla="*/ 152400 w 152400"/>
              <a:gd name="connsiteY2" fmla="*/ 1666875 h 1666875"/>
            </a:gdLst>
            <a:ahLst/>
            <a:cxnLst>
              <a:cxn ang="0">
                <a:pos x="connsiteX0" y="connsiteY0"/>
              </a:cxn>
              <a:cxn ang="0">
                <a:pos x="connsiteX1" y="connsiteY1"/>
              </a:cxn>
              <a:cxn ang="0">
                <a:pos x="connsiteX2" y="connsiteY2"/>
              </a:cxn>
            </a:cxnLst>
            <a:rect l="l" t="t" r="r" b="b"/>
            <a:pathLst>
              <a:path w="152400" h="1666875">
                <a:moveTo>
                  <a:pt x="0" y="0"/>
                </a:moveTo>
                <a:lnTo>
                  <a:pt x="152400" y="152400"/>
                </a:lnTo>
                <a:lnTo>
                  <a:pt x="152400" y="16668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93C52933-3CB2-4A6F-8742-94E954EF6719}"/>
              </a:ext>
            </a:extLst>
          </p:cNvPr>
          <p:cNvSpPr/>
          <p:nvPr/>
        </p:nvSpPr>
        <p:spPr>
          <a:xfrm>
            <a:off x="5245135" y="2348407"/>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52" name="组合 51">
            <a:extLst>
              <a:ext uri="{FF2B5EF4-FFF2-40B4-BE49-F238E27FC236}">
                <a16:creationId xmlns:a16="http://schemas.microsoft.com/office/drawing/2014/main" xmlns="" id="{89DFDC5F-5D14-433D-A0B4-CE9065EA0D1A}"/>
              </a:ext>
            </a:extLst>
          </p:cNvPr>
          <p:cNvGrpSpPr/>
          <p:nvPr/>
        </p:nvGrpSpPr>
        <p:grpSpPr>
          <a:xfrm>
            <a:off x="6101774" y="2450913"/>
            <a:ext cx="143637" cy="143637"/>
            <a:chOff x="3620643" y="2232733"/>
            <a:chExt cx="390986" cy="390986"/>
          </a:xfrm>
        </p:grpSpPr>
        <p:sp>
          <p:nvSpPr>
            <p:cNvPr id="53" name="椭圆 52">
              <a:extLst>
                <a:ext uri="{FF2B5EF4-FFF2-40B4-BE49-F238E27FC236}">
                  <a16:creationId xmlns:a16="http://schemas.microsoft.com/office/drawing/2014/main" xmlns="" id="{017E3D54-4148-4501-9784-63BB63475173}"/>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096E3B30-C184-4E27-829A-B6171387D809}"/>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a16="http://schemas.microsoft.com/office/drawing/2014/main" xmlns="" id="{37191CB8-1AB4-4671-8F8B-EEFF4972D872}"/>
              </a:ext>
            </a:extLst>
          </p:cNvPr>
          <p:cNvSpPr/>
          <p:nvPr/>
        </p:nvSpPr>
        <p:spPr>
          <a:xfrm>
            <a:off x="5217476" y="2098812"/>
            <a:ext cx="1826141" cy="338554"/>
          </a:xfrm>
          <a:prstGeom prst="rect">
            <a:avLst/>
          </a:prstGeom>
        </p:spPr>
        <p:txBody>
          <a:bodyPr wrap="none">
            <a:spAutoFit/>
          </a:bodyPr>
          <a:lstStyle/>
          <a:p>
            <a:r>
              <a:rPr lang="zh-CN" altLang="en-US" sz="1600" dirty="0">
                <a:solidFill>
                  <a:schemeClr val="tx1">
                    <a:lumMod val="65000"/>
                    <a:lumOff val="35000"/>
                  </a:schemeClr>
                </a:solidFill>
              </a:rPr>
              <a:t>市政庭院道路硬化</a:t>
            </a:r>
          </a:p>
        </p:txBody>
      </p:sp>
      <p:sp>
        <p:nvSpPr>
          <p:cNvPr id="57" name="任意多边形: 形状 56">
            <a:extLst>
              <a:ext uri="{FF2B5EF4-FFF2-40B4-BE49-F238E27FC236}">
                <a16:creationId xmlns:a16="http://schemas.microsoft.com/office/drawing/2014/main" xmlns="" id="{F450625E-982A-48D7-9B6D-FC62FCE4DF1E}"/>
              </a:ext>
            </a:extLst>
          </p:cNvPr>
          <p:cNvSpPr/>
          <p:nvPr/>
        </p:nvSpPr>
        <p:spPr>
          <a:xfrm>
            <a:off x="6175818" y="2527300"/>
            <a:ext cx="139700" cy="1803400"/>
          </a:xfrm>
          <a:custGeom>
            <a:avLst/>
            <a:gdLst>
              <a:gd name="connsiteX0" fmla="*/ 0 w 139700"/>
              <a:gd name="connsiteY0" fmla="*/ 0 h 1803400"/>
              <a:gd name="connsiteX1" fmla="*/ 139700 w 139700"/>
              <a:gd name="connsiteY1" fmla="*/ 139700 h 1803400"/>
              <a:gd name="connsiteX2" fmla="*/ 139700 w 139700"/>
              <a:gd name="connsiteY2" fmla="*/ 1803400 h 1803400"/>
            </a:gdLst>
            <a:ahLst/>
            <a:cxnLst>
              <a:cxn ang="0">
                <a:pos x="connsiteX0" y="connsiteY0"/>
              </a:cxn>
              <a:cxn ang="0">
                <a:pos x="connsiteX1" y="connsiteY1"/>
              </a:cxn>
              <a:cxn ang="0">
                <a:pos x="connsiteX2" y="connsiteY2"/>
              </a:cxn>
            </a:cxnLst>
            <a:rect l="l" t="t" r="r" b="b"/>
            <a:pathLst>
              <a:path w="139700" h="1803400">
                <a:moveTo>
                  <a:pt x="0" y="0"/>
                </a:moveTo>
                <a:lnTo>
                  <a:pt x="139700" y="139700"/>
                </a:lnTo>
                <a:lnTo>
                  <a:pt x="139700" y="18034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BD20CF3D-BB28-4AFF-A65D-B31BE9057C68}"/>
              </a:ext>
            </a:extLst>
          </p:cNvPr>
          <p:cNvSpPr/>
          <p:nvPr/>
        </p:nvSpPr>
        <p:spPr>
          <a:xfrm>
            <a:off x="6822500" y="1654859"/>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59" name="组合 58">
            <a:extLst>
              <a:ext uri="{FF2B5EF4-FFF2-40B4-BE49-F238E27FC236}">
                <a16:creationId xmlns:a16="http://schemas.microsoft.com/office/drawing/2014/main" xmlns="" id="{2D7881CE-1F13-42E8-B72C-3E667E38D7F0}"/>
              </a:ext>
            </a:extLst>
          </p:cNvPr>
          <p:cNvGrpSpPr/>
          <p:nvPr/>
        </p:nvGrpSpPr>
        <p:grpSpPr>
          <a:xfrm>
            <a:off x="7679139" y="1757365"/>
            <a:ext cx="143637" cy="143637"/>
            <a:chOff x="3620643" y="2232733"/>
            <a:chExt cx="390986" cy="390986"/>
          </a:xfrm>
        </p:grpSpPr>
        <p:sp>
          <p:nvSpPr>
            <p:cNvPr id="60" name="椭圆 59">
              <a:extLst>
                <a:ext uri="{FF2B5EF4-FFF2-40B4-BE49-F238E27FC236}">
                  <a16:creationId xmlns:a16="http://schemas.microsoft.com/office/drawing/2014/main" xmlns="" id="{B0A0E9D9-E474-4F0F-92AA-526B9AD4F36B}"/>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5BE22AA5-3432-491D-92E5-A2DA9077596B}"/>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矩形 61">
            <a:extLst>
              <a:ext uri="{FF2B5EF4-FFF2-40B4-BE49-F238E27FC236}">
                <a16:creationId xmlns:a16="http://schemas.microsoft.com/office/drawing/2014/main" xmlns="" id="{47896936-B92A-4DC6-90BF-4DE18C570D47}"/>
              </a:ext>
            </a:extLst>
          </p:cNvPr>
          <p:cNvSpPr/>
          <p:nvPr/>
        </p:nvSpPr>
        <p:spPr>
          <a:xfrm>
            <a:off x="6794841" y="1405264"/>
            <a:ext cx="1826141" cy="338554"/>
          </a:xfrm>
          <a:prstGeom prst="rect">
            <a:avLst/>
          </a:prstGeom>
        </p:spPr>
        <p:txBody>
          <a:bodyPr wrap="none">
            <a:spAutoFit/>
          </a:bodyPr>
          <a:lstStyle/>
          <a:p>
            <a:r>
              <a:rPr lang="zh-CN" altLang="en-US" sz="1600" dirty="0">
                <a:solidFill>
                  <a:schemeClr val="tx1">
                    <a:lumMod val="65000"/>
                    <a:lumOff val="35000"/>
                  </a:schemeClr>
                </a:solidFill>
              </a:rPr>
              <a:t>室内分户验收工作</a:t>
            </a:r>
          </a:p>
        </p:txBody>
      </p:sp>
      <p:sp>
        <p:nvSpPr>
          <p:cNvPr id="63" name="任意多边形: 形状 62">
            <a:extLst>
              <a:ext uri="{FF2B5EF4-FFF2-40B4-BE49-F238E27FC236}">
                <a16:creationId xmlns:a16="http://schemas.microsoft.com/office/drawing/2014/main" xmlns="" id="{8352535E-105C-4D63-892F-DFEAC3AAFDD7}"/>
              </a:ext>
            </a:extLst>
          </p:cNvPr>
          <p:cNvSpPr/>
          <p:nvPr/>
        </p:nvSpPr>
        <p:spPr>
          <a:xfrm>
            <a:off x="7753183" y="1833752"/>
            <a:ext cx="139700" cy="1803400"/>
          </a:xfrm>
          <a:custGeom>
            <a:avLst/>
            <a:gdLst>
              <a:gd name="connsiteX0" fmla="*/ 0 w 139700"/>
              <a:gd name="connsiteY0" fmla="*/ 0 h 1803400"/>
              <a:gd name="connsiteX1" fmla="*/ 139700 w 139700"/>
              <a:gd name="connsiteY1" fmla="*/ 139700 h 1803400"/>
              <a:gd name="connsiteX2" fmla="*/ 139700 w 139700"/>
              <a:gd name="connsiteY2" fmla="*/ 1803400 h 1803400"/>
            </a:gdLst>
            <a:ahLst/>
            <a:cxnLst>
              <a:cxn ang="0">
                <a:pos x="connsiteX0" y="connsiteY0"/>
              </a:cxn>
              <a:cxn ang="0">
                <a:pos x="connsiteX1" y="connsiteY1"/>
              </a:cxn>
              <a:cxn ang="0">
                <a:pos x="connsiteX2" y="connsiteY2"/>
              </a:cxn>
            </a:cxnLst>
            <a:rect l="l" t="t" r="r" b="b"/>
            <a:pathLst>
              <a:path w="139700" h="1803400">
                <a:moveTo>
                  <a:pt x="0" y="0"/>
                </a:moveTo>
                <a:lnTo>
                  <a:pt x="139700" y="139700"/>
                </a:lnTo>
                <a:lnTo>
                  <a:pt x="139700" y="18034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60AA73D5-1EDC-4BC4-9CC4-B995F2D9283A}"/>
              </a:ext>
            </a:extLst>
          </p:cNvPr>
          <p:cNvSpPr/>
          <p:nvPr/>
        </p:nvSpPr>
        <p:spPr>
          <a:xfrm>
            <a:off x="8266924" y="856950"/>
            <a:ext cx="928459" cy="369332"/>
          </a:xfrm>
          <a:prstGeom prst="rect">
            <a:avLst/>
          </a:prstGeom>
        </p:spPr>
        <p:txBody>
          <a:bodyPr wrap="none">
            <a:spAutoFit/>
          </a:bodyPr>
          <a:lstStyle/>
          <a:p>
            <a:r>
              <a:rPr lang="en-US" altLang="zh-CN" dirty="0">
                <a:solidFill>
                  <a:schemeClr val="accent1"/>
                </a:solidFill>
                <a:latin typeface="+mj-ea"/>
                <a:ea typeface="+mj-ea"/>
              </a:rPr>
              <a:t>x</a:t>
            </a:r>
            <a:r>
              <a:rPr lang="zh-CN" altLang="en-US" dirty="0">
                <a:solidFill>
                  <a:schemeClr val="accent1"/>
                </a:solidFill>
                <a:latin typeface="+mj-ea"/>
                <a:ea typeface="+mj-ea"/>
              </a:rPr>
              <a:t>月</a:t>
            </a:r>
            <a:r>
              <a:rPr lang="en-US" altLang="zh-CN" dirty="0">
                <a:solidFill>
                  <a:schemeClr val="accent1"/>
                </a:solidFill>
                <a:latin typeface="+mj-ea"/>
                <a:ea typeface="+mj-ea"/>
              </a:rPr>
              <a:t>x</a:t>
            </a:r>
            <a:r>
              <a:rPr lang="zh-CN" altLang="en-US" dirty="0">
                <a:solidFill>
                  <a:schemeClr val="accent1"/>
                </a:solidFill>
                <a:latin typeface="+mj-ea"/>
                <a:ea typeface="+mj-ea"/>
              </a:rPr>
              <a:t>日</a:t>
            </a:r>
          </a:p>
        </p:txBody>
      </p:sp>
      <p:grpSp>
        <p:nvGrpSpPr>
          <p:cNvPr id="65" name="组合 64">
            <a:extLst>
              <a:ext uri="{FF2B5EF4-FFF2-40B4-BE49-F238E27FC236}">
                <a16:creationId xmlns:a16="http://schemas.microsoft.com/office/drawing/2014/main" xmlns="" id="{CCBEA9EE-B4A3-475D-AA2C-EE86A0CBE319}"/>
              </a:ext>
            </a:extLst>
          </p:cNvPr>
          <p:cNvGrpSpPr/>
          <p:nvPr/>
        </p:nvGrpSpPr>
        <p:grpSpPr>
          <a:xfrm>
            <a:off x="9123563" y="959456"/>
            <a:ext cx="143637" cy="143637"/>
            <a:chOff x="3620643" y="2232733"/>
            <a:chExt cx="390986" cy="390986"/>
          </a:xfrm>
        </p:grpSpPr>
        <p:sp>
          <p:nvSpPr>
            <p:cNvPr id="66" name="椭圆 65">
              <a:extLst>
                <a:ext uri="{FF2B5EF4-FFF2-40B4-BE49-F238E27FC236}">
                  <a16:creationId xmlns:a16="http://schemas.microsoft.com/office/drawing/2014/main" xmlns="" id="{371BA475-451A-48B9-87D9-F3E0F1127EFE}"/>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2F272DEA-CA31-44F5-8575-202A775FA211}"/>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a:extLst>
              <a:ext uri="{FF2B5EF4-FFF2-40B4-BE49-F238E27FC236}">
                <a16:creationId xmlns:a16="http://schemas.microsoft.com/office/drawing/2014/main" xmlns="" id="{D16C4EDA-4F4D-4D0F-8416-5F3B0DE85EF1}"/>
              </a:ext>
            </a:extLst>
          </p:cNvPr>
          <p:cNvSpPr/>
          <p:nvPr/>
        </p:nvSpPr>
        <p:spPr>
          <a:xfrm>
            <a:off x="8239265" y="607355"/>
            <a:ext cx="2441694" cy="338554"/>
          </a:xfrm>
          <a:prstGeom prst="rect">
            <a:avLst/>
          </a:prstGeom>
        </p:spPr>
        <p:txBody>
          <a:bodyPr wrap="none">
            <a:spAutoFit/>
          </a:bodyPr>
          <a:lstStyle/>
          <a:p>
            <a:r>
              <a:rPr lang="zh-CN" altLang="en-US" sz="1600" dirty="0">
                <a:solidFill>
                  <a:schemeClr val="tx1">
                    <a:lumMod val="65000"/>
                    <a:lumOff val="35000"/>
                  </a:schemeClr>
                </a:solidFill>
              </a:rPr>
              <a:t>完成土建竣工验收及绿化</a:t>
            </a:r>
          </a:p>
        </p:txBody>
      </p:sp>
      <p:sp>
        <p:nvSpPr>
          <p:cNvPr id="69" name="任意多边形: 形状 68">
            <a:extLst>
              <a:ext uri="{FF2B5EF4-FFF2-40B4-BE49-F238E27FC236}">
                <a16:creationId xmlns:a16="http://schemas.microsoft.com/office/drawing/2014/main" xmlns="" id="{68F98A0A-AF97-4E95-979C-DA29CC8963C4}"/>
              </a:ext>
            </a:extLst>
          </p:cNvPr>
          <p:cNvSpPr/>
          <p:nvPr/>
        </p:nvSpPr>
        <p:spPr>
          <a:xfrm>
            <a:off x="9197607" y="1035843"/>
            <a:ext cx="139700" cy="1803400"/>
          </a:xfrm>
          <a:custGeom>
            <a:avLst/>
            <a:gdLst>
              <a:gd name="connsiteX0" fmla="*/ 0 w 139700"/>
              <a:gd name="connsiteY0" fmla="*/ 0 h 1803400"/>
              <a:gd name="connsiteX1" fmla="*/ 139700 w 139700"/>
              <a:gd name="connsiteY1" fmla="*/ 139700 h 1803400"/>
              <a:gd name="connsiteX2" fmla="*/ 139700 w 139700"/>
              <a:gd name="connsiteY2" fmla="*/ 1803400 h 1803400"/>
            </a:gdLst>
            <a:ahLst/>
            <a:cxnLst>
              <a:cxn ang="0">
                <a:pos x="connsiteX0" y="connsiteY0"/>
              </a:cxn>
              <a:cxn ang="0">
                <a:pos x="connsiteX1" y="connsiteY1"/>
              </a:cxn>
              <a:cxn ang="0">
                <a:pos x="connsiteX2" y="connsiteY2"/>
              </a:cxn>
            </a:cxnLst>
            <a:rect l="l" t="t" r="r" b="b"/>
            <a:pathLst>
              <a:path w="139700" h="1803400">
                <a:moveTo>
                  <a:pt x="0" y="0"/>
                </a:moveTo>
                <a:lnTo>
                  <a:pt x="139700" y="139700"/>
                </a:lnTo>
                <a:lnTo>
                  <a:pt x="139700" y="180340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834E3CD7-4A61-4C3C-9CA9-22AF30B6A029}"/>
              </a:ext>
            </a:extLst>
          </p:cNvPr>
          <p:cNvSpPr/>
          <p:nvPr/>
        </p:nvSpPr>
        <p:spPr>
          <a:xfrm>
            <a:off x="1457765" y="-5443"/>
            <a:ext cx="9170217" cy="6863443"/>
          </a:xfrm>
          <a:custGeom>
            <a:avLst/>
            <a:gdLst>
              <a:gd name="connsiteX0" fmla="*/ 0 w 9180841"/>
              <a:gd name="connsiteY0" fmla="*/ 7239000 h 7239000"/>
              <a:gd name="connsiteX1" fmla="*/ 2324100 w 9180841"/>
              <a:gd name="connsiteY1" fmla="*/ 5734050 h 7239000"/>
              <a:gd name="connsiteX2" fmla="*/ 6496050 w 9180841"/>
              <a:gd name="connsiteY2" fmla="*/ 4019550 h 7239000"/>
              <a:gd name="connsiteX3" fmla="*/ 8305800 w 9180841"/>
              <a:gd name="connsiteY3" fmla="*/ 2857500 h 7239000"/>
              <a:gd name="connsiteX4" fmla="*/ 9144000 w 9180841"/>
              <a:gd name="connsiteY4" fmla="*/ 1562100 h 7239000"/>
              <a:gd name="connsiteX5" fmla="*/ 8953500 w 9180841"/>
              <a:gd name="connsiteY5" fmla="*/ 0 h 7239000"/>
              <a:gd name="connsiteX0" fmla="*/ 0 w 9180841"/>
              <a:gd name="connsiteY0" fmla="*/ 7239000 h 7239000"/>
              <a:gd name="connsiteX1" fmla="*/ 2324100 w 9180841"/>
              <a:gd name="connsiteY1" fmla="*/ 5734050 h 7239000"/>
              <a:gd name="connsiteX2" fmla="*/ 6496050 w 9180841"/>
              <a:gd name="connsiteY2" fmla="*/ 4019550 h 7239000"/>
              <a:gd name="connsiteX3" fmla="*/ 8305800 w 9180841"/>
              <a:gd name="connsiteY3" fmla="*/ 2857500 h 7239000"/>
              <a:gd name="connsiteX4" fmla="*/ 9144000 w 9180841"/>
              <a:gd name="connsiteY4" fmla="*/ 1562100 h 7239000"/>
              <a:gd name="connsiteX5" fmla="*/ 8953500 w 9180841"/>
              <a:gd name="connsiteY5" fmla="*/ 0 h 7239000"/>
              <a:gd name="connsiteX0" fmla="*/ 0 w 9180841"/>
              <a:gd name="connsiteY0" fmla="*/ 7239000 h 7239000"/>
              <a:gd name="connsiteX1" fmla="*/ 2324100 w 9180841"/>
              <a:gd name="connsiteY1" fmla="*/ 5734050 h 7239000"/>
              <a:gd name="connsiteX2" fmla="*/ 6496050 w 9180841"/>
              <a:gd name="connsiteY2" fmla="*/ 4019550 h 7239000"/>
              <a:gd name="connsiteX3" fmla="*/ 8305800 w 9180841"/>
              <a:gd name="connsiteY3" fmla="*/ 2857500 h 7239000"/>
              <a:gd name="connsiteX4" fmla="*/ 9144000 w 9180841"/>
              <a:gd name="connsiteY4" fmla="*/ 1562100 h 7239000"/>
              <a:gd name="connsiteX5" fmla="*/ 8953500 w 9180841"/>
              <a:gd name="connsiteY5" fmla="*/ 0 h 7239000"/>
              <a:gd name="connsiteX0" fmla="*/ 0 w 9133858"/>
              <a:gd name="connsiteY0" fmla="*/ 7239000 h 7239000"/>
              <a:gd name="connsiteX1" fmla="*/ 2324100 w 9133858"/>
              <a:gd name="connsiteY1" fmla="*/ 5734050 h 7239000"/>
              <a:gd name="connsiteX2" fmla="*/ 6496050 w 9133858"/>
              <a:gd name="connsiteY2" fmla="*/ 4019550 h 7239000"/>
              <a:gd name="connsiteX3" fmla="*/ 8305800 w 9133858"/>
              <a:gd name="connsiteY3" fmla="*/ 2857500 h 7239000"/>
              <a:gd name="connsiteX4" fmla="*/ 9086850 w 9133858"/>
              <a:gd name="connsiteY4" fmla="*/ 1543050 h 7239000"/>
              <a:gd name="connsiteX5" fmla="*/ 8953500 w 9133858"/>
              <a:gd name="connsiteY5" fmla="*/ 0 h 7239000"/>
              <a:gd name="connsiteX0" fmla="*/ 0 w 9164714"/>
              <a:gd name="connsiteY0" fmla="*/ 7239000 h 7239000"/>
              <a:gd name="connsiteX1" fmla="*/ 2324100 w 9164714"/>
              <a:gd name="connsiteY1" fmla="*/ 5734050 h 7239000"/>
              <a:gd name="connsiteX2" fmla="*/ 6496050 w 9164714"/>
              <a:gd name="connsiteY2" fmla="*/ 4019550 h 7239000"/>
              <a:gd name="connsiteX3" fmla="*/ 8305800 w 9164714"/>
              <a:gd name="connsiteY3" fmla="*/ 2857500 h 7239000"/>
              <a:gd name="connsiteX4" fmla="*/ 9124950 w 9164714"/>
              <a:gd name="connsiteY4" fmla="*/ 1581150 h 7239000"/>
              <a:gd name="connsiteX5" fmla="*/ 8953500 w 9164714"/>
              <a:gd name="connsiteY5" fmla="*/ 0 h 7239000"/>
              <a:gd name="connsiteX0" fmla="*/ 0 w 9187310"/>
              <a:gd name="connsiteY0" fmla="*/ 6819900 h 6819900"/>
              <a:gd name="connsiteX1" fmla="*/ 2324100 w 9187310"/>
              <a:gd name="connsiteY1" fmla="*/ 5314950 h 6819900"/>
              <a:gd name="connsiteX2" fmla="*/ 6496050 w 9187310"/>
              <a:gd name="connsiteY2" fmla="*/ 3600450 h 6819900"/>
              <a:gd name="connsiteX3" fmla="*/ 8305800 w 9187310"/>
              <a:gd name="connsiteY3" fmla="*/ 2438400 h 6819900"/>
              <a:gd name="connsiteX4" fmla="*/ 9124950 w 9187310"/>
              <a:gd name="connsiteY4" fmla="*/ 1162050 h 6819900"/>
              <a:gd name="connsiteX5" fmla="*/ 9029700 w 9187310"/>
              <a:gd name="connsiteY5" fmla="*/ 0 h 6819900"/>
              <a:gd name="connsiteX0" fmla="*/ 0 w 9174991"/>
              <a:gd name="connsiteY0" fmla="*/ 6819900 h 6819900"/>
              <a:gd name="connsiteX1" fmla="*/ 2324100 w 9174991"/>
              <a:gd name="connsiteY1" fmla="*/ 5314950 h 6819900"/>
              <a:gd name="connsiteX2" fmla="*/ 6496050 w 9174991"/>
              <a:gd name="connsiteY2" fmla="*/ 3600450 h 6819900"/>
              <a:gd name="connsiteX3" fmla="*/ 8305800 w 9174991"/>
              <a:gd name="connsiteY3" fmla="*/ 2438400 h 6819900"/>
              <a:gd name="connsiteX4" fmla="*/ 9124950 w 9174991"/>
              <a:gd name="connsiteY4" fmla="*/ 1162050 h 6819900"/>
              <a:gd name="connsiteX5" fmla="*/ 9029700 w 9174991"/>
              <a:gd name="connsiteY5" fmla="*/ 0 h 6819900"/>
              <a:gd name="connsiteX0" fmla="*/ 0 w 9168614"/>
              <a:gd name="connsiteY0" fmla="*/ 6819900 h 6819900"/>
              <a:gd name="connsiteX1" fmla="*/ 2324100 w 9168614"/>
              <a:gd name="connsiteY1" fmla="*/ 5314950 h 6819900"/>
              <a:gd name="connsiteX2" fmla="*/ 6496050 w 9168614"/>
              <a:gd name="connsiteY2" fmla="*/ 3600450 h 6819900"/>
              <a:gd name="connsiteX3" fmla="*/ 8305800 w 9168614"/>
              <a:gd name="connsiteY3" fmla="*/ 2438400 h 6819900"/>
              <a:gd name="connsiteX4" fmla="*/ 9124950 w 9168614"/>
              <a:gd name="connsiteY4" fmla="*/ 1162050 h 6819900"/>
              <a:gd name="connsiteX5" fmla="*/ 9029700 w 9168614"/>
              <a:gd name="connsiteY5" fmla="*/ 0 h 6819900"/>
              <a:gd name="connsiteX0" fmla="*/ 0 w 9178848"/>
              <a:gd name="connsiteY0" fmla="*/ 6819900 h 6819900"/>
              <a:gd name="connsiteX1" fmla="*/ 2324100 w 9178848"/>
              <a:gd name="connsiteY1" fmla="*/ 5314950 h 6819900"/>
              <a:gd name="connsiteX2" fmla="*/ 6496050 w 9178848"/>
              <a:gd name="connsiteY2" fmla="*/ 3600450 h 6819900"/>
              <a:gd name="connsiteX3" fmla="*/ 8305800 w 9178848"/>
              <a:gd name="connsiteY3" fmla="*/ 2438400 h 6819900"/>
              <a:gd name="connsiteX4" fmla="*/ 9124950 w 9178848"/>
              <a:gd name="connsiteY4" fmla="*/ 1162050 h 6819900"/>
              <a:gd name="connsiteX5" fmla="*/ 9067800 w 9178848"/>
              <a:gd name="connsiteY5" fmla="*/ 0 h 6819900"/>
              <a:gd name="connsiteX0" fmla="*/ 0 w 9170091"/>
              <a:gd name="connsiteY0" fmla="*/ 6819900 h 6819900"/>
              <a:gd name="connsiteX1" fmla="*/ 2324100 w 9170091"/>
              <a:gd name="connsiteY1" fmla="*/ 5314950 h 6819900"/>
              <a:gd name="connsiteX2" fmla="*/ 6496050 w 9170091"/>
              <a:gd name="connsiteY2" fmla="*/ 3600450 h 6819900"/>
              <a:gd name="connsiteX3" fmla="*/ 8305800 w 9170091"/>
              <a:gd name="connsiteY3" fmla="*/ 2438400 h 6819900"/>
              <a:gd name="connsiteX4" fmla="*/ 9124950 w 9170091"/>
              <a:gd name="connsiteY4" fmla="*/ 1162050 h 6819900"/>
              <a:gd name="connsiteX5" fmla="*/ 9067800 w 9170091"/>
              <a:gd name="connsiteY5" fmla="*/ 0 h 6819900"/>
              <a:gd name="connsiteX0" fmla="*/ 0 w 9143748"/>
              <a:gd name="connsiteY0" fmla="*/ 6819900 h 6819900"/>
              <a:gd name="connsiteX1" fmla="*/ 2324100 w 9143748"/>
              <a:gd name="connsiteY1" fmla="*/ 5314950 h 6819900"/>
              <a:gd name="connsiteX2" fmla="*/ 6496050 w 9143748"/>
              <a:gd name="connsiteY2" fmla="*/ 3600450 h 6819900"/>
              <a:gd name="connsiteX3" fmla="*/ 8305800 w 9143748"/>
              <a:gd name="connsiteY3" fmla="*/ 2438400 h 6819900"/>
              <a:gd name="connsiteX4" fmla="*/ 9124950 w 9143748"/>
              <a:gd name="connsiteY4" fmla="*/ 1162050 h 6819900"/>
              <a:gd name="connsiteX5" fmla="*/ 9067800 w 9143748"/>
              <a:gd name="connsiteY5" fmla="*/ 0 h 6819900"/>
              <a:gd name="connsiteX0" fmla="*/ 0 w 9146830"/>
              <a:gd name="connsiteY0" fmla="*/ 6819900 h 6819900"/>
              <a:gd name="connsiteX1" fmla="*/ 2324100 w 9146830"/>
              <a:gd name="connsiteY1" fmla="*/ 5314950 h 6819900"/>
              <a:gd name="connsiteX2" fmla="*/ 6496050 w 9146830"/>
              <a:gd name="connsiteY2" fmla="*/ 3600450 h 6819900"/>
              <a:gd name="connsiteX3" fmla="*/ 8305800 w 9146830"/>
              <a:gd name="connsiteY3" fmla="*/ 2438400 h 6819900"/>
              <a:gd name="connsiteX4" fmla="*/ 9124950 w 9146830"/>
              <a:gd name="connsiteY4" fmla="*/ 1162050 h 6819900"/>
              <a:gd name="connsiteX5" fmla="*/ 9067800 w 9146830"/>
              <a:gd name="connsiteY5" fmla="*/ 0 h 6819900"/>
              <a:gd name="connsiteX0" fmla="*/ 0 w 9181504"/>
              <a:gd name="connsiteY0" fmla="*/ 6819900 h 6819900"/>
              <a:gd name="connsiteX1" fmla="*/ 2324100 w 9181504"/>
              <a:gd name="connsiteY1" fmla="*/ 5314950 h 6819900"/>
              <a:gd name="connsiteX2" fmla="*/ 6496050 w 9181504"/>
              <a:gd name="connsiteY2" fmla="*/ 3600450 h 6819900"/>
              <a:gd name="connsiteX3" fmla="*/ 8305800 w 9181504"/>
              <a:gd name="connsiteY3" fmla="*/ 2438400 h 6819900"/>
              <a:gd name="connsiteX4" fmla="*/ 9124950 w 9181504"/>
              <a:gd name="connsiteY4" fmla="*/ 1162050 h 6819900"/>
              <a:gd name="connsiteX5" fmla="*/ 9093200 w 9181504"/>
              <a:gd name="connsiteY5" fmla="*/ 0 h 6819900"/>
              <a:gd name="connsiteX0" fmla="*/ 0 w 9153369"/>
              <a:gd name="connsiteY0" fmla="*/ 6819900 h 6819900"/>
              <a:gd name="connsiteX1" fmla="*/ 2324100 w 9153369"/>
              <a:gd name="connsiteY1" fmla="*/ 5314950 h 6819900"/>
              <a:gd name="connsiteX2" fmla="*/ 6496050 w 9153369"/>
              <a:gd name="connsiteY2" fmla="*/ 3600450 h 6819900"/>
              <a:gd name="connsiteX3" fmla="*/ 8305800 w 9153369"/>
              <a:gd name="connsiteY3" fmla="*/ 2438400 h 6819900"/>
              <a:gd name="connsiteX4" fmla="*/ 9124950 w 9153369"/>
              <a:gd name="connsiteY4" fmla="*/ 1162050 h 6819900"/>
              <a:gd name="connsiteX5" fmla="*/ 9093200 w 9153369"/>
              <a:gd name="connsiteY5" fmla="*/ 0 h 6819900"/>
              <a:gd name="connsiteX0" fmla="*/ 0 w 9134855"/>
              <a:gd name="connsiteY0" fmla="*/ 6819900 h 6819900"/>
              <a:gd name="connsiteX1" fmla="*/ 2324100 w 9134855"/>
              <a:gd name="connsiteY1" fmla="*/ 5314950 h 6819900"/>
              <a:gd name="connsiteX2" fmla="*/ 6496050 w 9134855"/>
              <a:gd name="connsiteY2" fmla="*/ 3600450 h 6819900"/>
              <a:gd name="connsiteX3" fmla="*/ 8305800 w 9134855"/>
              <a:gd name="connsiteY3" fmla="*/ 2438400 h 6819900"/>
              <a:gd name="connsiteX4" fmla="*/ 9099550 w 9134855"/>
              <a:gd name="connsiteY4" fmla="*/ 1162050 h 6819900"/>
              <a:gd name="connsiteX5" fmla="*/ 9093200 w 9134855"/>
              <a:gd name="connsiteY5" fmla="*/ 0 h 6819900"/>
              <a:gd name="connsiteX0" fmla="*/ 0 w 9162837"/>
              <a:gd name="connsiteY0" fmla="*/ 6877958 h 6877958"/>
              <a:gd name="connsiteX1" fmla="*/ 2324100 w 9162837"/>
              <a:gd name="connsiteY1" fmla="*/ 5373008 h 6877958"/>
              <a:gd name="connsiteX2" fmla="*/ 6496050 w 9162837"/>
              <a:gd name="connsiteY2" fmla="*/ 3658508 h 6877958"/>
              <a:gd name="connsiteX3" fmla="*/ 8305800 w 9162837"/>
              <a:gd name="connsiteY3" fmla="*/ 2496458 h 6877958"/>
              <a:gd name="connsiteX4" fmla="*/ 9099550 w 9162837"/>
              <a:gd name="connsiteY4" fmla="*/ 1220108 h 6877958"/>
              <a:gd name="connsiteX5" fmla="*/ 9093200 w 9162837"/>
              <a:gd name="connsiteY5" fmla="*/ 0 h 6877958"/>
              <a:gd name="connsiteX0" fmla="*/ 0 w 9156418"/>
              <a:gd name="connsiteY0" fmla="*/ 6877958 h 6877958"/>
              <a:gd name="connsiteX1" fmla="*/ 2324100 w 9156418"/>
              <a:gd name="connsiteY1" fmla="*/ 5373008 h 6877958"/>
              <a:gd name="connsiteX2" fmla="*/ 6496050 w 9156418"/>
              <a:gd name="connsiteY2" fmla="*/ 3658508 h 6877958"/>
              <a:gd name="connsiteX3" fmla="*/ 8305800 w 9156418"/>
              <a:gd name="connsiteY3" fmla="*/ 2496458 h 6877958"/>
              <a:gd name="connsiteX4" fmla="*/ 9099550 w 9156418"/>
              <a:gd name="connsiteY4" fmla="*/ 1220108 h 6877958"/>
              <a:gd name="connsiteX5" fmla="*/ 9093200 w 9156418"/>
              <a:gd name="connsiteY5" fmla="*/ 0 h 6877958"/>
              <a:gd name="connsiteX0" fmla="*/ 0 w 9168760"/>
              <a:gd name="connsiteY0" fmla="*/ 6877958 h 6877958"/>
              <a:gd name="connsiteX1" fmla="*/ 2324100 w 9168760"/>
              <a:gd name="connsiteY1" fmla="*/ 5373008 h 6877958"/>
              <a:gd name="connsiteX2" fmla="*/ 6496050 w 9168760"/>
              <a:gd name="connsiteY2" fmla="*/ 3658508 h 6877958"/>
              <a:gd name="connsiteX3" fmla="*/ 8305800 w 9168760"/>
              <a:gd name="connsiteY3" fmla="*/ 2496458 h 6877958"/>
              <a:gd name="connsiteX4" fmla="*/ 9099550 w 9168760"/>
              <a:gd name="connsiteY4" fmla="*/ 1220108 h 6877958"/>
              <a:gd name="connsiteX5" fmla="*/ 9093200 w 9168760"/>
              <a:gd name="connsiteY5" fmla="*/ 0 h 6877958"/>
              <a:gd name="connsiteX0" fmla="*/ 0 w 9177918"/>
              <a:gd name="connsiteY0" fmla="*/ 6877958 h 6877958"/>
              <a:gd name="connsiteX1" fmla="*/ 2324100 w 9177918"/>
              <a:gd name="connsiteY1" fmla="*/ 5373008 h 6877958"/>
              <a:gd name="connsiteX2" fmla="*/ 6496050 w 9177918"/>
              <a:gd name="connsiteY2" fmla="*/ 3658508 h 6877958"/>
              <a:gd name="connsiteX3" fmla="*/ 8305800 w 9177918"/>
              <a:gd name="connsiteY3" fmla="*/ 2496458 h 6877958"/>
              <a:gd name="connsiteX4" fmla="*/ 9114064 w 9177918"/>
              <a:gd name="connsiteY4" fmla="*/ 1278166 h 6877958"/>
              <a:gd name="connsiteX5" fmla="*/ 9093200 w 9177918"/>
              <a:gd name="connsiteY5" fmla="*/ 0 h 6877958"/>
              <a:gd name="connsiteX0" fmla="*/ 0 w 9184225"/>
              <a:gd name="connsiteY0" fmla="*/ 6834415 h 6834415"/>
              <a:gd name="connsiteX1" fmla="*/ 2324100 w 9184225"/>
              <a:gd name="connsiteY1" fmla="*/ 5329465 h 6834415"/>
              <a:gd name="connsiteX2" fmla="*/ 6496050 w 9184225"/>
              <a:gd name="connsiteY2" fmla="*/ 3614965 h 6834415"/>
              <a:gd name="connsiteX3" fmla="*/ 8305800 w 9184225"/>
              <a:gd name="connsiteY3" fmla="*/ 2452915 h 6834415"/>
              <a:gd name="connsiteX4" fmla="*/ 9114064 w 9184225"/>
              <a:gd name="connsiteY4" fmla="*/ 1234623 h 6834415"/>
              <a:gd name="connsiteX5" fmla="*/ 9093200 w 9184225"/>
              <a:gd name="connsiteY5" fmla="*/ 0 h 6834415"/>
              <a:gd name="connsiteX0" fmla="*/ 0 w 9170217"/>
              <a:gd name="connsiteY0" fmla="*/ 6834415 h 6834415"/>
              <a:gd name="connsiteX1" fmla="*/ 2324100 w 9170217"/>
              <a:gd name="connsiteY1" fmla="*/ 5329465 h 6834415"/>
              <a:gd name="connsiteX2" fmla="*/ 6496050 w 9170217"/>
              <a:gd name="connsiteY2" fmla="*/ 3614965 h 6834415"/>
              <a:gd name="connsiteX3" fmla="*/ 8305800 w 9170217"/>
              <a:gd name="connsiteY3" fmla="*/ 2452915 h 6834415"/>
              <a:gd name="connsiteX4" fmla="*/ 9114064 w 9170217"/>
              <a:gd name="connsiteY4" fmla="*/ 1234623 h 6834415"/>
              <a:gd name="connsiteX5" fmla="*/ 9093200 w 9170217"/>
              <a:gd name="connsiteY5" fmla="*/ 0 h 6834415"/>
              <a:gd name="connsiteX0" fmla="*/ 0 w 9170217"/>
              <a:gd name="connsiteY0" fmla="*/ 6863443 h 6863443"/>
              <a:gd name="connsiteX1" fmla="*/ 2324100 w 9170217"/>
              <a:gd name="connsiteY1" fmla="*/ 5358493 h 6863443"/>
              <a:gd name="connsiteX2" fmla="*/ 6496050 w 9170217"/>
              <a:gd name="connsiteY2" fmla="*/ 3643993 h 6863443"/>
              <a:gd name="connsiteX3" fmla="*/ 8305800 w 9170217"/>
              <a:gd name="connsiteY3" fmla="*/ 2481943 h 6863443"/>
              <a:gd name="connsiteX4" fmla="*/ 9114064 w 9170217"/>
              <a:gd name="connsiteY4" fmla="*/ 1263651 h 6863443"/>
              <a:gd name="connsiteX5" fmla="*/ 9093200 w 9170217"/>
              <a:gd name="connsiteY5" fmla="*/ 0 h 686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70217" h="6863443">
                <a:moveTo>
                  <a:pt x="0" y="6863443"/>
                </a:moveTo>
                <a:cubicBezTo>
                  <a:pt x="487362" y="6379255"/>
                  <a:pt x="1241425" y="5895068"/>
                  <a:pt x="2324100" y="5358493"/>
                </a:cubicBezTo>
                <a:cubicBezTo>
                  <a:pt x="3406775" y="4821918"/>
                  <a:pt x="5499100" y="4123418"/>
                  <a:pt x="6496050" y="3643993"/>
                </a:cubicBezTo>
                <a:cubicBezTo>
                  <a:pt x="7493000" y="3164568"/>
                  <a:pt x="7869464" y="2878667"/>
                  <a:pt x="8305800" y="2481943"/>
                </a:cubicBezTo>
                <a:cubicBezTo>
                  <a:pt x="8742136" y="2085219"/>
                  <a:pt x="8982831" y="1677308"/>
                  <a:pt x="9114064" y="1263651"/>
                </a:cubicBezTo>
                <a:cubicBezTo>
                  <a:pt x="9245297" y="849994"/>
                  <a:pt x="9107261" y="601890"/>
                  <a:pt x="9093200" y="0"/>
                </a:cubicBezTo>
              </a:path>
            </a:pathLst>
          </a:custGeom>
          <a:noFill/>
          <a:ln w="50800">
            <a:gradFill>
              <a:gsLst>
                <a:gs pos="66680">
                  <a:schemeClr val="accent1"/>
                </a:gs>
                <a:gs pos="30000">
                  <a:schemeClr val="accent1">
                    <a:lumMod val="60000"/>
                    <a:lumOff val="40000"/>
                  </a:schemeClr>
                </a:gs>
                <a:gs pos="0">
                  <a:schemeClr val="accent1">
                    <a:lumMod val="20000"/>
                    <a:lumOff val="80000"/>
                  </a:schemeClr>
                </a:gs>
                <a:gs pos="100000">
                  <a:schemeClr val="accent1">
                    <a:lumMod val="75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860447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76E3154-36CA-4DE5-8B51-B50040A668D1}"/>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DB825286-81FB-4329-81B6-64DC1D7113A6}"/>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340F2F36-5A28-4D2E-B552-D845F87803AF}"/>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A9519592-B0A5-403E-9134-FCB3FADF341C}"/>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05526D26-7E00-4090-9061-A160DB8989FF}"/>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9B0E7257-C0F7-416A-9922-DA3A55861E77}"/>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F3B42D02-1BEC-42A3-9D6A-6ED456101E94}"/>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目标计划</a:t>
            </a:r>
          </a:p>
        </p:txBody>
      </p:sp>
      <p:sp>
        <p:nvSpPr>
          <p:cNvPr id="12" name="任意多边形: 形状 11">
            <a:extLst>
              <a:ext uri="{FF2B5EF4-FFF2-40B4-BE49-F238E27FC236}">
                <a16:creationId xmlns:a16="http://schemas.microsoft.com/office/drawing/2014/main" xmlns="" id="{663C014F-9C32-43DF-95EB-A31AC427600B}"/>
              </a:ext>
            </a:extLst>
          </p:cNvPr>
          <p:cNvSpPr/>
          <p:nvPr/>
        </p:nvSpPr>
        <p:spPr>
          <a:xfrm>
            <a:off x="7044690" y="4478188"/>
            <a:ext cx="4324350" cy="2007870"/>
          </a:xfrm>
          <a:custGeom>
            <a:avLst/>
            <a:gdLst>
              <a:gd name="connsiteX0" fmla="*/ 0 w 4358640"/>
              <a:gd name="connsiteY0" fmla="*/ 914400 h 2606040"/>
              <a:gd name="connsiteX1" fmla="*/ 2651760 w 4358640"/>
              <a:gd name="connsiteY1" fmla="*/ 2606040 h 2606040"/>
              <a:gd name="connsiteX2" fmla="*/ 4358640 w 4358640"/>
              <a:gd name="connsiteY2" fmla="*/ 1645920 h 2606040"/>
              <a:gd name="connsiteX3" fmla="*/ 716280 w 4358640"/>
              <a:gd name="connsiteY3" fmla="*/ 0 h 2606040"/>
              <a:gd name="connsiteX4" fmla="*/ 0 w 4358640"/>
              <a:gd name="connsiteY4" fmla="*/ 914400 h 2606040"/>
              <a:gd name="connsiteX0" fmla="*/ 0 w 4358640"/>
              <a:gd name="connsiteY0" fmla="*/ 914400 h 2606040"/>
              <a:gd name="connsiteX1" fmla="*/ 2651760 w 4358640"/>
              <a:gd name="connsiteY1" fmla="*/ 2606040 h 2606040"/>
              <a:gd name="connsiteX2" fmla="*/ 4358640 w 4358640"/>
              <a:gd name="connsiteY2" fmla="*/ 1645920 h 2606040"/>
              <a:gd name="connsiteX3" fmla="*/ 1524000 w 4358640"/>
              <a:gd name="connsiteY3" fmla="*/ 0 h 2606040"/>
              <a:gd name="connsiteX4" fmla="*/ 0 w 4358640"/>
              <a:gd name="connsiteY4" fmla="*/ 914400 h 2606040"/>
              <a:gd name="connsiteX0" fmla="*/ 0 w 4358640"/>
              <a:gd name="connsiteY0" fmla="*/ 396240 h 2087880"/>
              <a:gd name="connsiteX1" fmla="*/ 2651760 w 4358640"/>
              <a:gd name="connsiteY1" fmla="*/ 2087880 h 2087880"/>
              <a:gd name="connsiteX2" fmla="*/ 4358640 w 4358640"/>
              <a:gd name="connsiteY2" fmla="*/ 1127760 h 2087880"/>
              <a:gd name="connsiteX3" fmla="*/ 1645920 w 4358640"/>
              <a:gd name="connsiteY3" fmla="*/ 0 h 2087880"/>
              <a:gd name="connsiteX4" fmla="*/ 0 w 4358640"/>
              <a:gd name="connsiteY4" fmla="*/ 396240 h 2087880"/>
              <a:gd name="connsiteX0" fmla="*/ 0 w 4358640"/>
              <a:gd name="connsiteY0" fmla="*/ 243840 h 1935480"/>
              <a:gd name="connsiteX1" fmla="*/ 2651760 w 4358640"/>
              <a:gd name="connsiteY1" fmla="*/ 1935480 h 1935480"/>
              <a:gd name="connsiteX2" fmla="*/ 4358640 w 4358640"/>
              <a:gd name="connsiteY2" fmla="*/ 975360 h 1935480"/>
              <a:gd name="connsiteX3" fmla="*/ 1752600 w 4358640"/>
              <a:gd name="connsiteY3" fmla="*/ 0 h 1935480"/>
              <a:gd name="connsiteX4" fmla="*/ 0 w 4358640"/>
              <a:gd name="connsiteY4" fmla="*/ 243840 h 1935480"/>
              <a:gd name="connsiteX0" fmla="*/ 0 w 4358640"/>
              <a:gd name="connsiteY0" fmla="*/ 274320 h 1965960"/>
              <a:gd name="connsiteX1" fmla="*/ 2651760 w 4358640"/>
              <a:gd name="connsiteY1" fmla="*/ 1965960 h 1965960"/>
              <a:gd name="connsiteX2" fmla="*/ 4358640 w 4358640"/>
              <a:gd name="connsiteY2" fmla="*/ 1005840 h 1965960"/>
              <a:gd name="connsiteX3" fmla="*/ 1584960 w 4358640"/>
              <a:gd name="connsiteY3" fmla="*/ 0 h 1965960"/>
              <a:gd name="connsiteX4" fmla="*/ 0 w 4358640"/>
              <a:gd name="connsiteY4" fmla="*/ 274320 h 1965960"/>
              <a:gd name="connsiteX0" fmla="*/ 0 w 4358640"/>
              <a:gd name="connsiteY0" fmla="*/ 274320 h 1935480"/>
              <a:gd name="connsiteX1" fmla="*/ 2362200 w 4358640"/>
              <a:gd name="connsiteY1" fmla="*/ 1935480 h 1935480"/>
              <a:gd name="connsiteX2" fmla="*/ 4358640 w 4358640"/>
              <a:gd name="connsiteY2" fmla="*/ 1005840 h 1935480"/>
              <a:gd name="connsiteX3" fmla="*/ 1584960 w 4358640"/>
              <a:gd name="connsiteY3" fmla="*/ 0 h 1935480"/>
              <a:gd name="connsiteX4" fmla="*/ 0 w 4358640"/>
              <a:gd name="connsiteY4" fmla="*/ 274320 h 1935480"/>
              <a:gd name="connsiteX0" fmla="*/ 0 w 4511040"/>
              <a:gd name="connsiteY0" fmla="*/ 274320 h 1935480"/>
              <a:gd name="connsiteX1" fmla="*/ 2514600 w 4511040"/>
              <a:gd name="connsiteY1" fmla="*/ 1935480 h 1935480"/>
              <a:gd name="connsiteX2" fmla="*/ 4511040 w 4511040"/>
              <a:gd name="connsiteY2" fmla="*/ 1005840 h 1935480"/>
              <a:gd name="connsiteX3" fmla="*/ 1737360 w 4511040"/>
              <a:gd name="connsiteY3" fmla="*/ 0 h 1935480"/>
              <a:gd name="connsiteX4" fmla="*/ 0 w 4511040"/>
              <a:gd name="connsiteY4" fmla="*/ 274320 h 1935480"/>
              <a:gd name="connsiteX0" fmla="*/ 0 w 4617720"/>
              <a:gd name="connsiteY0" fmla="*/ 289560 h 1935480"/>
              <a:gd name="connsiteX1" fmla="*/ 2621280 w 4617720"/>
              <a:gd name="connsiteY1" fmla="*/ 1935480 h 1935480"/>
              <a:gd name="connsiteX2" fmla="*/ 4617720 w 4617720"/>
              <a:gd name="connsiteY2" fmla="*/ 1005840 h 1935480"/>
              <a:gd name="connsiteX3" fmla="*/ 1844040 w 4617720"/>
              <a:gd name="connsiteY3" fmla="*/ 0 h 1935480"/>
              <a:gd name="connsiteX4" fmla="*/ 0 w 4617720"/>
              <a:gd name="connsiteY4" fmla="*/ 289560 h 1935480"/>
              <a:gd name="connsiteX0" fmla="*/ 0 w 4617720"/>
              <a:gd name="connsiteY0" fmla="*/ 350520 h 1996440"/>
              <a:gd name="connsiteX1" fmla="*/ 2621280 w 4617720"/>
              <a:gd name="connsiteY1" fmla="*/ 1996440 h 1996440"/>
              <a:gd name="connsiteX2" fmla="*/ 4617720 w 4617720"/>
              <a:gd name="connsiteY2" fmla="*/ 1066800 h 1996440"/>
              <a:gd name="connsiteX3" fmla="*/ 2392680 w 4617720"/>
              <a:gd name="connsiteY3" fmla="*/ 0 h 1996440"/>
              <a:gd name="connsiteX4" fmla="*/ 0 w 4617720"/>
              <a:gd name="connsiteY4" fmla="*/ 350520 h 1996440"/>
              <a:gd name="connsiteX0" fmla="*/ 0 w 4617720"/>
              <a:gd name="connsiteY0" fmla="*/ 243840 h 1889760"/>
              <a:gd name="connsiteX1" fmla="*/ 2621280 w 4617720"/>
              <a:gd name="connsiteY1" fmla="*/ 1889760 h 1889760"/>
              <a:gd name="connsiteX2" fmla="*/ 4617720 w 4617720"/>
              <a:gd name="connsiteY2" fmla="*/ 960120 h 1889760"/>
              <a:gd name="connsiteX3" fmla="*/ 2529840 w 4617720"/>
              <a:gd name="connsiteY3" fmla="*/ 0 h 1889760"/>
              <a:gd name="connsiteX4" fmla="*/ 0 w 4617720"/>
              <a:gd name="connsiteY4" fmla="*/ 243840 h 1889760"/>
              <a:gd name="connsiteX0" fmla="*/ 0 w 4617720"/>
              <a:gd name="connsiteY0" fmla="*/ 396240 h 2042160"/>
              <a:gd name="connsiteX1" fmla="*/ 2621280 w 4617720"/>
              <a:gd name="connsiteY1" fmla="*/ 2042160 h 2042160"/>
              <a:gd name="connsiteX2" fmla="*/ 4617720 w 4617720"/>
              <a:gd name="connsiteY2" fmla="*/ 1112520 h 2042160"/>
              <a:gd name="connsiteX3" fmla="*/ 2301240 w 4617720"/>
              <a:gd name="connsiteY3" fmla="*/ 0 h 2042160"/>
              <a:gd name="connsiteX4" fmla="*/ 0 w 4617720"/>
              <a:gd name="connsiteY4" fmla="*/ 396240 h 2042160"/>
              <a:gd name="connsiteX0" fmla="*/ 0 w 4617720"/>
              <a:gd name="connsiteY0" fmla="*/ 457200 h 2103120"/>
              <a:gd name="connsiteX1" fmla="*/ 2621280 w 4617720"/>
              <a:gd name="connsiteY1" fmla="*/ 2103120 h 2103120"/>
              <a:gd name="connsiteX2" fmla="*/ 4617720 w 4617720"/>
              <a:gd name="connsiteY2" fmla="*/ 1173480 h 2103120"/>
              <a:gd name="connsiteX3" fmla="*/ 2240280 w 4617720"/>
              <a:gd name="connsiteY3" fmla="*/ 0 h 2103120"/>
              <a:gd name="connsiteX4" fmla="*/ 0 w 4617720"/>
              <a:gd name="connsiteY4" fmla="*/ 457200 h 2103120"/>
              <a:gd name="connsiteX0" fmla="*/ 0 w 4602480"/>
              <a:gd name="connsiteY0" fmla="*/ 563880 h 2103120"/>
              <a:gd name="connsiteX1" fmla="*/ 2606040 w 4602480"/>
              <a:gd name="connsiteY1" fmla="*/ 2103120 h 2103120"/>
              <a:gd name="connsiteX2" fmla="*/ 4602480 w 4602480"/>
              <a:gd name="connsiteY2" fmla="*/ 1173480 h 2103120"/>
              <a:gd name="connsiteX3" fmla="*/ 2225040 w 4602480"/>
              <a:gd name="connsiteY3" fmla="*/ 0 h 2103120"/>
              <a:gd name="connsiteX4" fmla="*/ 0 w 4602480"/>
              <a:gd name="connsiteY4" fmla="*/ 563880 h 2103120"/>
              <a:gd name="connsiteX0" fmla="*/ 0 w 4526280"/>
              <a:gd name="connsiteY0" fmla="*/ 579120 h 2103120"/>
              <a:gd name="connsiteX1" fmla="*/ 2529840 w 4526280"/>
              <a:gd name="connsiteY1" fmla="*/ 2103120 h 2103120"/>
              <a:gd name="connsiteX2" fmla="*/ 4526280 w 4526280"/>
              <a:gd name="connsiteY2" fmla="*/ 1173480 h 2103120"/>
              <a:gd name="connsiteX3" fmla="*/ 2148840 w 4526280"/>
              <a:gd name="connsiteY3" fmla="*/ 0 h 2103120"/>
              <a:gd name="connsiteX4" fmla="*/ 0 w 4526280"/>
              <a:gd name="connsiteY4" fmla="*/ 579120 h 2103120"/>
              <a:gd name="connsiteX0" fmla="*/ 0 w 4465320"/>
              <a:gd name="connsiteY0" fmla="*/ 579120 h 2103120"/>
              <a:gd name="connsiteX1" fmla="*/ 2468880 w 4465320"/>
              <a:gd name="connsiteY1" fmla="*/ 2103120 h 2103120"/>
              <a:gd name="connsiteX2" fmla="*/ 4465320 w 4465320"/>
              <a:gd name="connsiteY2" fmla="*/ 1173480 h 2103120"/>
              <a:gd name="connsiteX3" fmla="*/ 2087880 w 4465320"/>
              <a:gd name="connsiteY3" fmla="*/ 0 h 2103120"/>
              <a:gd name="connsiteX4" fmla="*/ 0 w 4465320"/>
              <a:gd name="connsiteY4" fmla="*/ 579120 h 2103120"/>
              <a:gd name="connsiteX0" fmla="*/ 0 w 4419600"/>
              <a:gd name="connsiteY0" fmla="*/ 594360 h 2103120"/>
              <a:gd name="connsiteX1" fmla="*/ 2423160 w 4419600"/>
              <a:gd name="connsiteY1" fmla="*/ 2103120 h 2103120"/>
              <a:gd name="connsiteX2" fmla="*/ 4419600 w 4419600"/>
              <a:gd name="connsiteY2" fmla="*/ 1173480 h 2103120"/>
              <a:gd name="connsiteX3" fmla="*/ 2042160 w 4419600"/>
              <a:gd name="connsiteY3" fmla="*/ 0 h 2103120"/>
              <a:gd name="connsiteX4" fmla="*/ 0 w 4419600"/>
              <a:gd name="connsiteY4" fmla="*/ 594360 h 2103120"/>
              <a:gd name="connsiteX0" fmla="*/ 0 w 4419600"/>
              <a:gd name="connsiteY0" fmla="*/ 594360 h 2007870"/>
              <a:gd name="connsiteX1" fmla="*/ 2423160 w 4419600"/>
              <a:gd name="connsiteY1" fmla="*/ 2007870 h 2007870"/>
              <a:gd name="connsiteX2" fmla="*/ 4419600 w 4419600"/>
              <a:gd name="connsiteY2" fmla="*/ 1173480 h 2007870"/>
              <a:gd name="connsiteX3" fmla="*/ 2042160 w 4419600"/>
              <a:gd name="connsiteY3" fmla="*/ 0 h 2007870"/>
              <a:gd name="connsiteX4" fmla="*/ 0 w 4419600"/>
              <a:gd name="connsiteY4" fmla="*/ 594360 h 2007870"/>
              <a:gd name="connsiteX0" fmla="*/ 0 w 4324350"/>
              <a:gd name="connsiteY0" fmla="*/ 556260 h 2007870"/>
              <a:gd name="connsiteX1" fmla="*/ 2327910 w 4324350"/>
              <a:gd name="connsiteY1" fmla="*/ 2007870 h 2007870"/>
              <a:gd name="connsiteX2" fmla="*/ 4324350 w 4324350"/>
              <a:gd name="connsiteY2" fmla="*/ 1173480 h 2007870"/>
              <a:gd name="connsiteX3" fmla="*/ 1946910 w 4324350"/>
              <a:gd name="connsiteY3" fmla="*/ 0 h 2007870"/>
              <a:gd name="connsiteX4" fmla="*/ 0 w 4324350"/>
              <a:gd name="connsiteY4" fmla="*/ 556260 h 2007870"/>
              <a:gd name="connsiteX0" fmla="*/ 0 w 4324350"/>
              <a:gd name="connsiteY0" fmla="*/ 556260 h 2007870"/>
              <a:gd name="connsiteX1" fmla="*/ 2232660 w 4324350"/>
              <a:gd name="connsiteY1" fmla="*/ 2007870 h 2007870"/>
              <a:gd name="connsiteX2" fmla="*/ 4324350 w 4324350"/>
              <a:gd name="connsiteY2" fmla="*/ 1173480 h 2007870"/>
              <a:gd name="connsiteX3" fmla="*/ 1946910 w 4324350"/>
              <a:gd name="connsiteY3" fmla="*/ 0 h 2007870"/>
              <a:gd name="connsiteX4" fmla="*/ 0 w 4324350"/>
              <a:gd name="connsiteY4" fmla="*/ 556260 h 2007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50" h="2007870">
                <a:moveTo>
                  <a:pt x="0" y="556260"/>
                </a:moveTo>
                <a:lnTo>
                  <a:pt x="2232660" y="2007870"/>
                </a:lnTo>
                <a:lnTo>
                  <a:pt x="4324350" y="1173480"/>
                </a:lnTo>
                <a:lnTo>
                  <a:pt x="1946910" y="0"/>
                </a:lnTo>
                <a:lnTo>
                  <a:pt x="0" y="55626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CBBA3EAD-167D-441B-9C5E-C981AAB2E5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8872" y="147871"/>
            <a:ext cx="3577681" cy="6291029"/>
          </a:xfrm>
          <a:prstGeom prst="rect">
            <a:avLst/>
          </a:prstGeom>
          <a:effectLst>
            <a:outerShdw blurRad="152400" dist="279400" dir="5400000" sx="98000" sy="98000" algn="t" rotWithShape="0">
              <a:schemeClr val="accent1">
                <a:alpha val="30000"/>
              </a:schemeClr>
            </a:outerShdw>
          </a:effectLst>
        </p:spPr>
      </p:pic>
      <p:sp>
        <p:nvSpPr>
          <p:cNvPr id="13" name="矩形: 剪去单角 12">
            <a:extLst>
              <a:ext uri="{FF2B5EF4-FFF2-40B4-BE49-F238E27FC236}">
                <a16:creationId xmlns:a16="http://schemas.microsoft.com/office/drawing/2014/main" xmlns="" id="{BF4A117A-2088-4FA4-883E-D005CB1C33E4}"/>
              </a:ext>
            </a:extLst>
          </p:cNvPr>
          <p:cNvSpPr/>
          <p:nvPr/>
        </p:nvSpPr>
        <p:spPr>
          <a:xfrm flipH="1">
            <a:off x="8396853" y="1647919"/>
            <a:ext cx="3795147"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a:extLst>
              <a:ext uri="{FF2B5EF4-FFF2-40B4-BE49-F238E27FC236}">
                <a16:creationId xmlns:a16="http://schemas.microsoft.com/office/drawing/2014/main" xmlns="" id="{FDFE8271-A854-4BFB-9035-20038EBCAF85}"/>
              </a:ext>
            </a:extLst>
          </p:cNvPr>
          <p:cNvSpPr/>
          <p:nvPr/>
        </p:nvSpPr>
        <p:spPr>
          <a:xfrm rot="8072707" flipH="1">
            <a:off x="8412145" y="1698475"/>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xmlns="" id="{AEC6F3B6-2DBD-46BA-BD6D-EFC899E537D0}"/>
              </a:ext>
            </a:extLst>
          </p:cNvPr>
          <p:cNvCxnSpPr/>
          <p:nvPr/>
        </p:nvCxnSpPr>
        <p:spPr>
          <a:xfrm flipH="1">
            <a:off x="12192000" y="1646969"/>
            <a:ext cx="0" cy="880871"/>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98C896F6-F477-416D-AEC0-0C0F050B37EA}"/>
              </a:ext>
            </a:extLst>
          </p:cNvPr>
          <p:cNvSpPr txBox="1"/>
          <p:nvPr/>
        </p:nvSpPr>
        <p:spPr>
          <a:xfrm>
            <a:off x="8780889" y="1715232"/>
            <a:ext cx="2698175" cy="523220"/>
          </a:xfrm>
          <a:prstGeom prst="rect">
            <a:avLst/>
          </a:prstGeom>
          <a:noFill/>
        </p:spPr>
        <p:txBody>
          <a:bodyPr wrap="none" rtlCol="0">
            <a:spAutoFit/>
          </a:bodyPr>
          <a:lstStyle/>
          <a:p>
            <a:r>
              <a:rPr lang="zh-CN" altLang="en-US" sz="2800" dirty="0">
                <a:solidFill>
                  <a:schemeClr val="accent1"/>
                </a:solidFill>
                <a:latin typeface="+mj-ea"/>
                <a:ea typeface="+mj-ea"/>
              </a:rPr>
              <a:t>海沧</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稿定宏府</a:t>
            </a:r>
          </a:p>
        </p:txBody>
      </p:sp>
      <p:sp>
        <p:nvSpPr>
          <p:cNvPr id="16" name="矩形 15">
            <a:extLst>
              <a:ext uri="{FF2B5EF4-FFF2-40B4-BE49-F238E27FC236}">
                <a16:creationId xmlns:a16="http://schemas.microsoft.com/office/drawing/2014/main" xmlns="" id="{06969F77-20CC-4391-9223-D4DFB1E025DB}"/>
              </a:ext>
            </a:extLst>
          </p:cNvPr>
          <p:cNvSpPr/>
          <p:nvPr/>
        </p:nvSpPr>
        <p:spPr>
          <a:xfrm>
            <a:off x="8780889" y="2140102"/>
            <a:ext cx="2646878" cy="338554"/>
          </a:xfrm>
          <a:prstGeom prst="rect">
            <a:avLst/>
          </a:prstGeom>
        </p:spPr>
        <p:txBody>
          <a:bodyPr wrap="none">
            <a:spAutoFit/>
          </a:bodyPr>
          <a:lstStyle/>
          <a:p>
            <a:r>
              <a:rPr lang="zh-CN" altLang="en-US" sz="1600" dirty="0">
                <a:solidFill>
                  <a:schemeClr val="tx1">
                    <a:lumMod val="75000"/>
                    <a:lumOff val="25000"/>
                  </a:schemeClr>
                </a:solidFill>
                <a:latin typeface="+mn-ea"/>
              </a:rPr>
              <a:t>土建施工正如火如荼建设中</a:t>
            </a:r>
          </a:p>
        </p:txBody>
      </p:sp>
      <p:grpSp>
        <p:nvGrpSpPr>
          <p:cNvPr id="19" name="组合 18">
            <a:extLst>
              <a:ext uri="{FF2B5EF4-FFF2-40B4-BE49-F238E27FC236}">
                <a16:creationId xmlns:a16="http://schemas.microsoft.com/office/drawing/2014/main" xmlns="" id="{76993011-5043-4F6F-8834-AFE3F18F5358}"/>
              </a:ext>
            </a:extLst>
          </p:cNvPr>
          <p:cNvGrpSpPr/>
          <p:nvPr/>
        </p:nvGrpSpPr>
        <p:grpSpPr>
          <a:xfrm>
            <a:off x="7841351" y="5529748"/>
            <a:ext cx="143637" cy="143637"/>
            <a:chOff x="3620643" y="2232733"/>
            <a:chExt cx="390986" cy="390986"/>
          </a:xfrm>
        </p:grpSpPr>
        <p:sp>
          <p:nvSpPr>
            <p:cNvPr id="20" name="椭圆 19">
              <a:extLst>
                <a:ext uri="{FF2B5EF4-FFF2-40B4-BE49-F238E27FC236}">
                  <a16:creationId xmlns:a16="http://schemas.microsoft.com/office/drawing/2014/main" xmlns="" id="{58A89E51-B330-464C-980E-F0A5D3599838}"/>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908942C8-A64B-4396-AC17-531D1D018FFA}"/>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a:extLst>
              <a:ext uri="{FF2B5EF4-FFF2-40B4-BE49-F238E27FC236}">
                <a16:creationId xmlns:a16="http://schemas.microsoft.com/office/drawing/2014/main" xmlns="" id="{0B8818D5-2FE5-47CD-98FF-614F31D1981C}"/>
              </a:ext>
            </a:extLst>
          </p:cNvPr>
          <p:cNvCxnSpPr>
            <a:cxnSpLocks/>
          </p:cNvCxnSpPr>
          <p:nvPr/>
        </p:nvCxnSpPr>
        <p:spPr>
          <a:xfrm flipH="1">
            <a:off x="4328160" y="5592041"/>
            <a:ext cx="358501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6686FB18-21BC-451B-90BF-176887BDB663}"/>
              </a:ext>
            </a:extLst>
          </p:cNvPr>
          <p:cNvSpPr/>
          <p:nvPr/>
        </p:nvSpPr>
        <p:spPr>
          <a:xfrm>
            <a:off x="913183" y="5416900"/>
            <a:ext cx="3467616" cy="369332"/>
          </a:xfrm>
          <a:prstGeom prst="rect">
            <a:avLst/>
          </a:prstGeom>
        </p:spPr>
        <p:txBody>
          <a:bodyPr wrap="none">
            <a:spAutoFit/>
          </a:bodyPr>
          <a:lstStyle/>
          <a:p>
            <a:r>
              <a:rPr lang="en-US" altLang="zh-CN" dirty="0">
                <a:solidFill>
                  <a:schemeClr val="tx1">
                    <a:lumMod val="75000"/>
                    <a:lumOff val="25000"/>
                  </a:schemeClr>
                </a:solidFill>
                <a:latin typeface="+mn-ea"/>
              </a:rPr>
              <a:t>G4#</a:t>
            </a:r>
            <a:r>
              <a:rPr lang="zh-CN" altLang="en-US" dirty="0">
                <a:solidFill>
                  <a:schemeClr val="tx1">
                    <a:lumMod val="75000"/>
                    <a:lumOff val="25000"/>
                  </a:schemeClr>
                </a:solidFill>
                <a:latin typeface="+mn-ea"/>
              </a:rPr>
              <a:t>楼、</a:t>
            </a:r>
            <a:r>
              <a:rPr lang="en-US" altLang="zh-CN" dirty="0">
                <a:solidFill>
                  <a:schemeClr val="tx1">
                    <a:lumMod val="75000"/>
                    <a:lumOff val="25000"/>
                  </a:schemeClr>
                </a:solidFill>
                <a:latin typeface="+mn-ea"/>
              </a:rPr>
              <a:t>G5#</a:t>
            </a:r>
            <a:r>
              <a:rPr lang="zh-CN" altLang="en-US" dirty="0">
                <a:solidFill>
                  <a:schemeClr val="tx1">
                    <a:lumMod val="75000"/>
                    <a:lumOff val="25000"/>
                  </a:schemeClr>
                </a:solidFill>
                <a:latin typeface="+mn-ea"/>
              </a:rPr>
              <a:t>楼已完成基底验收</a:t>
            </a:r>
          </a:p>
        </p:txBody>
      </p:sp>
      <p:sp>
        <p:nvSpPr>
          <p:cNvPr id="27" name="菱形 26">
            <a:extLst>
              <a:ext uri="{FF2B5EF4-FFF2-40B4-BE49-F238E27FC236}">
                <a16:creationId xmlns:a16="http://schemas.microsoft.com/office/drawing/2014/main" xmlns="" id="{48DBCDFB-62DB-4622-BB01-736810F4673D}"/>
              </a:ext>
            </a:extLst>
          </p:cNvPr>
          <p:cNvSpPr/>
          <p:nvPr/>
        </p:nvSpPr>
        <p:spPr>
          <a:xfrm>
            <a:off x="784344" y="5529674"/>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B4C9FE5A-1E82-43C8-ADE0-5423ADD6FB9B}"/>
              </a:ext>
            </a:extLst>
          </p:cNvPr>
          <p:cNvGrpSpPr/>
          <p:nvPr/>
        </p:nvGrpSpPr>
        <p:grpSpPr>
          <a:xfrm>
            <a:off x="7737540" y="5052228"/>
            <a:ext cx="143637" cy="143637"/>
            <a:chOff x="3620643" y="2232733"/>
            <a:chExt cx="390986" cy="390986"/>
          </a:xfrm>
        </p:grpSpPr>
        <p:sp>
          <p:nvSpPr>
            <p:cNvPr id="29" name="椭圆 28">
              <a:extLst>
                <a:ext uri="{FF2B5EF4-FFF2-40B4-BE49-F238E27FC236}">
                  <a16:creationId xmlns:a16="http://schemas.microsoft.com/office/drawing/2014/main" xmlns="" id="{341466C0-6C7B-44EF-8E2C-33910F2B14A0}"/>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D2089D17-AEA1-42AD-8787-4FE80F2FDE49}"/>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a:extLst>
              <a:ext uri="{FF2B5EF4-FFF2-40B4-BE49-F238E27FC236}">
                <a16:creationId xmlns:a16="http://schemas.microsoft.com/office/drawing/2014/main" xmlns="" id="{ADBAC1CB-BBA4-4953-AB5B-054AFF411CF1}"/>
              </a:ext>
            </a:extLst>
          </p:cNvPr>
          <p:cNvSpPr/>
          <p:nvPr/>
        </p:nvSpPr>
        <p:spPr>
          <a:xfrm>
            <a:off x="913183" y="4587554"/>
            <a:ext cx="2810385" cy="369332"/>
          </a:xfrm>
          <a:prstGeom prst="rect">
            <a:avLst/>
          </a:prstGeom>
        </p:spPr>
        <p:txBody>
          <a:bodyPr wrap="none">
            <a:spAutoFit/>
          </a:bodyPr>
          <a:lstStyle/>
          <a:p>
            <a:r>
              <a:rPr lang="en-US" altLang="zh-CN" dirty="0">
                <a:solidFill>
                  <a:schemeClr val="tx1">
                    <a:lumMod val="75000"/>
                    <a:lumOff val="25000"/>
                  </a:schemeClr>
                </a:solidFill>
                <a:latin typeface="+mn-ea"/>
              </a:rPr>
              <a:t>G1#</a:t>
            </a:r>
            <a:r>
              <a:rPr lang="zh-CN" altLang="en-US" dirty="0">
                <a:solidFill>
                  <a:schemeClr val="tx1">
                    <a:lumMod val="75000"/>
                    <a:lumOff val="25000"/>
                  </a:schemeClr>
                </a:solidFill>
                <a:latin typeface="+mn-ea"/>
              </a:rPr>
              <a:t>楼主体结构已达到</a:t>
            </a:r>
            <a:r>
              <a:rPr lang="en-US" altLang="zh-CN" dirty="0">
                <a:solidFill>
                  <a:schemeClr val="tx1">
                    <a:lumMod val="75000"/>
                    <a:lumOff val="25000"/>
                  </a:schemeClr>
                </a:solidFill>
                <a:latin typeface="+mn-ea"/>
              </a:rPr>
              <a:t>±0</a:t>
            </a:r>
            <a:endParaRPr lang="zh-CN" altLang="en-US" dirty="0">
              <a:solidFill>
                <a:schemeClr val="tx1">
                  <a:lumMod val="75000"/>
                  <a:lumOff val="25000"/>
                </a:schemeClr>
              </a:solidFill>
              <a:latin typeface="+mn-ea"/>
            </a:endParaRPr>
          </a:p>
        </p:txBody>
      </p:sp>
      <p:sp>
        <p:nvSpPr>
          <p:cNvPr id="33" name="菱形 32">
            <a:extLst>
              <a:ext uri="{FF2B5EF4-FFF2-40B4-BE49-F238E27FC236}">
                <a16:creationId xmlns:a16="http://schemas.microsoft.com/office/drawing/2014/main" xmlns="" id="{C1A70ACA-2B99-476F-8EB1-DD15F0D84B65}"/>
              </a:ext>
            </a:extLst>
          </p:cNvPr>
          <p:cNvSpPr/>
          <p:nvPr/>
        </p:nvSpPr>
        <p:spPr>
          <a:xfrm>
            <a:off x="784344" y="4700328"/>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988B4E13-F011-4F09-872C-EC5E640B10D9}"/>
              </a:ext>
            </a:extLst>
          </p:cNvPr>
          <p:cNvSpPr/>
          <p:nvPr/>
        </p:nvSpPr>
        <p:spPr>
          <a:xfrm>
            <a:off x="913183" y="3758208"/>
            <a:ext cx="2903359" cy="369332"/>
          </a:xfrm>
          <a:prstGeom prst="rect">
            <a:avLst/>
          </a:prstGeom>
        </p:spPr>
        <p:txBody>
          <a:bodyPr wrap="none">
            <a:spAutoFit/>
          </a:bodyPr>
          <a:lstStyle/>
          <a:p>
            <a:r>
              <a:rPr lang="en-US" altLang="zh-CN" dirty="0">
                <a:solidFill>
                  <a:schemeClr val="tx1">
                    <a:lumMod val="75000"/>
                    <a:lumOff val="25000"/>
                  </a:schemeClr>
                </a:solidFill>
                <a:latin typeface="+mn-ea"/>
              </a:rPr>
              <a:t>G3#</a:t>
            </a:r>
            <a:r>
              <a:rPr lang="zh-CN" altLang="en-US" dirty="0">
                <a:solidFill>
                  <a:schemeClr val="tx1">
                    <a:lumMod val="75000"/>
                    <a:lumOff val="25000"/>
                  </a:schemeClr>
                </a:solidFill>
                <a:latin typeface="+mn-ea"/>
              </a:rPr>
              <a:t>楼主体结构施工至</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层</a:t>
            </a:r>
          </a:p>
        </p:txBody>
      </p:sp>
      <p:sp>
        <p:nvSpPr>
          <p:cNvPr id="35" name="菱形 34">
            <a:extLst>
              <a:ext uri="{FF2B5EF4-FFF2-40B4-BE49-F238E27FC236}">
                <a16:creationId xmlns:a16="http://schemas.microsoft.com/office/drawing/2014/main" xmlns="" id="{93CE51EA-8F65-4FCF-A545-32E24A0F0845}"/>
              </a:ext>
            </a:extLst>
          </p:cNvPr>
          <p:cNvSpPr/>
          <p:nvPr/>
        </p:nvSpPr>
        <p:spPr>
          <a:xfrm>
            <a:off x="784344" y="3870982"/>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FDF8B8BC-CA9F-4611-97F3-BBF838A7377A}"/>
              </a:ext>
            </a:extLst>
          </p:cNvPr>
          <p:cNvSpPr/>
          <p:nvPr/>
        </p:nvSpPr>
        <p:spPr>
          <a:xfrm>
            <a:off x="913183" y="2831623"/>
            <a:ext cx="2364750" cy="369332"/>
          </a:xfrm>
          <a:prstGeom prst="rect">
            <a:avLst/>
          </a:prstGeom>
        </p:spPr>
        <p:txBody>
          <a:bodyPr wrap="none">
            <a:spAutoFit/>
          </a:bodyPr>
          <a:lstStyle/>
          <a:p>
            <a:r>
              <a:rPr lang="en-US" altLang="zh-CN" dirty="0">
                <a:solidFill>
                  <a:schemeClr val="tx1">
                    <a:lumMod val="75000"/>
                    <a:lumOff val="25000"/>
                  </a:schemeClr>
                </a:solidFill>
                <a:latin typeface="+mn-ea"/>
              </a:rPr>
              <a:t>G6#</a:t>
            </a:r>
            <a:r>
              <a:rPr lang="zh-CN" altLang="en-US" dirty="0">
                <a:solidFill>
                  <a:schemeClr val="tx1">
                    <a:lumMod val="75000"/>
                    <a:lumOff val="25000"/>
                  </a:schemeClr>
                </a:solidFill>
                <a:latin typeface="+mn-ea"/>
              </a:rPr>
              <a:t>楼施工至</a:t>
            </a:r>
            <a:r>
              <a:rPr lang="en-US" altLang="zh-CN" dirty="0">
                <a:solidFill>
                  <a:schemeClr val="tx1">
                    <a:lumMod val="75000"/>
                    <a:lumOff val="25000"/>
                  </a:schemeClr>
                </a:solidFill>
                <a:latin typeface="+mn-ea"/>
              </a:rPr>
              <a:t>10</a:t>
            </a:r>
            <a:r>
              <a:rPr lang="zh-CN" altLang="en-US" dirty="0">
                <a:solidFill>
                  <a:schemeClr val="tx1">
                    <a:lumMod val="75000"/>
                    <a:lumOff val="25000"/>
                  </a:schemeClr>
                </a:solidFill>
                <a:latin typeface="+mn-ea"/>
              </a:rPr>
              <a:t>层板</a:t>
            </a:r>
          </a:p>
        </p:txBody>
      </p:sp>
      <p:sp>
        <p:nvSpPr>
          <p:cNvPr id="37" name="菱形 36">
            <a:extLst>
              <a:ext uri="{FF2B5EF4-FFF2-40B4-BE49-F238E27FC236}">
                <a16:creationId xmlns:a16="http://schemas.microsoft.com/office/drawing/2014/main" xmlns="" id="{19EA3941-139B-4E7E-8DA2-5A156F91D358}"/>
              </a:ext>
            </a:extLst>
          </p:cNvPr>
          <p:cNvSpPr/>
          <p:nvPr/>
        </p:nvSpPr>
        <p:spPr>
          <a:xfrm>
            <a:off x="784344" y="2944397"/>
            <a:ext cx="159319" cy="159319"/>
          </a:xfrm>
          <a:prstGeom prst="diamond">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F4BD84EB-A02C-4B00-8388-217BB1D0E211}"/>
              </a:ext>
            </a:extLst>
          </p:cNvPr>
          <p:cNvSpPr/>
          <p:nvPr/>
        </p:nvSpPr>
        <p:spPr>
          <a:xfrm>
            <a:off x="3727260" y="4767748"/>
            <a:ext cx="4084320" cy="381000"/>
          </a:xfrm>
          <a:custGeom>
            <a:avLst/>
            <a:gdLst>
              <a:gd name="connsiteX0" fmla="*/ 0 w 4084320"/>
              <a:gd name="connsiteY0" fmla="*/ 0 h 381000"/>
              <a:gd name="connsiteX1" fmla="*/ 3672840 w 4084320"/>
              <a:gd name="connsiteY1" fmla="*/ 0 h 381000"/>
              <a:gd name="connsiteX2" fmla="*/ 4084320 w 4084320"/>
              <a:gd name="connsiteY2" fmla="*/ 381000 h 381000"/>
            </a:gdLst>
            <a:ahLst/>
            <a:cxnLst>
              <a:cxn ang="0">
                <a:pos x="connsiteX0" y="connsiteY0"/>
              </a:cxn>
              <a:cxn ang="0">
                <a:pos x="connsiteX1" y="connsiteY1"/>
              </a:cxn>
              <a:cxn ang="0">
                <a:pos x="connsiteX2" y="connsiteY2"/>
              </a:cxn>
            </a:cxnLst>
            <a:rect l="l" t="t" r="r" b="b"/>
            <a:pathLst>
              <a:path w="4084320" h="381000">
                <a:moveTo>
                  <a:pt x="0" y="0"/>
                </a:moveTo>
                <a:lnTo>
                  <a:pt x="3672840" y="0"/>
                </a:lnTo>
                <a:lnTo>
                  <a:pt x="4084320" y="381000"/>
                </a:lnTo>
              </a:path>
            </a:pathLst>
          </a:cu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xmlns="" id="{C2DB75C2-BFFB-4CCA-86A8-A55A1EDF2ABF}"/>
              </a:ext>
            </a:extLst>
          </p:cNvPr>
          <p:cNvGrpSpPr/>
          <p:nvPr/>
        </p:nvGrpSpPr>
        <p:grpSpPr>
          <a:xfrm>
            <a:off x="7942315" y="3995052"/>
            <a:ext cx="143637" cy="143637"/>
            <a:chOff x="3620643" y="2232733"/>
            <a:chExt cx="390986" cy="390986"/>
          </a:xfrm>
        </p:grpSpPr>
        <p:sp>
          <p:nvSpPr>
            <p:cNvPr id="41" name="椭圆 40">
              <a:extLst>
                <a:ext uri="{FF2B5EF4-FFF2-40B4-BE49-F238E27FC236}">
                  <a16:creationId xmlns:a16="http://schemas.microsoft.com/office/drawing/2014/main" xmlns="" id="{C375E115-3255-4765-9086-F6A6EF6D488C}"/>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763153D7-8B83-40FE-B208-4CC67A1E9ABB}"/>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任意多边形: 形状 42">
            <a:extLst>
              <a:ext uri="{FF2B5EF4-FFF2-40B4-BE49-F238E27FC236}">
                <a16:creationId xmlns:a16="http://schemas.microsoft.com/office/drawing/2014/main" xmlns="" id="{EA0496DD-2126-4053-9C25-4322ACE13C54}"/>
              </a:ext>
            </a:extLst>
          </p:cNvPr>
          <p:cNvSpPr/>
          <p:nvPr/>
        </p:nvSpPr>
        <p:spPr>
          <a:xfrm>
            <a:off x="3759200" y="3936714"/>
            <a:ext cx="4252686" cy="130629"/>
          </a:xfrm>
          <a:custGeom>
            <a:avLst/>
            <a:gdLst>
              <a:gd name="connsiteX0" fmla="*/ 0 w 4252686"/>
              <a:gd name="connsiteY0" fmla="*/ 0 h 130629"/>
              <a:gd name="connsiteX1" fmla="*/ 4122057 w 4252686"/>
              <a:gd name="connsiteY1" fmla="*/ 0 h 130629"/>
              <a:gd name="connsiteX2" fmla="*/ 4252686 w 4252686"/>
              <a:gd name="connsiteY2" fmla="*/ 130629 h 130629"/>
            </a:gdLst>
            <a:ahLst/>
            <a:cxnLst>
              <a:cxn ang="0">
                <a:pos x="connsiteX0" y="connsiteY0"/>
              </a:cxn>
              <a:cxn ang="0">
                <a:pos x="connsiteX1" y="connsiteY1"/>
              </a:cxn>
              <a:cxn ang="0">
                <a:pos x="connsiteX2" y="connsiteY2"/>
              </a:cxn>
            </a:cxnLst>
            <a:rect l="l" t="t" r="r" b="b"/>
            <a:pathLst>
              <a:path w="4252686" h="130629">
                <a:moveTo>
                  <a:pt x="0" y="0"/>
                </a:moveTo>
                <a:lnTo>
                  <a:pt x="4122057" y="0"/>
                </a:lnTo>
                <a:lnTo>
                  <a:pt x="4252686" y="130629"/>
                </a:lnTo>
              </a:path>
            </a:pathLst>
          </a:cu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xmlns="" id="{A0616F42-C7B7-43F2-A8A7-3A9C61C33BF8}"/>
              </a:ext>
            </a:extLst>
          </p:cNvPr>
          <p:cNvGrpSpPr/>
          <p:nvPr/>
        </p:nvGrpSpPr>
        <p:grpSpPr>
          <a:xfrm>
            <a:off x="7841351" y="2954798"/>
            <a:ext cx="143637" cy="143637"/>
            <a:chOff x="3620643" y="2232733"/>
            <a:chExt cx="390986" cy="390986"/>
          </a:xfrm>
        </p:grpSpPr>
        <p:sp>
          <p:nvSpPr>
            <p:cNvPr id="45" name="椭圆 44">
              <a:extLst>
                <a:ext uri="{FF2B5EF4-FFF2-40B4-BE49-F238E27FC236}">
                  <a16:creationId xmlns:a16="http://schemas.microsoft.com/office/drawing/2014/main" xmlns="" id="{683077AB-4436-43EF-ACE9-66E0B4ADF35D}"/>
                </a:ext>
              </a:extLst>
            </p:cNvPr>
            <p:cNvSpPr/>
            <p:nvPr/>
          </p:nvSpPr>
          <p:spPr>
            <a:xfrm>
              <a:off x="3729050" y="2341140"/>
              <a:ext cx="174172" cy="174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F77A0B7E-5198-4E8E-8975-1724AA777A6C}"/>
                </a:ext>
              </a:extLst>
            </p:cNvPr>
            <p:cNvSpPr/>
            <p:nvPr/>
          </p:nvSpPr>
          <p:spPr>
            <a:xfrm>
              <a:off x="3620643" y="2232733"/>
              <a:ext cx="390986" cy="390986"/>
            </a:xfrm>
            <a:prstGeom prst="ellipse">
              <a:avLst/>
            </a:prstGeom>
            <a:gradFill flip="none" rotWithShape="1">
              <a:gsLst>
                <a:gs pos="0">
                  <a:schemeClr val="accent1"/>
                </a:gs>
                <a:gs pos="100000">
                  <a:schemeClr val="accent1">
                    <a:alpha val="0"/>
                  </a:schemeClr>
                </a:gs>
              </a:gsLst>
              <a:path path="circle">
                <a:fillToRect l="50000" t="50000" r="50000" b="50000"/>
              </a:path>
              <a:tileRect/>
            </a:gra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7" name="直接连接符 46">
            <a:extLst>
              <a:ext uri="{FF2B5EF4-FFF2-40B4-BE49-F238E27FC236}">
                <a16:creationId xmlns:a16="http://schemas.microsoft.com/office/drawing/2014/main" xmlns="" id="{4AE8FA01-ABA0-450C-907B-0A5D190D871D}"/>
              </a:ext>
            </a:extLst>
          </p:cNvPr>
          <p:cNvCxnSpPr>
            <a:cxnSpLocks/>
            <a:endCxn id="36" idx="3"/>
          </p:cNvCxnSpPr>
          <p:nvPr/>
        </p:nvCxnSpPr>
        <p:spPr>
          <a:xfrm flipH="1" flipV="1">
            <a:off x="3277933" y="3016289"/>
            <a:ext cx="4635238" cy="80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0" name="矩形: 剪去单角 49">
            <a:extLst>
              <a:ext uri="{FF2B5EF4-FFF2-40B4-BE49-F238E27FC236}">
                <a16:creationId xmlns:a16="http://schemas.microsoft.com/office/drawing/2014/main" xmlns="" id="{2870B0CE-FF04-48B0-A6EB-C005E96D4EA2}"/>
              </a:ext>
            </a:extLst>
          </p:cNvPr>
          <p:cNvSpPr/>
          <p:nvPr/>
        </p:nvSpPr>
        <p:spPr>
          <a:xfrm>
            <a:off x="0" y="1347010"/>
            <a:ext cx="4496312" cy="8799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等腰三角形 50">
            <a:extLst>
              <a:ext uri="{FF2B5EF4-FFF2-40B4-BE49-F238E27FC236}">
                <a16:creationId xmlns:a16="http://schemas.microsoft.com/office/drawing/2014/main" xmlns="" id="{1120F233-3305-4AE1-AB64-7E3DDB2D9E4B}"/>
              </a:ext>
            </a:extLst>
          </p:cNvPr>
          <p:cNvSpPr/>
          <p:nvPr/>
        </p:nvSpPr>
        <p:spPr>
          <a:xfrm rot="13527293">
            <a:off x="4282252" y="1397565"/>
            <a:ext cx="197092" cy="125470"/>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D372E8B2-A2F5-4AB2-92E0-E3EDC14A474F}"/>
              </a:ext>
            </a:extLst>
          </p:cNvPr>
          <p:cNvSpPr txBox="1"/>
          <p:nvPr/>
        </p:nvSpPr>
        <p:spPr>
          <a:xfrm>
            <a:off x="384036" y="1414323"/>
            <a:ext cx="3057247" cy="523220"/>
          </a:xfrm>
          <a:prstGeom prst="rect">
            <a:avLst/>
          </a:prstGeom>
          <a:noFill/>
        </p:spPr>
        <p:txBody>
          <a:bodyPr wrap="none" rtlCol="0">
            <a:spAutoFit/>
          </a:bodyPr>
          <a:lstStyle/>
          <a:p>
            <a:r>
              <a:rPr lang="zh-CN" altLang="en-US" sz="2800" dirty="0">
                <a:solidFill>
                  <a:schemeClr val="accent1"/>
                </a:solidFill>
                <a:latin typeface="+mj-ea"/>
                <a:ea typeface="+mj-ea"/>
              </a:rPr>
              <a:t>目标：春节前开盘</a:t>
            </a:r>
          </a:p>
        </p:txBody>
      </p:sp>
      <p:sp>
        <p:nvSpPr>
          <p:cNvPr id="53" name="矩形 52">
            <a:extLst>
              <a:ext uri="{FF2B5EF4-FFF2-40B4-BE49-F238E27FC236}">
                <a16:creationId xmlns:a16="http://schemas.microsoft.com/office/drawing/2014/main" xmlns="" id="{91E9B9AA-96EC-4369-9F11-DC36337A3A89}"/>
              </a:ext>
            </a:extLst>
          </p:cNvPr>
          <p:cNvSpPr/>
          <p:nvPr/>
        </p:nvSpPr>
        <p:spPr>
          <a:xfrm>
            <a:off x="384036" y="1839193"/>
            <a:ext cx="3945311" cy="338554"/>
          </a:xfrm>
          <a:prstGeom prst="rect">
            <a:avLst/>
          </a:prstGeom>
        </p:spPr>
        <p:txBody>
          <a:bodyPr wrap="none">
            <a:spAutoFit/>
          </a:bodyPr>
          <a:lstStyle/>
          <a:p>
            <a:r>
              <a:rPr lang="zh-CN" altLang="en-US" sz="1600" dirty="0">
                <a:solidFill>
                  <a:schemeClr val="tx1">
                    <a:lumMod val="75000"/>
                    <a:lumOff val="25000"/>
                  </a:schemeClr>
                </a:solidFill>
                <a:latin typeface="+mn-ea"/>
              </a:rPr>
              <a:t>最后</a:t>
            </a:r>
            <a:r>
              <a:rPr lang="en-US" altLang="zh-CN" sz="1600" dirty="0">
                <a:solidFill>
                  <a:schemeClr val="tx1">
                    <a:lumMod val="75000"/>
                    <a:lumOff val="25000"/>
                  </a:schemeClr>
                </a:solidFill>
                <a:latin typeface="+mn-ea"/>
              </a:rPr>
              <a:t>40</a:t>
            </a:r>
            <a:r>
              <a:rPr lang="zh-CN" altLang="en-US" sz="1600" dirty="0">
                <a:solidFill>
                  <a:schemeClr val="tx1">
                    <a:lumMod val="75000"/>
                    <a:lumOff val="25000"/>
                  </a:schemeClr>
                </a:solidFill>
                <a:latin typeface="+mn-ea"/>
              </a:rPr>
              <a:t>天内抢抓工期，力争达到预售条件</a:t>
            </a:r>
          </a:p>
        </p:txBody>
      </p:sp>
      <p:cxnSp>
        <p:nvCxnSpPr>
          <p:cNvPr id="54" name="直接连接符 53">
            <a:extLst>
              <a:ext uri="{FF2B5EF4-FFF2-40B4-BE49-F238E27FC236}">
                <a16:creationId xmlns:a16="http://schemas.microsoft.com/office/drawing/2014/main" xmlns="" id="{417465C4-8479-4456-A787-D13CC2BB65A5}"/>
              </a:ext>
            </a:extLst>
          </p:cNvPr>
          <p:cNvCxnSpPr/>
          <p:nvPr/>
        </p:nvCxnSpPr>
        <p:spPr>
          <a:xfrm>
            <a:off x="0" y="1346060"/>
            <a:ext cx="0" cy="880871"/>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460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7C026D7-C9FC-4CE5-9DD0-43ECBA7C2ED5}"/>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A7A8FD92-C2AD-4D8A-92A8-6ED44D7EA256}"/>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CD2A7490-87BE-484D-B4F8-479DE76FCE8E}"/>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283965F1-4510-4643-A9FA-86858475B109}"/>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DD14B59F-1531-4C0D-97A0-D3CA0B273926}"/>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9DD1A5E9-A9EA-4453-8124-B6B1FBE6C7E3}"/>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4D296FCD-F482-4F7D-9BFF-8734EA2C975A}"/>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目标计划</a:t>
            </a:r>
          </a:p>
        </p:txBody>
      </p:sp>
      <p:sp>
        <p:nvSpPr>
          <p:cNvPr id="11" name="等腰三角形 10">
            <a:extLst>
              <a:ext uri="{FF2B5EF4-FFF2-40B4-BE49-F238E27FC236}">
                <a16:creationId xmlns:a16="http://schemas.microsoft.com/office/drawing/2014/main" xmlns="" id="{AB56D768-1668-4D97-BC44-77B9FA949233}"/>
              </a:ext>
            </a:extLst>
          </p:cNvPr>
          <p:cNvSpPr/>
          <p:nvPr/>
        </p:nvSpPr>
        <p:spPr>
          <a:xfrm rot="16200000">
            <a:off x="617311" y="1404487"/>
            <a:ext cx="335989" cy="284730"/>
          </a:xfrm>
          <a:prstGeom prst="triangle">
            <a:avLst>
              <a:gd name="adj" fmla="val 5491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剪去单角 8">
            <a:extLst>
              <a:ext uri="{FF2B5EF4-FFF2-40B4-BE49-F238E27FC236}">
                <a16:creationId xmlns:a16="http://schemas.microsoft.com/office/drawing/2014/main" xmlns="" id="{34E1CB44-5494-48BF-BB64-1EDA9C979671}"/>
              </a:ext>
            </a:extLst>
          </p:cNvPr>
          <p:cNvSpPr/>
          <p:nvPr/>
        </p:nvSpPr>
        <p:spPr>
          <a:xfrm flipV="1">
            <a:off x="927669" y="1378858"/>
            <a:ext cx="4326502" cy="4956810"/>
          </a:xfrm>
          <a:prstGeom prst="snip1Rect">
            <a:avLst>
              <a:gd name="adj" fmla="val 7039"/>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24">
            <a:extLst>
              <a:ext uri="{FF2B5EF4-FFF2-40B4-BE49-F238E27FC236}">
                <a16:creationId xmlns:a16="http://schemas.microsoft.com/office/drawing/2014/main" xmlns="" id="{0B35F332-448B-4029-B047-9570118E17ED}"/>
              </a:ext>
            </a:extLst>
          </p:cNvPr>
          <p:cNvSpPr/>
          <p:nvPr/>
        </p:nvSpPr>
        <p:spPr>
          <a:xfrm>
            <a:off x="1100853" y="1999333"/>
            <a:ext cx="3839513" cy="400110"/>
          </a:xfrm>
          <a:prstGeom prst="rect">
            <a:avLst/>
          </a:prstGeom>
        </p:spPr>
        <p:txBody>
          <a:bodyPr wrap="none">
            <a:spAutoFit/>
          </a:bodyPr>
          <a:lstStyle/>
          <a:p>
            <a:r>
              <a:rPr lang="zh-CN" altLang="en-US" sz="2000" dirty="0">
                <a:solidFill>
                  <a:schemeClr val="accent1">
                    <a:alpha val="10000"/>
                  </a:schemeClr>
                </a:solidFill>
                <a:latin typeface="+mj-lt"/>
              </a:rPr>
              <a:t>THE QUALITY OF PROJECT</a:t>
            </a:r>
          </a:p>
        </p:txBody>
      </p:sp>
      <p:sp>
        <p:nvSpPr>
          <p:cNvPr id="10" name="矩形 9">
            <a:extLst>
              <a:ext uri="{FF2B5EF4-FFF2-40B4-BE49-F238E27FC236}">
                <a16:creationId xmlns:a16="http://schemas.microsoft.com/office/drawing/2014/main" xmlns="" id="{290DAA83-D795-4221-8D31-0C342C8AC52E}"/>
              </a:ext>
            </a:extLst>
          </p:cNvPr>
          <p:cNvSpPr/>
          <p:nvPr/>
        </p:nvSpPr>
        <p:spPr>
          <a:xfrm>
            <a:off x="1268255" y="2385057"/>
            <a:ext cx="3791343" cy="3660233"/>
          </a:xfrm>
          <a:prstGeom prst="rect">
            <a:avLst/>
          </a:prstGeom>
        </p:spPr>
        <p:txBody>
          <a:bodyPr wrap="square">
            <a:spAutoFit/>
          </a:bodyPr>
          <a:lstStyle/>
          <a:p>
            <a:pPr lvl="0">
              <a:lnSpc>
                <a:spcPct val="130000"/>
              </a:lnSpc>
              <a:defRPr/>
            </a:pPr>
            <a:r>
              <a:rPr lang="zh-CN" altLang="en-US" dirty="0">
                <a:solidFill>
                  <a:schemeClr val="tx1">
                    <a:lumMod val="75000"/>
                    <a:lumOff val="25000"/>
                  </a:schemeClr>
                </a:solidFill>
                <a:latin typeface="+mn-ea"/>
              </a:rPr>
              <a:t>严把质量关，严格按照程序要求，严格执行</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自检、互检、交接检</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三检制度，加强过程控制，确保施工质量。</a:t>
            </a:r>
            <a:endParaRPr lang="en-US" altLang="zh-CN" dirty="0">
              <a:solidFill>
                <a:schemeClr val="tx1">
                  <a:lumMod val="75000"/>
                  <a:lumOff val="25000"/>
                </a:schemeClr>
              </a:solidFill>
              <a:latin typeface="+mn-ea"/>
            </a:endParaRPr>
          </a:p>
          <a:p>
            <a:pPr lvl="0">
              <a:lnSpc>
                <a:spcPct val="130000"/>
              </a:lnSpc>
              <a:defRPr/>
            </a:pPr>
            <a:r>
              <a:rPr lang="zh-CN" altLang="en-US" dirty="0">
                <a:solidFill>
                  <a:schemeClr val="tx1">
                    <a:lumMod val="75000"/>
                    <a:lumOff val="25000"/>
                  </a:schemeClr>
                </a:solidFill>
                <a:latin typeface="+mn-ea"/>
              </a:rPr>
              <a:t>在施工中结合工程实际，遵照质量保证体系模式，加强内部管理，严格工艺标准，规范施工行为，运用质量控制手段，确保施工的每一个过程都在受控状态之下，达到一次验收“合格”标准。</a:t>
            </a:r>
            <a:endParaRPr lang="en-US" altLang="zh-CN" dirty="0">
              <a:solidFill>
                <a:schemeClr val="tx1">
                  <a:lumMod val="75000"/>
                  <a:lumOff val="25000"/>
                </a:schemeClr>
              </a:solidFill>
              <a:latin typeface="+mn-ea"/>
            </a:endParaRPr>
          </a:p>
        </p:txBody>
      </p:sp>
      <p:sp>
        <p:nvSpPr>
          <p:cNvPr id="12" name="矩形: 剪去单角 11">
            <a:extLst>
              <a:ext uri="{FF2B5EF4-FFF2-40B4-BE49-F238E27FC236}">
                <a16:creationId xmlns:a16="http://schemas.microsoft.com/office/drawing/2014/main" xmlns="" id="{F6C1D734-01A1-41EE-986A-C9A9A7C21AAD}"/>
              </a:ext>
            </a:extLst>
          </p:cNvPr>
          <p:cNvSpPr/>
          <p:nvPr/>
        </p:nvSpPr>
        <p:spPr>
          <a:xfrm>
            <a:off x="659223" y="1530282"/>
            <a:ext cx="2518991" cy="6433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a:extLst>
              <a:ext uri="{FF2B5EF4-FFF2-40B4-BE49-F238E27FC236}">
                <a16:creationId xmlns:a16="http://schemas.microsoft.com/office/drawing/2014/main" xmlns="" id="{C582F582-179D-41C4-BBCB-4A9391A84F02}"/>
              </a:ext>
            </a:extLst>
          </p:cNvPr>
          <p:cNvSpPr/>
          <p:nvPr/>
        </p:nvSpPr>
        <p:spPr>
          <a:xfrm rot="13527293">
            <a:off x="3007474" y="1568444"/>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82F64A9E-0466-463F-AB90-BD2AD0F9E707}"/>
              </a:ext>
            </a:extLst>
          </p:cNvPr>
          <p:cNvSpPr txBox="1"/>
          <p:nvPr/>
        </p:nvSpPr>
        <p:spPr>
          <a:xfrm>
            <a:off x="823619" y="1627842"/>
            <a:ext cx="1980029" cy="523220"/>
          </a:xfrm>
          <a:prstGeom prst="rect">
            <a:avLst/>
          </a:prstGeom>
          <a:noFill/>
        </p:spPr>
        <p:txBody>
          <a:bodyPr wrap="none" rtlCol="0">
            <a:spAutoFit/>
          </a:bodyPr>
          <a:lstStyle/>
          <a:p>
            <a:r>
              <a:rPr lang="zh-CN" altLang="en-US" sz="2800" dirty="0">
                <a:solidFill>
                  <a:schemeClr val="accent1"/>
                </a:solidFill>
                <a:latin typeface="+mj-ea"/>
                <a:ea typeface="+mj-ea"/>
              </a:rPr>
              <a:t>工程质量上</a:t>
            </a:r>
          </a:p>
        </p:txBody>
      </p:sp>
      <p:cxnSp>
        <p:nvCxnSpPr>
          <p:cNvPr id="15" name="直接连接符 14">
            <a:extLst>
              <a:ext uri="{FF2B5EF4-FFF2-40B4-BE49-F238E27FC236}">
                <a16:creationId xmlns:a16="http://schemas.microsoft.com/office/drawing/2014/main" xmlns="" id="{26682229-F6C3-4D7B-B5B5-57804CB709F8}"/>
              </a:ext>
            </a:extLst>
          </p:cNvPr>
          <p:cNvCxnSpPr>
            <a:cxnSpLocks/>
          </p:cNvCxnSpPr>
          <p:nvPr/>
        </p:nvCxnSpPr>
        <p:spPr>
          <a:xfrm>
            <a:off x="659223" y="1528216"/>
            <a:ext cx="0" cy="64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等腰三角形 15">
            <a:extLst>
              <a:ext uri="{FF2B5EF4-FFF2-40B4-BE49-F238E27FC236}">
                <a16:creationId xmlns:a16="http://schemas.microsoft.com/office/drawing/2014/main" xmlns="" id="{29D50289-4C15-47FF-862C-987FACE4FBA0}"/>
              </a:ext>
            </a:extLst>
          </p:cNvPr>
          <p:cNvSpPr/>
          <p:nvPr/>
        </p:nvSpPr>
        <p:spPr>
          <a:xfrm rot="16200000">
            <a:off x="6627471" y="1404487"/>
            <a:ext cx="335989" cy="284730"/>
          </a:xfrm>
          <a:prstGeom prst="triangle">
            <a:avLst>
              <a:gd name="adj" fmla="val 5491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剪去单角 16">
            <a:extLst>
              <a:ext uri="{FF2B5EF4-FFF2-40B4-BE49-F238E27FC236}">
                <a16:creationId xmlns:a16="http://schemas.microsoft.com/office/drawing/2014/main" xmlns="" id="{BB2A9AC6-EF75-444E-BD99-514D9480F453}"/>
              </a:ext>
            </a:extLst>
          </p:cNvPr>
          <p:cNvSpPr/>
          <p:nvPr/>
        </p:nvSpPr>
        <p:spPr>
          <a:xfrm flipV="1">
            <a:off x="6937829" y="1378858"/>
            <a:ext cx="4326502" cy="4956810"/>
          </a:xfrm>
          <a:prstGeom prst="snip1Rect">
            <a:avLst>
              <a:gd name="adj" fmla="val 7039"/>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25">
            <a:extLst>
              <a:ext uri="{FF2B5EF4-FFF2-40B4-BE49-F238E27FC236}">
                <a16:creationId xmlns:a16="http://schemas.microsoft.com/office/drawing/2014/main" xmlns="" id="{26A91C0B-3E28-4BF3-A410-A767129B8A61}"/>
              </a:ext>
            </a:extLst>
          </p:cNvPr>
          <p:cNvSpPr/>
          <p:nvPr/>
        </p:nvSpPr>
        <p:spPr>
          <a:xfrm>
            <a:off x="7169512" y="1999333"/>
            <a:ext cx="2828018" cy="400110"/>
          </a:xfrm>
          <a:prstGeom prst="rect">
            <a:avLst/>
          </a:prstGeom>
        </p:spPr>
        <p:txBody>
          <a:bodyPr wrap="none">
            <a:spAutoFit/>
          </a:bodyPr>
          <a:lstStyle/>
          <a:p>
            <a:r>
              <a:rPr lang="en-US" altLang="zh-CN" sz="2000" dirty="0">
                <a:solidFill>
                  <a:schemeClr val="accent1">
                    <a:alpha val="10000"/>
                  </a:schemeClr>
                </a:solidFill>
                <a:latin typeface="+mj-lt"/>
              </a:rPr>
              <a:t>PERSONAL ABILITY</a:t>
            </a:r>
            <a:endParaRPr lang="zh-CN" altLang="en-US" sz="2000" dirty="0">
              <a:solidFill>
                <a:schemeClr val="accent1">
                  <a:alpha val="10000"/>
                </a:schemeClr>
              </a:solidFill>
              <a:latin typeface="+mj-lt"/>
            </a:endParaRPr>
          </a:p>
        </p:txBody>
      </p:sp>
      <p:sp>
        <p:nvSpPr>
          <p:cNvPr id="18" name="矩形 17">
            <a:extLst>
              <a:ext uri="{FF2B5EF4-FFF2-40B4-BE49-F238E27FC236}">
                <a16:creationId xmlns:a16="http://schemas.microsoft.com/office/drawing/2014/main" xmlns="" id="{68F06946-1788-4F67-9122-74FE6281EA35}"/>
              </a:ext>
            </a:extLst>
          </p:cNvPr>
          <p:cNvSpPr/>
          <p:nvPr/>
        </p:nvSpPr>
        <p:spPr>
          <a:xfrm>
            <a:off x="7278415" y="2385057"/>
            <a:ext cx="3791343" cy="3660233"/>
          </a:xfrm>
          <a:prstGeom prst="rect">
            <a:avLst/>
          </a:prstGeom>
        </p:spPr>
        <p:txBody>
          <a:bodyPr wrap="square">
            <a:spAutoFit/>
          </a:bodyPr>
          <a:lstStyle/>
          <a:p>
            <a:pPr lvl="0">
              <a:lnSpc>
                <a:spcPct val="130000"/>
              </a:lnSpc>
              <a:defRPr/>
            </a:pPr>
            <a:r>
              <a:rPr lang="zh-CN" altLang="en-US" dirty="0">
                <a:solidFill>
                  <a:schemeClr val="tx1">
                    <a:lumMod val="75000"/>
                    <a:lumOff val="25000"/>
                  </a:schemeClr>
                </a:solidFill>
                <a:latin typeface="+mn-ea"/>
              </a:rPr>
              <a:t>总结经验吸取精华，努力提升项目管理能力，工作中相互借鉴，取长补短。继续发扬工作中不怕苦不怕黑的精神，多付出少抱怨，争取做出更好的成绩，为公司带来更大的效益。</a:t>
            </a:r>
            <a:endParaRPr lang="en-US" altLang="zh-CN" dirty="0">
              <a:solidFill>
                <a:schemeClr val="tx1">
                  <a:lumMod val="75000"/>
                  <a:lumOff val="25000"/>
                </a:schemeClr>
              </a:solidFill>
              <a:latin typeface="+mn-ea"/>
            </a:endParaRPr>
          </a:p>
          <a:p>
            <a:pPr lvl="0">
              <a:lnSpc>
                <a:spcPct val="130000"/>
              </a:lnSpc>
              <a:defRPr/>
            </a:pPr>
            <a:r>
              <a:rPr lang="zh-CN" altLang="en-US" dirty="0">
                <a:solidFill>
                  <a:schemeClr val="tx1">
                    <a:lumMod val="75000"/>
                    <a:lumOff val="25000"/>
                  </a:schemeClr>
                </a:solidFill>
                <a:latin typeface="+mn-ea"/>
              </a:rPr>
              <a:t>在今后日常管理工作中一如既往的紧密联系领导和同事，做好项目建设的各项工作，同心协力把各项工作深化推入。</a:t>
            </a:r>
            <a:endParaRPr lang="en-US" altLang="zh-CN" dirty="0">
              <a:solidFill>
                <a:schemeClr val="tx1">
                  <a:lumMod val="75000"/>
                  <a:lumOff val="25000"/>
                </a:schemeClr>
              </a:solidFill>
              <a:latin typeface="+mn-ea"/>
            </a:endParaRPr>
          </a:p>
        </p:txBody>
      </p:sp>
      <p:sp>
        <p:nvSpPr>
          <p:cNvPr id="19" name="矩形: 剪去单角 18">
            <a:extLst>
              <a:ext uri="{FF2B5EF4-FFF2-40B4-BE49-F238E27FC236}">
                <a16:creationId xmlns:a16="http://schemas.microsoft.com/office/drawing/2014/main" xmlns="" id="{29C898B6-F36B-4118-BD08-93306368CA2B}"/>
              </a:ext>
            </a:extLst>
          </p:cNvPr>
          <p:cNvSpPr/>
          <p:nvPr/>
        </p:nvSpPr>
        <p:spPr>
          <a:xfrm>
            <a:off x="6669383" y="1530282"/>
            <a:ext cx="2518991" cy="643321"/>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a:extLst>
              <a:ext uri="{FF2B5EF4-FFF2-40B4-BE49-F238E27FC236}">
                <a16:creationId xmlns:a16="http://schemas.microsoft.com/office/drawing/2014/main" xmlns="" id="{5533A9F0-B678-43FA-BD47-A4DC73124203}"/>
              </a:ext>
            </a:extLst>
          </p:cNvPr>
          <p:cNvSpPr/>
          <p:nvPr/>
        </p:nvSpPr>
        <p:spPr>
          <a:xfrm rot="13527293">
            <a:off x="9017634" y="1568444"/>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E36B3E96-7327-473F-ABB4-B3366C2DC161}"/>
              </a:ext>
            </a:extLst>
          </p:cNvPr>
          <p:cNvSpPr txBox="1"/>
          <p:nvPr/>
        </p:nvSpPr>
        <p:spPr>
          <a:xfrm>
            <a:off x="6833779" y="1627842"/>
            <a:ext cx="1980029" cy="523220"/>
          </a:xfrm>
          <a:prstGeom prst="rect">
            <a:avLst/>
          </a:prstGeom>
          <a:noFill/>
        </p:spPr>
        <p:txBody>
          <a:bodyPr wrap="none" rtlCol="0">
            <a:spAutoFit/>
          </a:bodyPr>
          <a:lstStyle/>
          <a:p>
            <a:r>
              <a:rPr lang="zh-CN" altLang="en-US" sz="2800" dirty="0">
                <a:solidFill>
                  <a:schemeClr val="accent1"/>
                </a:solidFill>
                <a:latin typeface="+mj-ea"/>
                <a:ea typeface="+mj-ea"/>
              </a:rPr>
              <a:t>个人能力上</a:t>
            </a:r>
          </a:p>
        </p:txBody>
      </p:sp>
      <p:cxnSp>
        <p:nvCxnSpPr>
          <p:cNvPr id="22" name="直接连接符 21">
            <a:extLst>
              <a:ext uri="{FF2B5EF4-FFF2-40B4-BE49-F238E27FC236}">
                <a16:creationId xmlns:a16="http://schemas.microsoft.com/office/drawing/2014/main" xmlns="" id="{C8BF84D1-F30A-45F8-9ABD-9AFDCB345432}"/>
              </a:ext>
            </a:extLst>
          </p:cNvPr>
          <p:cNvCxnSpPr>
            <a:cxnSpLocks/>
          </p:cNvCxnSpPr>
          <p:nvPr/>
        </p:nvCxnSpPr>
        <p:spPr>
          <a:xfrm>
            <a:off x="6669383" y="1528216"/>
            <a:ext cx="0" cy="648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3" name="直角三角形 22">
            <a:extLst>
              <a:ext uri="{FF2B5EF4-FFF2-40B4-BE49-F238E27FC236}">
                <a16:creationId xmlns:a16="http://schemas.microsoft.com/office/drawing/2014/main" xmlns="" id="{D1F95922-5E8D-4ACA-B826-83946F5ED691}"/>
              </a:ext>
            </a:extLst>
          </p:cNvPr>
          <p:cNvSpPr/>
          <p:nvPr/>
        </p:nvSpPr>
        <p:spPr>
          <a:xfrm flipH="1">
            <a:off x="5024437" y="6115505"/>
            <a:ext cx="229733" cy="22973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a:extLst>
              <a:ext uri="{FF2B5EF4-FFF2-40B4-BE49-F238E27FC236}">
                <a16:creationId xmlns:a16="http://schemas.microsoft.com/office/drawing/2014/main" xmlns="" id="{E020F023-3960-4447-8897-B941718C81D0}"/>
              </a:ext>
            </a:extLst>
          </p:cNvPr>
          <p:cNvSpPr/>
          <p:nvPr/>
        </p:nvSpPr>
        <p:spPr>
          <a:xfrm flipH="1">
            <a:off x="11034598" y="6115505"/>
            <a:ext cx="229733" cy="229733"/>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图片包含 徽标&#10;&#10;描述已自动生成">
            <a:extLst>
              <a:ext uri="{FF2B5EF4-FFF2-40B4-BE49-F238E27FC236}">
                <a16:creationId xmlns:a16="http://schemas.microsoft.com/office/drawing/2014/main" xmlns="" id="{654DE61A-8F44-446E-8241-C7E6BD91BD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133397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E91AE6B3-B0CB-4AC2-BEC9-51305C3F6803}"/>
              </a:ext>
            </a:extLst>
          </p:cNvPr>
          <p:cNvPicPr>
            <a:picLocks noChangeAspect="1"/>
          </p:cNvPicPr>
          <p:nvPr/>
        </p:nvPicPr>
        <p:blipFill>
          <a:blip r:embed="rId2"/>
          <a:stretch>
            <a:fillRect/>
          </a:stretch>
        </p:blipFill>
        <p:spPr>
          <a:xfrm>
            <a:off x="1906079" y="-297"/>
            <a:ext cx="10284843" cy="6858594"/>
          </a:xfrm>
          <a:prstGeom prst="rect">
            <a:avLst/>
          </a:prstGeom>
        </p:spPr>
      </p:pic>
      <p:pic>
        <p:nvPicPr>
          <p:cNvPr id="18" name="图片 17">
            <a:extLst>
              <a:ext uri="{FF2B5EF4-FFF2-40B4-BE49-F238E27FC236}">
                <a16:creationId xmlns:a16="http://schemas.microsoft.com/office/drawing/2014/main" xmlns="" id="{51F88D5A-98E5-4DD5-8BA9-7650F3D35D6E}"/>
              </a:ext>
            </a:extLst>
          </p:cNvPr>
          <p:cNvPicPr>
            <a:picLocks noChangeAspect="1"/>
          </p:cNvPicPr>
          <p:nvPr/>
        </p:nvPicPr>
        <p:blipFill>
          <a:blip r:embed="rId3"/>
          <a:stretch>
            <a:fillRect/>
          </a:stretch>
        </p:blipFill>
        <p:spPr>
          <a:xfrm>
            <a:off x="-1606" y="-297"/>
            <a:ext cx="1908213" cy="6858594"/>
          </a:xfrm>
          <a:prstGeom prst="rect">
            <a:avLst/>
          </a:prstGeom>
        </p:spPr>
      </p:pic>
      <p:grpSp>
        <p:nvGrpSpPr>
          <p:cNvPr id="5" name="组合 4">
            <a:extLst>
              <a:ext uri="{FF2B5EF4-FFF2-40B4-BE49-F238E27FC236}">
                <a16:creationId xmlns:a16="http://schemas.microsoft.com/office/drawing/2014/main" xmlns="" id="{AD12DD52-C0E2-45E1-B7E8-5F44CFEDF638}"/>
              </a:ext>
            </a:extLst>
          </p:cNvPr>
          <p:cNvGrpSpPr/>
          <p:nvPr/>
        </p:nvGrpSpPr>
        <p:grpSpPr>
          <a:xfrm flipH="1">
            <a:off x="1185020" y="480229"/>
            <a:ext cx="1805111" cy="516467"/>
            <a:chOff x="2846598" y="496059"/>
            <a:chExt cx="1805111" cy="516467"/>
          </a:xfrm>
        </p:grpSpPr>
        <p:sp>
          <p:nvSpPr>
            <p:cNvPr id="6" name="箭头: 五边形 5">
              <a:extLst>
                <a:ext uri="{FF2B5EF4-FFF2-40B4-BE49-F238E27FC236}">
                  <a16:creationId xmlns:a16="http://schemas.microsoft.com/office/drawing/2014/main" xmlns="" id="{943AFB88-AF22-4C70-B504-472E7AFDE7B0}"/>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4F1B7AAA-0B9F-4EE7-9A3E-0233B8B72F34}"/>
                </a:ext>
              </a:extLst>
            </p:cNvPr>
            <p:cNvGrpSpPr/>
            <p:nvPr/>
          </p:nvGrpSpPr>
          <p:grpSpPr>
            <a:xfrm>
              <a:off x="2846598" y="538163"/>
              <a:ext cx="654244" cy="432258"/>
              <a:chOff x="2846598" y="538163"/>
              <a:chExt cx="654244" cy="432258"/>
            </a:xfrm>
          </p:grpSpPr>
          <p:sp>
            <p:nvSpPr>
              <p:cNvPr id="8" name="箭头: V 形 7">
                <a:extLst>
                  <a:ext uri="{FF2B5EF4-FFF2-40B4-BE49-F238E27FC236}">
                    <a16:creationId xmlns:a16="http://schemas.microsoft.com/office/drawing/2014/main" xmlns="" id="{BACACCB7-FAAB-4CC5-A701-422081F6274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DD6E93A6-6F2D-41C2-8390-E25FBF2B8A97}"/>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xmlns="" id="{ABE3E730-3FB3-42CA-B276-17AB67E3C221}"/>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1" name="文本框 10">
            <a:extLst>
              <a:ext uri="{FF2B5EF4-FFF2-40B4-BE49-F238E27FC236}">
                <a16:creationId xmlns:a16="http://schemas.microsoft.com/office/drawing/2014/main" xmlns="" id="{E51AC931-2EF5-40C0-B3B8-5FD85CDA9BD5}"/>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目标计划</a:t>
            </a:r>
          </a:p>
        </p:txBody>
      </p:sp>
      <p:sp>
        <p:nvSpPr>
          <p:cNvPr id="16" name="平行四边形 15">
            <a:extLst>
              <a:ext uri="{FF2B5EF4-FFF2-40B4-BE49-F238E27FC236}">
                <a16:creationId xmlns:a16="http://schemas.microsoft.com/office/drawing/2014/main" xmlns="" id="{C384FA5F-D44F-4B45-9EF5-94CA732527CE}"/>
              </a:ext>
            </a:extLst>
          </p:cNvPr>
          <p:cNvSpPr/>
          <p:nvPr/>
        </p:nvSpPr>
        <p:spPr>
          <a:xfrm>
            <a:off x="6116735" y="3447839"/>
            <a:ext cx="3224980" cy="144073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图片包含 徽标&#10;&#10;描述已自动生成">
            <a:extLst>
              <a:ext uri="{FF2B5EF4-FFF2-40B4-BE49-F238E27FC236}">
                <a16:creationId xmlns:a16="http://schemas.microsoft.com/office/drawing/2014/main" xmlns="" id="{AC7CD3FC-91BC-4032-BEE9-F178AA3E3A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
        <p:nvSpPr>
          <p:cNvPr id="20" name="平行四边形 19">
            <a:extLst>
              <a:ext uri="{FF2B5EF4-FFF2-40B4-BE49-F238E27FC236}">
                <a16:creationId xmlns:a16="http://schemas.microsoft.com/office/drawing/2014/main" xmlns="" id="{CDDA43A7-21D2-4FE4-8D4C-899E19F7C6DD}"/>
              </a:ext>
            </a:extLst>
          </p:cNvPr>
          <p:cNvSpPr/>
          <p:nvPr/>
        </p:nvSpPr>
        <p:spPr>
          <a:xfrm rot="9389679" flipH="1" flipV="1">
            <a:off x="5732154" y="3051586"/>
            <a:ext cx="2569037" cy="1382015"/>
          </a:xfrm>
          <a:prstGeom prst="parallelogram">
            <a:avLst>
              <a:gd name="adj" fmla="val 76206"/>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xmlns="" id="{0C0217F1-2C1A-4B07-BEA8-26C2ABE89C5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41330" y="1451"/>
            <a:ext cx="5425162" cy="6855097"/>
          </a:xfrm>
          <a:prstGeom prst="rect">
            <a:avLst/>
          </a:prstGeom>
        </p:spPr>
      </p:pic>
      <p:sp>
        <p:nvSpPr>
          <p:cNvPr id="17" name="平行四边形 16">
            <a:extLst>
              <a:ext uri="{FF2B5EF4-FFF2-40B4-BE49-F238E27FC236}">
                <a16:creationId xmlns:a16="http://schemas.microsoft.com/office/drawing/2014/main" xmlns="" id="{088F401C-3175-4920-85F3-ADDCF1A756C2}"/>
              </a:ext>
            </a:extLst>
          </p:cNvPr>
          <p:cNvSpPr/>
          <p:nvPr/>
        </p:nvSpPr>
        <p:spPr>
          <a:xfrm>
            <a:off x="482600" y="2577531"/>
            <a:ext cx="7455333" cy="1702937"/>
          </a:xfrm>
          <a:prstGeom prst="parallelogram">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a:extLst>
              <a:ext uri="{FF2B5EF4-FFF2-40B4-BE49-F238E27FC236}">
                <a16:creationId xmlns:a16="http://schemas.microsoft.com/office/drawing/2014/main" xmlns="" id="{5E257F68-75D2-48EA-A9EB-B71B9A42C098}"/>
              </a:ext>
            </a:extLst>
          </p:cNvPr>
          <p:cNvSpPr txBox="1"/>
          <p:nvPr/>
        </p:nvSpPr>
        <p:spPr>
          <a:xfrm>
            <a:off x="961413" y="2911105"/>
            <a:ext cx="6557591" cy="811596"/>
          </a:xfrm>
          <a:prstGeom prst="rect">
            <a:avLst/>
          </a:prstGeom>
          <a:noFill/>
        </p:spPr>
        <p:txBody>
          <a:bodyPr wrap="none" lIns="0" tIns="0" rIns="0" bIns="0" rtlCol="0">
            <a:prstTxWarp prst="textPlain">
              <a:avLst>
                <a:gd name="adj" fmla="val 48893"/>
              </a:avLst>
            </a:prstTxWarp>
            <a:noAutofit/>
          </a:bodyPr>
          <a:lstStyle/>
          <a:p>
            <a:r>
              <a:rPr lang="zh-CN" altLang="en-US" sz="6000" dirty="0">
                <a:solidFill>
                  <a:schemeClr val="accent1"/>
                </a:solidFill>
                <a:latin typeface="+mj-ea"/>
                <a:ea typeface="+mj-ea"/>
              </a:rPr>
              <a:t>质量为本 安全第一</a:t>
            </a:r>
          </a:p>
        </p:txBody>
      </p:sp>
      <p:sp>
        <p:nvSpPr>
          <p:cNvPr id="27" name="平行四边形 26">
            <a:extLst>
              <a:ext uri="{FF2B5EF4-FFF2-40B4-BE49-F238E27FC236}">
                <a16:creationId xmlns:a16="http://schemas.microsoft.com/office/drawing/2014/main" xmlns="" id="{F653D456-1AF5-4BB4-B0CE-C114C7E9F55B}"/>
              </a:ext>
            </a:extLst>
          </p:cNvPr>
          <p:cNvSpPr/>
          <p:nvPr/>
        </p:nvSpPr>
        <p:spPr>
          <a:xfrm>
            <a:off x="482600" y="2577531"/>
            <a:ext cx="488950" cy="1702937"/>
          </a:xfrm>
          <a:prstGeom prst="parallelogram">
            <a:avLst>
              <a:gd name="adj" fmla="val 8681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28">
            <a:extLst>
              <a:ext uri="{FF2B5EF4-FFF2-40B4-BE49-F238E27FC236}">
                <a16:creationId xmlns:a16="http://schemas.microsoft.com/office/drawing/2014/main" xmlns="" id="{4D1623DB-FEF0-4E5A-A116-9C2D271ABE58}"/>
              </a:ext>
            </a:extLst>
          </p:cNvPr>
          <p:cNvSpPr/>
          <p:nvPr/>
        </p:nvSpPr>
        <p:spPr>
          <a:xfrm>
            <a:off x="890617" y="3725132"/>
            <a:ext cx="6557591" cy="338554"/>
          </a:xfrm>
          <a:prstGeom prst="rect">
            <a:avLst/>
          </a:prstGeom>
        </p:spPr>
        <p:txBody>
          <a:bodyPr wrap="square">
            <a:spAutoFit/>
          </a:bodyPr>
          <a:lstStyle/>
          <a:p>
            <a:pPr algn="dist"/>
            <a:r>
              <a:rPr lang="zh-CN" altLang="en-US" sz="1600" dirty="0">
                <a:solidFill>
                  <a:schemeClr val="tx1">
                    <a:lumMod val="75000"/>
                    <a:lumOff val="25000"/>
                  </a:schemeClr>
                </a:solidFill>
              </a:rPr>
              <a:t>质量是企业的基石，安全是生产的保障</a:t>
            </a:r>
          </a:p>
        </p:txBody>
      </p:sp>
    </p:spTree>
    <p:extLst>
      <p:ext uri="{BB962C8B-B14F-4D97-AF65-F5344CB8AC3E}">
        <p14:creationId xmlns:p14="http://schemas.microsoft.com/office/powerpoint/2010/main" val="435052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673430-F456-4248-81B2-2B338334CD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梯形 6">
            <a:extLst>
              <a:ext uri="{FF2B5EF4-FFF2-40B4-BE49-F238E27FC236}">
                <a16:creationId xmlns:a16="http://schemas.microsoft.com/office/drawing/2014/main" xmlns="" id="{0877F7D3-1EAF-483A-8E9B-5A9E081F86F2}"/>
              </a:ext>
            </a:extLst>
          </p:cNvPr>
          <p:cNvSpPr/>
          <p:nvPr/>
        </p:nvSpPr>
        <p:spPr>
          <a:xfrm flipV="1">
            <a:off x="1543050" y="2019300"/>
            <a:ext cx="10153650" cy="2476500"/>
          </a:xfrm>
          <a:prstGeom prst="trapezoid">
            <a:avLst>
              <a:gd name="adj" fmla="val 35195"/>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9" name="矩形 8">
            <a:extLst>
              <a:ext uri="{FF2B5EF4-FFF2-40B4-BE49-F238E27FC236}">
                <a16:creationId xmlns:a16="http://schemas.microsoft.com/office/drawing/2014/main" xmlns="" id="{CB27E552-A579-44FB-ACA3-6819B893E868}"/>
              </a:ext>
            </a:extLst>
          </p:cNvPr>
          <p:cNvSpPr/>
          <p:nvPr/>
        </p:nvSpPr>
        <p:spPr>
          <a:xfrm rot="16200000">
            <a:off x="4305794" y="2880121"/>
            <a:ext cx="1443024"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037BF0">
                    <a:lumMod val="20000"/>
                    <a:lumOff val="80000"/>
                  </a:srgbClr>
                </a:solidFill>
                <a:effectLst/>
                <a:uLnTx/>
                <a:uFillTx/>
                <a:latin typeface="OPPOSans M"/>
                <a:ea typeface="OPPOSans M"/>
                <a:cs typeface="+mn-cs"/>
              </a:rPr>
              <a:t>PART </a:t>
            </a:r>
            <a:endParaRPr kumimoji="0" lang="zh-CN" altLang="en-US" sz="3200" b="0" i="0" u="none" strike="noStrike" kern="1200" cap="none" spc="0" normalizeH="0" baseline="0" noProof="0" dirty="0">
              <a:ln>
                <a:noFill/>
              </a:ln>
              <a:solidFill>
                <a:srgbClr val="037BF0">
                  <a:lumMod val="20000"/>
                  <a:lumOff val="80000"/>
                </a:srgbClr>
              </a:solidFill>
              <a:effectLst/>
              <a:uLnTx/>
              <a:uFillTx/>
              <a:latin typeface="OPPOSans M"/>
              <a:ea typeface="OPPOSans M"/>
              <a:cs typeface="+mn-cs"/>
            </a:endParaRPr>
          </a:p>
        </p:txBody>
      </p:sp>
      <p:pic>
        <p:nvPicPr>
          <p:cNvPr id="14" name="图片 13" descr="图片包含 徽标&#10;&#10;描述已自动生成">
            <a:extLst>
              <a:ext uri="{FF2B5EF4-FFF2-40B4-BE49-F238E27FC236}">
                <a16:creationId xmlns:a16="http://schemas.microsoft.com/office/drawing/2014/main" xmlns="" id="{BB6E0843-7ABB-4126-B65D-5D7CBE47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pic>
        <p:nvPicPr>
          <p:cNvPr id="24" name="图片 23">
            <a:extLst>
              <a:ext uri="{FF2B5EF4-FFF2-40B4-BE49-F238E27FC236}">
                <a16:creationId xmlns:a16="http://schemas.microsoft.com/office/drawing/2014/main" xmlns="" id="{E40CCB13-CD76-42AE-A56E-578E710CD7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3" y="2262"/>
            <a:ext cx="8229946" cy="6853476"/>
          </a:xfrm>
          <a:prstGeom prst="rect">
            <a:avLst/>
          </a:prstGeom>
        </p:spPr>
      </p:pic>
      <p:sp>
        <p:nvSpPr>
          <p:cNvPr id="15" name="文本框 14">
            <a:extLst>
              <a:ext uri="{FF2B5EF4-FFF2-40B4-BE49-F238E27FC236}">
                <a16:creationId xmlns:a16="http://schemas.microsoft.com/office/drawing/2014/main" xmlns="" id="{BD5D10D6-3CDB-4154-9BE1-CA3D9747E8F6}"/>
              </a:ext>
            </a:extLst>
          </p:cNvPr>
          <p:cNvSpPr txBox="1"/>
          <p:nvPr/>
        </p:nvSpPr>
        <p:spPr>
          <a:xfrm>
            <a:off x="5140744" y="2458075"/>
            <a:ext cx="1864613" cy="156966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2"/>
                </a:solidFill>
                <a:effectLst/>
                <a:uLnTx/>
                <a:uFillTx/>
                <a:latin typeface="+mj-lt"/>
                <a:ea typeface="OPPOSans M"/>
                <a:cs typeface="+mn-cs"/>
              </a:rPr>
              <a:t>05</a:t>
            </a:r>
            <a:endParaRPr kumimoji="0" lang="zh-CN" altLang="en-US" sz="9600" b="0" i="0" u="none" strike="noStrike" kern="1200" cap="none" spc="0" normalizeH="0" baseline="0" noProof="0" dirty="0">
              <a:ln>
                <a:noFill/>
              </a:ln>
              <a:solidFill>
                <a:schemeClr val="accent2"/>
              </a:solidFill>
              <a:effectLst/>
              <a:uLnTx/>
              <a:uFillTx/>
              <a:latin typeface="+mj-lt"/>
              <a:ea typeface="OPPOSans M"/>
              <a:cs typeface="+mn-cs"/>
            </a:endParaRPr>
          </a:p>
        </p:txBody>
      </p:sp>
      <p:sp>
        <p:nvSpPr>
          <p:cNvPr id="16" name="文本框 15">
            <a:extLst>
              <a:ext uri="{FF2B5EF4-FFF2-40B4-BE49-F238E27FC236}">
                <a16:creationId xmlns:a16="http://schemas.microsoft.com/office/drawing/2014/main" xmlns="" id="{2B819AFF-E0FA-4120-A548-408222D2B830}"/>
              </a:ext>
            </a:extLst>
          </p:cNvPr>
          <p:cNvSpPr txBox="1"/>
          <p:nvPr/>
        </p:nvSpPr>
        <p:spPr>
          <a:xfrm>
            <a:off x="6915879" y="2761159"/>
            <a:ext cx="2595582"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300" normalizeH="0" baseline="0" noProof="0" dirty="0">
                <a:ln>
                  <a:noFill/>
                </a:ln>
                <a:solidFill>
                  <a:schemeClr val="accent2"/>
                </a:solidFill>
                <a:effectLst/>
                <a:uLnTx/>
                <a:uFillTx/>
                <a:latin typeface="+mj-ea"/>
                <a:ea typeface="+mj-ea"/>
                <a:cs typeface="+mn-cs"/>
              </a:rPr>
              <a:t>存在问题</a:t>
            </a:r>
          </a:p>
        </p:txBody>
      </p:sp>
      <p:sp>
        <p:nvSpPr>
          <p:cNvPr id="17" name="矩形 16">
            <a:extLst>
              <a:ext uri="{FF2B5EF4-FFF2-40B4-BE49-F238E27FC236}">
                <a16:creationId xmlns:a16="http://schemas.microsoft.com/office/drawing/2014/main" xmlns="" id="{EFBD14DC-CE23-4120-A95B-7FB0E181D6B6}"/>
              </a:ext>
            </a:extLst>
          </p:cNvPr>
          <p:cNvSpPr/>
          <p:nvPr/>
        </p:nvSpPr>
        <p:spPr>
          <a:xfrm>
            <a:off x="6987795" y="3437817"/>
            <a:ext cx="2002471" cy="338554"/>
          </a:xfrm>
          <a:prstGeom prst="rect">
            <a:avLst/>
          </a:prstGeom>
        </p:spPr>
        <p:txBody>
          <a:bodyPr wrap="none">
            <a:spAutoFit/>
          </a:bodyPr>
          <a:lstStyle/>
          <a:p>
            <a:pPr lvl="0"/>
            <a:r>
              <a:rPr lang="en-US" altLang="zh-CN" sz="1600" dirty="0">
                <a:solidFill>
                  <a:schemeClr val="tx1">
                    <a:lumMod val="65000"/>
                    <a:lumOff val="35000"/>
                  </a:schemeClr>
                </a:solidFill>
              </a:rPr>
              <a:t>Existing Problem</a:t>
            </a:r>
          </a:p>
        </p:txBody>
      </p:sp>
      <p:grpSp>
        <p:nvGrpSpPr>
          <p:cNvPr id="19" name="组合 18">
            <a:extLst>
              <a:ext uri="{FF2B5EF4-FFF2-40B4-BE49-F238E27FC236}">
                <a16:creationId xmlns:a16="http://schemas.microsoft.com/office/drawing/2014/main" xmlns="" id="{01EA7A30-FD41-4729-A855-4D34A18C054E}"/>
              </a:ext>
            </a:extLst>
          </p:cNvPr>
          <p:cNvGrpSpPr/>
          <p:nvPr/>
        </p:nvGrpSpPr>
        <p:grpSpPr>
          <a:xfrm>
            <a:off x="9511461" y="2911728"/>
            <a:ext cx="1051293" cy="430201"/>
            <a:chOff x="9436511" y="2911728"/>
            <a:chExt cx="1051293" cy="430201"/>
          </a:xfrm>
          <a:noFill/>
        </p:grpSpPr>
        <p:sp>
          <p:nvSpPr>
            <p:cNvPr id="28" name="箭头: V 形 27">
              <a:extLst>
                <a:ext uri="{FF2B5EF4-FFF2-40B4-BE49-F238E27FC236}">
                  <a16:creationId xmlns:a16="http://schemas.microsoft.com/office/drawing/2014/main" xmlns="" id="{1C4E4E57-E1E4-4817-9E5D-8930E3BB7F66}"/>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29" name="箭头: V 形 28">
              <a:extLst>
                <a:ext uri="{FF2B5EF4-FFF2-40B4-BE49-F238E27FC236}">
                  <a16:creationId xmlns:a16="http://schemas.microsoft.com/office/drawing/2014/main" xmlns="" id="{D72585A3-EC51-41E1-B080-6CF8E83A66D2}"/>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30" name="箭头: V 形 29">
              <a:extLst>
                <a:ext uri="{FF2B5EF4-FFF2-40B4-BE49-F238E27FC236}">
                  <a16:creationId xmlns:a16="http://schemas.microsoft.com/office/drawing/2014/main" xmlns="" id="{0A651F34-45AA-4AA8-94A2-FFDB6D52959C}"/>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31" name="矩形 30">
            <a:extLst>
              <a:ext uri="{FF2B5EF4-FFF2-40B4-BE49-F238E27FC236}">
                <a16:creationId xmlns:a16="http://schemas.microsoft.com/office/drawing/2014/main" xmlns="" id="{B507BEA8-3896-4020-9783-6E096B48F11E}"/>
              </a:ext>
            </a:extLst>
          </p:cNvPr>
          <p:cNvSpPr/>
          <p:nvPr/>
        </p:nvSpPr>
        <p:spPr>
          <a:xfrm>
            <a:off x="5334683" y="3833684"/>
            <a:ext cx="4288353" cy="338554"/>
          </a:xfrm>
          <a:prstGeom prst="rect">
            <a:avLst/>
          </a:prstGeom>
        </p:spPr>
        <p:txBody>
          <a:bodyPr wrap="none">
            <a:spAutoFit/>
          </a:bodyPr>
          <a:lstStyle/>
          <a:p>
            <a:r>
              <a:rPr lang="zh-CN" altLang="en-US" sz="1600" dirty="0">
                <a:solidFill>
                  <a:schemeClr val="tx1">
                    <a:lumMod val="75000"/>
                    <a:lumOff val="25000"/>
                  </a:schemeClr>
                </a:solidFill>
              </a:rPr>
              <a:t>改进和正视问题，让管理水平再上一个新台阶</a:t>
            </a:r>
          </a:p>
        </p:txBody>
      </p:sp>
    </p:spTree>
    <p:extLst>
      <p:ext uri="{BB962C8B-B14F-4D97-AF65-F5344CB8AC3E}">
        <p14:creationId xmlns:p14="http://schemas.microsoft.com/office/powerpoint/2010/main" val="4081036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C4B8360-43C1-402E-8D07-A1E605C2C223}"/>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BAB8D52A-D087-49C6-AE53-952F6550EB33}"/>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797DC493-23C7-492D-9DC0-D748EF38EB08}"/>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6B786C70-5414-4AB4-9EA1-E85DAE72F138}"/>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2FC3C235-75B9-4800-8233-400130FA7A30}"/>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186739E7-90CB-4809-83CF-A9BB106E62DD}"/>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平行四边形 7">
            <a:extLst>
              <a:ext uri="{FF2B5EF4-FFF2-40B4-BE49-F238E27FC236}">
                <a16:creationId xmlns:a16="http://schemas.microsoft.com/office/drawing/2014/main" xmlns="" id="{0A5A8831-C795-410B-95C7-ECB249D0DCFB}"/>
              </a:ext>
            </a:extLst>
          </p:cNvPr>
          <p:cNvSpPr/>
          <p:nvPr/>
        </p:nvSpPr>
        <p:spPr>
          <a:xfrm flipH="1">
            <a:off x="661570" y="1764616"/>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D59BFE54-FA5E-4AD6-891D-EE032AE6D03D}"/>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存在问题</a:t>
            </a:r>
          </a:p>
        </p:txBody>
      </p:sp>
      <p:sp>
        <p:nvSpPr>
          <p:cNvPr id="10" name="矩形: 剪去单角 9">
            <a:extLst>
              <a:ext uri="{FF2B5EF4-FFF2-40B4-BE49-F238E27FC236}">
                <a16:creationId xmlns:a16="http://schemas.microsoft.com/office/drawing/2014/main" xmlns="" id="{8E002AF6-8CCF-4047-8633-5D58E31B0575}"/>
              </a:ext>
            </a:extLst>
          </p:cNvPr>
          <p:cNvSpPr/>
          <p:nvPr/>
        </p:nvSpPr>
        <p:spPr>
          <a:xfrm flipV="1">
            <a:off x="651619" y="1981737"/>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剪去单角 10">
            <a:extLst>
              <a:ext uri="{FF2B5EF4-FFF2-40B4-BE49-F238E27FC236}">
                <a16:creationId xmlns:a16="http://schemas.microsoft.com/office/drawing/2014/main" xmlns="" id="{D6499850-915F-436C-B873-BDECC8C35543}"/>
              </a:ext>
            </a:extLst>
          </p:cNvPr>
          <p:cNvSpPr/>
          <p:nvPr/>
        </p:nvSpPr>
        <p:spPr>
          <a:xfrm>
            <a:off x="482599" y="1764554"/>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6FCF963-A8E3-4C02-848A-28A336014637}"/>
              </a:ext>
            </a:extLst>
          </p:cNvPr>
          <p:cNvSpPr txBox="1"/>
          <p:nvPr/>
        </p:nvSpPr>
        <p:spPr>
          <a:xfrm>
            <a:off x="482600" y="1846690"/>
            <a:ext cx="628698" cy="461665"/>
          </a:xfrm>
          <a:prstGeom prst="rect">
            <a:avLst/>
          </a:prstGeom>
          <a:noFill/>
        </p:spPr>
        <p:txBody>
          <a:bodyPr wrap="none" rtlCol="0">
            <a:spAutoFit/>
          </a:bodyPr>
          <a:lstStyle/>
          <a:p>
            <a:pPr algn="ctr"/>
            <a:r>
              <a:rPr lang="en-US" altLang="zh-CN" sz="2400" b="1" spc="300" dirty="0">
                <a:solidFill>
                  <a:schemeClr val="bg1"/>
                </a:solidFill>
                <a:latin typeface="+mj-lt"/>
              </a:rPr>
              <a:t>01</a:t>
            </a:r>
            <a:endParaRPr lang="zh-CN" altLang="en-US" sz="2400" b="1" spc="300" dirty="0">
              <a:solidFill>
                <a:schemeClr val="bg1"/>
              </a:solidFill>
              <a:latin typeface="+mj-lt"/>
            </a:endParaRPr>
          </a:p>
        </p:txBody>
      </p:sp>
      <p:sp>
        <p:nvSpPr>
          <p:cNvPr id="13" name="矩形 12">
            <a:extLst>
              <a:ext uri="{FF2B5EF4-FFF2-40B4-BE49-F238E27FC236}">
                <a16:creationId xmlns:a16="http://schemas.microsoft.com/office/drawing/2014/main" xmlns="" id="{69FFFF62-9BE0-40C0-8B1F-8542EBB9D9D6}"/>
              </a:ext>
            </a:extLst>
          </p:cNvPr>
          <p:cNvSpPr/>
          <p:nvPr/>
        </p:nvSpPr>
        <p:spPr>
          <a:xfrm>
            <a:off x="1125812" y="2064559"/>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个别控制节点工期制定计划或调整计划考虑欠周，对计划运行中可能出现的问题欠敏感性和前瞻性</a:t>
            </a:r>
          </a:p>
        </p:txBody>
      </p:sp>
      <p:sp>
        <p:nvSpPr>
          <p:cNvPr id="14" name="等腰三角形 13">
            <a:extLst>
              <a:ext uri="{FF2B5EF4-FFF2-40B4-BE49-F238E27FC236}">
                <a16:creationId xmlns:a16="http://schemas.microsoft.com/office/drawing/2014/main" xmlns="" id="{00AD7EE2-68A7-4C3D-84B1-0134B1F64899}"/>
              </a:ext>
            </a:extLst>
          </p:cNvPr>
          <p:cNvSpPr/>
          <p:nvPr/>
        </p:nvSpPr>
        <p:spPr>
          <a:xfrm rot="8072707" flipV="1">
            <a:off x="5720732" y="2683883"/>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xmlns="" id="{B20A8C24-00E1-4C03-B06C-5FC21919E6B8}"/>
              </a:ext>
            </a:extLst>
          </p:cNvPr>
          <p:cNvSpPr/>
          <p:nvPr/>
        </p:nvSpPr>
        <p:spPr>
          <a:xfrm flipH="1">
            <a:off x="6474544" y="1764616"/>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剪去单角 15">
            <a:extLst>
              <a:ext uri="{FF2B5EF4-FFF2-40B4-BE49-F238E27FC236}">
                <a16:creationId xmlns:a16="http://schemas.microsoft.com/office/drawing/2014/main" xmlns="" id="{1CC2BF55-6601-455C-B2C0-3060A81EA054}"/>
              </a:ext>
            </a:extLst>
          </p:cNvPr>
          <p:cNvSpPr/>
          <p:nvPr/>
        </p:nvSpPr>
        <p:spPr>
          <a:xfrm flipV="1">
            <a:off x="6464593" y="1981737"/>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剪去单角 16">
            <a:extLst>
              <a:ext uri="{FF2B5EF4-FFF2-40B4-BE49-F238E27FC236}">
                <a16:creationId xmlns:a16="http://schemas.microsoft.com/office/drawing/2014/main" xmlns="" id="{4D21B7B7-D207-4707-91CC-3D625AB5953F}"/>
              </a:ext>
            </a:extLst>
          </p:cNvPr>
          <p:cNvSpPr/>
          <p:nvPr/>
        </p:nvSpPr>
        <p:spPr>
          <a:xfrm>
            <a:off x="6295573" y="1764554"/>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a16="http://schemas.microsoft.com/office/drawing/2014/main" xmlns="" id="{85D22BD2-3B7F-4D5E-A9DD-E6325A1F9A70}"/>
              </a:ext>
            </a:extLst>
          </p:cNvPr>
          <p:cNvSpPr txBox="1"/>
          <p:nvPr/>
        </p:nvSpPr>
        <p:spPr>
          <a:xfrm>
            <a:off x="6295574" y="1846690"/>
            <a:ext cx="681597" cy="461665"/>
          </a:xfrm>
          <a:prstGeom prst="rect">
            <a:avLst/>
          </a:prstGeom>
          <a:noFill/>
        </p:spPr>
        <p:txBody>
          <a:bodyPr wrap="none" rtlCol="0">
            <a:spAutoFit/>
          </a:bodyPr>
          <a:lstStyle/>
          <a:p>
            <a:pPr algn="ctr"/>
            <a:r>
              <a:rPr lang="en-US" altLang="zh-CN" sz="2400" b="1" spc="300" dirty="0">
                <a:solidFill>
                  <a:schemeClr val="bg1"/>
                </a:solidFill>
                <a:latin typeface="+mj-lt"/>
              </a:rPr>
              <a:t>02</a:t>
            </a:r>
            <a:endParaRPr lang="zh-CN" altLang="en-US" sz="2400" b="1" spc="300" dirty="0">
              <a:solidFill>
                <a:schemeClr val="bg1"/>
              </a:solidFill>
              <a:latin typeface="+mj-lt"/>
            </a:endParaRPr>
          </a:p>
        </p:txBody>
      </p:sp>
      <p:sp>
        <p:nvSpPr>
          <p:cNvPr id="19" name="矩形 18">
            <a:extLst>
              <a:ext uri="{FF2B5EF4-FFF2-40B4-BE49-F238E27FC236}">
                <a16:creationId xmlns:a16="http://schemas.microsoft.com/office/drawing/2014/main" xmlns="" id="{CEBF78F2-C6D2-42FB-9058-83EF43590DDB}"/>
              </a:ext>
            </a:extLst>
          </p:cNvPr>
          <p:cNvSpPr/>
          <p:nvPr/>
        </p:nvSpPr>
        <p:spPr>
          <a:xfrm>
            <a:off x="6938786" y="2064559"/>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一些项目部、分包单位组织不力，纪律松解，现场管理不到位，部分工期计划得不到落实</a:t>
            </a:r>
          </a:p>
        </p:txBody>
      </p:sp>
      <p:sp>
        <p:nvSpPr>
          <p:cNvPr id="20" name="等腰三角形 19">
            <a:extLst>
              <a:ext uri="{FF2B5EF4-FFF2-40B4-BE49-F238E27FC236}">
                <a16:creationId xmlns:a16="http://schemas.microsoft.com/office/drawing/2014/main" xmlns="" id="{3547B564-0E14-4218-9F07-474CD013555A}"/>
              </a:ext>
            </a:extLst>
          </p:cNvPr>
          <p:cNvSpPr/>
          <p:nvPr/>
        </p:nvSpPr>
        <p:spPr>
          <a:xfrm rot="8072707" flipV="1">
            <a:off x="11533706" y="2683883"/>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xmlns="" id="{8103887A-4FE4-4FB2-BC17-86EF8F5C3D85}"/>
              </a:ext>
            </a:extLst>
          </p:cNvPr>
          <p:cNvSpPr/>
          <p:nvPr/>
        </p:nvSpPr>
        <p:spPr>
          <a:xfrm flipH="1">
            <a:off x="661570" y="3272703"/>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剪去单角 21">
            <a:extLst>
              <a:ext uri="{FF2B5EF4-FFF2-40B4-BE49-F238E27FC236}">
                <a16:creationId xmlns:a16="http://schemas.microsoft.com/office/drawing/2014/main" xmlns="" id="{F01C9166-BF19-4822-AEC5-4A301B5F4B56}"/>
              </a:ext>
            </a:extLst>
          </p:cNvPr>
          <p:cNvSpPr/>
          <p:nvPr/>
        </p:nvSpPr>
        <p:spPr>
          <a:xfrm flipV="1">
            <a:off x="651619" y="3489824"/>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剪去单角 22">
            <a:extLst>
              <a:ext uri="{FF2B5EF4-FFF2-40B4-BE49-F238E27FC236}">
                <a16:creationId xmlns:a16="http://schemas.microsoft.com/office/drawing/2014/main" xmlns="" id="{5D19113F-AA82-41B9-B66A-6A2EEBA4DDB8}"/>
              </a:ext>
            </a:extLst>
          </p:cNvPr>
          <p:cNvSpPr/>
          <p:nvPr/>
        </p:nvSpPr>
        <p:spPr>
          <a:xfrm>
            <a:off x="482599" y="3272641"/>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23">
            <a:extLst>
              <a:ext uri="{FF2B5EF4-FFF2-40B4-BE49-F238E27FC236}">
                <a16:creationId xmlns:a16="http://schemas.microsoft.com/office/drawing/2014/main" xmlns="" id="{1230F51F-234A-4AF9-ADFD-17534AF47522}"/>
              </a:ext>
            </a:extLst>
          </p:cNvPr>
          <p:cNvSpPr txBox="1"/>
          <p:nvPr/>
        </p:nvSpPr>
        <p:spPr>
          <a:xfrm>
            <a:off x="456151" y="3354777"/>
            <a:ext cx="681597" cy="461665"/>
          </a:xfrm>
          <a:prstGeom prst="rect">
            <a:avLst/>
          </a:prstGeom>
          <a:noFill/>
        </p:spPr>
        <p:txBody>
          <a:bodyPr wrap="none" rtlCol="0">
            <a:spAutoFit/>
          </a:bodyPr>
          <a:lstStyle/>
          <a:p>
            <a:pPr algn="ctr"/>
            <a:r>
              <a:rPr lang="en-US" altLang="zh-CN" sz="2400" b="1" spc="300" dirty="0">
                <a:solidFill>
                  <a:schemeClr val="bg1"/>
                </a:solidFill>
                <a:latin typeface="+mj-lt"/>
              </a:rPr>
              <a:t>03</a:t>
            </a:r>
            <a:endParaRPr lang="zh-CN" altLang="en-US" sz="2400" b="1" spc="300" dirty="0">
              <a:solidFill>
                <a:schemeClr val="bg1"/>
              </a:solidFill>
              <a:latin typeface="+mj-lt"/>
            </a:endParaRPr>
          </a:p>
        </p:txBody>
      </p:sp>
      <p:sp>
        <p:nvSpPr>
          <p:cNvPr id="25" name="矩形 24">
            <a:extLst>
              <a:ext uri="{FF2B5EF4-FFF2-40B4-BE49-F238E27FC236}">
                <a16:creationId xmlns:a16="http://schemas.microsoft.com/office/drawing/2014/main" xmlns="" id="{4EFFBCD1-9CF7-4EB8-88B8-9F424F71551F}"/>
              </a:ext>
            </a:extLst>
          </p:cNvPr>
          <p:cNvSpPr/>
          <p:nvPr/>
        </p:nvSpPr>
        <p:spPr>
          <a:xfrm>
            <a:off x="1125812" y="3572646"/>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进场的材料、设备受多方面因素影响，其中也包括部分甲供设备不能及时供应</a:t>
            </a:r>
          </a:p>
        </p:txBody>
      </p:sp>
      <p:sp>
        <p:nvSpPr>
          <p:cNvPr id="26" name="等腰三角形 25">
            <a:extLst>
              <a:ext uri="{FF2B5EF4-FFF2-40B4-BE49-F238E27FC236}">
                <a16:creationId xmlns:a16="http://schemas.microsoft.com/office/drawing/2014/main" xmlns="" id="{61F17DF2-6B1D-4729-91B1-40137A2E3AAB}"/>
              </a:ext>
            </a:extLst>
          </p:cNvPr>
          <p:cNvSpPr/>
          <p:nvPr/>
        </p:nvSpPr>
        <p:spPr>
          <a:xfrm rot="8072707" flipV="1">
            <a:off x="5720732" y="4191970"/>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xmlns="" id="{E4D2D6FD-75CC-4F49-890D-01243A10E6A2}"/>
              </a:ext>
            </a:extLst>
          </p:cNvPr>
          <p:cNvSpPr/>
          <p:nvPr/>
        </p:nvSpPr>
        <p:spPr>
          <a:xfrm flipH="1">
            <a:off x="6474544" y="3272703"/>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剪去单角 27">
            <a:extLst>
              <a:ext uri="{FF2B5EF4-FFF2-40B4-BE49-F238E27FC236}">
                <a16:creationId xmlns:a16="http://schemas.microsoft.com/office/drawing/2014/main" xmlns="" id="{FD9B5403-ECFD-4E7A-8BE8-9A40CC08B824}"/>
              </a:ext>
            </a:extLst>
          </p:cNvPr>
          <p:cNvSpPr/>
          <p:nvPr/>
        </p:nvSpPr>
        <p:spPr>
          <a:xfrm flipV="1">
            <a:off x="6464593" y="3489824"/>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剪去单角 28">
            <a:extLst>
              <a:ext uri="{FF2B5EF4-FFF2-40B4-BE49-F238E27FC236}">
                <a16:creationId xmlns:a16="http://schemas.microsoft.com/office/drawing/2014/main" xmlns="" id="{76D0A0BB-A15B-40B9-AA38-B364E959D5F8}"/>
              </a:ext>
            </a:extLst>
          </p:cNvPr>
          <p:cNvSpPr/>
          <p:nvPr/>
        </p:nvSpPr>
        <p:spPr>
          <a:xfrm>
            <a:off x="6295573" y="3272641"/>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a:extLst>
              <a:ext uri="{FF2B5EF4-FFF2-40B4-BE49-F238E27FC236}">
                <a16:creationId xmlns:a16="http://schemas.microsoft.com/office/drawing/2014/main" xmlns="" id="{A4E6F836-9B2D-40C6-9074-69BC42DA5950}"/>
              </a:ext>
            </a:extLst>
          </p:cNvPr>
          <p:cNvSpPr txBox="1"/>
          <p:nvPr/>
        </p:nvSpPr>
        <p:spPr>
          <a:xfrm>
            <a:off x="6295574" y="3354777"/>
            <a:ext cx="681597" cy="461665"/>
          </a:xfrm>
          <a:prstGeom prst="rect">
            <a:avLst/>
          </a:prstGeom>
          <a:noFill/>
        </p:spPr>
        <p:txBody>
          <a:bodyPr wrap="none" rtlCol="0">
            <a:spAutoFit/>
          </a:bodyPr>
          <a:lstStyle/>
          <a:p>
            <a:pPr algn="ctr"/>
            <a:r>
              <a:rPr lang="en-US" altLang="zh-CN" sz="2400" b="1" spc="300" dirty="0">
                <a:solidFill>
                  <a:schemeClr val="bg1"/>
                </a:solidFill>
                <a:latin typeface="+mj-lt"/>
              </a:rPr>
              <a:t>04</a:t>
            </a:r>
            <a:endParaRPr lang="zh-CN" altLang="en-US" sz="2400" b="1" spc="300" dirty="0">
              <a:solidFill>
                <a:schemeClr val="bg1"/>
              </a:solidFill>
              <a:latin typeface="+mj-lt"/>
            </a:endParaRPr>
          </a:p>
        </p:txBody>
      </p:sp>
      <p:sp>
        <p:nvSpPr>
          <p:cNvPr id="31" name="矩形 30">
            <a:extLst>
              <a:ext uri="{FF2B5EF4-FFF2-40B4-BE49-F238E27FC236}">
                <a16:creationId xmlns:a16="http://schemas.microsoft.com/office/drawing/2014/main" xmlns="" id="{E84EFD9A-B491-42EA-9526-B65D4354A355}"/>
              </a:ext>
            </a:extLst>
          </p:cNvPr>
          <p:cNvSpPr/>
          <p:nvPr/>
        </p:nvSpPr>
        <p:spPr>
          <a:xfrm>
            <a:off x="6938786" y="3572646"/>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没有及时有效的展开工作，在开展工作时思想上存在顾虑</a:t>
            </a:r>
          </a:p>
        </p:txBody>
      </p:sp>
      <p:sp>
        <p:nvSpPr>
          <p:cNvPr id="32" name="等腰三角形 31">
            <a:extLst>
              <a:ext uri="{FF2B5EF4-FFF2-40B4-BE49-F238E27FC236}">
                <a16:creationId xmlns:a16="http://schemas.microsoft.com/office/drawing/2014/main" xmlns="" id="{15ED82A9-1F15-40F7-9A0A-29794C8591FD}"/>
              </a:ext>
            </a:extLst>
          </p:cNvPr>
          <p:cNvSpPr/>
          <p:nvPr/>
        </p:nvSpPr>
        <p:spPr>
          <a:xfrm rot="8072707" flipV="1">
            <a:off x="11533706" y="4191970"/>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a16="http://schemas.microsoft.com/office/drawing/2014/main" xmlns="" id="{B807A9C5-72E5-41BB-90C8-174C0C9EB9BC}"/>
              </a:ext>
            </a:extLst>
          </p:cNvPr>
          <p:cNvSpPr/>
          <p:nvPr/>
        </p:nvSpPr>
        <p:spPr>
          <a:xfrm flipH="1">
            <a:off x="661570" y="4784464"/>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剪去单角 33">
            <a:extLst>
              <a:ext uri="{FF2B5EF4-FFF2-40B4-BE49-F238E27FC236}">
                <a16:creationId xmlns:a16="http://schemas.microsoft.com/office/drawing/2014/main" xmlns="" id="{6C619069-C8EE-43FC-9120-926BA5FC355C}"/>
              </a:ext>
            </a:extLst>
          </p:cNvPr>
          <p:cNvSpPr/>
          <p:nvPr/>
        </p:nvSpPr>
        <p:spPr>
          <a:xfrm flipV="1">
            <a:off x="651619" y="5001585"/>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剪去单角 34">
            <a:extLst>
              <a:ext uri="{FF2B5EF4-FFF2-40B4-BE49-F238E27FC236}">
                <a16:creationId xmlns:a16="http://schemas.microsoft.com/office/drawing/2014/main" xmlns="" id="{24CF5FDA-BFFC-4782-BF41-3A307B58D919}"/>
              </a:ext>
            </a:extLst>
          </p:cNvPr>
          <p:cNvSpPr/>
          <p:nvPr/>
        </p:nvSpPr>
        <p:spPr>
          <a:xfrm>
            <a:off x="482599" y="4784402"/>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文本框 35">
            <a:extLst>
              <a:ext uri="{FF2B5EF4-FFF2-40B4-BE49-F238E27FC236}">
                <a16:creationId xmlns:a16="http://schemas.microsoft.com/office/drawing/2014/main" xmlns="" id="{C5532724-3532-4F0D-947E-90BB4408D2F9}"/>
              </a:ext>
            </a:extLst>
          </p:cNvPr>
          <p:cNvSpPr txBox="1"/>
          <p:nvPr/>
        </p:nvSpPr>
        <p:spPr>
          <a:xfrm>
            <a:off x="456151" y="4866538"/>
            <a:ext cx="681597" cy="461665"/>
          </a:xfrm>
          <a:prstGeom prst="rect">
            <a:avLst/>
          </a:prstGeom>
          <a:noFill/>
        </p:spPr>
        <p:txBody>
          <a:bodyPr wrap="none" rtlCol="0">
            <a:spAutoFit/>
          </a:bodyPr>
          <a:lstStyle/>
          <a:p>
            <a:pPr algn="ctr"/>
            <a:r>
              <a:rPr lang="en-US" altLang="zh-CN" sz="2400" b="1" spc="300" dirty="0">
                <a:solidFill>
                  <a:schemeClr val="bg1"/>
                </a:solidFill>
                <a:latin typeface="+mj-lt"/>
              </a:rPr>
              <a:t>05</a:t>
            </a:r>
            <a:endParaRPr lang="zh-CN" altLang="en-US" sz="2400" b="1" spc="300" dirty="0">
              <a:solidFill>
                <a:schemeClr val="bg1"/>
              </a:solidFill>
              <a:latin typeface="+mj-lt"/>
            </a:endParaRPr>
          </a:p>
        </p:txBody>
      </p:sp>
      <p:sp>
        <p:nvSpPr>
          <p:cNvPr id="37" name="矩形 36">
            <a:extLst>
              <a:ext uri="{FF2B5EF4-FFF2-40B4-BE49-F238E27FC236}">
                <a16:creationId xmlns:a16="http://schemas.microsoft.com/office/drawing/2014/main" xmlns="" id="{A9B354F5-FE26-4057-9C97-FABF61D64D9B}"/>
              </a:ext>
            </a:extLst>
          </p:cNvPr>
          <p:cNvSpPr/>
          <p:nvPr/>
        </p:nvSpPr>
        <p:spPr>
          <a:xfrm>
            <a:off x="1125812" y="5084407"/>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实际工作中缺乏前期引导及事中控制，导致有些问题出现后才开始整改</a:t>
            </a:r>
          </a:p>
        </p:txBody>
      </p:sp>
      <p:sp>
        <p:nvSpPr>
          <p:cNvPr id="38" name="等腰三角形 37">
            <a:extLst>
              <a:ext uri="{FF2B5EF4-FFF2-40B4-BE49-F238E27FC236}">
                <a16:creationId xmlns:a16="http://schemas.microsoft.com/office/drawing/2014/main" xmlns="" id="{7151DF09-EB6B-464B-9BDF-797FCE5B00F0}"/>
              </a:ext>
            </a:extLst>
          </p:cNvPr>
          <p:cNvSpPr/>
          <p:nvPr/>
        </p:nvSpPr>
        <p:spPr>
          <a:xfrm rot="8072707" flipV="1">
            <a:off x="5720732" y="5703731"/>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xmlns="" id="{F28EF76C-C071-4322-9CCA-A242F0ABF16E}"/>
              </a:ext>
            </a:extLst>
          </p:cNvPr>
          <p:cNvSpPr/>
          <p:nvPr/>
        </p:nvSpPr>
        <p:spPr>
          <a:xfrm flipH="1">
            <a:off x="6474544" y="4784464"/>
            <a:ext cx="686218" cy="259226"/>
          </a:xfrm>
          <a:prstGeom prst="parallelogram">
            <a:avLst>
              <a:gd name="adj" fmla="val 8624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剪去单角 39">
            <a:extLst>
              <a:ext uri="{FF2B5EF4-FFF2-40B4-BE49-F238E27FC236}">
                <a16:creationId xmlns:a16="http://schemas.microsoft.com/office/drawing/2014/main" xmlns="" id="{5F488724-827C-402A-813E-48ED820B86F1}"/>
              </a:ext>
            </a:extLst>
          </p:cNvPr>
          <p:cNvSpPr/>
          <p:nvPr/>
        </p:nvSpPr>
        <p:spPr>
          <a:xfrm flipV="1">
            <a:off x="6464593" y="5001585"/>
            <a:ext cx="5244809" cy="848550"/>
          </a:xfrm>
          <a:prstGeom prst="snip1Rect">
            <a:avLst>
              <a:gd name="adj" fmla="val 13097"/>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剪去单角 40">
            <a:extLst>
              <a:ext uri="{FF2B5EF4-FFF2-40B4-BE49-F238E27FC236}">
                <a16:creationId xmlns:a16="http://schemas.microsoft.com/office/drawing/2014/main" xmlns="" id="{53EAE60C-2536-4589-AF88-96114154E939}"/>
              </a:ext>
            </a:extLst>
          </p:cNvPr>
          <p:cNvSpPr/>
          <p:nvPr/>
        </p:nvSpPr>
        <p:spPr>
          <a:xfrm>
            <a:off x="6295573" y="4784402"/>
            <a:ext cx="643211" cy="643211"/>
          </a:xfrm>
          <a:prstGeom prst="snip1Rect">
            <a:avLst>
              <a:gd name="adj" fmla="val 0"/>
            </a:avLst>
          </a:prstGeom>
          <a:ln>
            <a:noFill/>
          </a:ln>
          <a:effectLst>
            <a:outerShdw blurRad="762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文本框 41">
            <a:extLst>
              <a:ext uri="{FF2B5EF4-FFF2-40B4-BE49-F238E27FC236}">
                <a16:creationId xmlns:a16="http://schemas.microsoft.com/office/drawing/2014/main" xmlns="" id="{24BE9988-C536-4093-80D3-A38A8B8DA72E}"/>
              </a:ext>
            </a:extLst>
          </p:cNvPr>
          <p:cNvSpPr txBox="1"/>
          <p:nvPr/>
        </p:nvSpPr>
        <p:spPr>
          <a:xfrm>
            <a:off x="6295574" y="4866538"/>
            <a:ext cx="681597" cy="461665"/>
          </a:xfrm>
          <a:prstGeom prst="rect">
            <a:avLst/>
          </a:prstGeom>
          <a:noFill/>
        </p:spPr>
        <p:txBody>
          <a:bodyPr wrap="none" rtlCol="0">
            <a:spAutoFit/>
          </a:bodyPr>
          <a:lstStyle/>
          <a:p>
            <a:pPr algn="ctr"/>
            <a:r>
              <a:rPr lang="en-US" altLang="zh-CN" sz="2400" b="1" spc="300" dirty="0">
                <a:solidFill>
                  <a:schemeClr val="bg1"/>
                </a:solidFill>
                <a:latin typeface="+mj-lt"/>
              </a:rPr>
              <a:t>06</a:t>
            </a:r>
            <a:endParaRPr lang="zh-CN" altLang="en-US" sz="2400" b="1" spc="300" dirty="0">
              <a:solidFill>
                <a:schemeClr val="bg1"/>
              </a:solidFill>
              <a:latin typeface="+mj-lt"/>
            </a:endParaRPr>
          </a:p>
        </p:txBody>
      </p:sp>
      <p:sp>
        <p:nvSpPr>
          <p:cNvPr id="43" name="矩形 42">
            <a:extLst>
              <a:ext uri="{FF2B5EF4-FFF2-40B4-BE49-F238E27FC236}">
                <a16:creationId xmlns:a16="http://schemas.microsoft.com/office/drawing/2014/main" xmlns="" id="{780066F1-E35C-44B6-B0A8-C7300B193089}"/>
              </a:ext>
            </a:extLst>
          </p:cNvPr>
          <p:cNvSpPr/>
          <p:nvPr/>
        </p:nvSpPr>
        <p:spPr>
          <a:xfrm>
            <a:off x="6938786" y="5084407"/>
            <a:ext cx="4505942" cy="703078"/>
          </a:xfrm>
          <a:prstGeom prst="rect">
            <a:avLst/>
          </a:prstGeom>
        </p:spPr>
        <p:txBody>
          <a:bodyPr wrap="square">
            <a:spAutoFit/>
          </a:bodyPr>
          <a:lstStyle/>
          <a:p>
            <a:pPr algn="just">
              <a:lnSpc>
                <a:spcPct val="130000"/>
              </a:lnSpc>
            </a:pPr>
            <a:r>
              <a:rPr lang="zh-CN" altLang="en-US" sz="1600" dirty="0">
                <a:solidFill>
                  <a:schemeClr val="tx1">
                    <a:lumMod val="75000"/>
                    <a:lumOff val="25000"/>
                  </a:schemeClr>
                </a:solidFill>
              </a:rPr>
              <a:t>质量安全方面的监管细度不够，工作时执行力度需要加强，在奖惩方面手段偏软</a:t>
            </a:r>
          </a:p>
        </p:txBody>
      </p:sp>
      <p:sp>
        <p:nvSpPr>
          <p:cNvPr id="44" name="等腰三角形 43">
            <a:extLst>
              <a:ext uri="{FF2B5EF4-FFF2-40B4-BE49-F238E27FC236}">
                <a16:creationId xmlns:a16="http://schemas.microsoft.com/office/drawing/2014/main" xmlns="" id="{9BCFFA79-E86E-4EC4-BA57-067112DF4B3D}"/>
              </a:ext>
            </a:extLst>
          </p:cNvPr>
          <p:cNvSpPr/>
          <p:nvPr/>
        </p:nvSpPr>
        <p:spPr>
          <a:xfrm rot="8072707" flipV="1">
            <a:off x="11533706" y="5703731"/>
            <a:ext cx="163046" cy="103796"/>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descr="图片包含 徽标&#10;&#10;描述已自动生成">
            <a:extLst>
              <a:ext uri="{FF2B5EF4-FFF2-40B4-BE49-F238E27FC236}">
                <a16:creationId xmlns:a16="http://schemas.microsoft.com/office/drawing/2014/main" xmlns="" id="{6A305F3E-7ED6-490C-B945-6537558482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17591893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背景图案&#10;&#10;描述已自动生成">
            <a:extLst>
              <a:ext uri="{FF2B5EF4-FFF2-40B4-BE49-F238E27FC236}">
                <a16:creationId xmlns:a16="http://schemas.microsoft.com/office/drawing/2014/main" xmlns="" id="{24DF5F8E-751E-476F-A15A-DF64DB9979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2001" cy="6857998"/>
          </a:xfrm>
          <a:prstGeom prst="rect">
            <a:avLst/>
          </a:prstGeom>
        </p:spPr>
      </p:pic>
      <p:sp>
        <p:nvSpPr>
          <p:cNvPr id="4" name="文本框 3">
            <a:extLst>
              <a:ext uri="{FF2B5EF4-FFF2-40B4-BE49-F238E27FC236}">
                <a16:creationId xmlns:a16="http://schemas.microsoft.com/office/drawing/2014/main" xmlns="" id="{7656D972-198C-4CFB-A92E-A4AAC23C6A0A}"/>
              </a:ext>
            </a:extLst>
          </p:cNvPr>
          <p:cNvSpPr txBox="1"/>
          <p:nvPr/>
        </p:nvSpPr>
        <p:spPr>
          <a:xfrm>
            <a:off x="658222" y="1687487"/>
            <a:ext cx="5262979" cy="2123658"/>
          </a:xfrm>
          <a:prstGeom prst="rect">
            <a:avLst/>
          </a:prstGeom>
          <a:noFill/>
        </p:spPr>
        <p:txBody>
          <a:bodyPr wrap="none" rtlCol="0">
            <a:prstTxWarp prst="textPlain">
              <a:avLst>
                <a:gd name="adj" fmla="val 48553"/>
              </a:avLst>
            </a:prstTxWarp>
            <a:spAutoFit/>
          </a:bodyPr>
          <a:lstStyle/>
          <a:p>
            <a:r>
              <a:rPr lang="zh-CN" altLang="en-US" sz="6600" dirty="0">
                <a:solidFill>
                  <a:schemeClr val="tx1">
                    <a:lumMod val="75000"/>
                    <a:lumOff val="25000"/>
                  </a:schemeClr>
                </a:solidFill>
                <a:latin typeface="+mj-ea"/>
                <a:ea typeface="+mj-ea"/>
              </a:rPr>
              <a:t>打造有</a:t>
            </a:r>
            <a:r>
              <a:rPr lang="zh-CN" altLang="en-US" sz="6600" dirty="0">
                <a:solidFill>
                  <a:schemeClr val="accent3"/>
                </a:solidFill>
                <a:latin typeface="+mj-ea"/>
                <a:ea typeface="+mj-ea"/>
              </a:rPr>
              <a:t>温度</a:t>
            </a:r>
            <a:r>
              <a:rPr lang="zh-CN" altLang="en-US" sz="6600" dirty="0">
                <a:solidFill>
                  <a:schemeClr val="tx1">
                    <a:lumMod val="75000"/>
                    <a:lumOff val="25000"/>
                  </a:schemeClr>
                </a:solidFill>
                <a:latin typeface="+mj-ea"/>
                <a:ea typeface="+mj-ea"/>
              </a:rPr>
              <a:t>的</a:t>
            </a:r>
            <a:endParaRPr lang="en-US" altLang="zh-CN" sz="6600" dirty="0">
              <a:solidFill>
                <a:schemeClr val="tx1">
                  <a:lumMod val="75000"/>
                  <a:lumOff val="25000"/>
                </a:schemeClr>
              </a:solidFill>
              <a:latin typeface="+mj-ea"/>
              <a:ea typeface="+mj-ea"/>
            </a:endParaRPr>
          </a:p>
          <a:p>
            <a:r>
              <a:rPr lang="zh-CN" altLang="en-US" sz="6600" dirty="0">
                <a:solidFill>
                  <a:schemeClr val="tx1">
                    <a:lumMod val="75000"/>
                    <a:lumOff val="25000"/>
                  </a:schemeClr>
                </a:solidFill>
                <a:latin typeface="+mj-ea"/>
                <a:ea typeface="+mj-ea"/>
              </a:rPr>
              <a:t>城市住宅。</a:t>
            </a:r>
          </a:p>
        </p:txBody>
      </p:sp>
      <p:sp>
        <p:nvSpPr>
          <p:cNvPr id="7" name="文本框 6">
            <a:extLst>
              <a:ext uri="{FF2B5EF4-FFF2-40B4-BE49-F238E27FC236}">
                <a16:creationId xmlns:a16="http://schemas.microsoft.com/office/drawing/2014/main" xmlns="" id="{5E42ED7F-22D2-4A38-9EE3-6E1ADED59935}"/>
              </a:ext>
            </a:extLst>
          </p:cNvPr>
          <p:cNvSpPr txBox="1"/>
          <p:nvPr/>
        </p:nvSpPr>
        <p:spPr>
          <a:xfrm>
            <a:off x="789004" y="4228321"/>
            <a:ext cx="1545616" cy="626775"/>
          </a:xfrm>
          <a:prstGeom prst="rect">
            <a:avLst/>
          </a:prstGeom>
          <a:noFill/>
        </p:spPr>
        <p:txBody>
          <a:bodyPr wrap="none" rtlCol="0">
            <a:spAutoFit/>
          </a:bodyPr>
          <a:lstStyle/>
          <a:p>
            <a:pPr>
              <a:lnSpc>
                <a:spcPct val="130000"/>
              </a:lnSpc>
            </a:pPr>
            <a:r>
              <a:rPr lang="zh-CN" altLang="en-US" sz="1400" dirty="0">
                <a:solidFill>
                  <a:schemeClr val="tx1">
                    <a:lumMod val="75000"/>
                    <a:lumOff val="25000"/>
                  </a:schemeClr>
                </a:solidFill>
                <a:latin typeface="+mn-ea"/>
              </a:rPr>
              <a:t>汇报人：高小定</a:t>
            </a:r>
            <a:endParaRPr lang="en-US" altLang="zh-CN" sz="1400" dirty="0">
              <a:solidFill>
                <a:schemeClr val="tx1">
                  <a:lumMod val="75000"/>
                  <a:lumOff val="25000"/>
                </a:schemeClr>
              </a:solidFill>
              <a:latin typeface="+mn-ea"/>
            </a:endParaRPr>
          </a:p>
          <a:p>
            <a:pPr>
              <a:lnSpc>
                <a:spcPct val="130000"/>
              </a:lnSpc>
            </a:pPr>
            <a:r>
              <a:rPr lang="en-US" altLang="zh-CN" sz="1400" dirty="0">
                <a:solidFill>
                  <a:schemeClr val="tx1">
                    <a:lumMod val="75000"/>
                    <a:lumOff val="25000"/>
                  </a:schemeClr>
                </a:solidFill>
                <a:latin typeface="+mn-ea"/>
              </a:rPr>
              <a:t>20xx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5</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20</a:t>
            </a:r>
            <a:r>
              <a:rPr lang="zh-CN" altLang="en-US" sz="1400" dirty="0">
                <a:solidFill>
                  <a:schemeClr val="tx1">
                    <a:lumMod val="75000"/>
                    <a:lumOff val="25000"/>
                  </a:schemeClr>
                </a:solidFill>
                <a:latin typeface="+mn-ea"/>
              </a:rPr>
              <a:t>日</a:t>
            </a:r>
            <a:endParaRPr lang="en-US" altLang="zh-CN" sz="1400" dirty="0">
              <a:solidFill>
                <a:schemeClr val="tx1">
                  <a:lumMod val="75000"/>
                  <a:lumOff val="25000"/>
                </a:schemeClr>
              </a:solidFill>
              <a:latin typeface="+mn-ea"/>
            </a:endParaRPr>
          </a:p>
        </p:txBody>
      </p:sp>
      <p:cxnSp>
        <p:nvCxnSpPr>
          <p:cNvPr id="9" name="直接连接符 8">
            <a:extLst>
              <a:ext uri="{FF2B5EF4-FFF2-40B4-BE49-F238E27FC236}">
                <a16:creationId xmlns:a16="http://schemas.microsoft.com/office/drawing/2014/main" xmlns="" id="{78E3E19C-E2CA-4056-BE37-D2D77AD38871}"/>
              </a:ext>
            </a:extLst>
          </p:cNvPr>
          <p:cNvCxnSpPr/>
          <p:nvPr/>
        </p:nvCxnSpPr>
        <p:spPr>
          <a:xfrm>
            <a:off x="743284" y="4316845"/>
            <a:ext cx="0" cy="48394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xmlns="" id="{81185E61-7206-41F4-953C-303A67A7DA41}"/>
              </a:ext>
            </a:extLst>
          </p:cNvPr>
          <p:cNvPicPr>
            <a:picLocks noChangeAspect="1"/>
          </p:cNvPicPr>
          <p:nvPr/>
        </p:nvPicPr>
        <p:blipFill rotWithShape="1">
          <a:blip r:embed="rId3" cstate="screen">
            <a:duotone>
              <a:prstClr val="black"/>
              <a:schemeClr val="accent3">
                <a:tint val="45000"/>
                <a:satMod val="400000"/>
              </a:schemeClr>
            </a:duotone>
            <a:extLst>
              <a:ext uri="{BEBA8EAE-BF5A-486C-A8C5-ECC9F3942E4B}">
                <a14:imgProps xmlns:a14="http://schemas.microsoft.com/office/drawing/2010/main">
                  <a14:imgLayer r:embed="rId4">
                    <a14:imgEffect>
                      <a14:brightnessContrast bright="82000"/>
                    </a14:imgEffect>
                  </a14:imgLayer>
                </a14:imgProps>
              </a:ext>
              <a:ext uri="{28A0092B-C50C-407E-A947-70E740481C1C}">
                <a14:useLocalDpi xmlns:a14="http://schemas.microsoft.com/office/drawing/2010/main"/>
              </a:ext>
            </a:extLst>
          </a:blip>
          <a:srcRect/>
          <a:stretch/>
        </p:blipFill>
        <p:spPr>
          <a:xfrm>
            <a:off x="0" y="0"/>
            <a:ext cx="6316692" cy="6438900"/>
          </a:xfrm>
          <a:prstGeom prst="rect">
            <a:avLst/>
          </a:prstGeom>
        </p:spPr>
      </p:pic>
      <p:pic>
        <p:nvPicPr>
          <p:cNvPr id="18" name="图片 17" descr="图片包含 徽标&#10;&#10;描述已自动生成">
            <a:extLst>
              <a:ext uri="{FF2B5EF4-FFF2-40B4-BE49-F238E27FC236}">
                <a16:creationId xmlns:a16="http://schemas.microsoft.com/office/drawing/2014/main" xmlns="" id="{96B4DD2C-C047-476A-8139-2AE5F60249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28014" y="4303660"/>
            <a:ext cx="1762840" cy="476095"/>
          </a:xfrm>
          <a:prstGeom prst="rect">
            <a:avLst/>
          </a:prstGeom>
        </p:spPr>
      </p:pic>
    </p:spTree>
    <p:extLst>
      <p:ext uri="{BB962C8B-B14F-4D97-AF65-F5344CB8AC3E}">
        <p14:creationId xmlns:p14="http://schemas.microsoft.com/office/powerpoint/2010/main" val="3952458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F679020-DBFD-4E33-B797-F378942C628D}"/>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sp>
        <p:nvSpPr>
          <p:cNvPr id="3" name="矩形 2">
            <a:extLst>
              <a:ext uri="{FF2B5EF4-FFF2-40B4-BE49-F238E27FC236}">
                <a16:creationId xmlns:a16="http://schemas.microsoft.com/office/drawing/2014/main" xmlns="" id="{32236973-7CBD-43CF-A4AC-AE06C9C50C15}"/>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grpSp>
        <p:nvGrpSpPr>
          <p:cNvPr id="4" name="组合 3">
            <a:extLst>
              <a:ext uri="{FF2B5EF4-FFF2-40B4-BE49-F238E27FC236}">
                <a16:creationId xmlns:a16="http://schemas.microsoft.com/office/drawing/2014/main" xmlns="" id="{E6BFABC1-DFE8-4BC6-B6EB-A0403459FD24}"/>
              </a:ext>
            </a:extLst>
          </p:cNvPr>
          <p:cNvGrpSpPr/>
          <p:nvPr/>
        </p:nvGrpSpPr>
        <p:grpSpPr>
          <a:xfrm>
            <a:off x="3908027" y="518854"/>
            <a:ext cx="1051293" cy="430201"/>
            <a:chOff x="9436511" y="2911728"/>
            <a:chExt cx="1051293" cy="430201"/>
          </a:xfrm>
          <a:noFill/>
        </p:grpSpPr>
        <p:sp>
          <p:nvSpPr>
            <p:cNvPr id="5" name="箭头: V 形 4">
              <a:extLst>
                <a:ext uri="{FF2B5EF4-FFF2-40B4-BE49-F238E27FC236}">
                  <a16:creationId xmlns:a16="http://schemas.microsoft.com/office/drawing/2014/main" xmlns="" id="{87E58B41-C7DE-4317-8F58-96F0EE74F3D3}"/>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47B94FC3-0092-4145-AE80-861DD7F00F70}"/>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7" name="箭头: V 形 6">
              <a:extLst>
                <a:ext uri="{FF2B5EF4-FFF2-40B4-BE49-F238E27FC236}">
                  <a16:creationId xmlns:a16="http://schemas.microsoft.com/office/drawing/2014/main" xmlns="" id="{5DEBB1A3-076D-410C-BDD5-6D7406B370FA}"/>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8" name="组合 7">
            <a:extLst>
              <a:ext uri="{FF2B5EF4-FFF2-40B4-BE49-F238E27FC236}">
                <a16:creationId xmlns:a16="http://schemas.microsoft.com/office/drawing/2014/main" xmlns="" id="{28295271-9620-4C81-8D30-63FBE4CD274E}"/>
              </a:ext>
            </a:extLst>
          </p:cNvPr>
          <p:cNvGrpSpPr/>
          <p:nvPr/>
        </p:nvGrpSpPr>
        <p:grpSpPr>
          <a:xfrm flipH="1">
            <a:off x="7233118" y="518854"/>
            <a:ext cx="1051293" cy="430201"/>
            <a:chOff x="9436511" y="2911728"/>
            <a:chExt cx="1051293" cy="430201"/>
          </a:xfrm>
          <a:noFill/>
        </p:grpSpPr>
        <p:sp>
          <p:nvSpPr>
            <p:cNvPr id="9" name="箭头: V 形 8">
              <a:extLst>
                <a:ext uri="{FF2B5EF4-FFF2-40B4-BE49-F238E27FC236}">
                  <a16:creationId xmlns:a16="http://schemas.microsoft.com/office/drawing/2014/main" xmlns="" id="{41FF4707-39F7-457B-8E06-0242BE668ABE}"/>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369AABC0-81EB-4575-BB27-25D71CBCB97B}"/>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1" name="箭头: V 形 10">
              <a:extLst>
                <a:ext uri="{FF2B5EF4-FFF2-40B4-BE49-F238E27FC236}">
                  <a16:creationId xmlns:a16="http://schemas.microsoft.com/office/drawing/2014/main" xmlns="" id="{C6A51D3F-E008-4768-B6CE-D0F953DEFEDB}"/>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2" name="文本框 11">
            <a:extLst>
              <a:ext uri="{FF2B5EF4-FFF2-40B4-BE49-F238E27FC236}">
                <a16:creationId xmlns:a16="http://schemas.microsoft.com/office/drawing/2014/main" xmlns="" id="{198C7828-8DC6-4BB2-B4DE-A370A06704E4}"/>
              </a:ext>
            </a:extLst>
          </p:cNvPr>
          <p:cNvSpPr txBox="1"/>
          <p:nvPr/>
        </p:nvSpPr>
        <p:spPr>
          <a:xfrm>
            <a:off x="391550" y="1204140"/>
            <a:ext cx="4031873" cy="400110"/>
          </a:xfrm>
          <a:prstGeom prst="rect">
            <a:avLst/>
          </a:prstGeom>
          <a:noFill/>
        </p:spPr>
        <p:txBody>
          <a:bodyPr wrap="none" rtlCol="0">
            <a:spAutoFit/>
          </a:bodyPr>
          <a:lstStyle/>
          <a:p>
            <a:r>
              <a:rPr lang="zh-CN" altLang="en-US" sz="2000" dirty="0">
                <a:solidFill>
                  <a:schemeClr val="accent1"/>
                </a:solidFill>
              </a:rPr>
              <a:t>如何更改主题色，实现一键换色：</a:t>
            </a:r>
          </a:p>
        </p:txBody>
      </p:sp>
      <p:pic>
        <p:nvPicPr>
          <p:cNvPr id="18" name="图片 17">
            <a:extLst>
              <a:ext uri="{FF2B5EF4-FFF2-40B4-BE49-F238E27FC236}">
                <a16:creationId xmlns:a16="http://schemas.microsoft.com/office/drawing/2014/main" xmlns="" id="{E6460BDA-19ED-4A13-BFD0-18A5109DF959}"/>
              </a:ext>
            </a:extLst>
          </p:cNvPr>
          <p:cNvPicPr>
            <a:picLocks noChangeAspect="1"/>
          </p:cNvPicPr>
          <p:nvPr/>
        </p:nvPicPr>
        <p:blipFill>
          <a:blip r:embed="rId2"/>
          <a:stretch>
            <a:fillRect/>
          </a:stretch>
        </p:blipFill>
        <p:spPr>
          <a:xfrm>
            <a:off x="7599772" y="2228267"/>
            <a:ext cx="4109628" cy="4210633"/>
          </a:xfrm>
          <a:prstGeom prst="rect">
            <a:avLst/>
          </a:prstGeom>
        </p:spPr>
      </p:pic>
      <p:pic>
        <p:nvPicPr>
          <p:cNvPr id="13" name="图片 12">
            <a:extLst>
              <a:ext uri="{FF2B5EF4-FFF2-40B4-BE49-F238E27FC236}">
                <a16:creationId xmlns:a16="http://schemas.microsoft.com/office/drawing/2014/main" xmlns="" id="{6792D8F9-5B79-40C9-BA3C-38563976138D}"/>
              </a:ext>
            </a:extLst>
          </p:cNvPr>
          <p:cNvPicPr>
            <a:picLocks noChangeAspect="1"/>
          </p:cNvPicPr>
          <p:nvPr/>
        </p:nvPicPr>
        <p:blipFill>
          <a:blip r:embed="rId3"/>
          <a:stretch>
            <a:fillRect/>
          </a:stretch>
        </p:blipFill>
        <p:spPr>
          <a:xfrm>
            <a:off x="482600" y="1611572"/>
            <a:ext cx="11214100" cy="1032260"/>
          </a:xfrm>
          <a:prstGeom prst="rect">
            <a:avLst/>
          </a:prstGeom>
        </p:spPr>
      </p:pic>
      <p:pic>
        <p:nvPicPr>
          <p:cNvPr id="28" name="图片 27">
            <a:extLst>
              <a:ext uri="{FF2B5EF4-FFF2-40B4-BE49-F238E27FC236}">
                <a16:creationId xmlns:a16="http://schemas.microsoft.com/office/drawing/2014/main" xmlns="" id="{6B5AD42C-EDDD-4507-980B-7DA9A223FE3C}"/>
              </a:ext>
            </a:extLst>
          </p:cNvPr>
          <p:cNvPicPr>
            <a:picLocks noChangeAspect="1"/>
          </p:cNvPicPr>
          <p:nvPr/>
        </p:nvPicPr>
        <p:blipFill>
          <a:blip r:embed="rId4"/>
          <a:stretch>
            <a:fillRect/>
          </a:stretch>
        </p:blipFill>
        <p:spPr>
          <a:xfrm>
            <a:off x="4072747" y="2662819"/>
            <a:ext cx="3444845" cy="3776081"/>
          </a:xfrm>
          <a:prstGeom prst="rect">
            <a:avLst/>
          </a:prstGeom>
        </p:spPr>
      </p:pic>
      <p:sp>
        <p:nvSpPr>
          <p:cNvPr id="14" name="矩形 13">
            <a:extLst>
              <a:ext uri="{FF2B5EF4-FFF2-40B4-BE49-F238E27FC236}">
                <a16:creationId xmlns:a16="http://schemas.microsoft.com/office/drawing/2014/main" xmlns="" id="{2175DA9C-EAF9-4547-9567-0F58336CF47B}"/>
              </a:ext>
            </a:extLst>
          </p:cNvPr>
          <p:cNvSpPr/>
          <p:nvPr/>
        </p:nvSpPr>
        <p:spPr>
          <a:xfrm>
            <a:off x="2421719" y="1779307"/>
            <a:ext cx="334181"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3A992C1-550E-4B31-9B3D-476AD152259E}"/>
              </a:ext>
            </a:extLst>
          </p:cNvPr>
          <p:cNvSpPr/>
          <p:nvPr/>
        </p:nvSpPr>
        <p:spPr>
          <a:xfrm>
            <a:off x="2614154" y="159258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6" name="矩形 15">
            <a:extLst>
              <a:ext uri="{FF2B5EF4-FFF2-40B4-BE49-F238E27FC236}">
                <a16:creationId xmlns:a16="http://schemas.microsoft.com/office/drawing/2014/main" xmlns="" id="{ACF11B4F-A04C-41C6-BA34-A545E4336E1C}"/>
              </a:ext>
            </a:extLst>
          </p:cNvPr>
          <p:cNvSpPr/>
          <p:nvPr/>
        </p:nvSpPr>
        <p:spPr>
          <a:xfrm>
            <a:off x="10066020" y="2223807"/>
            <a:ext cx="215900" cy="30479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DF8E6F88-2197-42B2-8D13-738030567A97}"/>
              </a:ext>
            </a:extLst>
          </p:cNvPr>
          <p:cNvSpPr/>
          <p:nvPr/>
        </p:nvSpPr>
        <p:spPr>
          <a:xfrm>
            <a:off x="10126145" y="2018318"/>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19" name="矩形 18">
            <a:extLst>
              <a:ext uri="{FF2B5EF4-FFF2-40B4-BE49-F238E27FC236}">
                <a16:creationId xmlns:a16="http://schemas.microsoft.com/office/drawing/2014/main" xmlns="" id="{D38802AA-47F9-498A-A534-FBDB6C1E8D17}"/>
              </a:ext>
            </a:extLst>
          </p:cNvPr>
          <p:cNvSpPr/>
          <p:nvPr/>
        </p:nvSpPr>
        <p:spPr>
          <a:xfrm>
            <a:off x="9286784" y="2636212"/>
            <a:ext cx="560692" cy="20994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FBB02160-CDC8-459E-A407-191340B13E80}"/>
              </a:ext>
            </a:extLst>
          </p:cNvPr>
          <p:cNvSpPr/>
          <p:nvPr/>
        </p:nvSpPr>
        <p:spPr>
          <a:xfrm>
            <a:off x="9695564" y="2433447"/>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1" name="矩形 20">
            <a:extLst>
              <a:ext uri="{FF2B5EF4-FFF2-40B4-BE49-F238E27FC236}">
                <a16:creationId xmlns:a16="http://schemas.microsoft.com/office/drawing/2014/main" xmlns="" id="{942BB4C7-D058-4BB6-9994-101C2518D442}"/>
              </a:ext>
            </a:extLst>
          </p:cNvPr>
          <p:cNvSpPr/>
          <p:nvPr/>
        </p:nvSpPr>
        <p:spPr>
          <a:xfrm>
            <a:off x="7599771" y="3636337"/>
            <a:ext cx="1201859" cy="2593013"/>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32B4FD5E-CF65-43BC-B4D8-0B9E5E4A1ADD}"/>
              </a:ext>
            </a:extLst>
          </p:cNvPr>
          <p:cNvSpPr/>
          <p:nvPr/>
        </p:nvSpPr>
        <p:spPr>
          <a:xfrm>
            <a:off x="8645855" y="3480562"/>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4</a:t>
            </a:r>
            <a:endParaRPr lang="zh-CN" altLang="en-US" sz="1600" dirty="0"/>
          </a:p>
        </p:txBody>
      </p:sp>
      <p:sp>
        <p:nvSpPr>
          <p:cNvPr id="24" name="矩形 23">
            <a:extLst>
              <a:ext uri="{FF2B5EF4-FFF2-40B4-BE49-F238E27FC236}">
                <a16:creationId xmlns:a16="http://schemas.microsoft.com/office/drawing/2014/main" xmlns="" id="{EA7F1355-AA1C-4747-A880-161C49C2963E}"/>
              </a:ext>
            </a:extLst>
          </p:cNvPr>
          <p:cNvSpPr/>
          <p:nvPr/>
        </p:nvSpPr>
        <p:spPr>
          <a:xfrm>
            <a:off x="7802556" y="6228752"/>
            <a:ext cx="560692" cy="20994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E9D549B9-1052-48DD-9F6E-5AB8EAE608E2}"/>
              </a:ext>
            </a:extLst>
          </p:cNvPr>
          <p:cNvSpPr/>
          <p:nvPr/>
        </p:nvSpPr>
        <p:spPr>
          <a:xfrm>
            <a:off x="8254483" y="6069281"/>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5</a:t>
            </a:r>
            <a:endParaRPr lang="zh-CN" altLang="en-US" sz="1600" dirty="0"/>
          </a:p>
        </p:txBody>
      </p:sp>
      <p:sp>
        <p:nvSpPr>
          <p:cNvPr id="26" name="矩形 25">
            <a:extLst>
              <a:ext uri="{FF2B5EF4-FFF2-40B4-BE49-F238E27FC236}">
                <a16:creationId xmlns:a16="http://schemas.microsoft.com/office/drawing/2014/main" xmlns="" id="{15925E1E-EE5A-4900-B078-9D1B77723F22}"/>
              </a:ext>
            </a:extLst>
          </p:cNvPr>
          <p:cNvSpPr/>
          <p:nvPr/>
        </p:nvSpPr>
        <p:spPr>
          <a:xfrm>
            <a:off x="5268910" y="4056958"/>
            <a:ext cx="409575" cy="629341"/>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AB8E7D2A-9E68-4909-9A0C-0AACC3B407C9}"/>
              </a:ext>
            </a:extLst>
          </p:cNvPr>
          <p:cNvSpPr/>
          <p:nvPr/>
        </p:nvSpPr>
        <p:spPr>
          <a:xfrm>
            <a:off x="5496172" y="3920296"/>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6</a:t>
            </a:r>
            <a:endParaRPr lang="zh-CN" altLang="en-US" sz="1600" dirty="0"/>
          </a:p>
        </p:txBody>
      </p:sp>
      <p:sp>
        <p:nvSpPr>
          <p:cNvPr id="29" name="矩形 28">
            <a:extLst>
              <a:ext uri="{FF2B5EF4-FFF2-40B4-BE49-F238E27FC236}">
                <a16:creationId xmlns:a16="http://schemas.microsoft.com/office/drawing/2014/main" xmlns="" id="{8289673D-3918-47CB-A23A-D3B5F1B2D403}"/>
              </a:ext>
            </a:extLst>
          </p:cNvPr>
          <p:cNvSpPr/>
          <p:nvPr/>
        </p:nvSpPr>
        <p:spPr>
          <a:xfrm>
            <a:off x="5285484" y="6083926"/>
            <a:ext cx="786002" cy="159471"/>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3EB9A6A-B301-43F4-A291-526B4E8055FF}"/>
              </a:ext>
            </a:extLst>
          </p:cNvPr>
          <p:cNvSpPr/>
          <p:nvPr/>
        </p:nvSpPr>
        <p:spPr>
          <a:xfrm>
            <a:off x="5956801" y="587382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7</a:t>
            </a:r>
            <a:endParaRPr lang="zh-CN" altLang="en-US" sz="1600" dirty="0"/>
          </a:p>
        </p:txBody>
      </p:sp>
      <p:sp>
        <p:nvSpPr>
          <p:cNvPr id="31" name="文本框 30">
            <a:extLst>
              <a:ext uri="{FF2B5EF4-FFF2-40B4-BE49-F238E27FC236}">
                <a16:creationId xmlns:a16="http://schemas.microsoft.com/office/drawing/2014/main" xmlns="" id="{FB2C7B27-2B74-45FD-A255-170EAB95CDAF}"/>
              </a:ext>
            </a:extLst>
          </p:cNvPr>
          <p:cNvSpPr txBox="1"/>
          <p:nvPr/>
        </p:nvSpPr>
        <p:spPr>
          <a:xfrm>
            <a:off x="390200" y="3059233"/>
            <a:ext cx="2018501" cy="338554"/>
          </a:xfrm>
          <a:prstGeom prst="rect">
            <a:avLst/>
          </a:prstGeom>
          <a:noFill/>
        </p:spPr>
        <p:txBody>
          <a:bodyPr wrap="none" rtlCol="0">
            <a:spAutoFit/>
          </a:bodyPr>
          <a:lstStyle/>
          <a:p>
            <a:r>
              <a:rPr lang="en-US" altLang="zh-CN" sz="1600" dirty="0"/>
              <a:t>1.</a:t>
            </a:r>
            <a:r>
              <a:rPr lang="zh-CN" altLang="en-US" sz="1600" dirty="0"/>
              <a:t>使用</a:t>
            </a:r>
            <a:r>
              <a:rPr lang="en-US" altLang="zh-CN" sz="1600" dirty="0"/>
              <a:t>office</a:t>
            </a:r>
            <a:r>
              <a:rPr lang="zh-CN" altLang="en-US" sz="1600" dirty="0"/>
              <a:t>主题色</a:t>
            </a:r>
          </a:p>
        </p:txBody>
      </p:sp>
      <p:sp>
        <p:nvSpPr>
          <p:cNvPr id="32" name="文本框 31">
            <a:extLst>
              <a:ext uri="{FF2B5EF4-FFF2-40B4-BE49-F238E27FC236}">
                <a16:creationId xmlns:a16="http://schemas.microsoft.com/office/drawing/2014/main" xmlns="" id="{5973B8FF-4F67-4F81-8F4E-150EAB38D77D}"/>
              </a:ext>
            </a:extLst>
          </p:cNvPr>
          <p:cNvSpPr txBox="1"/>
          <p:nvPr/>
        </p:nvSpPr>
        <p:spPr>
          <a:xfrm>
            <a:off x="596461" y="3384082"/>
            <a:ext cx="3358612" cy="307777"/>
          </a:xfrm>
          <a:prstGeom prst="rect">
            <a:avLst/>
          </a:prstGeom>
          <a:noFill/>
        </p:spPr>
        <p:txBody>
          <a:bodyPr wrap="none" rtlCol="0">
            <a:spAutoFit/>
          </a:bodyPr>
          <a:lstStyle/>
          <a:p>
            <a:r>
              <a:rPr lang="zh-CN" altLang="en-US" sz="1400" dirty="0">
                <a:solidFill>
                  <a:schemeClr val="tx1">
                    <a:lumMod val="75000"/>
                    <a:lumOff val="25000"/>
                  </a:schemeClr>
                </a:solidFill>
              </a:rPr>
              <a:t>设计（</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颜色（</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4</a:t>
            </a:r>
            <a:r>
              <a:rPr lang="zh-CN" altLang="en-US" sz="1400" dirty="0">
                <a:solidFill>
                  <a:schemeClr val="tx1">
                    <a:lumMod val="75000"/>
                    <a:lumOff val="25000"/>
                  </a:schemeClr>
                </a:solidFill>
              </a:rPr>
              <a:t>）</a:t>
            </a:r>
          </a:p>
        </p:txBody>
      </p:sp>
      <p:sp>
        <p:nvSpPr>
          <p:cNvPr id="33" name="文本框 32">
            <a:extLst>
              <a:ext uri="{FF2B5EF4-FFF2-40B4-BE49-F238E27FC236}">
                <a16:creationId xmlns:a16="http://schemas.microsoft.com/office/drawing/2014/main" xmlns="" id="{C3DA77B3-4861-41F1-8B6D-FB32C7BE336A}"/>
              </a:ext>
            </a:extLst>
          </p:cNvPr>
          <p:cNvSpPr txBox="1"/>
          <p:nvPr/>
        </p:nvSpPr>
        <p:spPr>
          <a:xfrm>
            <a:off x="390200" y="4212822"/>
            <a:ext cx="1609736" cy="338554"/>
          </a:xfrm>
          <a:prstGeom prst="rect">
            <a:avLst/>
          </a:prstGeom>
          <a:noFill/>
        </p:spPr>
        <p:txBody>
          <a:bodyPr wrap="none" rtlCol="0">
            <a:spAutoFit/>
          </a:bodyPr>
          <a:lstStyle/>
          <a:p>
            <a:r>
              <a:rPr lang="en-US" altLang="zh-CN" sz="1600" dirty="0"/>
              <a:t>2.</a:t>
            </a:r>
            <a:r>
              <a:rPr lang="zh-CN" altLang="en-US" sz="1600" dirty="0"/>
              <a:t>自定义主题色</a:t>
            </a:r>
          </a:p>
        </p:txBody>
      </p:sp>
      <p:sp>
        <p:nvSpPr>
          <p:cNvPr id="34" name="文本框 33">
            <a:extLst>
              <a:ext uri="{FF2B5EF4-FFF2-40B4-BE49-F238E27FC236}">
                <a16:creationId xmlns:a16="http://schemas.microsoft.com/office/drawing/2014/main" xmlns="" id="{CA6A109F-1B77-49E8-94B7-210D3E706985}"/>
              </a:ext>
            </a:extLst>
          </p:cNvPr>
          <p:cNvSpPr txBox="1"/>
          <p:nvPr/>
        </p:nvSpPr>
        <p:spPr>
          <a:xfrm>
            <a:off x="596461" y="4537671"/>
            <a:ext cx="3600666" cy="906851"/>
          </a:xfrm>
          <a:prstGeom prst="rect">
            <a:avLst/>
          </a:prstGeom>
          <a:noFill/>
        </p:spPr>
        <p:txBody>
          <a:bodyPr wrap="none" rtlCol="0">
            <a:spAutoFit/>
          </a:bodyPr>
          <a:lstStyle/>
          <a:p>
            <a:pPr>
              <a:lnSpc>
                <a:spcPct val="130000"/>
              </a:lnSpc>
            </a:pPr>
            <a:r>
              <a:rPr lang="zh-CN" altLang="en-US" sz="1400" dirty="0">
                <a:solidFill>
                  <a:schemeClr val="tx1">
                    <a:lumMod val="75000"/>
                    <a:lumOff val="25000"/>
                  </a:schemeClr>
                </a:solidFill>
              </a:rPr>
              <a:t>设计（</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颜色（</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p>
          <a:p>
            <a:pPr>
              <a:lnSpc>
                <a:spcPct val="130000"/>
              </a:lnSpc>
            </a:pPr>
            <a:r>
              <a:rPr lang="zh-CN" altLang="en-US" sz="1400" dirty="0">
                <a:solidFill>
                  <a:schemeClr val="tx1">
                    <a:lumMod val="75000"/>
                    <a:lumOff val="25000"/>
                  </a:schemeClr>
                </a:solidFill>
              </a:rPr>
              <a:t>自定义颜色（</a:t>
            </a:r>
            <a:r>
              <a:rPr lang="en-US" altLang="zh-CN" sz="1400" dirty="0">
                <a:solidFill>
                  <a:schemeClr val="tx1">
                    <a:lumMod val="75000"/>
                    <a:lumOff val="25000"/>
                  </a:schemeClr>
                </a:solidFill>
              </a:rPr>
              <a:t>5</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单击着色</a:t>
            </a:r>
            <a:r>
              <a:rPr lang="en-US" altLang="zh-CN" sz="1400" dirty="0">
                <a:solidFill>
                  <a:schemeClr val="tx1">
                    <a:lumMod val="75000"/>
                    <a:lumOff val="25000"/>
                  </a:schemeClr>
                </a:solidFill>
              </a:rPr>
              <a:t>1/2/3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6</a:t>
            </a:r>
            <a:r>
              <a:rPr lang="zh-CN" altLang="en-US" sz="1400" dirty="0">
                <a:solidFill>
                  <a:schemeClr val="tx1">
                    <a:lumMod val="75000"/>
                    <a:lumOff val="25000"/>
                  </a:schemeClr>
                </a:solidFill>
              </a:rPr>
              <a:t>）</a:t>
            </a:r>
            <a:endParaRPr lang="en-US" altLang="zh-CN" sz="1400" dirty="0">
              <a:solidFill>
                <a:schemeClr val="tx1">
                  <a:lumMod val="75000"/>
                  <a:lumOff val="25000"/>
                </a:schemeClr>
              </a:solidFill>
            </a:endParaRPr>
          </a:p>
          <a:p>
            <a:pPr>
              <a:lnSpc>
                <a:spcPct val="130000"/>
              </a:lnSpc>
            </a:pPr>
            <a:r>
              <a:rPr lang="en-US" altLang="zh-CN" sz="1400" dirty="0">
                <a:solidFill>
                  <a:schemeClr val="tx1">
                    <a:lumMod val="75000"/>
                    <a:lumOff val="25000"/>
                  </a:schemeClr>
                </a:solidFill>
              </a:rPr>
              <a:t>—</a:t>
            </a:r>
            <a:r>
              <a:rPr lang="zh-CN" altLang="en-US" sz="1400" dirty="0">
                <a:solidFill>
                  <a:schemeClr val="tx1">
                    <a:lumMod val="75000"/>
                    <a:lumOff val="25000"/>
                  </a:schemeClr>
                </a:solidFill>
              </a:rPr>
              <a:t>其他颜色（</a:t>
            </a:r>
            <a:r>
              <a:rPr lang="en-US" altLang="zh-CN" sz="1400" dirty="0">
                <a:solidFill>
                  <a:schemeClr val="tx1">
                    <a:lumMod val="75000"/>
                    <a:lumOff val="25000"/>
                  </a:schemeClr>
                </a:solidFill>
              </a:rPr>
              <a:t>7</a:t>
            </a:r>
            <a:r>
              <a:rPr lang="zh-CN" altLang="en-US" sz="1400" dirty="0">
                <a:solidFill>
                  <a:schemeClr val="tx1">
                    <a:lumMod val="75000"/>
                    <a:lumOff val="25000"/>
                  </a:schemeClr>
                </a:solidFill>
              </a:rPr>
              <a:t>）</a:t>
            </a:r>
            <a:endParaRPr lang="en-US" altLang="zh-CN" sz="1400" dirty="0">
              <a:solidFill>
                <a:schemeClr val="tx1">
                  <a:lumMod val="75000"/>
                  <a:lumOff val="25000"/>
                </a:schemeClr>
              </a:solidFill>
            </a:endParaRPr>
          </a:p>
        </p:txBody>
      </p:sp>
    </p:spTree>
    <p:extLst>
      <p:ext uri="{BB962C8B-B14F-4D97-AF65-F5344CB8AC3E}">
        <p14:creationId xmlns:p14="http://schemas.microsoft.com/office/powerpoint/2010/main" val="1684717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243DFFB-E5DE-4F6B-8228-49B00BB21CB9}"/>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3" name="组合 2">
            <a:extLst>
              <a:ext uri="{FF2B5EF4-FFF2-40B4-BE49-F238E27FC236}">
                <a16:creationId xmlns:a16="http://schemas.microsoft.com/office/drawing/2014/main" xmlns="" id="{644C165D-2D3C-4B7C-96C5-304069799BA0}"/>
              </a:ext>
            </a:extLst>
          </p:cNvPr>
          <p:cNvGrpSpPr/>
          <p:nvPr/>
        </p:nvGrpSpPr>
        <p:grpSpPr>
          <a:xfrm>
            <a:off x="3908027" y="518854"/>
            <a:ext cx="1051293" cy="430201"/>
            <a:chOff x="9436511" y="2911728"/>
            <a:chExt cx="1051293" cy="430201"/>
          </a:xfrm>
          <a:noFill/>
        </p:grpSpPr>
        <p:sp>
          <p:nvSpPr>
            <p:cNvPr id="4" name="箭头: V 形 3">
              <a:extLst>
                <a:ext uri="{FF2B5EF4-FFF2-40B4-BE49-F238E27FC236}">
                  <a16:creationId xmlns:a16="http://schemas.microsoft.com/office/drawing/2014/main" xmlns="" id="{7D3A64A9-3C5C-46FE-BD29-A41233ADD23A}"/>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 name="箭头: V 形 4">
              <a:extLst>
                <a:ext uri="{FF2B5EF4-FFF2-40B4-BE49-F238E27FC236}">
                  <a16:creationId xmlns:a16="http://schemas.microsoft.com/office/drawing/2014/main" xmlns="" id="{108CAB6B-4658-4FA1-A8E4-A968E0790038}"/>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4B823F5B-17DA-4DFE-B6D1-77C6544C31E1}"/>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7" name="组合 6">
            <a:extLst>
              <a:ext uri="{FF2B5EF4-FFF2-40B4-BE49-F238E27FC236}">
                <a16:creationId xmlns:a16="http://schemas.microsoft.com/office/drawing/2014/main" xmlns="" id="{6075DFB2-ED9C-4E52-9906-818A9C31BEAB}"/>
              </a:ext>
            </a:extLst>
          </p:cNvPr>
          <p:cNvGrpSpPr/>
          <p:nvPr/>
        </p:nvGrpSpPr>
        <p:grpSpPr>
          <a:xfrm flipH="1">
            <a:off x="7233118" y="518854"/>
            <a:ext cx="1051293" cy="430201"/>
            <a:chOff x="9436511" y="2911728"/>
            <a:chExt cx="1051293" cy="430201"/>
          </a:xfrm>
          <a:noFill/>
        </p:grpSpPr>
        <p:sp>
          <p:nvSpPr>
            <p:cNvPr id="8" name="箭头: V 形 7">
              <a:extLst>
                <a:ext uri="{FF2B5EF4-FFF2-40B4-BE49-F238E27FC236}">
                  <a16:creationId xmlns:a16="http://schemas.microsoft.com/office/drawing/2014/main" xmlns="" id="{CB11B3EB-27E7-402A-BF46-2252EF589A9E}"/>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9" name="箭头: V 形 8">
              <a:extLst>
                <a:ext uri="{FF2B5EF4-FFF2-40B4-BE49-F238E27FC236}">
                  <a16:creationId xmlns:a16="http://schemas.microsoft.com/office/drawing/2014/main" xmlns="" id="{95290CD2-E9E3-495C-A538-F0D0B89DF51B}"/>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2E52D60B-424C-4B15-9C13-D959A250F088}"/>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1" name="文本框 10">
            <a:extLst>
              <a:ext uri="{FF2B5EF4-FFF2-40B4-BE49-F238E27FC236}">
                <a16:creationId xmlns:a16="http://schemas.microsoft.com/office/drawing/2014/main" xmlns="" id="{C09595A6-2A04-46E3-9CF6-0CCAF09198B0}"/>
              </a:ext>
            </a:extLst>
          </p:cNvPr>
          <p:cNvSpPr txBox="1"/>
          <p:nvPr/>
        </p:nvSpPr>
        <p:spPr>
          <a:xfrm>
            <a:off x="391550" y="1204140"/>
            <a:ext cx="4288353" cy="400110"/>
          </a:xfrm>
          <a:prstGeom prst="rect">
            <a:avLst/>
          </a:prstGeom>
          <a:noFill/>
        </p:spPr>
        <p:txBody>
          <a:bodyPr wrap="none" rtlCol="0">
            <a:spAutoFit/>
          </a:bodyPr>
          <a:lstStyle/>
          <a:p>
            <a:r>
              <a:rPr lang="zh-CN" altLang="en-US" sz="2000" dirty="0">
                <a:solidFill>
                  <a:schemeClr val="accent1"/>
                </a:solidFill>
              </a:rPr>
              <a:t>如何更改主题字，实现一键换字体：</a:t>
            </a:r>
          </a:p>
        </p:txBody>
      </p:sp>
      <p:pic>
        <p:nvPicPr>
          <p:cNvPr id="18" name="图片 17">
            <a:extLst>
              <a:ext uri="{FF2B5EF4-FFF2-40B4-BE49-F238E27FC236}">
                <a16:creationId xmlns:a16="http://schemas.microsoft.com/office/drawing/2014/main" xmlns="" id="{C897E189-439D-4552-BE09-5DA43834D5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71354" y="2627041"/>
            <a:ext cx="3225379" cy="3798207"/>
          </a:xfrm>
          <a:prstGeom prst="rect">
            <a:avLst/>
          </a:prstGeom>
        </p:spPr>
      </p:pic>
      <p:pic>
        <p:nvPicPr>
          <p:cNvPr id="12" name="图片 11">
            <a:extLst>
              <a:ext uri="{FF2B5EF4-FFF2-40B4-BE49-F238E27FC236}">
                <a16:creationId xmlns:a16="http://schemas.microsoft.com/office/drawing/2014/main" xmlns="" id="{59C408BA-3DDC-4B57-BAFB-FF82A5C20693}"/>
              </a:ext>
            </a:extLst>
          </p:cNvPr>
          <p:cNvPicPr>
            <a:picLocks noChangeAspect="1"/>
          </p:cNvPicPr>
          <p:nvPr/>
        </p:nvPicPr>
        <p:blipFill>
          <a:blip r:embed="rId3"/>
          <a:stretch>
            <a:fillRect/>
          </a:stretch>
        </p:blipFill>
        <p:spPr>
          <a:xfrm>
            <a:off x="482600" y="1611572"/>
            <a:ext cx="11214100" cy="1032260"/>
          </a:xfrm>
          <a:prstGeom prst="rect">
            <a:avLst/>
          </a:prstGeom>
        </p:spPr>
      </p:pic>
      <p:sp>
        <p:nvSpPr>
          <p:cNvPr id="13" name="矩形 12">
            <a:extLst>
              <a:ext uri="{FF2B5EF4-FFF2-40B4-BE49-F238E27FC236}">
                <a16:creationId xmlns:a16="http://schemas.microsoft.com/office/drawing/2014/main" xmlns="" id="{CC75A022-ABA2-487A-B601-F3CC05E92E95}"/>
              </a:ext>
            </a:extLst>
          </p:cNvPr>
          <p:cNvSpPr/>
          <p:nvPr/>
        </p:nvSpPr>
        <p:spPr>
          <a:xfrm>
            <a:off x="2421719" y="1779307"/>
            <a:ext cx="334181"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71D572EA-D694-4153-A13C-B901CB1B90E4}"/>
              </a:ext>
            </a:extLst>
          </p:cNvPr>
          <p:cNvSpPr/>
          <p:nvPr/>
        </p:nvSpPr>
        <p:spPr>
          <a:xfrm>
            <a:off x="2614154" y="159258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5" name="矩形 14">
            <a:extLst>
              <a:ext uri="{FF2B5EF4-FFF2-40B4-BE49-F238E27FC236}">
                <a16:creationId xmlns:a16="http://schemas.microsoft.com/office/drawing/2014/main" xmlns="" id="{A78A4543-112B-4307-8C64-2C7647B0AEC8}"/>
              </a:ext>
            </a:extLst>
          </p:cNvPr>
          <p:cNvSpPr/>
          <p:nvPr/>
        </p:nvSpPr>
        <p:spPr>
          <a:xfrm>
            <a:off x="10066020" y="2223807"/>
            <a:ext cx="215900" cy="30479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E297815-3AF6-47A6-A82B-10E739733668}"/>
              </a:ext>
            </a:extLst>
          </p:cNvPr>
          <p:cNvSpPr/>
          <p:nvPr/>
        </p:nvSpPr>
        <p:spPr>
          <a:xfrm>
            <a:off x="10126145" y="2018318"/>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19" name="矩形 18">
            <a:extLst>
              <a:ext uri="{FF2B5EF4-FFF2-40B4-BE49-F238E27FC236}">
                <a16:creationId xmlns:a16="http://schemas.microsoft.com/office/drawing/2014/main" xmlns="" id="{E4CBF465-187E-4402-959A-3EE36A335E62}"/>
              </a:ext>
            </a:extLst>
          </p:cNvPr>
          <p:cNvSpPr/>
          <p:nvPr/>
        </p:nvSpPr>
        <p:spPr>
          <a:xfrm>
            <a:off x="9695597" y="2811780"/>
            <a:ext cx="656266" cy="12922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823F6363-D8A7-425C-B3F1-9A718467E344}"/>
              </a:ext>
            </a:extLst>
          </p:cNvPr>
          <p:cNvSpPr/>
          <p:nvPr/>
        </p:nvSpPr>
        <p:spPr>
          <a:xfrm>
            <a:off x="8471354" y="4526144"/>
            <a:ext cx="1042308" cy="170320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36AE1BCF-2B79-43A6-BB21-E653479B6D65}"/>
              </a:ext>
            </a:extLst>
          </p:cNvPr>
          <p:cNvSpPr/>
          <p:nvPr/>
        </p:nvSpPr>
        <p:spPr>
          <a:xfrm>
            <a:off x="9335749" y="4381613"/>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4</a:t>
            </a:r>
            <a:endParaRPr lang="zh-CN" altLang="en-US" sz="1600" dirty="0"/>
          </a:p>
        </p:txBody>
      </p:sp>
      <p:sp>
        <p:nvSpPr>
          <p:cNvPr id="21" name="矩形 20">
            <a:extLst>
              <a:ext uri="{FF2B5EF4-FFF2-40B4-BE49-F238E27FC236}">
                <a16:creationId xmlns:a16="http://schemas.microsoft.com/office/drawing/2014/main" xmlns="" id="{AB53D689-4053-48C6-A059-366BD272592C}"/>
              </a:ext>
            </a:extLst>
          </p:cNvPr>
          <p:cNvSpPr/>
          <p:nvPr/>
        </p:nvSpPr>
        <p:spPr>
          <a:xfrm>
            <a:off x="8471354" y="6229350"/>
            <a:ext cx="785594" cy="144531"/>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4120D970-7073-425F-9624-1E97ABD42FDA}"/>
              </a:ext>
            </a:extLst>
          </p:cNvPr>
          <p:cNvSpPr/>
          <p:nvPr/>
        </p:nvSpPr>
        <p:spPr>
          <a:xfrm>
            <a:off x="9112591" y="617152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5</a:t>
            </a:r>
            <a:endParaRPr lang="zh-CN" altLang="en-US" sz="1600" dirty="0"/>
          </a:p>
        </p:txBody>
      </p:sp>
      <p:pic>
        <p:nvPicPr>
          <p:cNvPr id="23" name="图片 22">
            <a:extLst>
              <a:ext uri="{FF2B5EF4-FFF2-40B4-BE49-F238E27FC236}">
                <a16:creationId xmlns:a16="http://schemas.microsoft.com/office/drawing/2014/main" xmlns="" id="{5AC6B73B-C5E1-4FAE-A8FE-4424AA572533}"/>
              </a:ext>
            </a:extLst>
          </p:cNvPr>
          <p:cNvPicPr>
            <a:picLocks noChangeAspect="1"/>
          </p:cNvPicPr>
          <p:nvPr/>
        </p:nvPicPr>
        <p:blipFill>
          <a:blip r:embed="rId4"/>
          <a:stretch>
            <a:fillRect/>
          </a:stretch>
        </p:blipFill>
        <p:spPr>
          <a:xfrm>
            <a:off x="4825752" y="2674931"/>
            <a:ext cx="3645602" cy="2434861"/>
          </a:xfrm>
          <a:prstGeom prst="rect">
            <a:avLst/>
          </a:prstGeom>
        </p:spPr>
      </p:pic>
      <p:sp>
        <p:nvSpPr>
          <p:cNvPr id="24" name="椭圆 23">
            <a:extLst>
              <a:ext uri="{FF2B5EF4-FFF2-40B4-BE49-F238E27FC236}">
                <a16:creationId xmlns:a16="http://schemas.microsoft.com/office/drawing/2014/main" xmlns="" id="{909B716D-EA2F-4B8B-AAD8-38775C78DA34}"/>
              </a:ext>
            </a:extLst>
          </p:cNvPr>
          <p:cNvSpPr/>
          <p:nvPr/>
        </p:nvSpPr>
        <p:spPr>
          <a:xfrm>
            <a:off x="10196088" y="2720618"/>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5" name="矩形 24">
            <a:extLst>
              <a:ext uri="{FF2B5EF4-FFF2-40B4-BE49-F238E27FC236}">
                <a16:creationId xmlns:a16="http://schemas.microsoft.com/office/drawing/2014/main" xmlns="" id="{9C695787-29DC-4B02-9874-86E4AEEB8322}"/>
              </a:ext>
            </a:extLst>
          </p:cNvPr>
          <p:cNvSpPr/>
          <p:nvPr/>
        </p:nvSpPr>
        <p:spPr>
          <a:xfrm>
            <a:off x="4908976" y="2876392"/>
            <a:ext cx="1904800" cy="198436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CFC3CB14-5845-4533-BC78-28AEFB6AB6EC}"/>
              </a:ext>
            </a:extLst>
          </p:cNvPr>
          <p:cNvSpPr/>
          <p:nvPr/>
        </p:nvSpPr>
        <p:spPr>
          <a:xfrm>
            <a:off x="6658001" y="3712800"/>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6</a:t>
            </a:r>
            <a:endParaRPr lang="zh-CN" altLang="en-US" sz="1600" dirty="0"/>
          </a:p>
        </p:txBody>
      </p:sp>
      <p:sp>
        <p:nvSpPr>
          <p:cNvPr id="27" name="文本框 26">
            <a:extLst>
              <a:ext uri="{FF2B5EF4-FFF2-40B4-BE49-F238E27FC236}">
                <a16:creationId xmlns:a16="http://schemas.microsoft.com/office/drawing/2014/main" xmlns="" id="{579DC464-D401-4910-A3B3-38A099F72CA4}"/>
              </a:ext>
            </a:extLst>
          </p:cNvPr>
          <p:cNvSpPr txBox="1"/>
          <p:nvPr/>
        </p:nvSpPr>
        <p:spPr>
          <a:xfrm>
            <a:off x="390200" y="3059233"/>
            <a:ext cx="2223686" cy="338554"/>
          </a:xfrm>
          <a:prstGeom prst="rect">
            <a:avLst/>
          </a:prstGeom>
          <a:noFill/>
        </p:spPr>
        <p:txBody>
          <a:bodyPr wrap="none" rtlCol="0">
            <a:spAutoFit/>
          </a:bodyPr>
          <a:lstStyle/>
          <a:p>
            <a:r>
              <a:rPr lang="en-US" altLang="zh-CN" sz="1600" dirty="0"/>
              <a:t>1.</a:t>
            </a:r>
            <a:r>
              <a:rPr lang="zh-CN" altLang="en-US" sz="1600" dirty="0"/>
              <a:t>使用</a:t>
            </a:r>
            <a:r>
              <a:rPr lang="en-US" altLang="zh-CN" sz="1600" dirty="0"/>
              <a:t>office</a:t>
            </a:r>
            <a:r>
              <a:rPr lang="zh-CN" altLang="en-US" sz="1600" dirty="0"/>
              <a:t>主题字体</a:t>
            </a:r>
          </a:p>
        </p:txBody>
      </p:sp>
      <p:sp>
        <p:nvSpPr>
          <p:cNvPr id="28" name="文本框 27">
            <a:extLst>
              <a:ext uri="{FF2B5EF4-FFF2-40B4-BE49-F238E27FC236}">
                <a16:creationId xmlns:a16="http://schemas.microsoft.com/office/drawing/2014/main" xmlns="" id="{93224EF1-E3F0-4E30-BCE6-3C6B91B3B7AB}"/>
              </a:ext>
            </a:extLst>
          </p:cNvPr>
          <p:cNvSpPr txBox="1"/>
          <p:nvPr/>
        </p:nvSpPr>
        <p:spPr>
          <a:xfrm>
            <a:off x="596461" y="3384082"/>
            <a:ext cx="3358612" cy="307777"/>
          </a:xfrm>
          <a:prstGeom prst="rect">
            <a:avLst/>
          </a:prstGeom>
          <a:noFill/>
        </p:spPr>
        <p:txBody>
          <a:bodyPr wrap="none" rtlCol="0">
            <a:spAutoFit/>
          </a:bodyPr>
          <a:lstStyle/>
          <a:p>
            <a:r>
              <a:rPr lang="zh-CN" altLang="en-US" sz="1400" dirty="0">
                <a:solidFill>
                  <a:schemeClr val="tx1">
                    <a:lumMod val="75000"/>
                    <a:lumOff val="25000"/>
                  </a:schemeClr>
                </a:solidFill>
              </a:rPr>
              <a:t>设计（</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字体（</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4</a:t>
            </a:r>
            <a:r>
              <a:rPr lang="zh-CN" altLang="en-US" sz="1400" dirty="0">
                <a:solidFill>
                  <a:schemeClr val="tx1">
                    <a:lumMod val="75000"/>
                    <a:lumOff val="25000"/>
                  </a:schemeClr>
                </a:solidFill>
              </a:rPr>
              <a:t>）</a:t>
            </a:r>
          </a:p>
        </p:txBody>
      </p:sp>
      <p:sp>
        <p:nvSpPr>
          <p:cNvPr id="29" name="文本框 28">
            <a:extLst>
              <a:ext uri="{FF2B5EF4-FFF2-40B4-BE49-F238E27FC236}">
                <a16:creationId xmlns:a16="http://schemas.microsoft.com/office/drawing/2014/main" xmlns="" id="{156E4F4D-8D4B-43C2-AEC2-56EC1AA821C2}"/>
              </a:ext>
            </a:extLst>
          </p:cNvPr>
          <p:cNvSpPr txBox="1"/>
          <p:nvPr/>
        </p:nvSpPr>
        <p:spPr>
          <a:xfrm>
            <a:off x="390200" y="4212822"/>
            <a:ext cx="1814920" cy="338554"/>
          </a:xfrm>
          <a:prstGeom prst="rect">
            <a:avLst/>
          </a:prstGeom>
          <a:noFill/>
        </p:spPr>
        <p:txBody>
          <a:bodyPr wrap="none" rtlCol="0">
            <a:spAutoFit/>
          </a:bodyPr>
          <a:lstStyle/>
          <a:p>
            <a:r>
              <a:rPr lang="en-US" altLang="zh-CN" sz="1600" dirty="0"/>
              <a:t>2.</a:t>
            </a:r>
            <a:r>
              <a:rPr lang="zh-CN" altLang="en-US" sz="1600" dirty="0"/>
              <a:t>自定义主题字体</a:t>
            </a:r>
          </a:p>
        </p:txBody>
      </p:sp>
      <p:sp>
        <p:nvSpPr>
          <p:cNvPr id="30" name="文本框 29">
            <a:extLst>
              <a:ext uri="{FF2B5EF4-FFF2-40B4-BE49-F238E27FC236}">
                <a16:creationId xmlns:a16="http://schemas.microsoft.com/office/drawing/2014/main" xmlns="" id="{7C2FFD8F-F603-4779-AC25-B8F9CA7D2AFE}"/>
              </a:ext>
            </a:extLst>
          </p:cNvPr>
          <p:cNvSpPr txBox="1"/>
          <p:nvPr/>
        </p:nvSpPr>
        <p:spPr>
          <a:xfrm>
            <a:off x="596461" y="4537671"/>
            <a:ext cx="4256293" cy="626775"/>
          </a:xfrm>
          <a:prstGeom prst="rect">
            <a:avLst/>
          </a:prstGeom>
          <a:noFill/>
        </p:spPr>
        <p:txBody>
          <a:bodyPr wrap="none" rtlCol="0">
            <a:spAutoFit/>
          </a:bodyPr>
          <a:lstStyle/>
          <a:p>
            <a:pPr>
              <a:lnSpc>
                <a:spcPct val="130000"/>
              </a:lnSpc>
            </a:pPr>
            <a:r>
              <a:rPr lang="zh-CN" altLang="en-US" sz="1400" dirty="0">
                <a:solidFill>
                  <a:schemeClr val="tx1">
                    <a:lumMod val="75000"/>
                    <a:lumOff val="25000"/>
                  </a:schemeClr>
                </a:solidFill>
              </a:rPr>
              <a:t>设计（</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字体（</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p>
          <a:p>
            <a:pPr>
              <a:lnSpc>
                <a:spcPct val="130000"/>
              </a:lnSpc>
            </a:pPr>
            <a:r>
              <a:rPr lang="zh-CN" altLang="en-US" sz="1400" dirty="0">
                <a:solidFill>
                  <a:schemeClr val="tx1">
                    <a:lumMod val="75000"/>
                    <a:lumOff val="25000"/>
                  </a:schemeClr>
                </a:solidFill>
              </a:rPr>
              <a:t>自定义字体（</a:t>
            </a:r>
            <a:r>
              <a:rPr lang="en-US" altLang="zh-CN" sz="1400" dirty="0">
                <a:solidFill>
                  <a:schemeClr val="tx1">
                    <a:lumMod val="75000"/>
                    <a:lumOff val="25000"/>
                  </a:schemeClr>
                </a:solidFill>
              </a:rPr>
              <a:t>5</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单击调整西文</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中文字体（</a:t>
            </a:r>
            <a:r>
              <a:rPr lang="en-US" altLang="zh-CN" sz="1400" dirty="0">
                <a:solidFill>
                  <a:schemeClr val="tx1">
                    <a:lumMod val="75000"/>
                    <a:lumOff val="25000"/>
                  </a:schemeClr>
                </a:solidFill>
              </a:rPr>
              <a:t>6</a:t>
            </a:r>
            <a:r>
              <a:rPr lang="zh-CN" altLang="en-US" sz="1400" dirty="0">
                <a:solidFill>
                  <a:schemeClr val="tx1">
                    <a:lumMod val="75000"/>
                    <a:lumOff val="25000"/>
                  </a:schemeClr>
                </a:solidFill>
              </a:rPr>
              <a:t>）</a:t>
            </a:r>
            <a:endParaRPr lang="en-US" altLang="zh-CN" sz="1400" dirty="0">
              <a:solidFill>
                <a:schemeClr val="tx1">
                  <a:lumMod val="75000"/>
                  <a:lumOff val="25000"/>
                </a:schemeClr>
              </a:solidFill>
            </a:endParaRPr>
          </a:p>
        </p:txBody>
      </p:sp>
      <p:sp>
        <p:nvSpPr>
          <p:cNvPr id="31" name="矩形 30">
            <a:extLst>
              <a:ext uri="{FF2B5EF4-FFF2-40B4-BE49-F238E27FC236}">
                <a16:creationId xmlns:a16="http://schemas.microsoft.com/office/drawing/2014/main" xmlns="" id="{E9D34638-801A-4FB0-9929-B16308A50B21}"/>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232135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673430-F456-4248-81B2-2B338334CD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梯形 6">
            <a:extLst>
              <a:ext uri="{FF2B5EF4-FFF2-40B4-BE49-F238E27FC236}">
                <a16:creationId xmlns:a16="http://schemas.microsoft.com/office/drawing/2014/main" xmlns="" id="{0877F7D3-1EAF-483A-8E9B-5A9E081F86F2}"/>
              </a:ext>
            </a:extLst>
          </p:cNvPr>
          <p:cNvSpPr/>
          <p:nvPr/>
        </p:nvSpPr>
        <p:spPr>
          <a:xfrm flipV="1">
            <a:off x="1543050" y="2019300"/>
            <a:ext cx="10153650" cy="2476500"/>
          </a:xfrm>
          <a:prstGeom prst="trapezoid">
            <a:avLst>
              <a:gd name="adj" fmla="val 35195"/>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B27E552-A579-44FB-ACA3-6819B893E868}"/>
              </a:ext>
            </a:extLst>
          </p:cNvPr>
          <p:cNvSpPr/>
          <p:nvPr/>
        </p:nvSpPr>
        <p:spPr>
          <a:xfrm rot="16200000">
            <a:off x="4305794" y="2880121"/>
            <a:ext cx="1443024" cy="584775"/>
          </a:xfrm>
          <a:prstGeom prst="rect">
            <a:avLst/>
          </a:prstGeom>
        </p:spPr>
        <p:txBody>
          <a:bodyPr wrap="none">
            <a:spAutoFit/>
          </a:bodyPr>
          <a:lstStyle/>
          <a:p>
            <a:r>
              <a:rPr lang="en-US" altLang="zh-CN" sz="3200" dirty="0">
                <a:solidFill>
                  <a:schemeClr val="accent2">
                    <a:lumMod val="20000"/>
                    <a:lumOff val="80000"/>
                  </a:schemeClr>
                </a:solidFill>
              </a:rPr>
              <a:t>PART </a:t>
            </a:r>
            <a:endParaRPr lang="zh-CN" altLang="en-US" sz="3200" dirty="0">
              <a:solidFill>
                <a:schemeClr val="accent2">
                  <a:lumMod val="20000"/>
                  <a:lumOff val="80000"/>
                </a:schemeClr>
              </a:solidFill>
            </a:endParaRPr>
          </a:p>
        </p:txBody>
      </p:sp>
      <p:sp>
        <p:nvSpPr>
          <p:cNvPr id="8" name="文本框 7">
            <a:extLst>
              <a:ext uri="{FF2B5EF4-FFF2-40B4-BE49-F238E27FC236}">
                <a16:creationId xmlns:a16="http://schemas.microsoft.com/office/drawing/2014/main" xmlns="" id="{B5FA6670-5142-4D84-A3CB-E9CD81A8C0F9}"/>
              </a:ext>
            </a:extLst>
          </p:cNvPr>
          <p:cNvSpPr txBox="1"/>
          <p:nvPr/>
        </p:nvSpPr>
        <p:spPr>
          <a:xfrm>
            <a:off x="5140744" y="2458075"/>
            <a:ext cx="1654620" cy="1569660"/>
          </a:xfrm>
          <a:prstGeom prst="rect">
            <a:avLst/>
          </a:prstGeom>
          <a:noFill/>
        </p:spPr>
        <p:txBody>
          <a:bodyPr wrap="none" rtlCol="0">
            <a:spAutoFit/>
          </a:bodyPr>
          <a:lstStyle/>
          <a:p>
            <a:r>
              <a:rPr lang="en-US" altLang="zh-CN" sz="9600" dirty="0">
                <a:solidFill>
                  <a:schemeClr val="accent2"/>
                </a:solidFill>
                <a:latin typeface="+mj-lt"/>
              </a:rPr>
              <a:t>01</a:t>
            </a:r>
            <a:endParaRPr lang="zh-CN" altLang="en-US" sz="9600" dirty="0">
              <a:solidFill>
                <a:schemeClr val="accent2"/>
              </a:solidFill>
              <a:latin typeface="+mj-lt"/>
            </a:endParaRPr>
          </a:p>
        </p:txBody>
      </p:sp>
      <p:sp>
        <p:nvSpPr>
          <p:cNvPr id="10" name="文本框 9">
            <a:extLst>
              <a:ext uri="{FF2B5EF4-FFF2-40B4-BE49-F238E27FC236}">
                <a16:creationId xmlns:a16="http://schemas.microsoft.com/office/drawing/2014/main" xmlns="" id="{CB865A61-C367-4A92-BD9B-B2567BA72F37}"/>
              </a:ext>
            </a:extLst>
          </p:cNvPr>
          <p:cNvSpPr txBox="1"/>
          <p:nvPr/>
        </p:nvSpPr>
        <p:spPr>
          <a:xfrm>
            <a:off x="6840929" y="2761159"/>
            <a:ext cx="2595582" cy="769441"/>
          </a:xfrm>
          <a:prstGeom prst="rect">
            <a:avLst/>
          </a:prstGeom>
          <a:noFill/>
        </p:spPr>
        <p:txBody>
          <a:bodyPr wrap="none" rtlCol="0">
            <a:spAutoFit/>
          </a:bodyPr>
          <a:lstStyle/>
          <a:p>
            <a:r>
              <a:rPr lang="zh-CN" altLang="en-US" sz="4400" spc="300" dirty="0">
                <a:solidFill>
                  <a:schemeClr val="accent2"/>
                </a:solidFill>
                <a:latin typeface="+mj-ea"/>
                <a:ea typeface="+mj-ea"/>
              </a:rPr>
              <a:t>销售情况</a:t>
            </a:r>
          </a:p>
        </p:txBody>
      </p:sp>
      <p:sp>
        <p:nvSpPr>
          <p:cNvPr id="11" name="矩形 10">
            <a:extLst>
              <a:ext uri="{FF2B5EF4-FFF2-40B4-BE49-F238E27FC236}">
                <a16:creationId xmlns:a16="http://schemas.microsoft.com/office/drawing/2014/main" xmlns="" id="{B1394F7B-2A66-4F6B-B748-EB3DBE9814CD}"/>
              </a:ext>
            </a:extLst>
          </p:cNvPr>
          <p:cNvSpPr/>
          <p:nvPr/>
        </p:nvSpPr>
        <p:spPr>
          <a:xfrm>
            <a:off x="6912845" y="3437817"/>
            <a:ext cx="1535998" cy="338554"/>
          </a:xfrm>
          <a:prstGeom prst="rect">
            <a:avLst/>
          </a:prstGeom>
        </p:spPr>
        <p:txBody>
          <a:bodyPr wrap="none">
            <a:spAutoFit/>
          </a:bodyPr>
          <a:lstStyle/>
          <a:p>
            <a:r>
              <a:rPr lang="zh-CN" altLang="en-US" sz="1600" dirty="0">
                <a:solidFill>
                  <a:schemeClr val="tx1">
                    <a:lumMod val="65000"/>
                    <a:lumOff val="35000"/>
                  </a:schemeClr>
                </a:solidFill>
              </a:rPr>
              <a:t>Sales Status</a:t>
            </a:r>
          </a:p>
        </p:txBody>
      </p:sp>
      <p:grpSp>
        <p:nvGrpSpPr>
          <p:cNvPr id="19" name="组合 18">
            <a:extLst>
              <a:ext uri="{FF2B5EF4-FFF2-40B4-BE49-F238E27FC236}">
                <a16:creationId xmlns:a16="http://schemas.microsoft.com/office/drawing/2014/main" xmlns="" id="{C7B467DC-BCA7-46C6-92D3-957B623549A8}"/>
              </a:ext>
            </a:extLst>
          </p:cNvPr>
          <p:cNvGrpSpPr/>
          <p:nvPr/>
        </p:nvGrpSpPr>
        <p:grpSpPr>
          <a:xfrm>
            <a:off x="9436511" y="2911728"/>
            <a:ext cx="1051293" cy="430201"/>
            <a:chOff x="9436511" y="2911728"/>
            <a:chExt cx="1051293" cy="430201"/>
          </a:xfrm>
          <a:noFill/>
        </p:grpSpPr>
        <p:sp>
          <p:nvSpPr>
            <p:cNvPr id="15" name="箭头: V 形 14">
              <a:extLst>
                <a:ext uri="{FF2B5EF4-FFF2-40B4-BE49-F238E27FC236}">
                  <a16:creationId xmlns:a16="http://schemas.microsoft.com/office/drawing/2014/main" xmlns="" id="{074C9B76-4E57-4FC6-80A1-79D7C08666E4}"/>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xmlns="" id="{D77D07B7-CB4D-4332-8306-ABDFDF8B291F}"/>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xmlns="" id="{F0021B9D-85CB-4D87-8BAB-3390957DE658}"/>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矩形 12">
            <a:extLst>
              <a:ext uri="{FF2B5EF4-FFF2-40B4-BE49-F238E27FC236}">
                <a16:creationId xmlns:a16="http://schemas.microsoft.com/office/drawing/2014/main" xmlns="" id="{799E0F14-9129-4394-B4A0-B7926ED89616}"/>
              </a:ext>
            </a:extLst>
          </p:cNvPr>
          <p:cNvSpPr/>
          <p:nvPr/>
        </p:nvSpPr>
        <p:spPr>
          <a:xfrm>
            <a:off x="5322019" y="3797531"/>
            <a:ext cx="5633401" cy="338554"/>
          </a:xfrm>
          <a:prstGeom prst="rect">
            <a:avLst/>
          </a:prstGeom>
        </p:spPr>
        <p:txBody>
          <a:bodyPr wrap="square">
            <a:spAutoFit/>
          </a:bodyPr>
          <a:lstStyle/>
          <a:p>
            <a:r>
              <a:rPr lang="zh-CN" altLang="en-US" sz="1600" dirty="0">
                <a:solidFill>
                  <a:schemeClr val="tx1">
                    <a:lumMod val="75000"/>
                    <a:lumOff val="25000"/>
                  </a:schemeClr>
                </a:solidFill>
                <a:latin typeface="+mn-ea"/>
              </a:rPr>
              <a:t>项目开发的最要一环是销售，开发成功与否主要看销售情况</a:t>
            </a:r>
          </a:p>
        </p:txBody>
      </p:sp>
      <p:pic>
        <p:nvPicPr>
          <p:cNvPr id="14" name="图片 13" descr="图片包含 徽标&#10;&#10;描述已自动生成">
            <a:extLst>
              <a:ext uri="{FF2B5EF4-FFF2-40B4-BE49-F238E27FC236}">
                <a16:creationId xmlns:a16="http://schemas.microsoft.com/office/drawing/2014/main" xmlns="" id="{BB6E0843-7ABB-4126-B65D-5D7CBE47B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pic>
        <p:nvPicPr>
          <p:cNvPr id="24" name="图片 23">
            <a:extLst>
              <a:ext uri="{FF2B5EF4-FFF2-40B4-BE49-F238E27FC236}">
                <a16:creationId xmlns:a16="http://schemas.microsoft.com/office/drawing/2014/main" xmlns="" id="{E40CCB13-CD76-42AE-A56E-578E710CD72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3" y="2262"/>
            <a:ext cx="8229946" cy="6853476"/>
          </a:xfrm>
          <a:prstGeom prst="rect">
            <a:avLst/>
          </a:prstGeom>
        </p:spPr>
      </p:pic>
    </p:spTree>
    <p:extLst>
      <p:ext uri="{BB962C8B-B14F-4D97-AF65-F5344CB8AC3E}">
        <p14:creationId xmlns:p14="http://schemas.microsoft.com/office/powerpoint/2010/main" val="3003065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54C74915-470D-4A64-B3D6-4D5D048DBF3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64570" y="3244045"/>
            <a:ext cx="2886687" cy="2001085"/>
          </a:xfrm>
          <a:prstGeom prst="rect">
            <a:avLst/>
          </a:prstGeom>
        </p:spPr>
      </p:pic>
      <p:sp>
        <p:nvSpPr>
          <p:cNvPr id="2" name="矩形 1">
            <a:extLst>
              <a:ext uri="{FF2B5EF4-FFF2-40B4-BE49-F238E27FC236}">
                <a16:creationId xmlns:a16="http://schemas.microsoft.com/office/drawing/2014/main" xmlns="" id="{871468B9-EF11-4CEC-B34B-988204743129}"/>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3" name="组合 2">
            <a:extLst>
              <a:ext uri="{FF2B5EF4-FFF2-40B4-BE49-F238E27FC236}">
                <a16:creationId xmlns:a16="http://schemas.microsoft.com/office/drawing/2014/main" xmlns="" id="{9FEC2CD8-15B4-4E1F-BB86-9430B3A3F5CA}"/>
              </a:ext>
            </a:extLst>
          </p:cNvPr>
          <p:cNvGrpSpPr/>
          <p:nvPr/>
        </p:nvGrpSpPr>
        <p:grpSpPr>
          <a:xfrm>
            <a:off x="3908027" y="518854"/>
            <a:ext cx="1051293" cy="430201"/>
            <a:chOff x="9436511" y="2911728"/>
            <a:chExt cx="1051293" cy="430201"/>
          </a:xfrm>
          <a:noFill/>
        </p:grpSpPr>
        <p:sp>
          <p:nvSpPr>
            <p:cNvPr id="4" name="箭头: V 形 3">
              <a:extLst>
                <a:ext uri="{FF2B5EF4-FFF2-40B4-BE49-F238E27FC236}">
                  <a16:creationId xmlns:a16="http://schemas.microsoft.com/office/drawing/2014/main" xmlns="" id="{0BF4F781-5057-4A9A-9D9F-A448A84C9443}"/>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 name="箭头: V 形 4">
              <a:extLst>
                <a:ext uri="{FF2B5EF4-FFF2-40B4-BE49-F238E27FC236}">
                  <a16:creationId xmlns:a16="http://schemas.microsoft.com/office/drawing/2014/main" xmlns="" id="{E02C22F7-31B1-4563-A84B-A5D624D20F68}"/>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59F02358-3A77-42AB-A25C-902710C14A09}"/>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7" name="组合 6">
            <a:extLst>
              <a:ext uri="{FF2B5EF4-FFF2-40B4-BE49-F238E27FC236}">
                <a16:creationId xmlns:a16="http://schemas.microsoft.com/office/drawing/2014/main" xmlns="" id="{084CED4E-BBCA-4E25-9D88-1F9771B317F2}"/>
              </a:ext>
            </a:extLst>
          </p:cNvPr>
          <p:cNvGrpSpPr/>
          <p:nvPr/>
        </p:nvGrpSpPr>
        <p:grpSpPr>
          <a:xfrm flipH="1">
            <a:off x="7233118" y="518854"/>
            <a:ext cx="1051293" cy="430201"/>
            <a:chOff x="9436511" y="2911728"/>
            <a:chExt cx="1051293" cy="430201"/>
          </a:xfrm>
          <a:noFill/>
        </p:grpSpPr>
        <p:sp>
          <p:nvSpPr>
            <p:cNvPr id="8" name="箭头: V 形 7">
              <a:extLst>
                <a:ext uri="{FF2B5EF4-FFF2-40B4-BE49-F238E27FC236}">
                  <a16:creationId xmlns:a16="http://schemas.microsoft.com/office/drawing/2014/main" xmlns="" id="{78E64778-431C-470A-9DE5-D5E910E63145}"/>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9" name="箭头: V 形 8">
              <a:extLst>
                <a:ext uri="{FF2B5EF4-FFF2-40B4-BE49-F238E27FC236}">
                  <a16:creationId xmlns:a16="http://schemas.microsoft.com/office/drawing/2014/main" xmlns="" id="{103E6126-FB53-44CA-BDA7-38E1172CA11B}"/>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B034F8D1-00A8-4E41-A9D1-B86FB64691CC}"/>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1" name="文本框 10">
            <a:extLst>
              <a:ext uri="{FF2B5EF4-FFF2-40B4-BE49-F238E27FC236}">
                <a16:creationId xmlns:a16="http://schemas.microsoft.com/office/drawing/2014/main" xmlns="" id="{408D4801-8237-47C5-BEC6-721C8AED1F23}"/>
              </a:ext>
            </a:extLst>
          </p:cNvPr>
          <p:cNvSpPr txBox="1"/>
          <p:nvPr/>
        </p:nvSpPr>
        <p:spPr>
          <a:xfrm>
            <a:off x="391550" y="1204140"/>
            <a:ext cx="3005951" cy="400110"/>
          </a:xfrm>
          <a:prstGeom prst="rect">
            <a:avLst/>
          </a:prstGeom>
          <a:noFill/>
        </p:spPr>
        <p:txBody>
          <a:bodyPr wrap="none" rtlCol="0">
            <a:spAutoFit/>
          </a:bodyPr>
          <a:lstStyle/>
          <a:p>
            <a:r>
              <a:rPr lang="zh-CN" altLang="en-US" sz="2000" dirty="0">
                <a:solidFill>
                  <a:schemeClr val="accent1"/>
                </a:solidFill>
              </a:rPr>
              <a:t>如何快速添加模板样式：</a:t>
            </a:r>
          </a:p>
        </p:txBody>
      </p:sp>
      <p:pic>
        <p:nvPicPr>
          <p:cNvPr id="12" name="图片 11">
            <a:extLst>
              <a:ext uri="{FF2B5EF4-FFF2-40B4-BE49-F238E27FC236}">
                <a16:creationId xmlns:a16="http://schemas.microsoft.com/office/drawing/2014/main" xmlns="" id="{F1F0F276-BC50-48AD-AA05-F395903D08CE}"/>
              </a:ext>
            </a:extLst>
          </p:cNvPr>
          <p:cNvPicPr>
            <a:picLocks noChangeAspect="1"/>
          </p:cNvPicPr>
          <p:nvPr/>
        </p:nvPicPr>
        <p:blipFill>
          <a:blip r:embed="rId3"/>
          <a:stretch>
            <a:fillRect/>
          </a:stretch>
        </p:blipFill>
        <p:spPr>
          <a:xfrm>
            <a:off x="476250" y="1752600"/>
            <a:ext cx="3019425" cy="1524000"/>
          </a:xfrm>
          <a:prstGeom prst="rect">
            <a:avLst/>
          </a:prstGeom>
        </p:spPr>
      </p:pic>
      <p:pic>
        <p:nvPicPr>
          <p:cNvPr id="13" name="图片 12">
            <a:extLst>
              <a:ext uri="{FF2B5EF4-FFF2-40B4-BE49-F238E27FC236}">
                <a16:creationId xmlns:a16="http://schemas.microsoft.com/office/drawing/2014/main" xmlns="" id="{51C2B0B0-68D1-4CA2-BF4E-70E66F6350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264987" y="2380619"/>
            <a:ext cx="3114675" cy="2907478"/>
          </a:xfrm>
          <a:prstGeom prst="rect">
            <a:avLst/>
          </a:prstGeom>
        </p:spPr>
      </p:pic>
      <p:sp>
        <p:nvSpPr>
          <p:cNvPr id="14" name="矩形 13">
            <a:extLst>
              <a:ext uri="{FF2B5EF4-FFF2-40B4-BE49-F238E27FC236}">
                <a16:creationId xmlns:a16="http://schemas.microsoft.com/office/drawing/2014/main" xmlns="" id="{39E7AE71-F83A-486D-87CE-863FE73E7D10}"/>
              </a:ext>
            </a:extLst>
          </p:cNvPr>
          <p:cNvSpPr/>
          <p:nvPr/>
        </p:nvSpPr>
        <p:spPr>
          <a:xfrm>
            <a:off x="878580" y="2068167"/>
            <a:ext cx="814275"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7597B36-DD7D-4565-B03A-470A86071A13}"/>
              </a:ext>
            </a:extLst>
          </p:cNvPr>
          <p:cNvSpPr/>
          <p:nvPr/>
        </p:nvSpPr>
        <p:spPr>
          <a:xfrm>
            <a:off x="1551109" y="188144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6" name="矩形 15">
            <a:extLst>
              <a:ext uri="{FF2B5EF4-FFF2-40B4-BE49-F238E27FC236}">
                <a16:creationId xmlns:a16="http://schemas.microsoft.com/office/drawing/2014/main" xmlns="" id="{253A72E4-BB66-4A31-B8E3-784C1508945C}"/>
              </a:ext>
            </a:extLst>
          </p:cNvPr>
          <p:cNvSpPr/>
          <p:nvPr/>
        </p:nvSpPr>
        <p:spPr>
          <a:xfrm>
            <a:off x="2264987" y="2347566"/>
            <a:ext cx="507534" cy="752845"/>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D1674CD2-A30F-4E4F-A4E6-5A23EA38DEB7}"/>
              </a:ext>
            </a:extLst>
          </p:cNvPr>
          <p:cNvSpPr/>
          <p:nvPr/>
        </p:nvSpPr>
        <p:spPr>
          <a:xfrm>
            <a:off x="2630775" y="216084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18" name="矩形 17">
            <a:extLst>
              <a:ext uri="{FF2B5EF4-FFF2-40B4-BE49-F238E27FC236}">
                <a16:creationId xmlns:a16="http://schemas.microsoft.com/office/drawing/2014/main" xmlns="" id="{7CBEC5EE-BBC9-49C3-926D-4F6CD488F9B4}"/>
              </a:ext>
            </a:extLst>
          </p:cNvPr>
          <p:cNvSpPr/>
          <p:nvPr/>
        </p:nvSpPr>
        <p:spPr>
          <a:xfrm>
            <a:off x="2253604" y="3309651"/>
            <a:ext cx="3114675" cy="180217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43ABE4B2-AB2A-48AB-9D68-5BFE8290D321}"/>
              </a:ext>
            </a:extLst>
          </p:cNvPr>
          <p:cNvSpPr/>
          <p:nvPr/>
        </p:nvSpPr>
        <p:spPr>
          <a:xfrm>
            <a:off x="5226533" y="3122930"/>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0" name="文本框 19">
            <a:extLst>
              <a:ext uri="{FF2B5EF4-FFF2-40B4-BE49-F238E27FC236}">
                <a16:creationId xmlns:a16="http://schemas.microsoft.com/office/drawing/2014/main" xmlns="" id="{2D483E7C-BD5B-4B73-9429-8658A5EB89CC}"/>
              </a:ext>
            </a:extLst>
          </p:cNvPr>
          <p:cNvSpPr txBox="1"/>
          <p:nvPr/>
        </p:nvSpPr>
        <p:spPr>
          <a:xfrm>
            <a:off x="635571" y="5706643"/>
            <a:ext cx="4854214" cy="307777"/>
          </a:xfrm>
          <a:prstGeom prst="rect">
            <a:avLst/>
          </a:prstGeom>
          <a:noFill/>
        </p:spPr>
        <p:txBody>
          <a:bodyPr wrap="none" rtlCol="0">
            <a:spAutoFit/>
          </a:bodyPr>
          <a:lstStyle/>
          <a:p>
            <a:r>
              <a:rPr lang="zh-CN" altLang="en-US" sz="1400" dirty="0">
                <a:solidFill>
                  <a:schemeClr val="tx1">
                    <a:lumMod val="75000"/>
                    <a:lumOff val="25000"/>
                  </a:schemeClr>
                </a:solidFill>
              </a:rPr>
              <a:t>开始（</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新建幻灯片（</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单击选择需要的版式（</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p>
        </p:txBody>
      </p:sp>
      <p:sp>
        <p:nvSpPr>
          <p:cNvPr id="21" name="文本框 20">
            <a:extLst>
              <a:ext uri="{FF2B5EF4-FFF2-40B4-BE49-F238E27FC236}">
                <a16:creationId xmlns:a16="http://schemas.microsoft.com/office/drawing/2014/main" xmlns="" id="{D7CE9F6D-49CE-4ECB-94F5-9E5397B8A12E}"/>
              </a:ext>
            </a:extLst>
          </p:cNvPr>
          <p:cNvSpPr txBox="1"/>
          <p:nvPr/>
        </p:nvSpPr>
        <p:spPr>
          <a:xfrm>
            <a:off x="409482" y="5372174"/>
            <a:ext cx="1005403" cy="338554"/>
          </a:xfrm>
          <a:prstGeom prst="rect">
            <a:avLst/>
          </a:prstGeom>
          <a:noFill/>
        </p:spPr>
        <p:txBody>
          <a:bodyPr wrap="none" rtlCol="0">
            <a:spAutoFit/>
          </a:bodyPr>
          <a:lstStyle/>
          <a:p>
            <a:r>
              <a:rPr lang="zh-CN" altLang="en-US" sz="1600" dirty="0"/>
              <a:t>方法一：</a:t>
            </a:r>
          </a:p>
        </p:txBody>
      </p:sp>
      <p:pic>
        <p:nvPicPr>
          <p:cNvPr id="22" name="图片 21">
            <a:extLst>
              <a:ext uri="{FF2B5EF4-FFF2-40B4-BE49-F238E27FC236}">
                <a16:creationId xmlns:a16="http://schemas.microsoft.com/office/drawing/2014/main" xmlns="" id="{4FD31E41-977C-42E1-AB7E-435830EFE158}"/>
              </a:ext>
            </a:extLst>
          </p:cNvPr>
          <p:cNvPicPr>
            <a:picLocks noChangeAspect="1"/>
          </p:cNvPicPr>
          <p:nvPr/>
        </p:nvPicPr>
        <p:blipFill>
          <a:blip r:embed="rId5"/>
          <a:stretch>
            <a:fillRect/>
          </a:stretch>
        </p:blipFill>
        <p:spPr>
          <a:xfrm>
            <a:off x="6653920" y="1754984"/>
            <a:ext cx="3114675" cy="1543050"/>
          </a:xfrm>
          <a:prstGeom prst="rect">
            <a:avLst/>
          </a:prstGeom>
        </p:spPr>
      </p:pic>
      <p:sp>
        <p:nvSpPr>
          <p:cNvPr id="23" name="文本框 22">
            <a:extLst>
              <a:ext uri="{FF2B5EF4-FFF2-40B4-BE49-F238E27FC236}">
                <a16:creationId xmlns:a16="http://schemas.microsoft.com/office/drawing/2014/main" xmlns="" id="{D9932EF3-AEE9-42F7-B2B0-4687F49D3D0E}"/>
              </a:ext>
            </a:extLst>
          </p:cNvPr>
          <p:cNvSpPr txBox="1"/>
          <p:nvPr/>
        </p:nvSpPr>
        <p:spPr>
          <a:xfrm>
            <a:off x="6880403" y="5702558"/>
            <a:ext cx="4854214" cy="307777"/>
          </a:xfrm>
          <a:prstGeom prst="rect">
            <a:avLst/>
          </a:prstGeom>
          <a:noFill/>
        </p:spPr>
        <p:txBody>
          <a:bodyPr wrap="none" rtlCol="0">
            <a:spAutoFit/>
          </a:bodyPr>
          <a:lstStyle/>
          <a:p>
            <a:r>
              <a:rPr lang="zh-CN" altLang="en-US" sz="1400" dirty="0">
                <a:solidFill>
                  <a:schemeClr val="tx1">
                    <a:lumMod val="75000"/>
                    <a:lumOff val="25000"/>
                  </a:schemeClr>
                </a:solidFill>
              </a:rPr>
              <a:t>开始（</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新建幻灯片（</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单击选择需要的版式（</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p>
        </p:txBody>
      </p:sp>
      <p:sp>
        <p:nvSpPr>
          <p:cNvPr id="24" name="文本框 23">
            <a:extLst>
              <a:ext uri="{FF2B5EF4-FFF2-40B4-BE49-F238E27FC236}">
                <a16:creationId xmlns:a16="http://schemas.microsoft.com/office/drawing/2014/main" xmlns="" id="{F3BBD098-3813-4781-960E-9ADBF13FC14C}"/>
              </a:ext>
            </a:extLst>
          </p:cNvPr>
          <p:cNvSpPr txBox="1"/>
          <p:nvPr/>
        </p:nvSpPr>
        <p:spPr>
          <a:xfrm>
            <a:off x="6654314" y="5368089"/>
            <a:ext cx="1005403" cy="338554"/>
          </a:xfrm>
          <a:prstGeom prst="rect">
            <a:avLst/>
          </a:prstGeom>
          <a:noFill/>
        </p:spPr>
        <p:txBody>
          <a:bodyPr wrap="none" rtlCol="0">
            <a:spAutoFit/>
          </a:bodyPr>
          <a:lstStyle/>
          <a:p>
            <a:r>
              <a:rPr lang="zh-CN" altLang="en-US" sz="1600" dirty="0"/>
              <a:t>方法二：</a:t>
            </a:r>
          </a:p>
        </p:txBody>
      </p:sp>
      <p:sp>
        <p:nvSpPr>
          <p:cNvPr id="25" name="矩形 24">
            <a:extLst>
              <a:ext uri="{FF2B5EF4-FFF2-40B4-BE49-F238E27FC236}">
                <a16:creationId xmlns:a16="http://schemas.microsoft.com/office/drawing/2014/main" xmlns="" id="{07F587FA-C33B-4518-81E7-A3CDC30F609E}"/>
              </a:ext>
            </a:extLst>
          </p:cNvPr>
          <p:cNvSpPr/>
          <p:nvPr/>
        </p:nvSpPr>
        <p:spPr>
          <a:xfrm>
            <a:off x="8449937" y="2091175"/>
            <a:ext cx="425915"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551CFC29-FDC6-4EB6-A8AE-BD5FCB4B9576}"/>
              </a:ext>
            </a:extLst>
          </p:cNvPr>
          <p:cNvSpPr/>
          <p:nvPr/>
        </p:nvSpPr>
        <p:spPr>
          <a:xfrm>
            <a:off x="8734106" y="1904453"/>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27" name="矩形 26">
            <a:extLst>
              <a:ext uri="{FF2B5EF4-FFF2-40B4-BE49-F238E27FC236}">
                <a16:creationId xmlns:a16="http://schemas.microsoft.com/office/drawing/2014/main" xmlns="" id="{72F68479-2AA6-40EC-8984-F8E49EB9C1FF}"/>
              </a:ext>
            </a:extLst>
          </p:cNvPr>
          <p:cNvSpPr/>
          <p:nvPr/>
        </p:nvSpPr>
        <p:spPr>
          <a:xfrm>
            <a:off x="6725584" y="2370085"/>
            <a:ext cx="507534" cy="752845"/>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40EDD3E5-AA86-46B0-A6BE-E8C631EC973D}"/>
              </a:ext>
            </a:extLst>
          </p:cNvPr>
          <p:cNvSpPr/>
          <p:nvPr/>
        </p:nvSpPr>
        <p:spPr>
          <a:xfrm>
            <a:off x="7091372" y="2183364"/>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30" name="矩形 29">
            <a:extLst>
              <a:ext uri="{FF2B5EF4-FFF2-40B4-BE49-F238E27FC236}">
                <a16:creationId xmlns:a16="http://schemas.microsoft.com/office/drawing/2014/main" xmlns="" id="{374A3A4C-06B1-4D48-B94D-7E5FA0766288}"/>
              </a:ext>
            </a:extLst>
          </p:cNvPr>
          <p:cNvSpPr/>
          <p:nvPr/>
        </p:nvSpPr>
        <p:spPr>
          <a:xfrm>
            <a:off x="6698255" y="3309651"/>
            <a:ext cx="2873641" cy="1802176"/>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D9C1C1E5-D167-41E4-960D-E0EDC907962F}"/>
              </a:ext>
            </a:extLst>
          </p:cNvPr>
          <p:cNvSpPr/>
          <p:nvPr/>
        </p:nvSpPr>
        <p:spPr>
          <a:xfrm>
            <a:off x="9430150" y="3122930"/>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32" name="矩形 31">
            <a:extLst>
              <a:ext uri="{FF2B5EF4-FFF2-40B4-BE49-F238E27FC236}">
                <a16:creationId xmlns:a16="http://schemas.microsoft.com/office/drawing/2014/main" xmlns="" id="{67088C5E-5052-43CF-AE0D-B1256082D79E}"/>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39008288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D1967513-D3D8-429C-B7E5-C927B0417EDC}"/>
              </a:ext>
            </a:extLst>
          </p:cNvPr>
          <p:cNvPicPr>
            <a:picLocks noChangeAspect="1"/>
          </p:cNvPicPr>
          <p:nvPr/>
        </p:nvPicPr>
        <p:blipFill>
          <a:blip r:embed="rId2"/>
          <a:stretch>
            <a:fillRect/>
          </a:stretch>
        </p:blipFill>
        <p:spPr>
          <a:xfrm>
            <a:off x="7090995" y="2841437"/>
            <a:ext cx="3095625" cy="2257425"/>
          </a:xfrm>
          <a:prstGeom prst="rect">
            <a:avLst/>
          </a:prstGeom>
        </p:spPr>
      </p:pic>
      <p:pic>
        <p:nvPicPr>
          <p:cNvPr id="22" name="图片 21">
            <a:extLst>
              <a:ext uri="{FF2B5EF4-FFF2-40B4-BE49-F238E27FC236}">
                <a16:creationId xmlns:a16="http://schemas.microsoft.com/office/drawing/2014/main" xmlns="" id="{4A5176FD-DDD5-4D97-BFC1-D79B270E04C7}"/>
              </a:ext>
            </a:extLst>
          </p:cNvPr>
          <p:cNvPicPr>
            <a:picLocks noChangeAspect="1"/>
          </p:cNvPicPr>
          <p:nvPr/>
        </p:nvPicPr>
        <p:blipFill>
          <a:blip r:embed="rId3"/>
          <a:stretch>
            <a:fillRect/>
          </a:stretch>
        </p:blipFill>
        <p:spPr>
          <a:xfrm>
            <a:off x="10058400" y="2797284"/>
            <a:ext cx="1644650" cy="3651123"/>
          </a:xfrm>
          <a:prstGeom prst="rect">
            <a:avLst/>
          </a:prstGeom>
        </p:spPr>
      </p:pic>
      <p:sp>
        <p:nvSpPr>
          <p:cNvPr id="2" name="矩形 1">
            <a:extLst>
              <a:ext uri="{FF2B5EF4-FFF2-40B4-BE49-F238E27FC236}">
                <a16:creationId xmlns:a16="http://schemas.microsoft.com/office/drawing/2014/main" xmlns="" id="{D66D535E-3FD2-4977-9FAD-2A43A6579EFF}"/>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3" name="组合 2">
            <a:extLst>
              <a:ext uri="{FF2B5EF4-FFF2-40B4-BE49-F238E27FC236}">
                <a16:creationId xmlns:a16="http://schemas.microsoft.com/office/drawing/2014/main" xmlns="" id="{2CCB31ED-8A9D-4512-906B-C1B79EBEE414}"/>
              </a:ext>
            </a:extLst>
          </p:cNvPr>
          <p:cNvGrpSpPr/>
          <p:nvPr/>
        </p:nvGrpSpPr>
        <p:grpSpPr>
          <a:xfrm>
            <a:off x="3908027" y="518854"/>
            <a:ext cx="1051293" cy="430201"/>
            <a:chOff x="9436511" y="2911728"/>
            <a:chExt cx="1051293" cy="430201"/>
          </a:xfrm>
          <a:noFill/>
        </p:grpSpPr>
        <p:sp>
          <p:nvSpPr>
            <p:cNvPr id="4" name="箭头: V 形 3">
              <a:extLst>
                <a:ext uri="{FF2B5EF4-FFF2-40B4-BE49-F238E27FC236}">
                  <a16:creationId xmlns:a16="http://schemas.microsoft.com/office/drawing/2014/main" xmlns="" id="{98D184C3-AC88-48C2-B29C-724724F2E81A}"/>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 name="箭头: V 形 4">
              <a:extLst>
                <a:ext uri="{FF2B5EF4-FFF2-40B4-BE49-F238E27FC236}">
                  <a16:creationId xmlns:a16="http://schemas.microsoft.com/office/drawing/2014/main" xmlns="" id="{FD2AFF04-A2CA-49E0-B13A-EAE532599708}"/>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0D361AC8-011E-4EA0-84F9-B51C83E51BC1}"/>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7" name="组合 6">
            <a:extLst>
              <a:ext uri="{FF2B5EF4-FFF2-40B4-BE49-F238E27FC236}">
                <a16:creationId xmlns:a16="http://schemas.microsoft.com/office/drawing/2014/main" xmlns="" id="{41C3B355-4AF8-487F-BDEC-F6D6AF098282}"/>
              </a:ext>
            </a:extLst>
          </p:cNvPr>
          <p:cNvGrpSpPr/>
          <p:nvPr/>
        </p:nvGrpSpPr>
        <p:grpSpPr>
          <a:xfrm flipH="1">
            <a:off x="7233118" y="518854"/>
            <a:ext cx="1051293" cy="430201"/>
            <a:chOff x="9436511" y="2911728"/>
            <a:chExt cx="1051293" cy="430201"/>
          </a:xfrm>
          <a:noFill/>
        </p:grpSpPr>
        <p:sp>
          <p:nvSpPr>
            <p:cNvPr id="8" name="箭头: V 形 7">
              <a:extLst>
                <a:ext uri="{FF2B5EF4-FFF2-40B4-BE49-F238E27FC236}">
                  <a16:creationId xmlns:a16="http://schemas.microsoft.com/office/drawing/2014/main" xmlns="" id="{C77C8AAE-B66A-470E-BCEE-15E2525777FA}"/>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9" name="箭头: V 形 8">
              <a:extLst>
                <a:ext uri="{FF2B5EF4-FFF2-40B4-BE49-F238E27FC236}">
                  <a16:creationId xmlns:a16="http://schemas.microsoft.com/office/drawing/2014/main" xmlns="" id="{E53B6577-EF75-484F-9AA8-87E9E68802B6}"/>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91579904-4A16-45C8-AAA4-E8D51AE36E09}"/>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1" name="文本框 10">
            <a:extLst>
              <a:ext uri="{FF2B5EF4-FFF2-40B4-BE49-F238E27FC236}">
                <a16:creationId xmlns:a16="http://schemas.microsoft.com/office/drawing/2014/main" xmlns="" id="{AD11263D-B9A3-46AB-859F-1DF15A247493}"/>
              </a:ext>
            </a:extLst>
          </p:cNvPr>
          <p:cNvSpPr txBox="1"/>
          <p:nvPr/>
        </p:nvSpPr>
        <p:spPr>
          <a:xfrm>
            <a:off x="391550" y="1204140"/>
            <a:ext cx="2492990" cy="400110"/>
          </a:xfrm>
          <a:prstGeom prst="rect">
            <a:avLst/>
          </a:prstGeom>
          <a:noFill/>
        </p:spPr>
        <p:txBody>
          <a:bodyPr wrap="none" rtlCol="0">
            <a:spAutoFit/>
          </a:bodyPr>
          <a:lstStyle/>
          <a:p>
            <a:r>
              <a:rPr lang="zh-CN" altLang="en-US" sz="2000" dirty="0">
                <a:solidFill>
                  <a:schemeClr val="accent1"/>
                </a:solidFill>
              </a:rPr>
              <a:t>如何替换模板图片：</a:t>
            </a:r>
          </a:p>
        </p:txBody>
      </p:sp>
      <p:pic>
        <p:nvPicPr>
          <p:cNvPr id="12" name="图片 11">
            <a:extLst>
              <a:ext uri="{FF2B5EF4-FFF2-40B4-BE49-F238E27FC236}">
                <a16:creationId xmlns:a16="http://schemas.microsoft.com/office/drawing/2014/main" xmlns="" id="{704F897A-3070-4368-B2AB-1A46D4475787}"/>
              </a:ext>
            </a:extLst>
          </p:cNvPr>
          <p:cNvPicPr>
            <a:picLocks noChangeAspect="1"/>
          </p:cNvPicPr>
          <p:nvPr/>
        </p:nvPicPr>
        <p:blipFill>
          <a:blip r:embed="rId4"/>
          <a:stretch>
            <a:fillRect/>
          </a:stretch>
        </p:blipFill>
        <p:spPr>
          <a:xfrm>
            <a:off x="488950" y="1604250"/>
            <a:ext cx="11214100" cy="1239946"/>
          </a:xfrm>
          <a:prstGeom prst="rect">
            <a:avLst/>
          </a:prstGeom>
        </p:spPr>
      </p:pic>
      <p:sp>
        <p:nvSpPr>
          <p:cNvPr id="13" name="矩形 12">
            <a:extLst>
              <a:ext uri="{FF2B5EF4-FFF2-40B4-BE49-F238E27FC236}">
                <a16:creationId xmlns:a16="http://schemas.microsoft.com/office/drawing/2014/main" xmlns="" id="{7F72D18F-1E75-467E-BC94-A63F6C440C1A}"/>
              </a:ext>
            </a:extLst>
          </p:cNvPr>
          <p:cNvSpPr/>
          <p:nvPr/>
        </p:nvSpPr>
        <p:spPr>
          <a:xfrm>
            <a:off x="10652166" y="1604249"/>
            <a:ext cx="610392" cy="462057"/>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FEABF40A-8AF1-4DF4-9536-93896C1DD265}"/>
              </a:ext>
            </a:extLst>
          </p:cNvPr>
          <p:cNvSpPr/>
          <p:nvPr/>
        </p:nvSpPr>
        <p:spPr>
          <a:xfrm>
            <a:off x="11120812" y="1417528"/>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5" name="矩形 14">
            <a:extLst>
              <a:ext uri="{FF2B5EF4-FFF2-40B4-BE49-F238E27FC236}">
                <a16:creationId xmlns:a16="http://schemas.microsoft.com/office/drawing/2014/main" xmlns="" id="{FE1FC322-3369-4748-AE08-41ACCB39ED06}"/>
              </a:ext>
            </a:extLst>
          </p:cNvPr>
          <p:cNvSpPr/>
          <p:nvPr/>
        </p:nvSpPr>
        <p:spPr>
          <a:xfrm>
            <a:off x="2398816" y="2259446"/>
            <a:ext cx="790920" cy="222498"/>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76B3831A-9992-462C-A148-2F3470280AE1}"/>
              </a:ext>
            </a:extLst>
          </p:cNvPr>
          <p:cNvSpPr/>
          <p:nvPr/>
        </p:nvSpPr>
        <p:spPr>
          <a:xfrm>
            <a:off x="3047990" y="2072724"/>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pic>
        <p:nvPicPr>
          <p:cNvPr id="17" name="图片 16">
            <a:extLst>
              <a:ext uri="{FF2B5EF4-FFF2-40B4-BE49-F238E27FC236}">
                <a16:creationId xmlns:a16="http://schemas.microsoft.com/office/drawing/2014/main" xmlns="" id="{3C676EA1-7CDC-4E84-8565-D3B613586080}"/>
              </a:ext>
            </a:extLst>
          </p:cNvPr>
          <p:cNvPicPr>
            <a:picLocks noChangeAspect="1"/>
          </p:cNvPicPr>
          <p:nvPr/>
        </p:nvPicPr>
        <p:blipFill>
          <a:blip r:embed="rId5"/>
          <a:stretch>
            <a:fillRect/>
          </a:stretch>
        </p:blipFill>
        <p:spPr>
          <a:xfrm>
            <a:off x="2355452" y="2691856"/>
            <a:ext cx="1552575" cy="1104900"/>
          </a:xfrm>
          <a:prstGeom prst="rect">
            <a:avLst/>
          </a:prstGeom>
        </p:spPr>
      </p:pic>
      <p:sp>
        <p:nvSpPr>
          <p:cNvPr id="18" name="矩形 17">
            <a:extLst>
              <a:ext uri="{FF2B5EF4-FFF2-40B4-BE49-F238E27FC236}">
                <a16:creationId xmlns:a16="http://schemas.microsoft.com/office/drawing/2014/main" xmlns="" id="{86E5C736-8962-4CBA-9FB2-6036A87680C2}"/>
              </a:ext>
            </a:extLst>
          </p:cNvPr>
          <p:cNvSpPr/>
          <p:nvPr/>
        </p:nvSpPr>
        <p:spPr>
          <a:xfrm>
            <a:off x="2398816" y="2757716"/>
            <a:ext cx="1276644" cy="103904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5C1D3993-AC1A-49C4-B04C-90F1821B7ABD}"/>
              </a:ext>
            </a:extLst>
          </p:cNvPr>
          <p:cNvSpPr/>
          <p:nvPr/>
        </p:nvSpPr>
        <p:spPr>
          <a:xfrm>
            <a:off x="3533714" y="257099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0" name="矩形 19">
            <a:extLst>
              <a:ext uri="{FF2B5EF4-FFF2-40B4-BE49-F238E27FC236}">
                <a16:creationId xmlns:a16="http://schemas.microsoft.com/office/drawing/2014/main" xmlns="" id="{A2A2E1AC-5C2F-4134-B635-CC260E250878}"/>
              </a:ext>
            </a:extLst>
          </p:cNvPr>
          <p:cNvSpPr/>
          <p:nvPr/>
        </p:nvSpPr>
        <p:spPr>
          <a:xfrm>
            <a:off x="9228678" y="2691856"/>
            <a:ext cx="311549" cy="190688"/>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2F6A7120-801C-4A57-B099-61C96FAB1677}"/>
              </a:ext>
            </a:extLst>
          </p:cNvPr>
          <p:cNvSpPr/>
          <p:nvPr/>
        </p:nvSpPr>
        <p:spPr>
          <a:xfrm>
            <a:off x="9398482" y="250513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4</a:t>
            </a:r>
            <a:endParaRPr lang="zh-CN" altLang="en-US" sz="1600" dirty="0"/>
          </a:p>
        </p:txBody>
      </p:sp>
      <p:sp>
        <p:nvSpPr>
          <p:cNvPr id="23" name="矩形 22">
            <a:extLst>
              <a:ext uri="{FF2B5EF4-FFF2-40B4-BE49-F238E27FC236}">
                <a16:creationId xmlns:a16="http://schemas.microsoft.com/office/drawing/2014/main" xmlns="" id="{35E57EAD-3EF6-43C2-BF59-5E7F3922BAC3}"/>
              </a:ext>
            </a:extLst>
          </p:cNvPr>
          <p:cNvSpPr/>
          <p:nvPr/>
        </p:nvSpPr>
        <p:spPr>
          <a:xfrm>
            <a:off x="10163175" y="4200526"/>
            <a:ext cx="929579" cy="19049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4A954B5B-2920-4061-9B1C-8B95BEB8FBB1}"/>
              </a:ext>
            </a:extLst>
          </p:cNvPr>
          <p:cNvSpPr/>
          <p:nvPr/>
        </p:nvSpPr>
        <p:spPr>
          <a:xfrm>
            <a:off x="10951009" y="401380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5</a:t>
            </a:r>
            <a:endParaRPr lang="zh-CN" altLang="en-US" sz="1600" dirty="0"/>
          </a:p>
        </p:txBody>
      </p:sp>
      <p:sp>
        <p:nvSpPr>
          <p:cNvPr id="25" name="矩形 24">
            <a:extLst>
              <a:ext uri="{FF2B5EF4-FFF2-40B4-BE49-F238E27FC236}">
                <a16:creationId xmlns:a16="http://schemas.microsoft.com/office/drawing/2014/main" xmlns="" id="{BC94C6D7-FC31-407B-96F1-09C156D914CF}"/>
              </a:ext>
            </a:extLst>
          </p:cNvPr>
          <p:cNvSpPr/>
          <p:nvPr/>
        </p:nvSpPr>
        <p:spPr>
          <a:xfrm>
            <a:off x="10229851" y="4766434"/>
            <a:ext cx="1297046" cy="31154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E35DBC02-582F-42DA-9CFC-E90611434697}"/>
              </a:ext>
            </a:extLst>
          </p:cNvPr>
          <p:cNvSpPr/>
          <p:nvPr/>
        </p:nvSpPr>
        <p:spPr>
          <a:xfrm>
            <a:off x="11385151" y="4579713"/>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6</a:t>
            </a:r>
            <a:endParaRPr lang="zh-CN" altLang="en-US" sz="1600" dirty="0"/>
          </a:p>
        </p:txBody>
      </p:sp>
      <p:sp>
        <p:nvSpPr>
          <p:cNvPr id="27" name="矩形 26">
            <a:extLst>
              <a:ext uri="{FF2B5EF4-FFF2-40B4-BE49-F238E27FC236}">
                <a16:creationId xmlns:a16="http://schemas.microsoft.com/office/drawing/2014/main" xmlns="" id="{DA6AD358-20F8-4D8A-A3CB-019EE5362E8A}"/>
              </a:ext>
            </a:extLst>
          </p:cNvPr>
          <p:cNvSpPr/>
          <p:nvPr/>
        </p:nvSpPr>
        <p:spPr>
          <a:xfrm>
            <a:off x="10229851" y="5525909"/>
            <a:ext cx="1473199" cy="922498"/>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A0C9D1C2-F3E3-414F-8D5B-434E188B6EA0}"/>
              </a:ext>
            </a:extLst>
          </p:cNvPr>
          <p:cNvSpPr/>
          <p:nvPr/>
        </p:nvSpPr>
        <p:spPr>
          <a:xfrm>
            <a:off x="11561304" y="5339188"/>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7</a:t>
            </a:r>
            <a:endParaRPr lang="zh-CN" altLang="en-US" sz="1600" dirty="0"/>
          </a:p>
        </p:txBody>
      </p:sp>
      <p:sp>
        <p:nvSpPr>
          <p:cNvPr id="29" name="文本框 28">
            <a:extLst>
              <a:ext uri="{FF2B5EF4-FFF2-40B4-BE49-F238E27FC236}">
                <a16:creationId xmlns:a16="http://schemas.microsoft.com/office/drawing/2014/main" xmlns="" id="{E0E8B292-BA96-4EE4-B9D7-18D9871136E7}"/>
              </a:ext>
            </a:extLst>
          </p:cNvPr>
          <p:cNvSpPr txBox="1"/>
          <p:nvPr/>
        </p:nvSpPr>
        <p:spPr>
          <a:xfrm>
            <a:off x="635571" y="4854660"/>
            <a:ext cx="6649577" cy="307777"/>
          </a:xfrm>
          <a:prstGeom prst="rect">
            <a:avLst/>
          </a:prstGeom>
          <a:noFill/>
        </p:spPr>
        <p:txBody>
          <a:bodyPr wrap="none" rtlCol="0">
            <a:spAutoFit/>
          </a:bodyPr>
          <a:lstStyle/>
          <a:p>
            <a:r>
              <a:rPr lang="zh-CN" altLang="en-US" sz="1400" dirty="0">
                <a:solidFill>
                  <a:schemeClr val="tx1">
                    <a:lumMod val="75000"/>
                    <a:lumOff val="25000"/>
                  </a:schemeClr>
                </a:solidFill>
              </a:rPr>
              <a:t>选中需要替换的图片</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图片格式（</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更改图片（</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单击图片位置来源（</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p>
        </p:txBody>
      </p:sp>
      <p:sp>
        <p:nvSpPr>
          <p:cNvPr id="30" name="文本框 29">
            <a:extLst>
              <a:ext uri="{FF2B5EF4-FFF2-40B4-BE49-F238E27FC236}">
                <a16:creationId xmlns:a16="http://schemas.microsoft.com/office/drawing/2014/main" xmlns="" id="{B64F5A3E-20A0-4CBA-A644-5F7E126A7428}"/>
              </a:ext>
            </a:extLst>
          </p:cNvPr>
          <p:cNvSpPr txBox="1"/>
          <p:nvPr/>
        </p:nvSpPr>
        <p:spPr>
          <a:xfrm>
            <a:off x="409482" y="4520191"/>
            <a:ext cx="1005403" cy="338554"/>
          </a:xfrm>
          <a:prstGeom prst="rect">
            <a:avLst/>
          </a:prstGeom>
          <a:noFill/>
        </p:spPr>
        <p:txBody>
          <a:bodyPr wrap="none" rtlCol="0">
            <a:spAutoFit/>
          </a:bodyPr>
          <a:lstStyle/>
          <a:p>
            <a:r>
              <a:rPr lang="zh-CN" altLang="en-US" sz="1600" dirty="0"/>
              <a:t>方法二：</a:t>
            </a:r>
          </a:p>
        </p:txBody>
      </p:sp>
      <p:sp>
        <p:nvSpPr>
          <p:cNvPr id="31" name="文本框 30">
            <a:extLst>
              <a:ext uri="{FF2B5EF4-FFF2-40B4-BE49-F238E27FC236}">
                <a16:creationId xmlns:a16="http://schemas.microsoft.com/office/drawing/2014/main" xmlns="" id="{0CF1E971-C8F0-43EC-B484-2F7F7DBD979A}"/>
              </a:ext>
            </a:extLst>
          </p:cNvPr>
          <p:cNvSpPr txBox="1"/>
          <p:nvPr/>
        </p:nvSpPr>
        <p:spPr>
          <a:xfrm>
            <a:off x="635571" y="5791882"/>
            <a:ext cx="8924238" cy="626775"/>
          </a:xfrm>
          <a:prstGeom prst="rect">
            <a:avLst/>
          </a:prstGeom>
          <a:noFill/>
        </p:spPr>
        <p:txBody>
          <a:bodyPr wrap="none" rtlCol="0">
            <a:spAutoFit/>
          </a:bodyPr>
          <a:lstStyle/>
          <a:p>
            <a:pPr>
              <a:lnSpc>
                <a:spcPct val="130000"/>
              </a:lnSpc>
            </a:pPr>
            <a:r>
              <a:rPr lang="zh-CN" altLang="en-US" sz="1400" dirty="0">
                <a:solidFill>
                  <a:schemeClr val="tx1">
                    <a:lumMod val="75000"/>
                    <a:lumOff val="25000"/>
                  </a:schemeClr>
                </a:solidFill>
              </a:rPr>
              <a:t>选中需要替换的图片</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图片格式（</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小箭头图标（</a:t>
            </a:r>
            <a:r>
              <a:rPr lang="en-US" altLang="zh-CN" sz="1400" dirty="0">
                <a:solidFill>
                  <a:schemeClr val="tx1">
                    <a:lumMod val="75000"/>
                    <a:lumOff val="25000"/>
                  </a:schemeClr>
                </a:solidFill>
              </a:rPr>
              <a:t>4</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图片或纹理填充（</a:t>
            </a:r>
            <a:r>
              <a:rPr lang="en-US" altLang="zh-CN" sz="1400" dirty="0">
                <a:solidFill>
                  <a:schemeClr val="tx1">
                    <a:lumMod val="75000"/>
                    <a:lumOff val="25000"/>
                  </a:schemeClr>
                </a:solidFill>
              </a:rPr>
              <a:t>5</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选择图片位置来源（</a:t>
            </a:r>
            <a:r>
              <a:rPr lang="en-US" altLang="zh-CN" sz="1400" dirty="0">
                <a:solidFill>
                  <a:schemeClr val="tx1">
                    <a:lumMod val="75000"/>
                    <a:lumOff val="25000"/>
                  </a:schemeClr>
                </a:solidFill>
              </a:rPr>
              <a:t>6</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p>
          <a:p>
            <a:pPr>
              <a:lnSpc>
                <a:spcPct val="130000"/>
              </a:lnSpc>
            </a:pPr>
            <a:r>
              <a:rPr lang="zh-CN" altLang="en-US" sz="1400" dirty="0">
                <a:solidFill>
                  <a:schemeClr val="tx1">
                    <a:lumMod val="75000"/>
                    <a:lumOff val="25000"/>
                  </a:schemeClr>
                </a:solidFill>
              </a:rPr>
              <a:t>根据实际情况及个人需求调整（</a:t>
            </a:r>
            <a:r>
              <a:rPr lang="en-US" altLang="zh-CN" sz="1400" dirty="0">
                <a:solidFill>
                  <a:schemeClr val="tx1">
                    <a:lumMod val="75000"/>
                    <a:lumOff val="25000"/>
                  </a:schemeClr>
                </a:solidFill>
              </a:rPr>
              <a:t>7</a:t>
            </a:r>
            <a:r>
              <a:rPr lang="zh-CN" altLang="en-US" sz="1400" dirty="0">
                <a:solidFill>
                  <a:schemeClr val="tx1">
                    <a:lumMod val="75000"/>
                    <a:lumOff val="25000"/>
                  </a:schemeClr>
                </a:solidFill>
              </a:rPr>
              <a:t>）</a:t>
            </a:r>
          </a:p>
        </p:txBody>
      </p:sp>
      <p:sp>
        <p:nvSpPr>
          <p:cNvPr id="32" name="文本框 31">
            <a:extLst>
              <a:ext uri="{FF2B5EF4-FFF2-40B4-BE49-F238E27FC236}">
                <a16:creationId xmlns:a16="http://schemas.microsoft.com/office/drawing/2014/main" xmlns="" id="{B186B2CE-BDA4-4C56-A310-3DAE4B6D2DD9}"/>
              </a:ext>
            </a:extLst>
          </p:cNvPr>
          <p:cNvSpPr txBox="1"/>
          <p:nvPr/>
        </p:nvSpPr>
        <p:spPr>
          <a:xfrm>
            <a:off x="409482" y="5457413"/>
            <a:ext cx="1005403" cy="338554"/>
          </a:xfrm>
          <a:prstGeom prst="rect">
            <a:avLst/>
          </a:prstGeom>
          <a:noFill/>
        </p:spPr>
        <p:txBody>
          <a:bodyPr wrap="none" rtlCol="0">
            <a:spAutoFit/>
          </a:bodyPr>
          <a:lstStyle/>
          <a:p>
            <a:r>
              <a:rPr lang="zh-CN" altLang="en-US" sz="1600" dirty="0"/>
              <a:t>方法三：</a:t>
            </a:r>
          </a:p>
        </p:txBody>
      </p:sp>
      <p:sp>
        <p:nvSpPr>
          <p:cNvPr id="34" name="文本框 33">
            <a:extLst>
              <a:ext uri="{FF2B5EF4-FFF2-40B4-BE49-F238E27FC236}">
                <a16:creationId xmlns:a16="http://schemas.microsoft.com/office/drawing/2014/main" xmlns="" id="{02927DBE-9F0B-47E9-B866-78B16BE60426}"/>
              </a:ext>
            </a:extLst>
          </p:cNvPr>
          <p:cNvSpPr txBox="1"/>
          <p:nvPr/>
        </p:nvSpPr>
        <p:spPr>
          <a:xfrm>
            <a:off x="635571" y="3946337"/>
            <a:ext cx="4075155" cy="307777"/>
          </a:xfrm>
          <a:prstGeom prst="rect">
            <a:avLst/>
          </a:prstGeom>
          <a:noFill/>
        </p:spPr>
        <p:txBody>
          <a:bodyPr wrap="none" rtlCol="0">
            <a:spAutoFit/>
          </a:bodyPr>
          <a:lstStyle/>
          <a:p>
            <a:r>
              <a:rPr lang="zh-CN" altLang="en-US" sz="1400" dirty="0">
                <a:solidFill>
                  <a:schemeClr val="tx1">
                    <a:lumMod val="75000"/>
                    <a:lumOff val="25000"/>
                  </a:schemeClr>
                </a:solidFill>
              </a:rPr>
              <a:t>选中需要替换的图片</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鼠标右键</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更改图片（</a:t>
            </a:r>
            <a:r>
              <a:rPr lang="en-US" altLang="zh-CN" sz="1400" dirty="0">
                <a:solidFill>
                  <a:schemeClr val="tx1">
                    <a:lumMod val="75000"/>
                    <a:lumOff val="25000"/>
                  </a:schemeClr>
                </a:solidFill>
              </a:rPr>
              <a:t>0</a:t>
            </a:r>
            <a:r>
              <a:rPr lang="zh-CN" altLang="en-US" sz="1400" dirty="0">
                <a:solidFill>
                  <a:schemeClr val="tx1">
                    <a:lumMod val="75000"/>
                    <a:lumOff val="25000"/>
                  </a:schemeClr>
                </a:solidFill>
              </a:rPr>
              <a:t>）</a:t>
            </a:r>
          </a:p>
        </p:txBody>
      </p:sp>
      <p:sp>
        <p:nvSpPr>
          <p:cNvPr id="35" name="文本框 34">
            <a:extLst>
              <a:ext uri="{FF2B5EF4-FFF2-40B4-BE49-F238E27FC236}">
                <a16:creationId xmlns:a16="http://schemas.microsoft.com/office/drawing/2014/main" xmlns="" id="{3F10DD1A-4C3F-4036-97D2-C372C4D9A0E1}"/>
              </a:ext>
            </a:extLst>
          </p:cNvPr>
          <p:cNvSpPr txBox="1"/>
          <p:nvPr/>
        </p:nvSpPr>
        <p:spPr>
          <a:xfrm>
            <a:off x="409482" y="3611868"/>
            <a:ext cx="1005403" cy="338554"/>
          </a:xfrm>
          <a:prstGeom prst="rect">
            <a:avLst/>
          </a:prstGeom>
          <a:noFill/>
        </p:spPr>
        <p:txBody>
          <a:bodyPr wrap="none" rtlCol="0">
            <a:spAutoFit/>
          </a:bodyPr>
          <a:lstStyle/>
          <a:p>
            <a:r>
              <a:rPr lang="zh-CN" altLang="en-US" sz="1600" dirty="0"/>
              <a:t>方法一：</a:t>
            </a:r>
          </a:p>
        </p:txBody>
      </p:sp>
      <p:sp>
        <p:nvSpPr>
          <p:cNvPr id="36" name="矩形 35">
            <a:extLst>
              <a:ext uri="{FF2B5EF4-FFF2-40B4-BE49-F238E27FC236}">
                <a16:creationId xmlns:a16="http://schemas.microsoft.com/office/drawing/2014/main" xmlns="" id="{34F65EB5-F96D-4A63-863F-5F46D2378646}"/>
              </a:ext>
            </a:extLst>
          </p:cNvPr>
          <p:cNvSpPr/>
          <p:nvPr/>
        </p:nvSpPr>
        <p:spPr>
          <a:xfrm>
            <a:off x="7171959" y="4031424"/>
            <a:ext cx="1370011" cy="22268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A75A910D-0CB4-44A1-B5C2-40C1E4E582CE}"/>
              </a:ext>
            </a:extLst>
          </p:cNvPr>
          <p:cNvSpPr/>
          <p:nvPr/>
        </p:nvSpPr>
        <p:spPr>
          <a:xfrm>
            <a:off x="8299633" y="3975897"/>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0</a:t>
            </a:r>
            <a:endParaRPr lang="zh-CN" altLang="en-US" sz="1600" dirty="0"/>
          </a:p>
        </p:txBody>
      </p:sp>
      <p:sp>
        <p:nvSpPr>
          <p:cNvPr id="38" name="矩形 37">
            <a:extLst>
              <a:ext uri="{FF2B5EF4-FFF2-40B4-BE49-F238E27FC236}">
                <a16:creationId xmlns:a16="http://schemas.microsoft.com/office/drawing/2014/main" xmlns="" id="{5122EE3F-C166-480C-8AC1-AACF785A9E63}"/>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23320934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F1428D1-BF48-428B-8390-63C192C55403}"/>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4" name="组合 3">
            <a:extLst>
              <a:ext uri="{FF2B5EF4-FFF2-40B4-BE49-F238E27FC236}">
                <a16:creationId xmlns:a16="http://schemas.microsoft.com/office/drawing/2014/main" xmlns="" id="{C6523D23-38B9-4B39-B332-02FF33F5CD4A}"/>
              </a:ext>
            </a:extLst>
          </p:cNvPr>
          <p:cNvGrpSpPr/>
          <p:nvPr/>
        </p:nvGrpSpPr>
        <p:grpSpPr>
          <a:xfrm>
            <a:off x="3908027" y="518854"/>
            <a:ext cx="1051293" cy="430201"/>
            <a:chOff x="9436511" y="2911728"/>
            <a:chExt cx="1051293" cy="430201"/>
          </a:xfrm>
          <a:noFill/>
        </p:grpSpPr>
        <p:sp>
          <p:nvSpPr>
            <p:cNvPr id="5" name="箭头: V 形 4">
              <a:extLst>
                <a:ext uri="{FF2B5EF4-FFF2-40B4-BE49-F238E27FC236}">
                  <a16:creationId xmlns:a16="http://schemas.microsoft.com/office/drawing/2014/main" xmlns="" id="{2396FFA7-5F8D-4C0F-B2C3-1436C03F316A}"/>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AB2D289E-4D09-448F-826C-3527D6CF948E}"/>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7" name="箭头: V 形 6">
              <a:extLst>
                <a:ext uri="{FF2B5EF4-FFF2-40B4-BE49-F238E27FC236}">
                  <a16:creationId xmlns:a16="http://schemas.microsoft.com/office/drawing/2014/main" xmlns="" id="{DC9BD0E3-A0C5-443C-A615-60901CC26EAB}"/>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8" name="组合 7">
            <a:extLst>
              <a:ext uri="{FF2B5EF4-FFF2-40B4-BE49-F238E27FC236}">
                <a16:creationId xmlns:a16="http://schemas.microsoft.com/office/drawing/2014/main" xmlns="" id="{9A533425-928B-45BB-BB15-DB721AA13F17}"/>
              </a:ext>
            </a:extLst>
          </p:cNvPr>
          <p:cNvGrpSpPr/>
          <p:nvPr/>
        </p:nvGrpSpPr>
        <p:grpSpPr>
          <a:xfrm flipH="1">
            <a:off x="7233118" y="518854"/>
            <a:ext cx="1051293" cy="430201"/>
            <a:chOff x="9436511" y="2911728"/>
            <a:chExt cx="1051293" cy="430201"/>
          </a:xfrm>
          <a:noFill/>
        </p:grpSpPr>
        <p:sp>
          <p:nvSpPr>
            <p:cNvPr id="9" name="箭头: V 形 8">
              <a:extLst>
                <a:ext uri="{FF2B5EF4-FFF2-40B4-BE49-F238E27FC236}">
                  <a16:creationId xmlns:a16="http://schemas.microsoft.com/office/drawing/2014/main" xmlns="" id="{9ECC41F1-E7E0-4E41-B6D3-56170DB712A2}"/>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FCF3E275-B848-4F02-B55A-8D0873CF9092}"/>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1" name="箭头: V 形 10">
              <a:extLst>
                <a:ext uri="{FF2B5EF4-FFF2-40B4-BE49-F238E27FC236}">
                  <a16:creationId xmlns:a16="http://schemas.microsoft.com/office/drawing/2014/main" xmlns="" id="{A8325603-6833-4EC3-B88C-C9A25F932D08}"/>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3" name="文本框 12">
            <a:extLst>
              <a:ext uri="{FF2B5EF4-FFF2-40B4-BE49-F238E27FC236}">
                <a16:creationId xmlns:a16="http://schemas.microsoft.com/office/drawing/2014/main" xmlns="" id="{73F9BD02-93D3-49ED-908B-CE67DA4FA344}"/>
              </a:ext>
            </a:extLst>
          </p:cNvPr>
          <p:cNvSpPr txBox="1"/>
          <p:nvPr/>
        </p:nvSpPr>
        <p:spPr>
          <a:xfrm>
            <a:off x="2567249" y="5392757"/>
            <a:ext cx="1569660" cy="369332"/>
          </a:xfrm>
          <a:prstGeom prst="rect">
            <a:avLst/>
          </a:prstGeom>
          <a:noFill/>
        </p:spPr>
        <p:txBody>
          <a:bodyPr wrap="none" rtlCol="0">
            <a:spAutoFit/>
          </a:bodyPr>
          <a:lstStyle/>
          <a:p>
            <a:r>
              <a:rPr lang="zh-CN" altLang="en-US" dirty="0"/>
              <a:t>屏幕投影视图</a:t>
            </a:r>
          </a:p>
        </p:txBody>
      </p:sp>
      <p:sp>
        <p:nvSpPr>
          <p:cNvPr id="14" name="文本框 13">
            <a:extLst>
              <a:ext uri="{FF2B5EF4-FFF2-40B4-BE49-F238E27FC236}">
                <a16:creationId xmlns:a16="http://schemas.microsoft.com/office/drawing/2014/main" xmlns="" id="{C4B3773E-37F1-4266-9E7E-43FA3C2975C6}"/>
              </a:ext>
            </a:extLst>
          </p:cNvPr>
          <p:cNvSpPr txBox="1"/>
          <p:nvPr/>
        </p:nvSpPr>
        <p:spPr>
          <a:xfrm>
            <a:off x="8149803" y="5392757"/>
            <a:ext cx="1569660" cy="369332"/>
          </a:xfrm>
          <a:prstGeom prst="rect">
            <a:avLst/>
          </a:prstGeom>
          <a:noFill/>
        </p:spPr>
        <p:txBody>
          <a:bodyPr wrap="none" rtlCol="0">
            <a:spAutoFit/>
          </a:bodyPr>
          <a:lstStyle/>
          <a:p>
            <a:r>
              <a:rPr lang="zh-CN" altLang="en-US" dirty="0"/>
              <a:t>电脑显示视图</a:t>
            </a:r>
          </a:p>
        </p:txBody>
      </p:sp>
      <p:sp>
        <p:nvSpPr>
          <p:cNvPr id="15" name="文本框 14">
            <a:extLst>
              <a:ext uri="{FF2B5EF4-FFF2-40B4-BE49-F238E27FC236}">
                <a16:creationId xmlns:a16="http://schemas.microsoft.com/office/drawing/2014/main" xmlns="" id="{4674FF2B-2897-4DCE-AD30-8A57F559F8C7}"/>
              </a:ext>
            </a:extLst>
          </p:cNvPr>
          <p:cNvSpPr txBox="1"/>
          <p:nvPr/>
        </p:nvSpPr>
        <p:spPr>
          <a:xfrm>
            <a:off x="672029" y="1465243"/>
            <a:ext cx="7109639" cy="779444"/>
          </a:xfrm>
          <a:prstGeom prst="rect">
            <a:avLst/>
          </a:prstGeom>
          <a:noFill/>
        </p:spPr>
        <p:txBody>
          <a:bodyPr wrap="none" rtlCol="0">
            <a:spAutoFit/>
          </a:bodyPr>
          <a:lstStyle/>
          <a:p>
            <a:pPr>
              <a:lnSpc>
                <a:spcPct val="130000"/>
              </a:lnSpc>
            </a:pPr>
            <a:r>
              <a:rPr lang="zh-CN" altLang="en-US" dirty="0">
                <a:solidFill>
                  <a:schemeClr val="accent1"/>
                </a:solidFill>
              </a:rPr>
              <a:t>投影放映时选择“演讲者模式”，配合备注文本，汇报演讲效果更佳</a:t>
            </a:r>
            <a:endParaRPr lang="en-US" altLang="zh-CN" dirty="0">
              <a:solidFill>
                <a:schemeClr val="accent1"/>
              </a:solidFill>
            </a:endParaRPr>
          </a:p>
          <a:p>
            <a:pPr>
              <a:lnSpc>
                <a:spcPct val="130000"/>
              </a:lnSpc>
            </a:pPr>
            <a:r>
              <a:rPr lang="en-US" altLang="zh-CN" dirty="0">
                <a:solidFill>
                  <a:schemeClr val="accent1"/>
                </a:solidFill>
              </a:rPr>
              <a:t>PowerPoint2013</a:t>
            </a:r>
            <a:r>
              <a:rPr lang="zh-CN" altLang="en-US" dirty="0">
                <a:solidFill>
                  <a:schemeClr val="accent1"/>
                </a:solidFill>
              </a:rPr>
              <a:t>及</a:t>
            </a:r>
            <a:r>
              <a:rPr lang="zh-CN" altLang="en-US">
                <a:solidFill>
                  <a:schemeClr val="accent1"/>
                </a:solidFill>
              </a:rPr>
              <a:t>以上版本，按快</a:t>
            </a:r>
            <a:r>
              <a:rPr lang="zh-CN" altLang="en-US" dirty="0">
                <a:solidFill>
                  <a:schemeClr val="accent1"/>
                </a:solidFill>
              </a:rPr>
              <a:t>键键</a:t>
            </a:r>
            <a:r>
              <a:rPr lang="en-US" altLang="zh-CN" dirty="0">
                <a:solidFill>
                  <a:schemeClr val="accent1"/>
                </a:solidFill>
              </a:rPr>
              <a:t>ALT+F5</a:t>
            </a:r>
            <a:endParaRPr lang="zh-CN" altLang="en-US" dirty="0">
              <a:solidFill>
                <a:schemeClr val="accent1"/>
              </a:solidFill>
            </a:endParaRPr>
          </a:p>
        </p:txBody>
      </p:sp>
      <p:pic>
        <p:nvPicPr>
          <p:cNvPr id="16" name="图片 15">
            <a:extLst>
              <a:ext uri="{FF2B5EF4-FFF2-40B4-BE49-F238E27FC236}">
                <a16:creationId xmlns:a16="http://schemas.microsoft.com/office/drawing/2014/main" xmlns="" id="{DA740B4D-E437-4EE1-AAA0-6168F11E4F66}"/>
              </a:ext>
            </a:extLst>
          </p:cNvPr>
          <p:cNvPicPr>
            <a:picLocks noChangeAspect="1"/>
          </p:cNvPicPr>
          <p:nvPr/>
        </p:nvPicPr>
        <p:blipFill>
          <a:blip r:embed="rId2"/>
          <a:stretch>
            <a:fillRect/>
          </a:stretch>
        </p:blipFill>
        <p:spPr>
          <a:xfrm>
            <a:off x="779344" y="2509515"/>
            <a:ext cx="5145470" cy="2883658"/>
          </a:xfrm>
          <a:prstGeom prst="rect">
            <a:avLst/>
          </a:prstGeom>
        </p:spPr>
      </p:pic>
      <p:pic>
        <p:nvPicPr>
          <p:cNvPr id="17" name="图片 16">
            <a:extLst>
              <a:ext uri="{FF2B5EF4-FFF2-40B4-BE49-F238E27FC236}">
                <a16:creationId xmlns:a16="http://schemas.microsoft.com/office/drawing/2014/main" xmlns="" id="{76E86498-111F-4882-9600-8C3772DBC73E}"/>
              </a:ext>
            </a:extLst>
          </p:cNvPr>
          <p:cNvPicPr>
            <a:picLocks noChangeAspect="1"/>
          </p:cNvPicPr>
          <p:nvPr/>
        </p:nvPicPr>
        <p:blipFill>
          <a:blip r:embed="rId3"/>
          <a:stretch>
            <a:fillRect/>
          </a:stretch>
        </p:blipFill>
        <p:spPr>
          <a:xfrm>
            <a:off x="6371043" y="2509515"/>
            <a:ext cx="5127180" cy="2883658"/>
          </a:xfrm>
          <a:prstGeom prst="rect">
            <a:avLst/>
          </a:prstGeom>
        </p:spPr>
      </p:pic>
      <p:sp>
        <p:nvSpPr>
          <p:cNvPr id="18" name="矩形 17">
            <a:extLst>
              <a:ext uri="{FF2B5EF4-FFF2-40B4-BE49-F238E27FC236}">
                <a16:creationId xmlns:a16="http://schemas.microsoft.com/office/drawing/2014/main" xmlns="" id="{E5C141AB-16AB-47A1-8964-376BFDDC4B16}"/>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12685578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19713D74-9D6E-4E4A-88AD-0AA6387549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6250" y="2823450"/>
            <a:ext cx="5957601" cy="3625207"/>
          </a:xfrm>
          <a:prstGeom prst="rect">
            <a:avLst/>
          </a:prstGeom>
        </p:spPr>
      </p:pic>
      <p:sp>
        <p:nvSpPr>
          <p:cNvPr id="2" name="矩形 1">
            <a:extLst>
              <a:ext uri="{FF2B5EF4-FFF2-40B4-BE49-F238E27FC236}">
                <a16:creationId xmlns:a16="http://schemas.microsoft.com/office/drawing/2014/main" xmlns="" id="{528563DB-1465-4782-95C8-EE2FB57EF54A}"/>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3" name="组合 2">
            <a:extLst>
              <a:ext uri="{FF2B5EF4-FFF2-40B4-BE49-F238E27FC236}">
                <a16:creationId xmlns:a16="http://schemas.microsoft.com/office/drawing/2014/main" xmlns="" id="{07E87389-8676-488F-A716-D3A0B9363881}"/>
              </a:ext>
            </a:extLst>
          </p:cNvPr>
          <p:cNvGrpSpPr/>
          <p:nvPr/>
        </p:nvGrpSpPr>
        <p:grpSpPr>
          <a:xfrm>
            <a:off x="3908027" y="518854"/>
            <a:ext cx="1051293" cy="430201"/>
            <a:chOff x="9436511" y="2911728"/>
            <a:chExt cx="1051293" cy="430201"/>
          </a:xfrm>
          <a:noFill/>
        </p:grpSpPr>
        <p:sp>
          <p:nvSpPr>
            <p:cNvPr id="4" name="箭头: V 形 3">
              <a:extLst>
                <a:ext uri="{FF2B5EF4-FFF2-40B4-BE49-F238E27FC236}">
                  <a16:creationId xmlns:a16="http://schemas.microsoft.com/office/drawing/2014/main" xmlns="" id="{1A40A535-92F2-47D5-8907-9941A511369E}"/>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 name="箭头: V 形 4">
              <a:extLst>
                <a:ext uri="{FF2B5EF4-FFF2-40B4-BE49-F238E27FC236}">
                  <a16:creationId xmlns:a16="http://schemas.microsoft.com/office/drawing/2014/main" xmlns="" id="{7F74437E-E1C8-4A8A-8E1B-6EB07502BDA6}"/>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71B03516-0622-4B9E-B4BE-4D139BC8241B}"/>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7" name="组合 6">
            <a:extLst>
              <a:ext uri="{FF2B5EF4-FFF2-40B4-BE49-F238E27FC236}">
                <a16:creationId xmlns:a16="http://schemas.microsoft.com/office/drawing/2014/main" xmlns="" id="{94857975-7D81-4F61-9751-789CD24897D0}"/>
              </a:ext>
            </a:extLst>
          </p:cNvPr>
          <p:cNvGrpSpPr/>
          <p:nvPr/>
        </p:nvGrpSpPr>
        <p:grpSpPr>
          <a:xfrm flipH="1">
            <a:off x="7233118" y="518854"/>
            <a:ext cx="1051293" cy="430201"/>
            <a:chOff x="9436511" y="2911728"/>
            <a:chExt cx="1051293" cy="430201"/>
          </a:xfrm>
          <a:noFill/>
        </p:grpSpPr>
        <p:sp>
          <p:nvSpPr>
            <p:cNvPr id="8" name="箭头: V 形 7">
              <a:extLst>
                <a:ext uri="{FF2B5EF4-FFF2-40B4-BE49-F238E27FC236}">
                  <a16:creationId xmlns:a16="http://schemas.microsoft.com/office/drawing/2014/main" xmlns="" id="{A43F01C2-28AB-4497-8C7B-A5ECBAE59410}"/>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9" name="箭头: V 形 8">
              <a:extLst>
                <a:ext uri="{FF2B5EF4-FFF2-40B4-BE49-F238E27FC236}">
                  <a16:creationId xmlns:a16="http://schemas.microsoft.com/office/drawing/2014/main" xmlns="" id="{17AA483F-9E92-464E-8DFB-BDE414C7C78C}"/>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853E273A-9D3C-4960-9DD6-29743750FE2C}"/>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1" name="文本框 10">
            <a:extLst>
              <a:ext uri="{FF2B5EF4-FFF2-40B4-BE49-F238E27FC236}">
                <a16:creationId xmlns:a16="http://schemas.microsoft.com/office/drawing/2014/main" xmlns="" id="{91C3B5EB-7FE7-4533-851D-2E227BB9FC07}"/>
              </a:ext>
            </a:extLst>
          </p:cNvPr>
          <p:cNvSpPr txBox="1"/>
          <p:nvPr/>
        </p:nvSpPr>
        <p:spPr>
          <a:xfrm>
            <a:off x="391550" y="1204140"/>
            <a:ext cx="3775393" cy="400110"/>
          </a:xfrm>
          <a:prstGeom prst="rect">
            <a:avLst/>
          </a:prstGeom>
          <a:noFill/>
        </p:spPr>
        <p:txBody>
          <a:bodyPr wrap="none" rtlCol="0">
            <a:spAutoFit/>
          </a:bodyPr>
          <a:lstStyle/>
          <a:p>
            <a:r>
              <a:rPr lang="zh-CN" altLang="en-US" sz="2000" dirty="0">
                <a:solidFill>
                  <a:schemeClr val="accent1"/>
                </a:solidFill>
              </a:rPr>
              <a:t>如何打开备注，修改文本内容：</a:t>
            </a:r>
          </a:p>
        </p:txBody>
      </p:sp>
      <p:pic>
        <p:nvPicPr>
          <p:cNvPr id="12" name="图片 11">
            <a:extLst>
              <a:ext uri="{FF2B5EF4-FFF2-40B4-BE49-F238E27FC236}">
                <a16:creationId xmlns:a16="http://schemas.microsoft.com/office/drawing/2014/main" xmlns="" id="{C026174C-1607-44A9-B48F-BD316715B725}"/>
              </a:ext>
            </a:extLst>
          </p:cNvPr>
          <p:cNvPicPr>
            <a:picLocks noChangeAspect="1"/>
          </p:cNvPicPr>
          <p:nvPr/>
        </p:nvPicPr>
        <p:blipFill>
          <a:blip r:embed="rId3"/>
          <a:stretch>
            <a:fillRect/>
          </a:stretch>
        </p:blipFill>
        <p:spPr>
          <a:xfrm>
            <a:off x="488997" y="1604250"/>
            <a:ext cx="7991475" cy="1219200"/>
          </a:xfrm>
          <a:prstGeom prst="rect">
            <a:avLst/>
          </a:prstGeom>
        </p:spPr>
      </p:pic>
      <p:sp>
        <p:nvSpPr>
          <p:cNvPr id="13" name="矩形 12">
            <a:extLst>
              <a:ext uri="{FF2B5EF4-FFF2-40B4-BE49-F238E27FC236}">
                <a16:creationId xmlns:a16="http://schemas.microsoft.com/office/drawing/2014/main" xmlns="" id="{CE475B19-2DB9-47BE-A5B8-79403E98B581}"/>
              </a:ext>
            </a:extLst>
          </p:cNvPr>
          <p:cNvSpPr/>
          <p:nvPr/>
        </p:nvSpPr>
        <p:spPr>
          <a:xfrm>
            <a:off x="7233118" y="1583534"/>
            <a:ext cx="334181"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11FD788F-BD95-4B00-A9D5-BF8767DBD381}"/>
              </a:ext>
            </a:extLst>
          </p:cNvPr>
          <p:cNvSpPr/>
          <p:nvPr/>
        </p:nvSpPr>
        <p:spPr>
          <a:xfrm>
            <a:off x="7425553" y="1396812"/>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5" name="矩形 14">
            <a:extLst>
              <a:ext uri="{FF2B5EF4-FFF2-40B4-BE49-F238E27FC236}">
                <a16:creationId xmlns:a16="http://schemas.microsoft.com/office/drawing/2014/main" xmlns="" id="{3486484A-B177-4049-9527-B97373803929}"/>
              </a:ext>
            </a:extLst>
          </p:cNvPr>
          <p:cNvSpPr/>
          <p:nvPr/>
        </p:nvSpPr>
        <p:spPr>
          <a:xfrm>
            <a:off x="5510916" y="1895082"/>
            <a:ext cx="383108" cy="71311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68E17C59-4BF4-4B85-8928-26A3919BF1F7}"/>
              </a:ext>
            </a:extLst>
          </p:cNvPr>
          <p:cNvSpPr/>
          <p:nvPr/>
        </p:nvSpPr>
        <p:spPr>
          <a:xfrm>
            <a:off x="5703351" y="1708361"/>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18" name="矩形 17">
            <a:extLst>
              <a:ext uri="{FF2B5EF4-FFF2-40B4-BE49-F238E27FC236}">
                <a16:creationId xmlns:a16="http://schemas.microsoft.com/office/drawing/2014/main" xmlns="" id="{848E4217-A291-4A2B-B5B8-F91B5F99CD6B}"/>
              </a:ext>
            </a:extLst>
          </p:cNvPr>
          <p:cNvSpPr/>
          <p:nvPr/>
        </p:nvSpPr>
        <p:spPr>
          <a:xfrm>
            <a:off x="512803" y="5838485"/>
            <a:ext cx="5810879" cy="31155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1EA56E8A-ABF2-4A5D-9A45-3C7BBCCD0873}"/>
              </a:ext>
            </a:extLst>
          </p:cNvPr>
          <p:cNvSpPr/>
          <p:nvPr/>
        </p:nvSpPr>
        <p:spPr>
          <a:xfrm>
            <a:off x="705238" y="5673797"/>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0" name="文本框 19">
            <a:extLst>
              <a:ext uri="{FF2B5EF4-FFF2-40B4-BE49-F238E27FC236}">
                <a16:creationId xmlns:a16="http://schemas.microsoft.com/office/drawing/2014/main" xmlns="" id="{66C7214F-AEE3-4CBE-8C1A-7EE3659AD1A4}"/>
              </a:ext>
            </a:extLst>
          </p:cNvPr>
          <p:cNvSpPr txBox="1"/>
          <p:nvPr/>
        </p:nvSpPr>
        <p:spPr>
          <a:xfrm>
            <a:off x="6856769" y="3407657"/>
            <a:ext cx="4674678" cy="307777"/>
          </a:xfrm>
          <a:prstGeom prst="rect">
            <a:avLst/>
          </a:prstGeom>
          <a:noFill/>
        </p:spPr>
        <p:txBody>
          <a:bodyPr wrap="none" rtlCol="0">
            <a:spAutoFit/>
          </a:bodyPr>
          <a:lstStyle/>
          <a:p>
            <a:r>
              <a:rPr lang="zh-CN" altLang="en-US" sz="1400" dirty="0">
                <a:solidFill>
                  <a:schemeClr val="tx1">
                    <a:lumMod val="75000"/>
                    <a:lumOff val="25000"/>
                  </a:schemeClr>
                </a:solidFill>
              </a:rPr>
              <a:t>视图（</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单击备注（</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单击修改备注栏文本（</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p>
        </p:txBody>
      </p:sp>
      <p:sp>
        <p:nvSpPr>
          <p:cNvPr id="22" name="文本框 21">
            <a:extLst>
              <a:ext uri="{FF2B5EF4-FFF2-40B4-BE49-F238E27FC236}">
                <a16:creationId xmlns:a16="http://schemas.microsoft.com/office/drawing/2014/main" xmlns="" id="{98423664-F968-40B4-8EFF-CD85200036AB}"/>
              </a:ext>
            </a:extLst>
          </p:cNvPr>
          <p:cNvSpPr txBox="1"/>
          <p:nvPr/>
        </p:nvSpPr>
        <p:spPr>
          <a:xfrm>
            <a:off x="6630680" y="3073188"/>
            <a:ext cx="1005403" cy="338554"/>
          </a:xfrm>
          <a:prstGeom prst="rect">
            <a:avLst/>
          </a:prstGeom>
          <a:noFill/>
        </p:spPr>
        <p:txBody>
          <a:bodyPr wrap="none" rtlCol="0">
            <a:spAutoFit/>
          </a:bodyPr>
          <a:lstStyle/>
          <a:p>
            <a:r>
              <a:rPr lang="zh-CN" altLang="en-US" sz="1600" dirty="0"/>
              <a:t>方法一：</a:t>
            </a:r>
          </a:p>
        </p:txBody>
      </p:sp>
      <p:sp>
        <p:nvSpPr>
          <p:cNvPr id="23" name="矩形 22">
            <a:extLst>
              <a:ext uri="{FF2B5EF4-FFF2-40B4-BE49-F238E27FC236}">
                <a16:creationId xmlns:a16="http://schemas.microsoft.com/office/drawing/2014/main" xmlns="" id="{44279E58-665B-40CE-9245-F0326CECC87A}"/>
              </a:ext>
            </a:extLst>
          </p:cNvPr>
          <p:cNvSpPr/>
          <p:nvPr/>
        </p:nvSpPr>
        <p:spPr>
          <a:xfrm>
            <a:off x="4488954" y="6284173"/>
            <a:ext cx="267003" cy="189884"/>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C3BC15B-3E42-4513-8D07-0ABB43267DC5}"/>
              </a:ext>
            </a:extLst>
          </p:cNvPr>
          <p:cNvSpPr/>
          <p:nvPr/>
        </p:nvSpPr>
        <p:spPr>
          <a:xfrm>
            <a:off x="4600182" y="6042141"/>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4</a:t>
            </a:r>
            <a:endParaRPr lang="zh-CN" altLang="en-US" sz="1600" dirty="0"/>
          </a:p>
        </p:txBody>
      </p:sp>
      <p:sp>
        <p:nvSpPr>
          <p:cNvPr id="25" name="文本框 24">
            <a:extLst>
              <a:ext uri="{FF2B5EF4-FFF2-40B4-BE49-F238E27FC236}">
                <a16:creationId xmlns:a16="http://schemas.microsoft.com/office/drawing/2014/main" xmlns="" id="{01AA38A4-03B5-448C-9A29-24431FA16644}"/>
              </a:ext>
            </a:extLst>
          </p:cNvPr>
          <p:cNvSpPr txBox="1"/>
          <p:nvPr/>
        </p:nvSpPr>
        <p:spPr>
          <a:xfrm>
            <a:off x="6856769" y="4376550"/>
            <a:ext cx="1382110" cy="307777"/>
          </a:xfrm>
          <a:prstGeom prst="rect">
            <a:avLst/>
          </a:prstGeom>
          <a:noFill/>
        </p:spPr>
        <p:txBody>
          <a:bodyPr wrap="none" rtlCol="0">
            <a:spAutoFit/>
          </a:bodyPr>
          <a:lstStyle/>
          <a:p>
            <a:r>
              <a:rPr lang="zh-CN" altLang="en-US" sz="1400" dirty="0">
                <a:solidFill>
                  <a:schemeClr val="tx1">
                    <a:lumMod val="75000"/>
                    <a:lumOff val="25000"/>
                  </a:schemeClr>
                </a:solidFill>
              </a:rPr>
              <a:t>单击备注（</a:t>
            </a:r>
            <a:r>
              <a:rPr lang="en-US" altLang="zh-CN" sz="1400" dirty="0">
                <a:solidFill>
                  <a:schemeClr val="tx1">
                    <a:lumMod val="75000"/>
                    <a:lumOff val="25000"/>
                  </a:schemeClr>
                </a:solidFill>
              </a:rPr>
              <a:t>4</a:t>
            </a:r>
            <a:r>
              <a:rPr lang="zh-CN" altLang="en-US" sz="1400" dirty="0">
                <a:solidFill>
                  <a:schemeClr val="tx1">
                    <a:lumMod val="75000"/>
                    <a:lumOff val="25000"/>
                  </a:schemeClr>
                </a:solidFill>
              </a:rPr>
              <a:t>）</a:t>
            </a:r>
          </a:p>
        </p:txBody>
      </p:sp>
      <p:sp>
        <p:nvSpPr>
          <p:cNvPr id="26" name="文本框 25">
            <a:extLst>
              <a:ext uri="{FF2B5EF4-FFF2-40B4-BE49-F238E27FC236}">
                <a16:creationId xmlns:a16="http://schemas.microsoft.com/office/drawing/2014/main" xmlns="" id="{F131B6EA-5D60-4BE7-A510-0C2FD2D29B5F}"/>
              </a:ext>
            </a:extLst>
          </p:cNvPr>
          <p:cNvSpPr txBox="1"/>
          <p:nvPr/>
        </p:nvSpPr>
        <p:spPr>
          <a:xfrm>
            <a:off x="6630680" y="4042081"/>
            <a:ext cx="1005403" cy="338554"/>
          </a:xfrm>
          <a:prstGeom prst="rect">
            <a:avLst/>
          </a:prstGeom>
          <a:noFill/>
        </p:spPr>
        <p:txBody>
          <a:bodyPr wrap="none" rtlCol="0">
            <a:spAutoFit/>
          </a:bodyPr>
          <a:lstStyle/>
          <a:p>
            <a:r>
              <a:rPr lang="zh-CN" altLang="en-US" sz="1600" dirty="0"/>
              <a:t>方法二：</a:t>
            </a:r>
          </a:p>
        </p:txBody>
      </p:sp>
      <p:sp>
        <p:nvSpPr>
          <p:cNvPr id="27" name="矩形 26">
            <a:extLst>
              <a:ext uri="{FF2B5EF4-FFF2-40B4-BE49-F238E27FC236}">
                <a16:creationId xmlns:a16="http://schemas.microsoft.com/office/drawing/2014/main" xmlns="" id="{5431C010-824D-43CC-8F13-6CDB2C3CA60F}"/>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24339787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B29D530-B907-47DF-BD35-5D4ECAC24861}"/>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3" name="组合 2">
            <a:extLst>
              <a:ext uri="{FF2B5EF4-FFF2-40B4-BE49-F238E27FC236}">
                <a16:creationId xmlns:a16="http://schemas.microsoft.com/office/drawing/2014/main" xmlns="" id="{488D9413-64C1-41C0-B603-FC9D1B261D38}"/>
              </a:ext>
            </a:extLst>
          </p:cNvPr>
          <p:cNvGrpSpPr/>
          <p:nvPr/>
        </p:nvGrpSpPr>
        <p:grpSpPr>
          <a:xfrm>
            <a:off x="3908027" y="518854"/>
            <a:ext cx="1051293" cy="430201"/>
            <a:chOff x="9436511" y="2911728"/>
            <a:chExt cx="1051293" cy="430201"/>
          </a:xfrm>
          <a:noFill/>
        </p:grpSpPr>
        <p:sp>
          <p:nvSpPr>
            <p:cNvPr id="4" name="箭头: V 形 3">
              <a:extLst>
                <a:ext uri="{FF2B5EF4-FFF2-40B4-BE49-F238E27FC236}">
                  <a16:creationId xmlns:a16="http://schemas.microsoft.com/office/drawing/2014/main" xmlns="" id="{5788E683-94C0-42CE-8143-268C29912996}"/>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 name="箭头: V 形 4">
              <a:extLst>
                <a:ext uri="{FF2B5EF4-FFF2-40B4-BE49-F238E27FC236}">
                  <a16:creationId xmlns:a16="http://schemas.microsoft.com/office/drawing/2014/main" xmlns="" id="{908C34E2-E709-4B2A-AD31-74CD18F6CB5B}"/>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6" name="箭头: V 形 5">
              <a:extLst>
                <a:ext uri="{FF2B5EF4-FFF2-40B4-BE49-F238E27FC236}">
                  <a16:creationId xmlns:a16="http://schemas.microsoft.com/office/drawing/2014/main" xmlns="" id="{E7097908-E177-48ED-8075-F565A6832D77}"/>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7" name="组合 6">
            <a:extLst>
              <a:ext uri="{FF2B5EF4-FFF2-40B4-BE49-F238E27FC236}">
                <a16:creationId xmlns:a16="http://schemas.microsoft.com/office/drawing/2014/main" xmlns="" id="{79317C86-118A-4C60-B5D3-704757A34C88}"/>
              </a:ext>
            </a:extLst>
          </p:cNvPr>
          <p:cNvGrpSpPr/>
          <p:nvPr/>
        </p:nvGrpSpPr>
        <p:grpSpPr>
          <a:xfrm flipH="1">
            <a:off x="7233118" y="518854"/>
            <a:ext cx="1051293" cy="430201"/>
            <a:chOff x="9436511" y="2911728"/>
            <a:chExt cx="1051293" cy="430201"/>
          </a:xfrm>
          <a:noFill/>
        </p:grpSpPr>
        <p:sp>
          <p:nvSpPr>
            <p:cNvPr id="8" name="箭头: V 形 7">
              <a:extLst>
                <a:ext uri="{FF2B5EF4-FFF2-40B4-BE49-F238E27FC236}">
                  <a16:creationId xmlns:a16="http://schemas.microsoft.com/office/drawing/2014/main" xmlns="" id="{CE0691E0-57BB-43FC-8186-22038053DCBB}"/>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9" name="箭头: V 形 8">
              <a:extLst>
                <a:ext uri="{FF2B5EF4-FFF2-40B4-BE49-F238E27FC236}">
                  <a16:creationId xmlns:a16="http://schemas.microsoft.com/office/drawing/2014/main" xmlns="" id="{A38BCC74-30FB-491D-BE7D-F442F26C8655}"/>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0" name="箭头: V 形 9">
              <a:extLst>
                <a:ext uri="{FF2B5EF4-FFF2-40B4-BE49-F238E27FC236}">
                  <a16:creationId xmlns:a16="http://schemas.microsoft.com/office/drawing/2014/main" xmlns="" id="{A8C7EE5B-2560-4AD2-A89A-1055AA8BC7D5}"/>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1" name="文本框 10">
            <a:extLst>
              <a:ext uri="{FF2B5EF4-FFF2-40B4-BE49-F238E27FC236}">
                <a16:creationId xmlns:a16="http://schemas.microsoft.com/office/drawing/2014/main" xmlns="" id="{95CA6E67-128C-4A11-9568-30DE0F831314}"/>
              </a:ext>
            </a:extLst>
          </p:cNvPr>
          <p:cNvSpPr txBox="1"/>
          <p:nvPr/>
        </p:nvSpPr>
        <p:spPr>
          <a:xfrm>
            <a:off x="391550" y="1204140"/>
            <a:ext cx="6013185" cy="400110"/>
          </a:xfrm>
          <a:prstGeom prst="rect">
            <a:avLst/>
          </a:prstGeom>
          <a:noFill/>
        </p:spPr>
        <p:txBody>
          <a:bodyPr wrap="none" rtlCol="0">
            <a:spAutoFit/>
          </a:bodyPr>
          <a:lstStyle/>
          <a:p>
            <a:r>
              <a:rPr lang="en-US" altLang="zh-CN" sz="2000" dirty="0">
                <a:solidFill>
                  <a:schemeClr val="accent1"/>
                </a:solidFill>
              </a:rPr>
              <a:t>PowerPoint2013</a:t>
            </a:r>
            <a:r>
              <a:rPr lang="zh-CN" altLang="en-US" sz="2000" dirty="0">
                <a:solidFill>
                  <a:schemeClr val="accent1"/>
                </a:solidFill>
              </a:rPr>
              <a:t>以下版本如何使用演讲者模式：</a:t>
            </a:r>
          </a:p>
        </p:txBody>
      </p:sp>
      <p:pic>
        <p:nvPicPr>
          <p:cNvPr id="12" name="图片 11">
            <a:extLst>
              <a:ext uri="{FF2B5EF4-FFF2-40B4-BE49-F238E27FC236}">
                <a16:creationId xmlns:a16="http://schemas.microsoft.com/office/drawing/2014/main" xmlns="" id="{CE00704E-A000-4AD6-8D43-784377B27150}"/>
              </a:ext>
            </a:extLst>
          </p:cNvPr>
          <p:cNvPicPr>
            <a:picLocks noChangeAspect="1"/>
          </p:cNvPicPr>
          <p:nvPr/>
        </p:nvPicPr>
        <p:blipFill>
          <a:blip r:embed="rId3"/>
          <a:stretch>
            <a:fillRect/>
          </a:stretch>
        </p:blipFill>
        <p:spPr>
          <a:xfrm>
            <a:off x="6096000" y="2832975"/>
            <a:ext cx="4476720" cy="3565529"/>
          </a:xfrm>
          <a:prstGeom prst="rect">
            <a:avLst/>
          </a:prstGeom>
        </p:spPr>
      </p:pic>
      <p:pic>
        <p:nvPicPr>
          <p:cNvPr id="13" name="图片 12">
            <a:extLst>
              <a:ext uri="{FF2B5EF4-FFF2-40B4-BE49-F238E27FC236}">
                <a16:creationId xmlns:a16="http://schemas.microsoft.com/office/drawing/2014/main" xmlns="" id="{91779F34-51FF-42E5-99D5-E75791E67517}"/>
              </a:ext>
            </a:extLst>
          </p:cNvPr>
          <p:cNvPicPr>
            <a:picLocks noChangeAspect="1"/>
          </p:cNvPicPr>
          <p:nvPr/>
        </p:nvPicPr>
        <p:blipFill>
          <a:blip r:embed="rId4"/>
          <a:stretch>
            <a:fillRect/>
          </a:stretch>
        </p:blipFill>
        <p:spPr>
          <a:xfrm>
            <a:off x="476250" y="1604250"/>
            <a:ext cx="8524875" cy="1228725"/>
          </a:xfrm>
          <a:prstGeom prst="rect">
            <a:avLst/>
          </a:prstGeom>
        </p:spPr>
      </p:pic>
      <p:sp>
        <p:nvSpPr>
          <p:cNvPr id="14" name="矩形 13">
            <a:extLst>
              <a:ext uri="{FF2B5EF4-FFF2-40B4-BE49-F238E27FC236}">
                <a16:creationId xmlns:a16="http://schemas.microsoft.com/office/drawing/2014/main" xmlns="" id="{87268509-FDEF-4D73-97F8-1B8306D0DB2C}"/>
              </a:ext>
            </a:extLst>
          </p:cNvPr>
          <p:cNvSpPr/>
          <p:nvPr/>
        </p:nvSpPr>
        <p:spPr>
          <a:xfrm>
            <a:off x="5816906" y="1579935"/>
            <a:ext cx="814275"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8FAD747-6110-4DFB-9386-DC3A99AECC58}"/>
              </a:ext>
            </a:extLst>
          </p:cNvPr>
          <p:cNvSpPr/>
          <p:nvPr/>
        </p:nvSpPr>
        <p:spPr>
          <a:xfrm>
            <a:off x="6489435" y="1393213"/>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1</a:t>
            </a:r>
            <a:endParaRPr lang="zh-CN" altLang="en-US" sz="1600" dirty="0"/>
          </a:p>
        </p:txBody>
      </p:sp>
      <p:sp>
        <p:nvSpPr>
          <p:cNvPr id="16" name="矩形 15">
            <a:extLst>
              <a:ext uri="{FF2B5EF4-FFF2-40B4-BE49-F238E27FC236}">
                <a16:creationId xmlns:a16="http://schemas.microsoft.com/office/drawing/2014/main" xmlns="" id="{9DD4C18F-B7ED-477B-A44E-AA8103897431}"/>
              </a:ext>
            </a:extLst>
          </p:cNvPr>
          <p:cNvSpPr/>
          <p:nvPr/>
        </p:nvSpPr>
        <p:spPr>
          <a:xfrm>
            <a:off x="3183876" y="1921642"/>
            <a:ext cx="724152" cy="713119"/>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A3CA894-4063-46F8-AA17-2B33432BFE11}"/>
              </a:ext>
            </a:extLst>
          </p:cNvPr>
          <p:cNvSpPr/>
          <p:nvPr/>
        </p:nvSpPr>
        <p:spPr>
          <a:xfrm>
            <a:off x="3752252" y="1753710"/>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2</a:t>
            </a:r>
            <a:endParaRPr lang="zh-CN" altLang="en-US" sz="1600" dirty="0"/>
          </a:p>
        </p:txBody>
      </p:sp>
      <p:sp>
        <p:nvSpPr>
          <p:cNvPr id="18" name="矩形 17">
            <a:extLst>
              <a:ext uri="{FF2B5EF4-FFF2-40B4-BE49-F238E27FC236}">
                <a16:creationId xmlns:a16="http://schemas.microsoft.com/office/drawing/2014/main" xmlns="" id="{36933BCE-7A98-4576-8EEF-AB3A173FEAB3}"/>
              </a:ext>
            </a:extLst>
          </p:cNvPr>
          <p:cNvSpPr/>
          <p:nvPr/>
        </p:nvSpPr>
        <p:spPr>
          <a:xfrm>
            <a:off x="6246564" y="3281567"/>
            <a:ext cx="1256425" cy="27940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4E5DC729-2854-4247-A236-044602DF01E8}"/>
              </a:ext>
            </a:extLst>
          </p:cNvPr>
          <p:cNvSpPr/>
          <p:nvPr/>
        </p:nvSpPr>
        <p:spPr>
          <a:xfrm>
            <a:off x="7361243" y="3094845"/>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3</a:t>
            </a:r>
            <a:endParaRPr lang="zh-CN" altLang="en-US" sz="1600" dirty="0"/>
          </a:p>
        </p:txBody>
      </p:sp>
      <p:sp>
        <p:nvSpPr>
          <p:cNvPr id="20" name="矩形 19">
            <a:extLst>
              <a:ext uri="{FF2B5EF4-FFF2-40B4-BE49-F238E27FC236}">
                <a16:creationId xmlns:a16="http://schemas.microsoft.com/office/drawing/2014/main" xmlns="" id="{90ACD1A2-4E18-441B-9ECA-02CAA2414260}"/>
              </a:ext>
            </a:extLst>
          </p:cNvPr>
          <p:cNvSpPr/>
          <p:nvPr/>
        </p:nvSpPr>
        <p:spPr>
          <a:xfrm>
            <a:off x="8394854" y="5092016"/>
            <a:ext cx="2008064" cy="901160"/>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2A4DE2CE-2E93-4672-9EDA-00B7F04466BE}"/>
              </a:ext>
            </a:extLst>
          </p:cNvPr>
          <p:cNvSpPr/>
          <p:nvPr/>
        </p:nvSpPr>
        <p:spPr>
          <a:xfrm>
            <a:off x="10261171" y="4905294"/>
            <a:ext cx="311549" cy="31154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4</a:t>
            </a:r>
            <a:endParaRPr lang="zh-CN" altLang="en-US" sz="1600" dirty="0"/>
          </a:p>
        </p:txBody>
      </p:sp>
      <p:sp>
        <p:nvSpPr>
          <p:cNvPr id="22" name="文本框 21">
            <a:extLst>
              <a:ext uri="{FF2B5EF4-FFF2-40B4-BE49-F238E27FC236}">
                <a16:creationId xmlns:a16="http://schemas.microsoft.com/office/drawing/2014/main" xmlns="" id="{BA82FBF5-4064-4E40-A9B6-4A75E95D4D53}"/>
              </a:ext>
            </a:extLst>
          </p:cNvPr>
          <p:cNvSpPr txBox="1"/>
          <p:nvPr/>
        </p:nvSpPr>
        <p:spPr>
          <a:xfrm>
            <a:off x="419625" y="3253190"/>
            <a:ext cx="5213287" cy="626775"/>
          </a:xfrm>
          <a:prstGeom prst="rect">
            <a:avLst/>
          </a:prstGeom>
          <a:noFill/>
        </p:spPr>
        <p:txBody>
          <a:bodyPr wrap="none" rtlCol="0">
            <a:spAutoFit/>
          </a:bodyPr>
          <a:lstStyle/>
          <a:p>
            <a:pPr>
              <a:lnSpc>
                <a:spcPct val="130000"/>
              </a:lnSpc>
            </a:pPr>
            <a:r>
              <a:rPr lang="zh-CN" altLang="en-US" sz="1400" dirty="0">
                <a:solidFill>
                  <a:schemeClr val="tx1">
                    <a:lumMod val="75000"/>
                    <a:lumOff val="25000"/>
                  </a:schemeClr>
                </a:solidFill>
              </a:rPr>
              <a:t>幻灯片放映（</a:t>
            </a:r>
            <a:r>
              <a:rPr lang="en-US" altLang="zh-CN" sz="1400" dirty="0">
                <a:solidFill>
                  <a:schemeClr val="tx1">
                    <a:lumMod val="75000"/>
                    <a:lumOff val="25000"/>
                  </a:schemeClr>
                </a:solidFill>
              </a:rPr>
              <a:t>1</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设置幻灯片放映（</a:t>
            </a:r>
            <a:r>
              <a:rPr lang="en-US" altLang="zh-CN" sz="1400" dirty="0">
                <a:solidFill>
                  <a:schemeClr val="tx1">
                    <a:lumMod val="75000"/>
                    <a:lumOff val="25000"/>
                  </a:schemeClr>
                </a:solidFill>
              </a:rPr>
              <a:t>2</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演讲者放映（</a:t>
            </a:r>
            <a:r>
              <a:rPr lang="en-US" altLang="zh-CN" sz="1400" dirty="0">
                <a:solidFill>
                  <a:schemeClr val="tx1">
                    <a:lumMod val="75000"/>
                    <a:lumOff val="25000"/>
                  </a:schemeClr>
                </a:solidFill>
              </a:rPr>
              <a:t>3</a:t>
            </a:r>
            <a:r>
              <a:rPr lang="zh-CN" altLang="en-US" sz="1400" dirty="0">
                <a:solidFill>
                  <a:schemeClr val="tx1">
                    <a:lumMod val="75000"/>
                    <a:lumOff val="25000"/>
                  </a:schemeClr>
                </a:solidFill>
              </a:rPr>
              <a:t>）</a:t>
            </a:r>
            <a:r>
              <a:rPr lang="en-US" altLang="zh-CN" sz="1400" dirty="0">
                <a:solidFill>
                  <a:schemeClr val="tx1">
                    <a:lumMod val="75000"/>
                    <a:lumOff val="25000"/>
                  </a:schemeClr>
                </a:solidFill>
              </a:rPr>
              <a:t>—</a:t>
            </a:r>
          </a:p>
          <a:p>
            <a:pPr>
              <a:lnSpc>
                <a:spcPct val="130000"/>
              </a:lnSpc>
            </a:pPr>
            <a:r>
              <a:rPr lang="zh-CN" altLang="en-US" sz="1400" dirty="0">
                <a:solidFill>
                  <a:schemeClr val="tx1">
                    <a:lumMod val="75000"/>
                    <a:lumOff val="25000"/>
                  </a:schemeClr>
                </a:solidFill>
              </a:rPr>
              <a:t>选择监视器（</a:t>
            </a:r>
            <a:r>
              <a:rPr lang="en-US" altLang="zh-CN" sz="1400" dirty="0">
                <a:solidFill>
                  <a:schemeClr val="tx1">
                    <a:lumMod val="75000"/>
                    <a:lumOff val="25000"/>
                  </a:schemeClr>
                </a:solidFill>
              </a:rPr>
              <a:t>4</a:t>
            </a:r>
            <a:r>
              <a:rPr lang="zh-CN" altLang="en-US" sz="1400" dirty="0">
                <a:solidFill>
                  <a:schemeClr val="tx1">
                    <a:lumMod val="75000"/>
                    <a:lumOff val="25000"/>
                  </a:schemeClr>
                </a:solidFill>
              </a:rPr>
              <a:t>）</a:t>
            </a:r>
          </a:p>
        </p:txBody>
      </p:sp>
      <p:sp>
        <p:nvSpPr>
          <p:cNvPr id="23" name="矩形 22">
            <a:extLst>
              <a:ext uri="{FF2B5EF4-FFF2-40B4-BE49-F238E27FC236}">
                <a16:creationId xmlns:a16="http://schemas.microsoft.com/office/drawing/2014/main" xmlns="" id="{C08A529B-A1F6-4AEF-959E-69446788986A}"/>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Tree>
    <p:extLst>
      <p:ext uri="{BB962C8B-B14F-4D97-AF65-F5344CB8AC3E}">
        <p14:creationId xmlns:p14="http://schemas.microsoft.com/office/powerpoint/2010/main" val="37231527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BFCD64B-3D31-4CB5-8920-E935FFFCA8D1}"/>
              </a:ext>
            </a:extLst>
          </p:cNvPr>
          <p:cNvSpPr/>
          <p:nvPr/>
        </p:nvSpPr>
        <p:spPr>
          <a:xfrm>
            <a:off x="5096587" y="369627"/>
            <a:ext cx="1999265"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a:solidFill>
                  <a:schemeClr val="accent1"/>
                </a:solidFill>
                <a:latin typeface="+mj-ea"/>
                <a:ea typeface="+mj-ea"/>
              </a:rPr>
              <a:t>使用说明</a:t>
            </a:r>
            <a:endParaRPr kumimoji="0" lang="zh-CN" altLang="en-US" sz="3600" b="0" i="0" u="none" strike="noStrike" kern="1200" cap="none" spc="0" normalizeH="0" baseline="0" noProof="0" dirty="0">
              <a:ln>
                <a:noFill/>
              </a:ln>
              <a:solidFill>
                <a:schemeClr val="accent1"/>
              </a:solidFill>
              <a:effectLst/>
              <a:uLnTx/>
              <a:uFillTx/>
              <a:latin typeface="+mj-ea"/>
              <a:ea typeface="+mj-ea"/>
              <a:cs typeface="+mn-cs"/>
            </a:endParaRPr>
          </a:p>
        </p:txBody>
      </p:sp>
      <p:sp>
        <p:nvSpPr>
          <p:cNvPr id="3" name="矩形 2">
            <a:extLst>
              <a:ext uri="{FF2B5EF4-FFF2-40B4-BE49-F238E27FC236}">
                <a16:creationId xmlns:a16="http://schemas.microsoft.com/office/drawing/2014/main" xmlns="" id="{7632D7C0-3BC3-40C9-B20A-DAE3886E81D4}"/>
              </a:ext>
            </a:extLst>
          </p:cNvPr>
          <p:cNvSpPr/>
          <p:nvPr/>
        </p:nvSpPr>
        <p:spPr>
          <a:xfrm>
            <a:off x="5148164" y="867489"/>
            <a:ext cx="1928908" cy="246221"/>
          </a:xfrm>
          <a:prstGeom prst="rect">
            <a:avLst/>
          </a:prstGeom>
        </p:spPr>
        <p:txBody>
          <a:bodyPr wrap="square">
            <a:spAutoFit/>
          </a:bodyPr>
          <a:lstStyle/>
          <a:p>
            <a:pPr algn="dist"/>
            <a:r>
              <a:rPr lang="zh-CN" altLang="en-US" sz="1000" dirty="0">
                <a:solidFill>
                  <a:schemeClr val="accent1"/>
                </a:solidFill>
                <a:latin typeface="Roboto Cn" pitchFamily="2" charset="0"/>
              </a:rPr>
              <a:t>INSTRUCTIONS FOR USE</a:t>
            </a:r>
          </a:p>
        </p:txBody>
      </p:sp>
      <p:sp>
        <p:nvSpPr>
          <p:cNvPr id="4" name="矩形 3">
            <a:extLst>
              <a:ext uri="{FF2B5EF4-FFF2-40B4-BE49-F238E27FC236}">
                <a16:creationId xmlns:a16="http://schemas.microsoft.com/office/drawing/2014/main" xmlns="" id="{F01A5D84-4A2A-4578-BDF6-24F039E5BBB7}"/>
              </a:ext>
            </a:extLst>
          </p:cNvPr>
          <p:cNvSpPr/>
          <p:nvPr/>
        </p:nvSpPr>
        <p:spPr>
          <a:xfrm>
            <a:off x="2436732" y="1440026"/>
            <a:ext cx="731974" cy="7319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 name="矩形 4">
            <a:extLst>
              <a:ext uri="{FF2B5EF4-FFF2-40B4-BE49-F238E27FC236}">
                <a16:creationId xmlns:a16="http://schemas.microsoft.com/office/drawing/2014/main" xmlns="" id="{751B1765-3CBD-4E8D-BE14-54FF5252C7B5}"/>
              </a:ext>
            </a:extLst>
          </p:cNvPr>
          <p:cNvSpPr/>
          <p:nvPr/>
        </p:nvSpPr>
        <p:spPr>
          <a:xfrm>
            <a:off x="3736046" y="1440026"/>
            <a:ext cx="731974" cy="7319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 name="矩形 5">
            <a:extLst>
              <a:ext uri="{FF2B5EF4-FFF2-40B4-BE49-F238E27FC236}">
                <a16:creationId xmlns:a16="http://schemas.microsoft.com/office/drawing/2014/main" xmlns="" id="{767DF3A5-D078-4058-B8F6-10CDC4CD6015}"/>
              </a:ext>
            </a:extLst>
          </p:cNvPr>
          <p:cNvSpPr/>
          <p:nvPr/>
        </p:nvSpPr>
        <p:spPr>
          <a:xfrm>
            <a:off x="5045371" y="1440026"/>
            <a:ext cx="731974" cy="7319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 name="矩形 6">
            <a:extLst>
              <a:ext uri="{FF2B5EF4-FFF2-40B4-BE49-F238E27FC236}">
                <a16:creationId xmlns:a16="http://schemas.microsoft.com/office/drawing/2014/main" xmlns="" id="{6CE3E664-382B-4DDC-BF03-9FCBF9AF2390}"/>
              </a:ext>
            </a:extLst>
          </p:cNvPr>
          <p:cNvSpPr/>
          <p:nvPr/>
        </p:nvSpPr>
        <p:spPr>
          <a:xfrm>
            <a:off x="2192043" y="2240036"/>
            <a:ext cx="1249060" cy="307777"/>
          </a:xfrm>
          <a:prstGeom prst="rect">
            <a:avLst/>
          </a:prstGeom>
        </p:spPr>
        <p:txBody>
          <a:bodyPr wrap="none">
            <a:spAutoFit/>
          </a:bodyPr>
          <a:lstStyle/>
          <a:p>
            <a:pPr algn="ctr"/>
            <a:r>
              <a:rPr lang="en-US" altLang="zh-CN" sz="1400" dirty="0">
                <a:solidFill>
                  <a:schemeClr val="tx1">
                    <a:lumMod val="65000"/>
                    <a:lumOff val="35000"/>
                  </a:schemeClr>
                </a:solidFill>
              </a:rPr>
              <a:t>34,144,252</a:t>
            </a:r>
            <a:endParaRPr lang="zh-CN" altLang="en-US" sz="1400" dirty="0">
              <a:solidFill>
                <a:schemeClr val="tx1">
                  <a:lumMod val="65000"/>
                  <a:lumOff val="35000"/>
                </a:schemeClr>
              </a:solidFill>
            </a:endParaRPr>
          </a:p>
        </p:txBody>
      </p:sp>
      <p:sp>
        <p:nvSpPr>
          <p:cNvPr id="8" name="矩形 7">
            <a:extLst>
              <a:ext uri="{FF2B5EF4-FFF2-40B4-BE49-F238E27FC236}">
                <a16:creationId xmlns:a16="http://schemas.microsoft.com/office/drawing/2014/main" xmlns="" id="{1570E680-2EBC-485A-9C2A-415724AD3823}"/>
              </a:ext>
            </a:extLst>
          </p:cNvPr>
          <p:cNvSpPr/>
          <p:nvPr/>
        </p:nvSpPr>
        <p:spPr>
          <a:xfrm>
            <a:off x="3537614" y="2240036"/>
            <a:ext cx="1128835" cy="307777"/>
          </a:xfrm>
          <a:prstGeom prst="rect">
            <a:avLst/>
          </a:prstGeom>
        </p:spPr>
        <p:txBody>
          <a:bodyPr wrap="none">
            <a:spAutoFit/>
          </a:bodyPr>
          <a:lstStyle/>
          <a:p>
            <a:pPr algn="ctr"/>
            <a:r>
              <a:rPr lang="en-US" altLang="zh-CN" sz="1400" dirty="0">
                <a:solidFill>
                  <a:schemeClr val="tx1">
                    <a:lumMod val="65000"/>
                    <a:lumOff val="35000"/>
                  </a:schemeClr>
                </a:solidFill>
              </a:rPr>
              <a:t>3,123,240</a:t>
            </a:r>
            <a:endParaRPr lang="zh-CN" altLang="en-US" sz="1400" dirty="0">
              <a:solidFill>
                <a:schemeClr val="tx1">
                  <a:lumMod val="65000"/>
                  <a:lumOff val="35000"/>
                </a:schemeClr>
              </a:solidFill>
            </a:endParaRPr>
          </a:p>
        </p:txBody>
      </p:sp>
      <p:sp>
        <p:nvSpPr>
          <p:cNvPr id="9" name="矩形 8">
            <a:extLst>
              <a:ext uri="{FF2B5EF4-FFF2-40B4-BE49-F238E27FC236}">
                <a16:creationId xmlns:a16="http://schemas.microsoft.com/office/drawing/2014/main" xmlns="" id="{10890EBD-77EA-4A97-B4D1-5A0F4AD675A5}"/>
              </a:ext>
            </a:extLst>
          </p:cNvPr>
          <p:cNvSpPr/>
          <p:nvPr/>
        </p:nvSpPr>
        <p:spPr>
          <a:xfrm>
            <a:off x="4726714" y="2240036"/>
            <a:ext cx="1369286" cy="307777"/>
          </a:xfrm>
          <a:prstGeom prst="rect">
            <a:avLst/>
          </a:prstGeom>
        </p:spPr>
        <p:txBody>
          <a:bodyPr wrap="none">
            <a:spAutoFit/>
          </a:bodyPr>
          <a:lstStyle/>
          <a:p>
            <a:pPr algn="ctr"/>
            <a:r>
              <a:rPr lang="en-US" altLang="zh-CN" sz="1400" dirty="0">
                <a:solidFill>
                  <a:schemeClr val="tx1">
                    <a:lumMod val="65000"/>
                    <a:lumOff val="35000"/>
                  </a:schemeClr>
                </a:solidFill>
              </a:rPr>
              <a:t>123,223,155</a:t>
            </a:r>
            <a:endParaRPr lang="zh-CN" altLang="en-US" sz="1400" dirty="0">
              <a:solidFill>
                <a:schemeClr val="tx1">
                  <a:lumMod val="65000"/>
                  <a:lumOff val="35000"/>
                </a:schemeClr>
              </a:solidFill>
            </a:endParaRPr>
          </a:p>
        </p:txBody>
      </p:sp>
      <p:grpSp>
        <p:nvGrpSpPr>
          <p:cNvPr id="10" name="组合 9">
            <a:extLst>
              <a:ext uri="{FF2B5EF4-FFF2-40B4-BE49-F238E27FC236}">
                <a16:creationId xmlns:a16="http://schemas.microsoft.com/office/drawing/2014/main" xmlns="" id="{60C27B6D-8580-4FDE-8709-248BC79CD98F}"/>
              </a:ext>
            </a:extLst>
          </p:cNvPr>
          <p:cNvGrpSpPr/>
          <p:nvPr/>
        </p:nvGrpSpPr>
        <p:grpSpPr>
          <a:xfrm>
            <a:off x="3908027" y="518854"/>
            <a:ext cx="1051293" cy="430201"/>
            <a:chOff x="9436511" y="2911728"/>
            <a:chExt cx="1051293" cy="430201"/>
          </a:xfrm>
          <a:noFill/>
        </p:grpSpPr>
        <p:sp>
          <p:nvSpPr>
            <p:cNvPr id="11" name="箭头: V 形 10">
              <a:extLst>
                <a:ext uri="{FF2B5EF4-FFF2-40B4-BE49-F238E27FC236}">
                  <a16:creationId xmlns:a16="http://schemas.microsoft.com/office/drawing/2014/main" xmlns="" id="{27A7453A-E7AB-4EDA-9B79-C6B1AFA13414}"/>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2" name="箭头: V 形 11">
              <a:extLst>
                <a:ext uri="{FF2B5EF4-FFF2-40B4-BE49-F238E27FC236}">
                  <a16:creationId xmlns:a16="http://schemas.microsoft.com/office/drawing/2014/main" xmlns="" id="{4FB5A5FF-B8D6-4921-8F13-87EFD89B74FA}"/>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3" name="箭头: V 形 12">
              <a:extLst>
                <a:ext uri="{FF2B5EF4-FFF2-40B4-BE49-F238E27FC236}">
                  <a16:creationId xmlns:a16="http://schemas.microsoft.com/office/drawing/2014/main" xmlns="" id="{BEC4213A-4B51-4606-A6F9-CD633602740F}"/>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grpSp>
        <p:nvGrpSpPr>
          <p:cNvPr id="14" name="组合 13">
            <a:extLst>
              <a:ext uri="{FF2B5EF4-FFF2-40B4-BE49-F238E27FC236}">
                <a16:creationId xmlns:a16="http://schemas.microsoft.com/office/drawing/2014/main" xmlns="" id="{2808A891-0FE5-4C80-8D51-1C615E2CB963}"/>
              </a:ext>
            </a:extLst>
          </p:cNvPr>
          <p:cNvGrpSpPr/>
          <p:nvPr/>
        </p:nvGrpSpPr>
        <p:grpSpPr>
          <a:xfrm flipH="1">
            <a:off x="7233118" y="518854"/>
            <a:ext cx="1051293" cy="430201"/>
            <a:chOff x="9436511" y="2911728"/>
            <a:chExt cx="1051293" cy="430201"/>
          </a:xfrm>
          <a:noFill/>
        </p:grpSpPr>
        <p:sp>
          <p:nvSpPr>
            <p:cNvPr id="15" name="箭头: V 形 14">
              <a:extLst>
                <a:ext uri="{FF2B5EF4-FFF2-40B4-BE49-F238E27FC236}">
                  <a16:creationId xmlns:a16="http://schemas.microsoft.com/office/drawing/2014/main" xmlns="" id="{E2909F18-A0F0-4541-8C2C-AC76F762DCB2}"/>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6" name="箭头: V 形 15">
              <a:extLst>
                <a:ext uri="{FF2B5EF4-FFF2-40B4-BE49-F238E27FC236}">
                  <a16:creationId xmlns:a16="http://schemas.microsoft.com/office/drawing/2014/main" xmlns="" id="{6702900D-762A-4F2F-9BBD-84F53A0B2529}"/>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17" name="箭头: V 形 16">
              <a:extLst>
                <a:ext uri="{FF2B5EF4-FFF2-40B4-BE49-F238E27FC236}">
                  <a16:creationId xmlns:a16="http://schemas.microsoft.com/office/drawing/2014/main" xmlns="" id="{6310E39C-C06E-4861-A015-49C8A0EB21A5}"/>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grpSp>
      <p:sp>
        <p:nvSpPr>
          <p:cNvPr id="18" name="文本框 17">
            <a:extLst>
              <a:ext uri="{FF2B5EF4-FFF2-40B4-BE49-F238E27FC236}">
                <a16:creationId xmlns:a16="http://schemas.microsoft.com/office/drawing/2014/main" xmlns="" id="{B20FED36-81DE-4EA1-842D-9395510E8CB8}"/>
              </a:ext>
            </a:extLst>
          </p:cNvPr>
          <p:cNvSpPr txBox="1"/>
          <p:nvPr/>
        </p:nvSpPr>
        <p:spPr>
          <a:xfrm>
            <a:off x="390394" y="1844685"/>
            <a:ext cx="2031325" cy="706797"/>
          </a:xfrm>
          <a:prstGeom prst="rect">
            <a:avLst/>
          </a:prstGeom>
          <a:noFill/>
        </p:spPr>
        <p:txBody>
          <a:bodyPr wrap="none" rtlCol="0">
            <a:spAutoFit/>
          </a:bodyPr>
          <a:lstStyle/>
          <a:p>
            <a:pPr>
              <a:lnSpc>
                <a:spcPct val="130000"/>
              </a:lnSpc>
            </a:pPr>
            <a:r>
              <a:rPr lang="zh-CN" altLang="en-US" dirty="0">
                <a:solidFill>
                  <a:schemeClr val="tx1">
                    <a:lumMod val="75000"/>
                    <a:lumOff val="25000"/>
                  </a:schemeClr>
                </a:solidFill>
              </a:rPr>
              <a:t>模板所用主题色：</a:t>
            </a:r>
            <a:endParaRPr lang="en-US" altLang="zh-CN" dirty="0">
              <a:solidFill>
                <a:schemeClr val="tx1">
                  <a:lumMod val="75000"/>
                  <a:lumOff val="25000"/>
                </a:schemeClr>
              </a:solidFill>
            </a:endParaRPr>
          </a:p>
          <a:p>
            <a:pPr algn="ctr">
              <a:lnSpc>
                <a:spcPct val="130000"/>
              </a:lnSpc>
            </a:pPr>
            <a:r>
              <a:rPr lang="zh-CN" altLang="en-US" sz="1400" dirty="0">
                <a:solidFill>
                  <a:schemeClr val="tx1">
                    <a:lumMod val="65000"/>
                    <a:lumOff val="35000"/>
                  </a:schemeClr>
                </a:solidFill>
              </a:rPr>
              <a:t>（</a:t>
            </a:r>
            <a:r>
              <a:rPr lang="en-US" altLang="zh-CN" sz="1400" dirty="0">
                <a:solidFill>
                  <a:schemeClr val="tx1">
                    <a:lumMod val="65000"/>
                    <a:lumOff val="35000"/>
                  </a:schemeClr>
                </a:solidFill>
              </a:rPr>
              <a:t>RGB</a:t>
            </a:r>
            <a:r>
              <a:rPr lang="zh-CN" altLang="en-US" sz="1400" dirty="0">
                <a:solidFill>
                  <a:schemeClr val="tx1">
                    <a:lumMod val="65000"/>
                    <a:lumOff val="35000"/>
                  </a:schemeClr>
                </a:solidFill>
              </a:rPr>
              <a:t>色值）</a:t>
            </a:r>
            <a:endParaRPr lang="zh-CN" altLang="en-US" dirty="0">
              <a:solidFill>
                <a:schemeClr val="tx1">
                  <a:lumMod val="65000"/>
                  <a:lumOff val="35000"/>
                </a:schemeClr>
              </a:solidFill>
            </a:endParaRPr>
          </a:p>
        </p:txBody>
      </p:sp>
      <p:sp>
        <p:nvSpPr>
          <p:cNvPr id="31" name="文本框 30">
            <a:extLst>
              <a:ext uri="{FF2B5EF4-FFF2-40B4-BE49-F238E27FC236}">
                <a16:creationId xmlns:a16="http://schemas.microsoft.com/office/drawing/2014/main" xmlns="" id="{B15A13C2-2014-48C4-BC52-47F8A89CA88F}"/>
              </a:ext>
            </a:extLst>
          </p:cNvPr>
          <p:cNvSpPr txBox="1"/>
          <p:nvPr/>
        </p:nvSpPr>
        <p:spPr>
          <a:xfrm>
            <a:off x="390394" y="2638016"/>
            <a:ext cx="1800493" cy="369332"/>
          </a:xfrm>
          <a:prstGeom prst="rect">
            <a:avLst/>
          </a:prstGeom>
          <a:noFill/>
        </p:spPr>
        <p:txBody>
          <a:bodyPr wrap="none" rtlCol="0">
            <a:spAutoFit/>
          </a:bodyPr>
          <a:lstStyle/>
          <a:p>
            <a:r>
              <a:rPr lang="zh-CN" altLang="en-US" dirty="0">
                <a:solidFill>
                  <a:schemeClr val="tx1">
                    <a:lumMod val="75000"/>
                    <a:lumOff val="25000"/>
                  </a:schemeClr>
                </a:solidFill>
              </a:rPr>
              <a:t>模板所用字体：</a:t>
            </a:r>
            <a:endParaRPr lang="en-US" altLang="zh-CN" dirty="0">
              <a:solidFill>
                <a:schemeClr val="tx1">
                  <a:lumMod val="75000"/>
                  <a:lumOff val="25000"/>
                </a:schemeClr>
              </a:solidFill>
            </a:endParaRPr>
          </a:p>
        </p:txBody>
      </p:sp>
      <p:sp>
        <p:nvSpPr>
          <p:cNvPr id="32" name="文本框 31">
            <a:extLst>
              <a:ext uri="{FF2B5EF4-FFF2-40B4-BE49-F238E27FC236}">
                <a16:creationId xmlns:a16="http://schemas.microsoft.com/office/drawing/2014/main" xmlns="" id="{2A77975E-B28F-48E4-92BF-89AC24F54257}"/>
              </a:ext>
            </a:extLst>
          </p:cNvPr>
          <p:cNvSpPr txBox="1"/>
          <p:nvPr/>
        </p:nvSpPr>
        <p:spPr>
          <a:xfrm>
            <a:off x="2179346" y="2638016"/>
            <a:ext cx="2377574" cy="369332"/>
          </a:xfrm>
          <a:prstGeom prst="rect">
            <a:avLst/>
          </a:prstGeom>
          <a:noFill/>
        </p:spPr>
        <p:txBody>
          <a:bodyPr wrap="none" rtlCol="0">
            <a:spAutoFit/>
          </a:bodyPr>
          <a:lstStyle/>
          <a:p>
            <a:r>
              <a:rPr lang="zh-CN" altLang="en-US" dirty="0">
                <a:solidFill>
                  <a:schemeClr val="tx1">
                    <a:lumMod val="75000"/>
                    <a:lumOff val="25000"/>
                  </a:schemeClr>
                </a:solidFill>
                <a:latin typeface="+mn-ea"/>
              </a:rPr>
              <a:t>锐字云字库锐宋粗</a:t>
            </a:r>
            <a:r>
              <a:rPr lang="en-US" altLang="zh-CN" dirty="0">
                <a:solidFill>
                  <a:schemeClr val="tx1">
                    <a:lumMod val="75000"/>
                    <a:lumOff val="25000"/>
                  </a:schemeClr>
                </a:solidFill>
                <a:latin typeface="+mn-ea"/>
              </a:rPr>
              <a:t>GB</a:t>
            </a:r>
            <a:endParaRPr lang="zh-CN" altLang="en-US" dirty="0">
              <a:solidFill>
                <a:schemeClr val="tx1">
                  <a:lumMod val="75000"/>
                  <a:lumOff val="25000"/>
                </a:schemeClr>
              </a:solidFill>
              <a:latin typeface="+mn-ea"/>
            </a:endParaRPr>
          </a:p>
        </p:txBody>
      </p:sp>
      <p:sp>
        <p:nvSpPr>
          <p:cNvPr id="33" name="矩形 32">
            <a:extLst>
              <a:ext uri="{FF2B5EF4-FFF2-40B4-BE49-F238E27FC236}">
                <a16:creationId xmlns:a16="http://schemas.microsoft.com/office/drawing/2014/main" xmlns="" id="{5A7E1EF3-69CF-4DA3-8BFB-1826C32B8061}"/>
              </a:ext>
            </a:extLst>
          </p:cNvPr>
          <p:cNvSpPr/>
          <p:nvPr/>
        </p:nvSpPr>
        <p:spPr>
          <a:xfrm>
            <a:off x="4742192" y="2638016"/>
            <a:ext cx="3627916" cy="369332"/>
          </a:xfrm>
          <a:prstGeom prst="rect">
            <a:avLst/>
          </a:prstGeom>
        </p:spPr>
        <p:txBody>
          <a:bodyPr wrap="none">
            <a:spAutoFit/>
          </a:bodyPr>
          <a:lstStyle/>
          <a:p>
            <a:r>
              <a:rPr lang="zh-CN" altLang="en-US" dirty="0">
                <a:solidFill>
                  <a:schemeClr val="tx1">
                    <a:lumMod val="75000"/>
                    <a:lumOff val="25000"/>
                  </a:schemeClr>
                </a:solidFill>
              </a:rPr>
              <a:t>OPPOSans M </a:t>
            </a:r>
            <a:r>
              <a:rPr lang="en-US" altLang="zh-CN" dirty="0">
                <a:solidFill>
                  <a:schemeClr val="tx1">
                    <a:lumMod val="75000"/>
                    <a:lumOff val="25000"/>
                  </a:schemeClr>
                </a:solidFill>
              </a:rPr>
              <a:t>&amp; </a:t>
            </a:r>
            <a:r>
              <a:rPr lang="en-US" altLang="zh-CN" dirty="0" err="1">
                <a:solidFill>
                  <a:schemeClr val="tx1">
                    <a:lumMod val="75000"/>
                    <a:lumOff val="25000"/>
                  </a:schemeClr>
                </a:solidFill>
              </a:rPr>
              <a:t>OPPOSans</a:t>
            </a:r>
            <a:r>
              <a:rPr lang="en-US" altLang="zh-CN" dirty="0">
                <a:solidFill>
                  <a:schemeClr val="tx1">
                    <a:lumMod val="75000"/>
                    <a:lumOff val="25000"/>
                  </a:schemeClr>
                </a:solidFill>
              </a:rPr>
              <a:t> B</a:t>
            </a:r>
            <a:endParaRPr lang="zh-CN" altLang="en-US" dirty="0">
              <a:solidFill>
                <a:schemeClr val="tx1">
                  <a:lumMod val="75000"/>
                  <a:lumOff val="25000"/>
                </a:schemeClr>
              </a:solidFill>
            </a:endParaRPr>
          </a:p>
        </p:txBody>
      </p:sp>
      <p:pic>
        <p:nvPicPr>
          <p:cNvPr id="34" name="图片 33" descr="图片包含 文字, 游戏&#10;&#10;描述已自动生成">
            <a:extLst>
              <a:ext uri="{FF2B5EF4-FFF2-40B4-BE49-F238E27FC236}">
                <a16:creationId xmlns:a16="http://schemas.microsoft.com/office/drawing/2014/main" xmlns="" id="{24ED09A8-772C-4522-8BF6-64B6870A4A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57371" y="4942701"/>
            <a:ext cx="1277258" cy="1277258"/>
          </a:xfrm>
          <a:prstGeom prst="rect">
            <a:avLst/>
          </a:prstGeom>
        </p:spPr>
      </p:pic>
      <p:sp>
        <p:nvSpPr>
          <p:cNvPr id="35" name="文本框 34">
            <a:extLst>
              <a:ext uri="{FF2B5EF4-FFF2-40B4-BE49-F238E27FC236}">
                <a16:creationId xmlns:a16="http://schemas.microsoft.com/office/drawing/2014/main" xmlns="" id="{56C99D87-1A8C-450C-92AE-8A45FE9F4178}"/>
              </a:ext>
            </a:extLst>
          </p:cNvPr>
          <p:cNvSpPr txBox="1"/>
          <p:nvPr/>
        </p:nvSpPr>
        <p:spPr>
          <a:xfrm>
            <a:off x="390395" y="3976585"/>
            <a:ext cx="11438748" cy="779444"/>
          </a:xfrm>
          <a:prstGeom prst="rect">
            <a:avLst/>
          </a:prstGeom>
          <a:noFill/>
        </p:spPr>
        <p:txBody>
          <a:bodyPr wrap="square" rtlCol="0">
            <a:spAutoFit/>
          </a:bodyPr>
          <a:lstStyle/>
          <a:p>
            <a:pPr>
              <a:lnSpc>
                <a:spcPct val="130000"/>
              </a:lnSpc>
            </a:pPr>
            <a:r>
              <a:rPr lang="zh-CN" altLang="en-US" dirty="0">
                <a:solidFill>
                  <a:schemeClr val="tx1">
                    <a:lumMod val="75000"/>
                    <a:lumOff val="25000"/>
                  </a:schemeClr>
                </a:solidFill>
              </a:rPr>
              <a:t>模板使用问题：因考虑文件大小因素，模板内的图片素材已被裁剪或者压缩，若需原图以及在使用该模板过程中有疑问可联系本人，加好友时请备注稿定模板或说明来意呦</a:t>
            </a:r>
            <a:r>
              <a:rPr lang="en-US" altLang="zh-CN" dirty="0">
                <a:solidFill>
                  <a:schemeClr val="tx1">
                    <a:lumMod val="75000"/>
                    <a:lumOff val="25000"/>
                  </a:schemeClr>
                </a:solidFill>
              </a:rPr>
              <a:t>~</a:t>
            </a:r>
          </a:p>
        </p:txBody>
      </p:sp>
      <p:sp>
        <p:nvSpPr>
          <p:cNvPr id="36" name="文本框 35">
            <a:extLst>
              <a:ext uri="{FF2B5EF4-FFF2-40B4-BE49-F238E27FC236}">
                <a16:creationId xmlns:a16="http://schemas.microsoft.com/office/drawing/2014/main" xmlns="" id="{E6E326A9-3C72-43BC-9328-CB803766F832}"/>
              </a:ext>
            </a:extLst>
          </p:cNvPr>
          <p:cNvSpPr txBox="1"/>
          <p:nvPr/>
        </p:nvSpPr>
        <p:spPr>
          <a:xfrm>
            <a:off x="5618946" y="6234473"/>
            <a:ext cx="954107" cy="276999"/>
          </a:xfrm>
          <a:prstGeom prst="rect">
            <a:avLst/>
          </a:prstGeom>
          <a:noFill/>
        </p:spPr>
        <p:txBody>
          <a:bodyPr wrap="none" rtlCol="0">
            <a:spAutoFit/>
          </a:bodyPr>
          <a:lstStyle/>
          <a:p>
            <a:pPr algn="ctr"/>
            <a:r>
              <a:rPr lang="zh-CN" altLang="en-US" sz="1200" dirty="0">
                <a:solidFill>
                  <a:schemeClr val="tx1">
                    <a:lumMod val="75000"/>
                    <a:lumOff val="25000"/>
                  </a:schemeClr>
                </a:solidFill>
              </a:rPr>
              <a:t>微信扫一扫</a:t>
            </a:r>
          </a:p>
        </p:txBody>
      </p:sp>
      <p:sp>
        <p:nvSpPr>
          <p:cNvPr id="37" name="文本框 36">
            <a:extLst>
              <a:ext uri="{FF2B5EF4-FFF2-40B4-BE49-F238E27FC236}">
                <a16:creationId xmlns:a16="http://schemas.microsoft.com/office/drawing/2014/main" xmlns="" id="{53535B0F-A446-4D2B-8114-0CA1980E05F5}"/>
              </a:ext>
            </a:extLst>
          </p:cNvPr>
          <p:cNvSpPr txBox="1"/>
          <p:nvPr/>
        </p:nvSpPr>
        <p:spPr>
          <a:xfrm>
            <a:off x="390394" y="3093882"/>
            <a:ext cx="2379177" cy="369332"/>
          </a:xfrm>
          <a:prstGeom prst="rect">
            <a:avLst/>
          </a:prstGeom>
          <a:noFill/>
        </p:spPr>
        <p:txBody>
          <a:bodyPr wrap="none" rtlCol="0">
            <a:spAutoFit/>
          </a:bodyPr>
          <a:lstStyle/>
          <a:p>
            <a:r>
              <a:rPr lang="zh-CN" altLang="en-US" dirty="0">
                <a:solidFill>
                  <a:schemeClr val="tx1">
                    <a:lumMod val="75000"/>
                    <a:lumOff val="25000"/>
                  </a:schemeClr>
                </a:solidFill>
              </a:rPr>
              <a:t>模板正文行距：  </a:t>
            </a:r>
            <a:r>
              <a:rPr lang="en-US" altLang="zh-CN" dirty="0">
                <a:solidFill>
                  <a:schemeClr val="tx1">
                    <a:lumMod val="75000"/>
                    <a:lumOff val="25000"/>
                  </a:schemeClr>
                </a:solidFill>
              </a:rPr>
              <a:t>1.3</a:t>
            </a:r>
          </a:p>
        </p:txBody>
      </p:sp>
      <p:sp>
        <p:nvSpPr>
          <p:cNvPr id="27" name="文本框 26">
            <a:extLst>
              <a:ext uri="{FF2B5EF4-FFF2-40B4-BE49-F238E27FC236}">
                <a16:creationId xmlns:a16="http://schemas.microsoft.com/office/drawing/2014/main" xmlns="" id="{1933CAD6-16F5-48AC-81F0-3517AC3D6961}"/>
              </a:ext>
            </a:extLst>
          </p:cNvPr>
          <p:cNvSpPr txBox="1"/>
          <p:nvPr/>
        </p:nvSpPr>
        <p:spPr>
          <a:xfrm>
            <a:off x="390394" y="3549748"/>
            <a:ext cx="6774611" cy="369332"/>
          </a:xfrm>
          <a:prstGeom prst="rect">
            <a:avLst/>
          </a:prstGeom>
          <a:noFill/>
        </p:spPr>
        <p:txBody>
          <a:bodyPr wrap="none" rtlCol="0">
            <a:spAutoFit/>
          </a:bodyPr>
          <a:lstStyle/>
          <a:p>
            <a:r>
              <a:rPr lang="zh-CN" altLang="en-US" dirty="0">
                <a:solidFill>
                  <a:schemeClr val="tx1">
                    <a:lumMod val="75000"/>
                    <a:lumOff val="25000"/>
                  </a:schemeClr>
                </a:solidFill>
              </a:rPr>
              <a:t>模板地图替换：  </a:t>
            </a:r>
            <a:r>
              <a:rPr lang="zh-CN" altLang="en-US" dirty="0">
                <a:hlinkClick r:id="rId3"/>
              </a:rPr>
              <a:t>http://datav.aliyun.com/</a:t>
            </a:r>
            <a:r>
              <a:rPr lang="zh-CN" altLang="en-US" dirty="0"/>
              <a:t> </a:t>
            </a:r>
            <a:r>
              <a:rPr lang="zh-CN" altLang="en-US" dirty="0">
                <a:solidFill>
                  <a:schemeClr val="tx1">
                    <a:lumMod val="75000"/>
                    <a:lumOff val="25000"/>
                  </a:schemeClr>
                </a:solidFill>
              </a:rPr>
              <a:t>下载所需区域地图</a:t>
            </a:r>
          </a:p>
        </p:txBody>
      </p:sp>
    </p:spTree>
    <p:extLst>
      <p:ext uri="{BB962C8B-B14F-4D97-AF65-F5344CB8AC3E}">
        <p14:creationId xmlns:p14="http://schemas.microsoft.com/office/powerpoint/2010/main" val="16554371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日程表&#10;&#10;描述已自动生成">
            <a:extLst>
              <a:ext uri="{FF2B5EF4-FFF2-40B4-BE49-F238E27FC236}">
                <a16:creationId xmlns:a16="http://schemas.microsoft.com/office/drawing/2014/main" xmlns="" id="{7D2BB71A-7248-4ADF-AC97-5939664E02F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19831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D527491-4C78-49A8-9C58-36439B39563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99735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52193" y="1387366"/>
            <a:ext cx="5525872" cy="923330"/>
          </a:xfrm>
          <a:prstGeom prst="rect">
            <a:avLst/>
          </a:prstGeom>
          <a:noFill/>
        </p:spPr>
        <p:txBody>
          <a:bodyPr wrap="none" rtlCol="0">
            <a:spAutoFit/>
          </a:bodyPr>
          <a:lstStyle/>
          <a:p>
            <a:r>
              <a:rPr lang="zh-CN" altLang="en-US" b="1" u="sng" dirty="0">
                <a:hlinkClick r:id="rId2"/>
              </a:rPr>
              <a:t>稿定年终</a:t>
            </a:r>
            <a:r>
              <a:rPr lang="en-US" altLang="zh-CN" b="1" u="sng" dirty="0">
                <a:hlinkClick r:id="rId2"/>
              </a:rPr>
              <a:t>PPT</a:t>
            </a:r>
            <a:r>
              <a:rPr lang="zh-CN" altLang="en-US" b="1" u="sng" dirty="0">
                <a:hlinkClick r:id="rId2"/>
              </a:rPr>
              <a:t>模板</a:t>
            </a:r>
            <a:r>
              <a:rPr lang="zh-CN" altLang="en-US" b="1" u="sng" dirty="0" smtClean="0">
                <a:hlinkClick r:id="rId2"/>
              </a:rPr>
              <a:t>大赛</a:t>
            </a:r>
            <a:r>
              <a:rPr lang="zh-CN" altLang="en-US" b="1" u="sng" dirty="0" smtClean="0"/>
              <a:t>  圈圈 作品</a:t>
            </a:r>
            <a:endParaRPr lang="en-US" altLang="zh-CN" b="1" u="sng" dirty="0" smtClean="0"/>
          </a:p>
          <a:p>
            <a:endParaRPr lang="en-US" altLang="zh-CN" b="1" u="sng" dirty="0"/>
          </a:p>
          <a:p>
            <a:r>
              <a:rPr lang="en-US" altLang="zh-CN" b="1" u="sng" dirty="0" smtClean="0"/>
              <a:t>51PPT</a:t>
            </a:r>
            <a:r>
              <a:rPr lang="zh-CN" altLang="en-US" b="1" u="sng" dirty="0" smtClean="0"/>
              <a:t>模板网   </a:t>
            </a:r>
            <a:r>
              <a:rPr lang="en-US" altLang="zh-CN" b="1" u="sng" dirty="0" smtClean="0">
                <a:hlinkClick r:id="rId3"/>
              </a:rPr>
              <a:t>www.51pptmoban.com</a:t>
            </a:r>
            <a:r>
              <a:rPr lang="en-US" altLang="zh-CN" b="1" u="sng" dirty="0" smtClean="0"/>
              <a:t>  </a:t>
            </a:r>
            <a:r>
              <a:rPr lang="zh-CN" altLang="en-US" b="1" u="sng" dirty="0" smtClean="0"/>
              <a:t>授权发布</a:t>
            </a:r>
            <a:endParaRPr lang="zh-CN" altLang="en-US" dirty="0"/>
          </a:p>
        </p:txBody>
      </p:sp>
    </p:spTree>
    <p:extLst>
      <p:ext uri="{BB962C8B-B14F-4D97-AF65-F5344CB8AC3E}">
        <p14:creationId xmlns:p14="http://schemas.microsoft.com/office/powerpoint/2010/main" val="2581592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FCD98070-D6CB-4CE2-A18B-E21F552B3EB5}"/>
              </a:ext>
            </a:extLst>
          </p:cNvPr>
          <p:cNvGrpSpPr/>
          <p:nvPr/>
        </p:nvGrpSpPr>
        <p:grpSpPr>
          <a:xfrm flipH="1">
            <a:off x="1185020" y="480229"/>
            <a:ext cx="1805111" cy="516467"/>
            <a:chOff x="2846598" y="496059"/>
            <a:chExt cx="1805111" cy="516467"/>
          </a:xfrm>
        </p:grpSpPr>
        <p:sp>
          <p:nvSpPr>
            <p:cNvPr id="24" name="箭头: 五边形 23">
              <a:extLst>
                <a:ext uri="{FF2B5EF4-FFF2-40B4-BE49-F238E27FC236}">
                  <a16:creationId xmlns:a16="http://schemas.microsoft.com/office/drawing/2014/main" xmlns="" id="{60B86FD4-A60B-4B60-B701-01DE285BD3B7}"/>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B99D8212-130F-4E0E-9BF4-C2523C2F7033}"/>
                </a:ext>
              </a:extLst>
            </p:cNvPr>
            <p:cNvGrpSpPr/>
            <p:nvPr/>
          </p:nvGrpSpPr>
          <p:grpSpPr>
            <a:xfrm>
              <a:off x="2846598" y="538163"/>
              <a:ext cx="654244" cy="432258"/>
              <a:chOff x="2846598" y="538163"/>
              <a:chExt cx="654244" cy="432258"/>
            </a:xfrm>
          </p:grpSpPr>
          <p:sp>
            <p:nvSpPr>
              <p:cNvPr id="26" name="箭头: V 形 25">
                <a:extLst>
                  <a:ext uri="{FF2B5EF4-FFF2-40B4-BE49-F238E27FC236}">
                    <a16:creationId xmlns:a16="http://schemas.microsoft.com/office/drawing/2014/main" xmlns="" id="{84AA2F71-1359-4DFC-BB18-3E7D84CDD05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xmlns="" id="{94DB7392-918B-4BE5-8D1E-9BB571BE27C4}"/>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a16="http://schemas.microsoft.com/office/drawing/2014/main" xmlns="" id="{5DC0AEE3-2CE0-4B2D-814E-9EA06CB07BF6}"/>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9" name="文本框 28">
            <a:extLst>
              <a:ext uri="{FF2B5EF4-FFF2-40B4-BE49-F238E27FC236}">
                <a16:creationId xmlns:a16="http://schemas.microsoft.com/office/drawing/2014/main" xmlns="" id="{DE06D622-FCDD-4DC9-9052-334CBB2EDA03}"/>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grpSp>
        <p:nvGrpSpPr>
          <p:cNvPr id="2" name="组合 1">
            <a:extLst>
              <a:ext uri="{FF2B5EF4-FFF2-40B4-BE49-F238E27FC236}">
                <a16:creationId xmlns:a16="http://schemas.microsoft.com/office/drawing/2014/main" xmlns="" id="{1E7859D4-068D-4119-811E-61582B20630E}"/>
              </a:ext>
            </a:extLst>
          </p:cNvPr>
          <p:cNvGrpSpPr/>
          <p:nvPr/>
        </p:nvGrpSpPr>
        <p:grpSpPr>
          <a:xfrm>
            <a:off x="-960056" y="1447776"/>
            <a:ext cx="4962225" cy="5347444"/>
            <a:chOff x="2360585" y="798455"/>
            <a:chExt cx="5076652" cy="5470754"/>
          </a:xfrm>
          <a:solidFill>
            <a:schemeClr val="accent1">
              <a:lumMod val="20000"/>
              <a:lumOff val="80000"/>
              <a:alpha val="40000"/>
            </a:schemeClr>
          </a:solidFill>
        </p:grpSpPr>
        <p:sp>
          <p:nvSpPr>
            <p:cNvPr id="3" name="龙岩">
              <a:hlinkClick r:id="" action="ppaction://macro?name=Slide1.龙岩_click" highlightClick="1"/>
              <a:hlinkHover r:id="" action="ppaction://noaction" highlightClick="1"/>
              <a:extLst>
                <a:ext uri="{FF2B5EF4-FFF2-40B4-BE49-F238E27FC236}">
                  <a16:creationId xmlns:a16="http://schemas.microsoft.com/office/drawing/2014/main" xmlns="" id="{B049EBAB-0D99-415A-93D0-CD7DC01635A9}"/>
                </a:ext>
              </a:extLst>
            </p:cNvPr>
            <p:cNvSpPr>
              <a:spLocks/>
            </p:cNvSpPr>
            <p:nvPr/>
          </p:nvSpPr>
          <p:spPr bwMode="auto">
            <a:xfrm>
              <a:off x="2360585" y="3572723"/>
              <a:ext cx="2229786" cy="1856427"/>
            </a:xfrm>
            <a:custGeom>
              <a:avLst/>
              <a:gdLst>
                <a:gd name="T0" fmla="*/ 382 w 406"/>
                <a:gd name="T1" fmla="*/ 77 h 381"/>
                <a:gd name="T2" fmla="*/ 327 w 406"/>
                <a:gd name="T3" fmla="*/ 61 h 381"/>
                <a:gd name="T4" fmla="*/ 312 w 406"/>
                <a:gd name="T5" fmla="*/ 52 h 381"/>
                <a:gd name="T6" fmla="*/ 288 w 406"/>
                <a:gd name="T7" fmla="*/ 61 h 381"/>
                <a:gd name="T8" fmla="*/ 282 w 406"/>
                <a:gd name="T9" fmla="*/ 91 h 381"/>
                <a:gd name="T10" fmla="*/ 269 w 406"/>
                <a:gd name="T11" fmla="*/ 93 h 381"/>
                <a:gd name="T12" fmla="*/ 252 w 406"/>
                <a:gd name="T13" fmla="*/ 77 h 381"/>
                <a:gd name="T14" fmla="*/ 214 w 406"/>
                <a:gd name="T15" fmla="*/ 40 h 381"/>
                <a:gd name="T16" fmla="*/ 190 w 406"/>
                <a:gd name="T17" fmla="*/ 44 h 381"/>
                <a:gd name="T18" fmla="*/ 177 w 406"/>
                <a:gd name="T19" fmla="*/ 28 h 381"/>
                <a:gd name="T20" fmla="*/ 155 w 406"/>
                <a:gd name="T21" fmla="*/ 7 h 381"/>
                <a:gd name="T22" fmla="*/ 139 w 406"/>
                <a:gd name="T23" fmla="*/ 7 h 381"/>
                <a:gd name="T24" fmla="*/ 108 w 406"/>
                <a:gd name="T25" fmla="*/ 6 h 381"/>
                <a:gd name="T26" fmla="*/ 95 w 406"/>
                <a:gd name="T27" fmla="*/ 25 h 381"/>
                <a:gd name="T28" fmla="*/ 65 w 406"/>
                <a:gd name="T29" fmla="*/ 35 h 381"/>
                <a:gd name="T30" fmla="*/ 56 w 406"/>
                <a:gd name="T31" fmla="*/ 39 h 381"/>
                <a:gd name="T32" fmla="*/ 58 w 406"/>
                <a:gd name="T33" fmla="*/ 60 h 381"/>
                <a:gd name="T34" fmla="*/ 53 w 406"/>
                <a:gd name="T35" fmla="*/ 80 h 381"/>
                <a:gd name="T36" fmla="*/ 44 w 406"/>
                <a:gd name="T37" fmla="*/ 98 h 381"/>
                <a:gd name="T38" fmla="*/ 41 w 406"/>
                <a:gd name="T39" fmla="*/ 115 h 381"/>
                <a:gd name="T40" fmla="*/ 30 w 406"/>
                <a:gd name="T41" fmla="*/ 141 h 381"/>
                <a:gd name="T42" fmla="*/ 31 w 406"/>
                <a:gd name="T43" fmla="*/ 172 h 381"/>
                <a:gd name="T44" fmla="*/ 15 w 406"/>
                <a:gd name="T45" fmla="*/ 200 h 381"/>
                <a:gd name="T46" fmla="*/ 12 w 406"/>
                <a:gd name="T47" fmla="*/ 229 h 381"/>
                <a:gd name="T48" fmla="*/ 17 w 406"/>
                <a:gd name="T49" fmla="*/ 252 h 381"/>
                <a:gd name="T50" fmla="*/ 25 w 406"/>
                <a:gd name="T51" fmla="*/ 273 h 381"/>
                <a:gd name="T52" fmla="*/ 57 w 406"/>
                <a:gd name="T53" fmla="*/ 285 h 381"/>
                <a:gd name="T54" fmla="*/ 69 w 406"/>
                <a:gd name="T55" fmla="*/ 288 h 381"/>
                <a:gd name="T56" fmla="*/ 78 w 406"/>
                <a:gd name="T57" fmla="*/ 287 h 381"/>
                <a:gd name="T58" fmla="*/ 85 w 406"/>
                <a:gd name="T59" fmla="*/ 286 h 381"/>
                <a:gd name="T60" fmla="*/ 97 w 406"/>
                <a:gd name="T61" fmla="*/ 288 h 381"/>
                <a:gd name="T62" fmla="*/ 101 w 406"/>
                <a:gd name="T63" fmla="*/ 295 h 381"/>
                <a:gd name="T64" fmla="*/ 115 w 406"/>
                <a:gd name="T65" fmla="*/ 284 h 381"/>
                <a:gd name="T66" fmla="*/ 130 w 406"/>
                <a:gd name="T67" fmla="*/ 286 h 381"/>
                <a:gd name="T68" fmla="*/ 133 w 406"/>
                <a:gd name="T69" fmla="*/ 301 h 381"/>
                <a:gd name="T70" fmla="*/ 157 w 406"/>
                <a:gd name="T71" fmla="*/ 321 h 381"/>
                <a:gd name="T72" fmla="*/ 175 w 406"/>
                <a:gd name="T73" fmla="*/ 331 h 381"/>
                <a:gd name="T74" fmla="*/ 210 w 406"/>
                <a:gd name="T75" fmla="*/ 316 h 381"/>
                <a:gd name="T76" fmla="*/ 221 w 406"/>
                <a:gd name="T77" fmla="*/ 329 h 381"/>
                <a:gd name="T78" fmla="*/ 227 w 406"/>
                <a:gd name="T79" fmla="*/ 350 h 381"/>
                <a:gd name="T80" fmla="*/ 244 w 406"/>
                <a:gd name="T81" fmla="*/ 379 h 381"/>
                <a:gd name="T82" fmla="*/ 245 w 406"/>
                <a:gd name="T83" fmla="*/ 381 h 381"/>
                <a:gd name="T84" fmla="*/ 246 w 406"/>
                <a:gd name="T85" fmla="*/ 351 h 381"/>
                <a:gd name="T86" fmla="*/ 260 w 406"/>
                <a:gd name="T87" fmla="*/ 336 h 381"/>
                <a:gd name="T88" fmla="*/ 264 w 406"/>
                <a:gd name="T89" fmla="*/ 318 h 381"/>
                <a:gd name="T90" fmla="*/ 266 w 406"/>
                <a:gd name="T91" fmla="*/ 274 h 381"/>
                <a:gd name="T92" fmla="*/ 284 w 406"/>
                <a:gd name="T93" fmla="*/ 272 h 381"/>
                <a:gd name="T94" fmla="*/ 304 w 406"/>
                <a:gd name="T95" fmla="*/ 232 h 381"/>
                <a:gd name="T96" fmla="*/ 324 w 406"/>
                <a:gd name="T97" fmla="*/ 229 h 381"/>
                <a:gd name="T98" fmla="*/ 350 w 406"/>
                <a:gd name="T99" fmla="*/ 213 h 381"/>
                <a:gd name="T100" fmla="*/ 364 w 406"/>
                <a:gd name="T101" fmla="*/ 172 h 381"/>
                <a:gd name="T102" fmla="*/ 382 w 406"/>
                <a:gd name="T103" fmla="*/ 7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6" h="381">
                  <a:moveTo>
                    <a:pt x="382" y="77"/>
                  </a:moveTo>
                  <a:cubicBezTo>
                    <a:pt x="357" y="50"/>
                    <a:pt x="336" y="49"/>
                    <a:pt x="327" y="61"/>
                  </a:cubicBezTo>
                  <a:cubicBezTo>
                    <a:pt x="318" y="74"/>
                    <a:pt x="312" y="52"/>
                    <a:pt x="312" y="52"/>
                  </a:cubicBezTo>
                  <a:cubicBezTo>
                    <a:pt x="312" y="52"/>
                    <a:pt x="293" y="46"/>
                    <a:pt x="288" y="61"/>
                  </a:cubicBezTo>
                  <a:cubicBezTo>
                    <a:pt x="284" y="77"/>
                    <a:pt x="282" y="91"/>
                    <a:pt x="282" y="91"/>
                  </a:cubicBezTo>
                  <a:cubicBezTo>
                    <a:pt x="282" y="91"/>
                    <a:pt x="279" y="99"/>
                    <a:pt x="269" y="93"/>
                  </a:cubicBezTo>
                  <a:cubicBezTo>
                    <a:pt x="260" y="87"/>
                    <a:pt x="252" y="77"/>
                    <a:pt x="252" y="77"/>
                  </a:cubicBezTo>
                  <a:cubicBezTo>
                    <a:pt x="252" y="77"/>
                    <a:pt x="250" y="14"/>
                    <a:pt x="214" y="40"/>
                  </a:cubicBezTo>
                  <a:cubicBezTo>
                    <a:pt x="214" y="40"/>
                    <a:pt x="202" y="61"/>
                    <a:pt x="190" y="44"/>
                  </a:cubicBezTo>
                  <a:cubicBezTo>
                    <a:pt x="178" y="28"/>
                    <a:pt x="177" y="28"/>
                    <a:pt x="177" y="28"/>
                  </a:cubicBezTo>
                  <a:cubicBezTo>
                    <a:pt x="177" y="28"/>
                    <a:pt x="154" y="16"/>
                    <a:pt x="155" y="7"/>
                  </a:cubicBezTo>
                  <a:cubicBezTo>
                    <a:pt x="155" y="7"/>
                    <a:pt x="149" y="0"/>
                    <a:pt x="139" y="7"/>
                  </a:cubicBezTo>
                  <a:cubicBezTo>
                    <a:pt x="128" y="14"/>
                    <a:pt x="111" y="12"/>
                    <a:pt x="108" y="6"/>
                  </a:cubicBezTo>
                  <a:cubicBezTo>
                    <a:pt x="101" y="16"/>
                    <a:pt x="95" y="25"/>
                    <a:pt x="95" y="25"/>
                  </a:cubicBezTo>
                  <a:cubicBezTo>
                    <a:pt x="95" y="25"/>
                    <a:pt x="93" y="36"/>
                    <a:pt x="65" y="35"/>
                  </a:cubicBezTo>
                  <a:cubicBezTo>
                    <a:pt x="56" y="39"/>
                    <a:pt x="56" y="39"/>
                    <a:pt x="56" y="39"/>
                  </a:cubicBezTo>
                  <a:cubicBezTo>
                    <a:pt x="56" y="39"/>
                    <a:pt x="45" y="49"/>
                    <a:pt x="58" y="60"/>
                  </a:cubicBezTo>
                  <a:cubicBezTo>
                    <a:pt x="71" y="72"/>
                    <a:pt x="59" y="78"/>
                    <a:pt x="53" y="80"/>
                  </a:cubicBezTo>
                  <a:cubicBezTo>
                    <a:pt x="47" y="81"/>
                    <a:pt x="44" y="98"/>
                    <a:pt x="44" y="98"/>
                  </a:cubicBezTo>
                  <a:cubicBezTo>
                    <a:pt x="41" y="115"/>
                    <a:pt x="41" y="115"/>
                    <a:pt x="41" y="115"/>
                  </a:cubicBezTo>
                  <a:cubicBezTo>
                    <a:pt x="30" y="141"/>
                    <a:pt x="30" y="141"/>
                    <a:pt x="30" y="141"/>
                  </a:cubicBezTo>
                  <a:cubicBezTo>
                    <a:pt x="31" y="172"/>
                    <a:pt x="31" y="172"/>
                    <a:pt x="31" y="172"/>
                  </a:cubicBezTo>
                  <a:cubicBezTo>
                    <a:pt x="31" y="172"/>
                    <a:pt x="31" y="188"/>
                    <a:pt x="15" y="200"/>
                  </a:cubicBezTo>
                  <a:cubicBezTo>
                    <a:pt x="0" y="212"/>
                    <a:pt x="2" y="217"/>
                    <a:pt x="12" y="229"/>
                  </a:cubicBezTo>
                  <a:cubicBezTo>
                    <a:pt x="23" y="241"/>
                    <a:pt x="17" y="252"/>
                    <a:pt x="17" y="252"/>
                  </a:cubicBezTo>
                  <a:cubicBezTo>
                    <a:pt x="17" y="252"/>
                    <a:pt x="9" y="268"/>
                    <a:pt x="25" y="273"/>
                  </a:cubicBezTo>
                  <a:cubicBezTo>
                    <a:pt x="41" y="278"/>
                    <a:pt x="57" y="285"/>
                    <a:pt x="57" y="285"/>
                  </a:cubicBezTo>
                  <a:cubicBezTo>
                    <a:pt x="69" y="288"/>
                    <a:pt x="69" y="288"/>
                    <a:pt x="69" y="288"/>
                  </a:cubicBezTo>
                  <a:cubicBezTo>
                    <a:pt x="69" y="288"/>
                    <a:pt x="76" y="288"/>
                    <a:pt x="78" y="287"/>
                  </a:cubicBezTo>
                  <a:cubicBezTo>
                    <a:pt x="80" y="287"/>
                    <a:pt x="83" y="286"/>
                    <a:pt x="85" y="286"/>
                  </a:cubicBezTo>
                  <a:cubicBezTo>
                    <a:pt x="86" y="286"/>
                    <a:pt x="95" y="288"/>
                    <a:pt x="97" y="288"/>
                  </a:cubicBezTo>
                  <a:cubicBezTo>
                    <a:pt x="99" y="289"/>
                    <a:pt x="96" y="294"/>
                    <a:pt x="101" y="295"/>
                  </a:cubicBezTo>
                  <a:cubicBezTo>
                    <a:pt x="105" y="296"/>
                    <a:pt x="113" y="292"/>
                    <a:pt x="115" y="284"/>
                  </a:cubicBezTo>
                  <a:cubicBezTo>
                    <a:pt x="117" y="275"/>
                    <a:pt x="135" y="270"/>
                    <a:pt x="130" y="286"/>
                  </a:cubicBezTo>
                  <a:cubicBezTo>
                    <a:pt x="130" y="286"/>
                    <a:pt x="115" y="295"/>
                    <a:pt x="133" y="301"/>
                  </a:cubicBezTo>
                  <a:cubicBezTo>
                    <a:pt x="133" y="301"/>
                    <a:pt x="153" y="307"/>
                    <a:pt x="157" y="321"/>
                  </a:cubicBezTo>
                  <a:cubicBezTo>
                    <a:pt x="161" y="335"/>
                    <a:pt x="162" y="339"/>
                    <a:pt x="175" y="331"/>
                  </a:cubicBezTo>
                  <a:cubicBezTo>
                    <a:pt x="187" y="324"/>
                    <a:pt x="210" y="316"/>
                    <a:pt x="210" y="316"/>
                  </a:cubicBezTo>
                  <a:cubicBezTo>
                    <a:pt x="210" y="316"/>
                    <a:pt x="229" y="307"/>
                    <a:pt x="221" y="329"/>
                  </a:cubicBezTo>
                  <a:cubicBezTo>
                    <a:pt x="214" y="352"/>
                    <a:pt x="227" y="350"/>
                    <a:pt x="227" y="350"/>
                  </a:cubicBezTo>
                  <a:cubicBezTo>
                    <a:pt x="227" y="350"/>
                    <a:pt x="235" y="361"/>
                    <a:pt x="244" y="379"/>
                  </a:cubicBezTo>
                  <a:cubicBezTo>
                    <a:pt x="244" y="380"/>
                    <a:pt x="245" y="380"/>
                    <a:pt x="245" y="381"/>
                  </a:cubicBezTo>
                  <a:cubicBezTo>
                    <a:pt x="246" y="380"/>
                    <a:pt x="256" y="364"/>
                    <a:pt x="246" y="351"/>
                  </a:cubicBezTo>
                  <a:cubicBezTo>
                    <a:pt x="246" y="351"/>
                    <a:pt x="245" y="340"/>
                    <a:pt x="260" y="336"/>
                  </a:cubicBezTo>
                  <a:cubicBezTo>
                    <a:pt x="260" y="336"/>
                    <a:pt x="272" y="329"/>
                    <a:pt x="264" y="318"/>
                  </a:cubicBezTo>
                  <a:cubicBezTo>
                    <a:pt x="256" y="308"/>
                    <a:pt x="254" y="276"/>
                    <a:pt x="266" y="274"/>
                  </a:cubicBezTo>
                  <a:cubicBezTo>
                    <a:pt x="266" y="274"/>
                    <a:pt x="275" y="289"/>
                    <a:pt x="284" y="272"/>
                  </a:cubicBezTo>
                  <a:cubicBezTo>
                    <a:pt x="293" y="254"/>
                    <a:pt x="304" y="232"/>
                    <a:pt x="304" y="232"/>
                  </a:cubicBezTo>
                  <a:cubicBezTo>
                    <a:pt x="304" y="232"/>
                    <a:pt x="308" y="224"/>
                    <a:pt x="324" y="229"/>
                  </a:cubicBezTo>
                  <a:cubicBezTo>
                    <a:pt x="340" y="234"/>
                    <a:pt x="349" y="238"/>
                    <a:pt x="350" y="213"/>
                  </a:cubicBezTo>
                  <a:cubicBezTo>
                    <a:pt x="351" y="187"/>
                    <a:pt x="351" y="182"/>
                    <a:pt x="364" y="172"/>
                  </a:cubicBezTo>
                  <a:cubicBezTo>
                    <a:pt x="364" y="172"/>
                    <a:pt x="406" y="103"/>
                    <a:pt x="382" y="77"/>
                  </a:cubicBez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 name="厦门">
              <a:hlinkClick r:id="" action="ppaction://macro?name=Slide1.厦门_click" highlightClick="1"/>
              <a:hlinkHover r:id="" action="ppaction://noaction" highlightClick="1"/>
              <a:extLst>
                <a:ext uri="{FF2B5EF4-FFF2-40B4-BE49-F238E27FC236}">
                  <a16:creationId xmlns:a16="http://schemas.microsoft.com/office/drawing/2014/main" xmlns="" id="{1A07E10A-B10C-43EC-86D9-ED9BDD19B712}"/>
                </a:ext>
              </a:extLst>
            </p:cNvPr>
            <p:cNvSpPr>
              <a:spLocks/>
            </p:cNvSpPr>
            <p:nvPr/>
          </p:nvSpPr>
          <p:spPr bwMode="auto">
            <a:xfrm>
              <a:off x="4795200" y="4685025"/>
              <a:ext cx="653379" cy="622266"/>
            </a:xfrm>
            <a:custGeom>
              <a:avLst/>
              <a:gdLst>
                <a:gd name="T0" fmla="*/ 123 w 123"/>
                <a:gd name="T1" fmla="*/ 70 h 129"/>
                <a:gd name="T2" fmla="*/ 107 w 123"/>
                <a:gd name="T3" fmla="*/ 61 h 129"/>
                <a:gd name="T4" fmla="*/ 88 w 123"/>
                <a:gd name="T5" fmla="*/ 28 h 129"/>
                <a:gd name="T6" fmla="*/ 81 w 123"/>
                <a:gd name="T7" fmla="*/ 19 h 129"/>
                <a:gd name="T8" fmla="*/ 65 w 123"/>
                <a:gd name="T9" fmla="*/ 3 h 129"/>
                <a:gd name="T10" fmla="*/ 61 w 123"/>
                <a:gd name="T11" fmla="*/ 0 h 129"/>
                <a:gd name="T12" fmla="*/ 49 w 123"/>
                <a:gd name="T13" fmla="*/ 2 h 129"/>
                <a:gd name="T14" fmla="*/ 41 w 123"/>
                <a:gd name="T15" fmla="*/ 9 h 129"/>
                <a:gd name="T16" fmla="*/ 35 w 123"/>
                <a:gd name="T17" fmla="*/ 10 h 129"/>
                <a:gd name="T18" fmla="*/ 26 w 123"/>
                <a:gd name="T19" fmla="*/ 11 h 129"/>
                <a:gd name="T20" fmla="*/ 13 w 123"/>
                <a:gd name="T21" fmla="*/ 12 h 129"/>
                <a:gd name="T22" fmla="*/ 6 w 123"/>
                <a:gd name="T23" fmla="*/ 11 h 129"/>
                <a:gd name="T24" fmla="*/ 13 w 123"/>
                <a:gd name="T25" fmla="*/ 18 h 129"/>
                <a:gd name="T26" fmla="*/ 8 w 123"/>
                <a:gd name="T27" fmla="*/ 40 h 129"/>
                <a:gd name="T28" fmla="*/ 11 w 123"/>
                <a:gd name="T29" fmla="*/ 60 h 129"/>
                <a:gd name="T30" fmla="*/ 3 w 123"/>
                <a:gd name="T31" fmla="*/ 73 h 129"/>
                <a:gd name="T32" fmla="*/ 10 w 123"/>
                <a:gd name="T33" fmla="*/ 83 h 129"/>
                <a:gd name="T34" fmla="*/ 19 w 123"/>
                <a:gd name="T35" fmla="*/ 106 h 129"/>
                <a:gd name="T36" fmla="*/ 23 w 123"/>
                <a:gd name="T37" fmla="*/ 110 h 129"/>
                <a:gd name="T38" fmla="*/ 44 w 123"/>
                <a:gd name="T39" fmla="*/ 115 h 129"/>
                <a:gd name="T40" fmla="*/ 63 w 123"/>
                <a:gd name="T41" fmla="*/ 122 h 129"/>
                <a:gd name="T42" fmla="*/ 69 w 123"/>
                <a:gd name="T43" fmla="*/ 122 h 129"/>
                <a:gd name="T44" fmla="*/ 93 w 123"/>
                <a:gd name="T45" fmla="*/ 91 h 129"/>
                <a:gd name="T46" fmla="*/ 121 w 123"/>
                <a:gd name="T47" fmla="*/ 76 h 129"/>
                <a:gd name="T48" fmla="*/ 123 w 123"/>
                <a:gd name="T49" fmla="*/ 73 h 129"/>
                <a:gd name="T50" fmla="*/ 123 w 123"/>
                <a:gd name="T51" fmla="*/ 70 h 129"/>
                <a:gd name="T52" fmla="*/ 123 w 123"/>
                <a:gd name="T53" fmla="*/ 7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29">
                  <a:moveTo>
                    <a:pt x="123" y="70"/>
                  </a:moveTo>
                  <a:cubicBezTo>
                    <a:pt x="107" y="61"/>
                    <a:pt x="107" y="61"/>
                    <a:pt x="107" y="61"/>
                  </a:cubicBezTo>
                  <a:cubicBezTo>
                    <a:pt x="107" y="61"/>
                    <a:pt x="89" y="46"/>
                    <a:pt x="88" y="28"/>
                  </a:cubicBezTo>
                  <a:cubicBezTo>
                    <a:pt x="81" y="19"/>
                    <a:pt x="81" y="19"/>
                    <a:pt x="81" y="19"/>
                  </a:cubicBezTo>
                  <a:cubicBezTo>
                    <a:pt x="65" y="3"/>
                    <a:pt x="65" y="3"/>
                    <a:pt x="65" y="3"/>
                  </a:cubicBezTo>
                  <a:cubicBezTo>
                    <a:pt x="65" y="3"/>
                    <a:pt x="63" y="0"/>
                    <a:pt x="61" y="0"/>
                  </a:cubicBezTo>
                  <a:cubicBezTo>
                    <a:pt x="59" y="0"/>
                    <a:pt x="49" y="2"/>
                    <a:pt x="49" y="2"/>
                  </a:cubicBezTo>
                  <a:cubicBezTo>
                    <a:pt x="41" y="9"/>
                    <a:pt x="41" y="9"/>
                    <a:pt x="41" y="9"/>
                  </a:cubicBezTo>
                  <a:cubicBezTo>
                    <a:pt x="35" y="10"/>
                    <a:pt x="35" y="10"/>
                    <a:pt x="35" y="10"/>
                  </a:cubicBezTo>
                  <a:cubicBezTo>
                    <a:pt x="26" y="11"/>
                    <a:pt x="26" y="11"/>
                    <a:pt x="26" y="11"/>
                  </a:cubicBezTo>
                  <a:cubicBezTo>
                    <a:pt x="13" y="12"/>
                    <a:pt x="13" y="12"/>
                    <a:pt x="13" y="12"/>
                  </a:cubicBezTo>
                  <a:cubicBezTo>
                    <a:pt x="6" y="11"/>
                    <a:pt x="6" y="11"/>
                    <a:pt x="6" y="11"/>
                  </a:cubicBezTo>
                  <a:cubicBezTo>
                    <a:pt x="9" y="13"/>
                    <a:pt x="12" y="15"/>
                    <a:pt x="13" y="18"/>
                  </a:cubicBezTo>
                  <a:cubicBezTo>
                    <a:pt x="19" y="28"/>
                    <a:pt x="8" y="40"/>
                    <a:pt x="8" y="40"/>
                  </a:cubicBezTo>
                  <a:cubicBezTo>
                    <a:pt x="8" y="40"/>
                    <a:pt x="13" y="55"/>
                    <a:pt x="11" y="60"/>
                  </a:cubicBezTo>
                  <a:cubicBezTo>
                    <a:pt x="8" y="65"/>
                    <a:pt x="3" y="73"/>
                    <a:pt x="3" y="73"/>
                  </a:cubicBezTo>
                  <a:cubicBezTo>
                    <a:pt x="3" y="73"/>
                    <a:pt x="0" y="77"/>
                    <a:pt x="10" y="83"/>
                  </a:cubicBezTo>
                  <a:cubicBezTo>
                    <a:pt x="20" y="88"/>
                    <a:pt x="19" y="106"/>
                    <a:pt x="19" y="106"/>
                  </a:cubicBezTo>
                  <a:cubicBezTo>
                    <a:pt x="20" y="106"/>
                    <a:pt x="21" y="107"/>
                    <a:pt x="23" y="110"/>
                  </a:cubicBezTo>
                  <a:cubicBezTo>
                    <a:pt x="31" y="120"/>
                    <a:pt x="44" y="115"/>
                    <a:pt x="44" y="115"/>
                  </a:cubicBezTo>
                  <a:cubicBezTo>
                    <a:pt x="44" y="115"/>
                    <a:pt x="60" y="115"/>
                    <a:pt x="63" y="122"/>
                  </a:cubicBezTo>
                  <a:cubicBezTo>
                    <a:pt x="66" y="129"/>
                    <a:pt x="69" y="122"/>
                    <a:pt x="69" y="122"/>
                  </a:cubicBezTo>
                  <a:cubicBezTo>
                    <a:pt x="69" y="122"/>
                    <a:pt x="86" y="94"/>
                    <a:pt x="93" y="91"/>
                  </a:cubicBezTo>
                  <a:cubicBezTo>
                    <a:pt x="100" y="88"/>
                    <a:pt x="121" y="76"/>
                    <a:pt x="121" y="76"/>
                  </a:cubicBezTo>
                  <a:cubicBezTo>
                    <a:pt x="123" y="73"/>
                    <a:pt x="123" y="73"/>
                    <a:pt x="123" y="73"/>
                  </a:cubicBezTo>
                  <a:cubicBezTo>
                    <a:pt x="123" y="70"/>
                    <a:pt x="123" y="70"/>
                    <a:pt x="123" y="70"/>
                  </a:cubicBezTo>
                  <a:cubicBezTo>
                    <a:pt x="123" y="70"/>
                    <a:pt x="123" y="70"/>
                    <a:pt x="123" y="70"/>
                  </a:cubicBezTo>
                  <a:close/>
                </a:path>
              </a:pathLst>
            </a:custGeom>
            <a:solidFill>
              <a:schemeClr val="accent1"/>
            </a:solidFill>
            <a:ln w="3175" cap="flat" cmpd="sng">
              <a:solidFill>
                <a:schemeClr val="bg1"/>
              </a:solidFill>
              <a:prstDash val="solid"/>
              <a:miter lim="800000"/>
              <a:headEnd/>
              <a:tailEnd/>
            </a:ln>
          </p:spPr>
          <p:txBody>
            <a:bodyPr/>
            <a:lstStyle/>
            <a:p>
              <a:endParaRPr lang="zh-CN" altLang="en-US"/>
            </a:p>
          </p:txBody>
        </p:sp>
        <p:sp>
          <p:nvSpPr>
            <p:cNvPr id="5" name="Freeform 96">
              <a:hlinkClick r:id="" action="ppaction://macro?name=Slide1.Freeform 96_click" highlightClick="1"/>
              <a:hlinkHover r:id="" action="ppaction://noaction" highlightClick="1"/>
              <a:extLst>
                <a:ext uri="{FF2B5EF4-FFF2-40B4-BE49-F238E27FC236}">
                  <a16:creationId xmlns:a16="http://schemas.microsoft.com/office/drawing/2014/main" xmlns="" id="{608DB083-7715-47A7-97A5-4264FCFE7904}"/>
                </a:ext>
              </a:extLst>
            </p:cNvPr>
            <p:cNvSpPr>
              <a:spLocks/>
            </p:cNvSpPr>
            <p:nvPr/>
          </p:nvSpPr>
          <p:spPr bwMode="auto">
            <a:xfrm>
              <a:off x="2941367" y="3572723"/>
              <a:ext cx="1649005" cy="837465"/>
            </a:xfrm>
            <a:custGeom>
              <a:avLst/>
              <a:gdLst>
                <a:gd name="T0" fmla="*/ 258 w 299"/>
                <a:gd name="T1" fmla="*/ 173 h 173"/>
                <a:gd name="T2" fmla="*/ 275 w 299"/>
                <a:gd name="T3" fmla="*/ 77 h 173"/>
                <a:gd name="T4" fmla="*/ 220 w 299"/>
                <a:gd name="T5" fmla="*/ 62 h 173"/>
                <a:gd name="T6" fmla="*/ 205 w 299"/>
                <a:gd name="T7" fmla="*/ 53 h 173"/>
                <a:gd name="T8" fmla="*/ 181 w 299"/>
                <a:gd name="T9" fmla="*/ 62 h 173"/>
                <a:gd name="T10" fmla="*/ 175 w 299"/>
                <a:gd name="T11" fmla="*/ 92 h 173"/>
                <a:gd name="T12" fmla="*/ 162 w 299"/>
                <a:gd name="T13" fmla="*/ 94 h 173"/>
                <a:gd name="T14" fmla="*/ 144 w 299"/>
                <a:gd name="T15" fmla="*/ 77 h 173"/>
                <a:gd name="T16" fmla="*/ 107 w 299"/>
                <a:gd name="T17" fmla="*/ 40 h 173"/>
                <a:gd name="T18" fmla="*/ 83 w 299"/>
                <a:gd name="T19" fmla="*/ 45 h 173"/>
                <a:gd name="T20" fmla="*/ 69 w 299"/>
                <a:gd name="T21" fmla="*/ 29 h 173"/>
                <a:gd name="T22" fmla="*/ 47 w 299"/>
                <a:gd name="T23" fmla="*/ 8 h 173"/>
                <a:gd name="T24" fmla="*/ 31 w 299"/>
                <a:gd name="T25" fmla="*/ 7 h 173"/>
                <a:gd name="T26" fmla="*/ 0 w 299"/>
                <a:gd name="T27" fmla="*/ 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 h="173">
                  <a:moveTo>
                    <a:pt x="258" y="173"/>
                  </a:moveTo>
                  <a:cubicBezTo>
                    <a:pt x="258" y="173"/>
                    <a:pt x="299" y="104"/>
                    <a:pt x="275" y="77"/>
                  </a:cubicBezTo>
                  <a:cubicBezTo>
                    <a:pt x="250" y="50"/>
                    <a:pt x="229" y="49"/>
                    <a:pt x="220" y="62"/>
                  </a:cubicBezTo>
                  <a:cubicBezTo>
                    <a:pt x="211" y="74"/>
                    <a:pt x="205" y="53"/>
                    <a:pt x="205" y="53"/>
                  </a:cubicBezTo>
                  <a:cubicBezTo>
                    <a:pt x="205" y="53"/>
                    <a:pt x="186" y="46"/>
                    <a:pt x="181" y="62"/>
                  </a:cubicBezTo>
                  <a:cubicBezTo>
                    <a:pt x="177" y="77"/>
                    <a:pt x="175" y="92"/>
                    <a:pt x="175" y="92"/>
                  </a:cubicBezTo>
                  <a:cubicBezTo>
                    <a:pt x="175" y="92"/>
                    <a:pt x="172" y="100"/>
                    <a:pt x="162" y="94"/>
                  </a:cubicBezTo>
                  <a:cubicBezTo>
                    <a:pt x="153" y="88"/>
                    <a:pt x="144" y="77"/>
                    <a:pt x="144" y="77"/>
                  </a:cubicBezTo>
                  <a:cubicBezTo>
                    <a:pt x="144" y="77"/>
                    <a:pt x="143" y="15"/>
                    <a:pt x="107" y="40"/>
                  </a:cubicBezTo>
                  <a:cubicBezTo>
                    <a:pt x="107" y="40"/>
                    <a:pt x="95" y="62"/>
                    <a:pt x="83" y="45"/>
                  </a:cubicBezTo>
                  <a:cubicBezTo>
                    <a:pt x="71" y="28"/>
                    <a:pt x="69" y="29"/>
                    <a:pt x="69" y="29"/>
                  </a:cubicBezTo>
                  <a:cubicBezTo>
                    <a:pt x="69" y="29"/>
                    <a:pt x="47" y="16"/>
                    <a:pt x="47" y="8"/>
                  </a:cubicBezTo>
                  <a:cubicBezTo>
                    <a:pt x="47" y="8"/>
                    <a:pt x="42" y="0"/>
                    <a:pt x="31" y="7"/>
                  </a:cubicBezTo>
                  <a:cubicBezTo>
                    <a:pt x="21" y="15"/>
                    <a:pt x="4" y="13"/>
                    <a:pt x="0" y="6"/>
                  </a:cubicBezTo>
                </a:path>
              </a:pathLst>
            </a:custGeom>
            <a:grpFill/>
            <a:ln w="3175" cap="flat" cmpd="sng">
              <a:solidFill>
                <a:schemeClr val="bg1"/>
              </a:solidFill>
              <a:prstDash val="solid"/>
              <a:miter lim="800000"/>
              <a:headEnd/>
              <a:tailEnd/>
            </a:ln>
          </p:spPr>
          <p:txBody>
            <a:bodyPr/>
            <a:lstStyle/>
            <a:p>
              <a:endParaRPr lang="zh-CN" altLang="en-US"/>
            </a:p>
          </p:txBody>
        </p:sp>
        <p:sp>
          <p:nvSpPr>
            <p:cNvPr id="6" name="南平">
              <a:hlinkClick r:id="" action="ppaction://macro?name=Slide1.南平_click" highlightClick="1"/>
              <a:hlinkHover r:id="" action="ppaction://noaction" highlightClick="1"/>
              <a:extLst>
                <a:ext uri="{FF2B5EF4-FFF2-40B4-BE49-F238E27FC236}">
                  <a16:creationId xmlns:a16="http://schemas.microsoft.com/office/drawing/2014/main" xmlns="" id="{42AB348B-9529-47C1-AB19-877CE0ECBAD6}"/>
                </a:ext>
              </a:extLst>
            </p:cNvPr>
            <p:cNvSpPr>
              <a:spLocks/>
            </p:cNvSpPr>
            <p:nvPr/>
          </p:nvSpPr>
          <p:spPr bwMode="auto">
            <a:xfrm>
              <a:off x="3441770" y="798455"/>
              <a:ext cx="2642037" cy="2315347"/>
            </a:xfrm>
            <a:custGeom>
              <a:avLst/>
              <a:gdLst>
                <a:gd name="T0" fmla="*/ 472 w 485"/>
                <a:gd name="T1" fmla="*/ 237 h 478"/>
                <a:gd name="T2" fmla="*/ 475 w 485"/>
                <a:gd name="T3" fmla="*/ 193 h 478"/>
                <a:gd name="T4" fmla="*/ 460 w 485"/>
                <a:gd name="T5" fmla="*/ 193 h 478"/>
                <a:gd name="T6" fmla="*/ 436 w 485"/>
                <a:gd name="T7" fmla="*/ 184 h 478"/>
                <a:gd name="T8" fmla="*/ 395 w 485"/>
                <a:gd name="T9" fmla="*/ 181 h 478"/>
                <a:gd name="T10" fmla="*/ 399 w 485"/>
                <a:gd name="T11" fmla="*/ 162 h 478"/>
                <a:gd name="T12" fmla="*/ 386 w 485"/>
                <a:gd name="T13" fmla="*/ 117 h 478"/>
                <a:gd name="T14" fmla="*/ 379 w 485"/>
                <a:gd name="T15" fmla="*/ 99 h 478"/>
                <a:gd name="T16" fmla="*/ 357 w 485"/>
                <a:gd name="T17" fmla="*/ 47 h 478"/>
                <a:gd name="T18" fmla="*/ 326 w 485"/>
                <a:gd name="T19" fmla="*/ 10 h 478"/>
                <a:gd name="T20" fmla="*/ 310 w 485"/>
                <a:gd name="T21" fmla="*/ 6 h 478"/>
                <a:gd name="T22" fmla="*/ 290 w 485"/>
                <a:gd name="T23" fmla="*/ 19 h 478"/>
                <a:gd name="T24" fmla="*/ 279 w 485"/>
                <a:gd name="T25" fmla="*/ 15 h 478"/>
                <a:gd name="T26" fmla="*/ 270 w 485"/>
                <a:gd name="T27" fmla="*/ 33 h 478"/>
                <a:gd name="T28" fmla="*/ 227 w 485"/>
                <a:gd name="T29" fmla="*/ 86 h 478"/>
                <a:gd name="T30" fmla="*/ 203 w 485"/>
                <a:gd name="T31" fmla="*/ 90 h 478"/>
                <a:gd name="T32" fmla="*/ 134 w 485"/>
                <a:gd name="T33" fmla="*/ 129 h 478"/>
                <a:gd name="T34" fmla="*/ 124 w 485"/>
                <a:gd name="T35" fmla="*/ 116 h 478"/>
                <a:gd name="T36" fmla="*/ 117 w 485"/>
                <a:gd name="T37" fmla="*/ 104 h 478"/>
                <a:gd name="T38" fmla="*/ 104 w 485"/>
                <a:gd name="T39" fmla="*/ 102 h 478"/>
                <a:gd name="T40" fmla="*/ 28 w 485"/>
                <a:gd name="T41" fmla="*/ 175 h 478"/>
                <a:gd name="T42" fmla="*/ 23 w 485"/>
                <a:gd name="T43" fmla="*/ 187 h 478"/>
                <a:gd name="T44" fmla="*/ 12 w 485"/>
                <a:gd name="T45" fmla="*/ 187 h 478"/>
                <a:gd name="T46" fmla="*/ 9 w 485"/>
                <a:gd name="T47" fmla="*/ 194 h 478"/>
                <a:gd name="T48" fmla="*/ 25 w 485"/>
                <a:gd name="T49" fmla="*/ 212 h 478"/>
                <a:gd name="T50" fmla="*/ 28 w 485"/>
                <a:gd name="T51" fmla="*/ 225 h 478"/>
                <a:gd name="T52" fmla="*/ 35 w 485"/>
                <a:gd name="T53" fmla="*/ 234 h 478"/>
                <a:gd name="T54" fmla="*/ 39 w 485"/>
                <a:gd name="T55" fmla="*/ 283 h 478"/>
                <a:gd name="T56" fmla="*/ 51 w 485"/>
                <a:gd name="T57" fmla="*/ 318 h 478"/>
                <a:gd name="T58" fmla="*/ 82 w 485"/>
                <a:gd name="T59" fmla="*/ 308 h 478"/>
                <a:gd name="T60" fmla="*/ 129 w 485"/>
                <a:gd name="T61" fmla="*/ 347 h 478"/>
                <a:gd name="T62" fmla="*/ 155 w 485"/>
                <a:gd name="T63" fmla="*/ 383 h 478"/>
                <a:gd name="T64" fmla="*/ 173 w 485"/>
                <a:gd name="T65" fmla="*/ 397 h 478"/>
                <a:gd name="T66" fmla="*/ 202 w 485"/>
                <a:gd name="T67" fmla="*/ 410 h 478"/>
                <a:gd name="T68" fmla="*/ 243 w 485"/>
                <a:gd name="T69" fmla="*/ 435 h 478"/>
                <a:gd name="T70" fmla="*/ 327 w 485"/>
                <a:gd name="T71" fmla="*/ 448 h 478"/>
                <a:gd name="T72" fmla="*/ 360 w 485"/>
                <a:gd name="T73" fmla="*/ 452 h 478"/>
                <a:gd name="T74" fmla="*/ 350 w 485"/>
                <a:gd name="T75" fmla="*/ 399 h 478"/>
                <a:gd name="T76" fmla="*/ 365 w 485"/>
                <a:gd name="T77" fmla="*/ 330 h 478"/>
                <a:gd name="T78" fmla="*/ 384 w 485"/>
                <a:gd name="T79" fmla="*/ 306 h 478"/>
                <a:gd name="T80" fmla="*/ 410 w 485"/>
                <a:gd name="T81" fmla="*/ 283 h 478"/>
                <a:gd name="T82" fmla="*/ 417 w 485"/>
                <a:gd name="T83" fmla="*/ 256 h 478"/>
                <a:gd name="T84" fmla="*/ 426 w 485"/>
                <a:gd name="T85" fmla="*/ 259 h 478"/>
                <a:gd name="T86" fmla="*/ 469 w 485"/>
                <a:gd name="T87" fmla="*/ 25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5" h="478">
                  <a:moveTo>
                    <a:pt x="469" y="251"/>
                  </a:moveTo>
                  <a:cubicBezTo>
                    <a:pt x="469" y="251"/>
                    <a:pt x="460" y="241"/>
                    <a:pt x="472" y="237"/>
                  </a:cubicBezTo>
                  <a:cubicBezTo>
                    <a:pt x="485" y="233"/>
                    <a:pt x="474" y="218"/>
                    <a:pt x="474" y="218"/>
                  </a:cubicBezTo>
                  <a:cubicBezTo>
                    <a:pt x="475" y="193"/>
                    <a:pt x="475" y="193"/>
                    <a:pt x="475" y="193"/>
                  </a:cubicBezTo>
                  <a:cubicBezTo>
                    <a:pt x="475" y="193"/>
                    <a:pt x="475" y="193"/>
                    <a:pt x="475" y="193"/>
                  </a:cubicBezTo>
                  <a:cubicBezTo>
                    <a:pt x="469" y="195"/>
                    <a:pt x="463" y="196"/>
                    <a:pt x="460" y="193"/>
                  </a:cubicBezTo>
                  <a:cubicBezTo>
                    <a:pt x="454" y="188"/>
                    <a:pt x="448" y="184"/>
                    <a:pt x="448" y="184"/>
                  </a:cubicBezTo>
                  <a:cubicBezTo>
                    <a:pt x="448" y="184"/>
                    <a:pt x="439" y="184"/>
                    <a:pt x="436" y="184"/>
                  </a:cubicBezTo>
                  <a:cubicBezTo>
                    <a:pt x="433" y="184"/>
                    <a:pt x="406" y="185"/>
                    <a:pt x="406" y="185"/>
                  </a:cubicBezTo>
                  <a:cubicBezTo>
                    <a:pt x="406" y="185"/>
                    <a:pt x="395" y="183"/>
                    <a:pt x="395" y="181"/>
                  </a:cubicBezTo>
                  <a:cubicBezTo>
                    <a:pt x="394" y="178"/>
                    <a:pt x="392" y="180"/>
                    <a:pt x="395" y="173"/>
                  </a:cubicBezTo>
                  <a:cubicBezTo>
                    <a:pt x="398" y="165"/>
                    <a:pt x="398" y="164"/>
                    <a:pt x="399" y="162"/>
                  </a:cubicBezTo>
                  <a:cubicBezTo>
                    <a:pt x="400" y="160"/>
                    <a:pt x="395" y="146"/>
                    <a:pt x="395" y="146"/>
                  </a:cubicBezTo>
                  <a:cubicBezTo>
                    <a:pt x="386" y="117"/>
                    <a:pt x="386" y="117"/>
                    <a:pt x="386" y="117"/>
                  </a:cubicBezTo>
                  <a:cubicBezTo>
                    <a:pt x="381" y="104"/>
                    <a:pt x="381" y="104"/>
                    <a:pt x="381" y="104"/>
                  </a:cubicBezTo>
                  <a:cubicBezTo>
                    <a:pt x="379" y="99"/>
                    <a:pt x="379" y="99"/>
                    <a:pt x="379" y="99"/>
                  </a:cubicBezTo>
                  <a:cubicBezTo>
                    <a:pt x="363" y="85"/>
                    <a:pt x="363" y="85"/>
                    <a:pt x="363" y="85"/>
                  </a:cubicBezTo>
                  <a:cubicBezTo>
                    <a:pt x="363" y="85"/>
                    <a:pt x="348" y="72"/>
                    <a:pt x="357" y="47"/>
                  </a:cubicBezTo>
                  <a:cubicBezTo>
                    <a:pt x="365" y="23"/>
                    <a:pt x="362" y="6"/>
                    <a:pt x="340" y="0"/>
                  </a:cubicBezTo>
                  <a:cubicBezTo>
                    <a:pt x="340" y="0"/>
                    <a:pt x="328" y="10"/>
                    <a:pt x="326" y="10"/>
                  </a:cubicBezTo>
                  <a:cubicBezTo>
                    <a:pt x="324" y="10"/>
                    <a:pt x="321" y="11"/>
                    <a:pt x="318" y="9"/>
                  </a:cubicBezTo>
                  <a:cubicBezTo>
                    <a:pt x="315" y="7"/>
                    <a:pt x="313" y="6"/>
                    <a:pt x="310" y="6"/>
                  </a:cubicBezTo>
                  <a:cubicBezTo>
                    <a:pt x="307" y="6"/>
                    <a:pt x="295" y="15"/>
                    <a:pt x="295" y="15"/>
                  </a:cubicBezTo>
                  <a:cubicBezTo>
                    <a:pt x="295" y="15"/>
                    <a:pt x="292" y="19"/>
                    <a:pt x="290" y="19"/>
                  </a:cubicBezTo>
                  <a:cubicBezTo>
                    <a:pt x="288" y="19"/>
                    <a:pt x="282" y="16"/>
                    <a:pt x="282" y="16"/>
                  </a:cubicBezTo>
                  <a:cubicBezTo>
                    <a:pt x="279" y="15"/>
                    <a:pt x="279" y="15"/>
                    <a:pt x="279" y="15"/>
                  </a:cubicBezTo>
                  <a:cubicBezTo>
                    <a:pt x="269" y="16"/>
                    <a:pt x="269" y="16"/>
                    <a:pt x="269" y="16"/>
                  </a:cubicBezTo>
                  <a:cubicBezTo>
                    <a:pt x="269" y="16"/>
                    <a:pt x="261" y="17"/>
                    <a:pt x="270" y="33"/>
                  </a:cubicBezTo>
                  <a:cubicBezTo>
                    <a:pt x="279" y="48"/>
                    <a:pt x="277" y="54"/>
                    <a:pt x="265" y="57"/>
                  </a:cubicBezTo>
                  <a:cubicBezTo>
                    <a:pt x="253" y="61"/>
                    <a:pt x="228" y="70"/>
                    <a:pt x="227" y="86"/>
                  </a:cubicBezTo>
                  <a:cubicBezTo>
                    <a:pt x="217" y="89"/>
                    <a:pt x="217" y="89"/>
                    <a:pt x="217" y="89"/>
                  </a:cubicBezTo>
                  <a:cubicBezTo>
                    <a:pt x="203" y="90"/>
                    <a:pt x="203" y="90"/>
                    <a:pt x="203" y="90"/>
                  </a:cubicBezTo>
                  <a:cubicBezTo>
                    <a:pt x="203" y="90"/>
                    <a:pt x="171" y="88"/>
                    <a:pt x="164" y="115"/>
                  </a:cubicBezTo>
                  <a:cubicBezTo>
                    <a:pt x="164" y="115"/>
                    <a:pt x="158" y="142"/>
                    <a:pt x="134" y="129"/>
                  </a:cubicBezTo>
                  <a:cubicBezTo>
                    <a:pt x="125" y="124"/>
                    <a:pt x="125" y="124"/>
                    <a:pt x="125" y="124"/>
                  </a:cubicBezTo>
                  <a:cubicBezTo>
                    <a:pt x="124" y="116"/>
                    <a:pt x="124" y="116"/>
                    <a:pt x="124" y="116"/>
                  </a:cubicBezTo>
                  <a:cubicBezTo>
                    <a:pt x="121" y="108"/>
                    <a:pt x="121" y="108"/>
                    <a:pt x="121" y="108"/>
                  </a:cubicBezTo>
                  <a:cubicBezTo>
                    <a:pt x="117" y="104"/>
                    <a:pt x="117" y="104"/>
                    <a:pt x="117" y="104"/>
                  </a:cubicBezTo>
                  <a:cubicBezTo>
                    <a:pt x="111" y="100"/>
                    <a:pt x="111" y="100"/>
                    <a:pt x="111" y="100"/>
                  </a:cubicBezTo>
                  <a:cubicBezTo>
                    <a:pt x="104" y="102"/>
                    <a:pt x="104" y="102"/>
                    <a:pt x="104" y="102"/>
                  </a:cubicBezTo>
                  <a:cubicBezTo>
                    <a:pt x="104" y="102"/>
                    <a:pt x="93" y="121"/>
                    <a:pt x="64" y="129"/>
                  </a:cubicBezTo>
                  <a:cubicBezTo>
                    <a:pt x="64" y="129"/>
                    <a:pt x="63" y="178"/>
                    <a:pt x="28" y="175"/>
                  </a:cubicBezTo>
                  <a:cubicBezTo>
                    <a:pt x="25" y="175"/>
                    <a:pt x="25" y="175"/>
                    <a:pt x="25" y="175"/>
                  </a:cubicBezTo>
                  <a:cubicBezTo>
                    <a:pt x="23" y="187"/>
                    <a:pt x="23" y="187"/>
                    <a:pt x="23" y="187"/>
                  </a:cubicBezTo>
                  <a:cubicBezTo>
                    <a:pt x="16" y="187"/>
                    <a:pt x="16" y="187"/>
                    <a:pt x="16" y="187"/>
                  </a:cubicBezTo>
                  <a:cubicBezTo>
                    <a:pt x="12" y="187"/>
                    <a:pt x="12" y="187"/>
                    <a:pt x="12" y="187"/>
                  </a:cubicBezTo>
                  <a:cubicBezTo>
                    <a:pt x="9" y="188"/>
                    <a:pt x="9" y="188"/>
                    <a:pt x="9" y="188"/>
                  </a:cubicBezTo>
                  <a:cubicBezTo>
                    <a:pt x="9" y="194"/>
                    <a:pt x="9" y="194"/>
                    <a:pt x="9" y="194"/>
                  </a:cubicBezTo>
                  <a:cubicBezTo>
                    <a:pt x="9" y="194"/>
                    <a:pt x="0" y="218"/>
                    <a:pt x="23" y="209"/>
                  </a:cubicBezTo>
                  <a:cubicBezTo>
                    <a:pt x="25" y="212"/>
                    <a:pt x="25" y="212"/>
                    <a:pt x="25" y="212"/>
                  </a:cubicBezTo>
                  <a:cubicBezTo>
                    <a:pt x="25" y="220"/>
                    <a:pt x="25" y="220"/>
                    <a:pt x="25" y="220"/>
                  </a:cubicBezTo>
                  <a:cubicBezTo>
                    <a:pt x="28" y="225"/>
                    <a:pt x="28" y="225"/>
                    <a:pt x="28" y="225"/>
                  </a:cubicBezTo>
                  <a:cubicBezTo>
                    <a:pt x="32" y="231"/>
                    <a:pt x="32" y="231"/>
                    <a:pt x="32" y="231"/>
                  </a:cubicBezTo>
                  <a:cubicBezTo>
                    <a:pt x="35" y="234"/>
                    <a:pt x="35" y="234"/>
                    <a:pt x="35" y="234"/>
                  </a:cubicBezTo>
                  <a:cubicBezTo>
                    <a:pt x="35" y="234"/>
                    <a:pt x="23" y="257"/>
                    <a:pt x="36" y="260"/>
                  </a:cubicBezTo>
                  <a:cubicBezTo>
                    <a:pt x="50" y="264"/>
                    <a:pt x="48" y="269"/>
                    <a:pt x="39" y="283"/>
                  </a:cubicBezTo>
                  <a:cubicBezTo>
                    <a:pt x="30" y="296"/>
                    <a:pt x="18" y="311"/>
                    <a:pt x="18" y="311"/>
                  </a:cubicBezTo>
                  <a:cubicBezTo>
                    <a:pt x="18" y="311"/>
                    <a:pt x="42" y="310"/>
                    <a:pt x="51" y="318"/>
                  </a:cubicBezTo>
                  <a:cubicBezTo>
                    <a:pt x="61" y="326"/>
                    <a:pt x="68" y="320"/>
                    <a:pt x="65" y="310"/>
                  </a:cubicBezTo>
                  <a:cubicBezTo>
                    <a:pt x="65" y="310"/>
                    <a:pt x="65" y="297"/>
                    <a:pt x="82" y="308"/>
                  </a:cubicBezTo>
                  <a:cubicBezTo>
                    <a:pt x="99" y="320"/>
                    <a:pt x="111" y="325"/>
                    <a:pt x="111" y="325"/>
                  </a:cubicBezTo>
                  <a:cubicBezTo>
                    <a:pt x="111" y="325"/>
                    <a:pt x="125" y="334"/>
                    <a:pt x="129" y="347"/>
                  </a:cubicBezTo>
                  <a:cubicBezTo>
                    <a:pt x="132" y="359"/>
                    <a:pt x="151" y="364"/>
                    <a:pt x="151" y="364"/>
                  </a:cubicBezTo>
                  <a:cubicBezTo>
                    <a:pt x="151" y="364"/>
                    <a:pt x="162" y="374"/>
                    <a:pt x="155" y="383"/>
                  </a:cubicBezTo>
                  <a:cubicBezTo>
                    <a:pt x="154" y="398"/>
                    <a:pt x="154" y="398"/>
                    <a:pt x="154" y="398"/>
                  </a:cubicBezTo>
                  <a:cubicBezTo>
                    <a:pt x="154" y="398"/>
                    <a:pt x="170" y="398"/>
                    <a:pt x="173" y="397"/>
                  </a:cubicBezTo>
                  <a:cubicBezTo>
                    <a:pt x="176" y="396"/>
                    <a:pt x="189" y="396"/>
                    <a:pt x="189" y="396"/>
                  </a:cubicBezTo>
                  <a:cubicBezTo>
                    <a:pt x="202" y="410"/>
                    <a:pt x="202" y="410"/>
                    <a:pt x="202" y="410"/>
                  </a:cubicBezTo>
                  <a:cubicBezTo>
                    <a:pt x="202" y="410"/>
                    <a:pt x="207" y="419"/>
                    <a:pt x="221" y="419"/>
                  </a:cubicBezTo>
                  <a:cubicBezTo>
                    <a:pt x="236" y="420"/>
                    <a:pt x="239" y="426"/>
                    <a:pt x="243" y="435"/>
                  </a:cubicBezTo>
                  <a:cubicBezTo>
                    <a:pt x="247" y="443"/>
                    <a:pt x="252" y="462"/>
                    <a:pt x="273" y="453"/>
                  </a:cubicBezTo>
                  <a:cubicBezTo>
                    <a:pt x="294" y="444"/>
                    <a:pt x="311" y="439"/>
                    <a:pt x="327" y="448"/>
                  </a:cubicBezTo>
                  <a:cubicBezTo>
                    <a:pt x="342" y="457"/>
                    <a:pt x="366" y="478"/>
                    <a:pt x="376" y="467"/>
                  </a:cubicBezTo>
                  <a:cubicBezTo>
                    <a:pt x="376" y="467"/>
                    <a:pt x="381" y="453"/>
                    <a:pt x="360" y="452"/>
                  </a:cubicBezTo>
                  <a:cubicBezTo>
                    <a:pt x="340" y="451"/>
                    <a:pt x="342" y="434"/>
                    <a:pt x="349" y="425"/>
                  </a:cubicBezTo>
                  <a:cubicBezTo>
                    <a:pt x="356" y="415"/>
                    <a:pt x="353" y="410"/>
                    <a:pt x="350" y="399"/>
                  </a:cubicBezTo>
                  <a:cubicBezTo>
                    <a:pt x="348" y="388"/>
                    <a:pt x="349" y="364"/>
                    <a:pt x="355" y="350"/>
                  </a:cubicBezTo>
                  <a:cubicBezTo>
                    <a:pt x="360" y="335"/>
                    <a:pt x="365" y="330"/>
                    <a:pt x="365" y="330"/>
                  </a:cubicBezTo>
                  <a:cubicBezTo>
                    <a:pt x="368" y="325"/>
                    <a:pt x="368" y="325"/>
                    <a:pt x="368" y="325"/>
                  </a:cubicBezTo>
                  <a:cubicBezTo>
                    <a:pt x="368" y="325"/>
                    <a:pt x="370" y="308"/>
                    <a:pt x="384" y="306"/>
                  </a:cubicBezTo>
                  <a:cubicBezTo>
                    <a:pt x="384" y="306"/>
                    <a:pt x="391" y="300"/>
                    <a:pt x="395" y="293"/>
                  </a:cubicBezTo>
                  <a:cubicBezTo>
                    <a:pt x="399" y="285"/>
                    <a:pt x="410" y="283"/>
                    <a:pt x="410" y="283"/>
                  </a:cubicBezTo>
                  <a:cubicBezTo>
                    <a:pt x="415" y="266"/>
                    <a:pt x="415" y="266"/>
                    <a:pt x="415" y="266"/>
                  </a:cubicBezTo>
                  <a:cubicBezTo>
                    <a:pt x="417" y="256"/>
                    <a:pt x="417" y="256"/>
                    <a:pt x="417" y="256"/>
                  </a:cubicBezTo>
                  <a:cubicBezTo>
                    <a:pt x="421" y="255"/>
                    <a:pt x="421" y="255"/>
                    <a:pt x="421" y="255"/>
                  </a:cubicBezTo>
                  <a:cubicBezTo>
                    <a:pt x="426" y="259"/>
                    <a:pt x="426" y="259"/>
                    <a:pt x="426" y="259"/>
                  </a:cubicBezTo>
                  <a:cubicBezTo>
                    <a:pt x="431" y="266"/>
                    <a:pt x="431" y="266"/>
                    <a:pt x="431" y="266"/>
                  </a:cubicBezTo>
                  <a:cubicBezTo>
                    <a:pt x="431" y="266"/>
                    <a:pt x="475" y="278"/>
                    <a:pt x="469" y="251"/>
                  </a:cubicBez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宁德">
              <a:hlinkClick r:id="" action="ppaction://macro?name=Slide1.宁德_click" highlightClick="1"/>
              <a:hlinkHover r:id="" action="ppaction://noaction" highlightClick="1"/>
              <a:extLst>
                <a:ext uri="{FF2B5EF4-FFF2-40B4-BE49-F238E27FC236}">
                  <a16:creationId xmlns:a16="http://schemas.microsoft.com/office/drawing/2014/main" xmlns="" id="{AFD0B91F-9A38-46AC-97D9-6F69DCE0283F}"/>
                </a:ext>
              </a:extLst>
            </p:cNvPr>
            <p:cNvSpPr>
              <a:spLocks/>
            </p:cNvSpPr>
            <p:nvPr/>
          </p:nvSpPr>
          <p:spPr bwMode="auto">
            <a:xfrm>
              <a:off x="5293011" y="1363680"/>
              <a:ext cx="2144226" cy="1706046"/>
            </a:xfrm>
            <a:custGeom>
              <a:avLst/>
              <a:gdLst>
                <a:gd name="T0" fmla="*/ 369 w 393"/>
                <a:gd name="T1" fmla="*/ 56 h 351"/>
                <a:gd name="T2" fmla="*/ 350 w 393"/>
                <a:gd name="T3" fmla="*/ 53 h 351"/>
                <a:gd name="T4" fmla="*/ 327 w 393"/>
                <a:gd name="T5" fmla="*/ 53 h 351"/>
                <a:gd name="T6" fmla="*/ 307 w 393"/>
                <a:gd name="T7" fmla="*/ 72 h 351"/>
                <a:gd name="T8" fmla="*/ 275 w 393"/>
                <a:gd name="T9" fmla="*/ 84 h 351"/>
                <a:gd name="T10" fmla="*/ 235 w 393"/>
                <a:gd name="T11" fmla="*/ 67 h 351"/>
                <a:gd name="T12" fmla="*/ 231 w 393"/>
                <a:gd name="T13" fmla="*/ 46 h 351"/>
                <a:gd name="T14" fmla="*/ 222 w 393"/>
                <a:gd name="T15" fmla="*/ 31 h 351"/>
                <a:gd name="T16" fmla="*/ 209 w 393"/>
                <a:gd name="T17" fmla="*/ 13 h 351"/>
                <a:gd name="T18" fmla="*/ 158 w 393"/>
                <a:gd name="T19" fmla="*/ 54 h 351"/>
                <a:gd name="T20" fmla="*/ 135 w 393"/>
                <a:gd name="T21" fmla="*/ 75 h 351"/>
                <a:gd name="T22" fmla="*/ 132 w 393"/>
                <a:gd name="T23" fmla="*/ 119 h 351"/>
                <a:gd name="T24" fmla="*/ 86 w 393"/>
                <a:gd name="T25" fmla="*/ 141 h 351"/>
                <a:gd name="T26" fmla="*/ 75 w 393"/>
                <a:gd name="T27" fmla="*/ 149 h 351"/>
                <a:gd name="T28" fmla="*/ 44 w 393"/>
                <a:gd name="T29" fmla="*/ 188 h 351"/>
                <a:gd name="T30" fmla="*/ 15 w 393"/>
                <a:gd name="T31" fmla="*/ 232 h 351"/>
                <a:gd name="T32" fmla="*/ 20 w 393"/>
                <a:gd name="T33" fmla="*/ 334 h 351"/>
                <a:gd name="T34" fmla="*/ 45 w 393"/>
                <a:gd name="T35" fmla="*/ 342 h 351"/>
                <a:gd name="T36" fmla="*/ 56 w 393"/>
                <a:gd name="T37" fmla="*/ 299 h 351"/>
                <a:gd name="T38" fmla="*/ 126 w 393"/>
                <a:gd name="T39" fmla="*/ 271 h 351"/>
                <a:gd name="T40" fmla="*/ 217 w 393"/>
                <a:gd name="T41" fmla="*/ 258 h 351"/>
                <a:gd name="T42" fmla="*/ 280 w 393"/>
                <a:gd name="T43" fmla="*/ 250 h 351"/>
                <a:gd name="T44" fmla="*/ 250 w 393"/>
                <a:gd name="T45" fmla="*/ 221 h 351"/>
                <a:gd name="T46" fmla="*/ 245 w 393"/>
                <a:gd name="T47" fmla="*/ 204 h 351"/>
                <a:gd name="T48" fmla="*/ 239 w 393"/>
                <a:gd name="T49" fmla="*/ 188 h 351"/>
                <a:gd name="T50" fmla="*/ 254 w 393"/>
                <a:gd name="T51" fmla="*/ 213 h 351"/>
                <a:gd name="T52" fmla="*/ 263 w 393"/>
                <a:gd name="T53" fmla="*/ 212 h 351"/>
                <a:gd name="T54" fmla="*/ 271 w 393"/>
                <a:gd name="T55" fmla="*/ 197 h 351"/>
                <a:gd name="T56" fmla="*/ 270 w 393"/>
                <a:gd name="T57" fmla="*/ 205 h 351"/>
                <a:gd name="T58" fmla="*/ 276 w 393"/>
                <a:gd name="T59" fmla="*/ 209 h 351"/>
                <a:gd name="T60" fmla="*/ 273 w 393"/>
                <a:gd name="T61" fmla="*/ 226 h 351"/>
                <a:gd name="T62" fmla="*/ 282 w 393"/>
                <a:gd name="T63" fmla="*/ 230 h 351"/>
                <a:gd name="T64" fmla="*/ 294 w 393"/>
                <a:gd name="T65" fmla="*/ 236 h 351"/>
                <a:gd name="T66" fmla="*/ 299 w 393"/>
                <a:gd name="T67" fmla="*/ 216 h 351"/>
                <a:gd name="T68" fmla="*/ 303 w 393"/>
                <a:gd name="T69" fmla="*/ 206 h 351"/>
                <a:gd name="T70" fmla="*/ 320 w 393"/>
                <a:gd name="T71" fmla="*/ 206 h 351"/>
                <a:gd name="T72" fmla="*/ 322 w 393"/>
                <a:gd name="T73" fmla="*/ 215 h 351"/>
                <a:gd name="T74" fmla="*/ 302 w 393"/>
                <a:gd name="T75" fmla="*/ 247 h 351"/>
                <a:gd name="T76" fmla="*/ 307 w 393"/>
                <a:gd name="T77" fmla="*/ 255 h 351"/>
                <a:gd name="T78" fmla="*/ 341 w 393"/>
                <a:gd name="T79" fmla="*/ 241 h 351"/>
                <a:gd name="T80" fmla="*/ 340 w 393"/>
                <a:gd name="T81" fmla="*/ 228 h 351"/>
                <a:gd name="T82" fmla="*/ 341 w 393"/>
                <a:gd name="T83" fmla="*/ 216 h 351"/>
                <a:gd name="T84" fmla="*/ 337 w 393"/>
                <a:gd name="T85" fmla="*/ 203 h 351"/>
                <a:gd name="T86" fmla="*/ 324 w 393"/>
                <a:gd name="T87" fmla="*/ 194 h 351"/>
                <a:gd name="T88" fmla="*/ 317 w 393"/>
                <a:gd name="T89" fmla="*/ 184 h 351"/>
                <a:gd name="T90" fmla="*/ 331 w 393"/>
                <a:gd name="T91" fmla="*/ 178 h 351"/>
                <a:gd name="T92" fmla="*/ 356 w 393"/>
                <a:gd name="T93" fmla="*/ 171 h 351"/>
                <a:gd name="T94" fmla="*/ 356 w 393"/>
                <a:gd name="T95" fmla="*/ 160 h 351"/>
                <a:gd name="T96" fmla="*/ 350 w 393"/>
                <a:gd name="T97" fmla="*/ 158 h 351"/>
                <a:gd name="T98" fmla="*/ 364 w 393"/>
                <a:gd name="T99" fmla="*/ 150 h 351"/>
                <a:gd name="T100" fmla="*/ 362 w 393"/>
                <a:gd name="T101" fmla="*/ 134 h 351"/>
                <a:gd name="T102" fmla="*/ 360 w 393"/>
                <a:gd name="T103" fmla="*/ 124 h 351"/>
                <a:gd name="T104" fmla="*/ 383 w 393"/>
                <a:gd name="T105" fmla="*/ 123 h 351"/>
                <a:gd name="T106" fmla="*/ 390 w 393"/>
                <a:gd name="T107" fmla="*/ 8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3" h="351">
                  <a:moveTo>
                    <a:pt x="390" y="88"/>
                  </a:moveTo>
                  <a:cubicBezTo>
                    <a:pt x="393" y="78"/>
                    <a:pt x="387" y="77"/>
                    <a:pt x="387" y="77"/>
                  </a:cubicBezTo>
                  <a:cubicBezTo>
                    <a:pt x="387" y="77"/>
                    <a:pt x="369" y="68"/>
                    <a:pt x="369" y="56"/>
                  </a:cubicBezTo>
                  <a:cubicBezTo>
                    <a:pt x="369" y="56"/>
                    <a:pt x="366" y="56"/>
                    <a:pt x="362" y="56"/>
                  </a:cubicBezTo>
                  <a:cubicBezTo>
                    <a:pt x="359" y="56"/>
                    <a:pt x="353" y="56"/>
                    <a:pt x="353" y="56"/>
                  </a:cubicBezTo>
                  <a:cubicBezTo>
                    <a:pt x="350" y="53"/>
                    <a:pt x="350" y="53"/>
                    <a:pt x="350" y="53"/>
                  </a:cubicBezTo>
                  <a:cubicBezTo>
                    <a:pt x="350" y="53"/>
                    <a:pt x="350" y="52"/>
                    <a:pt x="347" y="52"/>
                  </a:cubicBezTo>
                  <a:cubicBezTo>
                    <a:pt x="344" y="52"/>
                    <a:pt x="343" y="51"/>
                    <a:pt x="340" y="51"/>
                  </a:cubicBezTo>
                  <a:cubicBezTo>
                    <a:pt x="338" y="52"/>
                    <a:pt x="327" y="53"/>
                    <a:pt x="327" y="53"/>
                  </a:cubicBezTo>
                  <a:cubicBezTo>
                    <a:pt x="320" y="59"/>
                    <a:pt x="320" y="59"/>
                    <a:pt x="320" y="59"/>
                  </a:cubicBezTo>
                  <a:cubicBezTo>
                    <a:pt x="320" y="59"/>
                    <a:pt x="315" y="64"/>
                    <a:pt x="314" y="66"/>
                  </a:cubicBezTo>
                  <a:cubicBezTo>
                    <a:pt x="312" y="68"/>
                    <a:pt x="310" y="72"/>
                    <a:pt x="307" y="72"/>
                  </a:cubicBezTo>
                  <a:cubicBezTo>
                    <a:pt x="305" y="72"/>
                    <a:pt x="298" y="71"/>
                    <a:pt x="298" y="71"/>
                  </a:cubicBezTo>
                  <a:cubicBezTo>
                    <a:pt x="298" y="71"/>
                    <a:pt x="296" y="66"/>
                    <a:pt x="292" y="69"/>
                  </a:cubicBezTo>
                  <a:cubicBezTo>
                    <a:pt x="288" y="72"/>
                    <a:pt x="275" y="84"/>
                    <a:pt x="275" y="84"/>
                  </a:cubicBezTo>
                  <a:cubicBezTo>
                    <a:pt x="264" y="92"/>
                    <a:pt x="264" y="92"/>
                    <a:pt x="264" y="92"/>
                  </a:cubicBezTo>
                  <a:cubicBezTo>
                    <a:pt x="264" y="92"/>
                    <a:pt x="252" y="100"/>
                    <a:pt x="238" y="74"/>
                  </a:cubicBezTo>
                  <a:cubicBezTo>
                    <a:pt x="235" y="67"/>
                    <a:pt x="235" y="67"/>
                    <a:pt x="235" y="67"/>
                  </a:cubicBezTo>
                  <a:cubicBezTo>
                    <a:pt x="234" y="60"/>
                    <a:pt x="234" y="60"/>
                    <a:pt x="234" y="60"/>
                  </a:cubicBezTo>
                  <a:cubicBezTo>
                    <a:pt x="234" y="54"/>
                    <a:pt x="234" y="54"/>
                    <a:pt x="234" y="54"/>
                  </a:cubicBezTo>
                  <a:cubicBezTo>
                    <a:pt x="231" y="46"/>
                    <a:pt x="231" y="46"/>
                    <a:pt x="231" y="46"/>
                  </a:cubicBezTo>
                  <a:cubicBezTo>
                    <a:pt x="223" y="42"/>
                    <a:pt x="223" y="42"/>
                    <a:pt x="223" y="42"/>
                  </a:cubicBezTo>
                  <a:cubicBezTo>
                    <a:pt x="223" y="42"/>
                    <a:pt x="222" y="42"/>
                    <a:pt x="222" y="40"/>
                  </a:cubicBezTo>
                  <a:cubicBezTo>
                    <a:pt x="222" y="38"/>
                    <a:pt x="222" y="31"/>
                    <a:pt x="222" y="31"/>
                  </a:cubicBezTo>
                  <a:cubicBezTo>
                    <a:pt x="221" y="27"/>
                    <a:pt x="221" y="27"/>
                    <a:pt x="221" y="27"/>
                  </a:cubicBezTo>
                  <a:cubicBezTo>
                    <a:pt x="215" y="21"/>
                    <a:pt x="215" y="21"/>
                    <a:pt x="215" y="21"/>
                  </a:cubicBezTo>
                  <a:cubicBezTo>
                    <a:pt x="209" y="13"/>
                    <a:pt x="209" y="13"/>
                    <a:pt x="209" y="13"/>
                  </a:cubicBezTo>
                  <a:cubicBezTo>
                    <a:pt x="209" y="13"/>
                    <a:pt x="186" y="0"/>
                    <a:pt x="183" y="32"/>
                  </a:cubicBezTo>
                  <a:cubicBezTo>
                    <a:pt x="183" y="32"/>
                    <a:pt x="184" y="54"/>
                    <a:pt x="168" y="45"/>
                  </a:cubicBezTo>
                  <a:cubicBezTo>
                    <a:pt x="168" y="45"/>
                    <a:pt x="163" y="47"/>
                    <a:pt x="158" y="54"/>
                  </a:cubicBezTo>
                  <a:cubicBezTo>
                    <a:pt x="153" y="61"/>
                    <a:pt x="156" y="65"/>
                    <a:pt x="146" y="71"/>
                  </a:cubicBezTo>
                  <a:cubicBezTo>
                    <a:pt x="142" y="72"/>
                    <a:pt x="138" y="74"/>
                    <a:pt x="135" y="75"/>
                  </a:cubicBezTo>
                  <a:cubicBezTo>
                    <a:pt x="135" y="75"/>
                    <a:pt x="135" y="75"/>
                    <a:pt x="135" y="75"/>
                  </a:cubicBezTo>
                  <a:cubicBezTo>
                    <a:pt x="135" y="75"/>
                    <a:pt x="135" y="75"/>
                    <a:pt x="135" y="75"/>
                  </a:cubicBezTo>
                  <a:cubicBezTo>
                    <a:pt x="134" y="100"/>
                    <a:pt x="134" y="100"/>
                    <a:pt x="134" y="100"/>
                  </a:cubicBezTo>
                  <a:cubicBezTo>
                    <a:pt x="134" y="100"/>
                    <a:pt x="145" y="115"/>
                    <a:pt x="132" y="119"/>
                  </a:cubicBezTo>
                  <a:cubicBezTo>
                    <a:pt x="120" y="123"/>
                    <a:pt x="129" y="133"/>
                    <a:pt x="129" y="133"/>
                  </a:cubicBezTo>
                  <a:cubicBezTo>
                    <a:pt x="135" y="160"/>
                    <a:pt x="91" y="149"/>
                    <a:pt x="91" y="149"/>
                  </a:cubicBezTo>
                  <a:cubicBezTo>
                    <a:pt x="86" y="141"/>
                    <a:pt x="86" y="141"/>
                    <a:pt x="86" y="141"/>
                  </a:cubicBezTo>
                  <a:cubicBezTo>
                    <a:pt x="81" y="137"/>
                    <a:pt x="81" y="137"/>
                    <a:pt x="81" y="137"/>
                  </a:cubicBezTo>
                  <a:cubicBezTo>
                    <a:pt x="76" y="138"/>
                    <a:pt x="76" y="138"/>
                    <a:pt x="76" y="138"/>
                  </a:cubicBezTo>
                  <a:cubicBezTo>
                    <a:pt x="75" y="149"/>
                    <a:pt x="75" y="149"/>
                    <a:pt x="75" y="149"/>
                  </a:cubicBezTo>
                  <a:cubicBezTo>
                    <a:pt x="70" y="165"/>
                    <a:pt x="70" y="165"/>
                    <a:pt x="70" y="165"/>
                  </a:cubicBezTo>
                  <a:cubicBezTo>
                    <a:pt x="70" y="165"/>
                    <a:pt x="59" y="168"/>
                    <a:pt x="55" y="175"/>
                  </a:cubicBezTo>
                  <a:cubicBezTo>
                    <a:pt x="51" y="182"/>
                    <a:pt x="44" y="188"/>
                    <a:pt x="44" y="188"/>
                  </a:cubicBezTo>
                  <a:cubicBezTo>
                    <a:pt x="30" y="190"/>
                    <a:pt x="28" y="207"/>
                    <a:pt x="28" y="207"/>
                  </a:cubicBezTo>
                  <a:cubicBezTo>
                    <a:pt x="25" y="212"/>
                    <a:pt x="25" y="212"/>
                    <a:pt x="25" y="212"/>
                  </a:cubicBezTo>
                  <a:cubicBezTo>
                    <a:pt x="25" y="212"/>
                    <a:pt x="20" y="218"/>
                    <a:pt x="15" y="232"/>
                  </a:cubicBezTo>
                  <a:cubicBezTo>
                    <a:pt x="9" y="246"/>
                    <a:pt x="8" y="270"/>
                    <a:pt x="10" y="281"/>
                  </a:cubicBezTo>
                  <a:cubicBezTo>
                    <a:pt x="13" y="292"/>
                    <a:pt x="16" y="297"/>
                    <a:pt x="9" y="307"/>
                  </a:cubicBezTo>
                  <a:cubicBezTo>
                    <a:pt x="2" y="316"/>
                    <a:pt x="0" y="333"/>
                    <a:pt x="20" y="334"/>
                  </a:cubicBezTo>
                  <a:cubicBezTo>
                    <a:pt x="41" y="335"/>
                    <a:pt x="36" y="350"/>
                    <a:pt x="36" y="350"/>
                  </a:cubicBezTo>
                  <a:cubicBezTo>
                    <a:pt x="36" y="351"/>
                    <a:pt x="36" y="351"/>
                    <a:pt x="36" y="351"/>
                  </a:cubicBezTo>
                  <a:cubicBezTo>
                    <a:pt x="40" y="341"/>
                    <a:pt x="45" y="342"/>
                    <a:pt x="45" y="342"/>
                  </a:cubicBezTo>
                  <a:cubicBezTo>
                    <a:pt x="45" y="342"/>
                    <a:pt x="53" y="336"/>
                    <a:pt x="57" y="330"/>
                  </a:cubicBezTo>
                  <a:cubicBezTo>
                    <a:pt x="62" y="324"/>
                    <a:pt x="63" y="321"/>
                    <a:pt x="56" y="311"/>
                  </a:cubicBezTo>
                  <a:cubicBezTo>
                    <a:pt x="50" y="301"/>
                    <a:pt x="56" y="299"/>
                    <a:pt x="56" y="299"/>
                  </a:cubicBezTo>
                  <a:cubicBezTo>
                    <a:pt x="60" y="305"/>
                    <a:pt x="73" y="305"/>
                    <a:pt x="73" y="305"/>
                  </a:cubicBezTo>
                  <a:cubicBezTo>
                    <a:pt x="102" y="280"/>
                    <a:pt x="102" y="280"/>
                    <a:pt x="102" y="280"/>
                  </a:cubicBezTo>
                  <a:cubicBezTo>
                    <a:pt x="102" y="280"/>
                    <a:pt x="101" y="264"/>
                    <a:pt x="126" y="271"/>
                  </a:cubicBezTo>
                  <a:cubicBezTo>
                    <a:pt x="152" y="277"/>
                    <a:pt x="160" y="268"/>
                    <a:pt x="160" y="268"/>
                  </a:cubicBezTo>
                  <a:cubicBezTo>
                    <a:pt x="160" y="268"/>
                    <a:pt x="170" y="263"/>
                    <a:pt x="184" y="253"/>
                  </a:cubicBezTo>
                  <a:cubicBezTo>
                    <a:pt x="197" y="243"/>
                    <a:pt x="199" y="246"/>
                    <a:pt x="217" y="258"/>
                  </a:cubicBezTo>
                  <a:cubicBezTo>
                    <a:pt x="235" y="271"/>
                    <a:pt x="242" y="266"/>
                    <a:pt x="242" y="266"/>
                  </a:cubicBezTo>
                  <a:cubicBezTo>
                    <a:pt x="263" y="259"/>
                    <a:pt x="273" y="263"/>
                    <a:pt x="273" y="263"/>
                  </a:cubicBezTo>
                  <a:cubicBezTo>
                    <a:pt x="280" y="250"/>
                    <a:pt x="280" y="250"/>
                    <a:pt x="280" y="250"/>
                  </a:cubicBezTo>
                  <a:cubicBezTo>
                    <a:pt x="280" y="250"/>
                    <a:pt x="281" y="239"/>
                    <a:pt x="270" y="234"/>
                  </a:cubicBezTo>
                  <a:cubicBezTo>
                    <a:pt x="258" y="229"/>
                    <a:pt x="254" y="227"/>
                    <a:pt x="254" y="227"/>
                  </a:cubicBezTo>
                  <a:cubicBezTo>
                    <a:pt x="250" y="221"/>
                    <a:pt x="250" y="221"/>
                    <a:pt x="250" y="221"/>
                  </a:cubicBezTo>
                  <a:cubicBezTo>
                    <a:pt x="248" y="215"/>
                    <a:pt x="248" y="215"/>
                    <a:pt x="248" y="215"/>
                  </a:cubicBezTo>
                  <a:cubicBezTo>
                    <a:pt x="248" y="209"/>
                    <a:pt x="248" y="209"/>
                    <a:pt x="248" y="209"/>
                  </a:cubicBezTo>
                  <a:cubicBezTo>
                    <a:pt x="248" y="209"/>
                    <a:pt x="246" y="206"/>
                    <a:pt x="245" y="204"/>
                  </a:cubicBezTo>
                  <a:cubicBezTo>
                    <a:pt x="244" y="202"/>
                    <a:pt x="240" y="197"/>
                    <a:pt x="240" y="197"/>
                  </a:cubicBezTo>
                  <a:cubicBezTo>
                    <a:pt x="239" y="192"/>
                    <a:pt x="239" y="192"/>
                    <a:pt x="239" y="192"/>
                  </a:cubicBezTo>
                  <a:cubicBezTo>
                    <a:pt x="239" y="188"/>
                    <a:pt x="239" y="188"/>
                    <a:pt x="239" y="188"/>
                  </a:cubicBezTo>
                  <a:cubicBezTo>
                    <a:pt x="241" y="188"/>
                    <a:pt x="241" y="188"/>
                    <a:pt x="241" y="188"/>
                  </a:cubicBezTo>
                  <a:cubicBezTo>
                    <a:pt x="245" y="196"/>
                    <a:pt x="245" y="196"/>
                    <a:pt x="245" y="196"/>
                  </a:cubicBezTo>
                  <a:cubicBezTo>
                    <a:pt x="254" y="213"/>
                    <a:pt x="254" y="213"/>
                    <a:pt x="254" y="213"/>
                  </a:cubicBezTo>
                  <a:cubicBezTo>
                    <a:pt x="260" y="223"/>
                    <a:pt x="260" y="223"/>
                    <a:pt x="260" y="223"/>
                  </a:cubicBezTo>
                  <a:cubicBezTo>
                    <a:pt x="263" y="224"/>
                    <a:pt x="263" y="224"/>
                    <a:pt x="263" y="224"/>
                  </a:cubicBezTo>
                  <a:cubicBezTo>
                    <a:pt x="263" y="212"/>
                    <a:pt x="263" y="212"/>
                    <a:pt x="263" y="212"/>
                  </a:cubicBezTo>
                  <a:cubicBezTo>
                    <a:pt x="263" y="204"/>
                    <a:pt x="263" y="204"/>
                    <a:pt x="263" y="204"/>
                  </a:cubicBezTo>
                  <a:cubicBezTo>
                    <a:pt x="265" y="198"/>
                    <a:pt x="265" y="198"/>
                    <a:pt x="265" y="198"/>
                  </a:cubicBezTo>
                  <a:cubicBezTo>
                    <a:pt x="271" y="197"/>
                    <a:pt x="271" y="197"/>
                    <a:pt x="271" y="197"/>
                  </a:cubicBezTo>
                  <a:cubicBezTo>
                    <a:pt x="274" y="197"/>
                    <a:pt x="274" y="197"/>
                    <a:pt x="274" y="197"/>
                  </a:cubicBezTo>
                  <a:cubicBezTo>
                    <a:pt x="272" y="200"/>
                    <a:pt x="272" y="200"/>
                    <a:pt x="272" y="200"/>
                  </a:cubicBezTo>
                  <a:cubicBezTo>
                    <a:pt x="270" y="205"/>
                    <a:pt x="270" y="205"/>
                    <a:pt x="270" y="205"/>
                  </a:cubicBezTo>
                  <a:cubicBezTo>
                    <a:pt x="270" y="208"/>
                    <a:pt x="270" y="208"/>
                    <a:pt x="270" y="208"/>
                  </a:cubicBezTo>
                  <a:cubicBezTo>
                    <a:pt x="272" y="209"/>
                    <a:pt x="272" y="209"/>
                    <a:pt x="272" y="209"/>
                  </a:cubicBezTo>
                  <a:cubicBezTo>
                    <a:pt x="276" y="209"/>
                    <a:pt x="276" y="209"/>
                    <a:pt x="276" y="209"/>
                  </a:cubicBezTo>
                  <a:cubicBezTo>
                    <a:pt x="277" y="215"/>
                    <a:pt x="277" y="215"/>
                    <a:pt x="277" y="215"/>
                  </a:cubicBezTo>
                  <a:cubicBezTo>
                    <a:pt x="273" y="220"/>
                    <a:pt x="273" y="220"/>
                    <a:pt x="273" y="220"/>
                  </a:cubicBezTo>
                  <a:cubicBezTo>
                    <a:pt x="273" y="226"/>
                    <a:pt x="273" y="226"/>
                    <a:pt x="273" y="226"/>
                  </a:cubicBezTo>
                  <a:cubicBezTo>
                    <a:pt x="275" y="229"/>
                    <a:pt x="275" y="229"/>
                    <a:pt x="275" y="229"/>
                  </a:cubicBezTo>
                  <a:cubicBezTo>
                    <a:pt x="280" y="230"/>
                    <a:pt x="280" y="230"/>
                    <a:pt x="280" y="230"/>
                  </a:cubicBezTo>
                  <a:cubicBezTo>
                    <a:pt x="282" y="230"/>
                    <a:pt x="282" y="230"/>
                    <a:pt x="282" y="230"/>
                  </a:cubicBezTo>
                  <a:cubicBezTo>
                    <a:pt x="287" y="236"/>
                    <a:pt x="287" y="236"/>
                    <a:pt x="287" y="236"/>
                  </a:cubicBezTo>
                  <a:cubicBezTo>
                    <a:pt x="292" y="239"/>
                    <a:pt x="292" y="239"/>
                    <a:pt x="292" y="239"/>
                  </a:cubicBezTo>
                  <a:cubicBezTo>
                    <a:pt x="294" y="236"/>
                    <a:pt x="294" y="236"/>
                    <a:pt x="294" y="236"/>
                  </a:cubicBezTo>
                  <a:cubicBezTo>
                    <a:pt x="297" y="228"/>
                    <a:pt x="297" y="228"/>
                    <a:pt x="297" y="228"/>
                  </a:cubicBezTo>
                  <a:cubicBezTo>
                    <a:pt x="299" y="224"/>
                    <a:pt x="299" y="224"/>
                    <a:pt x="299" y="224"/>
                  </a:cubicBezTo>
                  <a:cubicBezTo>
                    <a:pt x="299" y="216"/>
                    <a:pt x="299" y="216"/>
                    <a:pt x="299" y="216"/>
                  </a:cubicBezTo>
                  <a:cubicBezTo>
                    <a:pt x="299" y="216"/>
                    <a:pt x="299" y="213"/>
                    <a:pt x="299" y="211"/>
                  </a:cubicBezTo>
                  <a:cubicBezTo>
                    <a:pt x="299" y="208"/>
                    <a:pt x="299" y="206"/>
                    <a:pt x="299" y="206"/>
                  </a:cubicBezTo>
                  <a:cubicBezTo>
                    <a:pt x="299" y="206"/>
                    <a:pt x="301" y="206"/>
                    <a:pt x="303" y="206"/>
                  </a:cubicBezTo>
                  <a:cubicBezTo>
                    <a:pt x="305" y="206"/>
                    <a:pt x="304" y="206"/>
                    <a:pt x="307" y="206"/>
                  </a:cubicBezTo>
                  <a:cubicBezTo>
                    <a:pt x="311" y="206"/>
                    <a:pt x="314" y="206"/>
                    <a:pt x="314" y="206"/>
                  </a:cubicBezTo>
                  <a:cubicBezTo>
                    <a:pt x="314" y="206"/>
                    <a:pt x="318" y="206"/>
                    <a:pt x="320" y="206"/>
                  </a:cubicBezTo>
                  <a:cubicBezTo>
                    <a:pt x="322" y="206"/>
                    <a:pt x="325" y="206"/>
                    <a:pt x="325" y="206"/>
                  </a:cubicBezTo>
                  <a:cubicBezTo>
                    <a:pt x="325" y="206"/>
                    <a:pt x="329" y="207"/>
                    <a:pt x="327" y="210"/>
                  </a:cubicBezTo>
                  <a:cubicBezTo>
                    <a:pt x="324" y="213"/>
                    <a:pt x="324" y="211"/>
                    <a:pt x="322" y="215"/>
                  </a:cubicBezTo>
                  <a:cubicBezTo>
                    <a:pt x="320" y="220"/>
                    <a:pt x="312" y="224"/>
                    <a:pt x="312" y="230"/>
                  </a:cubicBezTo>
                  <a:cubicBezTo>
                    <a:pt x="312" y="236"/>
                    <a:pt x="309" y="244"/>
                    <a:pt x="309" y="244"/>
                  </a:cubicBezTo>
                  <a:cubicBezTo>
                    <a:pt x="302" y="247"/>
                    <a:pt x="302" y="247"/>
                    <a:pt x="302" y="247"/>
                  </a:cubicBezTo>
                  <a:cubicBezTo>
                    <a:pt x="302" y="247"/>
                    <a:pt x="289" y="247"/>
                    <a:pt x="286" y="256"/>
                  </a:cubicBezTo>
                  <a:cubicBezTo>
                    <a:pt x="283" y="265"/>
                    <a:pt x="278" y="276"/>
                    <a:pt x="291" y="275"/>
                  </a:cubicBezTo>
                  <a:cubicBezTo>
                    <a:pt x="305" y="273"/>
                    <a:pt x="307" y="255"/>
                    <a:pt x="307" y="255"/>
                  </a:cubicBezTo>
                  <a:cubicBezTo>
                    <a:pt x="307" y="255"/>
                    <a:pt x="321" y="251"/>
                    <a:pt x="326" y="244"/>
                  </a:cubicBezTo>
                  <a:cubicBezTo>
                    <a:pt x="332" y="241"/>
                    <a:pt x="332" y="241"/>
                    <a:pt x="332" y="241"/>
                  </a:cubicBezTo>
                  <a:cubicBezTo>
                    <a:pt x="341" y="241"/>
                    <a:pt x="341" y="241"/>
                    <a:pt x="341" y="241"/>
                  </a:cubicBezTo>
                  <a:cubicBezTo>
                    <a:pt x="343" y="236"/>
                    <a:pt x="343" y="236"/>
                    <a:pt x="343" y="236"/>
                  </a:cubicBezTo>
                  <a:cubicBezTo>
                    <a:pt x="339" y="231"/>
                    <a:pt x="339" y="231"/>
                    <a:pt x="339" y="231"/>
                  </a:cubicBezTo>
                  <a:cubicBezTo>
                    <a:pt x="340" y="228"/>
                    <a:pt x="340" y="228"/>
                    <a:pt x="340" y="228"/>
                  </a:cubicBezTo>
                  <a:cubicBezTo>
                    <a:pt x="345" y="221"/>
                    <a:pt x="345" y="221"/>
                    <a:pt x="345" y="221"/>
                  </a:cubicBezTo>
                  <a:cubicBezTo>
                    <a:pt x="345" y="219"/>
                    <a:pt x="345" y="219"/>
                    <a:pt x="345" y="219"/>
                  </a:cubicBezTo>
                  <a:cubicBezTo>
                    <a:pt x="341" y="216"/>
                    <a:pt x="341" y="216"/>
                    <a:pt x="341" y="216"/>
                  </a:cubicBezTo>
                  <a:cubicBezTo>
                    <a:pt x="337" y="215"/>
                    <a:pt x="337" y="215"/>
                    <a:pt x="337" y="215"/>
                  </a:cubicBezTo>
                  <a:cubicBezTo>
                    <a:pt x="337" y="208"/>
                    <a:pt x="337" y="208"/>
                    <a:pt x="337" y="208"/>
                  </a:cubicBezTo>
                  <a:cubicBezTo>
                    <a:pt x="337" y="203"/>
                    <a:pt x="337" y="203"/>
                    <a:pt x="337" y="203"/>
                  </a:cubicBezTo>
                  <a:cubicBezTo>
                    <a:pt x="336" y="200"/>
                    <a:pt x="336" y="200"/>
                    <a:pt x="336" y="200"/>
                  </a:cubicBezTo>
                  <a:cubicBezTo>
                    <a:pt x="330" y="197"/>
                    <a:pt x="330" y="197"/>
                    <a:pt x="330" y="197"/>
                  </a:cubicBezTo>
                  <a:cubicBezTo>
                    <a:pt x="324" y="194"/>
                    <a:pt x="324" y="194"/>
                    <a:pt x="324" y="194"/>
                  </a:cubicBezTo>
                  <a:cubicBezTo>
                    <a:pt x="319" y="192"/>
                    <a:pt x="319" y="192"/>
                    <a:pt x="319" y="192"/>
                  </a:cubicBezTo>
                  <a:cubicBezTo>
                    <a:pt x="317" y="189"/>
                    <a:pt x="317" y="189"/>
                    <a:pt x="317" y="189"/>
                  </a:cubicBezTo>
                  <a:cubicBezTo>
                    <a:pt x="317" y="184"/>
                    <a:pt x="317" y="184"/>
                    <a:pt x="317" y="184"/>
                  </a:cubicBezTo>
                  <a:cubicBezTo>
                    <a:pt x="323" y="182"/>
                    <a:pt x="323" y="182"/>
                    <a:pt x="323" y="182"/>
                  </a:cubicBezTo>
                  <a:cubicBezTo>
                    <a:pt x="328" y="181"/>
                    <a:pt x="328" y="181"/>
                    <a:pt x="328" y="181"/>
                  </a:cubicBezTo>
                  <a:cubicBezTo>
                    <a:pt x="331" y="178"/>
                    <a:pt x="331" y="178"/>
                    <a:pt x="331" y="178"/>
                  </a:cubicBezTo>
                  <a:cubicBezTo>
                    <a:pt x="335" y="174"/>
                    <a:pt x="335" y="174"/>
                    <a:pt x="335" y="174"/>
                  </a:cubicBezTo>
                  <a:cubicBezTo>
                    <a:pt x="335" y="171"/>
                    <a:pt x="335" y="171"/>
                    <a:pt x="335" y="171"/>
                  </a:cubicBezTo>
                  <a:cubicBezTo>
                    <a:pt x="356" y="171"/>
                    <a:pt x="356" y="171"/>
                    <a:pt x="356" y="171"/>
                  </a:cubicBezTo>
                  <a:cubicBezTo>
                    <a:pt x="359" y="166"/>
                    <a:pt x="359" y="166"/>
                    <a:pt x="359" y="166"/>
                  </a:cubicBezTo>
                  <a:cubicBezTo>
                    <a:pt x="359" y="161"/>
                    <a:pt x="359" y="161"/>
                    <a:pt x="359" y="161"/>
                  </a:cubicBezTo>
                  <a:cubicBezTo>
                    <a:pt x="359" y="161"/>
                    <a:pt x="358" y="160"/>
                    <a:pt x="356" y="160"/>
                  </a:cubicBezTo>
                  <a:cubicBezTo>
                    <a:pt x="354" y="160"/>
                    <a:pt x="347" y="160"/>
                    <a:pt x="347" y="160"/>
                  </a:cubicBezTo>
                  <a:cubicBezTo>
                    <a:pt x="346" y="158"/>
                    <a:pt x="346" y="158"/>
                    <a:pt x="346" y="158"/>
                  </a:cubicBezTo>
                  <a:cubicBezTo>
                    <a:pt x="350" y="158"/>
                    <a:pt x="350" y="158"/>
                    <a:pt x="350" y="158"/>
                  </a:cubicBezTo>
                  <a:cubicBezTo>
                    <a:pt x="354" y="157"/>
                    <a:pt x="354" y="157"/>
                    <a:pt x="354" y="157"/>
                  </a:cubicBezTo>
                  <a:cubicBezTo>
                    <a:pt x="359" y="155"/>
                    <a:pt x="359" y="155"/>
                    <a:pt x="359" y="155"/>
                  </a:cubicBezTo>
                  <a:cubicBezTo>
                    <a:pt x="364" y="150"/>
                    <a:pt x="364" y="150"/>
                    <a:pt x="364" y="150"/>
                  </a:cubicBezTo>
                  <a:cubicBezTo>
                    <a:pt x="364" y="145"/>
                    <a:pt x="364" y="145"/>
                    <a:pt x="364" y="145"/>
                  </a:cubicBezTo>
                  <a:cubicBezTo>
                    <a:pt x="363" y="139"/>
                    <a:pt x="363" y="139"/>
                    <a:pt x="363" y="139"/>
                  </a:cubicBezTo>
                  <a:cubicBezTo>
                    <a:pt x="363" y="139"/>
                    <a:pt x="364" y="137"/>
                    <a:pt x="362" y="134"/>
                  </a:cubicBezTo>
                  <a:cubicBezTo>
                    <a:pt x="360" y="131"/>
                    <a:pt x="360" y="131"/>
                    <a:pt x="360" y="131"/>
                  </a:cubicBezTo>
                  <a:cubicBezTo>
                    <a:pt x="357" y="125"/>
                    <a:pt x="357" y="125"/>
                    <a:pt x="357" y="125"/>
                  </a:cubicBezTo>
                  <a:cubicBezTo>
                    <a:pt x="360" y="124"/>
                    <a:pt x="360" y="124"/>
                    <a:pt x="360" y="124"/>
                  </a:cubicBezTo>
                  <a:cubicBezTo>
                    <a:pt x="377" y="130"/>
                    <a:pt x="377" y="130"/>
                    <a:pt x="377" y="130"/>
                  </a:cubicBezTo>
                  <a:cubicBezTo>
                    <a:pt x="382" y="128"/>
                    <a:pt x="382" y="128"/>
                    <a:pt x="382" y="128"/>
                  </a:cubicBezTo>
                  <a:cubicBezTo>
                    <a:pt x="383" y="123"/>
                    <a:pt x="383" y="123"/>
                    <a:pt x="383" y="123"/>
                  </a:cubicBezTo>
                  <a:cubicBezTo>
                    <a:pt x="387" y="116"/>
                    <a:pt x="387" y="116"/>
                    <a:pt x="387" y="116"/>
                  </a:cubicBezTo>
                  <a:cubicBezTo>
                    <a:pt x="391" y="109"/>
                    <a:pt x="391" y="109"/>
                    <a:pt x="391" y="109"/>
                  </a:cubicBezTo>
                  <a:cubicBezTo>
                    <a:pt x="391" y="109"/>
                    <a:pt x="386" y="98"/>
                    <a:pt x="390" y="88"/>
                  </a:cubicBez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三明">
              <a:hlinkClick r:id="" action="ppaction://macro?name=Slide1.三明_click" highlightClick="1"/>
              <a:hlinkHover r:id="" action="ppaction://noaction" highlightClick="1"/>
              <a:extLst>
                <a:ext uri="{FF2B5EF4-FFF2-40B4-BE49-F238E27FC236}">
                  <a16:creationId xmlns:a16="http://schemas.microsoft.com/office/drawing/2014/main" xmlns="" id="{0EAE1617-5957-4CCB-94A4-217BACA97E29}"/>
                </a:ext>
              </a:extLst>
            </p:cNvPr>
            <p:cNvSpPr>
              <a:spLocks/>
            </p:cNvSpPr>
            <p:nvPr/>
          </p:nvSpPr>
          <p:spPr bwMode="auto">
            <a:xfrm>
              <a:off x="2892102" y="2245223"/>
              <a:ext cx="2605738" cy="1814942"/>
            </a:xfrm>
            <a:custGeom>
              <a:avLst/>
              <a:gdLst>
                <a:gd name="T0" fmla="*/ 465 w 473"/>
                <a:gd name="T1" fmla="*/ 198 h 374"/>
                <a:gd name="T2" fmla="*/ 471 w 473"/>
                <a:gd name="T3" fmla="*/ 178 h 374"/>
                <a:gd name="T4" fmla="*/ 473 w 473"/>
                <a:gd name="T5" fmla="*/ 171 h 374"/>
                <a:gd name="T6" fmla="*/ 473 w 473"/>
                <a:gd name="T7" fmla="*/ 171 h 374"/>
                <a:gd name="T8" fmla="*/ 424 w 473"/>
                <a:gd name="T9" fmla="*/ 151 h 374"/>
                <a:gd name="T10" fmla="*/ 370 w 473"/>
                <a:gd name="T11" fmla="*/ 156 h 374"/>
                <a:gd name="T12" fmla="*/ 340 w 473"/>
                <a:gd name="T13" fmla="*/ 138 h 374"/>
                <a:gd name="T14" fmla="*/ 318 w 473"/>
                <a:gd name="T15" fmla="*/ 122 h 374"/>
                <a:gd name="T16" fmla="*/ 299 w 473"/>
                <a:gd name="T17" fmla="*/ 113 h 374"/>
                <a:gd name="T18" fmla="*/ 286 w 473"/>
                <a:gd name="T19" fmla="*/ 99 h 374"/>
                <a:gd name="T20" fmla="*/ 270 w 473"/>
                <a:gd name="T21" fmla="*/ 100 h 374"/>
                <a:gd name="T22" fmla="*/ 251 w 473"/>
                <a:gd name="T23" fmla="*/ 101 h 374"/>
                <a:gd name="T24" fmla="*/ 252 w 473"/>
                <a:gd name="T25" fmla="*/ 86 h 374"/>
                <a:gd name="T26" fmla="*/ 248 w 473"/>
                <a:gd name="T27" fmla="*/ 67 h 374"/>
                <a:gd name="T28" fmla="*/ 226 w 473"/>
                <a:gd name="T29" fmla="*/ 50 h 374"/>
                <a:gd name="T30" fmla="*/ 208 w 473"/>
                <a:gd name="T31" fmla="*/ 28 h 374"/>
                <a:gd name="T32" fmla="*/ 179 w 473"/>
                <a:gd name="T33" fmla="*/ 11 h 374"/>
                <a:gd name="T34" fmla="*/ 162 w 473"/>
                <a:gd name="T35" fmla="*/ 13 h 374"/>
                <a:gd name="T36" fmla="*/ 148 w 473"/>
                <a:gd name="T37" fmla="*/ 21 h 374"/>
                <a:gd name="T38" fmla="*/ 115 w 473"/>
                <a:gd name="T39" fmla="*/ 14 h 374"/>
                <a:gd name="T40" fmla="*/ 97 w 473"/>
                <a:gd name="T41" fmla="*/ 32 h 374"/>
                <a:gd name="T42" fmla="*/ 81 w 473"/>
                <a:gd name="T43" fmla="*/ 42 h 374"/>
                <a:gd name="T44" fmla="*/ 61 w 473"/>
                <a:gd name="T45" fmla="*/ 45 h 374"/>
                <a:gd name="T46" fmla="*/ 23 w 473"/>
                <a:gd name="T47" fmla="*/ 92 h 374"/>
                <a:gd name="T48" fmla="*/ 21 w 473"/>
                <a:gd name="T49" fmla="*/ 118 h 374"/>
                <a:gd name="T50" fmla="*/ 32 w 473"/>
                <a:gd name="T51" fmla="*/ 137 h 374"/>
                <a:gd name="T52" fmla="*/ 36 w 473"/>
                <a:gd name="T53" fmla="*/ 152 h 374"/>
                <a:gd name="T54" fmla="*/ 50 w 473"/>
                <a:gd name="T55" fmla="*/ 175 h 374"/>
                <a:gd name="T56" fmla="*/ 36 w 473"/>
                <a:gd name="T57" fmla="*/ 193 h 374"/>
                <a:gd name="T58" fmla="*/ 15 w 473"/>
                <a:gd name="T59" fmla="*/ 205 h 374"/>
                <a:gd name="T60" fmla="*/ 15 w 473"/>
                <a:gd name="T61" fmla="*/ 245 h 374"/>
                <a:gd name="T62" fmla="*/ 23 w 473"/>
                <a:gd name="T63" fmla="*/ 261 h 374"/>
                <a:gd name="T64" fmla="*/ 10 w 473"/>
                <a:gd name="T65" fmla="*/ 280 h 374"/>
                <a:gd name="T66" fmla="*/ 40 w 473"/>
                <a:gd name="T67" fmla="*/ 281 h 374"/>
                <a:gd name="T68" fmla="*/ 56 w 473"/>
                <a:gd name="T69" fmla="*/ 282 h 374"/>
                <a:gd name="T70" fmla="*/ 78 w 473"/>
                <a:gd name="T71" fmla="*/ 303 h 374"/>
                <a:gd name="T72" fmla="*/ 92 w 473"/>
                <a:gd name="T73" fmla="*/ 319 h 374"/>
                <a:gd name="T74" fmla="*/ 116 w 473"/>
                <a:gd name="T75" fmla="*/ 314 h 374"/>
                <a:gd name="T76" fmla="*/ 153 w 473"/>
                <a:gd name="T77" fmla="*/ 351 h 374"/>
                <a:gd name="T78" fmla="*/ 171 w 473"/>
                <a:gd name="T79" fmla="*/ 368 h 374"/>
                <a:gd name="T80" fmla="*/ 184 w 473"/>
                <a:gd name="T81" fmla="*/ 366 h 374"/>
                <a:gd name="T82" fmla="*/ 190 w 473"/>
                <a:gd name="T83" fmla="*/ 336 h 374"/>
                <a:gd name="T84" fmla="*/ 214 w 473"/>
                <a:gd name="T85" fmla="*/ 327 h 374"/>
                <a:gd name="T86" fmla="*/ 229 w 473"/>
                <a:gd name="T87" fmla="*/ 336 h 374"/>
                <a:gd name="T88" fmla="*/ 284 w 473"/>
                <a:gd name="T89" fmla="*/ 351 h 374"/>
                <a:gd name="T90" fmla="*/ 291 w 473"/>
                <a:gd name="T91" fmla="*/ 369 h 374"/>
                <a:gd name="T92" fmla="*/ 291 w 473"/>
                <a:gd name="T93" fmla="*/ 369 h 374"/>
                <a:gd name="T94" fmla="*/ 313 w 473"/>
                <a:gd name="T95" fmla="*/ 370 h 374"/>
                <a:gd name="T96" fmla="*/ 325 w 473"/>
                <a:gd name="T97" fmla="*/ 371 h 374"/>
                <a:gd name="T98" fmla="*/ 348 w 473"/>
                <a:gd name="T99" fmla="*/ 355 h 374"/>
                <a:gd name="T100" fmla="*/ 350 w 473"/>
                <a:gd name="T101" fmla="*/ 342 h 374"/>
                <a:gd name="T102" fmla="*/ 340 w 473"/>
                <a:gd name="T103" fmla="*/ 326 h 374"/>
                <a:gd name="T104" fmla="*/ 342 w 473"/>
                <a:gd name="T105" fmla="*/ 281 h 374"/>
                <a:gd name="T106" fmla="*/ 377 w 473"/>
                <a:gd name="T107" fmla="*/ 270 h 374"/>
                <a:gd name="T108" fmla="*/ 394 w 473"/>
                <a:gd name="T109" fmla="*/ 270 h 374"/>
                <a:gd name="T110" fmla="*/ 428 w 473"/>
                <a:gd name="T111" fmla="*/ 267 h 374"/>
                <a:gd name="T112" fmla="*/ 450 w 473"/>
                <a:gd name="T113" fmla="*/ 231 h 374"/>
                <a:gd name="T114" fmla="*/ 465 w 473"/>
                <a:gd name="T115" fmla="*/ 19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3" h="374">
                  <a:moveTo>
                    <a:pt x="465" y="198"/>
                  </a:moveTo>
                  <a:cubicBezTo>
                    <a:pt x="465" y="198"/>
                    <a:pt x="467" y="194"/>
                    <a:pt x="471" y="178"/>
                  </a:cubicBezTo>
                  <a:cubicBezTo>
                    <a:pt x="471" y="174"/>
                    <a:pt x="472" y="172"/>
                    <a:pt x="473" y="171"/>
                  </a:cubicBezTo>
                  <a:cubicBezTo>
                    <a:pt x="473" y="171"/>
                    <a:pt x="473" y="171"/>
                    <a:pt x="473" y="171"/>
                  </a:cubicBezTo>
                  <a:cubicBezTo>
                    <a:pt x="463" y="181"/>
                    <a:pt x="439" y="160"/>
                    <a:pt x="424" y="151"/>
                  </a:cubicBezTo>
                  <a:cubicBezTo>
                    <a:pt x="408" y="142"/>
                    <a:pt x="391" y="147"/>
                    <a:pt x="370" y="156"/>
                  </a:cubicBezTo>
                  <a:cubicBezTo>
                    <a:pt x="349" y="165"/>
                    <a:pt x="344" y="146"/>
                    <a:pt x="340" y="138"/>
                  </a:cubicBezTo>
                  <a:cubicBezTo>
                    <a:pt x="336" y="129"/>
                    <a:pt x="333" y="123"/>
                    <a:pt x="318" y="122"/>
                  </a:cubicBezTo>
                  <a:cubicBezTo>
                    <a:pt x="304" y="122"/>
                    <a:pt x="299" y="113"/>
                    <a:pt x="299" y="113"/>
                  </a:cubicBezTo>
                  <a:cubicBezTo>
                    <a:pt x="286" y="99"/>
                    <a:pt x="286" y="99"/>
                    <a:pt x="286" y="99"/>
                  </a:cubicBezTo>
                  <a:cubicBezTo>
                    <a:pt x="286" y="99"/>
                    <a:pt x="273" y="99"/>
                    <a:pt x="270" y="100"/>
                  </a:cubicBezTo>
                  <a:cubicBezTo>
                    <a:pt x="267" y="101"/>
                    <a:pt x="251" y="101"/>
                    <a:pt x="251" y="101"/>
                  </a:cubicBezTo>
                  <a:cubicBezTo>
                    <a:pt x="252" y="86"/>
                    <a:pt x="252" y="86"/>
                    <a:pt x="252" y="86"/>
                  </a:cubicBezTo>
                  <a:cubicBezTo>
                    <a:pt x="259" y="77"/>
                    <a:pt x="248" y="67"/>
                    <a:pt x="248" y="67"/>
                  </a:cubicBezTo>
                  <a:cubicBezTo>
                    <a:pt x="248" y="67"/>
                    <a:pt x="229" y="62"/>
                    <a:pt x="226" y="50"/>
                  </a:cubicBezTo>
                  <a:cubicBezTo>
                    <a:pt x="222" y="37"/>
                    <a:pt x="208" y="28"/>
                    <a:pt x="208" y="28"/>
                  </a:cubicBezTo>
                  <a:cubicBezTo>
                    <a:pt x="208" y="28"/>
                    <a:pt x="196" y="23"/>
                    <a:pt x="179" y="11"/>
                  </a:cubicBezTo>
                  <a:cubicBezTo>
                    <a:pt x="162" y="0"/>
                    <a:pt x="162" y="13"/>
                    <a:pt x="162" y="13"/>
                  </a:cubicBezTo>
                  <a:cubicBezTo>
                    <a:pt x="165" y="23"/>
                    <a:pt x="158" y="29"/>
                    <a:pt x="148" y="21"/>
                  </a:cubicBezTo>
                  <a:cubicBezTo>
                    <a:pt x="139" y="13"/>
                    <a:pt x="115" y="14"/>
                    <a:pt x="115" y="14"/>
                  </a:cubicBezTo>
                  <a:cubicBezTo>
                    <a:pt x="97" y="32"/>
                    <a:pt x="97" y="32"/>
                    <a:pt x="97" y="32"/>
                  </a:cubicBezTo>
                  <a:cubicBezTo>
                    <a:pt x="97" y="32"/>
                    <a:pt x="83" y="42"/>
                    <a:pt x="81" y="42"/>
                  </a:cubicBezTo>
                  <a:cubicBezTo>
                    <a:pt x="80" y="42"/>
                    <a:pt x="61" y="45"/>
                    <a:pt x="61" y="45"/>
                  </a:cubicBezTo>
                  <a:cubicBezTo>
                    <a:pt x="61" y="45"/>
                    <a:pt x="28" y="74"/>
                    <a:pt x="23" y="92"/>
                  </a:cubicBezTo>
                  <a:cubicBezTo>
                    <a:pt x="23" y="92"/>
                    <a:pt x="30" y="110"/>
                    <a:pt x="21" y="118"/>
                  </a:cubicBezTo>
                  <a:cubicBezTo>
                    <a:pt x="21" y="118"/>
                    <a:pt x="30" y="128"/>
                    <a:pt x="32" y="137"/>
                  </a:cubicBezTo>
                  <a:cubicBezTo>
                    <a:pt x="34" y="146"/>
                    <a:pt x="36" y="152"/>
                    <a:pt x="36" y="152"/>
                  </a:cubicBezTo>
                  <a:cubicBezTo>
                    <a:pt x="50" y="175"/>
                    <a:pt x="50" y="175"/>
                    <a:pt x="50" y="175"/>
                  </a:cubicBezTo>
                  <a:cubicBezTo>
                    <a:pt x="50" y="175"/>
                    <a:pt x="47" y="193"/>
                    <a:pt x="36" y="193"/>
                  </a:cubicBezTo>
                  <a:cubicBezTo>
                    <a:pt x="25" y="193"/>
                    <a:pt x="15" y="205"/>
                    <a:pt x="15" y="205"/>
                  </a:cubicBezTo>
                  <a:cubicBezTo>
                    <a:pt x="15" y="205"/>
                    <a:pt x="0" y="245"/>
                    <a:pt x="15" y="245"/>
                  </a:cubicBezTo>
                  <a:cubicBezTo>
                    <a:pt x="15" y="245"/>
                    <a:pt x="32" y="244"/>
                    <a:pt x="23" y="261"/>
                  </a:cubicBezTo>
                  <a:cubicBezTo>
                    <a:pt x="19" y="267"/>
                    <a:pt x="14" y="274"/>
                    <a:pt x="10" y="280"/>
                  </a:cubicBezTo>
                  <a:cubicBezTo>
                    <a:pt x="13" y="287"/>
                    <a:pt x="30" y="288"/>
                    <a:pt x="40" y="281"/>
                  </a:cubicBezTo>
                  <a:cubicBezTo>
                    <a:pt x="51" y="274"/>
                    <a:pt x="56" y="282"/>
                    <a:pt x="56" y="282"/>
                  </a:cubicBezTo>
                  <a:cubicBezTo>
                    <a:pt x="56" y="290"/>
                    <a:pt x="78" y="303"/>
                    <a:pt x="78" y="303"/>
                  </a:cubicBezTo>
                  <a:cubicBezTo>
                    <a:pt x="78" y="303"/>
                    <a:pt x="80" y="302"/>
                    <a:pt x="92" y="319"/>
                  </a:cubicBezTo>
                  <a:cubicBezTo>
                    <a:pt x="104" y="336"/>
                    <a:pt x="116" y="314"/>
                    <a:pt x="116" y="314"/>
                  </a:cubicBezTo>
                  <a:cubicBezTo>
                    <a:pt x="152" y="289"/>
                    <a:pt x="153" y="351"/>
                    <a:pt x="153" y="351"/>
                  </a:cubicBezTo>
                  <a:cubicBezTo>
                    <a:pt x="153" y="351"/>
                    <a:pt x="162" y="362"/>
                    <a:pt x="171" y="368"/>
                  </a:cubicBezTo>
                  <a:cubicBezTo>
                    <a:pt x="181" y="374"/>
                    <a:pt x="184" y="366"/>
                    <a:pt x="184" y="366"/>
                  </a:cubicBezTo>
                  <a:cubicBezTo>
                    <a:pt x="184" y="366"/>
                    <a:pt x="186" y="351"/>
                    <a:pt x="190" y="336"/>
                  </a:cubicBezTo>
                  <a:cubicBezTo>
                    <a:pt x="195" y="320"/>
                    <a:pt x="214" y="327"/>
                    <a:pt x="214" y="327"/>
                  </a:cubicBezTo>
                  <a:cubicBezTo>
                    <a:pt x="214" y="327"/>
                    <a:pt x="220" y="348"/>
                    <a:pt x="229" y="336"/>
                  </a:cubicBezTo>
                  <a:cubicBezTo>
                    <a:pt x="238" y="323"/>
                    <a:pt x="259" y="324"/>
                    <a:pt x="284" y="351"/>
                  </a:cubicBezTo>
                  <a:cubicBezTo>
                    <a:pt x="288" y="356"/>
                    <a:pt x="290" y="362"/>
                    <a:pt x="291" y="369"/>
                  </a:cubicBezTo>
                  <a:cubicBezTo>
                    <a:pt x="291" y="369"/>
                    <a:pt x="291" y="369"/>
                    <a:pt x="291" y="369"/>
                  </a:cubicBezTo>
                  <a:cubicBezTo>
                    <a:pt x="313" y="370"/>
                    <a:pt x="313" y="370"/>
                    <a:pt x="313" y="370"/>
                  </a:cubicBezTo>
                  <a:cubicBezTo>
                    <a:pt x="325" y="371"/>
                    <a:pt x="325" y="371"/>
                    <a:pt x="325" y="371"/>
                  </a:cubicBezTo>
                  <a:cubicBezTo>
                    <a:pt x="325" y="371"/>
                    <a:pt x="340" y="363"/>
                    <a:pt x="348" y="355"/>
                  </a:cubicBezTo>
                  <a:cubicBezTo>
                    <a:pt x="356" y="348"/>
                    <a:pt x="363" y="343"/>
                    <a:pt x="350" y="342"/>
                  </a:cubicBezTo>
                  <a:cubicBezTo>
                    <a:pt x="338" y="340"/>
                    <a:pt x="333" y="337"/>
                    <a:pt x="340" y="326"/>
                  </a:cubicBezTo>
                  <a:cubicBezTo>
                    <a:pt x="347" y="316"/>
                    <a:pt x="345" y="294"/>
                    <a:pt x="342" y="281"/>
                  </a:cubicBezTo>
                  <a:cubicBezTo>
                    <a:pt x="339" y="268"/>
                    <a:pt x="377" y="270"/>
                    <a:pt x="377" y="270"/>
                  </a:cubicBezTo>
                  <a:cubicBezTo>
                    <a:pt x="394" y="270"/>
                    <a:pt x="394" y="270"/>
                    <a:pt x="394" y="270"/>
                  </a:cubicBezTo>
                  <a:cubicBezTo>
                    <a:pt x="394" y="270"/>
                    <a:pt x="404" y="263"/>
                    <a:pt x="428" y="267"/>
                  </a:cubicBezTo>
                  <a:cubicBezTo>
                    <a:pt x="451" y="270"/>
                    <a:pt x="450" y="231"/>
                    <a:pt x="450" y="231"/>
                  </a:cubicBezTo>
                  <a:cubicBezTo>
                    <a:pt x="459" y="227"/>
                    <a:pt x="465" y="198"/>
                    <a:pt x="465" y="198"/>
                  </a:cubicBezTo>
                  <a:close/>
                </a:path>
              </a:pathLst>
            </a:custGeom>
            <a:grpFill/>
            <a:ln w="3175" cap="flat" cmpd="sng">
              <a:solidFill>
                <a:schemeClr val="bg1"/>
              </a:solidFill>
              <a:prstDash val="solid"/>
              <a:miter lim="800000"/>
              <a:headEnd/>
              <a:tailEnd/>
            </a:ln>
          </p:spPr>
          <p:txBody>
            <a:bodyPr/>
            <a:lstStyle/>
            <a:p>
              <a:endParaRPr lang="zh-CN" altLang="en-US"/>
            </a:p>
          </p:txBody>
        </p:sp>
        <p:sp>
          <p:nvSpPr>
            <p:cNvPr id="9" name="Rectangle 101">
              <a:extLst>
                <a:ext uri="{FF2B5EF4-FFF2-40B4-BE49-F238E27FC236}">
                  <a16:creationId xmlns:a16="http://schemas.microsoft.com/office/drawing/2014/main" xmlns="" id="{5CC6EC96-E27D-4582-ADDE-B98846A2E1C9}"/>
                </a:ext>
              </a:extLst>
            </p:cNvPr>
            <p:cNvSpPr>
              <a:spLocks noChangeArrowheads="1"/>
            </p:cNvSpPr>
            <p:nvPr/>
          </p:nvSpPr>
          <p:spPr bwMode="auto">
            <a:xfrm>
              <a:off x="5265787" y="5154311"/>
              <a:ext cx="464106" cy="337061"/>
            </a:xfrm>
            <a:prstGeom prst="rect">
              <a:avLst/>
            </a:prstGeom>
            <a:noFill/>
            <a:ln w="3175" algn="ctr">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r>
                <a:rPr lang="zh-CN" altLang="en-US" sz="1400" dirty="0">
                  <a:solidFill>
                    <a:schemeClr val="tx1">
                      <a:lumMod val="75000"/>
                      <a:lumOff val="25000"/>
                    </a:schemeClr>
                  </a:solidFill>
                  <a:latin typeface="+mn-ea"/>
                </a:rPr>
                <a:t>厦门</a:t>
              </a:r>
            </a:p>
          </p:txBody>
        </p:sp>
        <p:sp>
          <p:nvSpPr>
            <p:cNvPr id="13" name="漳州">
              <a:hlinkClick r:id="" action="ppaction://macro?name=Slide1.漳州_click" highlightClick="1"/>
              <a:hlinkHover r:id="" action="ppaction://noaction" highlightClick="1"/>
              <a:extLst>
                <a:ext uri="{FF2B5EF4-FFF2-40B4-BE49-F238E27FC236}">
                  <a16:creationId xmlns:a16="http://schemas.microsoft.com/office/drawing/2014/main" xmlns="" id="{394C852F-7EA1-4240-B86F-F0DC8EE46411}"/>
                </a:ext>
              </a:extLst>
            </p:cNvPr>
            <p:cNvSpPr>
              <a:spLocks/>
            </p:cNvSpPr>
            <p:nvPr/>
          </p:nvSpPr>
          <p:spPr bwMode="auto">
            <a:xfrm>
              <a:off x="3698455" y="4410189"/>
              <a:ext cx="1490845" cy="1859020"/>
            </a:xfrm>
            <a:custGeom>
              <a:avLst/>
              <a:gdLst>
                <a:gd name="T0" fmla="*/ 247 w 273"/>
                <a:gd name="T1" fmla="*/ 196 h 380"/>
                <a:gd name="T2" fmla="*/ 250 w 273"/>
                <a:gd name="T3" fmla="*/ 189 h 380"/>
                <a:gd name="T4" fmla="*/ 221 w 273"/>
                <a:gd name="T5" fmla="*/ 188 h 380"/>
                <a:gd name="T6" fmla="*/ 213 w 273"/>
                <a:gd name="T7" fmla="*/ 171 h 380"/>
                <a:gd name="T8" fmla="*/ 216 w 273"/>
                <a:gd name="T9" fmla="*/ 165 h 380"/>
                <a:gd name="T10" fmla="*/ 200 w 273"/>
                <a:gd name="T11" fmla="*/ 131 h 380"/>
                <a:gd name="T12" fmla="*/ 205 w 273"/>
                <a:gd name="T13" fmla="*/ 99 h 380"/>
                <a:gd name="T14" fmla="*/ 187 w 273"/>
                <a:gd name="T15" fmla="*/ 66 h 380"/>
                <a:gd name="T16" fmla="*/ 157 w 273"/>
                <a:gd name="T17" fmla="*/ 69 h 380"/>
                <a:gd name="T18" fmla="*/ 144 w 273"/>
                <a:gd name="T19" fmla="*/ 47 h 380"/>
                <a:gd name="T20" fmla="*/ 120 w 273"/>
                <a:gd name="T21" fmla="*/ 0 h 380"/>
                <a:gd name="T22" fmla="*/ 79 w 273"/>
                <a:gd name="T23" fmla="*/ 56 h 380"/>
                <a:gd name="T24" fmla="*/ 39 w 273"/>
                <a:gd name="T25" fmla="*/ 99 h 380"/>
                <a:gd name="T26" fmla="*/ 19 w 273"/>
                <a:gd name="T27" fmla="*/ 145 h 380"/>
                <a:gd name="T28" fmla="*/ 1 w 273"/>
                <a:gd name="T29" fmla="*/ 179 h 380"/>
                <a:gd name="T30" fmla="*/ 0 w 273"/>
                <a:gd name="T31" fmla="*/ 209 h 380"/>
                <a:gd name="T32" fmla="*/ 30 w 273"/>
                <a:gd name="T33" fmla="*/ 258 h 380"/>
                <a:gd name="T34" fmla="*/ 32 w 273"/>
                <a:gd name="T35" fmla="*/ 326 h 380"/>
                <a:gd name="T36" fmla="*/ 51 w 273"/>
                <a:gd name="T37" fmla="*/ 363 h 380"/>
                <a:gd name="T38" fmla="*/ 77 w 273"/>
                <a:gd name="T39" fmla="*/ 375 h 380"/>
                <a:gd name="T40" fmla="*/ 85 w 273"/>
                <a:gd name="T41" fmla="*/ 355 h 380"/>
                <a:gd name="T42" fmla="*/ 98 w 273"/>
                <a:gd name="T43" fmla="*/ 340 h 380"/>
                <a:gd name="T44" fmla="*/ 115 w 273"/>
                <a:gd name="T45" fmla="*/ 329 h 380"/>
                <a:gd name="T46" fmla="*/ 114 w 273"/>
                <a:gd name="T47" fmla="*/ 347 h 380"/>
                <a:gd name="T48" fmla="*/ 116 w 273"/>
                <a:gd name="T49" fmla="*/ 355 h 380"/>
                <a:gd name="T50" fmla="*/ 122 w 273"/>
                <a:gd name="T51" fmla="*/ 355 h 380"/>
                <a:gd name="T52" fmla="*/ 123 w 273"/>
                <a:gd name="T53" fmla="*/ 363 h 380"/>
                <a:gd name="T54" fmla="*/ 117 w 273"/>
                <a:gd name="T55" fmla="*/ 370 h 380"/>
                <a:gd name="T56" fmla="*/ 113 w 273"/>
                <a:gd name="T57" fmla="*/ 377 h 380"/>
                <a:gd name="T58" fmla="*/ 124 w 273"/>
                <a:gd name="T59" fmla="*/ 380 h 380"/>
                <a:gd name="T60" fmla="*/ 127 w 273"/>
                <a:gd name="T61" fmla="*/ 374 h 380"/>
                <a:gd name="T62" fmla="*/ 138 w 273"/>
                <a:gd name="T63" fmla="*/ 369 h 380"/>
                <a:gd name="T64" fmla="*/ 150 w 273"/>
                <a:gd name="T65" fmla="*/ 334 h 380"/>
                <a:gd name="T66" fmla="*/ 147 w 273"/>
                <a:gd name="T67" fmla="*/ 305 h 380"/>
                <a:gd name="T68" fmla="*/ 164 w 273"/>
                <a:gd name="T69" fmla="*/ 301 h 380"/>
                <a:gd name="T70" fmla="*/ 171 w 273"/>
                <a:gd name="T71" fmla="*/ 336 h 380"/>
                <a:gd name="T72" fmla="*/ 176 w 273"/>
                <a:gd name="T73" fmla="*/ 299 h 380"/>
                <a:gd name="T74" fmla="*/ 179 w 273"/>
                <a:gd name="T75" fmla="*/ 291 h 380"/>
                <a:gd name="T76" fmla="*/ 197 w 273"/>
                <a:gd name="T77" fmla="*/ 267 h 380"/>
                <a:gd name="T78" fmla="*/ 200 w 273"/>
                <a:gd name="T79" fmla="*/ 278 h 380"/>
                <a:gd name="T80" fmla="*/ 197 w 273"/>
                <a:gd name="T81" fmla="*/ 292 h 380"/>
                <a:gd name="T82" fmla="*/ 215 w 273"/>
                <a:gd name="T83" fmla="*/ 270 h 380"/>
                <a:gd name="T84" fmla="*/ 221 w 273"/>
                <a:gd name="T85" fmla="*/ 254 h 380"/>
                <a:gd name="T86" fmla="*/ 226 w 273"/>
                <a:gd name="T87" fmla="*/ 234 h 380"/>
                <a:gd name="T88" fmla="*/ 235 w 273"/>
                <a:gd name="T89" fmla="*/ 236 h 380"/>
                <a:gd name="T90" fmla="*/ 241 w 273"/>
                <a:gd name="T91" fmla="*/ 226 h 380"/>
                <a:gd name="T92" fmla="*/ 267 w 273"/>
                <a:gd name="T93" fmla="*/ 209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3" h="380">
                  <a:moveTo>
                    <a:pt x="259" y="192"/>
                  </a:moveTo>
                  <a:cubicBezTo>
                    <a:pt x="247" y="196"/>
                    <a:pt x="247" y="196"/>
                    <a:pt x="247" y="196"/>
                  </a:cubicBezTo>
                  <a:cubicBezTo>
                    <a:pt x="244" y="193"/>
                    <a:pt x="244" y="193"/>
                    <a:pt x="244" y="193"/>
                  </a:cubicBezTo>
                  <a:cubicBezTo>
                    <a:pt x="250" y="189"/>
                    <a:pt x="250" y="189"/>
                    <a:pt x="250" y="189"/>
                  </a:cubicBezTo>
                  <a:cubicBezTo>
                    <a:pt x="250" y="189"/>
                    <a:pt x="260" y="175"/>
                    <a:pt x="241" y="180"/>
                  </a:cubicBezTo>
                  <a:cubicBezTo>
                    <a:pt x="223" y="185"/>
                    <a:pt x="221" y="188"/>
                    <a:pt x="221" y="188"/>
                  </a:cubicBezTo>
                  <a:cubicBezTo>
                    <a:pt x="221" y="188"/>
                    <a:pt x="199" y="179"/>
                    <a:pt x="210" y="179"/>
                  </a:cubicBezTo>
                  <a:cubicBezTo>
                    <a:pt x="222" y="178"/>
                    <a:pt x="213" y="171"/>
                    <a:pt x="213" y="171"/>
                  </a:cubicBezTo>
                  <a:cubicBezTo>
                    <a:pt x="213" y="171"/>
                    <a:pt x="213" y="165"/>
                    <a:pt x="216" y="165"/>
                  </a:cubicBezTo>
                  <a:cubicBezTo>
                    <a:pt x="216" y="165"/>
                    <a:pt x="216" y="165"/>
                    <a:pt x="216" y="165"/>
                  </a:cubicBezTo>
                  <a:cubicBezTo>
                    <a:pt x="216" y="165"/>
                    <a:pt x="217" y="147"/>
                    <a:pt x="207" y="141"/>
                  </a:cubicBezTo>
                  <a:cubicBezTo>
                    <a:pt x="197" y="136"/>
                    <a:pt x="200" y="131"/>
                    <a:pt x="200" y="131"/>
                  </a:cubicBezTo>
                  <a:cubicBezTo>
                    <a:pt x="200" y="131"/>
                    <a:pt x="205" y="123"/>
                    <a:pt x="208" y="118"/>
                  </a:cubicBezTo>
                  <a:cubicBezTo>
                    <a:pt x="210" y="113"/>
                    <a:pt x="205" y="99"/>
                    <a:pt x="205" y="99"/>
                  </a:cubicBezTo>
                  <a:cubicBezTo>
                    <a:pt x="205" y="99"/>
                    <a:pt x="216" y="87"/>
                    <a:pt x="210" y="76"/>
                  </a:cubicBezTo>
                  <a:cubicBezTo>
                    <a:pt x="205" y="66"/>
                    <a:pt x="187" y="66"/>
                    <a:pt x="187" y="66"/>
                  </a:cubicBezTo>
                  <a:cubicBezTo>
                    <a:pt x="187" y="66"/>
                    <a:pt x="179" y="73"/>
                    <a:pt x="172" y="68"/>
                  </a:cubicBezTo>
                  <a:cubicBezTo>
                    <a:pt x="165" y="64"/>
                    <a:pt x="157" y="69"/>
                    <a:pt x="157" y="69"/>
                  </a:cubicBezTo>
                  <a:cubicBezTo>
                    <a:pt x="157" y="69"/>
                    <a:pt x="151" y="76"/>
                    <a:pt x="140" y="69"/>
                  </a:cubicBezTo>
                  <a:cubicBezTo>
                    <a:pt x="129" y="63"/>
                    <a:pt x="144" y="47"/>
                    <a:pt x="144" y="47"/>
                  </a:cubicBezTo>
                  <a:cubicBezTo>
                    <a:pt x="144" y="47"/>
                    <a:pt x="152" y="42"/>
                    <a:pt x="149" y="31"/>
                  </a:cubicBezTo>
                  <a:cubicBezTo>
                    <a:pt x="145" y="21"/>
                    <a:pt x="120" y="0"/>
                    <a:pt x="120" y="0"/>
                  </a:cubicBezTo>
                  <a:cubicBezTo>
                    <a:pt x="106" y="9"/>
                    <a:pt x="107" y="14"/>
                    <a:pt x="105" y="40"/>
                  </a:cubicBezTo>
                  <a:cubicBezTo>
                    <a:pt x="104" y="66"/>
                    <a:pt x="95" y="61"/>
                    <a:pt x="79" y="56"/>
                  </a:cubicBezTo>
                  <a:cubicBezTo>
                    <a:pt x="63" y="51"/>
                    <a:pt x="59" y="59"/>
                    <a:pt x="59" y="59"/>
                  </a:cubicBezTo>
                  <a:cubicBezTo>
                    <a:pt x="59" y="59"/>
                    <a:pt x="48" y="82"/>
                    <a:pt x="39" y="99"/>
                  </a:cubicBezTo>
                  <a:cubicBezTo>
                    <a:pt x="30" y="116"/>
                    <a:pt x="21" y="101"/>
                    <a:pt x="21" y="101"/>
                  </a:cubicBezTo>
                  <a:cubicBezTo>
                    <a:pt x="9" y="103"/>
                    <a:pt x="11" y="135"/>
                    <a:pt x="19" y="145"/>
                  </a:cubicBezTo>
                  <a:cubicBezTo>
                    <a:pt x="27" y="156"/>
                    <a:pt x="15" y="163"/>
                    <a:pt x="15" y="163"/>
                  </a:cubicBezTo>
                  <a:cubicBezTo>
                    <a:pt x="0" y="167"/>
                    <a:pt x="1" y="179"/>
                    <a:pt x="1" y="179"/>
                  </a:cubicBezTo>
                  <a:cubicBezTo>
                    <a:pt x="11" y="192"/>
                    <a:pt x="0" y="208"/>
                    <a:pt x="0" y="208"/>
                  </a:cubicBezTo>
                  <a:cubicBezTo>
                    <a:pt x="0" y="209"/>
                    <a:pt x="0" y="209"/>
                    <a:pt x="0" y="209"/>
                  </a:cubicBezTo>
                  <a:cubicBezTo>
                    <a:pt x="9" y="226"/>
                    <a:pt x="19" y="239"/>
                    <a:pt x="19" y="239"/>
                  </a:cubicBezTo>
                  <a:cubicBezTo>
                    <a:pt x="30" y="258"/>
                    <a:pt x="30" y="258"/>
                    <a:pt x="30" y="258"/>
                  </a:cubicBezTo>
                  <a:cubicBezTo>
                    <a:pt x="30" y="258"/>
                    <a:pt x="17" y="266"/>
                    <a:pt x="22" y="290"/>
                  </a:cubicBezTo>
                  <a:cubicBezTo>
                    <a:pt x="27" y="313"/>
                    <a:pt x="32" y="326"/>
                    <a:pt x="32" y="326"/>
                  </a:cubicBezTo>
                  <a:cubicBezTo>
                    <a:pt x="32" y="326"/>
                    <a:pt x="41" y="336"/>
                    <a:pt x="43" y="341"/>
                  </a:cubicBezTo>
                  <a:cubicBezTo>
                    <a:pt x="44" y="347"/>
                    <a:pt x="51" y="363"/>
                    <a:pt x="51" y="363"/>
                  </a:cubicBezTo>
                  <a:cubicBezTo>
                    <a:pt x="51" y="363"/>
                    <a:pt x="59" y="374"/>
                    <a:pt x="67" y="378"/>
                  </a:cubicBezTo>
                  <a:cubicBezTo>
                    <a:pt x="77" y="375"/>
                    <a:pt x="77" y="375"/>
                    <a:pt x="77" y="375"/>
                  </a:cubicBezTo>
                  <a:cubicBezTo>
                    <a:pt x="85" y="370"/>
                    <a:pt x="85" y="370"/>
                    <a:pt x="85" y="370"/>
                  </a:cubicBezTo>
                  <a:cubicBezTo>
                    <a:pt x="85" y="355"/>
                    <a:pt x="85" y="355"/>
                    <a:pt x="85" y="355"/>
                  </a:cubicBezTo>
                  <a:cubicBezTo>
                    <a:pt x="99" y="354"/>
                    <a:pt x="99" y="354"/>
                    <a:pt x="99" y="354"/>
                  </a:cubicBezTo>
                  <a:cubicBezTo>
                    <a:pt x="98" y="340"/>
                    <a:pt x="98" y="340"/>
                    <a:pt x="98" y="340"/>
                  </a:cubicBezTo>
                  <a:cubicBezTo>
                    <a:pt x="98" y="340"/>
                    <a:pt x="100" y="331"/>
                    <a:pt x="105" y="334"/>
                  </a:cubicBezTo>
                  <a:cubicBezTo>
                    <a:pt x="109" y="338"/>
                    <a:pt x="115" y="329"/>
                    <a:pt x="115" y="329"/>
                  </a:cubicBezTo>
                  <a:cubicBezTo>
                    <a:pt x="115" y="329"/>
                    <a:pt x="121" y="323"/>
                    <a:pt x="119" y="338"/>
                  </a:cubicBezTo>
                  <a:cubicBezTo>
                    <a:pt x="114" y="347"/>
                    <a:pt x="114" y="347"/>
                    <a:pt x="114" y="347"/>
                  </a:cubicBezTo>
                  <a:cubicBezTo>
                    <a:pt x="111" y="352"/>
                    <a:pt x="111" y="352"/>
                    <a:pt x="111" y="352"/>
                  </a:cubicBezTo>
                  <a:cubicBezTo>
                    <a:pt x="116" y="355"/>
                    <a:pt x="116" y="355"/>
                    <a:pt x="116" y="355"/>
                  </a:cubicBezTo>
                  <a:cubicBezTo>
                    <a:pt x="121" y="355"/>
                    <a:pt x="121" y="355"/>
                    <a:pt x="121" y="355"/>
                  </a:cubicBezTo>
                  <a:cubicBezTo>
                    <a:pt x="122" y="355"/>
                    <a:pt x="122" y="355"/>
                    <a:pt x="122" y="355"/>
                  </a:cubicBezTo>
                  <a:cubicBezTo>
                    <a:pt x="123" y="359"/>
                    <a:pt x="123" y="359"/>
                    <a:pt x="123" y="359"/>
                  </a:cubicBezTo>
                  <a:cubicBezTo>
                    <a:pt x="123" y="363"/>
                    <a:pt x="123" y="363"/>
                    <a:pt x="123" y="363"/>
                  </a:cubicBezTo>
                  <a:cubicBezTo>
                    <a:pt x="120" y="367"/>
                    <a:pt x="120" y="367"/>
                    <a:pt x="120" y="367"/>
                  </a:cubicBezTo>
                  <a:cubicBezTo>
                    <a:pt x="117" y="370"/>
                    <a:pt x="117" y="370"/>
                    <a:pt x="117" y="370"/>
                  </a:cubicBezTo>
                  <a:cubicBezTo>
                    <a:pt x="114" y="374"/>
                    <a:pt x="114" y="374"/>
                    <a:pt x="114" y="374"/>
                  </a:cubicBezTo>
                  <a:cubicBezTo>
                    <a:pt x="113" y="377"/>
                    <a:pt x="113" y="377"/>
                    <a:pt x="113" y="377"/>
                  </a:cubicBezTo>
                  <a:cubicBezTo>
                    <a:pt x="113" y="380"/>
                    <a:pt x="113" y="380"/>
                    <a:pt x="113" y="380"/>
                  </a:cubicBezTo>
                  <a:cubicBezTo>
                    <a:pt x="124" y="380"/>
                    <a:pt x="124" y="380"/>
                    <a:pt x="124" y="380"/>
                  </a:cubicBezTo>
                  <a:cubicBezTo>
                    <a:pt x="126" y="378"/>
                    <a:pt x="126" y="378"/>
                    <a:pt x="126" y="378"/>
                  </a:cubicBezTo>
                  <a:cubicBezTo>
                    <a:pt x="127" y="374"/>
                    <a:pt x="127" y="374"/>
                    <a:pt x="127" y="374"/>
                  </a:cubicBezTo>
                  <a:cubicBezTo>
                    <a:pt x="127" y="368"/>
                    <a:pt x="127" y="368"/>
                    <a:pt x="127" y="368"/>
                  </a:cubicBezTo>
                  <a:cubicBezTo>
                    <a:pt x="127" y="368"/>
                    <a:pt x="131" y="369"/>
                    <a:pt x="138" y="369"/>
                  </a:cubicBezTo>
                  <a:cubicBezTo>
                    <a:pt x="146" y="369"/>
                    <a:pt x="172" y="368"/>
                    <a:pt x="157" y="349"/>
                  </a:cubicBezTo>
                  <a:cubicBezTo>
                    <a:pt x="150" y="334"/>
                    <a:pt x="150" y="334"/>
                    <a:pt x="150" y="334"/>
                  </a:cubicBezTo>
                  <a:cubicBezTo>
                    <a:pt x="147" y="330"/>
                    <a:pt x="147" y="330"/>
                    <a:pt x="147" y="330"/>
                  </a:cubicBezTo>
                  <a:cubicBezTo>
                    <a:pt x="147" y="305"/>
                    <a:pt x="147" y="305"/>
                    <a:pt x="147" y="305"/>
                  </a:cubicBezTo>
                  <a:cubicBezTo>
                    <a:pt x="129" y="295"/>
                    <a:pt x="129" y="295"/>
                    <a:pt x="129" y="295"/>
                  </a:cubicBezTo>
                  <a:cubicBezTo>
                    <a:pt x="129" y="295"/>
                    <a:pt x="160" y="296"/>
                    <a:pt x="164" y="301"/>
                  </a:cubicBezTo>
                  <a:cubicBezTo>
                    <a:pt x="169" y="306"/>
                    <a:pt x="177" y="309"/>
                    <a:pt x="168" y="328"/>
                  </a:cubicBezTo>
                  <a:cubicBezTo>
                    <a:pt x="168" y="328"/>
                    <a:pt x="161" y="347"/>
                    <a:pt x="171" y="336"/>
                  </a:cubicBezTo>
                  <a:cubicBezTo>
                    <a:pt x="181" y="325"/>
                    <a:pt x="176" y="307"/>
                    <a:pt x="175" y="305"/>
                  </a:cubicBezTo>
                  <a:cubicBezTo>
                    <a:pt x="174" y="304"/>
                    <a:pt x="176" y="299"/>
                    <a:pt x="176" y="299"/>
                  </a:cubicBezTo>
                  <a:cubicBezTo>
                    <a:pt x="176" y="293"/>
                    <a:pt x="176" y="293"/>
                    <a:pt x="176" y="293"/>
                  </a:cubicBezTo>
                  <a:cubicBezTo>
                    <a:pt x="179" y="291"/>
                    <a:pt x="179" y="291"/>
                    <a:pt x="179" y="291"/>
                  </a:cubicBezTo>
                  <a:cubicBezTo>
                    <a:pt x="179" y="291"/>
                    <a:pt x="175" y="268"/>
                    <a:pt x="185" y="269"/>
                  </a:cubicBezTo>
                  <a:cubicBezTo>
                    <a:pt x="185" y="269"/>
                    <a:pt x="192" y="270"/>
                    <a:pt x="197" y="267"/>
                  </a:cubicBezTo>
                  <a:cubicBezTo>
                    <a:pt x="200" y="270"/>
                    <a:pt x="200" y="270"/>
                    <a:pt x="200" y="270"/>
                  </a:cubicBezTo>
                  <a:cubicBezTo>
                    <a:pt x="200" y="278"/>
                    <a:pt x="200" y="278"/>
                    <a:pt x="200" y="278"/>
                  </a:cubicBezTo>
                  <a:cubicBezTo>
                    <a:pt x="187" y="294"/>
                    <a:pt x="187" y="294"/>
                    <a:pt x="187" y="294"/>
                  </a:cubicBezTo>
                  <a:cubicBezTo>
                    <a:pt x="187" y="294"/>
                    <a:pt x="192" y="306"/>
                    <a:pt x="197" y="292"/>
                  </a:cubicBezTo>
                  <a:cubicBezTo>
                    <a:pt x="203" y="278"/>
                    <a:pt x="207" y="273"/>
                    <a:pt x="207" y="273"/>
                  </a:cubicBezTo>
                  <a:cubicBezTo>
                    <a:pt x="215" y="270"/>
                    <a:pt x="215" y="270"/>
                    <a:pt x="215" y="270"/>
                  </a:cubicBezTo>
                  <a:cubicBezTo>
                    <a:pt x="221" y="270"/>
                    <a:pt x="221" y="270"/>
                    <a:pt x="221" y="270"/>
                  </a:cubicBezTo>
                  <a:cubicBezTo>
                    <a:pt x="221" y="254"/>
                    <a:pt x="221" y="254"/>
                    <a:pt x="221" y="254"/>
                  </a:cubicBezTo>
                  <a:cubicBezTo>
                    <a:pt x="229" y="241"/>
                    <a:pt x="229" y="241"/>
                    <a:pt x="229" y="241"/>
                  </a:cubicBezTo>
                  <a:cubicBezTo>
                    <a:pt x="226" y="234"/>
                    <a:pt x="226" y="234"/>
                    <a:pt x="226" y="234"/>
                  </a:cubicBezTo>
                  <a:cubicBezTo>
                    <a:pt x="226" y="234"/>
                    <a:pt x="230" y="221"/>
                    <a:pt x="234" y="228"/>
                  </a:cubicBezTo>
                  <a:cubicBezTo>
                    <a:pt x="235" y="236"/>
                    <a:pt x="235" y="236"/>
                    <a:pt x="235" y="236"/>
                  </a:cubicBezTo>
                  <a:cubicBezTo>
                    <a:pt x="239" y="234"/>
                    <a:pt x="239" y="234"/>
                    <a:pt x="239" y="234"/>
                  </a:cubicBezTo>
                  <a:cubicBezTo>
                    <a:pt x="241" y="226"/>
                    <a:pt x="241" y="226"/>
                    <a:pt x="241" y="226"/>
                  </a:cubicBezTo>
                  <a:cubicBezTo>
                    <a:pt x="250" y="222"/>
                    <a:pt x="250" y="222"/>
                    <a:pt x="250" y="222"/>
                  </a:cubicBezTo>
                  <a:cubicBezTo>
                    <a:pt x="267" y="209"/>
                    <a:pt x="267" y="209"/>
                    <a:pt x="267" y="209"/>
                  </a:cubicBezTo>
                  <a:cubicBezTo>
                    <a:pt x="267" y="209"/>
                    <a:pt x="273" y="192"/>
                    <a:pt x="259" y="192"/>
                  </a:cubicBezTo>
                  <a:close/>
                </a:path>
              </a:pathLst>
            </a:custGeom>
            <a:grpFill/>
            <a:ln w="3175" cap="flat" cmpd="sng">
              <a:solidFill>
                <a:schemeClr val="bg1"/>
              </a:solidFill>
              <a:prstDash val="solid"/>
              <a:miter lim="800000"/>
              <a:headEnd/>
              <a:tailEnd/>
            </a:ln>
          </p:spPr>
          <p:txBody>
            <a:bodyPr/>
            <a:lstStyle/>
            <a:p>
              <a:endParaRPr lang="zh-CN" altLang="en-US"/>
            </a:p>
          </p:txBody>
        </p:sp>
        <p:sp>
          <p:nvSpPr>
            <p:cNvPr id="14" name="福州">
              <a:hlinkClick r:id="" action="ppaction://macro?name=Slide1.福州_click" highlightClick="1"/>
              <a:hlinkHover r:id="" action="ppaction://noaction" highlightClick="1"/>
              <a:extLst>
                <a:ext uri="{FF2B5EF4-FFF2-40B4-BE49-F238E27FC236}">
                  <a16:creationId xmlns:a16="http://schemas.microsoft.com/office/drawing/2014/main" xmlns="" id="{0F625348-FD0E-403B-9DCF-CF57260AB545}"/>
                </a:ext>
              </a:extLst>
            </p:cNvPr>
            <p:cNvSpPr>
              <a:spLocks/>
            </p:cNvSpPr>
            <p:nvPr/>
          </p:nvSpPr>
          <p:spPr bwMode="auto">
            <a:xfrm>
              <a:off x="5225599" y="2548577"/>
              <a:ext cx="1799386" cy="1527145"/>
            </a:xfrm>
            <a:custGeom>
              <a:avLst/>
              <a:gdLst>
                <a:gd name="T0" fmla="*/ 303 w 326"/>
                <a:gd name="T1" fmla="*/ 58 h 315"/>
                <a:gd name="T2" fmla="*/ 284 w 326"/>
                <a:gd name="T3" fmla="*/ 63 h 315"/>
                <a:gd name="T4" fmla="*/ 274 w 326"/>
                <a:gd name="T5" fmla="*/ 81 h 315"/>
                <a:gd name="T6" fmla="*/ 261 w 326"/>
                <a:gd name="T7" fmla="*/ 63 h 315"/>
                <a:gd name="T8" fmla="*/ 257 w 326"/>
                <a:gd name="T9" fmla="*/ 55 h 315"/>
                <a:gd name="T10" fmla="*/ 244 w 326"/>
                <a:gd name="T11" fmla="*/ 55 h 315"/>
                <a:gd name="T12" fmla="*/ 239 w 326"/>
                <a:gd name="T13" fmla="*/ 49 h 315"/>
                <a:gd name="T14" fmla="*/ 256 w 326"/>
                <a:gd name="T15" fmla="*/ 44 h 315"/>
                <a:gd name="T16" fmla="*/ 273 w 326"/>
                <a:gd name="T17" fmla="*/ 49 h 315"/>
                <a:gd name="T18" fmla="*/ 292 w 326"/>
                <a:gd name="T19" fmla="*/ 46 h 315"/>
                <a:gd name="T20" fmla="*/ 283 w 326"/>
                <a:gd name="T21" fmla="*/ 21 h 315"/>
                <a:gd name="T22" fmla="*/ 193 w 326"/>
                <a:gd name="T23" fmla="*/ 11 h 315"/>
                <a:gd name="T24" fmla="*/ 112 w 326"/>
                <a:gd name="T25" fmla="*/ 37 h 315"/>
                <a:gd name="T26" fmla="*/ 66 w 326"/>
                <a:gd name="T27" fmla="*/ 68 h 315"/>
                <a:gd name="T28" fmla="*/ 43 w 326"/>
                <a:gd name="T29" fmla="*/ 115 h 315"/>
                <a:gd name="T30" fmla="*/ 0 w 326"/>
                <a:gd name="T31" fmla="*/ 203 h 315"/>
                <a:gd name="T32" fmla="*/ 30 w 326"/>
                <a:gd name="T33" fmla="*/ 251 h 315"/>
                <a:gd name="T34" fmla="*/ 83 w 326"/>
                <a:gd name="T35" fmla="*/ 239 h 315"/>
                <a:gd name="T36" fmla="*/ 165 w 326"/>
                <a:gd name="T37" fmla="*/ 223 h 315"/>
                <a:gd name="T38" fmla="*/ 188 w 326"/>
                <a:gd name="T39" fmla="*/ 262 h 315"/>
                <a:gd name="T40" fmla="*/ 197 w 326"/>
                <a:gd name="T41" fmla="*/ 288 h 315"/>
                <a:gd name="T42" fmla="*/ 209 w 326"/>
                <a:gd name="T43" fmla="*/ 280 h 315"/>
                <a:gd name="T44" fmla="*/ 216 w 326"/>
                <a:gd name="T45" fmla="*/ 290 h 315"/>
                <a:gd name="T46" fmla="*/ 214 w 326"/>
                <a:gd name="T47" fmla="*/ 267 h 315"/>
                <a:gd name="T48" fmla="*/ 222 w 326"/>
                <a:gd name="T49" fmla="*/ 273 h 315"/>
                <a:gd name="T50" fmla="*/ 240 w 326"/>
                <a:gd name="T51" fmla="*/ 296 h 315"/>
                <a:gd name="T52" fmla="*/ 253 w 326"/>
                <a:gd name="T53" fmla="*/ 315 h 315"/>
                <a:gd name="T54" fmla="*/ 261 w 326"/>
                <a:gd name="T55" fmla="*/ 299 h 315"/>
                <a:gd name="T56" fmla="*/ 267 w 326"/>
                <a:gd name="T57" fmla="*/ 292 h 315"/>
                <a:gd name="T58" fmla="*/ 281 w 326"/>
                <a:gd name="T59" fmla="*/ 312 h 315"/>
                <a:gd name="T60" fmla="*/ 279 w 326"/>
                <a:gd name="T61" fmla="*/ 286 h 315"/>
                <a:gd name="T62" fmla="*/ 267 w 326"/>
                <a:gd name="T63" fmla="*/ 277 h 315"/>
                <a:gd name="T64" fmla="*/ 264 w 326"/>
                <a:gd name="T65" fmla="*/ 259 h 315"/>
                <a:gd name="T66" fmla="*/ 250 w 326"/>
                <a:gd name="T67" fmla="*/ 268 h 315"/>
                <a:gd name="T68" fmla="*/ 244 w 326"/>
                <a:gd name="T69" fmla="*/ 254 h 315"/>
                <a:gd name="T70" fmla="*/ 235 w 326"/>
                <a:gd name="T71" fmla="*/ 242 h 315"/>
                <a:gd name="T72" fmla="*/ 266 w 326"/>
                <a:gd name="T73" fmla="*/ 234 h 315"/>
                <a:gd name="T74" fmla="*/ 282 w 326"/>
                <a:gd name="T75" fmla="*/ 171 h 315"/>
                <a:gd name="T76" fmla="*/ 282 w 326"/>
                <a:gd name="T77" fmla="*/ 155 h 315"/>
                <a:gd name="T78" fmla="*/ 264 w 326"/>
                <a:gd name="T79" fmla="*/ 154 h 315"/>
                <a:gd name="T80" fmla="*/ 242 w 326"/>
                <a:gd name="T81" fmla="*/ 150 h 315"/>
                <a:gd name="T82" fmla="*/ 247 w 326"/>
                <a:gd name="T83" fmla="*/ 145 h 315"/>
                <a:gd name="T84" fmla="*/ 275 w 326"/>
                <a:gd name="T85" fmla="*/ 137 h 315"/>
                <a:gd name="T86" fmla="*/ 254 w 326"/>
                <a:gd name="T87" fmla="*/ 122 h 315"/>
                <a:gd name="T88" fmla="*/ 268 w 326"/>
                <a:gd name="T89" fmla="*/ 107 h 315"/>
                <a:gd name="T90" fmla="*/ 309 w 326"/>
                <a:gd name="T91" fmla="*/ 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 h="315">
                  <a:moveTo>
                    <a:pt x="319" y="66"/>
                  </a:moveTo>
                  <a:cubicBezTo>
                    <a:pt x="311" y="67"/>
                    <a:pt x="308" y="66"/>
                    <a:pt x="308" y="66"/>
                  </a:cubicBezTo>
                  <a:cubicBezTo>
                    <a:pt x="303" y="58"/>
                    <a:pt x="303" y="58"/>
                    <a:pt x="303" y="58"/>
                  </a:cubicBezTo>
                  <a:cubicBezTo>
                    <a:pt x="303" y="58"/>
                    <a:pt x="302" y="55"/>
                    <a:pt x="299" y="55"/>
                  </a:cubicBezTo>
                  <a:cubicBezTo>
                    <a:pt x="297" y="55"/>
                    <a:pt x="290" y="57"/>
                    <a:pt x="290" y="57"/>
                  </a:cubicBezTo>
                  <a:cubicBezTo>
                    <a:pt x="284" y="63"/>
                    <a:pt x="284" y="63"/>
                    <a:pt x="284" y="63"/>
                  </a:cubicBezTo>
                  <a:cubicBezTo>
                    <a:pt x="284" y="63"/>
                    <a:pt x="281" y="68"/>
                    <a:pt x="281" y="71"/>
                  </a:cubicBezTo>
                  <a:cubicBezTo>
                    <a:pt x="280" y="74"/>
                    <a:pt x="278" y="79"/>
                    <a:pt x="278" y="79"/>
                  </a:cubicBezTo>
                  <a:cubicBezTo>
                    <a:pt x="274" y="81"/>
                    <a:pt x="274" y="81"/>
                    <a:pt x="274" y="81"/>
                  </a:cubicBezTo>
                  <a:cubicBezTo>
                    <a:pt x="265" y="75"/>
                    <a:pt x="265" y="75"/>
                    <a:pt x="265" y="75"/>
                  </a:cubicBezTo>
                  <a:cubicBezTo>
                    <a:pt x="261" y="69"/>
                    <a:pt x="261" y="69"/>
                    <a:pt x="261" y="69"/>
                  </a:cubicBezTo>
                  <a:cubicBezTo>
                    <a:pt x="261" y="63"/>
                    <a:pt x="261" y="63"/>
                    <a:pt x="261" y="63"/>
                  </a:cubicBezTo>
                  <a:cubicBezTo>
                    <a:pt x="261" y="57"/>
                    <a:pt x="261" y="57"/>
                    <a:pt x="261" y="57"/>
                  </a:cubicBezTo>
                  <a:cubicBezTo>
                    <a:pt x="260" y="55"/>
                    <a:pt x="260" y="55"/>
                    <a:pt x="260" y="55"/>
                  </a:cubicBezTo>
                  <a:cubicBezTo>
                    <a:pt x="257" y="55"/>
                    <a:pt x="257" y="55"/>
                    <a:pt x="257" y="55"/>
                  </a:cubicBezTo>
                  <a:cubicBezTo>
                    <a:pt x="252" y="56"/>
                    <a:pt x="252" y="56"/>
                    <a:pt x="252" y="56"/>
                  </a:cubicBezTo>
                  <a:cubicBezTo>
                    <a:pt x="247" y="56"/>
                    <a:pt x="247" y="56"/>
                    <a:pt x="247" y="56"/>
                  </a:cubicBezTo>
                  <a:cubicBezTo>
                    <a:pt x="244" y="55"/>
                    <a:pt x="244" y="55"/>
                    <a:pt x="244" y="55"/>
                  </a:cubicBezTo>
                  <a:cubicBezTo>
                    <a:pt x="241" y="53"/>
                    <a:pt x="241" y="53"/>
                    <a:pt x="241" y="53"/>
                  </a:cubicBezTo>
                  <a:cubicBezTo>
                    <a:pt x="239" y="52"/>
                    <a:pt x="239" y="52"/>
                    <a:pt x="239" y="52"/>
                  </a:cubicBezTo>
                  <a:cubicBezTo>
                    <a:pt x="239" y="49"/>
                    <a:pt x="239" y="49"/>
                    <a:pt x="239" y="49"/>
                  </a:cubicBezTo>
                  <a:cubicBezTo>
                    <a:pt x="241" y="45"/>
                    <a:pt x="241" y="45"/>
                    <a:pt x="241" y="45"/>
                  </a:cubicBezTo>
                  <a:cubicBezTo>
                    <a:pt x="248" y="44"/>
                    <a:pt x="248" y="44"/>
                    <a:pt x="248" y="44"/>
                  </a:cubicBezTo>
                  <a:cubicBezTo>
                    <a:pt x="256" y="44"/>
                    <a:pt x="256" y="44"/>
                    <a:pt x="256" y="44"/>
                  </a:cubicBezTo>
                  <a:cubicBezTo>
                    <a:pt x="262" y="46"/>
                    <a:pt x="262" y="46"/>
                    <a:pt x="262" y="46"/>
                  </a:cubicBezTo>
                  <a:cubicBezTo>
                    <a:pt x="266" y="48"/>
                    <a:pt x="266" y="48"/>
                    <a:pt x="266" y="48"/>
                  </a:cubicBezTo>
                  <a:cubicBezTo>
                    <a:pt x="273" y="49"/>
                    <a:pt x="273" y="49"/>
                    <a:pt x="273" y="49"/>
                  </a:cubicBezTo>
                  <a:cubicBezTo>
                    <a:pt x="276" y="49"/>
                    <a:pt x="276" y="49"/>
                    <a:pt x="276" y="49"/>
                  </a:cubicBezTo>
                  <a:cubicBezTo>
                    <a:pt x="284" y="57"/>
                    <a:pt x="284" y="57"/>
                    <a:pt x="284" y="57"/>
                  </a:cubicBezTo>
                  <a:cubicBezTo>
                    <a:pt x="284" y="57"/>
                    <a:pt x="292" y="57"/>
                    <a:pt x="292" y="46"/>
                  </a:cubicBezTo>
                  <a:cubicBezTo>
                    <a:pt x="293" y="35"/>
                    <a:pt x="286" y="37"/>
                    <a:pt x="286" y="37"/>
                  </a:cubicBezTo>
                  <a:cubicBezTo>
                    <a:pt x="282" y="21"/>
                    <a:pt x="282" y="21"/>
                    <a:pt x="282" y="21"/>
                  </a:cubicBezTo>
                  <a:cubicBezTo>
                    <a:pt x="283" y="21"/>
                    <a:pt x="283" y="21"/>
                    <a:pt x="283" y="21"/>
                  </a:cubicBezTo>
                  <a:cubicBezTo>
                    <a:pt x="282" y="20"/>
                    <a:pt x="273" y="16"/>
                    <a:pt x="252" y="23"/>
                  </a:cubicBezTo>
                  <a:cubicBezTo>
                    <a:pt x="252" y="23"/>
                    <a:pt x="244" y="28"/>
                    <a:pt x="227" y="15"/>
                  </a:cubicBezTo>
                  <a:cubicBezTo>
                    <a:pt x="209" y="3"/>
                    <a:pt x="207" y="0"/>
                    <a:pt x="193" y="11"/>
                  </a:cubicBezTo>
                  <a:cubicBezTo>
                    <a:pt x="180" y="21"/>
                    <a:pt x="170" y="25"/>
                    <a:pt x="170" y="25"/>
                  </a:cubicBezTo>
                  <a:cubicBezTo>
                    <a:pt x="170" y="25"/>
                    <a:pt x="162" y="34"/>
                    <a:pt x="136" y="28"/>
                  </a:cubicBezTo>
                  <a:cubicBezTo>
                    <a:pt x="111" y="21"/>
                    <a:pt x="112" y="37"/>
                    <a:pt x="112" y="37"/>
                  </a:cubicBezTo>
                  <a:cubicBezTo>
                    <a:pt x="83" y="62"/>
                    <a:pt x="83" y="62"/>
                    <a:pt x="83" y="62"/>
                  </a:cubicBezTo>
                  <a:cubicBezTo>
                    <a:pt x="83" y="62"/>
                    <a:pt x="70" y="62"/>
                    <a:pt x="65" y="56"/>
                  </a:cubicBezTo>
                  <a:cubicBezTo>
                    <a:pt x="65" y="56"/>
                    <a:pt x="59" y="58"/>
                    <a:pt x="66" y="68"/>
                  </a:cubicBezTo>
                  <a:cubicBezTo>
                    <a:pt x="73" y="78"/>
                    <a:pt x="71" y="81"/>
                    <a:pt x="67" y="87"/>
                  </a:cubicBezTo>
                  <a:cubicBezTo>
                    <a:pt x="63" y="93"/>
                    <a:pt x="55" y="99"/>
                    <a:pt x="55" y="99"/>
                  </a:cubicBezTo>
                  <a:cubicBezTo>
                    <a:pt x="55" y="99"/>
                    <a:pt x="47" y="98"/>
                    <a:pt x="43" y="115"/>
                  </a:cubicBezTo>
                  <a:cubicBezTo>
                    <a:pt x="40" y="131"/>
                    <a:pt x="38" y="135"/>
                    <a:pt x="38" y="135"/>
                  </a:cubicBezTo>
                  <a:cubicBezTo>
                    <a:pt x="38" y="135"/>
                    <a:pt x="31" y="163"/>
                    <a:pt x="23" y="167"/>
                  </a:cubicBezTo>
                  <a:cubicBezTo>
                    <a:pt x="23" y="167"/>
                    <a:pt x="24" y="207"/>
                    <a:pt x="0" y="203"/>
                  </a:cubicBezTo>
                  <a:cubicBezTo>
                    <a:pt x="0" y="204"/>
                    <a:pt x="0" y="204"/>
                    <a:pt x="0" y="204"/>
                  </a:cubicBezTo>
                  <a:cubicBezTo>
                    <a:pt x="0" y="204"/>
                    <a:pt x="0" y="219"/>
                    <a:pt x="2" y="231"/>
                  </a:cubicBezTo>
                  <a:cubicBezTo>
                    <a:pt x="4" y="244"/>
                    <a:pt x="30" y="251"/>
                    <a:pt x="30" y="251"/>
                  </a:cubicBezTo>
                  <a:cubicBezTo>
                    <a:pt x="32" y="252"/>
                    <a:pt x="33" y="252"/>
                    <a:pt x="34" y="253"/>
                  </a:cubicBezTo>
                  <a:cubicBezTo>
                    <a:pt x="34" y="253"/>
                    <a:pt x="46" y="241"/>
                    <a:pt x="57" y="241"/>
                  </a:cubicBezTo>
                  <a:cubicBezTo>
                    <a:pt x="68" y="242"/>
                    <a:pt x="83" y="239"/>
                    <a:pt x="83" y="239"/>
                  </a:cubicBezTo>
                  <a:cubicBezTo>
                    <a:pt x="94" y="230"/>
                    <a:pt x="109" y="228"/>
                    <a:pt x="109" y="228"/>
                  </a:cubicBezTo>
                  <a:cubicBezTo>
                    <a:pt x="109" y="228"/>
                    <a:pt x="128" y="231"/>
                    <a:pt x="143" y="220"/>
                  </a:cubicBezTo>
                  <a:cubicBezTo>
                    <a:pt x="159" y="209"/>
                    <a:pt x="165" y="223"/>
                    <a:pt x="165" y="223"/>
                  </a:cubicBezTo>
                  <a:cubicBezTo>
                    <a:pt x="169" y="253"/>
                    <a:pt x="169" y="253"/>
                    <a:pt x="169" y="253"/>
                  </a:cubicBezTo>
                  <a:cubicBezTo>
                    <a:pt x="184" y="259"/>
                    <a:pt x="184" y="259"/>
                    <a:pt x="184" y="259"/>
                  </a:cubicBezTo>
                  <a:cubicBezTo>
                    <a:pt x="188" y="262"/>
                    <a:pt x="188" y="262"/>
                    <a:pt x="188" y="262"/>
                  </a:cubicBezTo>
                  <a:cubicBezTo>
                    <a:pt x="188" y="285"/>
                    <a:pt x="195" y="289"/>
                    <a:pt x="195" y="289"/>
                  </a:cubicBezTo>
                  <a:cubicBezTo>
                    <a:pt x="195" y="290"/>
                    <a:pt x="195" y="290"/>
                    <a:pt x="195" y="290"/>
                  </a:cubicBezTo>
                  <a:cubicBezTo>
                    <a:pt x="197" y="288"/>
                    <a:pt x="197" y="288"/>
                    <a:pt x="197" y="288"/>
                  </a:cubicBezTo>
                  <a:cubicBezTo>
                    <a:pt x="201" y="281"/>
                    <a:pt x="201" y="281"/>
                    <a:pt x="201" y="281"/>
                  </a:cubicBezTo>
                  <a:cubicBezTo>
                    <a:pt x="203" y="268"/>
                    <a:pt x="203" y="268"/>
                    <a:pt x="203" y="268"/>
                  </a:cubicBezTo>
                  <a:cubicBezTo>
                    <a:pt x="203" y="268"/>
                    <a:pt x="209" y="269"/>
                    <a:pt x="209" y="280"/>
                  </a:cubicBezTo>
                  <a:cubicBezTo>
                    <a:pt x="209" y="291"/>
                    <a:pt x="208" y="302"/>
                    <a:pt x="217" y="299"/>
                  </a:cubicBezTo>
                  <a:cubicBezTo>
                    <a:pt x="216" y="295"/>
                    <a:pt x="216" y="295"/>
                    <a:pt x="216" y="295"/>
                  </a:cubicBezTo>
                  <a:cubicBezTo>
                    <a:pt x="216" y="290"/>
                    <a:pt x="216" y="290"/>
                    <a:pt x="216" y="290"/>
                  </a:cubicBezTo>
                  <a:cubicBezTo>
                    <a:pt x="217" y="279"/>
                    <a:pt x="217" y="279"/>
                    <a:pt x="217" y="279"/>
                  </a:cubicBezTo>
                  <a:cubicBezTo>
                    <a:pt x="219" y="272"/>
                    <a:pt x="219" y="272"/>
                    <a:pt x="219" y="272"/>
                  </a:cubicBezTo>
                  <a:cubicBezTo>
                    <a:pt x="214" y="267"/>
                    <a:pt x="214" y="267"/>
                    <a:pt x="214" y="267"/>
                  </a:cubicBezTo>
                  <a:cubicBezTo>
                    <a:pt x="214" y="260"/>
                    <a:pt x="214" y="260"/>
                    <a:pt x="214" y="260"/>
                  </a:cubicBezTo>
                  <a:cubicBezTo>
                    <a:pt x="216" y="257"/>
                    <a:pt x="216" y="257"/>
                    <a:pt x="216" y="257"/>
                  </a:cubicBezTo>
                  <a:cubicBezTo>
                    <a:pt x="222" y="273"/>
                    <a:pt x="222" y="273"/>
                    <a:pt x="222" y="273"/>
                  </a:cubicBezTo>
                  <a:cubicBezTo>
                    <a:pt x="222" y="273"/>
                    <a:pt x="235" y="281"/>
                    <a:pt x="241" y="281"/>
                  </a:cubicBezTo>
                  <a:cubicBezTo>
                    <a:pt x="247" y="281"/>
                    <a:pt x="242" y="283"/>
                    <a:pt x="242" y="283"/>
                  </a:cubicBezTo>
                  <a:cubicBezTo>
                    <a:pt x="240" y="296"/>
                    <a:pt x="240" y="296"/>
                    <a:pt x="240" y="296"/>
                  </a:cubicBezTo>
                  <a:cubicBezTo>
                    <a:pt x="249" y="291"/>
                    <a:pt x="249" y="291"/>
                    <a:pt x="249" y="291"/>
                  </a:cubicBezTo>
                  <a:cubicBezTo>
                    <a:pt x="252" y="296"/>
                    <a:pt x="252" y="296"/>
                    <a:pt x="252" y="296"/>
                  </a:cubicBezTo>
                  <a:cubicBezTo>
                    <a:pt x="253" y="315"/>
                    <a:pt x="253" y="315"/>
                    <a:pt x="253" y="315"/>
                  </a:cubicBezTo>
                  <a:cubicBezTo>
                    <a:pt x="267" y="307"/>
                    <a:pt x="267" y="307"/>
                    <a:pt x="267" y="307"/>
                  </a:cubicBezTo>
                  <a:cubicBezTo>
                    <a:pt x="266" y="304"/>
                    <a:pt x="266" y="304"/>
                    <a:pt x="266" y="304"/>
                  </a:cubicBezTo>
                  <a:cubicBezTo>
                    <a:pt x="261" y="299"/>
                    <a:pt x="261" y="299"/>
                    <a:pt x="261" y="299"/>
                  </a:cubicBezTo>
                  <a:cubicBezTo>
                    <a:pt x="261" y="296"/>
                    <a:pt x="261" y="296"/>
                    <a:pt x="261" y="296"/>
                  </a:cubicBezTo>
                  <a:cubicBezTo>
                    <a:pt x="263" y="292"/>
                    <a:pt x="263" y="292"/>
                    <a:pt x="263" y="292"/>
                  </a:cubicBezTo>
                  <a:cubicBezTo>
                    <a:pt x="267" y="292"/>
                    <a:pt x="267" y="292"/>
                    <a:pt x="267" y="292"/>
                  </a:cubicBezTo>
                  <a:cubicBezTo>
                    <a:pt x="267" y="292"/>
                    <a:pt x="271" y="299"/>
                    <a:pt x="271" y="301"/>
                  </a:cubicBezTo>
                  <a:cubicBezTo>
                    <a:pt x="271" y="302"/>
                    <a:pt x="276" y="310"/>
                    <a:pt x="276" y="310"/>
                  </a:cubicBezTo>
                  <a:cubicBezTo>
                    <a:pt x="281" y="312"/>
                    <a:pt x="281" y="312"/>
                    <a:pt x="281" y="312"/>
                  </a:cubicBezTo>
                  <a:cubicBezTo>
                    <a:pt x="289" y="304"/>
                    <a:pt x="289" y="304"/>
                    <a:pt x="289" y="304"/>
                  </a:cubicBezTo>
                  <a:cubicBezTo>
                    <a:pt x="285" y="292"/>
                    <a:pt x="285" y="292"/>
                    <a:pt x="285" y="292"/>
                  </a:cubicBezTo>
                  <a:cubicBezTo>
                    <a:pt x="285" y="292"/>
                    <a:pt x="281" y="288"/>
                    <a:pt x="279" y="286"/>
                  </a:cubicBezTo>
                  <a:cubicBezTo>
                    <a:pt x="277" y="285"/>
                    <a:pt x="279" y="283"/>
                    <a:pt x="273" y="283"/>
                  </a:cubicBezTo>
                  <a:cubicBezTo>
                    <a:pt x="267" y="283"/>
                    <a:pt x="264" y="283"/>
                    <a:pt x="264" y="283"/>
                  </a:cubicBezTo>
                  <a:cubicBezTo>
                    <a:pt x="267" y="277"/>
                    <a:pt x="267" y="277"/>
                    <a:pt x="267" y="277"/>
                  </a:cubicBezTo>
                  <a:cubicBezTo>
                    <a:pt x="267" y="270"/>
                    <a:pt x="267" y="270"/>
                    <a:pt x="267" y="270"/>
                  </a:cubicBezTo>
                  <a:cubicBezTo>
                    <a:pt x="267" y="270"/>
                    <a:pt x="267" y="268"/>
                    <a:pt x="267" y="265"/>
                  </a:cubicBezTo>
                  <a:cubicBezTo>
                    <a:pt x="266" y="262"/>
                    <a:pt x="264" y="259"/>
                    <a:pt x="264" y="259"/>
                  </a:cubicBezTo>
                  <a:cubicBezTo>
                    <a:pt x="264" y="259"/>
                    <a:pt x="260" y="259"/>
                    <a:pt x="258" y="260"/>
                  </a:cubicBezTo>
                  <a:cubicBezTo>
                    <a:pt x="256" y="260"/>
                    <a:pt x="256" y="267"/>
                    <a:pt x="256" y="267"/>
                  </a:cubicBezTo>
                  <a:cubicBezTo>
                    <a:pt x="250" y="268"/>
                    <a:pt x="250" y="268"/>
                    <a:pt x="250" y="268"/>
                  </a:cubicBezTo>
                  <a:cubicBezTo>
                    <a:pt x="246" y="263"/>
                    <a:pt x="246" y="263"/>
                    <a:pt x="246" y="263"/>
                  </a:cubicBezTo>
                  <a:cubicBezTo>
                    <a:pt x="246" y="257"/>
                    <a:pt x="246" y="257"/>
                    <a:pt x="246" y="257"/>
                  </a:cubicBezTo>
                  <a:cubicBezTo>
                    <a:pt x="246" y="257"/>
                    <a:pt x="247" y="255"/>
                    <a:pt x="244" y="254"/>
                  </a:cubicBezTo>
                  <a:cubicBezTo>
                    <a:pt x="242" y="253"/>
                    <a:pt x="237" y="250"/>
                    <a:pt x="237" y="250"/>
                  </a:cubicBezTo>
                  <a:cubicBezTo>
                    <a:pt x="237" y="250"/>
                    <a:pt x="234" y="250"/>
                    <a:pt x="234" y="247"/>
                  </a:cubicBezTo>
                  <a:cubicBezTo>
                    <a:pt x="235" y="244"/>
                    <a:pt x="234" y="246"/>
                    <a:pt x="235" y="242"/>
                  </a:cubicBezTo>
                  <a:cubicBezTo>
                    <a:pt x="237" y="238"/>
                    <a:pt x="237" y="238"/>
                    <a:pt x="237" y="238"/>
                  </a:cubicBezTo>
                  <a:cubicBezTo>
                    <a:pt x="240" y="235"/>
                    <a:pt x="240" y="235"/>
                    <a:pt x="240" y="235"/>
                  </a:cubicBezTo>
                  <a:cubicBezTo>
                    <a:pt x="266" y="234"/>
                    <a:pt x="266" y="234"/>
                    <a:pt x="266" y="234"/>
                  </a:cubicBezTo>
                  <a:cubicBezTo>
                    <a:pt x="266" y="234"/>
                    <a:pt x="276" y="216"/>
                    <a:pt x="269" y="207"/>
                  </a:cubicBezTo>
                  <a:cubicBezTo>
                    <a:pt x="263" y="199"/>
                    <a:pt x="248" y="191"/>
                    <a:pt x="269" y="184"/>
                  </a:cubicBezTo>
                  <a:cubicBezTo>
                    <a:pt x="269" y="184"/>
                    <a:pt x="282" y="180"/>
                    <a:pt x="282" y="171"/>
                  </a:cubicBezTo>
                  <a:cubicBezTo>
                    <a:pt x="284" y="163"/>
                    <a:pt x="284" y="163"/>
                    <a:pt x="284" y="163"/>
                  </a:cubicBezTo>
                  <a:cubicBezTo>
                    <a:pt x="284" y="159"/>
                    <a:pt x="284" y="159"/>
                    <a:pt x="284" y="159"/>
                  </a:cubicBezTo>
                  <a:cubicBezTo>
                    <a:pt x="282" y="155"/>
                    <a:pt x="282" y="155"/>
                    <a:pt x="282" y="155"/>
                  </a:cubicBezTo>
                  <a:cubicBezTo>
                    <a:pt x="279" y="153"/>
                    <a:pt x="279" y="153"/>
                    <a:pt x="279" y="153"/>
                  </a:cubicBezTo>
                  <a:cubicBezTo>
                    <a:pt x="269" y="154"/>
                    <a:pt x="269" y="154"/>
                    <a:pt x="269" y="154"/>
                  </a:cubicBezTo>
                  <a:cubicBezTo>
                    <a:pt x="264" y="154"/>
                    <a:pt x="264" y="154"/>
                    <a:pt x="264" y="154"/>
                  </a:cubicBezTo>
                  <a:cubicBezTo>
                    <a:pt x="260" y="152"/>
                    <a:pt x="260" y="152"/>
                    <a:pt x="260" y="152"/>
                  </a:cubicBezTo>
                  <a:cubicBezTo>
                    <a:pt x="247" y="151"/>
                    <a:pt x="247" y="151"/>
                    <a:pt x="247" y="151"/>
                  </a:cubicBezTo>
                  <a:cubicBezTo>
                    <a:pt x="242" y="150"/>
                    <a:pt x="242" y="150"/>
                    <a:pt x="242" y="150"/>
                  </a:cubicBezTo>
                  <a:cubicBezTo>
                    <a:pt x="239" y="148"/>
                    <a:pt x="239" y="148"/>
                    <a:pt x="239" y="148"/>
                  </a:cubicBezTo>
                  <a:cubicBezTo>
                    <a:pt x="239" y="144"/>
                    <a:pt x="239" y="144"/>
                    <a:pt x="239" y="144"/>
                  </a:cubicBezTo>
                  <a:cubicBezTo>
                    <a:pt x="247" y="145"/>
                    <a:pt x="247" y="145"/>
                    <a:pt x="247" y="145"/>
                  </a:cubicBezTo>
                  <a:cubicBezTo>
                    <a:pt x="260" y="145"/>
                    <a:pt x="260" y="145"/>
                    <a:pt x="260" y="145"/>
                  </a:cubicBezTo>
                  <a:cubicBezTo>
                    <a:pt x="269" y="142"/>
                    <a:pt x="269" y="142"/>
                    <a:pt x="269" y="142"/>
                  </a:cubicBezTo>
                  <a:cubicBezTo>
                    <a:pt x="275" y="137"/>
                    <a:pt x="275" y="137"/>
                    <a:pt x="275" y="137"/>
                  </a:cubicBezTo>
                  <a:cubicBezTo>
                    <a:pt x="263" y="128"/>
                    <a:pt x="263" y="128"/>
                    <a:pt x="263" y="128"/>
                  </a:cubicBezTo>
                  <a:cubicBezTo>
                    <a:pt x="257" y="124"/>
                    <a:pt x="257" y="124"/>
                    <a:pt x="257" y="124"/>
                  </a:cubicBezTo>
                  <a:cubicBezTo>
                    <a:pt x="254" y="122"/>
                    <a:pt x="254" y="122"/>
                    <a:pt x="254" y="122"/>
                  </a:cubicBezTo>
                  <a:cubicBezTo>
                    <a:pt x="258" y="116"/>
                    <a:pt x="258" y="116"/>
                    <a:pt x="258" y="116"/>
                  </a:cubicBezTo>
                  <a:cubicBezTo>
                    <a:pt x="264" y="111"/>
                    <a:pt x="264" y="111"/>
                    <a:pt x="264" y="111"/>
                  </a:cubicBezTo>
                  <a:cubicBezTo>
                    <a:pt x="268" y="107"/>
                    <a:pt x="268" y="107"/>
                    <a:pt x="268" y="107"/>
                  </a:cubicBezTo>
                  <a:cubicBezTo>
                    <a:pt x="268" y="107"/>
                    <a:pt x="254" y="95"/>
                    <a:pt x="271" y="94"/>
                  </a:cubicBezTo>
                  <a:cubicBezTo>
                    <a:pt x="271" y="94"/>
                    <a:pt x="286" y="87"/>
                    <a:pt x="294" y="79"/>
                  </a:cubicBezTo>
                  <a:cubicBezTo>
                    <a:pt x="309" y="78"/>
                    <a:pt x="309" y="78"/>
                    <a:pt x="309" y="78"/>
                  </a:cubicBezTo>
                  <a:cubicBezTo>
                    <a:pt x="323" y="69"/>
                    <a:pt x="323" y="69"/>
                    <a:pt x="323" y="69"/>
                  </a:cubicBezTo>
                  <a:cubicBezTo>
                    <a:pt x="323" y="69"/>
                    <a:pt x="326" y="65"/>
                    <a:pt x="319" y="66"/>
                  </a:cubicBez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泉州">
              <a:hlinkClick r:id="" action="ppaction://macro?name=Slide1.泉州_click" highlightClick="1"/>
              <a:hlinkHover r:id="" action="ppaction://noaction" highlightClick="1"/>
              <a:extLst>
                <a:ext uri="{FF2B5EF4-FFF2-40B4-BE49-F238E27FC236}">
                  <a16:creationId xmlns:a16="http://schemas.microsoft.com/office/drawing/2014/main" xmlns="" id="{2CB9A52C-9994-4843-AA8A-2482A25442B0}"/>
                </a:ext>
              </a:extLst>
            </p:cNvPr>
            <p:cNvSpPr>
              <a:spLocks/>
            </p:cNvSpPr>
            <p:nvPr/>
          </p:nvSpPr>
          <p:spPr bwMode="auto">
            <a:xfrm>
              <a:off x="4349241" y="3510495"/>
              <a:ext cx="1734567" cy="1584184"/>
            </a:xfrm>
            <a:custGeom>
              <a:avLst/>
              <a:gdLst>
                <a:gd name="T0" fmla="*/ 315 w 318"/>
                <a:gd name="T1" fmla="*/ 197 h 324"/>
                <a:gd name="T2" fmla="*/ 308 w 318"/>
                <a:gd name="T3" fmla="*/ 209 h 324"/>
                <a:gd name="T4" fmla="*/ 296 w 318"/>
                <a:gd name="T5" fmla="*/ 206 h 324"/>
                <a:gd name="T6" fmla="*/ 281 w 318"/>
                <a:gd name="T7" fmla="*/ 191 h 324"/>
                <a:gd name="T8" fmla="*/ 293 w 318"/>
                <a:gd name="T9" fmla="*/ 188 h 324"/>
                <a:gd name="T10" fmla="*/ 305 w 318"/>
                <a:gd name="T11" fmla="*/ 187 h 324"/>
                <a:gd name="T12" fmla="*/ 306 w 318"/>
                <a:gd name="T13" fmla="*/ 177 h 324"/>
                <a:gd name="T14" fmla="*/ 300 w 318"/>
                <a:gd name="T15" fmla="*/ 163 h 324"/>
                <a:gd name="T16" fmla="*/ 287 w 318"/>
                <a:gd name="T17" fmla="*/ 156 h 324"/>
                <a:gd name="T18" fmla="*/ 299 w 318"/>
                <a:gd name="T19" fmla="*/ 146 h 324"/>
                <a:gd name="T20" fmla="*/ 239 w 318"/>
                <a:gd name="T21" fmla="*/ 149 h 324"/>
                <a:gd name="T22" fmla="*/ 185 w 318"/>
                <a:gd name="T23" fmla="*/ 119 h 324"/>
                <a:gd name="T24" fmla="*/ 192 w 318"/>
                <a:gd name="T25" fmla="*/ 82 h 324"/>
                <a:gd name="T26" fmla="*/ 163 w 318"/>
                <a:gd name="T27" fmla="*/ 31 h 324"/>
                <a:gd name="T28" fmla="*/ 161 w 318"/>
                <a:gd name="T29" fmla="*/ 3 h 324"/>
                <a:gd name="T30" fmla="*/ 111 w 318"/>
                <a:gd name="T31" fmla="*/ 6 h 324"/>
                <a:gd name="T32" fmla="*/ 74 w 318"/>
                <a:gd name="T33" fmla="*/ 63 h 324"/>
                <a:gd name="T34" fmla="*/ 82 w 318"/>
                <a:gd name="T35" fmla="*/ 92 h 324"/>
                <a:gd name="T36" fmla="*/ 47 w 318"/>
                <a:gd name="T37" fmla="*/ 106 h 324"/>
                <a:gd name="T38" fmla="*/ 25 w 318"/>
                <a:gd name="T39" fmla="*/ 106 h 324"/>
                <a:gd name="T40" fmla="*/ 0 w 318"/>
                <a:gd name="T41" fmla="*/ 183 h 324"/>
                <a:gd name="T42" fmla="*/ 25 w 318"/>
                <a:gd name="T43" fmla="*/ 231 h 324"/>
                <a:gd name="T44" fmla="*/ 37 w 318"/>
                <a:gd name="T45" fmla="*/ 253 h 324"/>
                <a:gd name="T46" fmla="*/ 68 w 318"/>
                <a:gd name="T47" fmla="*/ 250 h 324"/>
                <a:gd name="T48" fmla="*/ 85 w 318"/>
                <a:gd name="T49" fmla="*/ 254 h 324"/>
                <a:gd name="T50" fmla="*/ 104 w 318"/>
                <a:gd name="T51" fmla="*/ 253 h 324"/>
                <a:gd name="T52" fmla="*/ 118 w 318"/>
                <a:gd name="T53" fmla="*/ 251 h 324"/>
                <a:gd name="T54" fmla="*/ 139 w 318"/>
                <a:gd name="T55" fmla="*/ 242 h 324"/>
                <a:gd name="T56" fmla="*/ 159 w 318"/>
                <a:gd name="T57" fmla="*/ 261 h 324"/>
                <a:gd name="T58" fmla="*/ 184 w 318"/>
                <a:gd name="T59" fmla="*/ 303 h 324"/>
                <a:gd name="T60" fmla="*/ 201 w 318"/>
                <a:gd name="T61" fmla="*/ 312 h 324"/>
                <a:gd name="T62" fmla="*/ 205 w 318"/>
                <a:gd name="T63" fmla="*/ 283 h 324"/>
                <a:gd name="T64" fmla="*/ 215 w 318"/>
                <a:gd name="T65" fmla="*/ 301 h 324"/>
                <a:gd name="T66" fmla="*/ 238 w 318"/>
                <a:gd name="T67" fmla="*/ 310 h 324"/>
                <a:gd name="T68" fmla="*/ 256 w 318"/>
                <a:gd name="T69" fmla="*/ 312 h 324"/>
                <a:gd name="T70" fmla="*/ 254 w 318"/>
                <a:gd name="T71" fmla="*/ 298 h 324"/>
                <a:gd name="T72" fmla="*/ 250 w 318"/>
                <a:gd name="T73" fmla="*/ 291 h 324"/>
                <a:gd name="T74" fmla="*/ 261 w 318"/>
                <a:gd name="T75" fmla="*/ 284 h 324"/>
                <a:gd name="T76" fmla="*/ 274 w 318"/>
                <a:gd name="T77" fmla="*/ 274 h 324"/>
                <a:gd name="T78" fmla="*/ 277 w 318"/>
                <a:gd name="T79" fmla="*/ 267 h 324"/>
                <a:gd name="T80" fmla="*/ 266 w 318"/>
                <a:gd name="T81" fmla="*/ 263 h 324"/>
                <a:gd name="T82" fmla="*/ 258 w 318"/>
                <a:gd name="T83" fmla="*/ 258 h 324"/>
                <a:gd name="T84" fmla="*/ 246 w 318"/>
                <a:gd name="T85" fmla="*/ 258 h 324"/>
                <a:gd name="T86" fmla="*/ 240 w 318"/>
                <a:gd name="T87" fmla="*/ 247 h 324"/>
                <a:gd name="T88" fmla="*/ 248 w 318"/>
                <a:gd name="T89" fmla="*/ 241 h 324"/>
                <a:gd name="T90" fmla="*/ 252 w 318"/>
                <a:gd name="T91" fmla="*/ 235 h 324"/>
                <a:gd name="T92" fmla="*/ 258 w 318"/>
                <a:gd name="T93" fmla="*/ 242 h 324"/>
                <a:gd name="T94" fmla="*/ 266 w 318"/>
                <a:gd name="T95" fmla="*/ 249 h 324"/>
                <a:gd name="T96" fmla="*/ 281 w 318"/>
                <a:gd name="T97" fmla="*/ 242 h 324"/>
                <a:gd name="T98" fmla="*/ 295 w 318"/>
                <a:gd name="T99" fmla="*/ 237 h 324"/>
                <a:gd name="T100" fmla="*/ 311 w 318"/>
                <a:gd name="T101" fmla="*/ 233 h 324"/>
                <a:gd name="T102" fmla="*/ 318 w 318"/>
                <a:gd name="T103" fmla="*/ 226 h 324"/>
                <a:gd name="T104" fmla="*/ 317 w 318"/>
                <a:gd name="T105" fmla="*/ 214 h 324"/>
                <a:gd name="T106" fmla="*/ 318 w 318"/>
                <a:gd name="T107" fmla="*/ 20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8" h="324">
                  <a:moveTo>
                    <a:pt x="318" y="202"/>
                  </a:moveTo>
                  <a:cubicBezTo>
                    <a:pt x="315" y="197"/>
                    <a:pt x="315" y="197"/>
                    <a:pt x="315" y="197"/>
                  </a:cubicBezTo>
                  <a:cubicBezTo>
                    <a:pt x="311" y="202"/>
                    <a:pt x="311" y="202"/>
                    <a:pt x="311" y="202"/>
                  </a:cubicBezTo>
                  <a:cubicBezTo>
                    <a:pt x="308" y="209"/>
                    <a:pt x="308" y="209"/>
                    <a:pt x="308" y="209"/>
                  </a:cubicBezTo>
                  <a:cubicBezTo>
                    <a:pt x="303" y="209"/>
                    <a:pt x="303" y="209"/>
                    <a:pt x="303" y="209"/>
                  </a:cubicBezTo>
                  <a:cubicBezTo>
                    <a:pt x="296" y="206"/>
                    <a:pt x="296" y="206"/>
                    <a:pt x="296" y="206"/>
                  </a:cubicBezTo>
                  <a:cubicBezTo>
                    <a:pt x="288" y="198"/>
                    <a:pt x="288" y="198"/>
                    <a:pt x="288" y="198"/>
                  </a:cubicBezTo>
                  <a:cubicBezTo>
                    <a:pt x="281" y="191"/>
                    <a:pt x="281" y="191"/>
                    <a:pt x="281" y="191"/>
                  </a:cubicBezTo>
                  <a:cubicBezTo>
                    <a:pt x="281" y="191"/>
                    <a:pt x="285" y="191"/>
                    <a:pt x="287" y="191"/>
                  </a:cubicBezTo>
                  <a:cubicBezTo>
                    <a:pt x="288" y="190"/>
                    <a:pt x="290" y="189"/>
                    <a:pt x="293" y="188"/>
                  </a:cubicBezTo>
                  <a:cubicBezTo>
                    <a:pt x="296" y="187"/>
                    <a:pt x="298" y="187"/>
                    <a:pt x="300" y="187"/>
                  </a:cubicBezTo>
                  <a:cubicBezTo>
                    <a:pt x="302" y="187"/>
                    <a:pt x="305" y="187"/>
                    <a:pt x="305" y="187"/>
                  </a:cubicBezTo>
                  <a:cubicBezTo>
                    <a:pt x="306" y="183"/>
                    <a:pt x="306" y="183"/>
                    <a:pt x="306" y="183"/>
                  </a:cubicBezTo>
                  <a:cubicBezTo>
                    <a:pt x="306" y="177"/>
                    <a:pt x="306" y="177"/>
                    <a:pt x="306" y="177"/>
                  </a:cubicBezTo>
                  <a:cubicBezTo>
                    <a:pt x="306" y="168"/>
                    <a:pt x="306" y="168"/>
                    <a:pt x="306" y="168"/>
                  </a:cubicBezTo>
                  <a:cubicBezTo>
                    <a:pt x="300" y="163"/>
                    <a:pt x="300" y="163"/>
                    <a:pt x="300" y="163"/>
                  </a:cubicBezTo>
                  <a:cubicBezTo>
                    <a:pt x="294" y="163"/>
                    <a:pt x="294" y="163"/>
                    <a:pt x="294" y="163"/>
                  </a:cubicBezTo>
                  <a:cubicBezTo>
                    <a:pt x="287" y="156"/>
                    <a:pt x="287" y="156"/>
                    <a:pt x="287" y="156"/>
                  </a:cubicBezTo>
                  <a:cubicBezTo>
                    <a:pt x="287" y="156"/>
                    <a:pt x="290" y="151"/>
                    <a:pt x="299" y="147"/>
                  </a:cubicBezTo>
                  <a:cubicBezTo>
                    <a:pt x="299" y="146"/>
                    <a:pt x="299" y="146"/>
                    <a:pt x="299" y="146"/>
                  </a:cubicBezTo>
                  <a:cubicBezTo>
                    <a:pt x="299" y="146"/>
                    <a:pt x="285" y="135"/>
                    <a:pt x="261" y="155"/>
                  </a:cubicBezTo>
                  <a:cubicBezTo>
                    <a:pt x="236" y="174"/>
                    <a:pt x="233" y="169"/>
                    <a:pt x="239" y="149"/>
                  </a:cubicBezTo>
                  <a:cubicBezTo>
                    <a:pt x="239" y="149"/>
                    <a:pt x="239" y="143"/>
                    <a:pt x="225" y="143"/>
                  </a:cubicBezTo>
                  <a:cubicBezTo>
                    <a:pt x="211" y="143"/>
                    <a:pt x="192" y="140"/>
                    <a:pt x="185" y="119"/>
                  </a:cubicBezTo>
                  <a:cubicBezTo>
                    <a:pt x="178" y="99"/>
                    <a:pt x="182" y="94"/>
                    <a:pt x="182" y="94"/>
                  </a:cubicBezTo>
                  <a:cubicBezTo>
                    <a:pt x="182" y="94"/>
                    <a:pt x="191" y="86"/>
                    <a:pt x="192" y="82"/>
                  </a:cubicBezTo>
                  <a:cubicBezTo>
                    <a:pt x="194" y="79"/>
                    <a:pt x="208" y="62"/>
                    <a:pt x="191" y="51"/>
                  </a:cubicBezTo>
                  <a:cubicBezTo>
                    <a:pt x="191" y="51"/>
                    <a:pt x="165" y="44"/>
                    <a:pt x="163" y="31"/>
                  </a:cubicBezTo>
                  <a:cubicBezTo>
                    <a:pt x="161" y="19"/>
                    <a:pt x="162" y="20"/>
                    <a:pt x="162" y="4"/>
                  </a:cubicBezTo>
                  <a:cubicBezTo>
                    <a:pt x="161" y="3"/>
                    <a:pt x="161" y="3"/>
                    <a:pt x="161" y="3"/>
                  </a:cubicBezTo>
                  <a:cubicBezTo>
                    <a:pt x="138" y="0"/>
                    <a:pt x="128" y="7"/>
                    <a:pt x="128" y="7"/>
                  </a:cubicBezTo>
                  <a:cubicBezTo>
                    <a:pt x="111" y="6"/>
                    <a:pt x="111" y="6"/>
                    <a:pt x="111" y="6"/>
                  </a:cubicBezTo>
                  <a:cubicBezTo>
                    <a:pt x="111" y="6"/>
                    <a:pt x="73" y="5"/>
                    <a:pt x="76" y="18"/>
                  </a:cubicBezTo>
                  <a:cubicBezTo>
                    <a:pt x="79" y="31"/>
                    <a:pt x="81" y="52"/>
                    <a:pt x="74" y="63"/>
                  </a:cubicBezTo>
                  <a:cubicBezTo>
                    <a:pt x="67" y="73"/>
                    <a:pt x="72" y="77"/>
                    <a:pt x="84" y="78"/>
                  </a:cubicBezTo>
                  <a:cubicBezTo>
                    <a:pt x="97" y="79"/>
                    <a:pt x="89" y="84"/>
                    <a:pt x="82" y="92"/>
                  </a:cubicBezTo>
                  <a:cubicBezTo>
                    <a:pt x="74" y="100"/>
                    <a:pt x="59" y="108"/>
                    <a:pt x="59" y="108"/>
                  </a:cubicBezTo>
                  <a:cubicBezTo>
                    <a:pt x="47" y="106"/>
                    <a:pt x="47" y="106"/>
                    <a:pt x="47" y="106"/>
                  </a:cubicBezTo>
                  <a:cubicBezTo>
                    <a:pt x="25" y="105"/>
                    <a:pt x="25" y="105"/>
                    <a:pt x="25" y="105"/>
                  </a:cubicBezTo>
                  <a:cubicBezTo>
                    <a:pt x="25" y="106"/>
                    <a:pt x="25" y="106"/>
                    <a:pt x="25" y="106"/>
                  </a:cubicBezTo>
                  <a:cubicBezTo>
                    <a:pt x="28" y="137"/>
                    <a:pt x="0" y="183"/>
                    <a:pt x="0" y="183"/>
                  </a:cubicBezTo>
                  <a:cubicBezTo>
                    <a:pt x="0" y="183"/>
                    <a:pt x="0" y="183"/>
                    <a:pt x="0" y="183"/>
                  </a:cubicBezTo>
                  <a:cubicBezTo>
                    <a:pt x="0" y="183"/>
                    <a:pt x="26" y="204"/>
                    <a:pt x="29" y="215"/>
                  </a:cubicBezTo>
                  <a:cubicBezTo>
                    <a:pt x="32" y="225"/>
                    <a:pt x="25" y="231"/>
                    <a:pt x="25" y="231"/>
                  </a:cubicBezTo>
                  <a:cubicBezTo>
                    <a:pt x="25" y="231"/>
                    <a:pt x="10" y="246"/>
                    <a:pt x="21" y="253"/>
                  </a:cubicBezTo>
                  <a:cubicBezTo>
                    <a:pt x="32" y="260"/>
                    <a:pt x="37" y="253"/>
                    <a:pt x="37" y="253"/>
                  </a:cubicBezTo>
                  <a:cubicBezTo>
                    <a:pt x="37" y="253"/>
                    <a:pt x="46" y="247"/>
                    <a:pt x="53" y="252"/>
                  </a:cubicBezTo>
                  <a:cubicBezTo>
                    <a:pt x="60" y="256"/>
                    <a:pt x="68" y="250"/>
                    <a:pt x="68" y="250"/>
                  </a:cubicBezTo>
                  <a:cubicBezTo>
                    <a:pt x="68" y="250"/>
                    <a:pt x="78" y="250"/>
                    <a:pt x="85" y="254"/>
                  </a:cubicBezTo>
                  <a:cubicBezTo>
                    <a:pt x="85" y="254"/>
                    <a:pt x="85" y="254"/>
                    <a:pt x="85" y="254"/>
                  </a:cubicBezTo>
                  <a:cubicBezTo>
                    <a:pt x="91" y="254"/>
                    <a:pt x="91" y="254"/>
                    <a:pt x="91" y="254"/>
                  </a:cubicBezTo>
                  <a:cubicBezTo>
                    <a:pt x="104" y="253"/>
                    <a:pt x="104" y="253"/>
                    <a:pt x="104" y="253"/>
                  </a:cubicBezTo>
                  <a:cubicBezTo>
                    <a:pt x="113" y="253"/>
                    <a:pt x="113" y="253"/>
                    <a:pt x="113" y="253"/>
                  </a:cubicBezTo>
                  <a:cubicBezTo>
                    <a:pt x="118" y="251"/>
                    <a:pt x="118" y="251"/>
                    <a:pt x="118" y="251"/>
                  </a:cubicBezTo>
                  <a:cubicBezTo>
                    <a:pt x="127" y="244"/>
                    <a:pt x="127" y="244"/>
                    <a:pt x="127" y="244"/>
                  </a:cubicBezTo>
                  <a:cubicBezTo>
                    <a:pt x="127" y="244"/>
                    <a:pt x="137" y="242"/>
                    <a:pt x="139" y="242"/>
                  </a:cubicBezTo>
                  <a:cubicBezTo>
                    <a:pt x="141" y="242"/>
                    <a:pt x="143" y="245"/>
                    <a:pt x="143" y="245"/>
                  </a:cubicBezTo>
                  <a:cubicBezTo>
                    <a:pt x="159" y="261"/>
                    <a:pt x="159" y="261"/>
                    <a:pt x="159" y="261"/>
                  </a:cubicBezTo>
                  <a:cubicBezTo>
                    <a:pt x="165" y="270"/>
                    <a:pt x="165" y="270"/>
                    <a:pt x="165" y="270"/>
                  </a:cubicBezTo>
                  <a:cubicBezTo>
                    <a:pt x="167" y="288"/>
                    <a:pt x="184" y="303"/>
                    <a:pt x="184" y="303"/>
                  </a:cubicBezTo>
                  <a:cubicBezTo>
                    <a:pt x="201" y="312"/>
                    <a:pt x="201" y="312"/>
                    <a:pt x="201" y="312"/>
                  </a:cubicBezTo>
                  <a:cubicBezTo>
                    <a:pt x="201" y="312"/>
                    <a:pt x="201" y="312"/>
                    <a:pt x="201" y="312"/>
                  </a:cubicBezTo>
                  <a:cubicBezTo>
                    <a:pt x="203" y="310"/>
                    <a:pt x="203" y="310"/>
                    <a:pt x="203" y="310"/>
                  </a:cubicBezTo>
                  <a:cubicBezTo>
                    <a:pt x="205" y="283"/>
                    <a:pt x="205" y="283"/>
                    <a:pt x="205" y="283"/>
                  </a:cubicBezTo>
                  <a:cubicBezTo>
                    <a:pt x="212" y="291"/>
                    <a:pt x="212" y="291"/>
                    <a:pt x="212" y="291"/>
                  </a:cubicBezTo>
                  <a:cubicBezTo>
                    <a:pt x="215" y="301"/>
                    <a:pt x="215" y="301"/>
                    <a:pt x="215" y="301"/>
                  </a:cubicBezTo>
                  <a:cubicBezTo>
                    <a:pt x="215" y="301"/>
                    <a:pt x="216" y="309"/>
                    <a:pt x="236" y="308"/>
                  </a:cubicBezTo>
                  <a:cubicBezTo>
                    <a:pt x="238" y="310"/>
                    <a:pt x="238" y="310"/>
                    <a:pt x="238" y="310"/>
                  </a:cubicBezTo>
                  <a:cubicBezTo>
                    <a:pt x="240" y="324"/>
                    <a:pt x="240" y="324"/>
                    <a:pt x="240" y="324"/>
                  </a:cubicBezTo>
                  <a:cubicBezTo>
                    <a:pt x="256" y="312"/>
                    <a:pt x="256" y="312"/>
                    <a:pt x="256" y="312"/>
                  </a:cubicBezTo>
                  <a:cubicBezTo>
                    <a:pt x="258" y="302"/>
                    <a:pt x="258" y="302"/>
                    <a:pt x="258" y="302"/>
                  </a:cubicBezTo>
                  <a:cubicBezTo>
                    <a:pt x="254" y="298"/>
                    <a:pt x="254" y="298"/>
                    <a:pt x="254" y="298"/>
                  </a:cubicBezTo>
                  <a:cubicBezTo>
                    <a:pt x="252" y="295"/>
                    <a:pt x="252" y="295"/>
                    <a:pt x="252" y="295"/>
                  </a:cubicBezTo>
                  <a:cubicBezTo>
                    <a:pt x="250" y="291"/>
                    <a:pt x="250" y="291"/>
                    <a:pt x="250" y="291"/>
                  </a:cubicBezTo>
                  <a:cubicBezTo>
                    <a:pt x="250" y="286"/>
                    <a:pt x="250" y="286"/>
                    <a:pt x="250" y="286"/>
                  </a:cubicBezTo>
                  <a:cubicBezTo>
                    <a:pt x="261" y="284"/>
                    <a:pt x="261" y="284"/>
                    <a:pt x="261" y="284"/>
                  </a:cubicBezTo>
                  <a:cubicBezTo>
                    <a:pt x="267" y="283"/>
                    <a:pt x="267" y="283"/>
                    <a:pt x="267" y="283"/>
                  </a:cubicBezTo>
                  <a:cubicBezTo>
                    <a:pt x="274" y="274"/>
                    <a:pt x="274" y="274"/>
                    <a:pt x="274" y="274"/>
                  </a:cubicBezTo>
                  <a:cubicBezTo>
                    <a:pt x="277" y="272"/>
                    <a:pt x="277" y="272"/>
                    <a:pt x="277" y="272"/>
                  </a:cubicBezTo>
                  <a:cubicBezTo>
                    <a:pt x="277" y="267"/>
                    <a:pt x="277" y="267"/>
                    <a:pt x="277" y="267"/>
                  </a:cubicBezTo>
                  <a:cubicBezTo>
                    <a:pt x="273" y="263"/>
                    <a:pt x="273" y="263"/>
                    <a:pt x="273" y="263"/>
                  </a:cubicBezTo>
                  <a:cubicBezTo>
                    <a:pt x="266" y="263"/>
                    <a:pt x="266" y="263"/>
                    <a:pt x="266" y="263"/>
                  </a:cubicBezTo>
                  <a:cubicBezTo>
                    <a:pt x="262" y="257"/>
                    <a:pt x="262" y="257"/>
                    <a:pt x="262" y="257"/>
                  </a:cubicBezTo>
                  <a:cubicBezTo>
                    <a:pt x="262" y="257"/>
                    <a:pt x="259" y="256"/>
                    <a:pt x="258" y="258"/>
                  </a:cubicBezTo>
                  <a:cubicBezTo>
                    <a:pt x="256" y="260"/>
                    <a:pt x="251" y="261"/>
                    <a:pt x="251" y="261"/>
                  </a:cubicBezTo>
                  <a:cubicBezTo>
                    <a:pt x="246" y="258"/>
                    <a:pt x="246" y="258"/>
                    <a:pt x="246" y="258"/>
                  </a:cubicBezTo>
                  <a:cubicBezTo>
                    <a:pt x="240" y="250"/>
                    <a:pt x="240" y="250"/>
                    <a:pt x="240" y="250"/>
                  </a:cubicBezTo>
                  <a:cubicBezTo>
                    <a:pt x="240" y="247"/>
                    <a:pt x="240" y="247"/>
                    <a:pt x="240" y="247"/>
                  </a:cubicBezTo>
                  <a:cubicBezTo>
                    <a:pt x="243" y="245"/>
                    <a:pt x="243" y="245"/>
                    <a:pt x="243" y="245"/>
                  </a:cubicBezTo>
                  <a:cubicBezTo>
                    <a:pt x="248" y="241"/>
                    <a:pt x="248" y="241"/>
                    <a:pt x="248" y="241"/>
                  </a:cubicBezTo>
                  <a:cubicBezTo>
                    <a:pt x="251" y="237"/>
                    <a:pt x="251" y="237"/>
                    <a:pt x="251" y="237"/>
                  </a:cubicBezTo>
                  <a:cubicBezTo>
                    <a:pt x="252" y="235"/>
                    <a:pt x="252" y="235"/>
                    <a:pt x="252" y="235"/>
                  </a:cubicBezTo>
                  <a:cubicBezTo>
                    <a:pt x="258" y="237"/>
                    <a:pt x="258" y="237"/>
                    <a:pt x="258" y="237"/>
                  </a:cubicBezTo>
                  <a:cubicBezTo>
                    <a:pt x="258" y="242"/>
                    <a:pt x="258" y="242"/>
                    <a:pt x="258" y="242"/>
                  </a:cubicBezTo>
                  <a:cubicBezTo>
                    <a:pt x="259" y="246"/>
                    <a:pt x="259" y="246"/>
                    <a:pt x="259" y="246"/>
                  </a:cubicBezTo>
                  <a:cubicBezTo>
                    <a:pt x="266" y="249"/>
                    <a:pt x="266" y="249"/>
                    <a:pt x="266" y="249"/>
                  </a:cubicBezTo>
                  <a:cubicBezTo>
                    <a:pt x="273" y="248"/>
                    <a:pt x="273" y="248"/>
                    <a:pt x="273" y="248"/>
                  </a:cubicBezTo>
                  <a:cubicBezTo>
                    <a:pt x="281" y="242"/>
                    <a:pt x="281" y="242"/>
                    <a:pt x="281" y="242"/>
                  </a:cubicBezTo>
                  <a:cubicBezTo>
                    <a:pt x="287" y="238"/>
                    <a:pt x="287" y="238"/>
                    <a:pt x="287" y="238"/>
                  </a:cubicBezTo>
                  <a:cubicBezTo>
                    <a:pt x="295" y="237"/>
                    <a:pt x="295" y="237"/>
                    <a:pt x="295" y="237"/>
                  </a:cubicBezTo>
                  <a:cubicBezTo>
                    <a:pt x="303" y="236"/>
                    <a:pt x="303" y="236"/>
                    <a:pt x="303" y="236"/>
                  </a:cubicBezTo>
                  <a:cubicBezTo>
                    <a:pt x="311" y="233"/>
                    <a:pt x="311" y="233"/>
                    <a:pt x="311" y="233"/>
                  </a:cubicBezTo>
                  <a:cubicBezTo>
                    <a:pt x="314" y="233"/>
                    <a:pt x="314" y="233"/>
                    <a:pt x="314" y="233"/>
                  </a:cubicBezTo>
                  <a:cubicBezTo>
                    <a:pt x="318" y="226"/>
                    <a:pt x="318" y="226"/>
                    <a:pt x="318" y="226"/>
                  </a:cubicBezTo>
                  <a:cubicBezTo>
                    <a:pt x="318" y="226"/>
                    <a:pt x="318" y="221"/>
                    <a:pt x="318" y="219"/>
                  </a:cubicBezTo>
                  <a:cubicBezTo>
                    <a:pt x="318" y="217"/>
                    <a:pt x="317" y="214"/>
                    <a:pt x="317" y="214"/>
                  </a:cubicBezTo>
                  <a:cubicBezTo>
                    <a:pt x="317" y="209"/>
                    <a:pt x="317" y="209"/>
                    <a:pt x="317" y="209"/>
                  </a:cubicBezTo>
                  <a:lnTo>
                    <a:pt x="318" y="202"/>
                  </a:ln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莆田">
              <a:hlinkClick r:id="" action="ppaction://macro?name=Slide1.莆田_click" highlightClick="1"/>
              <a:hlinkHover r:id="" action="ppaction://noaction" highlightClick="1"/>
              <a:extLst>
                <a:ext uri="{FF2B5EF4-FFF2-40B4-BE49-F238E27FC236}">
                  <a16:creationId xmlns:a16="http://schemas.microsoft.com/office/drawing/2014/main" xmlns="" id="{58CC54AA-6539-4763-B2F1-126878B7DBA3}"/>
                </a:ext>
              </a:extLst>
            </p:cNvPr>
            <p:cNvSpPr>
              <a:spLocks/>
            </p:cNvSpPr>
            <p:nvPr/>
          </p:nvSpPr>
          <p:spPr bwMode="auto">
            <a:xfrm>
              <a:off x="5311161" y="3557162"/>
              <a:ext cx="1148598" cy="821909"/>
            </a:xfrm>
            <a:custGeom>
              <a:avLst/>
              <a:gdLst>
                <a:gd name="T0" fmla="*/ 202 w 208"/>
                <a:gd name="T1" fmla="*/ 124 h 171"/>
                <a:gd name="T2" fmla="*/ 188 w 208"/>
                <a:gd name="T3" fmla="*/ 120 h 171"/>
                <a:gd name="T4" fmla="*/ 183 w 208"/>
                <a:gd name="T5" fmla="*/ 129 h 171"/>
                <a:gd name="T6" fmla="*/ 176 w 208"/>
                <a:gd name="T7" fmla="*/ 133 h 171"/>
                <a:gd name="T8" fmla="*/ 177 w 208"/>
                <a:gd name="T9" fmla="*/ 124 h 171"/>
                <a:gd name="T10" fmla="*/ 175 w 208"/>
                <a:gd name="T11" fmla="*/ 115 h 171"/>
                <a:gd name="T12" fmla="*/ 159 w 208"/>
                <a:gd name="T13" fmla="*/ 106 h 171"/>
                <a:gd name="T14" fmla="*/ 174 w 208"/>
                <a:gd name="T15" fmla="*/ 87 h 171"/>
                <a:gd name="T16" fmla="*/ 178 w 208"/>
                <a:gd name="T17" fmla="*/ 81 h 171"/>
                <a:gd name="T18" fmla="*/ 167 w 208"/>
                <a:gd name="T19" fmla="*/ 51 h 171"/>
                <a:gd name="T20" fmla="*/ 148 w 208"/>
                <a:gd name="T21" fmla="*/ 14 h 171"/>
                <a:gd name="T22" fmla="*/ 92 w 208"/>
                <a:gd name="T23" fmla="*/ 20 h 171"/>
                <a:gd name="T24" fmla="*/ 40 w 208"/>
                <a:gd name="T25" fmla="*/ 33 h 171"/>
                <a:gd name="T26" fmla="*/ 17 w 208"/>
                <a:gd name="T27" fmla="*/ 46 h 171"/>
                <a:gd name="T28" fmla="*/ 4 w 208"/>
                <a:gd name="T29" fmla="*/ 86 h 171"/>
                <a:gd name="T30" fmla="*/ 47 w 208"/>
                <a:gd name="T31" fmla="*/ 135 h 171"/>
                <a:gd name="T32" fmla="*/ 83 w 208"/>
                <a:gd name="T33" fmla="*/ 147 h 171"/>
                <a:gd name="T34" fmla="*/ 145 w 208"/>
                <a:gd name="T35" fmla="*/ 134 h 171"/>
                <a:gd name="T36" fmla="*/ 141 w 208"/>
                <a:gd name="T37" fmla="*/ 139 h 171"/>
                <a:gd name="T38" fmla="*/ 131 w 208"/>
                <a:gd name="T39" fmla="*/ 140 h 171"/>
                <a:gd name="T40" fmla="*/ 134 w 208"/>
                <a:gd name="T41" fmla="*/ 146 h 171"/>
                <a:gd name="T42" fmla="*/ 144 w 208"/>
                <a:gd name="T43" fmla="*/ 145 h 171"/>
                <a:gd name="T44" fmla="*/ 152 w 208"/>
                <a:gd name="T45" fmla="*/ 151 h 171"/>
                <a:gd name="T46" fmla="*/ 143 w 208"/>
                <a:gd name="T47" fmla="*/ 161 h 171"/>
                <a:gd name="T48" fmla="*/ 142 w 208"/>
                <a:gd name="T49" fmla="*/ 164 h 171"/>
                <a:gd name="T50" fmla="*/ 151 w 208"/>
                <a:gd name="T51" fmla="*/ 166 h 171"/>
                <a:gd name="T52" fmla="*/ 160 w 208"/>
                <a:gd name="T53" fmla="*/ 171 h 171"/>
                <a:gd name="T54" fmla="*/ 166 w 208"/>
                <a:gd name="T55" fmla="*/ 166 h 171"/>
                <a:gd name="T56" fmla="*/ 161 w 208"/>
                <a:gd name="T57" fmla="*/ 160 h 171"/>
                <a:gd name="T58" fmla="*/ 159 w 208"/>
                <a:gd name="T59" fmla="*/ 151 h 171"/>
                <a:gd name="T60" fmla="*/ 160 w 208"/>
                <a:gd name="T61" fmla="*/ 140 h 171"/>
                <a:gd name="T62" fmla="*/ 165 w 208"/>
                <a:gd name="T63" fmla="*/ 139 h 171"/>
                <a:gd name="T64" fmla="*/ 171 w 208"/>
                <a:gd name="T65" fmla="*/ 150 h 171"/>
                <a:gd name="T66" fmla="*/ 187 w 208"/>
                <a:gd name="T67" fmla="*/ 152 h 171"/>
                <a:gd name="T68" fmla="*/ 197 w 208"/>
                <a:gd name="T69" fmla="*/ 144 h 171"/>
                <a:gd name="T70" fmla="*/ 206 w 208"/>
                <a:gd name="T71" fmla="*/ 13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71">
                  <a:moveTo>
                    <a:pt x="208" y="129"/>
                  </a:moveTo>
                  <a:cubicBezTo>
                    <a:pt x="202" y="124"/>
                    <a:pt x="202" y="124"/>
                    <a:pt x="202" y="124"/>
                  </a:cubicBezTo>
                  <a:cubicBezTo>
                    <a:pt x="193" y="120"/>
                    <a:pt x="193" y="120"/>
                    <a:pt x="193" y="120"/>
                  </a:cubicBezTo>
                  <a:cubicBezTo>
                    <a:pt x="188" y="120"/>
                    <a:pt x="188" y="120"/>
                    <a:pt x="188" y="120"/>
                  </a:cubicBezTo>
                  <a:cubicBezTo>
                    <a:pt x="186" y="124"/>
                    <a:pt x="186" y="124"/>
                    <a:pt x="186" y="124"/>
                  </a:cubicBezTo>
                  <a:cubicBezTo>
                    <a:pt x="183" y="129"/>
                    <a:pt x="183" y="129"/>
                    <a:pt x="183" y="129"/>
                  </a:cubicBezTo>
                  <a:cubicBezTo>
                    <a:pt x="180" y="134"/>
                    <a:pt x="180" y="134"/>
                    <a:pt x="180" y="134"/>
                  </a:cubicBezTo>
                  <a:cubicBezTo>
                    <a:pt x="176" y="133"/>
                    <a:pt x="176" y="133"/>
                    <a:pt x="176" y="133"/>
                  </a:cubicBezTo>
                  <a:cubicBezTo>
                    <a:pt x="174" y="130"/>
                    <a:pt x="174" y="130"/>
                    <a:pt x="174" y="130"/>
                  </a:cubicBezTo>
                  <a:cubicBezTo>
                    <a:pt x="177" y="124"/>
                    <a:pt x="177" y="124"/>
                    <a:pt x="177" y="124"/>
                  </a:cubicBezTo>
                  <a:cubicBezTo>
                    <a:pt x="179" y="119"/>
                    <a:pt x="179" y="119"/>
                    <a:pt x="179" y="119"/>
                  </a:cubicBezTo>
                  <a:cubicBezTo>
                    <a:pt x="179" y="119"/>
                    <a:pt x="177" y="116"/>
                    <a:pt x="175" y="115"/>
                  </a:cubicBezTo>
                  <a:cubicBezTo>
                    <a:pt x="173" y="114"/>
                    <a:pt x="165" y="112"/>
                    <a:pt x="165" y="112"/>
                  </a:cubicBezTo>
                  <a:cubicBezTo>
                    <a:pt x="159" y="106"/>
                    <a:pt x="159" y="106"/>
                    <a:pt x="159" y="106"/>
                  </a:cubicBezTo>
                  <a:cubicBezTo>
                    <a:pt x="159" y="106"/>
                    <a:pt x="153" y="101"/>
                    <a:pt x="162" y="95"/>
                  </a:cubicBezTo>
                  <a:cubicBezTo>
                    <a:pt x="171" y="89"/>
                    <a:pt x="174" y="87"/>
                    <a:pt x="174" y="87"/>
                  </a:cubicBezTo>
                  <a:cubicBezTo>
                    <a:pt x="178" y="81"/>
                    <a:pt x="178" y="81"/>
                    <a:pt x="178" y="81"/>
                  </a:cubicBezTo>
                  <a:cubicBezTo>
                    <a:pt x="178" y="81"/>
                    <a:pt x="178" y="81"/>
                    <a:pt x="178" y="81"/>
                  </a:cubicBezTo>
                  <a:cubicBezTo>
                    <a:pt x="178" y="81"/>
                    <a:pt x="171" y="77"/>
                    <a:pt x="171" y="53"/>
                  </a:cubicBezTo>
                  <a:cubicBezTo>
                    <a:pt x="167" y="51"/>
                    <a:pt x="167" y="51"/>
                    <a:pt x="167" y="51"/>
                  </a:cubicBezTo>
                  <a:cubicBezTo>
                    <a:pt x="152" y="44"/>
                    <a:pt x="152" y="44"/>
                    <a:pt x="152" y="44"/>
                  </a:cubicBezTo>
                  <a:cubicBezTo>
                    <a:pt x="148" y="14"/>
                    <a:pt x="148" y="14"/>
                    <a:pt x="148" y="14"/>
                  </a:cubicBezTo>
                  <a:cubicBezTo>
                    <a:pt x="148" y="14"/>
                    <a:pt x="142" y="0"/>
                    <a:pt x="126" y="11"/>
                  </a:cubicBezTo>
                  <a:cubicBezTo>
                    <a:pt x="111" y="23"/>
                    <a:pt x="92" y="20"/>
                    <a:pt x="92" y="20"/>
                  </a:cubicBezTo>
                  <a:cubicBezTo>
                    <a:pt x="92" y="20"/>
                    <a:pt x="77" y="22"/>
                    <a:pt x="66" y="30"/>
                  </a:cubicBezTo>
                  <a:cubicBezTo>
                    <a:pt x="66" y="30"/>
                    <a:pt x="51" y="33"/>
                    <a:pt x="40" y="33"/>
                  </a:cubicBezTo>
                  <a:cubicBezTo>
                    <a:pt x="29" y="32"/>
                    <a:pt x="17" y="45"/>
                    <a:pt x="17" y="45"/>
                  </a:cubicBezTo>
                  <a:cubicBezTo>
                    <a:pt x="17" y="46"/>
                    <a:pt x="17" y="46"/>
                    <a:pt x="17" y="46"/>
                  </a:cubicBezTo>
                  <a:cubicBezTo>
                    <a:pt x="29" y="56"/>
                    <a:pt x="16" y="71"/>
                    <a:pt x="14" y="75"/>
                  </a:cubicBezTo>
                  <a:cubicBezTo>
                    <a:pt x="12" y="78"/>
                    <a:pt x="4" y="86"/>
                    <a:pt x="4" y="86"/>
                  </a:cubicBezTo>
                  <a:cubicBezTo>
                    <a:pt x="4" y="86"/>
                    <a:pt x="0" y="91"/>
                    <a:pt x="7" y="111"/>
                  </a:cubicBezTo>
                  <a:cubicBezTo>
                    <a:pt x="14" y="132"/>
                    <a:pt x="33" y="135"/>
                    <a:pt x="47" y="135"/>
                  </a:cubicBezTo>
                  <a:cubicBezTo>
                    <a:pt x="61" y="135"/>
                    <a:pt x="61" y="141"/>
                    <a:pt x="61" y="141"/>
                  </a:cubicBezTo>
                  <a:cubicBezTo>
                    <a:pt x="55" y="161"/>
                    <a:pt x="58" y="166"/>
                    <a:pt x="83" y="147"/>
                  </a:cubicBezTo>
                  <a:cubicBezTo>
                    <a:pt x="106" y="128"/>
                    <a:pt x="119" y="137"/>
                    <a:pt x="121" y="138"/>
                  </a:cubicBezTo>
                  <a:cubicBezTo>
                    <a:pt x="126" y="136"/>
                    <a:pt x="134" y="134"/>
                    <a:pt x="145" y="134"/>
                  </a:cubicBezTo>
                  <a:cubicBezTo>
                    <a:pt x="145" y="137"/>
                    <a:pt x="145" y="137"/>
                    <a:pt x="145" y="137"/>
                  </a:cubicBezTo>
                  <a:cubicBezTo>
                    <a:pt x="141" y="139"/>
                    <a:pt x="141" y="139"/>
                    <a:pt x="141" y="139"/>
                  </a:cubicBezTo>
                  <a:cubicBezTo>
                    <a:pt x="135" y="140"/>
                    <a:pt x="135" y="140"/>
                    <a:pt x="135" y="140"/>
                  </a:cubicBezTo>
                  <a:cubicBezTo>
                    <a:pt x="131" y="140"/>
                    <a:pt x="131" y="140"/>
                    <a:pt x="131" y="140"/>
                  </a:cubicBezTo>
                  <a:cubicBezTo>
                    <a:pt x="130" y="145"/>
                    <a:pt x="130" y="145"/>
                    <a:pt x="130" y="145"/>
                  </a:cubicBezTo>
                  <a:cubicBezTo>
                    <a:pt x="134" y="146"/>
                    <a:pt x="134" y="146"/>
                    <a:pt x="134" y="146"/>
                  </a:cubicBezTo>
                  <a:cubicBezTo>
                    <a:pt x="141" y="145"/>
                    <a:pt x="141" y="145"/>
                    <a:pt x="141" y="145"/>
                  </a:cubicBezTo>
                  <a:cubicBezTo>
                    <a:pt x="141" y="145"/>
                    <a:pt x="142" y="144"/>
                    <a:pt x="144" y="145"/>
                  </a:cubicBezTo>
                  <a:cubicBezTo>
                    <a:pt x="146" y="145"/>
                    <a:pt x="149" y="146"/>
                    <a:pt x="149" y="146"/>
                  </a:cubicBezTo>
                  <a:cubicBezTo>
                    <a:pt x="152" y="151"/>
                    <a:pt x="152" y="151"/>
                    <a:pt x="152" y="151"/>
                  </a:cubicBezTo>
                  <a:cubicBezTo>
                    <a:pt x="148" y="158"/>
                    <a:pt x="148" y="158"/>
                    <a:pt x="148" y="158"/>
                  </a:cubicBezTo>
                  <a:cubicBezTo>
                    <a:pt x="143" y="161"/>
                    <a:pt x="143" y="161"/>
                    <a:pt x="143" y="161"/>
                  </a:cubicBezTo>
                  <a:cubicBezTo>
                    <a:pt x="139" y="163"/>
                    <a:pt x="139" y="163"/>
                    <a:pt x="139" y="163"/>
                  </a:cubicBezTo>
                  <a:cubicBezTo>
                    <a:pt x="142" y="164"/>
                    <a:pt x="142" y="164"/>
                    <a:pt x="142" y="164"/>
                  </a:cubicBezTo>
                  <a:cubicBezTo>
                    <a:pt x="142" y="164"/>
                    <a:pt x="145" y="166"/>
                    <a:pt x="147" y="166"/>
                  </a:cubicBezTo>
                  <a:cubicBezTo>
                    <a:pt x="148" y="166"/>
                    <a:pt x="151" y="166"/>
                    <a:pt x="151" y="166"/>
                  </a:cubicBezTo>
                  <a:cubicBezTo>
                    <a:pt x="155" y="169"/>
                    <a:pt x="155" y="169"/>
                    <a:pt x="155" y="169"/>
                  </a:cubicBezTo>
                  <a:cubicBezTo>
                    <a:pt x="155" y="169"/>
                    <a:pt x="157" y="171"/>
                    <a:pt x="160" y="171"/>
                  </a:cubicBezTo>
                  <a:cubicBezTo>
                    <a:pt x="162" y="171"/>
                    <a:pt x="164" y="169"/>
                    <a:pt x="164" y="169"/>
                  </a:cubicBezTo>
                  <a:cubicBezTo>
                    <a:pt x="166" y="166"/>
                    <a:pt x="166" y="166"/>
                    <a:pt x="166" y="166"/>
                  </a:cubicBezTo>
                  <a:cubicBezTo>
                    <a:pt x="166" y="166"/>
                    <a:pt x="167" y="165"/>
                    <a:pt x="165" y="163"/>
                  </a:cubicBezTo>
                  <a:cubicBezTo>
                    <a:pt x="163" y="161"/>
                    <a:pt x="161" y="160"/>
                    <a:pt x="161" y="160"/>
                  </a:cubicBezTo>
                  <a:cubicBezTo>
                    <a:pt x="158" y="156"/>
                    <a:pt x="158" y="156"/>
                    <a:pt x="158" y="156"/>
                  </a:cubicBezTo>
                  <a:cubicBezTo>
                    <a:pt x="159" y="151"/>
                    <a:pt x="159" y="151"/>
                    <a:pt x="159" y="151"/>
                  </a:cubicBezTo>
                  <a:cubicBezTo>
                    <a:pt x="160" y="146"/>
                    <a:pt x="160" y="146"/>
                    <a:pt x="160" y="146"/>
                  </a:cubicBezTo>
                  <a:cubicBezTo>
                    <a:pt x="160" y="140"/>
                    <a:pt x="160" y="140"/>
                    <a:pt x="160" y="140"/>
                  </a:cubicBezTo>
                  <a:cubicBezTo>
                    <a:pt x="161" y="138"/>
                    <a:pt x="161" y="138"/>
                    <a:pt x="161" y="138"/>
                  </a:cubicBezTo>
                  <a:cubicBezTo>
                    <a:pt x="165" y="139"/>
                    <a:pt x="165" y="139"/>
                    <a:pt x="165" y="139"/>
                  </a:cubicBezTo>
                  <a:cubicBezTo>
                    <a:pt x="167" y="145"/>
                    <a:pt x="167" y="145"/>
                    <a:pt x="167" y="145"/>
                  </a:cubicBezTo>
                  <a:cubicBezTo>
                    <a:pt x="167" y="145"/>
                    <a:pt x="167" y="148"/>
                    <a:pt x="171" y="150"/>
                  </a:cubicBezTo>
                  <a:cubicBezTo>
                    <a:pt x="174" y="151"/>
                    <a:pt x="180" y="152"/>
                    <a:pt x="180" y="152"/>
                  </a:cubicBezTo>
                  <a:cubicBezTo>
                    <a:pt x="187" y="152"/>
                    <a:pt x="187" y="152"/>
                    <a:pt x="187" y="152"/>
                  </a:cubicBezTo>
                  <a:cubicBezTo>
                    <a:pt x="196" y="151"/>
                    <a:pt x="196" y="151"/>
                    <a:pt x="196" y="151"/>
                  </a:cubicBezTo>
                  <a:cubicBezTo>
                    <a:pt x="197" y="144"/>
                    <a:pt x="197" y="144"/>
                    <a:pt x="197" y="144"/>
                  </a:cubicBezTo>
                  <a:cubicBezTo>
                    <a:pt x="198" y="138"/>
                    <a:pt x="198" y="138"/>
                    <a:pt x="198" y="138"/>
                  </a:cubicBezTo>
                  <a:cubicBezTo>
                    <a:pt x="206" y="137"/>
                    <a:pt x="206" y="137"/>
                    <a:pt x="206" y="137"/>
                  </a:cubicBezTo>
                  <a:lnTo>
                    <a:pt x="208" y="129"/>
                  </a:lnTo>
                  <a:close/>
                </a:path>
              </a:pathLst>
            </a:custGeom>
            <a:grpFill/>
            <a:ln w="3175" cap="flat" cmpd="sng">
              <a:solidFill>
                <a:schemeClr val="bg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0" name="iconfont-1043-180128">
            <a:extLst>
              <a:ext uri="{FF2B5EF4-FFF2-40B4-BE49-F238E27FC236}">
                <a16:creationId xmlns:a16="http://schemas.microsoft.com/office/drawing/2014/main" xmlns="" id="{68B85FE8-31C0-4882-AEE4-0CF21AFB1AAF}"/>
              </a:ext>
            </a:extLst>
          </p:cNvPr>
          <p:cNvSpPr/>
          <p:nvPr/>
        </p:nvSpPr>
        <p:spPr>
          <a:xfrm>
            <a:off x="1577082" y="5166433"/>
            <a:ext cx="250630" cy="380465"/>
          </a:xfrm>
          <a:custGeom>
            <a:avLst/>
            <a:gdLst>
              <a:gd name="T0" fmla="*/ 4216 w 8432"/>
              <a:gd name="T1" fmla="*/ 0 h 12800"/>
              <a:gd name="T2" fmla="*/ 0 w 8432"/>
              <a:gd name="T3" fmla="*/ 4216 h 12800"/>
              <a:gd name="T4" fmla="*/ 4216 w 8432"/>
              <a:gd name="T5" fmla="*/ 12800 h 12800"/>
              <a:gd name="T6" fmla="*/ 8432 w 8432"/>
              <a:gd name="T7" fmla="*/ 4216 h 12800"/>
              <a:gd name="T8" fmla="*/ 4216 w 8432"/>
              <a:gd name="T9" fmla="*/ 0 h 12800"/>
              <a:gd name="T10" fmla="*/ 4216 w 8432"/>
              <a:gd name="T11" fmla="*/ 7697 h 12800"/>
              <a:gd name="T12" fmla="*/ 735 w 8432"/>
              <a:gd name="T13" fmla="*/ 4216 h 12800"/>
              <a:gd name="T14" fmla="*/ 4216 w 8432"/>
              <a:gd name="T15" fmla="*/ 735 h 12800"/>
              <a:gd name="T16" fmla="*/ 7697 w 8432"/>
              <a:gd name="T17" fmla="*/ 4216 h 12800"/>
              <a:gd name="T18" fmla="*/ 4216 w 8432"/>
              <a:gd name="T19" fmla="*/ 7697 h 12800"/>
              <a:gd name="T20" fmla="*/ 4216 w 8432"/>
              <a:gd name="T21" fmla="*/ 4216 h 12800"/>
              <a:gd name="T22" fmla="*/ 1599 w 8432"/>
              <a:gd name="T23" fmla="*/ 4216 h 12800"/>
              <a:gd name="T24" fmla="*/ 4216 w 8432"/>
              <a:gd name="T25" fmla="*/ 6834 h 12800"/>
              <a:gd name="T26" fmla="*/ 6833 w 8432"/>
              <a:gd name="T27" fmla="*/ 4216 h 12800"/>
              <a:gd name="T28" fmla="*/ 4216 w 8432"/>
              <a:gd name="T29" fmla="*/ 1599 h 12800"/>
              <a:gd name="T30" fmla="*/ 1599 w 8432"/>
              <a:gd name="T31" fmla="*/ 421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32" h="12800">
                <a:moveTo>
                  <a:pt x="4216" y="0"/>
                </a:moveTo>
                <a:cubicBezTo>
                  <a:pt x="1887" y="0"/>
                  <a:pt x="0" y="1888"/>
                  <a:pt x="0" y="4216"/>
                </a:cubicBezTo>
                <a:cubicBezTo>
                  <a:pt x="0" y="6545"/>
                  <a:pt x="4216" y="12800"/>
                  <a:pt x="4216" y="12800"/>
                </a:cubicBezTo>
                <a:cubicBezTo>
                  <a:pt x="4216" y="12800"/>
                  <a:pt x="8432" y="6545"/>
                  <a:pt x="8432" y="4216"/>
                </a:cubicBezTo>
                <a:cubicBezTo>
                  <a:pt x="8432" y="1887"/>
                  <a:pt x="6544" y="0"/>
                  <a:pt x="4216" y="0"/>
                </a:cubicBezTo>
                <a:close/>
                <a:moveTo>
                  <a:pt x="4216" y="7697"/>
                </a:moveTo>
                <a:cubicBezTo>
                  <a:pt x="2294" y="7697"/>
                  <a:pt x="735" y="6139"/>
                  <a:pt x="735" y="4216"/>
                </a:cubicBezTo>
                <a:cubicBezTo>
                  <a:pt x="735" y="2293"/>
                  <a:pt x="2293" y="735"/>
                  <a:pt x="4216" y="735"/>
                </a:cubicBezTo>
                <a:cubicBezTo>
                  <a:pt x="6139" y="735"/>
                  <a:pt x="7697" y="2294"/>
                  <a:pt x="7697" y="4216"/>
                </a:cubicBezTo>
                <a:cubicBezTo>
                  <a:pt x="7697" y="6139"/>
                  <a:pt x="6138" y="7697"/>
                  <a:pt x="4216" y="7697"/>
                </a:cubicBezTo>
                <a:close/>
                <a:moveTo>
                  <a:pt x="4216" y="4216"/>
                </a:moveTo>
                <a:close/>
                <a:moveTo>
                  <a:pt x="1599" y="4216"/>
                </a:moveTo>
                <a:cubicBezTo>
                  <a:pt x="1599" y="5662"/>
                  <a:pt x="2770" y="6834"/>
                  <a:pt x="4216" y="6834"/>
                </a:cubicBezTo>
                <a:cubicBezTo>
                  <a:pt x="5662" y="6834"/>
                  <a:pt x="6833" y="5662"/>
                  <a:pt x="6833" y="4216"/>
                </a:cubicBezTo>
                <a:cubicBezTo>
                  <a:pt x="6833" y="2771"/>
                  <a:pt x="5662" y="1599"/>
                  <a:pt x="4216" y="1599"/>
                </a:cubicBezTo>
                <a:cubicBezTo>
                  <a:pt x="2770" y="1599"/>
                  <a:pt x="1599" y="2771"/>
                  <a:pt x="1599" y="421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等腰三角形 40">
            <a:extLst>
              <a:ext uri="{FF2B5EF4-FFF2-40B4-BE49-F238E27FC236}">
                <a16:creationId xmlns:a16="http://schemas.microsoft.com/office/drawing/2014/main" xmlns="" id="{29B2315D-33CF-412C-9E92-81D4C2F53334}"/>
              </a:ext>
            </a:extLst>
          </p:cNvPr>
          <p:cNvSpPr/>
          <p:nvPr/>
        </p:nvSpPr>
        <p:spPr>
          <a:xfrm rot="13939335">
            <a:off x="503590" y="4285359"/>
            <a:ext cx="3847928" cy="1476630"/>
          </a:xfrm>
          <a:prstGeom prst="triangle">
            <a:avLst/>
          </a:prstGeom>
          <a:gradFill>
            <a:gsLst>
              <a:gs pos="98000">
                <a:schemeClr val="bg1">
                  <a:alpha val="0"/>
                </a:schemeClr>
              </a:gs>
              <a:gs pos="7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剪去单角 71">
            <a:extLst>
              <a:ext uri="{FF2B5EF4-FFF2-40B4-BE49-F238E27FC236}">
                <a16:creationId xmlns:a16="http://schemas.microsoft.com/office/drawing/2014/main" xmlns="" id="{C5A13D52-D2A7-4995-B48E-197929D93C43}"/>
              </a:ext>
            </a:extLst>
          </p:cNvPr>
          <p:cNvSpPr/>
          <p:nvPr/>
        </p:nvSpPr>
        <p:spPr>
          <a:xfrm>
            <a:off x="0" y="1364431"/>
            <a:ext cx="6096000" cy="503406"/>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3" name="图形 31">
            <a:extLst>
              <a:ext uri="{FF2B5EF4-FFF2-40B4-BE49-F238E27FC236}">
                <a16:creationId xmlns:a16="http://schemas.microsoft.com/office/drawing/2014/main" xmlns="" id="{F30A80EE-EBCD-4B95-A36C-F29119E4D5CD}"/>
              </a:ext>
            </a:extLst>
          </p:cNvPr>
          <p:cNvGrpSpPr/>
          <p:nvPr/>
        </p:nvGrpSpPr>
        <p:grpSpPr>
          <a:xfrm>
            <a:off x="2228076" y="1698864"/>
            <a:ext cx="3641834" cy="3670212"/>
            <a:chOff x="5350807" y="1284463"/>
            <a:chExt cx="3641834" cy="3670212"/>
          </a:xfrm>
          <a:solidFill>
            <a:schemeClr val="accent1"/>
          </a:solidFill>
          <a:effectLst>
            <a:outerShdw blurRad="190500" dist="38100" dir="2700000" algn="tl" rotWithShape="0">
              <a:schemeClr val="accent1">
                <a:alpha val="38000"/>
              </a:schemeClr>
            </a:outerShdw>
          </a:effectLst>
        </p:grpSpPr>
        <p:sp>
          <p:nvSpPr>
            <p:cNvPr id="34" name="任意多边形: 形状 33">
              <a:extLst>
                <a:ext uri="{FF2B5EF4-FFF2-40B4-BE49-F238E27FC236}">
                  <a16:creationId xmlns:a16="http://schemas.microsoft.com/office/drawing/2014/main" xmlns="" id="{2F19EE58-E345-47BA-BF7E-7BD1B7A6AC57}"/>
                </a:ext>
              </a:extLst>
            </p:cNvPr>
            <p:cNvSpPr/>
            <p:nvPr/>
          </p:nvSpPr>
          <p:spPr>
            <a:xfrm>
              <a:off x="5350807" y="1284463"/>
              <a:ext cx="3641834" cy="3670212"/>
            </a:xfrm>
            <a:custGeom>
              <a:avLst/>
              <a:gdLst>
                <a:gd name="connsiteX0" fmla="*/ 397291 w 3641834"/>
                <a:gd name="connsiteY0" fmla="*/ 1967537 h 3670212"/>
                <a:gd name="connsiteX1" fmla="*/ 368913 w 3641834"/>
                <a:gd name="connsiteY1" fmla="*/ 2005374 h 3670212"/>
                <a:gd name="connsiteX2" fmla="*/ 312157 w 3641834"/>
                <a:gd name="connsiteY2" fmla="*/ 2033752 h 3670212"/>
                <a:gd name="connsiteX3" fmla="*/ 227023 w 3641834"/>
                <a:gd name="connsiteY3" fmla="*/ 2194560 h 3670212"/>
                <a:gd name="connsiteX4" fmla="*/ 47297 w 3641834"/>
                <a:gd name="connsiteY4" fmla="*/ 2204019 h 3670212"/>
                <a:gd name="connsiteX5" fmla="*/ 37837 w 3641834"/>
                <a:gd name="connsiteY5" fmla="*/ 2345909 h 3670212"/>
                <a:gd name="connsiteX6" fmla="*/ 0 w 3641834"/>
                <a:gd name="connsiteY6" fmla="*/ 2374287 h 3670212"/>
                <a:gd name="connsiteX7" fmla="*/ 75674 w 3641834"/>
                <a:gd name="connsiteY7" fmla="*/ 2421584 h 3670212"/>
                <a:gd name="connsiteX8" fmla="*/ 189186 w 3641834"/>
                <a:gd name="connsiteY8" fmla="*/ 2535095 h 3670212"/>
                <a:gd name="connsiteX9" fmla="*/ 189186 w 3641834"/>
                <a:gd name="connsiteY9" fmla="*/ 2563473 h 3670212"/>
                <a:gd name="connsiteX10" fmla="*/ 151349 w 3641834"/>
                <a:gd name="connsiteY10" fmla="*/ 2629688 h 3670212"/>
                <a:gd name="connsiteX11" fmla="*/ 160808 w 3641834"/>
                <a:gd name="connsiteY11" fmla="*/ 2676985 h 3670212"/>
                <a:gd name="connsiteX12" fmla="*/ 189186 w 3641834"/>
                <a:gd name="connsiteY12" fmla="*/ 2695904 h 3670212"/>
                <a:gd name="connsiteX13" fmla="*/ 170268 w 3641834"/>
                <a:gd name="connsiteY13" fmla="*/ 2752659 h 3670212"/>
                <a:gd name="connsiteX14" fmla="*/ 179727 w 3641834"/>
                <a:gd name="connsiteY14" fmla="*/ 2799956 h 3670212"/>
                <a:gd name="connsiteX15" fmla="*/ 255401 w 3641834"/>
                <a:gd name="connsiteY15" fmla="*/ 2809415 h 3670212"/>
                <a:gd name="connsiteX16" fmla="*/ 312157 w 3641834"/>
                <a:gd name="connsiteY16" fmla="*/ 2847253 h 3670212"/>
                <a:gd name="connsiteX17" fmla="*/ 349994 w 3641834"/>
                <a:gd name="connsiteY17" fmla="*/ 2951305 h 3670212"/>
                <a:gd name="connsiteX18" fmla="*/ 406750 w 3641834"/>
                <a:gd name="connsiteY18" fmla="*/ 2960764 h 3670212"/>
                <a:gd name="connsiteX19" fmla="*/ 406750 w 3641834"/>
                <a:gd name="connsiteY19" fmla="*/ 2979683 h 3670212"/>
                <a:gd name="connsiteX20" fmla="*/ 454047 w 3641834"/>
                <a:gd name="connsiteY20" fmla="*/ 3008061 h 3670212"/>
                <a:gd name="connsiteX21" fmla="*/ 482425 w 3641834"/>
                <a:gd name="connsiteY21" fmla="*/ 3045898 h 3670212"/>
                <a:gd name="connsiteX22" fmla="*/ 501343 w 3641834"/>
                <a:gd name="connsiteY22" fmla="*/ 3045898 h 3670212"/>
                <a:gd name="connsiteX23" fmla="*/ 529721 w 3641834"/>
                <a:gd name="connsiteY23" fmla="*/ 3197247 h 3670212"/>
                <a:gd name="connsiteX24" fmla="*/ 491884 w 3641834"/>
                <a:gd name="connsiteY24" fmla="*/ 3254003 h 3670212"/>
                <a:gd name="connsiteX25" fmla="*/ 510803 w 3641834"/>
                <a:gd name="connsiteY25" fmla="*/ 3272922 h 3670212"/>
                <a:gd name="connsiteX26" fmla="*/ 491884 w 3641834"/>
                <a:gd name="connsiteY26" fmla="*/ 3358055 h 3670212"/>
                <a:gd name="connsiteX27" fmla="*/ 539181 w 3641834"/>
                <a:gd name="connsiteY27" fmla="*/ 3471567 h 3670212"/>
                <a:gd name="connsiteX28" fmla="*/ 586477 w 3641834"/>
                <a:gd name="connsiteY28" fmla="*/ 3528323 h 3670212"/>
                <a:gd name="connsiteX29" fmla="*/ 699989 w 3641834"/>
                <a:gd name="connsiteY29" fmla="*/ 3566160 h 3670212"/>
                <a:gd name="connsiteX30" fmla="*/ 737826 w 3641834"/>
                <a:gd name="connsiteY30" fmla="*/ 3632375 h 3670212"/>
                <a:gd name="connsiteX31" fmla="*/ 822960 w 3641834"/>
                <a:gd name="connsiteY31" fmla="*/ 3670213 h 3670212"/>
                <a:gd name="connsiteX32" fmla="*/ 983768 w 3641834"/>
                <a:gd name="connsiteY32" fmla="*/ 3651294 h 3670212"/>
                <a:gd name="connsiteX33" fmla="*/ 1125658 w 3641834"/>
                <a:gd name="connsiteY33" fmla="*/ 3670213 h 3670212"/>
                <a:gd name="connsiteX34" fmla="*/ 1144577 w 3641834"/>
                <a:gd name="connsiteY34" fmla="*/ 3471567 h 3670212"/>
                <a:gd name="connsiteX35" fmla="*/ 1172955 w 3641834"/>
                <a:gd name="connsiteY35" fmla="*/ 3395893 h 3670212"/>
                <a:gd name="connsiteX36" fmla="*/ 1229710 w 3641834"/>
                <a:gd name="connsiteY36" fmla="*/ 3329677 h 3670212"/>
                <a:gd name="connsiteX37" fmla="*/ 1381059 w 3641834"/>
                <a:gd name="connsiteY37" fmla="*/ 2799956 h 3670212"/>
                <a:gd name="connsiteX38" fmla="*/ 1466193 w 3641834"/>
                <a:gd name="connsiteY38" fmla="*/ 2686444 h 3670212"/>
                <a:gd name="connsiteX39" fmla="*/ 1513490 w 3641834"/>
                <a:gd name="connsiteY39" fmla="*/ 2658066 h 3670212"/>
                <a:gd name="connsiteX40" fmla="*/ 1560786 w 3641834"/>
                <a:gd name="connsiteY40" fmla="*/ 2572933 h 3670212"/>
                <a:gd name="connsiteX41" fmla="*/ 1645920 w 3641834"/>
                <a:gd name="connsiteY41" fmla="*/ 2506717 h 3670212"/>
                <a:gd name="connsiteX42" fmla="*/ 1787810 w 3641834"/>
                <a:gd name="connsiteY42" fmla="*/ 2431043 h 3670212"/>
                <a:gd name="connsiteX43" fmla="*/ 1825647 w 3641834"/>
                <a:gd name="connsiteY43" fmla="*/ 2421584 h 3670212"/>
                <a:gd name="connsiteX44" fmla="*/ 1835106 w 3641834"/>
                <a:gd name="connsiteY44" fmla="*/ 2449962 h 3670212"/>
                <a:gd name="connsiteX45" fmla="*/ 1901321 w 3641834"/>
                <a:gd name="connsiteY45" fmla="*/ 2506717 h 3670212"/>
                <a:gd name="connsiteX46" fmla="*/ 1948618 w 3641834"/>
                <a:gd name="connsiteY46" fmla="*/ 2601310 h 3670212"/>
                <a:gd name="connsiteX47" fmla="*/ 2166182 w 3641834"/>
                <a:gd name="connsiteY47" fmla="*/ 2781037 h 3670212"/>
                <a:gd name="connsiteX48" fmla="*/ 2459421 w 3641834"/>
                <a:gd name="connsiteY48" fmla="*/ 2960764 h 3670212"/>
                <a:gd name="connsiteX49" fmla="*/ 2781037 w 3641834"/>
                <a:gd name="connsiteY49" fmla="*/ 2885090 h 3670212"/>
                <a:gd name="connsiteX50" fmla="*/ 3178328 w 3641834"/>
                <a:gd name="connsiteY50" fmla="*/ 2818875 h 3670212"/>
                <a:gd name="connsiteX51" fmla="*/ 3291840 w 3641834"/>
                <a:gd name="connsiteY51" fmla="*/ 2828334 h 3670212"/>
                <a:gd name="connsiteX52" fmla="*/ 3367515 w 3641834"/>
                <a:gd name="connsiteY52" fmla="*/ 2781037 h 3670212"/>
                <a:gd name="connsiteX53" fmla="*/ 3376974 w 3641834"/>
                <a:gd name="connsiteY53" fmla="*/ 2752659 h 3670212"/>
                <a:gd name="connsiteX54" fmla="*/ 3358055 w 3641834"/>
                <a:gd name="connsiteY54" fmla="*/ 2695904 h 3670212"/>
                <a:gd name="connsiteX55" fmla="*/ 3376974 w 3641834"/>
                <a:gd name="connsiteY55" fmla="*/ 2639148 h 3670212"/>
                <a:gd name="connsiteX56" fmla="*/ 3395893 w 3641834"/>
                <a:gd name="connsiteY56" fmla="*/ 2629688 h 3670212"/>
                <a:gd name="connsiteX57" fmla="*/ 3386433 w 3641834"/>
                <a:gd name="connsiteY57" fmla="*/ 2582392 h 3670212"/>
                <a:gd name="connsiteX58" fmla="*/ 3301299 w 3641834"/>
                <a:gd name="connsiteY58" fmla="*/ 2563473 h 3670212"/>
                <a:gd name="connsiteX59" fmla="*/ 3291840 w 3641834"/>
                <a:gd name="connsiteY59" fmla="*/ 2535095 h 3670212"/>
                <a:gd name="connsiteX60" fmla="*/ 3358055 w 3641834"/>
                <a:gd name="connsiteY60" fmla="*/ 2478339 h 3670212"/>
                <a:gd name="connsiteX61" fmla="*/ 3339137 w 3641834"/>
                <a:gd name="connsiteY61" fmla="*/ 2487799 h 3670212"/>
                <a:gd name="connsiteX62" fmla="*/ 3225625 w 3641834"/>
                <a:gd name="connsiteY62" fmla="*/ 2468880 h 3670212"/>
                <a:gd name="connsiteX63" fmla="*/ 3216166 w 3641834"/>
                <a:gd name="connsiteY63" fmla="*/ 2412124 h 3670212"/>
                <a:gd name="connsiteX64" fmla="*/ 3140491 w 3641834"/>
                <a:gd name="connsiteY64" fmla="*/ 2355368 h 3670212"/>
                <a:gd name="connsiteX65" fmla="*/ 3140491 w 3641834"/>
                <a:gd name="connsiteY65" fmla="*/ 2241857 h 3670212"/>
                <a:gd name="connsiteX66" fmla="*/ 3083735 w 3641834"/>
                <a:gd name="connsiteY66" fmla="*/ 2308072 h 3670212"/>
                <a:gd name="connsiteX67" fmla="*/ 3064817 w 3641834"/>
                <a:gd name="connsiteY67" fmla="*/ 2308072 h 3670212"/>
                <a:gd name="connsiteX68" fmla="*/ 3055357 w 3641834"/>
                <a:gd name="connsiteY68" fmla="*/ 2289153 h 3670212"/>
                <a:gd name="connsiteX69" fmla="*/ 3055357 w 3641834"/>
                <a:gd name="connsiteY69" fmla="*/ 2251316 h 3670212"/>
                <a:gd name="connsiteX70" fmla="*/ 3093195 w 3641834"/>
                <a:gd name="connsiteY70" fmla="*/ 2222938 h 3670212"/>
                <a:gd name="connsiteX71" fmla="*/ 3102654 w 3641834"/>
                <a:gd name="connsiteY71" fmla="*/ 2166182 h 3670212"/>
                <a:gd name="connsiteX72" fmla="*/ 3149950 w 3641834"/>
                <a:gd name="connsiteY72" fmla="*/ 2147264 h 3670212"/>
                <a:gd name="connsiteX73" fmla="*/ 3159410 w 3641834"/>
                <a:gd name="connsiteY73" fmla="*/ 2128345 h 3670212"/>
                <a:gd name="connsiteX74" fmla="*/ 3178328 w 3641834"/>
                <a:gd name="connsiteY74" fmla="*/ 2062130 h 3670212"/>
                <a:gd name="connsiteX75" fmla="*/ 3149950 w 3641834"/>
                <a:gd name="connsiteY75" fmla="*/ 1976996 h 3670212"/>
                <a:gd name="connsiteX76" fmla="*/ 3197247 w 3641834"/>
                <a:gd name="connsiteY76" fmla="*/ 1920240 h 3670212"/>
                <a:gd name="connsiteX77" fmla="*/ 3206706 w 3641834"/>
                <a:gd name="connsiteY77" fmla="*/ 1806728 h 3670212"/>
                <a:gd name="connsiteX78" fmla="*/ 3121573 w 3641834"/>
                <a:gd name="connsiteY78" fmla="*/ 1740513 h 3670212"/>
                <a:gd name="connsiteX79" fmla="*/ 3121573 w 3641834"/>
                <a:gd name="connsiteY79" fmla="*/ 1674298 h 3670212"/>
                <a:gd name="connsiteX80" fmla="*/ 3064817 w 3641834"/>
                <a:gd name="connsiteY80" fmla="*/ 1645920 h 3670212"/>
                <a:gd name="connsiteX81" fmla="*/ 2998602 w 3641834"/>
                <a:gd name="connsiteY81" fmla="*/ 1579705 h 3670212"/>
                <a:gd name="connsiteX82" fmla="*/ 2998602 w 3641834"/>
                <a:gd name="connsiteY82" fmla="*/ 1551327 h 3670212"/>
                <a:gd name="connsiteX83" fmla="*/ 3102654 w 3641834"/>
                <a:gd name="connsiteY83" fmla="*/ 1399978 h 3670212"/>
                <a:gd name="connsiteX84" fmla="*/ 3102654 w 3641834"/>
                <a:gd name="connsiteY84" fmla="*/ 1371600 h 3670212"/>
                <a:gd name="connsiteX85" fmla="*/ 3064817 w 3641834"/>
                <a:gd name="connsiteY85" fmla="*/ 1305385 h 3670212"/>
                <a:gd name="connsiteX86" fmla="*/ 3008061 w 3641834"/>
                <a:gd name="connsiteY86" fmla="*/ 1286466 h 3670212"/>
                <a:gd name="connsiteX87" fmla="*/ 2979683 w 3641834"/>
                <a:gd name="connsiteY87" fmla="*/ 1229710 h 3670212"/>
                <a:gd name="connsiteX88" fmla="*/ 2970224 w 3641834"/>
                <a:gd name="connsiteY88" fmla="*/ 1163495 h 3670212"/>
                <a:gd name="connsiteX89" fmla="*/ 3055357 w 3641834"/>
                <a:gd name="connsiteY89" fmla="*/ 1135117 h 3670212"/>
                <a:gd name="connsiteX90" fmla="*/ 3064817 w 3641834"/>
                <a:gd name="connsiteY90" fmla="*/ 1154036 h 3670212"/>
                <a:gd name="connsiteX91" fmla="*/ 3083735 w 3641834"/>
                <a:gd name="connsiteY91" fmla="*/ 1154036 h 3670212"/>
                <a:gd name="connsiteX92" fmla="*/ 3112113 w 3641834"/>
                <a:gd name="connsiteY92" fmla="*/ 1068902 h 3670212"/>
                <a:gd name="connsiteX93" fmla="*/ 3093195 w 3641834"/>
                <a:gd name="connsiteY93" fmla="*/ 1021606 h 3670212"/>
                <a:gd name="connsiteX94" fmla="*/ 3121573 w 3641834"/>
                <a:gd name="connsiteY94" fmla="*/ 993228 h 3670212"/>
                <a:gd name="connsiteX95" fmla="*/ 3140491 w 3641834"/>
                <a:gd name="connsiteY95" fmla="*/ 993228 h 3670212"/>
                <a:gd name="connsiteX96" fmla="*/ 3149950 w 3641834"/>
                <a:gd name="connsiteY96" fmla="*/ 1012146 h 3670212"/>
                <a:gd name="connsiteX97" fmla="*/ 3159410 w 3641834"/>
                <a:gd name="connsiteY97" fmla="*/ 1002687 h 3670212"/>
                <a:gd name="connsiteX98" fmla="*/ 3140491 w 3641834"/>
                <a:gd name="connsiteY98" fmla="*/ 936472 h 3670212"/>
                <a:gd name="connsiteX99" fmla="*/ 3112113 w 3641834"/>
                <a:gd name="connsiteY99" fmla="*/ 927012 h 3670212"/>
                <a:gd name="connsiteX100" fmla="*/ 3093195 w 3641834"/>
                <a:gd name="connsiteY100" fmla="*/ 945931 h 3670212"/>
                <a:gd name="connsiteX101" fmla="*/ 3093195 w 3641834"/>
                <a:gd name="connsiteY101" fmla="*/ 974309 h 3670212"/>
                <a:gd name="connsiteX102" fmla="*/ 3017520 w 3641834"/>
                <a:gd name="connsiteY102" fmla="*/ 917553 h 3670212"/>
                <a:gd name="connsiteX103" fmla="*/ 3008061 w 3641834"/>
                <a:gd name="connsiteY103" fmla="*/ 898635 h 3670212"/>
                <a:gd name="connsiteX104" fmla="*/ 3036439 w 3641834"/>
                <a:gd name="connsiteY104" fmla="*/ 860797 h 3670212"/>
                <a:gd name="connsiteX105" fmla="*/ 3036439 w 3641834"/>
                <a:gd name="connsiteY105" fmla="*/ 841879 h 3670212"/>
                <a:gd name="connsiteX106" fmla="*/ 3017520 w 3641834"/>
                <a:gd name="connsiteY106" fmla="*/ 832419 h 3670212"/>
                <a:gd name="connsiteX107" fmla="*/ 3026979 w 3641834"/>
                <a:gd name="connsiteY107" fmla="*/ 794582 h 3670212"/>
                <a:gd name="connsiteX108" fmla="*/ 2932386 w 3641834"/>
                <a:gd name="connsiteY108" fmla="*/ 737826 h 3670212"/>
                <a:gd name="connsiteX109" fmla="*/ 2885090 w 3641834"/>
                <a:gd name="connsiteY109" fmla="*/ 671611 h 3670212"/>
                <a:gd name="connsiteX110" fmla="*/ 2847253 w 3641834"/>
                <a:gd name="connsiteY110" fmla="*/ 567559 h 3670212"/>
                <a:gd name="connsiteX111" fmla="*/ 2771578 w 3641834"/>
                <a:gd name="connsiteY111" fmla="*/ 558099 h 3670212"/>
                <a:gd name="connsiteX112" fmla="*/ 2743200 w 3641834"/>
                <a:gd name="connsiteY112" fmla="*/ 529721 h 3670212"/>
                <a:gd name="connsiteX113" fmla="*/ 2724282 w 3641834"/>
                <a:gd name="connsiteY113" fmla="*/ 529721 h 3670212"/>
                <a:gd name="connsiteX114" fmla="*/ 2648607 w 3641834"/>
                <a:gd name="connsiteY114" fmla="*/ 548640 h 3670212"/>
                <a:gd name="connsiteX115" fmla="*/ 2601310 w 3641834"/>
                <a:gd name="connsiteY115" fmla="*/ 586477 h 3670212"/>
                <a:gd name="connsiteX116" fmla="*/ 2582392 w 3641834"/>
                <a:gd name="connsiteY116" fmla="*/ 586477 h 3670212"/>
                <a:gd name="connsiteX117" fmla="*/ 2554014 w 3641834"/>
                <a:gd name="connsiteY117" fmla="*/ 558099 h 3670212"/>
                <a:gd name="connsiteX118" fmla="*/ 2535095 w 3641834"/>
                <a:gd name="connsiteY118" fmla="*/ 567559 h 3670212"/>
                <a:gd name="connsiteX119" fmla="*/ 2525636 w 3641834"/>
                <a:gd name="connsiteY119" fmla="*/ 539181 h 3670212"/>
                <a:gd name="connsiteX120" fmla="*/ 2478339 w 3641834"/>
                <a:gd name="connsiteY120" fmla="*/ 548640 h 3670212"/>
                <a:gd name="connsiteX121" fmla="*/ 2440502 w 3641834"/>
                <a:gd name="connsiteY121" fmla="*/ 595937 h 3670212"/>
                <a:gd name="connsiteX122" fmla="*/ 2412124 w 3641834"/>
                <a:gd name="connsiteY122" fmla="*/ 605396 h 3670212"/>
                <a:gd name="connsiteX123" fmla="*/ 2383746 w 3641834"/>
                <a:gd name="connsiteY123" fmla="*/ 586477 h 3670212"/>
                <a:gd name="connsiteX124" fmla="*/ 2374287 w 3641834"/>
                <a:gd name="connsiteY124" fmla="*/ 548640 h 3670212"/>
                <a:gd name="connsiteX125" fmla="*/ 2326990 w 3641834"/>
                <a:gd name="connsiteY125" fmla="*/ 491884 h 3670212"/>
                <a:gd name="connsiteX126" fmla="*/ 2326990 w 3641834"/>
                <a:gd name="connsiteY126" fmla="*/ 463506 h 3670212"/>
                <a:gd name="connsiteX127" fmla="*/ 2345909 w 3641834"/>
                <a:gd name="connsiteY127" fmla="*/ 444588 h 3670212"/>
                <a:gd name="connsiteX128" fmla="*/ 2336450 w 3641834"/>
                <a:gd name="connsiteY128" fmla="*/ 397291 h 3670212"/>
                <a:gd name="connsiteX129" fmla="*/ 2270235 w 3641834"/>
                <a:gd name="connsiteY129" fmla="*/ 359454 h 3670212"/>
                <a:gd name="connsiteX130" fmla="*/ 2251316 w 3641834"/>
                <a:gd name="connsiteY130" fmla="*/ 331076 h 3670212"/>
                <a:gd name="connsiteX131" fmla="*/ 2204019 w 3641834"/>
                <a:gd name="connsiteY131" fmla="*/ 321617 h 3670212"/>
                <a:gd name="connsiteX132" fmla="*/ 2118886 w 3641834"/>
                <a:gd name="connsiteY132" fmla="*/ 236483 h 3670212"/>
                <a:gd name="connsiteX133" fmla="*/ 2147264 w 3641834"/>
                <a:gd name="connsiteY133" fmla="*/ 170268 h 3670212"/>
                <a:gd name="connsiteX134" fmla="*/ 2194560 w 3641834"/>
                <a:gd name="connsiteY134" fmla="*/ 151349 h 3670212"/>
                <a:gd name="connsiteX135" fmla="*/ 2128345 w 3641834"/>
                <a:gd name="connsiteY135" fmla="*/ 75674 h 3670212"/>
                <a:gd name="connsiteX136" fmla="*/ 2014833 w 3641834"/>
                <a:gd name="connsiteY136" fmla="*/ 75674 h 3670212"/>
                <a:gd name="connsiteX137" fmla="*/ 1995915 w 3641834"/>
                <a:gd name="connsiteY137" fmla="*/ 47297 h 3670212"/>
                <a:gd name="connsiteX138" fmla="*/ 1948618 w 3641834"/>
                <a:gd name="connsiteY138" fmla="*/ 37837 h 3670212"/>
                <a:gd name="connsiteX139" fmla="*/ 1863484 w 3641834"/>
                <a:gd name="connsiteY139" fmla="*/ 47297 h 3670212"/>
                <a:gd name="connsiteX140" fmla="*/ 1863484 w 3641834"/>
                <a:gd name="connsiteY140" fmla="*/ 66215 h 3670212"/>
                <a:gd name="connsiteX141" fmla="*/ 1825647 w 3641834"/>
                <a:gd name="connsiteY141" fmla="*/ 85134 h 3670212"/>
                <a:gd name="connsiteX142" fmla="*/ 1731054 w 3641834"/>
                <a:gd name="connsiteY142" fmla="*/ 56756 h 3670212"/>
                <a:gd name="connsiteX143" fmla="*/ 1683757 w 3641834"/>
                <a:gd name="connsiteY143" fmla="*/ 94593 h 3670212"/>
                <a:gd name="connsiteX144" fmla="*/ 1645920 w 3641834"/>
                <a:gd name="connsiteY144" fmla="*/ 104052 h 3670212"/>
                <a:gd name="connsiteX145" fmla="*/ 1570246 w 3641834"/>
                <a:gd name="connsiteY145" fmla="*/ 208105 h 3670212"/>
                <a:gd name="connsiteX146" fmla="*/ 1541868 w 3641834"/>
                <a:gd name="connsiteY146" fmla="*/ 208105 h 3670212"/>
                <a:gd name="connsiteX147" fmla="*/ 1371600 w 3641834"/>
                <a:gd name="connsiteY147" fmla="*/ 293239 h 3670212"/>
                <a:gd name="connsiteX148" fmla="*/ 1324304 w 3641834"/>
                <a:gd name="connsiteY148" fmla="*/ 368913 h 3670212"/>
                <a:gd name="connsiteX149" fmla="*/ 1286466 w 3641834"/>
                <a:gd name="connsiteY149" fmla="*/ 321617 h 3670212"/>
                <a:gd name="connsiteX150" fmla="*/ 1267548 w 3641834"/>
                <a:gd name="connsiteY150" fmla="*/ 208105 h 3670212"/>
                <a:gd name="connsiteX151" fmla="*/ 1239170 w 3641834"/>
                <a:gd name="connsiteY151" fmla="*/ 208105 h 3670212"/>
                <a:gd name="connsiteX152" fmla="*/ 1191873 w 3641834"/>
                <a:gd name="connsiteY152" fmla="*/ 274320 h 3670212"/>
                <a:gd name="connsiteX153" fmla="*/ 1144577 w 3641834"/>
                <a:gd name="connsiteY153" fmla="*/ 245942 h 3670212"/>
                <a:gd name="connsiteX154" fmla="*/ 1125658 w 3641834"/>
                <a:gd name="connsiteY154" fmla="*/ 198646 h 3670212"/>
                <a:gd name="connsiteX155" fmla="*/ 1059443 w 3641834"/>
                <a:gd name="connsiteY155" fmla="*/ 113512 h 3670212"/>
                <a:gd name="connsiteX156" fmla="*/ 1059443 w 3641834"/>
                <a:gd name="connsiteY156" fmla="*/ 28378 h 3670212"/>
                <a:gd name="connsiteX157" fmla="*/ 993228 w 3641834"/>
                <a:gd name="connsiteY157" fmla="*/ 28378 h 3670212"/>
                <a:gd name="connsiteX158" fmla="*/ 917553 w 3641834"/>
                <a:gd name="connsiteY158" fmla="*/ 0 h 3670212"/>
                <a:gd name="connsiteX159" fmla="*/ 889175 w 3641834"/>
                <a:gd name="connsiteY159" fmla="*/ 9459 h 3670212"/>
                <a:gd name="connsiteX160" fmla="*/ 889175 w 3641834"/>
                <a:gd name="connsiteY160" fmla="*/ 66215 h 3670212"/>
                <a:gd name="connsiteX161" fmla="*/ 851338 w 3641834"/>
                <a:gd name="connsiteY161" fmla="*/ 75674 h 3670212"/>
                <a:gd name="connsiteX162" fmla="*/ 766204 w 3641834"/>
                <a:gd name="connsiteY162" fmla="*/ 18919 h 3670212"/>
                <a:gd name="connsiteX163" fmla="*/ 718908 w 3641834"/>
                <a:gd name="connsiteY163" fmla="*/ 47297 h 3670212"/>
                <a:gd name="connsiteX164" fmla="*/ 718908 w 3641834"/>
                <a:gd name="connsiteY164" fmla="*/ 75674 h 3670212"/>
                <a:gd name="connsiteX165" fmla="*/ 870257 w 3641834"/>
                <a:gd name="connsiteY165" fmla="*/ 151349 h 3670212"/>
                <a:gd name="connsiteX166" fmla="*/ 889175 w 3641834"/>
                <a:gd name="connsiteY166" fmla="*/ 170268 h 3670212"/>
                <a:gd name="connsiteX167" fmla="*/ 879716 w 3641834"/>
                <a:gd name="connsiteY167" fmla="*/ 198646 h 3670212"/>
                <a:gd name="connsiteX168" fmla="*/ 841879 w 3641834"/>
                <a:gd name="connsiteY168" fmla="*/ 208105 h 3670212"/>
                <a:gd name="connsiteX169" fmla="*/ 766204 w 3641834"/>
                <a:gd name="connsiteY169" fmla="*/ 189186 h 3670212"/>
                <a:gd name="connsiteX170" fmla="*/ 718908 w 3641834"/>
                <a:gd name="connsiteY170" fmla="*/ 236483 h 3670212"/>
                <a:gd name="connsiteX171" fmla="*/ 718908 w 3641834"/>
                <a:gd name="connsiteY171" fmla="*/ 255401 h 3670212"/>
                <a:gd name="connsiteX172" fmla="*/ 775663 w 3641834"/>
                <a:gd name="connsiteY172" fmla="*/ 321617 h 3670212"/>
                <a:gd name="connsiteX173" fmla="*/ 605396 w 3641834"/>
                <a:gd name="connsiteY173" fmla="*/ 416210 h 3670212"/>
                <a:gd name="connsiteX174" fmla="*/ 586477 w 3641834"/>
                <a:gd name="connsiteY174" fmla="*/ 416210 h 3670212"/>
                <a:gd name="connsiteX175" fmla="*/ 520262 w 3641834"/>
                <a:gd name="connsiteY175" fmla="*/ 293239 h 3670212"/>
                <a:gd name="connsiteX176" fmla="*/ 463506 w 3641834"/>
                <a:gd name="connsiteY176" fmla="*/ 245942 h 3670212"/>
                <a:gd name="connsiteX177" fmla="*/ 425669 w 3641834"/>
                <a:gd name="connsiteY177" fmla="*/ 236483 h 3670212"/>
                <a:gd name="connsiteX178" fmla="*/ 349994 w 3641834"/>
                <a:gd name="connsiteY178" fmla="*/ 274320 h 3670212"/>
                <a:gd name="connsiteX179" fmla="*/ 283779 w 3641834"/>
                <a:gd name="connsiteY179" fmla="*/ 189186 h 3670212"/>
                <a:gd name="connsiteX180" fmla="*/ 245942 w 3641834"/>
                <a:gd name="connsiteY180" fmla="*/ 170268 h 3670212"/>
                <a:gd name="connsiteX181" fmla="*/ 198646 w 3641834"/>
                <a:gd name="connsiteY181" fmla="*/ 189186 h 3670212"/>
                <a:gd name="connsiteX182" fmla="*/ 189186 w 3641834"/>
                <a:gd name="connsiteY182" fmla="*/ 245942 h 3670212"/>
                <a:gd name="connsiteX183" fmla="*/ 293239 w 3641834"/>
                <a:gd name="connsiteY183" fmla="*/ 312157 h 3670212"/>
                <a:gd name="connsiteX184" fmla="*/ 293239 w 3641834"/>
                <a:gd name="connsiteY184" fmla="*/ 331076 h 3670212"/>
                <a:gd name="connsiteX185" fmla="*/ 378372 w 3641834"/>
                <a:gd name="connsiteY185" fmla="*/ 444588 h 3670212"/>
                <a:gd name="connsiteX186" fmla="*/ 416210 w 3641834"/>
                <a:gd name="connsiteY186" fmla="*/ 454047 h 3670212"/>
                <a:gd name="connsiteX187" fmla="*/ 482425 w 3641834"/>
                <a:gd name="connsiteY187" fmla="*/ 435128 h 3670212"/>
                <a:gd name="connsiteX188" fmla="*/ 529721 w 3641834"/>
                <a:gd name="connsiteY188" fmla="*/ 463506 h 3670212"/>
                <a:gd name="connsiteX189" fmla="*/ 510803 w 3641834"/>
                <a:gd name="connsiteY189" fmla="*/ 539181 h 3670212"/>
                <a:gd name="connsiteX190" fmla="*/ 520262 w 3641834"/>
                <a:gd name="connsiteY190" fmla="*/ 558099 h 3670212"/>
                <a:gd name="connsiteX191" fmla="*/ 501343 w 3641834"/>
                <a:gd name="connsiteY191" fmla="*/ 595937 h 3670212"/>
                <a:gd name="connsiteX192" fmla="*/ 520262 w 3641834"/>
                <a:gd name="connsiteY192" fmla="*/ 652692 h 3670212"/>
                <a:gd name="connsiteX193" fmla="*/ 501343 w 3641834"/>
                <a:gd name="connsiteY193" fmla="*/ 681070 h 3670212"/>
                <a:gd name="connsiteX194" fmla="*/ 482425 w 3641834"/>
                <a:gd name="connsiteY194" fmla="*/ 681070 h 3670212"/>
                <a:gd name="connsiteX195" fmla="*/ 520262 w 3641834"/>
                <a:gd name="connsiteY195" fmla="*/ 870257 h 3670212"/>
                <a:gd name="connsiteX196" fmla="*/ 501343 w 3641834"/>
                <a:gd name="connsiteY196" fmla="*/ 945931 h 3670212"/>
                <a:gd name="connsiteX197" fmla="*/ 472966 w 3641834"/>
                <a:gd name="connsiteY197" fmla="*/ 993228 h 3670212"/>
                <a:gd name="connsiteX198" fmla="*/ 472966 w 3641834"/>
                <a:gd name="connsiteY198" fmla="*/ 1040524 h 3670212"/>
                <a:gd name="connsiteX199" fmla="*/ 435128 w 3641834"/>
                <a:gd name="connsiteY199" fmla="*/ 1059443 h 3670212"/>
                <a:gd name="connsiteX200" fmla="*/ 416210 w 3641834"/>
                <a:gd name="connsiteY200" fmla="*/ 1087821 h 3670212"/>
                <a:gd name="connsiteX201" fmla="*/ 378372 w 3641834"/>
                <a:gd name="connsiteY201" fmla="*/ 1239170 h 3670212"/>
                <a:gd name="connsiteX202" fmla="*/ 416210 w 3641834"/>
                <a:gd name="connsiteY202" fmla="*/ 1428356 h 3670212"/>
                <a:gd name="connsiteX203" fmla="*/ 425669 w 3641834"/>
                <a:gd name="connsiteY203" fmla="*/ 1447275 h 3670212"/>
                <a:gd name="connsiteX204" fmla="*/ 482425 w 3641834"/>
                <a:gd name="connsiteY204" fmla="*/ 1475652 h 3670212"/>
                <a:gd name="connsiteX205" fmla="*/ 491884 w 3641834"/>
                <a:gd name="connsiteY205" fmla="*/ 1579705 h 3670212"/>
                <a:gd name="connsiteX206" fmla="*/ 520262 w 3641834"/>
                <a:gd name="connsiteY206" fmla="*/ 1636461 h 3670212"/>
                <a:gd name="connsiteX207" fmla="*/ 548640 w 3641834"/>
                <a:gd name="connsiteY207" fmla="*/ 1759432 h 3670212"/>
                <a:gd name="connsiteX208" fmla="*/ 491884 w 3641834"/>
                <a:gd name="connsiteY208" fmla="*/ 1797269 h 3670212"/>
                <a:gd name="connsiteX209" fmla="*/ 501343 w 3641834"/>
                <a:gd name="connsiteY209" fmla="*/ 1844566 h 3670212"/>
                <a:gd name="connsiteX210" fmla="*/ 472966 w 3641834"/>
                <a:gd name="connsiteY210" fmla="*/ 1920240 h 3670212"/>
                <a:gd name="connsiteX211" fmla="*/ 406750 w 3641834"/>
                <a:gd name="connsiteY211" fmla="*/ 1958077 h 3670212"/>
                <a:gd name="connsiteX212" fmla="*/ 2194560 w 3641834"/>
                <a:gd name="connsiteY212" fmla="*/ 3017520 h 3670212"/>
                <a:gd name="connsiteX213" fmla="*/ 2175642 w 3641834"/>
                <a:gd name="connsiteY213" fmla="*/ 2856712 h 3670212"/>
                <a:gd name="connsiteX214" fmla="*/ 2109426 w 3641834"/>
                <a:gd name="connsiteY214" fmla="*/ 2771578 h 3670212"/>
                <a:gd name="connsiteX215" fmla="*/ 1958077 w 3641834"/>
                <a:gd name="connsiteY215" fmla="*/ 2705363 h 3670212"/>
                <a:gd name="connsiteX216" fmla="*/ 1854025 w 3641834"/>
                <a:gd name="connsiteY216" fmla="*/ 2686444 h 3670212"/>
                <a:gd name="connsiteX217" fmla="*/ 1768891 w 3641834"/>
                <a:gd name="connsiteY217" fmla="*/ 2582392 h 3670212"/>
                <a:gd name="connsiteX218" fmla="*/ 1551327 w 3641834"/>
                <a:gd name="connsiteY218" fmla="*/ 2629688 h 3670212"/>
                <a:gd name="connsiteX219" fmla="*/ 1447275 w 3641834"/>
                <a:gd name="connsiteY219" fmla="*/ 2714822 h 3670212"/>
                <a:gd name="connsiteX220" fmla="*/ 1381059 w 3641834"/>
                <a:gd name="connsiteY220" fmla="*/ 2856712 h 3670212"/>
                <a:gd name="connsiteX221" fmla="*/ 1305385 w 3641834"/>
                <a:gd name="connsiteY221" fmla="*/ 3093195 h 3670212"/>
                <a:gd name="connsiteX222" fmla="*/ 1286466 w 3641834"/>
                <a:gd name="connsiteY222" fmla="*/ 3244544 h 3670212"/>
                <a:gd name="connsiteX223" fmla="*/ 1258088 w 3641834"/>
                <a:gd name="connsiteY223" fmla="*/ 3301299 h 3670212"/>
                <a:gd name="connsiteX224" fmla="*/ 1267548 w 3641834"/>
                <a:gd name="connsiteY224" fmla="*/ 3395893 h 3670212"/>
                <a:gd name="connsiteX225" fmla="*/ 1399978 w 3641834"/>
                <a:gd name="connsiteY225" fmla="*/ 3575619 h 3670212"/>
                <a:gd name="connsiteX226" fmla="*/ 1655379 w 3641834"/>
                <a:gd name="connsiteY226" fmla="*/ 3660753 h 3670212"/>
                <a:gd name="connsiteX227" fmla="*/ 1768891 w 3641834"/>
                <a:gd name="connsiteY227" fmla="*/ 3651294 h 3670212"/>
                <a:gd name="connsiteX228" fmla="*/ 1920240 w 3641834"/>
                <a:gd name="connsiteY228" fmla="*/ 3490486 h 3670212"/>
                <a:gd name="connsiteX229" fmla="*/ 1986455 w 3641834"/>
                <a:gd name="connsiteY229" fmla="*/ 3452648 h 3670212"/>
                <a:gd name="connsiteX230" fmla="*/ 2062130 w 3641834"/>
                <a:gd name="connsiteY230" fmla="*/ 3367515 h 3670212"/>
                <a:gd name="connsiteX231" fmla="*/ 2156723 w 3641834"/>
                <a:gd name="connsiteY231" fmla="*/ 3291840 h 3670212"/>
                <a:gd name="connsiteX232" fmla="*/ 2213479 w 3641834"/>
                <a:gd name="connsiteY232" fmla="*/ 3197247 h 3670212"/>
                <a:gd name="connsiteX233" fmla="*/ 2194560 w 3641834"/>
                <a:gd name="connsiteY233" fmla="*/ 3036439 h 3670212"/>
                <a:gd name="connsiteX234" fmla="*/ 3585079 w 3641834"/>
                <a:gd name="connsiteY234" fmla="*/ 2658066 h 3670212"/>
                <a:gd name="connsiteX235" fmla="*/ 3594538 w 3641834"/>
                <a:gd name="connsiteY235" fmla="*/ 2676985 h 3670212"/>
                <a:gd name="connsiteX236" fmla="*/ 3566160 w 3641834"/>
                <a:gd name="connsiteY236" fmla="*/ 2695904 h 3670212"/>
                <a:gd name="connsiteX237" fmla="*/ 3575619 w 3641834"/>
                <a:gd name="connsiteY237" fmla="*/ 2705363 h 3670212"/>
                <a:gd name="connsiteX238" fmla="*/ 3622916 w 3641834"/>
                <a:gd name="connsiteY238" fmla="*/ 2658066 h 3670212"/>
                <a:gd name="connsiteX239" fmla="*/ 3641835 w 3641834"/>
                <a:gd name="connsiteY239" fmla="*/ 2658066 h 3670212"/>
                <a:gd name="connsiteX240" fmla="*/ 3613457 w 3641834"/>
                <a:gd name="connsiteY240" fmla="*/ 2639148 h 3670212"/>
                <a:gd name="connsiteX241" fmla="*/ 3603997 w 3641834"/>
                <a:gd name="connsiteY241" fmla="*/ 2658066 h 3670212"/>
                <a:gd name="connsiteX242" fmla="*/ 3395893 w 3641834"/>
                <a:gd name="connsiteY242" fmla="*/ 2629688 h 3670212"/>
                <a:gd name="connsiteX243" fmla="*/ 3386433 w 3641834"/>
                <a:gd name="connsiteY243" fmla="*/ 2658066 h 3670212"/>
                <a:gd name="connsiteX244" fmla="*/ 3405352 w 3641834"/>
                <a:gd name="connsiteY244" fmla="*/ 2667526 h 3670212"/>
                <a:gd name="connsiteX245" fmla="*/ 3509404 w 3641834"/>
                <a:gd name="connsiteY245" fmla="*/ 2639148 h 3670212"/>
                <a:gd name="connsiteX246" fmla="*/ 3528323 w 3641834"/>
                <a:gd name="connsiteY246" fmla="*/ 2601310 h 3670212"/>
                <a:gd name="connsiteX247" fmla="*/ 3433730 w 3641834"/>
                <a:gd name="connsiteY247" fmla="*/ 2601310 h 3670212"/>
                <a:gd name="connsiteX248" fmla="*/ 3414811 w 3641834"/>
                <a:gd name="connsiteY248" fmla="*/ 2620229 h 3670212"/>
                <a:gd name="connsiteX249" fmla="*/ 1277007 w 3641834"/>
                <a:gd name="connsiteY249" fmla="*/ 3547242 h 3670212"/>
                <a:gd name="connsiteX250" fmla="*/ 1314844 w 3641834"/>
                <a:gd name="connsiteY250" fmla="*/ 3528323 h 3670212"/>
                <a:gd name="connsiteX251" fmla="*/ 1314844 w 3641834"/>
                <a:gd name="connsiteY251" fmla="*/ 3471567 h 3670212"/>
                <a:gd name="connsiteX252" fmla="*/ 1248629 w 3641834"/>
                <a:gd name="connsiteY252" fmla="*/ 3405352 h 3670212"/>
                <a:gd name="connsiteX253" fmla="*/ 1210792 w 3641834"/>
                <a:gd name="connsiteY253" fmla="*/ 3405352 h 3670212"/>
                <a:gd name="connsiteX254" fmla="*/ 1172955 w 3641834"/>
                <a:gd name="connsiteY254" fmla="*/ 3471567 h 3670212"/>
                <a:gd name="connsiteX255" fmla="*/ 1182414 w 3641834"/>
                <a:gd name="connsiteY255" fmla="*/ 3499945 h 3670212"/>
                <a:gd name="connsiteX256" fmla="*/ 1220251 w 3641834"/>
                <a:gd name="connsiteY256" fmla="*/ 3528323 h 3670212"/>
                <a:gd name="connsiteX257" fmla="*/ 1267548 w 3641834"/>
                <a:gd name="connsiteY257" fmla="*/ 3537782 h 3670212"/>
                <a:gd name="connsiteX258" fmla="*/ 2232397 w 3641834"/>
                <a:gd name="connsiteY258" fmla="*/ 3187788 h 3670212"/>
                <a:gd name="connsiteX259" fmla="*/ 2241857 w 3641834"/>
                <a:gd name="connsiteY259" fmla="*/ 3197247 h 3670212"/>
                <a:gd name="connsiteX260" fmla="*/ 2241857 w 3641834"/>
                <a:gd name="connsiteY260" fmla="*/ 3178328 h 3670212"/>
                <a:gd name="connsiteX261" fmla="*/ 2090508 w 3641834"/>
                <a:gd name="connsiteY261" fmla="*/ 3443189 h 3670212"/>
                <a:gd name="connsiteX262" fmla="*/ 2099967 w 3641834"/>
                <a:gd name="connsiteY262" fmla="*/ 3452648 h 3670212"/>
                <a:gd name="connsiteX263" fmla="*/ 2118886 w 3641834"/>
                <a:gd name="connsiteY263" fmla="*/ 3433730 h 3670212"/>
                <a:gd name="connsiteX264" fmla="*/ 2099967 w 3641834"/>
                <a:gd name="connsiteY264" fmla="*/ 3433730 h 3670212"/>
                <a:gd name="connsiteX265" fmla="*/ 1863484 w 3641834"/>
                <a:gd name="connsiteY265" fmla="*/ 2648607 h 3670212"/>
                <a:gd name="connsiteX266" fmla="*/ 1882403 w 3641834"/>
                <a:gd name="connsiteY266" fmla="*/ 2639148 h 3670212"/>
                <a:gd name="connsiteX267" fmla="*/ 1854025 w 3641834"/>
                <a:gd name="connsiteY267" fmla="*/ 2648607 h 367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3641834" h="3670212">
                  <a:moveTo>
                    <a:pt x="397291" y="1967537"/>
                  </a:moveTo>
                  <a:lnTo>
                    <a:pt x="368913" y="2005374"/>
                  </a:lnTo>
                  <a:lnTo>
                    <a:pt x="312157" y="2033752"/>
                  </a:lnTo>
                  <a:lnTo>
                    <a:pt x="227023" y="2194560"/>
                  </a:lnTo>
                  <a:lnTo>
                    <a:pt x="47297" y="2204019"/>
                  </a:lnTo>
                  <a:lnTo>
                    <a:pt x="37837" y="2345909"/>
                  </a:lnTo>
                  <a:lnTo>
                    <a:pt x="0" y="2374287"/>
                  </a:lnTo>
                  <a:lnTo>
                    <a:pt x="75674" y="2421584"/>
                  </a:lnTo>
                  <a:lnTo>
                    <a:pt x="189186" y="2535095"/>
                  </a:lnTo>
                  <a:lnTo>
                    <a:pt x="189186" y="2563473"/>
                  </a:lnTo>
                  <a:lnTo>
                    <a:pt x="151349" y="2629688"/>
                  </a:lnTo>
                  <a:lnTo>
                    <a:pt x="160808" y="2676985"/>
                  </a:lnTo>
                  <a:lnTo>
                    <a:pt x="189186" y="2695904"/>
                  </a:lnTo>
                  <a:lnTo>
                    <a:pt x="170268" y="2752659"/>
                  </a:lnTo>
                  <a:lnTo>
                    <a:pt x="179727" y="2799956"/>
                  </a:lnTo>
                  <a:lnTo>
                    <a:pt x="255401" y="2809415"/>
                  </a:lnTo>
                  <a:lnTo>
                    <a:pt x="312157" y="2847253"/>
                  </a:lnTo>
                  <a:lnTo>
                    <a:pt x="349994" y="2951305"/>
                  </a:lnTo>
                  <a:lnTo>
                    <a:pt x="406750" y="2960764"/>
                  </a:lnTo>
                  <a:lnTo>
                    <a:pt x="406750" y="2979683"/>
                  </a:lnTo>
                  <a:lnTo>
                    <a:pt x="454047" y="3008061"/>
                  </a:lnTo>
                  <a:lnTo>
                    <a:pt x="482425" y="3045898"/>
                  </a:lnTo>
                  <a:lnTo>
                    <a:pt x="501343" y="3045898"/>
                  </a:lnTo>
                  <a:lnTo>
                    <a:pt x="529721" y="3197247"/>
                  </a:lnTo>
                  <a:lnTo>
                    <a:pt x="491884" y="3254003"/>
                  </a:lnTo>
                  <a:lnTo>
                    <a:pt x="510803" y="3272922"/>
                  </a:lnTo>
                  <a:lnTo>
                    <a:pt x="491884" y="3358055"/>
                  </a:lnTo>
                  <a:lnTo>
                    <a:pt x="539181" y="3471567"/>
                  </a:lnTo>
                  <a:lnTo>
                    <a:pt x="586477" y="3528323"/>
                  </a:lnTo>
                  <a:lnTo>
                    <a:pt x="699989" y="3566160"/>
                  </a:lnTo>
                  <a:lnTo>
                    <a:pt x="737826" y="3632375"/>
                  </a:lnTo>
                  <a:lnTo>
                    <a:pt x="822960" y="3670213"/>
                  </a:lnTo>
                  <a:lnTo>
                    <a:pt x="983768" y="3651294"/>
                  </a:lnTo>
                  <a:lnTo>
                    <a:pt x="1125658" y="3670213"/>
                  </a:lnTo>
                  <a:lnTo>
                    <a:pt x="1144577" y="3471567"/>
                  </a:lnTo>
                  <a:lnTo>
                    <a:pt x="1172955" y="3395893"/>
                  </a:lnTo>
                  <a:lnTo>
                    <a:pt x="1229710" y="3329677"/>
                  </a:lnTo>
                  <a:lnTo>
                    <a:pt x="1381059" y="2799956"/>
                  </a:lnTo>
                  <a:lnTo>
                    <a:pt x="1466193" y="2686444"/>
                  </a:lnTo>
                  <a:lnTo>
                    <a:pt x="1513490" y="2658066"/>
                  </a:lnTo>
                  <a:lnTo>
                    <a:pt x="1560786" y="2572933"/>
                  </a:lnTo>
                  <a:lnTo>
                    <a:pt x="1645920" y="2506717"/>
                  </a:lnTo>
                  <a:lnTo>
                    <a:pt x="1787810" y="2431043"/>
                  </a:lnTo>
                  <a:lnTo>
                    <a:pt x="1825647" y="2421584"/>
                  </a:lnTo>
                  <a:lnTo>
                    <a:pt x="1835106" y="2449962"/>
                  </a:lnTo>
                  <a:lnTo>
                    <a:pt x="1901321" y="2506717"/>
                  </a:lnTo>
                  <a:lnTo>
                    <a:pt x="1948618" y="2601310"/>
                  </a:lnTo>
                  <a:lnTo>
                    <a:pt x="2166182" y="2781037"/>
                  </a:lnTo>
                  <a:lnTo>
                    <a:pt x="2459421" y="2960764"/>
                  </a:lnTo>
                  <a:lnTo>
                    <a:pt x="2781037" y="2885090"/>
                  </a:lnTo>
                  <a:lnTo>
                    <a:pt x="3178328" y="2818875"/>
                  </a:lnTo>
                  <a:lnTo>
                    <a:pt x="3291840" y="2828334"/>
                  </a:lnTo>
                  <a:lnTo>
                    <a:pt x="3367515" y="2781037"/>
                  </a:lnTo>
                  <a:lnTo>
                    <a:pt x="3376974" y="2752659"/>
                  </a:lnTo>
                  <a:lnTo>
                    <a:pt x="3358055" y="2695904"/>
                  </a:lnTo>
                  <a:lnTo>
                    <a:pt x="3376974" y="2639148"/>
                  </a:lnTo>
                  <a:lnTo>
                    <a:pt x="3395893" y="2629688"/>
                  </a:lnTo>
                  <a:lnTo>
                    <a:pt x="3386433" y="2582392"/>
                  </a:lnTo>
                  <a:lnTo>
                    <a:pt x="3301299" y="2563473"/>
                  </a:lnTo>
                  <a:lnTo>
                    <a:pt x="3291840" y="2535095"/>
                  </a:lnTo>
                  <a:lnTo>
                    <a:pt x="3358055" y="2478339"/>
                  </a:lnTo>
                  <a:lnTo>
                    <a:pt x="3339137" y="2487799"/>
                  </a:lnTo>
                  <a:lnTo>
                    <a:pt x="3225625" y="2468880"/>
                  </a:lnTo>
                  <a:lnTo>
                    <a:pt x="3216166" y="2412124"/>
                  </a:lnTo>
                  <a:lnTo>
                    <a:pt x="3140491" y="2355368"/>
                  </a:lnTo>
                  <a:lnTo>
                    <a:pt x="3140491" y="2241857"/>
                  </a:lnTo>
                  <a:lnTo>
                    <a:pt x="3083735" y="2308072"/>
                  </a:lnTo>
                  <a:lnTo>
                    <a:pt x="3064817" y="2308072"/>
                  </a:lnTo>
                  <a:lnTo>
                    <a:pt x="3055357" y="2289153"/>
                  </a:lnTo>
                  <a:lnTo>
                    <a:pt x="3055357" y="2251316"/>
                  </a:lnTo>
                  <a:lnTo>
                    <a:pt x="3093195" y="2222938"/>
                  </a:lnTo>
                  <a:lnTo>
                    <a:pt x="3102654" y="2166182"/>
                  </a:lnTo>
                  <a:lnTo>
                    <a:pt x="3149950" y="2147264"/>
                  </a:lnTo>
                  <a:lnTo>
                    <a:pt x="3159410" y="2128345"/>
                  </a:lnTo>
                  <a:lnTo>
                    <a:pt x="3178328" y="2062130"/>
                  </a:lnTo>
                  <a:lnTo>
                    <a:pt x="3149950" y="1976996"/>
                  </a:lnTo>
                  <a:lnTo>
                    <a:pt x="3197247" y="1920240"/>
                  </a:lnTo>
                  <a:lnTo>
                    <a:pt x="3206706" y="1806728"/>
                  </a:lnTo>
                  <a:lnTo>
                    <a:pt x="3121573" y="1740513"/>
                  </a:lnTo>
                  <a:lnTo>
                    <a:pt x="3121573" y="1674298"/>
                  </a:lnTo>
                  <a:lnTo>
                    <a:pt x="3064817" y="1645920"/>
                  </a:lnTo>
                  <a:lnTo>
                    <a:pt x="2998602" y="1579705"/>
                  </a:lnTo>
                  <a:lnTo>
                    <a:pt x="2998602" y="1551327"/>
                  </a:lnTo>
                  <a:lnTo>
                    <a:pt x="3102654" y="1399978"/>
                  </a:lnTo>
                  <a:lnTo>
                    <a:pt x="3102654" y="1371600"/>
                  </a:lnTo>
                  <a:lnTo>
                    <a:pt x="3064817" y="1305385"/>
                  </a:lnTo>
                  <a:lnTo>
                    <a:pt x="3008061" y="1286466"/>
                  </a:lnTo>
                  <a:lnTo>
                    <a:pt x="2979683" y="1229710"/>
                  </a:lnTo>
                  <a:lnTo>
                    <a:pt x="2970224" y="1163495"/>
                  </a:lnTo>
                  <a:lnTo>
                    <a:pt x="3055357" y="1135117"/>
                  </a:lnTo>
                  <a:lnTo>
                    <a:pt x="3064817" y="1154036"/>
                  </a:lnTo>
                  <a:lnTo>
                    <a:pt x="3083735" y="1154036"/>
                  </a:lnTo>
                  <a:lnTo>
                    <a:pt x="3112113" y="1068902"/>
                  </a:lnTo>
                  <a:lnTo>
                    <a:pt x="3093195" y="1021606"/>
                  </a:lnTo>
                  <a:lnTo>
                    <a:pt x="3121573" y="993228"/>
                  </a:lnTo>
                  <a:lnTo>
                    <a:pt x="3140491" y="993228"/>
                  </a:lnTo>
                  <a:lnTo>
                    <a:pt x="3149950" y="1012146"/>
                  </a:lnTo>
                  <a:lnTo>
                    <a:pt x="3159410" y="1002687"/>
                  </a:lnTo>
                  <a:lnTo>
                    <a:pt x="3140491" y="936472"/>
                  </a:lnTo>
                  <a:lnTo>
                    <a:pt x="3112113" y="927012"/>
                  </a:lnTo>
                  <a:lnTo>
                    <a:pt x="3093195" y="945931"/>
                  </a:lnTo>
                  <a:lnTo>
                    <a:pt x="3093195" y="974309"/>
                  </a:lnTo>
                  <a:lnTo>
                    <a:pt x="3017520" y="917553"/>
                  </a:lnTo>
                  <a:lnTo>
                    <a:pt x="3008061" y="898635"/>
                  </a:lnTo>
                  <a:lnTo>
                    <a:pt x="3036439" y="860797"/>
                  </a:lnTo>
                  <a:lnTo>
                    <a:pt x="3036439" y="841879"/>
                  </a:lnTo>
                  <a:lnTo>
                    <a:pt x="3017520" y="832419"/>
                  </a:lnTo>
                  <a:lnTo>
                    <a:pt x="3026979" y="794582"/>
                  </a:lnTo>
                  <a:lnTo>
                    <a:pt x="2932386" y="737826"/>
                  </a:lnTo>
                  <a:lnTo>
                    <a:pt x="2885090" y="671611"/>
                  </a:lnTo>
                  <a:lnTo>
                    <a:pt x="2847253" y="567559"/>
                  </a:lnTo>
                  <a:lnTo>
                    <a:pt x="2771578" y="558099"/>
                  </a:lnTo>
                  <a:lnTo>
                    <a:pt x="2743200" y="529721"/>
                  </a:lnTo>
                  <a:lnTo>
                    <a:pt x="2724282" y="529721"/>
                  </a:lnTo>
                  <a:lnTo>
                    <a:pt x="2648607" y="548640"/>
                  </a:lnTo>
                  <a:lnTo>
                    <a:pt x="2601310" y="586477"/>
                  </a:lnTo>
                  <a:lnTo>
                    <a:pt x="2582392" y="586477"/>
                  </a:lnTo>
                  <a:lnTo>
                    <a:pt x="2554014" y="558099"/>
                  </a:lnTo>
                  <a:lnTo>
                    <a:pt x="2535095" y="567559"/>
                  </a:lnTo>
                  <a:lnTo>
                    <a:pt x="2525636" y="539181"/>
                  </a:lnTo>
                  <a:lnTo>
                    <a:pt x="2478339" y="548640"/>
                  </a:lnTo>
                  <a:lnTo>
                    <a:pt x="2440502" y="595937"/>
                  </a:lnTo>
                  <a:lnTo>
                    <a:pt x="2412124" y="605396"/>
                  </a:lnTo>
                  <a:lnTo>
                    <a:pt x="2383746" y="586477"/>
                  </a:lnTo>
                  <a:lnTo>
                    <a:pt x="2374287" y="548640"/>
                  </a:lnTo>
                  <a:lnTo>
                    <a:pt x="2326990" y="491884"/>
                  </a:lnTo>
                  <a:lnTo>
                    <a:pt x="2326990" y="463506"/>
                  </a:lnTo>
                  <a:lnTo>
                    <a:pt x="2345909" y="444588"/>
                  </a:lnTo>
                  <a:lnTo>
                    <a:pt x="2336450" y="397291"/>
                  </a:lnTo>
                  <a:lnTo>
                    <a:pt x="2270235" y="359454"/>
                  </a:lnTo>
                  <a:lnTo>
                    <a:pt x="2251316" y="331076"/>
                  </a:lnTo>
                  <a:lnTo>
                    <a:pt x="2204019" y="321617"/>
                  </a:lnTo>
                  <a:lnTo>
                    <a:pt x="2118886" y="236483"/>
                  </a:lnTo>
                  <a:lnTo>
                    <a:pt x="2147264" y="170268"/>
                  </a:lnTo>
                  <a:lnTo>
                    <a:pt x="2194560" y="151349"/>
                  </a:lnTo>
                  <a:lnTo>
                    <a:pt x="2128345" y="75674"/>
                  </a:lnTo>
                  <a:lnTo>
                    <a:pt x="2014833" y="75674"/>
                  </a:lnTo>
                  <a:lnTo>
                    <a:pt x="1995915" y="47297"/>
                  </a:lnTo>
                  <a:lnTo>
                    <a:pt x="1948618" y="37837"/>
                  </a:lnTo>
                  <a:lnTo>
                    <a:pt x="1863484" y="47297"/>
                  </a:lnTo>
                  <a:lnTo>
                    <a:pt x="1863484" y="66215"/>
                  </a:lnTo>
                  <a:lnTo>
                    <a:pt x="1825647" y="85134"/>
                  </a:lnTo>
                  <a:lnTo>
                    <a:pt x="1731054" y="56756"/>
                  </a:lnTo>
                  <a:lnTo>
                    <a:pt x="1683757" y="94593"/>
                  </a:lnTo>
                  <a:lnTo>
                    <a:pt x="1645920" y="104052"/>
                  </a:lnTo>
                  <a:lnTo>
                    <a:pt x="1570246" y="208105"/>
                  </a:lnTo>
                  <a:lnTo>
                    <a:pt x="1541868" y="208105"/>
                  </a:lnTo>
                  <a:lnTo>
                    <a:pt x="1371600" y="293239"/>
                  </a:lnTo>
                  <a:lnTo>
                    <a:pt x="1324304" y="368913"/>
                  </a:lnTo>
                  <a:lnTo>
                    <a:pt x="1286466" y="321617"/>
                  </a:lnTo>
                  <a:lnTo>
                    <a:pt x="1267548" y="208105"/>
                  </a:lnTo>
                  <a:lnTo>
                    <a:pt x="1239170" y="208105"/>
                  </a:lnTo>
                  <a:lnTo>
                    <a:pt x="1191873" y="274320"/>
                  </a:lnTo>
                  <a:lnTo>
                    <a:pt x="1144577" y="245942"/>
                  </a:lnTo>
                  <a:lnTo>
                    <a:pt x="1125658" y="198646"/>
                  </a:lnTo>
                  <a:lnTo>
                    <a:pt x="1059443" y="113512"/>
                  </a:lnTo>
                  <a:lnTo>
                    <a:pt x="1059443" y="28378"/>
                  </a:lnTo>
                  <a:lnTo>
                    <a:pt x="993228" y="28378"/>
                  </a:lnTo>
                  <a:lnTo>
                    <a:pt x="917553" y="0"/>
                  </a:lnTo>
                  <a:lnTo>
                    <a:pt x="889175" y="9459"/>
                  </a:lnTo>
                  <a:lnTo>
                    <a:pt x="889175" y="66215"/>
                  </a:lnTo>
                  <a:lnTo>
                    <a:pt x="851338" y="75674"/>
                  </a:lnTo>
                  <a:lnTo>
                    <a:pt x="766204" y="18919"/>
                  </a:lnTo>
                  <a:lnTo>
                    <a:pt x="718908" y="47297"/>
                  </a:lnTo>
                  <a:lnTo>
                    <a:pt x="718908" y="75674"/>
                  </a:lnTo>
                  <a:lnTo>
                    <a:pt x="870257" y="151349"/>
                  </a:lnTo>
                  <a:lnTo>
                    <a:pt x="889175" y="170268"/>
                  </a:lnTo>
                  <a:lnTo>
                    <a:pt x="879716" y="198646"/>
                  </a:lnTo>
                  <a:lnTo>
                    <a:pt x="841879" y="208105"/>
                  </a:lnTo>
                  <a:lnTo>
                    <a:pt x="766204" y="189186"/>
                  </a:lnTo>
                  <a:lnTo>
                    <a:pt x="718908" y="236483"/>
                  </a:lnTo>
                  <a:lnTo>
                    <a:pt x="718908" y="255401"/>
                  </a:lnTo>
                  <a:lnTo>
                    <a:pt x="775663" y="321617"/>
                  </a:lnTo>
                  <a:lnTo>
                    <a:pt x="605396" y="416210"/>
                  </a:lnTo>
                  <a:lnTo>
                    <a:pt x="586477" y="416210"/>
                  </a:lnTo>
                  <a:lnTo>
                    <a:pt x="520262" y="293239"/>
                  </a:lnTo>
                  <a:lnTo>
                    <a:pt x="463506" y="245942"/>
                  </a:lnTo>
                  <a:lnTo>
                    <a:pt x="425669" y="236483"/>
                  </a:lnTo>
                  <a:lnTo>
                    <a:pt x="349994" y="274320"/>
                  </a:lnTo>
                  <a:lnTo>
                    <a:pt x="283779" y="189186"/>
                  </a:lnTo>
                  <a:lnTo>
                    <a:pt x="245942" y="170268"/>
                  </a:lnTo>
                  <a:lnTo>
                    <a:pt x="198646" y="189186"/>
                  </a:lnTo>
                  <a:lnTo>
                    <a:pt x="189186" y="245942"/>
                  </a:lnTo>
                  <a:lnTo>
                    <a:pt x="293239" y="312157"/>
                  </a:lnTo>
                  <a:lnTo>
                    <a:pt x="293239" y="331076"/>
                  </a:lnTo>
                  <a:lnTo>
                    <a:pt x="378372" y="444588"/>
                  </a:lnTo>
                  <a:lnTo>
                    <a:pt x="416210" y="454047"/>
                  </a:lnTo>
                  <a:lnTo>
                    <a:pt x="482425" y="435128"/>
                  </a:lnTo>
                  <a:lnTo>
                    <a:pt x="529721" y="463506"/>
                  </a:lnTo>
                  <a:lnTo>
                    <a:pt x="510803" y="539181"/>
                  </a:lnTo>
                  <a:lnTo>
                    <a:pt x="520262" y="558099"/>
                  </a:lnTo>
                  <a:lnTo>
                    <a:pt x="501343" y="595937"/>
                  </a:lnTo>
                  <a:lnTo>
                    <a:pt x="520262" y="652692"/>
                  </a:lnTo>
                  <a:lnTo>
                    <a:pt x="501343" y="681070"/>
                  </a:lnTo>
                  <a:lnTo>
                    <a:pt x="482425" y="681070"/>
                  </a:lnTo>
                  <a:lnTo>
                    <a:pt x="520262" y="870257"/>
                  </a:lnTo>
                  <a:lnTo>
                    <a:pt x="501343" y="945931"/>
                  </a:lnTo>
                  <a:lnTo>
                    <a:pt x="472966" y="993228"/>
                  </a:lnTo>
                  <a:lnTo>
                    <a:pt x="472966" y="1040524"/>
                  </a:lnTo>
                  <a:lnTo>
                    <a:pt x="435128" y="1059443"/>
                  </a:lnTo>
                  <a:lnTo>
                    <a:pt x="416210" y="1087821"/>
                  </a:lnTo>
                  <a:lnTo>
                    <a:pt x="378372" y="1239170"/>
                  </a:lnTo>
                  <a:lnTo>
                    <a:pt x="416210" y="1428356"/>
                  </a:lnTo>
                  <a:lnTo>
                    <a:pt x="425669" y="1447275"/>
                  </a:lnTo>
                  <a:lnTo>
                    <a:pt x="482425" y="1475652"/>
                  </a:lnTo>
                  <a:lnTo>
                    <a:pt x="491884" y="1579705"/>
                  </a:lnTo>
                  <a:lnTo>
                    <a:pt x="520262" y="1636461"/>
                  </a:lnTo>
                  <a:lnTo>
                    <a:pt x="548640" y="1759432"/>
                  </a:lnTo>
                  <a:lnTo>
                    <a:pt x="491884" y="1797269"/>
                  </a:lnTo>
                  <a:lnTo>
                    <a:pt x="501343" y="1844566"/>
                  </a:lnTo>
                  <a:lnTo>
                    <a:pt x="472966" y="1920240"/>
                  </a:lnTo>
                  <a:lnTo>
                    <a:pt x="406750" y="1958077"/>
                  </a:lnTo>
                  <a:close/>
                  <a:moveTo>
                    <a:pt x="2194560" y="3017520"/>
                  </a:moveTo>
                  <a:lnTo>
                    <a:pt x="2175642" y="2856712"/>
                  </a:lnTo>
                  <a:lnTo>
                    <a:pt x="2109426" y="2771578"/>
                  </a:lnTo>
                  <a:lnTo>
                    <a:pt x="1958077" y="2705363"/>
                  </a:lnTo>
                  <a:lnTo>
                    <a:pt x="1854025" y="2686444"/>
                  </a:lnTo>
                  <a:lnTo>
                    <a:pt x="1768891" y="2582392"/>
                  </a:lnTo>
                  <a:lnTo>
                    <a:pt x="1551327" y="2629688"/>
                  </a:lnTo>
                  <a:lnTo>
                    <a:pt x="1447275" y="2714822"/>
                  </a:lnTo>
                  <a:lnTo>
                    <a:pt x="1381059" y="2856712"/>
                  </a:lnTo>
                  <a:lnTo>
                    <a:pt x="1305385" y="3093195"/>
                  </a:lnTo>
                  <a:lnTo>
                    <a:pt x="1286466" y="3244544"/>
                  </a:lnTo>
                  <a:lnTo>
                    <a:pt x="1258088" y="3301299"/>
                  </a:lnTo>
                  <a:lnTo>
                    <a:pt x="1267548" y="3395893"/>
                  </a:lnTo>
                  <a:lnTo>
                    <a:pt x="1399978" y="3575619"/>
                  </a:lnTo>
                  <a:lnTo>
                    <a:pt x="1655379" y="3660753"/>
                  </a:lnTo>
                  <a:lnTo>
                    <a:pt x="1768891" y="3651294"/>
                  </a:lnTo>
                  <a:lnTo>
                    <a:pt x="1920240" y="3490486"/>
                  </a:lnTo>
                  <a:lnTo>
                    <a:pt x="1986455" y="3452648"/>
                  </a:lnTo>
                  <a:lnTo>
                    <a:pt x="2062130" y="3367515"/>
                  </a:lnTo>
                  <a:lnTo>
                    <a:pt x="2156723" y="3291840"/>
                  </a:lnTo>
                  <a:lnTo>
                    <a:pt x="2213479" y="3197247"/>
                  </a:lnTo>
                  <a:lnTo>
                    <a:pt x="2194560" y="3036439"/>
                  </a:lnTo>
                  <a:close/>
                  <a:moveTo>
                    <a:pt x="3585079" y="2658066"/>
                  </a:moveTo>
                  <a:lnTo>
                    <a:pt x="3594538" y="2676985"/>
                  </a:lnTo>
                  <a:lnTo>
                    <a:pt x="3566160" y="2695904"/>
                  </a:lnTo>
                  <a:lnTo>
                    <a:pt x="3575619" y="2705363"/>
                  </a:lnTo>
                  <a:lnTo>
                    <a:pt x="3622916" y="2658066"/>
                  </a:lnTo>
                  <a:lnTo>
                    <a:pt x="3641835" y="2658066"/>
                  </a:lnTo>
                  <a:lnTo>
                    <a:pt x="3613457" y="2639148"/>
                  </a:lnTo>
                  <a:lnTo>
                    <a:pt x="3603997" y="2658066"/>
                  </a:lnTo>
                  <a:close/>
                  <a:moveTo>
                    <a:pt x="3395893" y="2629688"/>
                  </a:moveTo>
                  <a:lnTo>
                    <a:pt x="3386433" y="2658066"/>
                  </a:lnTo>
                  <a:lnTo>
                    <a:pt x="3405352" y="2667526"/>
                  </a:lnTo>
                  <a:lnTo>
                    <a:pt x="3509404" y="2639148"/>
                  </a:lnTo>
                  <a:lnTo>
                    <a:pt x="3528323" y="2601310"/>
                  </a:lnTo>
                  <a:lnTo>
                    <a:pt x="3433730" y="2601310"/>
                  </a:lnTo>
                  <a:lnTo>
                    <a:pt x="3414811" y="2620229"/>
                  </a:lnTo>
                  <a:close/>
                  <a:moveTo>
                    <a:pt x="1277007" y="3547242"/>
                  </a:moveTo>
                  <a:lnTo>
                    <a:pt x="1314844" y="3528323"/>
                  </a:lnTo>
                  <a:lnTo>
                    <a:pt x="1314844" y="3471567"/>
                  </a:lnTo>
                  <a:lnTo>
                    <a:pt x="1248629" y="3405352"/>
                  </a:lnTo>
                  <a:lnTo>
                    <a:pt x="1210792" y="3405352"/>
                  </a:lnTo>
                  <a:lnTo>
                    <a:pt x="1172955" y="3471567"/>
                  </a:lnTo>
                  <a:lnTo>
                    <a:pt x="1182414" y="3499945"/>
                  </a:lnTo>
                  <a:lnTo>
                    <a:pt x="1220251" y="3528323"/>
                  </a:lnTo>
                  <a:lnTo>
                    <a:pt x="1267548" y="3537782"/>
                  </a:lnTo>
                  <a:close/>
                  <a:moveTo>
                    <a:pt x="2232397" y="3187788"/>
                  </a:moveTo>
                  <a:lnTo>
                    <a:pt x="2241857" y="3197247"/>
                  </a:lnTo>
                  <a:lnTo>
                    <a:pt x="2241857" y="3178328"/>
                  </a:lnTo>
                  <a:close/>
                  <a:moveTo>
                    <a:pt x="2090508" y="3443189"/>
                  </a:moveTo>
                  <a:lnTo>
                    <a:pt x="2099967" y="3452648"/>
                  </a:lnTo>
                  <a:lnTo>
                    <a:pt x="2118886" y="3433730"/>
                  </a:lnTo>
                  <a:lnTo>
                    <a:pt x="2099967" y="3433730"/>
                  </a:lnTo>
                  <a:close/>
                  <a:moveTo>
                    <a:pt x="1863484" y="2648607"/>
                  </a:moveTo>
                  <a:lnTo>
                    <a:pt x="1882403" y="2639148"/>
                  </a:lnTo>
                  <a:lnTo>
                    <a:pt x="1854025" y="2648607"/>
                  </a:lnTo>
                  <a:close/>
                </a:path>
              </a:pathLst>
            </a:custGeom>
            <a:grpFill/>
            <a:ln w="9454" cap="rnd">
              <a:solidFill>
                <a:schemeClr val="bg1"/>
              </a:solidFill>
              <a:prstDash val="solid"/>
              <a:round/>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DC0DF0E6-3515-46B4-B0DF-4102162994A3}"/>
                </a:ext>
              </a:extLst>
            </p:cNvPr>
            <p:cNvSpPr/>
            <p:nvPr/>
          </p:nvSpPr>
          <p:spPr>
            <a:xfrm>
              <a:off x="6523761" y="4301983"/>
              <a:ext cx="1068902" cy="643233"/>
            </a:xfrm>
            <a:custGeom>
              <a:avLst/>
              <a:gdLst>
                <a:gd name="connsiteX0" fmla="*/ 113512 w 1068902"/>
                <a:gd name="connsiteY0" fmla="*/ 236483 h 643233"/>
                <a:gd name="connsiteX1" fmla="*/ 85134 w 1068902"/>
                <a:gd name="connsiteY1" fmla="*/ 283779 h 643233"/>
                <a:gd name="connsiteX2" fmla="*/ 94593 w 1068902"/>
                <a:gd name="connsiteY2" fmla="*/ 378372 h 643233"/>
                <a:gd name="connsiteX3" fmla="*/ 227023 w 1068902"/>
                <a:gd name="connsiteY3" fmla="*/ 558099 h 643233"/>
                <a:gd name="connsiteX4" fmla="*/ 482425 w 1068902"/>
                <a:gd name="connsiteY4" fmla="*/ 643233 h 643233"/>
                <a:gd name="connsiteX5" fmla="*/ 595937 w 1068902"/>
                <a:gd name="connsiteY5" fmla="*/ 633774 h 643233"/>
                <a:gd name="connsiteX6" fmla="*/ 747286 w 1068902"/>
                <a:gd name="connsiteY6" fmla="*/ 472966 h 643233"/>
                <a:gd name="connsiteX7" fmla="*/ 813501 w 1068902"/>
                <a:gd name="connsiteY7" fmla="*/ 435128 h 643233"/>
                <a:gd name="connsiteX8" fmla="*/ 889175 w 1068902"/>
                <a:gd name="connsiteY8" fmla="*/ 349994 h 643233"/>
                <a:gd name="connsiteX9" fmla="*/ 983768 w 1068902"/>
                <a:gd name="connsiteY9" fmla="*/ 274320 h 643233"/>
                <a:gd name="connsiteX10" fmla="*/ 1040524 w 1068902"/>
                <a:gd name="connsiteY10" fmla="*/ 179727 h 643233"/>
                <a:gd name="connsiteX11" fmla="*/ 1021606 w 1068902"/>
                <a:gd name="connsiteY11" fmla="*/ 0 h 643233"/>
                <a:gd name="connsiteX12" fmla="*/ 974309 w 1068902"/>
                <a:gd name="connsiteY12" fmla="*/ 18919 h 643233"/>
                <a:gd name="connsiteX13" fmla="*/ 936472 w 1068902"/>
                <a:gd name="connsiteY13" fmla="*/ 56756 h 643233"/>
                <a:gd name="connsiteX14" fmla="*/ 898635 w 1068902"/>
                <a:gd name="connsiteY14" fmla="*/ 47297 h 643233"/>
                <a:gd name="connsiteX15" fmla="*/ 879716 w 1068902"/>
                <a:gd name="connsiteY15" fmla="*/ 94593 h 643233"/>
                <a:gd name="connsiteX16" fmla="*/ 860797 w 1068902"/>
                <a:gd name="connsiteY16" fmla="*/ 56756 h 643233"/>
                <a:gd name="connsiteX17" fmla="*/ 851338 w 1068902"/>
                <a:gd name="connsiteY17" fmla="*/ 94593 h 643233"/>
                <a:gd name="connsiteX18" fmla="*/ 813501 w 1068902"/>
                <a:gd name="connsiteY18" fmla="*/ 85134 h 643233"/>
                <a:gd name="connsiteX19" fmla="*/ 822960 w 1068902"/>
                <a:gd name="connsiteY19" fmla="*/ 113512 h 643233"/>
                <a:gd name="connsiteX20" fmla="*/ 804041 w 1068902"/>
                <a:gd name="connsiteY20" fmla="*/ 132430 h 643233"/>
                <a:gd name="connsiteX21" fmla="*/ 747286 w 1068902"/>
                <a:gd name="connsiteY21" fmla="*/ 132430 h 643233"/>
                <a:gd name="connsiteX22" fmla="*/ 728367 w 1068902"/>
                <a:gd name="connsiteY22" fmla="*/ 141890 h 643233"/>
                <a:gd name="connsiteX23" fmla="*/ 718908 w 1068902"/>
                <a:gd name="connsiteY23" fmla="*/ 170268 h 643233"/>
                <a:gd name="connsiteX24" fmla="*/ 633774 w 1068902"/>
                <a:gd name="connsiteY24" fmla="*/ 179727 h 643233"/>
                <a:gd name="connsiteX25" fmla="*/ 614855 w 1068902"/>
                <a:gd name="connsiteY25" fmla="*/ 179727 h 643233"/>
                <a:gd name="connsiteX26" fmla="*/ 605396 w 1068902"/>
                <a:gd name="connsiteY26" fmla="*/ 104052 h 643233"/>
                <a:gd name="connsiteX27" fmla="*/ 491884 w 1068902"/>
                <a:gd name="connsiteY27" fmla="*/ 104052 h 643233"/>
                <a:gd name="connsiteX28" fmla="*/ 472966 w 1068902"/>
                <a:gd name="connsiteY28" fmla="*/ 9459 h 643233"/>
                <a:gd name="connsiteX29" fmla="*/ 368913 w 1068902"/>
                <a:gd name="connsiteY29" fmla="*/ 37837 h 643233"/>
                <a:gd name="connsiteX30" fmla="*/ 255401 w 1068902"/>
                <a:gd name="connsiteY30" fmla="*/ 94593 h 643233"/>
                <a:gd name="connsiteX31" fmla="*/ 217564 w 1068902"/>
                <a:gd name="connsiteY31" fmla="*/ 122971 h 643233"/>
                <a:gd name="connsiteX32" fmla="*/ 189186 w 1068902"/>
                <a:gd name="connsiteY32" fmla="*/ 179727 h 643233"/>
                <a:gd name="connsiteX33" fmla="*/ 170268 w 1068902"/>
                <a:gd name="connsiteY33" fmla="*/ 179727 h 643233"/>
                <a:gd name="connsiteX34" fmla="*/ 141890 w 1068902"/>
                <a:gd name="connsiteY34" fmla="*/ 217564 h 643233"/>
                <a:gd name="connsiteX35" fmla="*/ 113512 w 1068902"/>
                <a:gd name="connsiteY35" fmla="*/ 227023 h 643233"/>
                <a:gd name="connsiteX36" fmla="*/ 104052 w 1068902"/>
                <a:gd name="connsiteY36" fmla="*/ 529721 h 643233"/>
                <a:gd name="connsiteX37" fmla="*/ 141890 w 1068902"/>
                <a:gd name="connsiteY37" fmla="*/ 510803 h 643233"/>
                <a:gd name="connsiteX38" fmla="*/ 141890 w 1068902"/>
                <a:gd name="connsiteY38" fmla="*/ 454047 h 643233"/>
                <a:gd name="connsiteX39" fmla="*/ 75674 w 1068902"/>
                <a:gd name="connsiteY39" fmla="*/ 387832 h 643233"/>
                <a:gd name="connsiteX40" fmla="*/ 37837 w 1068902"/>
                <a:gd name="connsiteY40" fmla="*/ 387832 h 643233"/>
                <a:gd name="connsiteX41" fmla="*/ 0 w 1068902"/>
                <a:gd name="connsiteY41" fmla="*/ 454047 h 643233"/>
                <a:gd name="connsiteX42" fmla="*/ 9459 w 1068902"/>
                <a:gd name="connsiteY42" fmla="*/ 482425 h 643233"/>
                <a:gd name="connsiteX43" fmla="*/ 47297 w 1068902"/>
                <a:gd name="connsiteY43" fmla="*/ 510803 h 643233"/>
                <a:gd name="connsiteX44" fmla="*/ 94593 w 1068902"/>
                <a:gd name="connsiteY44" fmla="*/ 520262 h 643233"/>
                <a:gd name="connsiteX45" fmla="*/ 1059443 w 1068902"/>
                <a:gd name="connsiteY45" fmla="*/ 170268 h 643233"/>
                <a:gd name="connsiteX46" fmla="*/ 1068902 w 1068902"/>
                <a:gd name="connsiteY46" fmla="*/ 179727 h 643233"/>
                <a:gd name="connsiteX47" fmla="*/ 1068902 w 1068902"/>
                <a:gd name="connsiteY47" fmla="*/ 160808 h 643233"/>
                <a:gd name="connsiteX48" fmla="*/ 917553 w 1068902"/>
                <a:gd name="connsiteY48" fmla="*/ 425669 h 643233"/>
                <a:gd name="connsiteX49" fmla="*/ 927012 w 1068902"/>
                <a:gd name="connsiteY49" fmla="*/ 435128 h 643233"/>
                <a:gd name="connsiteX50" fmla="*/ 945931 w 1068902"/>
                <a:gd name="connsiteY50" fmla="*/ 416210 h 643233"/>
                <a:gd name="connsiteX51" fmla="*/ 927012 w 1068902"/>
                <a:gd name="connsiteY51" fmla="*/ 416210 h 64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68902" h="643233">
                  <a:moveTo>
                    <a:pt x="113512" y="236483"/>
                  </a:moveTo>
                  <a:lnTo>
                    <a:pt x="85134" y="283779"/>
                  </a:lnTo>
                  <a:lnTo>
                    <a:pt x="94593" y="378372"/>
                  </a:lnTo>
                  <a:lnTo>
                    <a:pt x="227023" y="558099"/>
                  </a:lnTo>
                  <a:lnTo>
                    <a:pt x="482425" y="643233"/>
                  </a:lnTo>
                  <a:lnTo>
                    <a:pt x="595937" y="633774"/>
                  </a:lnTo>
                  <a:lnTo>
                    <a:pt x="747286" y="472966"/>
                  </a:lnTo>
                  <a:lnTo>
                    <a:pt x="813501" y="435128"/>
                  </a:lnTo>
                  <a:lnTo>
                    <a:pt x="889175" y="349994"/>
                  </a:lnTo>
                  <a:lnTo>
                    <a:pt x="983768" y="274320"/>
                  </a:lnTo>
                  <a:lnTo>
                    <a:pt x="1040524" y="179727"/>
                  </a:lnTo>
                  <a:lnTo>
                    <a:pt x="1021606" y="0"/>
                  </a:lnTo>
                  <a:lnTo>
                    <a:pt x="974309" y="18919"/>
                  </a:lnTo>
                  <a:lnTo>
                    <a:pt x="936472" y="56756"/>
                  </a:lnTo>
                  <a:lnTo>
                    <a:pt x="898635" y="47297"/>
                  </a:lnTo>
                  <a:lnTo>
                    <a:pt x="879716" y="94593"/>
                  </a:lnTo>
                  <a:lnTo>
                    <a:pt x="860797" y="56756"/>
                  </a:lnTo>
                  <a:lnTo>
                    <a:pt x="851338" y="94593"/>
                  </a:lnTo>
                  <a:lnTo>
                    <a:pt x="813501" y="85134"/>
                  </a:lnTo>
                  <a:lnTo>
                    <a:pt x="822960" y="113512"/>
                  </a:lnTo>
                  <a:lnTo>
                    <a:pt x="804041" y="132430"/>
                  </a:lnTo>
                  <a:lnTo>
                    <a:pt x="747286" y="132430"/>
                  </a:lnTo>
                  <a:lnTo>
                    <a:pt x="728367" y="141890"/>
                  </a:lnTo>
                  <a:lnTo>
                    <a:pt x="718908" y="170268"/>
                  </a:lnTo>
                  <a:lnTo>
                    <a:pt x="633774" y="179727"/>
                  </a:lnTo>
                  <a:lnTo>
                    <a:pt x="614855" y="179727"/>
                  </a:lnTo>
                  <a:lnTo>
                    <a:pt x="605396" y="104052"/>
                  </a:lnTo>
                  <a:lnTo>
                    <a:pt x="491884" y="104052"/>
                  </a:lnTo>
                  <a:lnTo>
                    <a:pt x="472966" y="9459"/>
                  </a:lnTo>
                  <a:lnTo>
                    <a:pt x="368913" y="37837"/>
                  </a:lnTo>
                  <a:lnTo>
                    <a:pt x="255401" y="94593"/>
                  </a:lnTo>
                  <a:lnTo>
                    <a:pt x="217564" y="122971"/>
                  </a:lnTo>
                  <a:lnTo>
                    <a:pt x="189186" y="179727"/>
                  </a:lnTo>
                  <a:lnTo>
                    <a:pt x="170268" y="179727"/>
                  </a:lnTo>
                  <a:lnTo>
                    <a:pt x="141890" y="217564"/>
                  </a:lnTo>
                  <a:lnTo>
                    <a:pt x="113512" y="227023"/>
                  </a:lnTo>
                  <a:close/>
                  <a:moveTo>
                    <a:pt x="104052" y="529721"/>
                  </a:moveTo>
                  <a:lnTo>
                    <a:pt x="141890" y="510803"/>
                  </a:lnTo>
                  <a:lnTo>
                    <a:pt x="141890" y="454047"/>
                  </a:lnTo>
                  <a:lnTo>
                    <a:pt x="75674" y="387832"/>
                  </a:lnTo>
                  <a:lnTo>
                    <a:pt x="37837" y="387832"/>
                  </a:lnTo>
                  <a:lnTo>
                    <a:pt x="0" y="454047"/>
                  </a:lnTo>
                  <a:lnTo>
                    <a:pt x="9459" y="482425"/>
                  </a:lnTo>
                  <a:lnTo>
                    <a:pt x="47297" y="510803"/>
                  </a:lnTo>
                  <a:lnTo>
                    <a:pt x="94593" y="520262"/>
                  </a:lnTo>
                  <a:close/>
                  <a:moveTo>
                    <a:pt x="1059443" y="170268"/>
                  </a:moveTo>
                  <a:lnTo>
                    <a:pt x="1068902" y="179727"/>
                  </a:lnTo>
                  <a:lnTo>
                    <a:pt x="1068902" y="160808"/>
                  </a:lnTo>
                  <a:close/>
                  <a:moveTo>
                    <a:pt x="917553" y="425669"/>
                  </a:moveTo>
                  <a:lnTo>
                    <a:pt x="927012" y="435128"/>
                  </a:lnTo>
                  <a:lnTo>
                    <a:pt x="945931" y="416210"/>
                  </a:lnTo>
                  <a:lnTo>
                    <a:pt x="927012" y="416210"/>
                  </a:lnTo>
                  <a:close/>
                </a:path>
              </a:pathLst>
            </a:custGeom>
            <a:grpFill/>
            <a:ln w="4727" cap="rnd">
              <a:solidFill>
                <a:schemeClr val="bg1"/>
              </a:solidFill>
              <a:custDash>
                <a:ds d="75000" sp="450000"/>
              </a:custDash>
              <a:round/>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7E4E64F-B0BB-4398-B267-9480745665CF}"/>
                </a:ext>
              </a:extLst>
            </p:cNvPr>
            <p:cNvSpPr/>
            <p:nvPr/>
          </p:nvSpPr>
          <p:spPr>
            <a:xfrm>
              <a:off x="5350807" y="3252000"/>
              <a:ext cx="1399977" cy="1702675"/>
            </a:xfrm>
            <a:custGeom>
              <a:avLst/>
              <a:gdLst>
                <a:gd name="connsiteX0" fmla="*/ 397291 w 1399977"/>
                <a:gd name="connsiteY0" fmla="*/ 0 h 1702675"/>
                <a:gd name="connsiteX1" fmla="*/ 368913 w 1399977"/>
                <a:gd name="connsiteY1" fmla="*/ 37837 h 1702675"/>
                <a:gd name="connsiteX2" fmla="*/ 312157 w 1399977"/>
                <a:gd name="connsiteY2" fmla="*/ 66215 h 1702675"/>
                <a:gd name="connsiteX3" fmla="*/ 227023 w 1399977"/>
                <a:gd name="connsiteY3" fmla="*/ 227023 h 1702675"/>
                <a:gd name="connsiteX4" fmla="*/ 47297 w 1399977"/>
                <a:gd name="connsiteY4" fmla="*/ 236483 h 1702675"/>
                <a:gd name="connsiteX5" fmla="*/ 37837 w 1399977"/>
                <a:gd name="connsiteY5" fmla="*/ 378372 h 1702675"/>
                <a:gd name="connsiteX6" fmla="*/ 0 w 1399977"/>
                <a:gd name="connsiteY6" fmla="*/ 406750 h 1702675"/>
                <a:gd name="connsiteX7" fmla="*/ 75674 w 1399977"/>
                <a:gd name="connsiteY7" fmla="*/ 454047 h 1702675"/>
                <a:gd name="connsiteX8" fmla="*/ 189186 w 1399977"/>
                <a:gd name="connsiteY8" fmla="*/ 567559 h 1702675"/>
                <a:gd name="connsiteX9" fmla="*/ 189186 w 1399977"/>
                <a:gd name="connsiteY9" fmla="*/ 595937 h 1702675"/>
                <a:gd name="connsiteX10" fmla="*/ 151349 w 1399977"/>
                <a:gd name="connsiteY10" fmla="*/ 662152 h 1702675"/>
                <a:gd name="connsiteX11" fmla="*/ 160808 w 1399977"/>
                <a:gd name="connsiteY11" fmla="*/ 709448 h 1702675"/>
                <a:gd name="connsiteX12" fmla="*/ 189186 w 1399977"/>
                <a:gd name="connsiteY12" fmla="*/ 728367 h 1702675"/>
                <a:gd name="connsiteX13" fmla="*/ 170268 w 1399977"/>
                <a:gd name="connsiteY13" fmla="*/ 785123 h 1702675"/>
                <a:gd name="connsiteX14" fmla="*/ 179727 w 1399977"/>
                <a:gd name="connsiteY14" fmla="*/ 832419 h 1702675"/>
                <a:gd name="connsiteX15" fmla="*/ 255401 w 1399977"/>
                <a:gd name="connsiteY15" fmla="*/ 841879 h 1702675"/>
                <a:gd name="connsiteX16" fmla="*/ 312157 w 1399977"/>
                <a:gd name="connsiteY16" fmla="*/ 879716 h 1702675"/>
                <a:gd name="connsiteX17" fmla="*/ 349994 w 1399977"/>
                <a:gd name="connsiteY17" fmla="*/ 983768 h 1702675"/>
                <a:gd name="connsiteX18" fmla="*/ 406750 w 1399977"/>
                <a:gd name="connsiteY18" fmla="*/ 993228 h 1702675"/>
                <a:gd name="connsiteX19" fmla="*/ 406750 w 1399977"/>
                <a:gd name="connsiteY19" fmla="*/ 1012146 h 1702675"/>
                <a:gd name="connsiteX20" fmla="*/ 454047 w 1399977"/>
                <a:gd name="connsiteY20" fmla="*/ 1040524 h 1702675"/>
                <a:gd name="connsiteX21" fmla="*/ 482425 w 1399977"/>
                <a:gd name="connsiteY21" fmla="*/ 1078361 h 1702675"/>
                <a:gd name="connsiteX22" fmla="*/ 501343 w 1399977"/>
                <a:gd name="connsiteY22" fmla="*/ 1078361 h 1702675"/>
                <a:gd name="connsiteX23" fmla="*/ 529721 w 1399977"/>
                <a:gd name="connsiteY23" fmla="*/ 1229710 h 1702675"/>
                <a:gd name="connsiteX24" fmla="*/ 491884 w 1399977"/>
                <a:gd name="connsiteY24" fmla="*/ 1286466 h 1702675"/>
                <a:gd name="connsiteX25" fmla="*/ 510803 w 1399977"/>
                <a:gd name="connsiteY25" fmla="*/ 1305385 h 1702675"/>
                <a:gd name="connsiteX26" fmla="*/ 491884 w 1399977"/>
                <a:gd name="connsiteY26" fmla="*/ 1390519 h 1702675"/>
                <a:gd name="connsiteX27" fmla="*/ 501343 w 1399977"/>
                <a:gd name="connsiteY27" fmla="*/ 1437815 h 1702675"/>
                <a:gd name="connsiteX28" fmla="*/ 586477 w 1399977"/>
                <a:gd name="connsiteY28" fmla="*/ 1560786 h 1702675"/>
                <a:gd name="connsiteX29" fmla="*/ 699989 w 1399977"/>
                <a:gd name="connsiteY29" fmla="*/ 1598624 h 1702675"/>
                <a:gd name="connsiteX30" fmla="*/ 737826 w 1399977"/>
                <a:gd name="connsiteY30" fmla="*/ 1664839 h 1702675"/>
                <a:gd name="connsiteX31" fmla="*/ 822960 w 1399977"/>
                <a:gd name="connsiteY31" fmla="*/ 1702676 h 1702675"/>
                <a:gd name="connsiteX32" fmla="*/ 983768 w 1399977"/>
                <a:gd name="connsiteY32" fmla="*/ 1683757 h 1702675"/>
                <a:gd name="connsiteX33" fmla="*/ 1125658 w 1399977"/>
                <a:gd name="connsiteY33" fmla="*/ 1702676 h 1702675"/>
                <a:gd name="connsiteX34" fmla="*/ 1144577 w 1399977"/>
                <a:gd name="connsiteY34" fmla="*/ 1504030 h 1702675"/>
                <a:gd name="connsiteX35" fmla="*/ 1172955 w 1399977"/>
                <a:gd name="connsiteY35" fmla="*/ 1428356 h 1702675"/>
                <a:gd name="connsiteX36" fmla="*/ 1229710 w 1399977"/>
                <a:gd name="connsiteY36" fmla="*/ 1362141 h 1702675"/>
                <a:gd name="connsiteX37" fmla="*/ 1333763 w 1399977"/>
                <a:gd name="connsiteY37" fmla="*/ 974309 h 1702675"/>
                <a:gd name="connsiteX38" fmla="*/ 1381059 w 1399977"/>
                <a:gd name="connsiteY38" fmla="*/ 832419 h 1702675"/>
                <a:gd name="connsiteX39" fmla="*/ 1399978 w 1399977"/>
                <a:gd name="connsiteY39" fmla="*/ 813501 h 1702675"/>
                <a:gd name="connsiteX40" fmla="*/ 1352681 w 1399977"/>
                <a:gd name="connsiteY40" fmla="*/ 794582 h 1702675"/>
                <a:gd name="connsiteX41" fmla="*/ 785123 w 1399977"/>
                <a:gd name="connsiteY41" fmla="*/ 718908 h 1702675"/>
                <a:gd name="connsiteX42" fmla="*/ 690530 w 1399977"/>
                <a:gd name="connsiteY42" fmla="*/ 681070 h 1702675"/>
                <a:gd name="connsiteX43" fmla="*/ 699989 w 1399977"/>
                <a:gd name="connsiteY43" fmla="*/ 586477 h 1702675"/>
                <a:gd name="connsiteX44" fmla="*/ 681070 w 1399977"/>
                <a:gd name="connsiteY44" fmla="*/ 558099 h 1702675"/>
                <a:gd name="connsiteX45" fmla="*/ 605396 w 1399977"/>
                <a:gd name="connsiteY45" fmla="*/ 491884 h 1702675"/>
                <a:gd name="connsiteX46" fmla="*/ 510803 w 1399977"/>
                <a:gd name="connsiteY46" fmla="*/ 482425 h 1702675"/>
                <a:gd name="connsiteX47" fmla="*/ 444588 w 1399977"/>
                <a:gd name="connsiteY47" fmla="*/ 435128 h 1702675"/>
                <a:gd name="connsiteX48" fmla="*/ 406750 w 1399977"/>
                <a:gd name="connsiteY48" fmla="*/ 368913 h 1702675"/>
                <a:gd name="connsiteX49" fmla="*/ 406750 w 1399977"/>
                <a:gd name="connsiteY49" fmla="*/ 245942 h 1702675"/>
                <a:gd name="connsiteX50" fmla="*/ 472966 w 1399977"/>
                <a:gd name="connsiteY50" fmla="*/ 104052 h 1702675"/>
                <a:gd name="connsiteX51" fmla="*/ 444588 w 1399977"/>
                <a:gd name="connsiteY51" fmla="*/ 47297 h 170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99977" h="1702675">
                  <a:moveTo>
                    <a:pt x="397291" y="0"/>
                  </a:moveTo>
                  <a:lnTo>
                    <a:pt x="368913" y="37837"/>
                  </a:lnTo>
                  <a:lnTo>
                    <a:pt x="312157" y="66215"/>
                  </a:lnTo>
                  <a:lnTo>
                    <a:pt x="227023" y="227023"/>
                  </a:lnTo>
                  <a:lnTo>
                    <a:pt x="47297" y="236483"/>
                  </a:lnTo>
                  <a:lnTo>
                    <a:pt x="37837" y="378372"/>
                  </a:lnTo>
                  <a:lnTo>
                    <a:pt x="0" y="406750"/>
                  </a:lnTo>
                  <a:lnTo>
                    <a:pt x="75674" y="454047"/>
                  </a:lnTo>
                  <a:lnTo>
                    <a:pt x="189186" y="567559"/>
                  </a:lnTo>
                  <a:lnTo>
                    <a:pt x="189186" y="595937"/>
                  </a:lnTo>
                  <a:lnTo>
                    <a:pt x="151349" y="662152"/>
                  </a:lnTo>
                  <a:lnTo>
                    <a:pt x="160808" y="709448"/>
                  </a:lnTo>
                  <a:lnTo>
                    <a:pt x="189186" y="728367"/>
                  </a:lnTo>
                  <a:lnTo>
                    <a:pt x="170268" y="785123"/>
                  </a:lnTo>
                  <a:lnTo>
                    <a:pt x="179727" y="832419"/>
                  </a:lnTo>
                  <a:lnTo>
                    <a:pt x="255401" y="841879"/>
                  </a:lnTo>
                  <a:lnTo>
                    <a:pt x="312157" y="879716"/>
                  </a:lnTo>
                  <a:lnTo>
                    <a:pt x="349994" y="983768"/>
                  </a:lnTo>
                  <a:lnTo>
                    <a:pt x="406750" y="993228"/>
                  </a:lnTo>
                  <a:lnTo>
                    <a:pt x="406750" y="1012146"/>
                  </a:lnTo>
                  <a:lnTo>
                    <a:pt x="454047" y="1040524"/>
                  </a:lnTo>
                  <a:lnTo>
                    <a:pt x="482425" y="1078361"/>
                  </a:lnTo>
                  <a:lnTo>
                    <a:pt x="501343" y="1078361"/>
                  </a:lnTo>
                  <a:lnTo>
                    <a:pt x="529721" y="1229710"/>
                  </a:lnTo>
                  <a:lnTo>
                    <a:pt x="491884" y="1286466"/>
                  </a:lnTo>
                  <a:lnTo>
                    <a:pt x="510803" y="1305385"/>
                  </a:lnTo>
                  <a:lnTo>
                    <a:pt x="491884" y="1390519"/>
                  </a:lnTo>
                  <a:lnTo>
                    <a:pt x="501343" y="1437815"/>
                  </a:lnTo>
                  <a:lnTo>
                    <a:pt x="586477" y="1560786"/>
                  </a:lnTo>
                  <a:lnTo>
                    <a:pt x="699989" y="1598624"/>
                  </a:lnTo>
                  <a:lnTo>
                    <a:pt x="737826" y="1664839"/>
                  </a:lnTo>
                  <a:lnTo>
                    <a:pt x="822960" y="1702676"/>
                  </a:lnTo>
                  <a:lnTo>
                    <a:pt x="983768" y="1683757"/>
                  </a:lnTo>
                  <a:lnTo>
                    <a:pt x="1125658" y="1702676"/>
                  </a:lnTo>
                  <a:lnTo>
                    <a:pt x="1144577" y="1504030"/>
                  </a:lnTo>
                  <a:lnTo>
                    <a:pt x="1172955" y="1428356"/>
                  </a:lnTo>
                  <a:lnTo>
                    <a:pt x="1229710" y="1362141"/>
                  </a:lnTo>
                  <a:lnTo>
                    <a:pt x="1333763" y="974309"/>
                  </a:lnTo>
                  <a:lnTo>
                    <a:pt x="1381059" y="832419"/>
                  </a:lnTo>
                  <a:lnTo>
                    <a:pt x="1399978" y="813501"/>
                  </a:lnTo>
                  <a:lnTo>
                    <a:pt x="1352681" y="794582"/>
                  </a:lnTo>
                  <a:lnTo>
                    <a:pt x="785123" y="718908"/>
                  </a:lnTo>
                  <a:lnTo>
                    <a:pt x="690530" y="681070"/>
                  </a:lnTo>
                  <a:lnTo>
                    <a:pt x="699989" y="586477"/>
                  </a:lnTo>
                  <a:lnTo>
                    <a:pt x="681070" y="558099"/>
                  </a:lnTo>
                  <a:lnTo>
                    <a:pt x="605396" y="491884"/>
                  </a:lnTo>
                  <a:lnTo>
                    <a:pt x="510803" y="482425"/>
                  </a:lnTo>
                  <a:lnTo>
                    <a:pt x="444588" y="435128"/>
                  </a:lnTo>
                  <a:lnTo>
                    <a:pt x="406750" y="368913"/>
                  </a:lnTo>
                  <a:lnTo>
                    <a:pt x="406750" y="245942"/>
                  </a:lnTo>
                  <a:lnTo>
                    <a:pt x="472966" y="104052"/>
                  </a:lnTo>
                  <a:lnTo>
                    <a:pt x="444588" y="47297"/>
                  </a:lnTo>
                  <a:close/>
                </a:path>
              </a:pathLst>
            </a:custGeom>
            <a:grpFill/>
            <a:ln w="4727" cap="rnd">
              <a:solidFill>
                <a:schemeClr val="bg1"/>
              </a:solidFill>
              <a:custDash>
                <a:ds d="75000" sp="450000"/>
              </a:custDash>
              <a:round/>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CE0DE021-0475-4443-B327-82DA527D04D1}"/>
                </a:ext>
              </a:extLst>
            </p:cNvPr>
            <p:cNvSpPr/>
            <p:nvPr/>
          </p:nvSpPr>
          <p:spPr>
            <a:xfrm>
              <a:off x="6637273" y="3866855"/>
              <a:ext cx="908093" cy="662151"/>
            </a:xfrm>
            <a:custGeom>
              <a:avLst/>
              <a:gdLst>
                <a:gd name="connsiteX0" fmla="*/ 908094 w 908093"/>
                <a:gd name="connsiteY0" fmla="*/ 435128 h 662151"/>
                <a:gd name="connsiteX1" fmla="*/ 889175 w 908093"/>
                <a:gd name="connsiteY1" fmla="*/ 274320 h 662151"/>
                <a:gd name="connsiteX2" fmla="*/ 822960 w 908093"/>
                <a:gd name="connsiteY2" fmla="*/ 189186 h 662151"/>
                <a:gd name="connsiteX3" fmla="*/ 671611 w 908093"/>
                <a:gd name="connsiteY3" fmla="*/ 122971 h 662151"/>
                <a:gd name="connsiteX4" fmla="*/ 567559 w 908093"/>
                <a:gd name="connsiteY4" fmla="*/ 104052 h 662151"/>
                <a:gd name="connsiteX5" fmla="*/ 501343 w 908093"/>
                <a:gd name="connsiteY5" fmla="*/ 9459 h 662151"/>
                <a:gd name="connsiteX6" fmla="*/ 454047 w 908093"/>
                <a:gd name="connsiteY6" fmla="*/ 0 h 662151"/>
                <a:gd name="connsiteX7" fmla="*/ 264861 w 908093"/>
                <a:gd name="connsiteY7" fmla="*/ 47297 h 662151"/>
                <a:gd name="connsiteX8" fmla="*/ 160808 w 908093"/>
                <a:gd name="connsiteY8" fmla="*/ 132430 h 662151"/>
                <a:gd name="connsiteX9" fmla="*/ 94593 w 908093"/>
                <a:gd name="connsiteY9" fmla="*/ 274320 h 662151"/>
                <a:gd name="connsiteX10" fmla="*/ 28378 w 908093"/>
                <a:gd name="connsiteY10" fmla="*/ 472966 h 662151"/>
                <a:gd name="connsiteX11" fmla="*/ 0 w 908093"/>
                <a:gd name="connsiteY11" fmla="*/ 662152 h 662151"/>
                <a:gd name="connsiteX12" fmla="*/ 28378 w 908093"/>
                <a:gd name="connsiteY12" fmla="*/ 652692 h 662151"/>
                <a:gd name="connsiteX13" fmla="*/ 56756 w 908093"/>
                <a:gd name="connsiteY13" fmla="*/ 614855 h 662151"/>
                <a:gd name="connsiteX14" fmla="*/ 75674 w 908093"/>
                <a:gd name="connsiteY14" fmla="*/ 614855 h 662151"/>
                <a:gd name="connsiteX15" fmla="*/ 104052 w 908093"/>
                <a:gd name="connsiteY15" fmla="*/ 558099 h 662151"/>
                <a:gd name="connsiteX16" fmla="*/ 141890 w 908093"/>
                <a:gd name="connsiteY16" fmla="*/ 529721 h 662151"/>
                <a:gd name="connsiteX17" fmla="*/ 359454 w 908093"/>
                <a:gd name="connsiteY17" fmla="*/ 435128 h 662151"/>
                <a:gd name="connsiteX18" fmla="*/ 387832 w 908093"/>
                <a:gd name="connsiteY18" fmla="*/ 548640 h 662151"/>
                <a:gd name="connsiteX19" fmla="*/ 406750 w 908093"/>
                <a:gd name="connsiteY19" fmla="*/ 529721 h 662151"/>
                <a:gd name="connsiteX20" fmla="*/ 501343 w 908093"/>
                <a:gd name="connsiteY20" fmla="*/ 548640 h 662151"/>
                <a:gd name="connsiteX21" fmla="*/ 491884 w 908093"/>
                <a:gd name="connsiteY21" fmla="*/ 614855 h 662151"/>
                <a:gd name="connsiteX22" fmla="*/ 605396 w 908093"/>
                <a:gd name="connsiteY22" fmla="*/ 605396 h 662151"/>
                <a:gd name="connsiteX23" fmla="*/ 614855 w 908093"/>
                <a:gd name="connsiteY23" fmla="*/ 577018 h 662151"/>
                <a:gd name="connsiteX24" fmla="*/ 681070 w 908093"/>
                <a:gd name="connsiteY24" fmla="*/ 558099 h 662151"/>
                <a:gd name="connsiteX25" fmla="*/ 690530 w 908093"/>
                <a:gd name="connsiteY25" fmla="*/ 567559 h 662151"/>
                <a:gd name="connsiteX26" fmla="*/ 709448 w 908093"/>
                <a:gd name="connsiteY26" fmla="*/ 548640 h 662151"/>
                <a:gd name="connsiteX27" fmla="*/ 699989 w 908093"/>
                <a:gd name="connsiteY27" fmla="*/ 520262 h 662151"/>
                <a:gd name="connsiteX28" fmla="*/ 737826 w 908093"/>
                <a:gd name="connsiteY28" fmla="*/ 529721 h 662151"/>
                <a:gd name="connsiteX29" fmla="*/ 737826 w 908093"/>
                <a:gd name="connsiteY29" fmla="*/ 491884 h 662151"/>
                <a:gd name="connsiteX30" fmla="*/ 766204 w 908093"/>
                <a:gd name="connsiteY30" fmla="*/ 520262 h 662151"/>
                <a:gd name="connsiteX31" fmla="*/ 785123 w 908093"/>
                <a:gd name="connsiteY31" fmla="*/ 482425 h 662151"/>
                <a:gd name="connsiteX32" fmla="*/ 822960 w 908093"/>
                <a:gd name="connsiteY32" fmla="*/ 491884 h 662151"/>
                <a:gd name="connsiteX33" fmla="*/ 879716 w 908093"/>
                <a:gd name="connsiteY33" fmla="*/ 444588 h 662151"/>
                <a:gd name="connsiteX34" fmla="*/ 577018 w 908093"/>
                <a:gd name="connsiteY34" fmla="*/ 66215 h 662151"/>
                <a:gd name="connsiteX35" fmla="*/ 595937 w 908093"/>
                <a:gd name="connsiteY35" fmla="*/ 56756 h 662151"/>
                <a:gd name="connsiteX36" fmla="*/ 567559 w 908093"/>
                <a:gd name="connsiteY36" fmla="*/ 66215 h 66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08093" h="662151">
                  <a:moveTo>
                    <a:pt x="908094" y="435128"/>
                  </a:moveTo>
                  <a:lnTo>
                    <a:pt x="889175" y="274320"/>
                  </a:lnTo>
                  <a:lnTo>
                    <a:pt x="822960" y="189186"/>
                  </a:lnTo>
                  <a:lnTo>
                    <a:pt x="671611" y="122971"/>
                  </a:lnTo>
                  <a:lnTo>
                    <a:pt x="567559" y="104052"/>
                  </a:lnTo>
                  <a:lnTo>
                    <a:pt x="501343" y="9459"/>
                  </a:lnTo>
                  <a:lnTo>
                    <a:pt x="454047" y="0"/>
                  </a:lnTo>
                  <a:lnTo>
                    <a:pt x="264861" y="47297"/>
                  </a:lnTo>
                  <a:lnTo>
                    <a:pt x="160808" y="132430"/>
                  </a:lnTo>
                  <a:lnTo>
                    <a:pt x="94593" y="274320"/>
                  </a:lnTo>
                  <a:lnTo>
                    <a:pt x="28378" y="472966"/>
                  </a:lnTo>
                  <a:lnTo>
                    <a:pt x="0" y="662152"/>
                  </a:lnTo>
                  <a:lnTo>
                    <a:pt x="28378" y="652692"/>
                  </a:lnTo>
                  <a:lnTo>
                    <a:pt x="56756" y="614855"/>
                  </a:lnTo>
                  <a:lnTo>
                    <a:pt x="75674" y="614855"/>
                  </a:lnTo>
                  <a:lnTo>
                    <a:pt x="104052" y="558099"/>
                  </a:lnTo>
                  <a:lnTo>
                    <a:pt x="141890" y="529721"/>
                  </a:lnTo>
                  <a:lnTo>
                    <a:pt x="359454" y="435128"/>
                  </a:lnTo>
                  <a:lnTo>
                    <a:pt x="387832" y="548640"/>
                  </a:lnTo>
                  <a:lnTo>
                    <a:pt x="406750" y="529721"/>
                  </a:lnTo>
                  <a:lnTo>
                    <a:pt x="501343" y="548640"/>
                  </a:lnTo>
                  <a:lnTo>
                    <a:pt x="491884" y="614855"/>
                  </a:lnTo>
                  <a:lnTo>
                    <a:pt x="605396" y="605396"/>
                  </a:lnTo>
                  <a:lnTo>
                    <a:pt x="614855" y="577018"/>
                  </a:lnTo>
                  <a:lnTo>
                    <a:pt x="681070" y="558099"/>
                  </a:lnTo>
                  <a:lnTo>
                    <a:pt x="690530" y="567559"/>
                  </a:lnTo>
                  <a:lnTo>
                    <a:pt x="709448" y="548640"/>
                  </a:lnTo>
                  <a:lnTo>
                    <a:pt x="699989" y="520262"/>
                  </a:lnTo>
                  <a:lnTo>
                    <a:pt x="737826" y="529721"/>
                  </a:lnTo>
                  <a:lnTo>
                    <a:pt x="737826" y="491884"/>
                  </a:lnTo>
                  <a:lnTo>
                    <a:pt x="766204" y="520262"/>
                  </a:lnTo>
                  <a:lnTo>
                    <a:pt x="785123" y="482425"/>
                  </a:lnTo>
                  <a:lnTo>
                    <a:pt x="822960" y="491884"/>
                  </a:lnTo>
                  <a:lnTo>
                    <a:pt x="879716" y="444588"/>
                  </a:lnTo>
                  <a:close/>
                  <a:moveTo>
                    <a:pt x="577018" y="66215"/>
                  </a:moveTo>
                  <a:lnTo>
                    <a:pt x="595937" y="56756"/>
                  </a:lnTo>
                  <a:lnTo>
                    <a:pt x="567559" y="66215"/>
                  </a:lnTo>
                  <a:close/>
                </a:path>
              </a:pathLst>
            </a:custGeom>
            <a:grpFill/>
            <a:ln w="4727" cap="rnd">
              <a:solidFill>
                <a:schemeClr val="bg1"/>
              </a:solidFill>
              <a:custDash>
                <a:ds d="75000" sp="450000"/>
              </a:custDash>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8B1202D5-E548-4766-89FA-06527AF70C04}"/>
                </a:ext>
              </a:extLst>
            </p:cNvPr>
            <p:cNvSpPr/>
            <p:nvPr/>
          </p:nvSpPr>
          <p:spPr>
            <a:xfrm>
              <a:off x="5729179" y="2438499"/>
              <a:ext cx="1447274" cy="1627001"/>
            </a:xfrm>
            <a:custGeom>
              <a:avLst/>
              <a:gdLst>
                <a:gd name="connsiteX0" fmla="*/ 28378 w 1447274"/>
                <a:gd name="connsiteY0" fmla="*/ 0 h 1627001"/>
                <a:gd name="connsiteX1" fmla="*/ 0 w 1447274"/>
                <a:gd name="connsiteY1" fmla="*/ 85134 h 1627001"/>
                <a:gd name="connsiteX2" fmla="*/ 37837 w 1447274"/>
                <a:gd name="connsiteY2" fmla="*/ 274320 h 1627001"/>
                <a:gd name="connsiteX3" fmla="*/ 47297 w 1447274"/>
                <a:gd name="connsiteY3" fmla="*/ 293239 h 1627001"/>
                <a:gd name="connsiteX4" fmla="*/ 104052 w 1447274"/>
                <a:gd name="connsiteY4" fmla="*/ 321617 h 1627001"/>
                <a:gd name="connsiteX5" fmla="*/ 113512 w 1447274"/>
                <a:gd name="connsiteY5" fmla="*/ 425669 h 1627001"/>
                <a:gd name="connsiteX6" fmla="*/ 170268 w 1447274"/>
                <a:gd name="connsiteY6" fmla="*/ 577018 h 1627001"/>
                <a:gd name="connsiteX7" fmla="*/ 170268 w 1447274"/>
                <a:gd name="connsiteY7" fmla="*/ 605396 h 1627001"/>
                <a:gd name="connsiteX8" fmla="*/ 113512 w 1447274"/>
                <a:gd name="connsiteY8" fmla="*/ 643233 h 1627001"/>
                <a:gd name="connsiteX9" fmla="*/ 122971 w 1447274"/>
                <a:gd name="connsiteY9" fmla="*/ 690530 h 1627001"/>
                <a:gd name="connsiteX10" fmla="*/ 94593 w 1447274"/>
                <a:gd name="connsiteY10" fmla="*/ 766204 h 1627001"/>
                <a:gd name="connsiteX11" fmla="*/ 18919 w 1447274"/>
                <a:gd name="connsiteY11" fmla="*/ 813501 h 1627001"/>
                <a:gd name="connsiteX12" fmla="*/ 66215 w 1447274"/>
                <a:gd name="connsiteY12" fmla="*/ 860797 h 1627001"/>
                <a:gd name="connsiteX13" fmla="*/ 94593 w 1447274"/>
                <a:gd name="connsiteY13" fmla="*/ 917553 h 1627001"/>
                <a:gd name="connsiteX14" fmla="*/ 28378 w 1447274"/>
                <a:gd name="connsiteY14" fmla="*/ 1059443 h 1627001"/>
                <a:gd name="connsiteX15" fmla="*/ 28378 w 1447274"/>
                <a:gd name="connsiteY15" fmla="*/ 1182414 h 1627001"/>
                <a:gd name="connsiteX16" fmla="*/ 66215 w 1447274"/>
                <a:gd name="connsiteY16" fmla="*/ 1248629 h 1627001"/>
                <a:gd name="connsiteX17" fmla="*/ 160808 w 1447274"/>
                <a:gd name="connsiteY17" fmla="*/ 1305385 h 1627001"/>
                <a:gd name="connsiteX18" fmla="*/ 227023 w 1447274"/>
                <a:gd name="connsiteY18" fmla="*/ 1295926 h 1627001"/>
                <a:gd name="connsiteX19" fmla="*/ 321617 w 1447274"/>
                <a:gd name="connsiteY19" fmla="*/ 1399978 h 1627001"/>
                <a:gd name="connsiteX20" fmla="*/ 312157 w 1447274"/>
                <a:gd name="connsiteY20" fmla="*/ 1494571 h 1627001"/>
                <a:gd name="connsiteX21" fmla="*/ 368913 w 1447274"/>
                <a:gd name="connsiteY21" fmla="*/ 1522949 h 1627001"/>
                <a:gd name="connsiteX22" fmla="*/ 567559 w 1447274"/>
                <a:gd name="connsiteY22" fmla="*/ 1560786 h 1627001"/>
                <a:gd name="connsiteX23" fmla="*/ 974309 w 1447274"/>
                <a:gd name="connsiteY23" fmla="*/ 1608083 h 1627001"/>
                <a:gd name="connsiteX24" fmla="*/ 1021606 w 1447274"/>
                <a:gd name="connsiteY24" fmla="*/ 1627001 h 1627001"/>
                <a:gd name="connsiteX25" fmla="*/ 1087821 w 1447274"/>
                <a:gd name="connsiteY25" fmla="*/ 1532408 h 1627001"/>
                <a:gd name="connsiteX26" fmla="*/ 1135117 w 1447274"/>
                <a:gd name="connsiteY26" fmla="*/ 1504030 h 1627001"/>
                <a:gd name="connsiteX27" fmla="*/ 1182414 w 1447274"/>
                <a:gd name="connsiteY27" fmla="*/ 1418897 h 1627001"/>
                <a:gd name="connsiteX28" fmla="*/ 1267548 w 1447274"/>
                <a:gd name="connsiteY28" fmla="*/ 1352681 h 1627001"/>
                <a:gd name="connsiteX29" fmla="*/ 1447275 w 1447274"/>
                <a:gd name="connsiteY29" fmla="*/ 1267548 h 1627001"/>
                <a:gd name="connsiteX30" fmla="*/ 1409437 w 1447274"/>
                <a:gd name="connsiteY30" fmla="*/ 1210792 h 1627001"/>
                <a:gd name="connsiteX31" fmla="*/ 1352681 w 1447274"/>
                <a:gd name="connsiteY31" fmla="*/ 1172955 h 1627001"/>
                <a:gd name="connsiteX32" fmla="*/ 1305385 w 1447274"/>
                <a:gd name="connsiteY32" fmla="*/ 1163495 h 1627001"/>
                <a:gd name="connsiteX33" fmla="*/ 1258088 w 1447274"/>
                <a:gd name="connsiteY33" fmla="*/ 1068902 h 1627001"/>
                <a:gd name="connsiteX34" fmla="*/ 1258088 w 1447274"/>
                <a:gd name="connsiteY34" fmla="*/ 955390 h 1627001"/>
                <a:gd name="connsiteX35" fmla="*/ 1239170 w 1447274"/>
                <a:gd name="connsiteY35" fmla="*/ 927012 h 1627001"/>
                <a:gd name="connsiteX36" fmla="*/ 1049984 w 1447274"/>
                <a:gd name="connsiteY36" fmla="*/ 822960 h 1627001"/>
                <a:gd name="connsiteX37" fmla="*/ 1021606 w 1447274"/>
                <a:gd name="connsiteY37" fmla="*/ 766204 h 1627001"/>
                <a:gd name="connsiteX38" fmla="*/ 1021606 w 1447274"/>
                <a:gd name="connsiteY38" fmla="*/ 709448 h 1627001"/>
                <a:gd name="connsiteX39" fmla="*/ 993228 w 1447274"/>
                <a:gd name="connsiteY39" fmla="*/ 690530 h 1627001"/>
                <a:gd name="connsiteX40" fmla="*/ 804041 w 1447274"/>
                <a:gd name="connsiteY40" fmla="*/ 643233 h 1627001"/>
                <a:gd name="connsiteX41" fmla="*/ 643233 w 1447274"/>
                <a:gd name="connsiteY41" fmla="*/ 416210 h 1627001"/>
                <a:gd name="connsiteX42" fmla="*/ 605396 w 1447274"/>
                <a:gd name="connsiteY42" fmla="*/ 340535 h 1627001"/>
                <a:gd name="connsiteX43" fmla="*/ 614855 w 1447274"/>
                <a:gd name="connsiteY43" fmla="*/ 283779 h 1627001"/>
                <a:gd name="connsiteX44" fmla="*/ 595937 w 1447274"/>
                <a:gd name="connsiteY44" fmla="*/ 236483 h 1627001"/>
                <a:gd name="connsiteX45" fmla="*/ 539181 w 1447274"/>
                <a:gd name="connsiteY45" fmla="*/ 198646 h 1627001"/>
                <a:gd name="connsiteX46" fmla="*/ 482425 w 1447274"/>
                <a:gd name="connsiteY46" fmla="*/ 104052 h 1627001"/>
                <a:gd name="connsiteX47" fmla="*/ 397291 w 1447274"/>
                <a:gd name="connsiteY47" fmla="*/ 104052 h 1627001"/>
                <a:gd name="connsiteX48" fmla="*/ 349994 w 1447274"/>
                <a:gd name="connsiteY48" fmla="*/ 132430 h 1627001"/>
                <a:gd name="connsiteX49" fmla="*/ 283779 w 1447274"/>
                <a:gd name="connsiteY49" fmla="*/ 47297 h 1627001"/>
                <a:gd name="connsiteX50" fmla="*/ 208105 w 1447274"/>
                <a:gd name="connsiteY50" fmla="*/ 9459 h 1627001"/>
                <a:gd name="connsiteX51" fmla="*/ 179727 w 1447274"/>
                <a:gd name="connsiteY51" fmla="*/ 9459 h 1627001"/>
                <a:gd name="connsiteX52" fmla="*/ 141890 w 1447274"/>
                <a:gd name="connsiteY52" fmla="*/ 94593 h 1627001"/>
                <a:gd name="connsiteX53" fmla="*/ 75674 w 1447274"/>
                <a:gd name="connsiteY53" fmla="*/ 28378 h 162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447274" h="1627001">
                  <a:moveTo>
                    <a:pt x="28378" y="0"/>
                  </a:moveTo>
                  <a:lnTo>
                    <a:pt x="0" y="85134"/>
                  </a:lnTo>
                  <a:lnTo>
                    <a:pt x="37837" y="274320"/>
                  </a:lnTo>
                  <a:lnTo>
                    <a:pt x="47297" y="293239"/>
                  </a:lnTo>
                  <a:lnTo>
                    <a:pt x="104052" y="321617"/>
                  </a:lnTo>
                  <a:lnTo>
                    <a:pt x="113512" y="425669"/>
                  </a:lnTo>
                  <a:lnTo>
                    <a:pt x="170268" y="577018"/>
                  </a:lnTo>
                  <a:lnTo>
                    <a:pt x="170268" y="605396"/>
                  </a:lnTo>
                  <a:lnTo>
                    <a:pt x="113512" y="643233"/>
                  </a:lnTo>
                  <a:lnTo>
                    <a:pt x="122971" y="690530"/>
                  </a:lnTo>
                  <a:lnTo>
                    <a:pt x="94593" y="766204"/>
                  </a:lnTo>
                  <a:lnTo>
                    <a:pt x="18919" y="813501"/>
                  </a:lnTo>
                  <a:lnTo>
                    <a:pt x="66215" y="860797"/>
                  </a:lnTo>
                  <a:lnTo>
                    <a:pt x="94593" y="917553"/>
                  </a:lnTo>
                  <a:lnTo>
                    <a:pt x="28378" y="1059443"/>
                  </a:lnTo>
                  <a:lnTo>
                    <a:pt x="28378" y="1182414"/>
                  </a:lnTo>
                  <a:lnTo>
                    <a:pt x="66215" y="1248629"/>
                  </a:lnTo>
                  <a:lnTo>
                    <a:pt x="160808" y="1305385"/>
                  </a:lnTo>
                  <a:lnTo>
                    <a:pt x="227023" y="1295926"/>
                  </a:lnTo>
                  <a:lnTo>
                    <a:pt x="321617" y="1399978"/>
                  </a:lnTo>
                  <a:lnTo>
                    <a:pt x="312157" y="1494571"/>
                  </a:lnTo>
                  <a:lnTo>
                    <a:pt x="368913" y="1522949"/>
                  </a:lnTo>
                  <a:lnTo>
                    <a:pt x="567559" y="1560786"/>
                  </a:lnTo>
                  <a:lnTo>
                    <a:pt x="974309" y="1608083"/>
                  </a:lnTo>
                  <a:lnTo>
                    <a:pt x="1021606" y="1627001"/>
                  </a:lnTo>
                  <a:lnTo>
                    <a:pt x="1087821" y="1532408"/>
                  </a:lnTo>
                  <a:lnTo>
                    <a:pt x="1135117" y="1504030"/>
                  </a:lnTo>
                  <a:lnTo>
                    <a:pt x="1182414" y="1418897"/>
                  </a:lnTo>
                  <a:lnTo>
                    <a:pt x="1267548" y="1352681"/>
                  </a:lnTo>
                  <a:lnTo>
                    <a:pt x="1447275" y="1267548"/>
                  </a:lnTo>
                  <a:lnTo>
                    <a:pt x="1409437" y="1210792"/>
                  </a:lnTo>
                  <a:lnTo>
                    <a:pt x="1352681" y="1172955"/>
                  </a:lnTo>
                  <a:lnTo>
                    <a:pt x="1305385" y="1163495"/>
                  </a:lnTo>
                  <a:lnTo>
                    <a:pt x="1258088" y="1068902"/>
                  </a:lnTo>
                  <a:lnTo>
                    <a:pt x="1258088" y="955390"/>
                  </a:lnTo>
                  <a:lnTo>
                    <a:pt x="1239170" y="927012"/>
                  </a:lnTo>
                  <a:lnTo>
                    <a:pt x="1049984" y="822960"/>
                  </a:lnTo>
                  <a:lnTo>
                    <a:pt x="1021606" y="766204"/>
                  </a:lnTo>
                  <a:lnTo>
                    <a:pt x="1021606" y="709448"/>
                  </a:lnTo>
                  <a:lnTo>
                    <a:pt x="993228" y="690530"/>
                  </a:lnTo>
                  <a:lnTo>
                    <a:pt x="804041" y="643233"/>
                  </a:lnTo>
                  <a:lnTo>
                    <a:pt x="643233" y="416210"/>
                  </a:lnTo>
                  <a:lnTo>
                    <a:pt x="605396" y="340535"/>
                  </a:lnTo>
                  <a:lnTo>
                    <a:pt x="614855" y="283779"/>
                  </a:lnTo>
                  <a:lnTo>
                    <a:pt x="595937" y="236483"/>
                  </a:lnTo>
                  <a:lnTo>
                    <a:pt x="539181" y="198646"/>
                  </a:lnTo>
                  <a:lnTo>
                    <a:pt x="482425" y="104052"/>
                  </a:lnTo>
                  <a:lnTo>
                    <a:pt x="397291" y="104052"/>
                  </a:lnTo>
                  <a:lnTo>
                    <a:pt x="349994" y="132430"/>
                  </a:lnTo>
                  <a:lnTo>
                    <a:pt x="283779" y="47297"/>
                  </a:lnTo>
                  <a:lnTo>
                    <a:pt x="208105" y="9459"/>
                  </a:lnTo>
                  <a:lnTo>
                    <a:pt x="179727" y="9459"/>
                  </a:lnTo>
                  <a:lnTo>
                    <a:pt x="141890" y="94593"/>
                  </a:lnTo>
                  <a:lnTo>
                    <a:pt x="75674" y="28378"/>
                  </a:lnTo>
                  <a:close/>
                </a:path>
              </a:pathLst>
            </a:custGeom>
            <a:grpFill/>
            <a:ln w="4727" cap="rnd">
              <a:solidFill>
                <a:schemeClr val="bg1"/>
              </a:solidFill>
              <a:custDash>
                <a:ds d="75000" sp="450000"/>
              </a:custDash>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56006FB7-B80C-4B2C-83C4-BBEB30E5805C}"/>
                </a:ext>
              </a:extLst>
            </p:cNvPr>
            <p:cNvSpPr/>
            <p:nvPr/>
          </p:nvSpPr>
          <p:spPr>
            <a:xfrm>
              <a:off x="5539993" y="1284463"/>
              <a:ext cx="2412124" cy="2449961"/>
            </a:xfrm>
            <a:custGeom>
              <a:avLst/>
              <a:gdLst>
                <a:gd name="connsiteX0" fmla="*/ 2175642 w 2412124"/>
                <a:gd name="connsiteY0" fmla="*/ 539181 h 2449961"/>
                <a:gd name="connsiteX1" fmla="*/ 2137804 w 2412124"/>
                <a:gd name="connsiteY1" fmla="*/ 491884 h 2449961"/>
                <a:gd name="connsiteX2" fmla="*/ 2137804 w 2412124"/>
                <a:gd name="connsiteY2" fmla="*/ 463506 h 2449961"/>
                <a:gd name="connsiteX3" fmla="*/ 2156723 w 2412124"/>
                <a:gd name="connsiteY3" fmla="*/ 444588 h 2449961"/>
                <a:gd name="connsiteX4" fmla="*/ 2147264 w 2412124"/>
                <a:gd name="connsiteY4" fmla="*/ 397291 h 2449961"/>
                <a:gd name="connsiteX5" fmla="*/ 2081048 w 2412124"/>
                <a:gd name="connsiteY5" fmla="*/ 359454 h 2449961"/>
                <a:gd name="connsiteX6" fmla="*/ 2062130 w 2412124"/>
                <a:gd name="connsiteY6" fmla="*/ 331076 h 2449961"/>
                <a:gd name="connsiteX7" fmla="*/ 2014833 w 2412124"/>
                <a:gd name="connsiteY7" fmla="*/ 321617 h 2449961"/>
                <a:gd name="connsiteX8" fmla="*/ 1929699 w 2412124"/>
                <a:gd name="connsiteY8" fmla="*/ 236483 h 2449961"/>
                <a:gd name="connsiteX9" fmla="*/ 1958077 w 2412124"/>
                <a:gd name="connsiteY9" fmla="*/ 170268 h 2449961"/>
                <a:gd name="connsiteX10" fmla="*/ 2005374 w 2412124"/>
                <a:gd name="connsiteY10" fmla="*/ 151349 h 2449961"/>
                <a:gd name="connsiteX11" fmla="*/ 1976996 w 2412124"/>
                <a:gd name="connsiteY11" fmla="*/ 113512 h 2449961"/>
                <a:gd name="connsiteX12" fmla="*/ 1939159 w 2412124"/>
                <a:gd name="connsiteY12" fmla="*/ 75674 h 2449961"/>
                <a:gd name="connsiteX13" fmla="*/ 1825647 w 2412124"/>
                <a:gd name="connsiteY13" fmla="*/ 75674 h 2449961"/>
                <a:gd name="connsiteX14" fmla="*/ 1806728 w 2412124"/>
                <a:gd name="connsiteY14" fmla="*/ 47297 h 2449961"/>
                <a:gd name="connsiteX15" fmla="*/ 1759432 w 2412124"/>
                <a:gd name="connsiteY15" fmla="*/ 37837 h 2449961"/>
                <a:gd name="connsiteX16" fmla="*/ 1674298 w 2412124"/>
                <a:gd name="connsiteY16" fmla="*/ 47297 h 2449961"/>
                <a:gd name="connsiteX17" fmla="*/ 1674298 w 2412124"/>
                <a:gd name="connsiteY17" fmla="*/ 66215 h 2449961"/>
                <a:gd name="connsiteX18" fmla="*/ 1636461 w 2412124"/>
                <a:gd name="connsiteY18" fmla="*/ 85134 h 2449961"/>
                <a:gd name="connsiteX19" fmla="*/ 1541868 w 2412124"/>
                <a:gd name="connsiteY19" fmla="*/ 56756 h 2449961"/>
                <a:gd name="connsiteX20" fmla="*/ 1522949 w 2412124"/>
                <a:gd name="connsiteY20" fmla="*/ 66215 h 2449961"/>
                <a:gd name="connsiteX21" fmla="*/ 1494571 w 2412124"/>
                <a:gd name="connsiteY21" fmla="*/ 94593 h 2449961"/>
                <a:gd name="connsiteX22" fmla="*/ 1456734 w 2412124"/>
                <a:gd name="connsiteY22" fmla="*/ 104052 h 2449961"/>
                <a:gd name="connsiteX23" fmla="*/ 1381059 w 2412124"/>
                <a:gd name="connsiteY23" fmla="*/ 208105 h 2449961"/>
                <a:gd name="connsiteX24" fmla="*/ 1352681 w 2412124"/>
                <a:gd name="connsiteY24" fmla="*/ 208105 h 2449961"/>
                <a:gd name="connsiteX25" fmla="*/ 1182414 w 2412124"/>
                <a:gd name="connsiteY25" fmla="*/ 293239 h 2449961"/>
                <a:gd name="connsiteX26" fmla="*/ 1135117 w 2412124"/>
                <a:gd name="connsiteY26" fmla="*/ 368913 h 2449961"/>
                <a:gd name="connsiteX27" fmla="*/ 1097280 w 2412124"/>
                <a:gd name="connsiteY27" fmla="*/ 321617 h 2449961"/>
                <a:gd name="connsiteX28" fmla="*/ 1078361 w 2412124"/>
                <a:gd name="connsiteY28" fmla="*/ 208105 h 2449961"/>
                <a:gd name="connsiteX29" fmla="*/ 1049984 w 2412124"/>
                <a:gd name="connsiteY29" fmla="*/ 208105 h 2449961"/>
                <a:gd name="connsiteX30" fmla="*/ 1002687 w 2412124"/>
                <a:gd name="connsiteY30" fmla="*/ 274320 h 2449961"/>
                <a:gd name="connsiteX31" fmla="*/ 974309 w 2412124"/>
                <a:gd name="connsiteY31" fmla="*/ 264861 h 2449961"/>
                <a:gd name="connsiteX32" fmla="*/ 870257 w 2412124"/>
                <a:gd name="connsiteY32" fmla="*/ 113512 h 2449961"/>
                <a:gd name="connsiteX33" fmla="*/ 870257 w 2412124"/>
                <a:gd name="connsiteY33" fmla="*/ 28378 h 2449961"/>
                <a:gd name="connsiteX34" fmla="*/ 804041 w 2412124"/>
                <a:gd name="connsiteY34" fmla="*/ 28378 h 2449961"/>
                <a:gd name="connsiteX35" fmla="*/ 728367 w 2412124"/>
                <a:gd name="connsiteY35" fmla="*/ 0 h 2449961"/>
                <a:gd name="connsiteX36" fmla="*/ 699989 w 2412124"/>
                <a:gd name="connsiteY36" fmla="*/ 9459 h 2449961"/>
                <a:gd name="connsiteX37" fmla="*/ 699989 w 2412124"/>
                <a:gd name="connsiteY37" fmla="*/ 66215 h 2449961"/>
                <a:gd name="connsiteX38" fmla="*/ 681070 w 2412124"/>
                <a:gd name="connsiteY38" fmla="*/ 75674 h 2449961"/>
                <a:gd name="connsiteX39" fmla="*/ 577018 w 2412124"/>
                <a:gd name="connsiteY39" fmla="*/ 18919 h 2449961"/>
                <a:gd name="connsiteX40" fmla="*/ 529721 w 2412124"/>
                <a:gd name="connsiteY40" fmla="*/ 47297 h 2449961"/>
                <a:gd name="connsiteX41" fmla="*/ 529721 w 2412124"/>
                <a:gd name="connsiteY41" fmla="*/ 75674 h 2449961"/>
                <a:gd name="connsiteX42" fmla="*/ 624315 w 2412124"/>
                <a:gd name="connsiteY42" fmla="*/ 113512 h 2449961"/>
                <a:gd name="connsiteX43" fmla="*/ 699989 w 2412124"/>
                <a:gd name="connsiteY43" fmla="*/ 170268 h 2449961"/>
                <a:gd name="connsiteX44" fmla="*/ 681070 w 2412124"/>
                <a:gd name="connsiteY44" fmla="*/ 208105 h 2449961"/>
                <a:gd name="connsiteX45" fmla="*/ 577018 w 2412124"/>
                <a:gd name="connsiteY45" fmla="*/ 189186 h 2449961"/>
                <a:gd name="connsiteX46" fmla="*/ 529721 w 2412124"/>
                <a:gd name="connsiteY46" fmla="*/ 236483 h 2449961"/>
                <a:gd name="connsiteX47" fmla="*/ 529721 w 2412124"/>
                <a:gd name="connsiteY47" fmla="*/ 255401 h 2449961"/>
                <a:gd name="connsiteX48" fmla="*/ 586477 w 2412124"/>
                <a:gd name="connsiteY48" fmla="*/ 321617 h 2449961"/>
                <a:gd name="connsiteX49" fmla="*/ 416210 w 2412124"/>
                <a:gd name="connsiteY49" fmla="*/ 416210 h 2449961"/>
                <a:gd name="connsiteX50" fmla="*/ 397291 w 2412124"/>
                <a:gd name="connsiteY50" fmla="*/ 416210 h 2449961"/>
                <a:gd name="connsiteX51" fmla="*/ 331076 w 2412124"/>
                <a:gd name="connsiteY51" fmla="*/ 293239 h 2449961"/>
                <a:gd name="connsiteX52" fmla="*/ 274320 w 2412124"/>
                <a:gd name="connsiteY52" fmla="*/ 245942 h 2449961"/>
                <a:gd name="connsiteX53" fmla="*/ 236483 w 2412124"/>
                <a:gd name="connsiteY53" fmla="*/ 236483 h 2449961"/>
                <a:gd name="connsiteX54" fmla="*/ 160808 w 2412124"/>
                <a:gd name="connsiteY54" fmla="*/ 274320 h 2449961"/>
                <a:gd name="connsiteX55" fmla="*/ 141890 w 2412124"/>
                <a:gd name="connsiteY55" fmla="*/ 264861 h 2449961"/>
                <a:gd name="connsiteX56" fmla="*/ 113512 w 2412124"/>
                <a:gd name="connsiteY56" fmla="*/ 208105 h 2449961"/>
                <a:gd name="connsiteX57" fmla="*/ 56756 w 2412124"/>
                <a:gd name="connsiteY57" fmla="*/ 170268 h 2449961"/>
                <a:gd name="connsiteX58" fmla="*/ 9459 w 2412124"/>
                <a:gd name="connsiteY58" fmla="*/ 189186 h 2449961"/>
                <a:gd name="connsiteX59" fmla="*/ 0 w 2412124"/>
                <a:gd name="connsiteY59" fmla="*/ 208105 h 2449961"/>
                <a:gd name="connsiteX60" fmla="*/ 0 w 2412124"/>
                <a:gd name="connsiteY60" fmla="*/ 245942 h 2449961"/>
                <a:gd name="connsiteX61" fmla="*/ 104052 w 2412124"/>
                <a:gd name="connsiteY61" fmla="*/ 312157 h 2449961"/>
                <a:gd name="connsiteX62" fmla="*/ 104052 w 2412124"/>
                <a:gd name="connsiteY62" fmla="*/ 331076 h 2449961"/>
                <a:gd name="connsiteX63" fmla="*/ 189186 w 2412124"/>
                <a:gd name="connsiteY63" fmla="*/ 444588 h 2449961"/>
                <a:gd name="connsiteX64" fmla="*/ 227023 w 2412124"/>
                <a:gd name="connsiteY64" fmla="*/ 454047 h 2449961"/>
                <a:gd name="connsiteX65" fmla="*/ 293239 w 2412124"/>
                <a:gd name="connsiteY65" fmla="*/ 435128 h 2449961"/>
                <a:gd name="connsiteX66" fmla="*/ 340535 w 2412124"/>
                <a:gd name="connsiteY66" fmla="*/ 463506 h 2449961"/>
                <a:gd name="connsiteX67" fmla="*/ 321617 w 2412124"/>
                <a:gd name="connsiteY67" fmla="*/ 539181 h 2449961"/>
                <a:gd name="connsiteX68" fmla="*/ 331076 w 2412124"/>
                <a:gd name="connsiteY68" fmla="*/ 558099 h 2449961"/>
                <a:gd name="connsiteX69" fmla="*/ 312157 w 2412124"/>
                <a:gd name="connsiteY69" fmla="*/ 595937 h 2449961"/>
                <a:gd name="connsiteX70" fmla="*/ 331076 w 2412124"/>
                <a:gd name="connsiteY70" fmla="*/ 652692 h 2449961"/>
                <a:gd name="connsiteX71" fmla="*/ 312157 w 2412124"/>
                <a:gd name="connsiteY71" fmla="*/ 681070 h 2449961"/>
                <a:gd name="connsiteX72" fmla="*/ 293239 w 2412124"/>
                <a:gd name="connsiteY72" fmla="*/ 681070 h 2449961"/>
                <a:gd name="connsiteX73" fmla="*/ 331076 w 2412124"/>
                <a:gd name="connsiteY73" fmla="*/ 870257 h 2449961"/>
                <a:gd name="connsiteX74" fmla="*/ 312157 w 2412124"/>
                <a:gd name="connsiteY74" fmla="*/ 945931 h 2449961"/>
                <a:gd name="connsiteX75" fmla="*/ 283779 w 2412124"/>
                <a:gd name="connsiteY75" fmla="*/ 993228 h 2449961"/>
                <a:gd name="connsiteX76" fmla="*/ 283779 w 2412124"/>
                <a:gd name="connsiteY76" fmla="*/ 1040524 h 2449961"/>
                <a:gd name="connsiteX77" fmla="*/ 245942 w 2412124"/>
                <a:gd name="connsiteY77" fmla="*/ 1059443 h 2449961"/>
                <a:gd name="connsiteX78" fmla="*/ 227023 w 2412124"/>
                <a:gd name="connsiteY78" fmla="*/ 1087821 h 2449961"/>
                <a:gd name="connsiteX79" fmla="*/ 217564 w 2412124"/>
                <a:gd name="connsiteY79" fmla="*/ 1154036 h 2449961"/>
                <a:gd name="connsiteX80" fmla="*/ 264861 w 2412124"/>
                <a:gd name="connsiteY80" fmla="*/ 1182414 h 2449961"/>
                <a:gd name="connsiteX81" fmla="*/ 321617 w 2412124"/>
                <a:gd name="connsiteY81" fmla="*/ 1248629 h 2449961"/>
                <a:gd name="connsiteX82" fmla="*/ 359454 w 2412124"/>
                <a:gd name="connsiteY82" fmla="*/ 1201332 h 2449961"/>
                <a:gd name="connsiteX83" fmla="*/ 368913 w 2412124"/>
                <a:gd name="connsiteY83" fmla="*/ 1163495 h 2449961"/>
                <a:gd name="connsiteX84" fmla="*/ 397291 w 2412124"/>
                <a:gd name="connsiteY84" fmla="*/ 1163495 h 2449961"/>
                <a:gd name="connsiteX85" fmla="*/ 472966 w 2412124"/>
                <a:gd name="connsiteY85" fmla="*/ 1201332 h 2449961"/>
                <a:gd name="connsiteX86" fmla="*/ 539181 w 2412124"/>
                <a:gd name="connsiteY86" fmla="*/ 1286466 h 2449961"/>
                <a:gd name="connsiteX87" fmla="*/ 586477 w 2412124"/>
                <a:gd name="connsiteY87" fmla="*/ 1258088 h 2449961"/>
                <a:gd name="connsiteX88" fmla="*/ 671611 w 2412124"/>
                <a:gd name="connsiteY88" fmla="*/ 1258088 h 2449961"/>
                <a:gd name="connsiteX89" fmla="*/ 728367 w 2412124"/>
                <a:gd name="connsiteY89" fmla="*/ 1352681 h 2449961"/>
                <a:gd name="connsiteX90" fmla="*/ 785123 w 2412124"/>
                <a:gd name="connsiteY90" fmla="*/ 1390519 h 2449961"/>
                <a:gd name="connsiteX91" fmla="*/ 804041 w 2412124"/>
                <a:gd name="connsiteY91" fmla="*/ 1437815 h 2449961"/>
                <a:gd name="connsiteX92" fmla="*/ 794582 w 2412124"/>
                <a:gd name="connsiteY92" fmla="*/ 1494571 h 2449961"/>
                <a:gd name="connsiteX93" fmla="*/ 832419 w 2412124"/>
                <a:gd name="connsiteY93" fmla="*/ 1570246 h 2449961"/>
                <a:gd name="connsiteX94" fmla="*/ 993228 w 2412124"/>
                <a:gd name="connsiteY94" fmla="*/ 1797269 h 2449961"/>
                <a:gd name="connsiteX95" fmla="*/ 1182414 w 2412124"/>
                <a:gd name="connsiteY95" fmla="*/ 1844566 h 2449961"/>
                <a:gd name="connsiteX96" fmla="*/ 1210792 w 2412124"/>
                <a:gd name="connsiteY96" fmla="*/ 1863484 h 2449961"/>
                <a:gd name="connsiteX97" fmla="*/ 1210792 w 2412124"/>
                <a:gd name="connsiteY97" fmla="*/ 1920240 h 2449961"/>
                <a:gd name="connsiteX98" fmla="*/ 1239170 w 2412124"/>
                <a:gd name="connsiteY98" fmla="*/ 1976996 h 2449961"/>
                <a:gd name="connsiteX99" fmla="*/ 1428356 w 2412124"/>
                <a:gd name="connsiteY99" fmla="*/ 2081048 h 2449961"/>
                <a:gd name="connsiteX100" fmla="*/ 1456734 w 2412124"/>
                <a:gd name="connsiteY100" fmla="*/ 2147264 h 2449961"/>
                <a:gd name="connsiteX101" fmla="*/ 1456734 w 2412124"/>
                <a:gd name="connsiteY101" fmla="*/ 2260775 h 2449961"/>
                <a:gd name="connsiteX102" fmla="*/ 1504030 w 2412124"/>
                <a:gd name="connsiteY102" fmla="*/ 2326990 h 2449961"/>
                <a:gd name="connsiteX103" fmla="*/ 1541868 w 2412124"/>
                <a:gd name="connsiteY103" fmla="*/ 2326990 h 2449961"/>
                <a:gd name="connsiteX104" fmla="*/ 1598624 w 2412124"/>
                <a:gd name="connsiteY104" fmla="*/ 2364828 h 2449961"/>
                <a:gd name="connsiteX105" fmla="*/ 1645920 w 2412124"/>
                <a:gd name="connsiteY105" fmla="*/ 2449962 h 2449961"/>
                <a:gd name="connsiteX106" fmla="*/ 1683757 w 2412124"/>
                <a:gd name="connsiteY106" fmla="*/ 2345909 h 2449961"/>
                <a:gd name="connsiteX107" fmla="*/ 1901321 w 2412124"/>
                <a:gd name="connsiteY107" fmla="*/ 1939159 h 2449961"/>
                <a:gd name="connsiteX108" fmla="*/ 1891862 w 2412124"/>
                <a:gd name="connsiteY108" fmla="*/ 1797269 h 2449961"/>
                <a:gd name="connsiteX109" fmla="*/ 1939159 w 2412124"/>
                <a:gd name="connsiteY109" fmla="*/ 1787810 h 2449961"/>
                <a:gd name="connsiteX110" fmla="*/ 1929699 w 2412124"/>
                <a:gd name="connsiteY110" fmla="*/ 1759432 h 2449961"/>
                <a:gd name="connsiteX111" fmla="*/ 2033752 w 2412124"/>
                <a:gd name="connsiteY111" fmla="*/ 1608083 h 2449961"/>
                <a:gd name="connsiteX112" fmla="*/ 2071589 w 2412124"/>
                <a:gd name="connsiteY112" fmla="*/ 1598624 h 2449961"/>
                <a:gd name="connsiteX113" fmla="*/ 2118886 w 2412124"/>
                <a:gd name="connsiteY113" fmla="*/ 1645920 h 2449961"/>
                <a:gd name="connsiteX114" fmla="*/ 2147264 w 2412124"/>
                <a:gd name="connsiteY114" fmla="*/ 1570246 h 2449961"/>
                <a:gd name="connsiteX115" fmla="*/ 2232397 w 2412124"/>
                <a:gd name="connsiteY115" fmla="*/ 1570246 h 2449961"/>
                <a:gd name="connsiteX116" fmla="*/ 2232397 w 2412124"/>
                <a:gd name="connsiteY116" fmla="*/ 1418897 h 2449961"/>
                <a:gd name="connsiteX117" fmla="*/ 2326990 w 2412124"/>
                <a:gd name="connsiteY117" fmla="*/ 1399978 h 2449961"/>
                <a:gd name="connsiteX118" fmla="*/ 2317531 w 2412124"/>
                <a:gd name="connsiteY118" fmla="*/ 1362141 h 2449961"/>
                <a:gd name="connsiteX119" fmla="*/ 2289153 w 2412124"/>
                <a:gd name="connsiteY119" fmla="*/ 1333763 h 2449961"/>
                <a:gd name="connsiteX120" fmla="*/ 2260775 w 2412124"/>
                <a:gd name="connsiteY120" fmla="*/ 1314844 h 2449961"/>
                <a:gd name="connsiteX121" fmla="*/ 2194560 w 2412124"/>
                <a:gd name="connsiteY121" fmla="*/ 1314844 h 2449961"/>
                <a:gd name="connsiteX122" fmla="*/ 2166182 w 2412124"/>
                <a:gd name="connsiteY122" fmla="*/ 1295926 h 2449961"/>
                <a:gd name="connsiteX123" fmla="*/ 2156723 w 2412124"/>
                <a:gd name="connsiteY123" fmla="*/ 1267548 h 2449961"/>
                <a:gd name="connsiteX124" fmla="*/ 2185101 w 2412124"/>
                <a:gd name="connsiteY124" fmla="*/ 1239170 h 2449961"/>
                <a:gd name="connsiteX125" fmla="*/ 2213479 w 2412124"/>
                <a:gd name="connsiteY125" fmla="*/ 1239170 h 2449961"/>
                <a:gd name="connsiteX126" fmla="*/ 2213479 w 2412124"/>
                <a:gd name="connsiteY126" fmla="*/ 1191873 h 2449961"/>
                <a:gd name="connsiteX127" fmla="*/ 2241857 w 2412124"/>
                <a:gd name="connsiteY127" fmla="*/ 1154036 h 2449961"/>
                <a:gd name="connsiteX128" fmla="*/ 2241857 w 2412124"/>
                <a:gd name="connsiteY128" fmla="*/ 1106739 h 2449961"/>
                <a:gd name="connsiteX129" fmla="*/ 2336450 w 2412124"/>
                <a:gd name="connsiteY129" fmla="*/ 1106739 h 2449961"/>
                <a:gd name="connsiteX130" fmla="*/ 2412124 w 2412124"/>
                <a:gd name="connsiteY130" fmla="*/ 1012146 h 2449961"/>
                <a:gd name="connsiteX131" fmla="*/ 2364828 w 2412124"/>
                <a:gd name="connsiteY131" fmla="*/ 964850 h 2449961"/>
                <a:gd name="connsiteX132" fmla="*/ 2355368 w 2412124"/>
                <a:gd name="connsiteY132" fmla="*/ 917553 h 2449961"/>
                <a:gd name="connsiteX133" fmla="*/ 2393206 w 2412124"/>
                <a:gd name="connsiteY133" fmla="*/ 860797 h 2449961"/>
                <a:gd name="connsiteX134" fmla="*/ 2402665 w 2412124"/>
                <a:gd name="connsiteY134" fmla="*/ 756745 h 2449961"/>
                <a:gd name="connsiteX135" fmla="*/ 2393206 w 2412124"/>
                <a:gd name="connsiteY135" fmla="*/ 728367 h 2449961"/>
                <a:gd name="connsiteX136" fmla="*/ 2298613 w 2412124"/>
                <a:gd name="connsiteY136" fmla="*/ 643233 h 2449961"/>
                <a:gd name="connsiteX137" fmla="*/ 2222938 w 2412124"/>
                <a:gd name="connsiteY137" fmla="*/ 633774 h 2449961"/>
                <a:gd name="connsiteX138" fmla="*/ 2147264 w 2412124"/>
                <a:gd name="connsiteY138" fmla="*/ 652692 h 2449961"/>
                <a:gd name="connsiteX139" fmla="*/ 2137804 w 2412124"/>
                <a:gd name="connsiteY139" fmla="*/ 633774 h 2449961"/>
                <a:gd name="connsiteX140" fmla="*/ 2185101 w 2412124"/>
                <a:gd name="connsiteY140" fmla="*/ 614855 h 2449961"/>
                <a:gd name="connsiteX141" fmla="*/ 2175642 w 2412124"/>
                <a:gd name="connsiteY141" fmla="*/ 567559 h 2449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412124" h="2449961">
                  <a:moveTo>
                    <a:pt x="2175642" y="539181"/>
                  </a:moveTo>
                  <a:lnTo>
                    <a:pt x="2137804" y="491884"/>
                  </a:lnTo>
                  <a:lnTo>
                    <a:pt x="2137804" y="463506"/>
                  </a:lnTo>
                  <a:lnTo>
                    <a:pt x="2156723" y="444588"/>
                  </a:lnTo>
                  <a:lnTo>
                    <a:pt x="2147264" y="397291"/>
                  </a:lnTo>
                  <a:lnTo>
                    <a:pt x="2081048" y="359454"/>
                  </a:lnTo>
                  <a:lnTo>
                    <a:pt x="2062130" y="331076"/>
                  </a:lnTo>
                  <a:lnTo>
                    <a:pt x="2014833" y="321617"/>
                  </a:lnTo>
                  <a:lnTo>
                    <a:pt x="1929699" y="236483"/>
                  </a:lnTo>
                  <a:lnTo>
                    <a:pt x="1958077" y="170268"/>
                  </a:lnTo>
                  <a:lnTo>
                    <a:pt x="2005374" y="151349"/>
                  </a:lnTo>
                  <a:lnTo>
                    <a:pt x="1976996" y="113512"/>
                  </a:lnTo>
                  <a:lnTo>
                    <a:pt x="1939159" y="75674"/>
                  </a:lnTo>
                  <a:lnTo>
                    <a:pt x="1825647" y="75674"/>
                  </a:lnTo>
                  <a:lnTo>
                    <a:pt x="1806728" y="47297"/>
                  </a:lnTo>
                  <a:lnTo>
                    <a:pt x="1759432" y="37837"/>
                  </a:lnTo>
                  <a:lnTo>
                    <a:pt x="1674298" y="47297"/>
                  </a:lnTo>
                  <a:lnTo>
                    <a:pt x="1674298" y="66215"/>
                  </a:lnTo>
                  <a:lnTo>
                    <a:pt x="1636461" y="85134"/>
                  </a:lnTo>
                  <a:lnTo>
                    <a:pt x="1541868" y="56756"/>
                  </a:lnTo>
                  <a:lnTo>
                    <a:pt x="1522949" y="66215"/>
                  </a:lnTo>
                  <a:lnTo>
                    <a:pt x="1494571" y="94593"/>
                  </a:lnTo>
                  <a:lnTo>
                    <a:pt x="1456734" y="104052"/>
                  </a:lnTo>
                  <a:lnTo>
                    <a:pt x="1381059" y="208105"/>
                  </a:lnTo>
                  <a:lnTo>
                    <a:pt x="1352681" y="208105"/>
                  </a:lnTo>
                  <a:lnTo>
                    <a:pt x="1182414" y="293239"/>
                  </a:lnTo>
                  <a:lnTo>
                    <a:pt x="1135117" y="368913"/>
                  </a:lnTo>
                  <a:lnTo>
                    <a:pt x="1097280" y="321617"/>
                  </a:lnTo>
                  <a:lnTo>
                    <a:pt x="1078361" y="208105"/>
                  </a:lnTo>
                  <a:lnTo>
                    <a:pt x="1049984" y="208105"/>
                  </a:lnTo>
                  <a:lnTo>
                    <a:pt x="1002687" y="274320"/>
                  </a:lnTo>
                  <a:lnTo>
                    <a:pt x="974309" y="264861"/>
                  </a:lnTo>
                  <a:lnTo>
                    <a:pt x="870257" y="113512"/>
                  </a:lnTo>
                  <a:lnTo>
                    <a:pt x="870257" y="28378"/>
                  </a:lnTo>
                  <a:lnTo>
                    <a:pt x="804041" y="28378"/>
                  </a:lnTo>
                  <a:lnTo>
                    <a:pt x="728367" y="0"/>
                  </a:lnTo>
                  <a:lnTo>
                    <a:pt x="699989" y="9459"/>
                  </a:lnTo>
                  <a:lnTo>
                    <a:pt x="699989" y="66215"/>
                  </a:lnTo>
                  <a:lnTo>
                    <a:pt x="681070" y="75674"/>
                  </a:lnTo>
                  <a:lnTo>
                    <a:pt x="577018" y="18919"/>
                  </a:lnTo>
                  <a:lnTo>
                    <a:pt x="529721" y="47297"/>
                  </a:lnTo>
                  <a:lnTo>
                    <a:pt x="529721" y="75674"/>
                  </a:lnTo>
                  <a:lnTo>
                    <a:pt x="624315" y="113512"/>
                  </a:lnTo>
                  <a:lnTo>
                    <a:pt x="699989" y="170268"/>
                  </a:lnTo>
                  <a:lnTo>
                    <a:pt x="681070" y="208105"/>
                  </a:lnTo>
                  <a:lnTo>
                    <a:pt x="577018" y="189186"/>
                  </a:lnTo>
                  <a:lnTo>
                    <a:pt x="529721" y="236483"/>
                  </a:lnTo>
                  <a:lnTo>
                    <a:pt x="529721" y="255401"/>
                  </a:lnTo>
                  <a:lnTo>
                    <a:pt x="586477" y="321617"/>
                  </a:lnTo>
                  <a:lnTo>
                    <a:pt x="416210" y="416210"/>
                  </a:lnTo>
                  <a:lnTo>
                    <a:pt x="397291" y="416210"/>
                  </a:lnTo>
                  <a:lnTo>
                    <a:pt x="331076" y="293239"/>
                  </a:lnTo>
                  <a:lnTo>
                    <a:pt x="274320" y="245942"/>
                  </a:lnTo>
                  <a:lnTo>
                    <a:pt x="236483" y="236483"/>
                  </a:lnTo>
                  <a:lnTo>
                    <a:pt x="160808" y="274320"/>
                  </a:lnTo>
                  <a:lnTo>
                    <a:pt x="141890" y="264861"/>
                  </a:lnTo>
                  <a:lnTo>
                    <a:pt x="113512" y="208105"/>
                  </a:lnTo>
                  <a:lnTo>
                    <a:pt x="56756" y="170268"/>
                  </a:lnTo>
                  <a:lnTo>
                    <a:pt x="9459" y="189186"/>
                  </a:lnTo>
                  <a:lnTo>
                    <a:pt x="0" y="208105"/>
                  </a:lnTo>
                  <a:lnTo>
                    <a:pt x="0" y="245942"/>
                  </a:lnTo>
                  <a:lnTo>
                    <a:pt x="104052" y="312157"/>
                  </a:lnTo>
                  <a:lnTo>
                    <a:pt x="104052" y="331076"/>
                  </a:lnTo>
                  <a:lnTo>
                    <a:pt x="189186" y="444588"/>
                  </a:lnTo>
                  <a:lnTo>
                    <a:pt x="227023" y="454047"/>
                  </a:lnTo>
                  <a:lnTo>
                    <a:pt x="293239" y="435128"/>
                  </a:lnTo>
                  <a:lnTo>
                    <a:pt x="340535" y="463506"/>
                  </a:lnTo>
                  <a:lnTo>
                    <a:pt x="321617" y="539181"/>
                  </a:lnTo>
                  <a:lnTo>
                    <a:pt x="331076" y="558099"/>
                  </a:lnTo>
                  <a:lnTo>
                    <a:pt x="312157" y="595937"/>
                  </a:lnTo>
                  <a:lnTo>
                    <a:pt x="331076" y="652692"/>
                  </a:lnTo>
                  <a:lnTo>
                    <a:pt x="312157" y="681070"/>
                  </a:lnTo>
                  <a:lnTo>
                    <a:pt x="293239" y="681070"/>
                  </a:lnTo>
                  <a:lnTo>
                    <a:pt x="331076" y="870257"/>
                  </a:lnTo>
                  <a:lnTo>
                    <a:pt x="312157" y="945931"/>
                  </a:lnTo>
                  <a:lnTo>
                    <a:pt x="283779" y="993228"/>
                  </a:lnTo>
                  <a:lnTo>
                    <a:pt x="283779" y="1040524"/>
                  </a:lnTo>
                  <a:lnTo>
                    <a:pt x="245942" y="1059443"/>
                  </a:lnTo>
                  <a:lnTo>
                    <a:pt x="227023" y="1087821"/>
                  </a:lnTo>
                  <a:lnTo>
                    <a:pt x="217564" y="1154036"/>
                  </a:lnTo>
                  <a:lnTo>
                    <a:pt x="264861" y="1182414"/>
                  </a:lnTo>
                  <a:lnTo>
                    <a:pt x="321617" y="1248629"/>
                  </a:lnTo>
                  <a:lnTo>
                    <a:pt x="359454" y="1201332"/>
                  </a:lnTo>
                  <a:lnTo>
                    <a:pt x="368913" y="1163495"/>
                  </a:lnTo>
                  <a:lnTo>
                    <a:pt x="397291" y="1163495"/>
                  </a:lnTo>
                  <a:lnTo>
                    <a:pt x="472966" y="1201332"/>
                  </a:lnTo>
                  <a:lnTo>
                    <a:pt x="539181" y="1286466"/>
                  </a:lnTo>
                  <a:lnTo>
                    <a:pt x="586477" y="1258088"/>
                  </a:lnTo>
                  <a:lnTo>
                    <a:pt x="671611" y="1258088"/>
                  </a:lnTo>
                  <a:lnTo>
                    <a:pt x="728367" y="1352681"/>
                  </a:lnTo>
                  <a:lnTo>
                    <a:pt x="785123" y="1390519"/>
                  </a:lnTo>
                  <a:lnTo>
                    <a:pt x="804041" y="1437815"/>
                  </a:lnTo>
                  <a:lnTo>
                    <a:pt x="794582" y="1494571"/>
                  </a:lnTo>
                  <a:lnTo>
                    <a:pt x="832419" y="1570246"/>
                  </a:lnTo>
                  <a:lnTo>
                    <a:pt x="993228" y="1797269"/>
                  </a:lnTo>
                  <a:lnTo>
                    <a:pt x="1182414" y="1844566"/>
                  </a:lnTo>
                  <a:lnTo>
                    <a:pt x="1210792" y="1863484"/>
                  </a:lnTo>
                  <a:lnTo>
                    <a:pt x="1210792" y="1920240"/>
                  </a:lnTo>
                  <a:lnTo>
                    <a:pt x="1239170" y="1976996"/>
                  </a:lnTo>
                  <a:lnTo>
                    <a:pt x="1428356" y="2081048"/>
                  </a:lnTo>
                  <a:lnTo>
                    <a:pt x="1456734" y="2147264"/>
                  </a:lnTo>
                  <a:lnTo>
                    <a:pt x="1456734" y="2260775"/>
                  </a:lnTo>
                  <a:lnTo>
                    <a:pt x="1504030" y="2326990"/>
                  </a:lnTo>
                  <a:lnTo>
                    <a:pt x="1541868" y="2326990"/>
                  </a:lnTo>
                  <a:lnTo>
                    <a:pt x="1598624" y="2364828"/>
                  </a:lnTo>
                  <a:lnTo>
                    <a:pt x="1645920" y="2449962"/>
                  </a:lnTo>
                  <a:lnTo>
                    <a:pt x="1683757" y="2345909"/>
                  </a:lnTo>
                  <a:lnTo>
                    <a:pt x="1901321" y="1939159"/>
                  </a:lnTo>
                  <a:lnTo>
                    <a:pt x="1891862" y="1797269"/>
                  </a:lnTo>
                  <a:lnTo>
                    <a:pt x="1939159" y="1787810"/>
                  </a:lnTo>
                  <a:lnTo>
                    <a:pt x="1929699" y="1759432"/>
                  </a:lnTo>
                  <a:lnTo>
                    <a:pt x="2033752" y="1608083"/>
                  </a:lnTo>
                  <a:lnTo>
                    <a:pt x="2071589" y="1598624"/>
                  </a:lnTo>
                  <a:lnTo>
                    <a:pt x="2118886" y="1645920"/>
                  </a:lnTo>
                  <a:lnTo>
                    <a:pt x="2147264" y="1570246"/>
                  </a:lnTo>
                  <a:lnTo>
                    <a:pt x="2232397" y="1570246"/>
                  </a:lnTo>
                  <a:lnTo>
                    <a:pt x="2232397" y="1418897"/>
                  </a:lnTo>
                  <a:lnTo>
                    <a:pt x="2326990" y="1399978"/>
                  </a:lnTo>
                  <a:lnTo>
                    <a:pt x="2317531" y="1362141"/>
                  </a:lnTo>
                  <a:lnTo>
                    <a:pt x="2289153" y="1333763"/>
                  </a:lnTo>
                  <a:lnTo>
                    <a:pt x="2260775" y="1314844"/>
                  </a:lnTo>
                  <a:lnTo>
                    <a:pt x="2194560" y="1314844"/>
                  </a:lnTo>
                  <a:lnTo>
                    <a:pt x="2166182" y="1295926"/>
                  </a:lnTo>
                  <a:lnTo>
                    <a:pt x="2156723" y="1267548"/>
                  </a:lnTo>
                  <a:lnTo>
                    <a:pt x="2185101" y="1239170"/>
                  </a:lnTo>
                  <a:lnTo>
                    <a:pt x="2213479" y="1239170"/>
                  </a:lnTo>
                  <a:lnTo>
                    <a:pt x="2213479" y="1191873"/>
                  </a:lnTo>
                  <a:lnTo>
                    <a:pt x="2241857" y="1154036"/>
                  </a:lnTo>
                  <a:lnTo>
                    <a:pt x="2241857" y="1106739"/>
                  </a:lnTo>
                  <a:lnTo>
                    <a:pt x="2336450" y="1106739"/>
                  </a:lnTo>
                  <a:lnTo>
                    <a:pt x="2412124" y="1012146"/>
                  </a:lnTo>
                  <a:lnTo>
                    <a:pt x="2364828" y="964850"/>
                  </a:lnTo>
                  <a:lnTo>
                    <a:pt x="2355368" y="917553"/>
                  </a:lnTo>
                  <a:lnTo>
                    <a:pt x="2393206" y="860797"/>
                  </a:lnTo>
                  <a:lnTo>
                    <a:pt x="2402665" y="756745"/>
                  </a:lnTo>
                  <a:lnTo>
                    <a:pt x="2393206" y="728367"/>
                  </a:lnTo>
                  <a:lnTo>
                    <a:pt x="2298613" y="643233"/>
                  </a:lnTo>
                  <a:lnTo>
                    <a:pt x="2222938" y="633774"/>
                  </a:lnTo>
                  <a:lnTo>
                    <a:pt x="2147264" y="652692"/>
                  </a:lnTo>
                  <a:lnTo>
                    <a:pt x="2137804" y="633774"/>
                  </a:lnTo>
                  <a:lnTo>
                    <a:pt x="2185101" y="614855"/>
                  </a:lnTo>
                  <a:lnTo>
                    <a:pt x="2175642" y="567559"/>
                  </a:lnTo>
                  <a:close/>
                </a:path>
              </a:pathLst>
            </a:custGeom>
            <a:grpFill/>
            <a:ln w="4727" cap="rnd">
              <a:solidFill>
                <a:schemeClr val="bg1"/>
              </a:solidFill>
              <a:custDash>
                <a:ds d="75000" sp="450000"/>
              </a:custDash>
              <a:round/>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3E5F0B7D-9B11-4039-B693-201907FD32EA}"/>
                </a:ext>
              </a:extLst>
            </p:cNvPr>
            <p:cNvSpPr/>
            <p:nvPr/>
          </p:nvSpPr>
          <p:spPr>
            <a:xfrm>
              <a:off x="7185913" y="1814184"/>
              <a:ext cx="1806728" cy="2431042"/>
            </a:xfrm>
            <a:custGeom>
              <a:avLst/>
              <a:gdLst>
                <a:gd name="connsiteX0" fmla="*/ 0 w 1806728"/>
                <a:gd name="connsiteY0" fmla="*/ 1920240 h 2431042"/>
                <a:gd name="connsiteX1" fmla="*/ 66215 w 1806728"/>
                <a:gd name="connsiteY1" fmla="*/ 1976996 h 2431042"/>
                <a:gd name="connsiteX2" fmla="*/ 113512 w 1806728"/>
                <a:gd name="connsiteY2" fmla="*/ 2071589 h 2431042"/>
                <a:gd name="connsiteX3" fmla="*/ 331076 w 1806728"/>
                <a:gd name="connsiteY3" fmla="*/ 2251316 h 2431042"/>
                <a:gd name="connsiteX4" fmla="*/ 624315 w 1806728"/>
                <a:gd name="connsiteY4" fmla="*/ 2431043 h 2431042"/>
                <a:gd name="connsiteX5" fmla="*/ 945931 w 1806728"/>
                <a:gd name="connsiteY5" fmla="*/ 2355368 h 2431042"/>
                <a:gd name="connsiteX6" fmla="*/ 1343222 w 1806728"/>
                <a:gd name="connsiteY6" fmla="*/ 2289153 h 2431042"/>
                <a:gd name="connsiteX7" fmla="*/ 1456734 w 1806728"/>
                <a:gd name="connsiteY7" fmla="*/ 2298613 h 2431042"/>
                <a:gd name="connsiteX8" fmla="*/ 1532408 w 1806728"/>
                <a:gd name="connsiteY8" fmla="*/ 2251316 h 2431042"/>
                <a:gd name="connsiteX9" fmla="*/ 1541868 w 1806728"/>
                <a:gd name="connsiteY9" fmla="*/ 2222938 h 2431042"/>
                <a:gd name="connsiteX10" fmla="*/ 1522949 w 1806728"/>
                <a:gd name="connsiteY10" fmla="*/ 2166182 h 2431042"/>
                <a:gd name="connsiteX11" fmla="*/ 1560786 w 1806728"/>
                <a:gd name="connsiteY11" fmla="*/ 2081048 h 2431042"/>
                <a:gd name="connsiteX12" fmla="*/ 1551327 w 1806728"/>
                <a:gd name="connsiteY12" fmla="*/ 2052670 h 2431042"/>
                <a:gd name="connsiteX13" fmla="*/ 1466193 w 1806728"/>
                <a:gd name="connsiteY13" fmla="*/ 2033752 h 2431042"/>
                <a:gd name="connsiteX14" fmla="*/ 1456734 w 1806728"/>
                <a:gd name="connsiteY14" fmla="*/ 2005374 h 2431042"/>
                <a:gd name="connsiteX15" fmla="*/ 1522949 w 1806728"/>
                <a:gd name="connsiteY15" fmla="*/ 1948618 h 2431042"/>
                <a:gd name="connsiteX16" fmla="*/ 1504030 w 1806728"/>
                <a:gd name="connsiteY16" fmla="*/ 1958077 h 2431042"/>
                <a:gd name="connsiteX17" fmla="*/ 1390519 w 1806728"/>
                <a:gd name="connsiteY17" fmla="*/ 1939159 h 2431042"/>
                <a:gd name="connsiteX18" fmla="*/ 1381059 w 1806728"/>
                <a:gd name="connsiteY18" fmla="*/ 1882403 h 2431042"/>
                <a:gd name="connsiteX19" fmla="*/ 1305385 w 1806728"/>
                <a:gd name="connsiteY19" fmla="*/ 1825647 h 2431042"/>
                <a:gd name="connsiteX20" fmla="*/ 1305385 w 1806728"/>
                <a:gd name="connsiteY20" fmla="*/ 1712135 h 2431042"/>
                <a:gd name="connsiteX21" fmla="*/ 1248629 w 1806728"/>
                <a:gd name="connsiteY21" fmla="*/ 1778350 h 2431042"/>
                <a:gd name="connsiteX22" fmla="*/ 1229710 w 1806728"/>
                <a:gd name="connsiteY22" fmla="*/ 1778350 h 2431042"/>
                <a:gd name="connsiteX23" fmla="*/ 1220251 w 1806728"/>
                <a:gd name="connsiteY23" fmla="*/ 1759432 h 2431042"/>
                <a:gd name="connsiteX24" fmla="*/ 1220251 w 1806728"/>
                <a:gd name="connsiteY24" fmla="*/ 1721595 h 2431042"/>
                <a:gd name="connsiteX25" fmla="*/ 1258088 w 1806728"/>
                <a:gd name="connsiteY25" fmla="*/ 1693217 h 2431042"/>
                <a:gd name="connsiteX26" fmla="*/ 1267548 w 1806728"/>
                <a:gd name="connsiteY26" fmla="*/ 1636461 h 2431042"/>
                <a:gd name="connsiteX27" fmla="*/ 1314844 w 1806728"/>
                <a:gd name="connsiteY27" fmla="*/ 1617542 h 2431042"/>
                <a:gd name="connsiteX28" fmla="*/ 1324304 w 1806728"/>
                <a:gd name="connsiteY28" fmla="*/ 1598624 h 2431042"/>
                <a:gd name="connsiteX29" fmla="*/ 1343222 w 1806728"/>
                <a:gd name="connsiteY29" fmla="*/ 1532408 h 2431042"/>
                <a:gd name="connsiteX30" fmla="*/ 1314844 w 1806728"/>
                <a:gd name="connsiteY30" fmla="*/ 1447275 h 2431042"/>
                <a:gd name="connsiteX31" fmla="*/ 1362141 w 1806728"/>
                <a:gd name="connsiteY31" fmla="*/ 1390519 h 2431042"/>
                <a:gd name="connsiteX32" fmla="*/ 1371600 w 1806728"/>
                <a:gd name="connsiteY32" fmla="*/ 1277007 h 2431042"/>
                <a:gd name="connsiteX33" fmla="*/ 1286466 w 1806728"/>
                <a:gd name="connsiteY33" fmla="*/ 1210792 h 2431042"/>
                <a:gd name="connsiteX34" fmla="*/ 1286466 w 1806728"/>
                <a:gd name="connsiteY34" fmla="*/ 1144577 h 2431042"/>
                <a:gd name="connsiteX35" fmla="*/ 1229710 w 1806728"/>
                <a:gd name="connsiteY35" fmla="*/ 1116199 h 2431042"/>
                <a:gd name="connsiteX36" fmla="*/ 1163495 w 1806728"/>
                <a:gd name="connsiteY36" fmla="*/ 1049984 h 2431042"/>
                <a:gd name="connsiteX37" fmla="*/ 1163495 w 1806728"/>
                <a:gd name="connsiteY37" fmla="*/ 1021606 h 2431042"/>
                <a:gd name="connsiteX38" fmla="*/ 1267548 w 1806728"/>
                <a:gd name="connsiteY38" fmla="*/ 870257 h 2431042"/>
                <a:gd name="connsiteX39" fmla="*/ 1267548 w 1806728"/>
                <a:gd name="connsiteY39" fmla="*/ 841879 h 2431042"/>
                <a:gd name="connsiteX40" fmla="*/ 1229710 w 1806728"/>
                <a:gd name="connsiteY40" fmla="*/ 775663 h 2431042"/>
                <a:gd name="connsiteX41" fmla="*/ 1172955 w 1806728"/>
                <a:gd name="connsiteY41" fmla="*/ 756745 h 2431042"/>
                <a:gd name="connsiteX42" fmla="*/ 1144577 w 1806728"/>
                <a:gd name="connsiteY42" fmla="*/ 699989 h 2431042"/>
                <a:gd name="connsiteX43" fmla="*/ 1135117 w 1806728"/>
                <a:gd name="connsiteY43" fmla="*/ 633774 h 2431042"/>
                <a:gd name="connsiteX44" fmla="*/ 1220251 w 1806728"/>
                <a:gd name="connsiteY44" fmla="*/ 605396 h 2431042"/>
                <a:gd name="connsiteX45" fmla="*/ 1229710 w 1806728"/>
                <a:gd name="connsiteY45" fmla="*/ 624315 h 2431042"/>
                <a:gd name="connsiteX46" fmla="*/ 1248629 w 1806728"/>
                <a:gd name="connsiteY46" fmla="*/ 624315 h 2431042"/>
                <a:gd name="connsiteX47" fmla="*/ 1277007 w 1806728"/>
                <a:gd name="connsiteY47" fmla="*/ 539181 h 2431042"/>
                <a:gd name="connsiteX48" fmla="*/ 1258088 w 1806728"/>
                <a:gd name="connsiteY48" fmla="*/ 491884 h 2431042"/>
                <a:gd name="connsiteX49" fmla="*/ 1286466 w 1806728"/>
                <a:gd name="connsiteY49" fmla="*/ 463506 h 2431042"/>
                <a:gd name="connsiteX50" fmla="*/ 1305385 w 1806728"/>
                <a:gd name="connsiteY50" fmla="*/ 463506 h 2431042"/>
                <a:gd name="connsiteX51" fmla="*/ 1314844 w 1806728"/>
                <a:gd name="connsiteY51" fmla="*/ 482425 h 2431042"/>
                <a:gd name="connsiteX52" fmla="*/ 1324304 w 1806728"/>
                <a:gd name="connsiteY52" fmla="*/ 472966 h 2431042"/>
                <a:gd name="connsiteX53" fmla="*/ 1295926 w 1806728"/>
                <a:gd name="connsiteY53" fmla="*/ 397291 h 2431042"/>
                <a:gd name="connsiteX54" fmla="*/ 1258088 w 1806728"/>
                <a:gd name="connsiteY54" fmla="*/ 416210 h 2431042"/>
                <a:gd name="connsiteX55" fmla="*/ 1258088 w 1806728"/>
                <a:gd name="connsiteY55" fmla="*/ 444588 h 2431042"/>
                <a:gd name="connsiteX56" fmla="*/ 1182414 w 1806728"/>
                <a:gd name="connsiteY56" fmla="*/ 387832 h 2431042"/>
                <a:gd name="connsiteX57" fmla="*/ 1172955 w 1806728"/>
                <a:gd name="connsiteY57" fmla="*/ 368913 h 2431042"/>
                <a:gd name="connsiteX58" fmla="*/ 1201332 w 1806728"/>
                <a:gd name="connsiteY58" fmla="*/ 331076 h 2431042"/>
                <a:gd name="connsiteX59" fmla="*/ 1201332 w 1806728"/>
                <a:gd name="connsiteY59" fmla="*/ 312157 h 2431042"/>
                <a:gd name="connsiteX60" fmla="*/ 1182414 w 1806728"/>
                <a:gd name="connsiteY60" fmla="*/ 302698 h 2431042"/>
                <a:gd name="connsiteX61" fmla="*/ 1191873 w 1806728"/>
                <a:gd name="connsiteY61" fmla="*/ 264861 h 2431042"/>
                <a:gd name="connsiteX62" fmla="*/ 1097280 w 1806728"/>
                <a:gd name="connsiteY62" fmla="*/ 208105 h 2431042"/>
                <a:gd name="connsiteX63" fmla="*/ 1049984 w 1806728"/>
                <a:gd name="connsiteY63" fmla="*/ 141890 h 2431042"/>
                <a:gd name="connsiteX64" fmla="*/ 1012146 w 1806728"/>
                <a:gd name="connsiteY64" fmla="*/ 37837 h 2431042"/>
                <a:gd name="connsiteX65" fmla="*/ 936472 w 1806728"/>
                <a:gd name="connsiteY65" fmla="*/ 28378 h 2431042"/>
                <a:gd name="connsiteX66" fmla="*/ 908094 w 1806728"/>
                <a:gd name="connsiteY66" fmla="*/ 0 h 2431042"/>
                <a:gd name="connsiteX67" fmla="*/ 889175 w 1806728"/>
                <a:gd name="connsiteY67" fmla="*/ 0 h 2431042"/>
                <a:gd name="connsiteX68" fmla="*/ 813501 w 1806728"/>
                <a:gd name="connsiteY68" fmla="*/ 18919 h 2431042"/>
                <a:gd name="connsiteX69" fmla="*/ 785123 w 1806728"/>
                <a:gd name="connsiteY69" fmla="*/ 47297 h 2431042"/>
                <a:gd name="connsiteX70" fmla="*/ 747286 w 1806728"/>
                <a:gd name="connsiteY70" fmla="*/ 56756 h 2431042"/>
                <a:gd name="connsiteX71" fmla="*/ 737826 w 1806728"/>
                <a:gd name="connsiteY71" fmla="*/ 37837 h 2431042"/>
                <a:gd name="connsiteX72" fmla="*/ 699989 w 1806728"/>
                <a:gd name="connsiteY72" fmla="*/ 37837 h 2431042"/>
                <a:gd name="connsiteX73" fmla="*/ 690530 w 1806728"/>
                <a:gd name="connsiteY73" fmla="*/ 9459 h 2431042"/>
                <a:gd name="connsiteX74" fmla="*/ 671611 w 1806728"/>
                <a:gd name="connsiteY74" fmla="*/ 9459 h 2431042"/>
                <a:gd name="connsiteX75" fmla="*/ 643233 w 1806728"/>
                <a:gd name="connsiteY75" fmla="*/ 18919 h 2431042"/>
                <a:gd name="connsiteX76" fmla="*/ 624315 w 1806728"/>
                <a:gd name="connsiteY76" fmla="*/ 56756 h 2431042"/>
                <a:gd name="connsiteX77" fmla="*/ 577018 w 1806728"/>
                <a:gd name="connsiteY77" fmla="*/ 75674 h 2431042"/>
                <a:gd name="connsiteX78" fmla="*/ 548640 w 1806728"/>
                <a:gd name="connsiteY78" fmla="*/ 56756 h 2431042"/>
                <a:gd name="connsiteX79" fmla="*/ 529721 w 1806728"/>
                <a:gd name="connsiteY79" fmla="*/ 9459 h 2431042"/>
                <a:gd name="connsiteX80" fmla="*/ 539181 w 1806728"/>
                <a:gd name="connsiteY80" fmla="*/ 75674 h 2431042"/>
                <a:gd name="connsiteX81" fmla="*/ 529721 w 1806728"/>
                <a:gd name="connsiteY81" fmla="*/ 94593 h 2431042"/>
                <a:gd name="connsiteX82" fmla="*/ 501343 w 1806728"/>
                <a:gd name="connsiteY82" fmla="*/ 104052 h 2431042"/>
                <a:gd name="connsiteX83" fmla="*/ 501343 w 1806728"/>
                <a:gd name="connsiteY83" fmla="*/ 122971 h 2431042"/>
                <a:gd name="connsiteX84" fmla="*/ 577018 w 1806728"/>
                <a:gd name="connsiteY84" fmla="*/ 104052 h 2431042"/>
                <a:gd name="connsiteX85" fmla="*/ 652692 w 1806728"/>
                <a:gd name="connsiteY85" fmla="*/ 113512 h 2431042"/>
                <a:gd name="connsiteX86" fmla="*/ 671611 w 1806728"/>
                <a:gd name="connsiteY86" fmla="*/ 141890 h 2431042"/>
                <a:gd name="connsiteX87" fmla="*/ 747286 w 1806728"/>
                <a:gd name="connsiteY87" fmla="*/ 189186 h 2431042"/>
                <a:gd name="connsiteX88" fmla="*/ 756745 w 1806728"/>
                <a:gd name="connsiteY88" fmla="*/ 227023 h 2431042"/>
                <a:gd name="connsiteX89" fmla="*/ 747286 w 1806728"/>
                <a:gd name="connsiteY89" fmla="*/ 331076 h 2431042"/>
                <a:gd name="connsiteX90" fmla="*/ 709448 w 1806728"/>
                <a:gd name="connsiteY90" fmla="*/ 387832 h 2431042"/>
                <a:gd name="connsiteX91" fmla="*/ 718908 w 1806728"/>
                <a:gd name="connsiteY91" fmla="*/ 435128 h 2431042"/>
                <a:gd name="connsiteX92" fmla="*/ 766204 w 1806728"/>
                <a:gd name="connsiteY92" fmla="*/ 482425 h 2431042"/>
                <a:gd name="connsiteX93" fmla="*/ 747286 w 1806728"/>
                <a:gd name="connsiteY93" fmla="*/ 510803 h 2431042"/>
                <a:gd name="connsiteX94" fmla="*/ 709448 w 1806728"/>
                <a:gd name="connsiteY94" fmla="*/ 529721 h 2431042"/>
                <a:gd name="connsiteX95" fmla="*/ 709448 w 1806728"/>
                <a:gd name="connsiteY95" fmla="*/ 558099 h 2431042"/>
                <a:gd name="connsiteX96" fmla="*/ 690530 w 1806728"/>
                <a:gd name="connsiteY96" fmla="*/ 577018 h 2431042"/>
                <a:gd name="connsiteX97" fmla="*/ 595937 w 1806728"/>
                <a:gd name="connsiteY97" fmla="*/ 577018 h 2431042"/>
                <a:gd name="connsiteX98" fmla="*/ 595937 w 1806728"/>
                <a:gd name="connsiteY98" fmla="*/ 624315 h 2431042"/>
                <a:gd name="connsiteX99" fmla="*/ 577018 w 1806728"/>
                <a:gd name="connsiteY99" fmla="*/ 633774 h 2431042"/>
                <a:gd name="connsiteX100" fmla="*/ 567559 w 1806728"/>
                <a:gd name="connsiteY100" fmla="*/ 709448 h 2431042"/>
                <a:gd name="connsiteX101" fmla="*/ 539181 w 1806728"/>
                <a:gd name="connsiteY101" fmla="*/ 709448 h 2431042"/>
                <a:gd name="connsiteX102" fmla="*/ 510803 w 1806728"/>
                <a:gd name="connsiteY102" fmla="*/ 737826 h 2431042"/>
                <a:gd name="connsiteX103" fmla="*/ 520262 w 1806728"/>
                <a:gd name="connsiteY103" fmla="*/ 766204 h 2431042"/>
                <a:gd name="connsiteX104" fmla="*/ 548640 w 1806728"/>
                <a:gd name="connsiteY104" fmla="*/ 785123 h 2431042"/>
                <a:gd name="connsiteX105" fmla="*/ 567559 w 1806728"/>
                <a:gd name="connsiteY105" fmla="*/ 775663 h 2431042"/>
                <a:gd name="connsiteX106" fmla="*/ 643233 w 1806728"/>
                <a:gd name="connsiteY106" fmla="*/ 794582 h 2431042"/>
                <a:gd name="connsiteX107" fmla="*/ 681070 w 1806728"/>
                <a:gd name="connsiteY107" fmla="*/ 870257 h 2431042"/>
                <a:gd name="connsiteX108" fmla="*/ 586477 w 1806728"/>
                <a:gd name="connsiteY108" fmla="*/ 889175 h 2431042"/>
                <a:gd name="connsiteX109" fmla="*/ 595937 w 1806728"/>
                <a:gd name="connsiteY109" fmla="*/ 1012146 h 2431042"/>
                <a:gd name="connsiteX110" fmla="*/ 567559 w 1806728"/>
                <a:gd name="connsiteY110" fmla="*/ 1049984 h 2431042"/>
                <a:gd name="connsiteX111" fmla="*/ 558099 w 1806728"/>
                <a:gd name="connsiteY111" fmla="*/ 1031065 h 2431042"/>
                <a:gd name="connsiteX112" fmla="*/ 501343 w 1806728"/>
                <a:gd name="connsiteY112" fmla="*/ 1040524 h 2431042"/>
                <a:gd name="connsiteX113" fmla="*/ 472966 w 1806728"/>
                <a:gd name="connsiteY113" fmla="*/ 1116199 h 2431042"/>
                <a:gd name="connsiteX114" fmla="*/ 425669 w 1806728"/>
                <a:gd name="connsiteY114" fmla="*/ 1068902 h 2431042"/>
                <a:gd name="connsiteX115" fmla="*/ 387832 w 1806728"/>
                <a:gd name="connsiteY115" fmla="*/ 1078361 h 2431042"/>
                <a:gd name="connsiteX116" fmla="*/ 283779 w 1806728"/>
                <a:gd name="connsiteY116" fmla="*/ 1229710 h 2431042"/>
                <a:gd name="connsiteX117" fmla="*/ 293239 w 1806728"/>
                <a:gd name="connsiteY117" fmla="*/ 1258088 h 2431042"/>
                <a:gd name="connsiteX118" fmla="*/ 245942 w 1806728"/>
                <a:gd name="connsiteY118" fmla="*/ 1267548 h 2431042"/>
                <a:gd name="connsiteX119" fmla="*/ 255401 w 1806728"/>
                <a:gd name="connsiteY119" fmla="*/ 1409437 h 2431042"/>
                <a:gd name="connsiteX120" fmla="*/ 37837 w 1806728"/>
                <a:gd name="connsiteY120" fmla="*/ 1816188 h 2431042"/>
                <a:gd name="connsiteX121" fmla="*/ 1749972 w 1806728"/>
                <a:gd name="connsiteY121" fmla="*/ 2128345 h 2431042"/>
                <a:gd name="connsiteX122" fmla="*/ 1759432 w 1806728"/>
                <a:gd name="connsiteY122" fmla="*/ 2147264 h 2431042"/>
                <a:gd name="connsiteX123" fmla="*/ 1731054 w 1806728"/>
                <a:gd name="connsiteY123" fmla="*/ 2166182 h 2431042"/>
                <a:gd name="connsiteX124" fmla="*/ 1740513 w 1806728"/>
                <a:gd name="connsiteY124" fmla="*/ 2175642 h 2431042"/>
                <a:gd name="connsiteX125" fmla="*/ 1787810 w 1806728"/>
                <a:gd name="connsiteY125" fmla="*/ 2128345 h 2431042"/>
                <a:gd name="connsiteX126" fmla="*/ 1806728 w 1806728"/>
                <a:gd name="connsiteY126" fmla="*/ 2128345 h 2431042"/>
                <a:gd name="connsiteX127" fmla="*/ 1778350 w 1806728"/>
                <a:gd name="connsiteY127" fmla="*/ 2109426 h 2431042"/>
                <a:gd name="connsiteX128" fmla="*/ 1768891 w 1806728"/>
                <a:gd name="connsiteY128" fmla="*/ 2128345 h 2431042"/>
                <a:gd name="connsiteX129" fmla="*/ 1560786 w 1806728"/>
                <a:gd name="connsiteY129" fmla="*/ 2099967 h 2431042"/>
                <a:gd name="connsiteX130" fmla="*/ 1551327 w 1806728"/>
                <a:gd name="connsiteY130" fmla="*/ 2128345 h 2431042"/>
                <a:gd name="connsiteX131" fmla="*/ 1570246 w 1806728"/>
                <a:gd name="connsiteY131" fmla="*/ 2137804 h 2431042"/>
                <a:gd name="connsiteX132" fmla="*/ 1674298 w 1806728"/>
                <a:gd name="connsiteY132" fmla="*/ 2109426 h 2431042"/>
                <a:gd name="connsiteX133" fmla="*/ 1693217 w 1806728"/>
                <a:gd name="connsiteY133" fmla="*/ 2071589 h 2431042"/>
                <a:gd name="connsiteX134" fmla="*/ 1598624 w 1806728"/>
                <a:gd name="connsiteY134" fmla="*/ 2071589 h 2431042"/>
                <a:gd name="connsiteX135" fmla="*/ 1579705 w 1806728"/>
                <a:gd name="connsiteY135" fmla="*/ 2090508 h 243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806728" h="2431042">
                  <a:moveTo>
                    <a:pt x="0" y="1920240"/>
                  </a:moveTo>
                  <a:lnTo>
                    <a:pt x="66215" y="1976996"/>
                  </a:lnTo>
                  <a:lnTo>
                    <a:pt x="113512" y="2071589"/>
                  </a:lnTo>
                  <a:lnTo>
                    <a:pt x="331076" y="2251316"/>
                  </a:lnTo>
                  <a:lnTo>
                    <a:pt x="624315" y="2431043"/>
                  </a:lnTo>
                  <a:lnTo>
                    <a:pt x="945931" y="2355368"/>
                  </a:lnTo>
                  <a:lnTo>
                    <a:pt x="1343222" y="2289153"/>
                  </a:lnTo>
                  <a:lnTo>
                    <a:pt x="1456734" y="2298613"/>
                  </a:lnTo>
                  <a:lnTo>
                    <a:pt x="1532408" y="2251316"/>
                  </a:lnTo>
                  <a:lnTo>
                    <a:pt x="1541868" y="2222938"/>
                  </a:lnTo>
                  <a:lnTo>
                    <a:pt x="1522949" y="2166182"/>
                  </a:lnTo>
                  <a:lnTo>
                    <a:pt x="1560786" y="2081048"/>
                  </a:lnTo>
                  <a:lnTo>
                    <a:pt x="1551327" y="2052670"/>
                  </a:lnTo>
                  <a:lnTo>
                    <a:pt x="1466193" y="2033752"/>
                  </a:lnTo>
                  <a:lnTo>
                    <a:pt x="1456734" y="2005374"/>
                  </a:lnTo>
                  <a:lnTo>
                    <a:pt x="1522949" y="1948618"/>
                  </a:lnTo>
                  <a:lnTo>
                    <a:pt x="1504030" y="1958077"/>
                  </a:lnTo>
                  <a:lnTo>
                    <a:pt x="1390519" y="1939159"/>
                  </a:lnTo>
                  <a:lnTo>
                    <a:pt x="1381059" y="1882403"/>
                  </a:lnTo>
                  <a:lnTo>
                    <a:pt x="1305385" y="1825647"/>
                  </a:lnTo>
                  <a:lnTo>
                    <a:pt x="1305385" y="1712135"/>
                  </a:lnTo>
                  <a:lnTo>
                    <a:pt x="1248629" y="1778350"/>
                  </a:lnTo>
                  <a:lnTo>
                    <a:pt x="1229710" y="1778350"/>
                  </a:lnTo>
                  <a:lnTo>
                    <a:pt x="1220251" y="1759432"/>
                  </a:lnTo>
                  <a:lnTo>
                    <a:pt x="1220251" y="1721595"/>
                  </a:lnTo>
                  <a:lnTo>
                    <a:pt x="1258088" y="1693217"/>
                  </a:lnTo>
                  <a:lnTo>
                    <a:pt x="1267548" y="1636461"/>
                  </a:lnTo>
                  <a:lnTo>
                    <a:pt x="1314844" y="1617542"/>
                  </a:lnTo>
                  <a:lnTo>
                    <a:pt x="1324304" y="1598624"/>
                  </a:lnTo>
                  <a:lnTo>
                    <a:pt x="1343222" y="1532408"/>
                  </a:lnTo>
                  <a:lnTo>
                    <a:pt x="1314844" y="1447275"/>
                  </a:lnTo>
                  <a:lnTo>
                    <a:pt x="1362141" y="1390519"/>
                  </a:lnTo>
                  <a:lnTo>
                    <a:pt x="1371600" y="1277007"/>
                  </a:lnTo>
                  <a:lnTo>
                    <a:pt x="1286466" y="1210792"/>
                  </a:lnTo>
                  <a:lnTo>
                    <a:pt x="1286466" y="1144577"/>
                  </a:lnTo>
                  <a:lnTo>
                    <a:pt x="1229710" y="1116199"/>
                  </a:lnTo>
                  <a:lnTo>
                    <a:pt x="1163495" y="1049984"/>
                  </a:lnTo>
                  <a:lnTo>
                    <a:pt x="1163495" y="1021606"/>
                  </a:lnTo>
                  <a:lnTo>
                    <a:pt x="1267548" y="870257"/>
                  </a:lnTo>
                  <a:lnTo>
                    <a:pt x="1267548" y="841879"/>
                  </a:lnTo>
                  <a:lnTo>
                    <a:pt x="1229710" y="775663"/>
                  </a:lnTo>
                  <a:lnTo>
                    <a:pt x="1172955" y="756745"/>
                  </a:lnTo>
                  <a:lnTo>
                    <a:pt x="1144577" y="699989"/>
                  </a:lnTo>
                  <a:lnTo>
                    <a:pt x="1135117" y="633774"/>
                  </a:lnTo>
                  <a:lnTo>
                    <a:pt x="1220251" y="605396"/>
                  </a:lnTo>
                  <a:lnTo>
                    <a:pt x="1229710" y="624315"/>
                  </a:lnTo>
                  <a:lnTo>
                    <a:pt x="1248629" y="624315"/>
                  </a:lnTo>
                  <a:lnTo>
                    <a:pt x="1277007" y="539181"/>
                  </a:lnTo>
                  <a:lnTo>
                    <a:pt x="1258088" y="491884"/>
                  </a:lnTo>
                  <a:lnTo>
                    <a:pt x="1286466" y="463506"/>
                  </a:lnTo>
                  <a:lnTo>
                    <a:pt x="1305385" y="463506"/>
                  </a:lnTo>
                  <a:lnTo>
                    <a:pt x="1314844" y="482425"/>
                  </a:lnTo>
                  <a:lnTo>
                    <a:pt x="1324304" y="472966"/>
                  </a:lnTo>
                  <a:lnTo>
                    <a:pt x="1295926" y="397291"/>
                  </a:lnTo>
                  <a:lnTo>
                    <a:pt x="1258088" y="416210"/>
                  </a:lnTo>
                  <a:lnTo>
                    <a:pt x="1258088" y="444588"/>
                  </a:lnTo>
                  <a:lnTo>
                    <a:pt x="1182414" y="387832"/>
                  </a:lnTo>
                  <a:lnTo>
                    <a:pt x="1172955" y="368913"/>
                  </a:lnTo>
                  <a:lnTo>
                    <a:pt x="1201332" y="331076"/>
                  </a:lnTo>
                  <a:lnTo>
                    <a:pt x="1201332" y="312157"/>
                  </a:lnTo>
                  <a:lnTo>
                    <a:pt x="1182414" y="302698"/>
                  </a:lnTo>
                  <a:lnTo>
                    <a:pt x="1191873" y="264861"/>
                  </a:lnTo>
                  <a:lnTo>
                    <a:pt x="1097280" y="208105"/>
                  </a:lnTo>
                  <a:lnTo>
                    <a:pt x="1049984" y="141890"/>
                  </a:lnTo>
                  <a:lnTo>
                    <a:pt x="1012146" y="37837"/>
                  </a:lnTo>
                  <a:lnTo>
                    <a:pt x="936472" y="28378"/>
                  </a:lnTo>
                  <a:lnTo>
                    <a:pt x="908094" y="0"/>
                  </a:lnTo>
                  <a:lnTo>
                    <a:pt x="889175" y="0"/>
                  </a:lnTo>
                  <a:lnTo>
                    <a:pt x="813501" y="18919"/>
                  </a:lnTo>
                  <a:lnTo>
                    <a:pt x="785123" y="47297"/>
                  </a:lnTo>
                  <a:lnTo>
                    <a:pt x="747286" y="56756"/>
                  </a:lnTo>
                  <a:lnTo>
                    <a:pt x="737826" y="37837"/>
                  </a:lnTo>
                  <a:lnTo>
                    <a:pt x="699989" y="37837"/>
                  </a:lnTo>
                  <a:lnTo>
                    <a:pt x="690530" y="9459"/>
                  </a:lnTo>
                  <a:lnTo>
                    <a:pt x="671611" y="9459"/>
                  </a:lnTo>
                  <a:lnTo>
                    <a:pt x="643233" y="18919"/>
                  </a:lnTo>
                  <a:lnTo>
                    <a:pt x="624315" y="56756"/>
                  </a:lnTo>
                  <a:lnTo>
                    <a:pt x="577018" y="75674"/>
                  </a:lnTo>
                  <a:lnTo>
                    <a:pt x="548640" y="56756"/>
                  </a:lnTo>
                  <a:lnTo>
                    <a:pt x="529721" y="9459"/>
                  </a:lnTo>
                  <a:lnTo>
                    <a:pt x="539181" y="75674"/>
                  </a:lnTo>
                  <a:lnTo>
                    <a:pt x="529721" y="94593"/>
                  </a:lnTo>
                  <a:lnTo>
                    <a:pt x="501343" y="104052"/>
                  </a:lnTo>
                  <a:lnTo>
                    <a:pt x="501343" y="122971"/>
                  </a:lnTo>
                  <a:lnTo>
                    <a:pt x="577018" y="104052"/>
                  </a:lnTo>
                  <a:lnTo>
                    <a:pt x="652692" y="113512"/>
                  </a:lnTo>
                  <a:lnTo>
                    <a:pt x="671611" y="141890"/>
                  </a:lnTo>
                  <a:lnTo>
                    <a:pt x="747286" y="189186"/>
                  </a:lnTo>
                  <a:lnTo>
                    <a:pt x="756745" y="227023"/>
                  </a:lnTo>
                  <a:lnTo>
                    <a:pt x="747286" y="331076"/>
                  </a:lnTo>
                  <a:lnTo>
                    <a:pt x="709448" y="387832"/>
                  </a:lnTo>
                  <a:lnTo>
                    <a:pt x="718908" y="435128"/>
                  </a:lnTo>
                  <a:lnTo>
                    <a:pt x="766204" y="482425"/>
                  </a:lnTo>
                  <a:lnTo>
                    <a:pt x="747286" y="510803"/>
                  </a:lnTo>
                  <a:lnTo>
                    <a:pt x="709448" y="529721"/>
                  </a:lnTo>
                  <a:lnTo>
                    <a:pt x="709448" y="558099"/>
                  </a:lnTo>
                  <a:lnTo>
                    <a:pt x="690530" y="577018"/>
                  </a:lnTo>
                  <a:lnTo>
                    <a:pt x="595937" y="577018"/>
                  </a:lnTo>
                  <a:lnTo>
                    <a:pt x="595937" y="624315"/>
                  </a:lnTo>
                  <a:lnTo>
                    <a:pt x="577018" y="633774"/>
                  </a:lnTo>
                  <a:lnTo>
                    <a:pt x="567559" y="709448"/>
                  </a:lnTo>
                  <a:lnTo>
                    <a:pt x="539181" y="709448"/>
                  </a:lnTo>
                  <a:lnTo>
                    <a:pt x="510803" y="737826"/>
                  </a:lnTo>
                  <a:lnTo>
                    <a:pt x="520262" y="766204"/>
                  </a:lnTo>
                  <a:lnTo>
                    <a:pt x="548640" y="785123"/>
                  </a:lnTo>
                  <a:lnTo>
                    <a:pt x="567559" y="775663"/>
                  </a:lnTo>
                  <a:lnTo>
                    <a:pt x="643233" y="794582"/>
                  </a:lnTo>
                  <a:lnTo>
                    <a:pt x="681070" y="870257"/>
                  </a:lnTo>
                  <a:lnTo>
                    <a:pt x="586477" y="889175"/>
                  </a:lnTo>
                  <a:lnTo>
                    <a:pt x="595937" y="1012146"/>
                  </a:lnTo>
                  <a:lnTo>
                    <a:pt x="567559" y="1049984"/>
                  </a:lnTo>
                  <a:lnTo>
                    <a:pt x="558099" y="1031065"/>
                  </a:lnTo>
                  <a:lnTo>
                    <a:pt x="501343" y="1040524"/>
                  </a:lnTo>
                  <a:lnTo>
                    <a:pt x="472966" y="1116199"/>
                  </a:lnTo>
                  <a:lnTo>
                    <a:pt x="425669" y="1068902"/>
                  </a:lnTo>
                  <a:lnTo>
                    <a:pt x="387832" y="1078361"/>
                  </a:lnTo>
                  <a:lnTo>
                    <a:pt x="283779" y="1229710"/>
                  </a:lnTo>
                  <a:lnTo>
                    <a:pt x="293239" y="1258088"/>
                  </a:lnTo>
                  <a:lnTo>
                    <a:pt x="245942" y="1267548"/>
                  </a:lnTo>
                  <a:lnTo>
                    <a:pt x="255401" y="1409437"/>
                  </a:lnTo>
                  <a:lnTo>
                    <a:pt x="37837" y="1816188"/>
                  </a:lnTo>
                  <a:close/>
                  <a:moveTo>
                    <a:pt x="1749972" y="2128345"/>
                  </a:moveTo>
                  <a:lnTo>
                    <a:pt x="1759432" y="2147264"/>
                  </a:lnTo>
                  <a:lnTo>
                    <a:pt x="1731054" y="2166182"/>
                  </a:lnTo>
                  <a:lnTo>
                    <a:pt x="1740513" y="2175642"/>
                  </a:lnTo>
                  <a:lnTo>
                    <a:pt x="1787810" y="2128345"/>
                  </a:lnTo>
                  <a:lnTo>
                    <a:pt x="1806728" y="2128345"/>
                  </a:lnTo>
                  <a:lnTo>
                    <a:pt x="1778350" y="2109426"/>
                  </a:lnTo>
                  <a:lnTo>
                    <a:pt x="1768891" y="2128345"/>
                  </a:lnTo>
                  <a:close/>
                  <a:moveTo>
                    <a:pt x="1560786" y="2099967"/>
                  </a:moveTo>
                  <a:lnTo>
                    <a:pt x="1551327" y="2128345"/>
                  </a:lnTo>
                  <a:lnTo>
                    <a:pt x="1570246" y="2137804"/>
                  </a:lnTo>
                  <a:lnTo>
                    <a:pt x="1674298" y="2109426"/>
                  </a:lnTo>
                  <a:lnTo>
                    <a:pt x="1693217" y="2071589"/>
                  </a:lnTo>
                  <a:lnTo>
                    <a:pt x="1598624" y="2071589"/>
                  </a:lnTo>
                  <a:lnTo>
                    <a:pt x="1579705" y="2090508"/>
                  </a:lnTo>
                  <a:close/>
                </a:path>
              </a:pathLst>
            </a:custGeom>
            <a:grpFill/>
            <a:ln w="4727" cap="rnd">
              <a:solidFill>
                <a:schemeClr val="bg1"/>
              </a:solidFill>
              <a:custDash>
                <a:ds d="75000" sp="450000"/>
              </a:custDash>
              <a:round/>
            </a:ln>
          </p:spPr>
          <p:txBody>
            <a:bodyPr rtlCol="0" anchor="ctr"/>
            <a:lstStyle/>
            <a:p>
              <a:endParaRPr lang="zh-CN" altLang="en-US"/>
            </a:p>
          </p:txBody>
        </p:sp>
      </p:grpSp>
      <p:grpSp>
        <p:nvGrpSpPr>
          <p:cNvPr id="45" name="组合 44">
            <a:extLst>
              <a:ext uri="{FF2B5EF4-FFF2-40B4-BE49-F238E27FC236}">
                <a16:creationId xmlns:a16="http://schemas.microsoft.com/office/drawing/2014/main" xmlns="" id="{6B028D6B-934C-404C-988B-8628A848C016}"/>
              </a:ext>
            </a:extLst>
          </p:cNvPr>
          <p:cNvGrpSpPr/>
          <p:nvPr/>
        </p:nvGrpSpPr>
        <p:grpSpPr>
          <a:xfrm>
            <a:off x="3707957" y="2533443"/>
            <a:ext cx="143637" cy="143637"/>
            <a:chOff x="3620643" y="2232733"/>
            <a:chExt cx="390986" cy="390986"/>
          </a:xfrm>
        </p:grpSpPr>
        <p:sp>
          <p:nvSpPr>
            <p:cNvPr id="43" name="椭圆 42">
              <a:extLst>
                <a:ext uri="{FF2B5EF4-FFF2-40B4-BE49-F238E27FC236}">
                  <a16:creationId xmlns:a16="http://schemas.microsoft.com/office/drawing/2014/main" xmlns="" id="{FDE32CBE-9641-48AA-8EA9-9AC0491CC3A1}"/>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6CBE4C40-8319-427C-8673-FE2150CF3B60}"/>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任意多边形: 形状 45">
            <a:extLst>
              <a:ext uri="{FF2B5EF4-FFF2-40B4-BE49-F238E27FC236}">
                <a16:creationId xmlns:a16="http://schemas.microsoft.com/office/drawing/2014/main" xmlns="" id="{86E3D51C-442F-449E-8F10-8E68F6FD1F51}"/>
              </a:ext>
            </a:extLst>
          </p:cNvPr>
          <p:cNvSpPr/>
          <p:nvPr/>
        </p:nvSpPr>
        <p:spPr>
          <a:xfrm>
            <a:off x="3792511" y="2247522"/>
            <a:ext cx="3312827" cy="344774"/>
          </a:xfrm>
          <a:custGeom>
            <a:avLst/>
            <a:gdLst>
              <a:gd name="connsiteX0" fmla="*/ 0 w 3312827"/>
              <a:gd name="connsiteY0" fmla="*/ 344774 h 344774"/>
              <a:gd name="connsiteX1" fmla="*/ 344774 w 3312827"/>
              <a:gd name="connsiteY1" fmla="*/ 0 h 344774"/>
              <a:gd name="connsiteX2" fmla="*/ 3312827 w 3312827"/>
              <a:gd name="connsiteY2" fmla="*/ 0 h 344774"/>
            </a:gdLst>
            <a:ahLst/>
            <a:cxnLst>
              <a:cxn ang="0">
                <a:pos x="connsiteX0" y="connsiteY0"/>
              </a:cxn>
              <a:cxn ang="0">
                <a:pos x="connsiteX1" y="connsiteY1"/>
              </a:cxn>
              <a:cxn ang="0">
                <a:pos x="connsiteX2" y="connsiteY2"/>
              </a:cxn>
            </a:cxnLst>
            <a:rect l="l" t="t" r="r" b="b"/>
            <a:pathLst>
              <a:path w="3312827" h="344774">
                <a:moveTo>
                  <a:pt x="0" y="344774"/>
                </a:moveTo>
                <a:lnTo>
                  <a:pt x="344774" y="0"/>
                </a:lnTo>
                <a:lnTo>
                  <a:pt x="3312827" y="0"/>
                </a:lnTo>
              </a:path>
            </a:pathLst>
          </a:custGeom>
          <a:noFill/>
          <a:ln>
            <a:gradFill>
              <a:gsLst>
                <a:gs pos="0">
                  <a:schemeClr val="bg1"/>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剪去单角 47">
            <a:extLst>
              <a:ext uri="{FF2B5EF4-FFF2-40B4-BE49-F238E27FC236}">
                <a16:creationId xmlns:a16="http://schemas.microsoft.com/office/drawing/2014/main" xmlns="" id="{94449EF5-2B1F-4D2E-9AFF-18198A07BAFD}"/>
              </a:ext>
            </a:extLst>
          </p:cNvPr>
          <p:cNvSpPr/>
          <p:nvPr/>
        </p:nvSpPr>
        <p:spPr>
          <a:xfrm>
            <a:off x="7114798" y="1897783"/>
            <a:ext cx="3641834"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0" name="直接连接符 49">
            <a:extLst>
              <a:ext uri="{FF2B5EF4-FFF2-40B4-BE49-F238E27FC236}">
                <a16:creationId xmlns:a16="http://schemas.microsoft.com/office/drawing/2014/main" xmlns="" id="{BD5C088E-6F49-4C84-90DF-369D67A5D52B}"/>
              </a:ext>
            </a:extLst>
          </p:cNvPr>
          <p:cNvCxnSpPr>
            <a:cxnSpLocks/>
          </p:cNvCxnSpPr>
          <p:nvPr/>
        </p:nvCxnSpPr>
        <p:spPr>
          <a:xfrm>
            <a:off x="7119561" y="1897783"/>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CA7A3909-1AAE-43DB-A76D-179676490CC7}"/>
              </a:ext>
            </a:extLst>
          </p:cNvPr>
          <p:cNvSpPr txBox="1"/>
          <p:nvPr/>
        </p:nvSpPr>
        <p:spPr>
          <a:xfrm>
            <a:off x="7529592" y="2005909"/>
            <a:ext cx="2698175" cy="523220"/>
          </a:xfrm>
          <a:prstGeom prst="rect">
            <a:avLst/>
          </a:prstGeom>
          <a:noFill/>
        </p:spPr>
        <p:txBody>
          <a:bodyPr wrap="none" rtlCol="0">
            <a:spAutoFit/>
          </a:bodyPr>
          <a:lstStyle/>
          <a:p>
            <a:r>
              <a:rPr lang="zh-CN" altLang="en-US" sz="2800" dirty="0">
                <a:solidFill>
                  <a:schemeClr val="accent1"/>
                </a:solidFill>
                <a:latin typeface="+mj-ea"/>
                <a:ea typeface="+mj-ea"/>
              </a:rPr>
              <a:t>同安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稿定景城</a:t>
            </a:r>
          </a:p>
        </p:txBody>
      </p:sp>
      <p:sp>
        <p:nvSpPr>
          <p:cNvPr id="52" name="等腰三角形 51">
            <a:extLst>
              <a:ext uri="{FF2B5EF4-FFF2-40B4-BE49-F238E27FC236}">
                <a16:creationId xmlns:a16="http://schemas.microsoft.com/office/drawing/2014/main" xmlns="" id="{99B9439D-100B-4066-B0F3-351D901E1EDB}"/>
              </a:ext>
            </a:extLst>
          </p:cNvPr>
          <p:cNvSpPr/>
          <p:nvPr/>
        </p:nvSpPr>
        <p:spPr>
          <a:xfrm rot="13527293">
            <a:off x="10577874" y="1938289"/>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xmlns="" id="{BC25B3CC-B461-4F08-A55E-11107BC05232}"/>
              </a:ext>
            </a:extLst>
          </p:cNvPr>
          <p:cNvGrpSpPr/>
          <p:nvPr/>
        </p:nvGrpSpPr>
        <p:grpSpPr>
          <a:xfrm>
            <a:off x="4829386" y="3718726"/>
            <a:ext cx="143637" cy="143637"/>
            <a:chOff x="3620643" y="2232733"/>
            <a:chExt cx="390986" cy="390986"/>
          </a:xfrm>
        </p:grpSpPr>
        <p:sp>
          <p:nvSpPr>
            <p:cNvPr id="54" name="椭圆 53">
              <a:extLst>
                <a:ext uri="{FF2B5EF4-FFF2-40B4-BE49-F238E27FC236}">
                  <a16:creationId xmlns:a16="http://schemas.microsoft.com/office/drawing/2014/main" xmlns="" id="{EE5936C9-96AD-42D2-8DB6-D763202428C9}"/>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C052C8BD-8620-435D-835E-A9CAC09F78C1}"/>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a:extLst>
              <a:ext uri="{FF2B5EF4-FFF2-40B4-BE49-F238E27FC236}">
                <a16:creationId xmlns:a16="http://schemas.microsoft.com/office/drawing/2014/main" xmlns="" id="{7CE5AAB4-588C-4918-8EC5-6F16D77B499A}"/>
              </a:ext>
            </a:extLst>
          </p:cNvPr>
          <p:cNvCxnSpPr>
            <a:cxnSpLocks/>
          </p:cNvCxnSpPr>
          <p:nvPr/>
        </p:nvCxnSpPr>
        <p:spPr>
          <a:xfrm>
            <a:off x="4869212" y="3784969"/>
            <a:ext cx="2236126" cy="0"/>
          </a:xfrm>
          <a:prstGeom prst="line">
            <a:avLst/>
          </a:prstGeom>
          <a:ln>
            <a:gradFill>
              <a:gsLst>
                <a:gs pos="0">
                  <a:schemeClr val="accent1">
                    <a:lumMod val="5000"/>
                    <a:lumOff val="9500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59" name="矩形: 剪去单角 58">
            <a:extLst>
              <a:ext uri="{FF2B5EF4-FFF2-40B4-BE49-F238E27FC236}">
                <a16:creationId xmlns:a16="http://schemas.microsoft.com/office/drawing/2014/main" xmlns="" id="{262FFA99-CC4A-4E87-AB11-9271ABF99214}"/>
              </a:ext>
            </a:extLst>
          </p:cNvPr>
          <p:cNvSpPr/>
          <p:nvPr/>
        </p:nvSpPr>
        <p:spPr>
          <a:xfrm>
            <a:off x="7114798" y="3411295"/>
            <a:ext cx="3641834"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0" name="直接连接符 59">
            <a:extLst>
              <a:ext uri="{FF2B5EF4-FFF2-40B4-BE49-F238E27FC236}">
                <a16:creationId xmlns:a16="http://schemas.microsoft.com/office/drawing/2014/main" xmlns="" id="{8DCC4E8E-C6DD-4EAC-BF62-F979B116E341}"/>
              </a:ext>
            </a:extLst>
          </p:cNvPr>
          <p:cNvCxnSpPr>
            <a:cxnSpLocks/>
          </p:cNvCxnSpPr>
          <p:nvPr/>
        </p:nvCxnSpPr>
        <p:spPr>
          <a:xfrm>
            <a:off x="7119561" y="3411295"/>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xmlns="" id="{7AE93BE4-7ABD-4F5E-A23A-836E0B2D6A73}"/>
              </a:ext>
            </a:extLst>
          </p:cNvPr>
          <p:cNvSpPr txBox="1"/>
          <p:nvPr/>
        </p:nvSpPr>
        <p:spPr>
          <a:xfrm>
            <a:off x="7529592" y="3519421"/>
            <a:ext cx="2698175" cy="523220"/>
          </a:xfrm>
          <a:prstGeom prst="rect">
            <a:avLst/>
          </a:prstGeom>
          <a:noFill/>
        </p:spPr>
        <p:txBody>
          <a:bodyPr wrap="none" rtlCol="0">
            <a:spAutoFit/>
          </a:bodyPr>
          <a:lstStyle/>
          <a:p>
            <a:r>
              <a:rPr lang="zh-CN" altLang="en-US" sz="2800" dirty="0">
                <a:solidFill>
                  <a:schemeClr val="accent1"/>
                </a:solidFill>
                <a:latin typeface="+mj-ea"/>
                <a:ea typeface="+mj-ea"/>
              </a:rPr>
              <a:t>翔安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稿定御园</a:t>
            </a:r>
          </a:p>
        </p:txBody>
      </p:sp>
      <p:sp>
        <p:nvSpPr>
          <p:cNvPr id="62" name="等腰三角形 61">
            <a:extLst>
              <a:ext uri="{FF2B5EF4-FFF2-40B4-BE49-F238E27FC236}">
                <a16:creationId xmlns:a16="http://schemas.microsoft.com/office/drawing/2014/main" xmlns="" id="{FE9105EC-C0A8-40EA-933E-8EAC9652E1D2}"/>
              </a:ext>
            </a:extLst>
          </p:cNvPr>
          <p:cNvSpPr/>
          <p:nvPr/>
        </p:nvSpPr>
        <p:spPr>
          <a:xfrm rot="13527293">
            <a:off x="10577874" y="3451801"/>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xmlns="" id="{92481D84-1007-4F8F-B465-9BB29D41A01D}"/>
              </a:ext>
            </a:extLst>
          </p:cNvPr>
          <p:cNvGrpSpPr/>
          <p:nvPr/>
        </p:nvGrpSpPr>
        <p:grpSpPr>
          <a:xfrm>
            <a:off x="3081504" y="4667625"/>
            <a:ext cx="143637" cy="143637"/>
            <a:chOff x="3620643" y="2232733"/>
            <a:chExt cx="390986" cy="390986"/>
          </a:xfrm>
        </p:grpSpPr>
        <p:sp>
          <p:nvSpPr>
            <p:cNvPr id="64" name="椭圆 63">
              <a:extLst>
                <a:ext uri="{FF2B5EF4-FFF2-40B4-BE49-F238E27FC236}">
                  <a16:creationId xmlns:a16="http://schemas.microsoft.com/office/drawing/2014/main" xmlns="" id="{8441944D-83DC-4E35-ABBB-956DC8798317}"/>
                </a:ext>
              </a:extLst>
            </p:cNvPr>
            <p:cNvSpPr/>
            <p:nvPr/>
          </p:nvSpPr>
          <p:spPr>
            <a:xfrm>
              <a:off x="3729050" y="2341140"/>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C97FBAED-7CF4-454C-8BDB-22EDC13E9BD0}"/>
                </a:ext>
              </a:extLst>
            </p:cNvPr>
            <p:cNvSpPr/>
            <p:nvPr/>
          </p:nvSpPr>
          <p:spPr>
            <a:xfrm>
              <a:off x="3620643" y="2232733"/>
              <a:ext cx="390986" cy="390986"/>
            </a:xfrm>
            <a:prstGeom prst="ellipse">
              <a:avLst/>
            </a:prstGeom>
            <a:gradFill flip="none" rotWithShape="1">
              <a:gsLst>
                <a:gs pos="0">
                  <a:schemeClr val="accent1">
                    <a:lumMod val="5000"/>
                    <a:lumOff val="95000"/>
                  </a:schemeClr>
                </a:gs>
                <a:gs pos="100000">
                  <a:schemeClr val="bg1">
                    <a:alpha val="0"/>
                  </a:schemeClr>
                </a:gs>
              </a:gsLst>
              <a:path path="circle">
                <a:fillToRect l="50000" t="50000" r="50000" b="50000"/>
              </a:path>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任意多边形: 形状 65">
            <a:extLst>
              <a:ext uri="{FF2B5EF4-FFF2-40B4-BE49-F238E27FC236}">
                <a16:creationId xmlns:a16="http://schemas.microsoft.com/office/drawing/2014/main" xmlns="" id="{6D524F94-28FD-4B8E-B9CE-4227FA77A3CD}"/>
              </a:ext>
            </a:extLst>
          </p:cNvPr>
          <p:cNvSpPr/>
          <p:nvPr/>
        </p:nvSpPr>
        <p:spPr>
          <a:xfrm>
            <a:off x="3161496" y="4735890"/>
            <a:ext cx="3957403" cy="539646"/>
          </a:xfrm>
          <a:custGeom>
            <a:avLst/>
            <a:gdLst>
              <a:gd name="connsiteX0" fmla="*/ 0 w 3957403"/>
              <a:gd name="connsiteY0" fmla="*/ 0 h 539646"/>
              <a:gd name="connsiteX1" fmla="*/ 539646 w 3957403"/>
              <a:gd name="connsiteY1" fmla="*/ 539646 h 539646"/>
              <a:gd name="connsiteX2" fmla="*/ 3957403 w 3957403"/>
              <a:gd name="connsiteY2" fmla="*/ 539646 h 539646"/>
            </a:gdLst>
            <a:ahLst/>
            <a:cxnLst>
              <a:cxn ang="0">
                <a:pos x="connsiteX0" y="connsiteY0"/>
              </a:cxn>
              <a:cxn ang="0">
                <a:pos x="connsiteX1" y="connsiteY1"/>
              </a:cxn>
              <a:cxn ang="0">
                <a:pos x="connsiteX2" y="connsiteY2"/>
              </a:cxn>
            </a:cxnLst>
            <a:rect l="l" t="t" r="r" b="b"/>
            <a:pathLst>
              <a:path w="3957403" h="539646">
                <a:moveTo>
                  <a:pt x="0" y="0"/>
                </a:moveTo>
                <a:lnTo>
                  <a:pt x="539646" y="539646"/>
                </a:lnTo>
                <a:lnTo>
                  <a:pt x="3957403" y="539646"/>
                </a:lnTo>
              </a:path>
            </a:pathLst>
          </a:custGeom>
          <a:noFill/>
          <a:ln>
            <a:gradFill>
              <a:gsLst>
                <a:gs pos="0">
                  <a:schemeClr val="bg1"/>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剪去单角 66">
            <a:extLst>
              <a:ext uri="{FF2B5EF4-FFF2-40B4-BE49-F238E27FC236}">
                <a16:creationId xmlns:a16="http://schemas.microsoft.com/office/drawing/2014/main" xmlns="" id="{1FF7F737-C8FC-478A-A83D-3D7720942E1C}"/>
              </a:ext>
            </a:extLst>
          </p:cNvPr>
          <p:cNvSpPr/>
          <p:nvPr/>
        </p:nvSpPr>
        <p:spPr>
          <a:xfrm>
            <a:off x="7114798" y="4920582"/>
            <a:ext cx="3641834"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8" name="直接连接符 67">
            <a:extLst>
              <a:ext uri="{FF2B5EF4-FFF2-40B4-BE49-F238E27FC236}">
                <a16:creationId xmlns:a16="http://schemas.microsoft.com/office/drawing/2014/main" xmlns="" id="{FF224C16-F8B8-4475-827A-36424D546349}"/>
              </a:ext>
            </a:extLst>
          </p:cNvPr>
          <p:cNvCxnSpPr>
            <a:cxnSpLocks/>
          </p:cNvCxnSpPr>
          <p:nvPr/>
        </p:nvCxnSpPr>
        <p:spPr>
          <a:xfrm>
            <a:off x="7119561" y="4920582"/>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D4C24726-AE7C-470D-9868-ED7C58110FA4}"/>
              </a:ext>
            </a:extLst>
          </p:cNvPr>
          <p:cNvSpPr txBox="1"/>
          <p:nvPr/>
        </p:nvSpPr>
        <p:spPr>
          <a:xfrm>
            <a:off x="7529592" y="5028708"/>
            <a:ext cx="2698175" cy="523220"/>
          </a:xfrm>
          <a:prstGeom prst="rect">
            <a:avLst/>
          </a:prstGeom>
          <a:noFill/>
        </p:spPr>
        <p:txBody>
          <a:bodyPr wrap="none" rtlCol="0">
            <a:spAutoFit/>
          </a:bodyPr>
          <a:lstStyle/>
          <a:p>
            <a:r>
              <a:rPr lang="zh-CN" altLang="en-US" sz="2800" dirty="0">
                <a:solidFill>
                  <a:schemeClr val="accent1"/>
                </a:solidFill>
                <a:latin typeface="+mj-ea"/>
                <a:ea typeface="+mj-ea"/>
              </a:rPr>
              <a:t>海沧</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稿定宏府</a:t>
            </a:r>
          </a:p>
        </p:txBody>
      </p:sp>
      <p:sp>
        <p:nvSpPr>
          <p:cNvPr id="70" name="等腰三角形 69">
            <a:extLst>
              <a:ext uri="{FF2B5EF4-FFF2-40B4-BE49-F238E27FC236}">
                <a16:creationId xmlns:a16="http://schemas.microsoft.com/office/drawing/2014/main" xmlns="" id="{88C16E00-D86A-42D6-BA3E-B24EF490C29E}"/>
              </a:ext>
            </a:extLst>
          </p:cNvPr>
          <p:cNvSpPr/>
          <p:nvPr/>
        </p:nvSpPr>
        <p:spPr>
          <a:xfrm rot="13527293">
            <a:off x="10577874" y="4961088"/>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xmlns="" id="{1136A64D-F67B-4B87-9086-74B8B0C2EEF9}"/>
              </a:ext>
            </a:extLst>
          </p:cNvPr>
          <p:cNvSpPr/>
          <p:nvPr/>
        </p:nvSpPr>
        <p:spPr>
          <a:xfrm>
            <a:off x="484973" y="1428306"/>
            <a:ext cx="5570756" cy="400110"/>
          </a:xfrm>
          <a:prstGeom prst="rect">
            <a:avLst/>
          </a:prstGeom>
        </p:spPr>
        <p:txBody>
          <a:bodyPr wrap="none">
            <a:spAutoFit/>
          </a:bodyPr>
          <a:lstStyle/>
          <a:p>
            <a:r>
              <a:rPr lang="zh-CN" altLang="en-US" sz="2000" dirty="0">
                <a:solidFill>
                  <a:schemeClr val="tx1">
                    <a:lumMod val="75000"/>
                    <a:lumOff val="25000"/>
                  </a:schemeClr>
                </a:solidFill>
              </a:rPr>
              <a:t>立足福建，深耕厦门，“三盘齐发”，各自盛开</a:t>
            </a:r>
          </a:p>
        </p:txBody>
      </p:sp>
      <p:cxnSp>
        <p:nvCxnSpPr>
          <p:cNvPr id="11" name="直接连接符 10">
            <a:extLst>
              <a:ext uri="{FF2B5EF4-FFF2-40B4-BE49-F238E27FC236}">
                <a16:creationId xmlns:a16="http://schemas.microsoft.com/office/drawing/2014/main" xmlns="" id="{CB72805B-97B3-4692-86E2-5169A3640E05}"/>
              </a:ext>
            </a:extLst>
          </p:cNvPr>
          <p:cNvCxnSpPr/>
          <p:nvPr/>
        </p:nvCxnSpPr>
        <p:spPr>
          <a:xfrm>
            <a:off x="0" y="1364431"/>
            <a:ext cx="0" cy="503406"/>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图片 14" descr="图片包含 徽标&#10;&#10;描述已自动生成">
            <a:extLst>
              <a:ext uri="{FF2B5EF4-FFF2-40B4-BE49-F238E27FC236}">
                <a16:creationId xmlns:a16="http://schemas.microsoft.com/office/drawing/2014/main" xmlns="" id="{483641BD-1712-4CAB-840A-21C0086BA9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custDataLst>
      <p:tags r:id="rId1"/>
    </p:custDataLst>
    <p:extLst>
      <p:ext uri="{BB962C8B-B14F-4D97-AF65-F5344CB8AC3E}">
        <p14:creationId xmlns:p14="http://schemas.microsoft.com/office/powerpoint/2010/main" val="536725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剪去单角 26">
            <a:extLst>
              <a:ext uri="{FF2B5EF4-FFF2-40B4-BE49-F238E27FC236}">
                <a16:creationId xmlns:a16="http://schemas.microsoft.com/office/drawing/2014/main" xmlns="" id="{F138D650-8A62-4096-BEBA-A420F15E8AD6}"/>
              </a:ext>
            </a:extLst>
          </p:cNvPr>
          <p:cNvSpPr/>
          <p:nvPr/>
        </p:nvSpPr>
        <p:spPr>
          <a:xfrm>
            <a:off x="0" y="1666858"/>
            <a:ext cx="5852803" cy="98935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a:extLst>
              <a:ext uri="{FF2B5EF4-FFF2-40B4-BE49-F238E27FC236}">
                <a16:creationId xmlns:a16="http://schemas.microsoft.com/office/drawing/2014/main" xmlns="" id="{DF6BF275-29CD-42F3-8F83-D040AC97F6C3}"/>
              </a:ext>
            </a:extLst>
          </p:cNvPr>
          <p:cNvGrpSpPr/>
          <p:nvPr/>
        </p:nvGrpSpPr>
        <p:grpSpPr>
          <a:xfrm flipH="1">
            <a:off x="1185020" y="480229"/>
            <a:ext cx="1805111" cy="516467"/>
            <a:chOff x="2846598" y="496059"/>
            <a:chExt cx="1805111" cy="516467"/>
          </a:xfrm>
        </p:grpSpPr>
        <p:sp>
          <p:nvSpPr>
            <p:cNvPr id="19" name="箭头: 五边形 18">
              <a:extLst>
                <a:ext uri="{FF2B5EF4-FFF2-40B4-BE49-F238E27FC236}">
                  <a16:creationId xmlns:a16="http://schemas.microsoft.com/office/drawing/2014/main" xmlns="" id="{C03CF7CB-5BC2-4A38-8FE9-5E9E5D8810D3}"/>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86A4FF95-3632-4124-8503-98E73888D956}"/>
                </a:ext>
              </a:extLst>
            </p:cNvPr>
            <p:cNvGrpSpPr/>
            <p:nvPr/>
          </p:nvGrpSpPr>
          <p:grpSpPr>
            <a:xfrm>
              <a:off x="2846598" y="538163"/>
              <a:ext cx="654244" cy="432258"/>
              <a:chOff x="2846598" y="538163"/>
              <a:chExt cx="654244" cy="432258"/>
            </a:xfrm>
          </p:grpSpPr>
          <p:sp>
            <p:nvSpPr>
              <p:cNvPr id="21" name="箭头: V 形 20">
                <a:extLst>
                  <a:ext uri="{FF2B5EF4-FFF2-40B4-BE49-F238E27FC236}">
                    <a16:creationId xmlns:a16="http://schemas.microsoft.com/office/drawing/2014/main" xmlns="" id="{24EE0258-DD7C-4F1F-9003-873AADD9B0F8}"/>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xmlns="" id="{7DD9EA60-83AC-4785-9BF2-0CD20288C00E}"/>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a:extLst>
                  <a:ext uri="{FF2B5EF4-FFF2-40B4-BE49-F238E27FC236}">
                    <a16:creationId xmlns:a16="http://schemas.microsoft.com/office/drawing/2014/main" xmlns="" id="{74280CBE-CC70-413F-90F8-5C08C44FED28}"/>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2" name="文本框 11">
            <a:extLst>
              <a:ext uri="{FF2B5EF4-FFF2-40B4-BE49-F238E27FC236}">
                <a16:creationId xmlns:a16="http://schemas.microsoft.com/office/drawing/2014/main" xmlns="" id="{3CD6F42B-360E-4B29-95D7-37F3248E2251}"/>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26" name="文本框 25">
            <a:extLst>
              <a:ext uri="{FF2B5EF4-FFF2-40B4-BE49-F238E27FC236}">
                <a16:creationId xmlns:a16="http://schemas.microsoft.com/office/drawing/2014/main" xmlns="" id="{E9DB0A5F-3BCE-4985-8361-BC73E06A9AF9}"/>
              </a:ext>
            </a:extLst>
          </p:cNvPr>
          <p:cNvSpPr txBox="1"/>
          <p:nvPr/>
        </p:nvSpPr>
        <p:spPr>
          <a:xfrm>
            <a:off x="9565536" y="6243770"/>
            <a:ext cx="2279791" cy="276999"/>
          </a:xfrm>
          <a:prstGeom prst="rect">
            <a:avLst/>
          </a:prstGeom>
          <a:noFill/>
        </p:spPr>
        <p:txBody>
          <a:bodyPr wrap="none" rtlCol="0">
            <a:spAutoFit/>
          </a:bodyPr>
          <a:lstStyle/>
          <a:p>
            <a:r>
              <a:rPr lang="zh-CN" altLang="en-US" sz="1200" dirty="0">
                <a:solidFill>
                  <a:schemeClr val="tx1">
                    <a:lumMod val="65000"/>
                    <a:lumOff val="35000"/>
                  </a:schemeClr>
                </a:solidFill>
                <a:latin typeface="+mn-ea"/>
              </a:rPr>
              <a:t>*数据截止至</a:t>
            </a:r>
            <a:r>
              <a:rPr lang="en-US" altLang="zh-CN" sz="1200" dirty="0">
                <a:solidFill>
                  <a:schemeClr val="tx1">
                    <a:lumMod val="65000"/>
                    <a:lumOff val="35000"/>
                  </a:schemeClr>
                </a:solidFill>
                <a:latin typeface="+mn-ea"/>
              </a:rPr>
              <a:t>20XX</a:t>
            </a:r>
            <a:r>
              <a:rPr lang="zh-CN" altLang="en-US" sz="1200" dirty="0">
                <a:solidFill>
                  <a:schemeClr val="tx1">
                    <a:lumMod val="65000"/>
                    <a:lumOff val="35000"/>
                  </a:schemeClr>
                </a:solidFill>
                <a:latin typeface="+mn-ea"/>
              </a:rPr>
              <a:t>年</a:t>
            </a:r>
            <a:r>
              <a:rPr lang="en-US" altLang="zh-CN" sz="1200" dirty="0">
                <a:solidFill>
                  <a:schemeClr val="tx1">
                    <a:lumMod val="65000"/>
                    <a:lumOff val="35000"/>
                  </a:schemeClr>
                </a:solidFill>
                <a:latin typeface="+mn-ea"/>
              </a:rPr>
              <a:t>X</a:t>
            </a:r>
            <a:r>
              <a:rPr lang="zh-CN" altLang="en-US" sz="1200" dirty="0">
                <a:solidFill>
                  <a:schemeClr val="tx1">
                    <a:lumMod val="65000"/>
                    <a:lumOff val="35000"/>
                  </a:schemeClr>
                </a:solidFill>
                <a:latin typeface="+mn-ea"/>
              </a:rPr>
              <a:t>月</a:t>
            </a:r>
            <a:r>
              <a:rPr lang="en-US" altLang="zh-CN" sz="1200" dirty="0">
                <a:solidFill>
                  <a:schemeClr val="tx1">
                    <a:lumMod val="65000"/>
                    <a:lumOff val="35000"/>
                  </a:schemeClr>
                </a:solidFill>
                <a:latin typeface="+mn-ea"/>
              </a:rPr>
              <a:t>XX</a:t>
            </a:r>
            <a:r>
              <a:rPr lang="zh-CN" altLang="en-US" sz="1200" dirty="0">
                <a:solidFill>
                  <a:schemeClr val="tx1">
                    <a:lumMod val="65000"/>
                    <a:lumOff val="35000"/>
                  </a:schemeClr>
                </a:solidFill>
                <a:latin typeface="+mn-ea"/>
              </a:rPr>
              <a:t>日</a:t>
            </a:r>
          </a:p>
        </p:txBody>
      </p:sp>
      <p:sp>
        <p:nvSpPr>
          <p:cNvPr id="28" name="矩形 27">
            <a:extLst>
              <a:ext uri="{FF2B5EF4-FFF2-40B4-BE49-F238E27FC236}">
                <a16:creationId xmlns:a16="http://schemas.microsoft.com/office/drawing/2014/main" xmlns="" id="{B8B049BF-0AA9-4CD9-9989-547D77D00885}"/>
              </a:ext>
            </a:extLst>
          </p:cNvPr>
          <p:cNvSpPr/>
          <p:nvPr/>
        </p:nvSpPr>
        <p:spPr>
          <a:xfrm>
            <a:off x="1376598" y="1840212"/>
            <a:ext cx="2954655" cy="646331"/>
          </a:xfrm>
          <a:prstGeom prst="rect">
            <a:avLst/>
          </a:prstGeom>
        </p:spPr>
        <p:txBody>
          <a:bodyPr wrap="none">
            <a:spAutoFit/>
          </a:bodyPr>
          <a:lstStyle/>
          <a:p>
            <a:pPr algn="r"/>
            <a:r>
              <a:rPr lang="en-US" altLang="zh-CN" dirty="0">
                <a:solidFill>
                  <a:schemeClr val="tx1">
                    <a:lumMod val="75000"/>
                    <a:lumOff val="25000"/>
                  </a:schemeClr>
                </a:solidFill>
                <a:latin typeface="+mn-ea"/>
              </a:rPr>
              <a:t>20XX</a:t>
            </a:r>
            <a:r>
              <a:rPr lang="zh-CN" altLang="en-US" dirty="0">
                <a:solidFill>
                  <a:schemeClr val="tx1">
                    <a:lumMod val="75000"/>
                    <a:lumOff val="25000"/>
                  </a:schemeClr>
                </a:solidFill>
                <a:latin typeface="+mn-ea"/>
              </a:rPr>
              <a:t>年</a:t>
            </a:r>
            <a:endParaRPr lang="en-US" altLang="zh-CN" dirty="0">
              <a:solidFill>
                <a:schemeClr val="tx1">
                  <a:lumMod val="75000"/>
                  <a:lumOff val="25000"/>
                </a:schemeClr>
              </a:solidFill>
              <a:latin typeface="+mn-ea"/>
            </a:endParaRPr>
          </a:p>
          <a:p>
            <a:pPr algn="r"/>
            <a:r>
              <a:rPr lang="zh-CN" altLang="en-US" dirty="0">
                <a:solidFill>
                  <a:schemeClr val="tx1">
                    <a:lumMod val="75000"/>
                    <a:lumOff val="25000"/>
                  </a:schemeClr>
                </a:solidFill>
                <a:latin typeface="+mn-ea"/>
              </a:rPr>
              <a:t>厦门稿定房产三大项目开盘</a:t>
            </a:r>
          </a:p>
        </p:txBody>
      </p:sp>
      <p:sp>
        <p:nvSpPr>
          <p:cNvPr id="29" name="矩形 28">
            <a:extLst>
              <a:ext uri="{FF2B5EF4-FFF2-40B4-BE49-F238E27FC236}">
                <a16:creationId xmlns:a16="http://schemas.microsoft.com/office/drawing/2014/main" xmlns="" id="{FF838D03-A5F7-4367-AAD1-D2B3C71CF5A9}"/>
              </a:ext>
            </a:extLst>
          </p:cNvPr>
          <p:cNvSpPr/>
          <p:nvPr/>
        </p:nvSpPr>
        <p:spPr>
          <a:xfrm>
            <a:off x="4316181" y="1773794"/>
            <a:ext cx="1151277" cy="830997"/>
          </a:xfrm>
          <a:prstGeom prst="rect">
            <a:avLst/>
          </a:prstGeom>
        </p:spPr>
        <p:txBody>
          <a:bodyPr wrap="none">
            <a:spAutoFit/>
          </a:bodyPr>
          <a:lstStyle/>
          <a:p>
            <a:r>
              <a:rPr lang="en-US" altLang="zh-CN" sz="4800" dirty="0">
                <a:solidFill>
                  <a:schemeClr val="accent1"/>
                </a:solidFill>
                <a:effectLst>
                  <a:outerShdw blurRad="50800" dist="38100" dir="5400000" algn="t" rotWithShape="0">
                    <a:schemeClr val="accent1">
                      <a:alpha val="40000"/>
                    </a:schemeClr>
                  </a:outerShdw>
                </a:effectLst>
                <a:latin typeface="+mj-ea"/>
                <a:ea typeface="+mj-ea"/>
              </a:rPr>
              <a:t>6</a:t>
            </a:r>
            <a:r>
              <a:rPr lang="zh-CN" altLang="en-US" sz="4800" dirty="0">
                <a:solidFill>
                  <a:schemeClr val="accent1"/>
                </a:solidFill>
                <a:effectLst>
                  <a:outerShdw blurRad="50800" dist="38100" dir="5400000" algn="t" rotWithShape="0">
                    <a:schemeClr val="accent1">
                      <a:alpha val="40000"/>
                    </a:schemeClr>
                  </a:outerShdw>
                </a:effectLst>
                <a:latin typeface="+mj-ea"/>
                <a:ea typeface="+mj-ea"/>
              </a:rPr>
              <a:t>次</a:t>
            </a:r>
          </a:p>
        </p:txBody>
      </p:sp>
      <p:sp>
        <p:nvSpPr>
          <p:cNvPr id="30" name="等腰三角形 29">
            <a:extLst>
              <a:ext uri="{FF2B5EF4-FFF2-40B4-BE49-F238E27FC236}">
                <a16:creationId xmlns:a16="http://schemas.microsoft.com/office/drawing/2014/main" xmlns="" id="{B1CF2AF3-0497-4F19-9C55-993EB2A5970E}"/>
              </a:ext>
            </a:extLst>
          </p:cNvPr>
          <p:cNvSpPr/>
          <p:nvPr/>
        </p:nvSpPr>
        <p:spPr>
          <a:xfrm rot="13480995">
            <a:off x="5605214" y="1727499"/>
            <a:ext cx="238090" cy="151569"/>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CBFD8F4C-A488-4984-92EF-5EB72890350E}"/>
              </a:ext>
            </a:extLst>
          </p:cNvPr>
          <p:cNvSpPr txBox="1"/>
          <p:nvPr/>
        </p:nvSpPr>
        <p:spPr>
          <a:xfrm>
            <a:off x="6974079" y="1666858"/>
            <a:ext cx="1577676" cy="707886"/>
          </a:xfrm>
          <a:prstGeom prst="rect">
            <a:avLst/>
          </a:prstGeom>
          <a:noFill/>
        </p:spPr>
        <p:txBody>
          <a:bodyPr wrap="none" rtlCol="0">
            <a:spAutoFit/>
          </a:bodyPr>
          <a:lstStyle/>
          <a:p>
            <a:pPr algn="ctr"/>
            <a:r>
              <a:rPr lang="en-US" altLang="zh-CN" sz="4000" dirty="0">
                <a:solidFill>
                  <a:schemeClr val="accent1"/>
                </a:solidFill>
                <a:latin typeface="+mj-ea"/>
                <a:ea typeface="+mj-ea"/>
              </a:rPr>
              <a:t>666</a:t>
            </a:r>
            <a:r>
              <a:rPr lang="zh-CN" altLang="en-US" sz="4000" dirty="0">
                <a:solidFill>
                  <a:schemeClr val="accent1"/>
                </a:solidFill>
                <a:latin typeface="+mj-ea"/>
                <a:ea typeface="+mj-ea"/>
              </a:rPr>
              <a:t>套</a:t>
            </a:r>
          </a:p>
        </p:txBody>
      </p:sp>
      <p:sp>
        <p:nvSpPr>
          <p:cNvPr id="32" name="矩形 31">
            <a:extLst>
              <a:ext uri="{FF2B5EF4-FFF2-40B4-BE49-F238E27FC236}">
                <a16:creationId xmlns:a16="http://schemas.microsoft.com/office/drawing/2014/main" xmlns="" id="{F688931C-C04D-4FE7-A86D-680A405CF038}"/>
              </a:ext>
            </a:extLst>
          </p:cNvPr>
          <p:cNvSpPr/>
          <p:nvPr/>
        </p:nvSpPr>
        <p:spPr>
          <a:xfrm>
            <a:off x="7183270" y="2205655"/>
            <a:ext cx="1159293" cy="338554"/>
          </a:xfrm>
          <a:prstGeom prst="rect">
            <a:avLst/>
          </a:prstGeom>
        </p:spPr>
        <p:txBody>
          <a:bodyPr wrap="none">
            <a:spAutoFit/>
          </a:bodyPr>
          <a:lstStyle/>
          <a:p>
            <a:pPr algn="ctr"/>
            <a:r>
              <a:rPr lang="zh-CN" altLang="en-US" sz="1600" spc="300" dirty="0">
                <a:solidFill>
                  <a:schemeClr val="tx1">
                    <a:lumMod val="75000"/>
                    <a:lumOff val="25000"/>
                  </a:schemeClr>
                </a:solidFill>
              </a:rPr>
              <a:t>销售房源</a:t>
            </a:r>
          </a:p>
        </p:txBody>
      </p:sp>
      <p:grpSp>
        <p:nvGrpSpPr>
          <p:cNvPr id="73" name="组合 72">
            <a:extLst>
              <a:ext uri="{FF2B5EF4-FFF2-40B4-BE49-F238E27FC236}">
                <a16:creationId xmlns:a16="http://schemas.microsoft.com/office/drawing/2014/main" xmlns="" id="{EC484C4A-599F-4FC7-8846-F3CCF9058D30}"/>
              </a:ext>
            </a:extLst>
          </p:cNvPr>
          <p:cNvGrpSpPr/>
          <p:nvPr/>
        </p:nvGrpSpPr>
        <p:grpSpPr>
          <a:xfrm>
            <a:off x="7134424" y="2505733"/>
            <a:ext cx="1256987" cy="119197"/>
            <a:chOff x="7954119" y="1168603"/>
            <a:chExt cx="1256987" cy="119197"/>
          </a:xfrm>
        </p:grpSpPr>
        <p:sp>
          <p:nvSpPr>
            <p:cNvPr id="37" name="Freeform 8">
              <a:extLst>
                <a:ext uri="{FF2B5EF4-FFF2-40B4-BE49-F238E27FC236}">
                  <a16:creationId xmlns:a16="http://schemas.microsoft.com/office/drawing/2014/main" xmlns="" id="{F13DD276-85A3-4CB9-9C02-DF01A7410699}"/>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 name="Freeform 33">
              <a:extLst>
                <a:ext uri="{FF2B5EF4-FFF2-40B4-BE49-F238E27FC236}">
                  <a16:creationId xmlns:a16="http://schemas.microsoft.com/office/drawing/2014/main" xmlns="" id="{633FB406-E47B-4E9C-8765-07B56727497B}"/>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 name="Freeform 34">
              <a:extLst>
                <a:ext uri="{FF2B5EF4-FFF2-40B4-BE49-F238E27FC236}">
                  <a16:creationId xmlns:a16="http://schemas.microsoft.com/office/drawing/2014/main" xmlns="" id="{9374F80E-FA53-4A71-A6D1-F86ACE042887}"/>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 name="Freeform 35">
              <a:extLst>
                <a:ext uri="{FF2B5EF4-FFF2-40B4-BE49-F238E27FC236}">
                  <a16:creationId xmlns:a16="http://schemas.microsoft.com/office/drawing/2014/main" xmlns="" id="{9F55BC3E-5BE4-4FDE-B8D0-BB02E1D5D418}"/>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 name="Freeform 36">
              <a:extLst>
                <a:ext uri="{FF2B5EF4-FFF2-40B4-BE49-F238E27FC236}">
                  <a16:creationId xmlns:a16="http://schemas.microsoft.com/office/drawing/2014/main" xmlns="" id="{3BFE9BB3-847D-4511-9005-75A7CC0D5704}"/>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 name="Freeform 37">
              <a:extLst>
                <a:ext uri="{FF2B5EF4-FFF2-40B4-BE49-F238E27FC236}">
                  <a16:creationId xmlns:a16="http://schemas.microsoft.com/office/drawing/2014/main" xmlns="" id="{39134136-E7A5-441C-BBAC-A26175CA1CB5}"/>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 name="Freeform 38">
              <a:extLst>
                <a:ext uri="{FF2B5EF4-FFF2-40B4-BE49-F238E27FC236}">
                  <a16:creationId xmlns:a16="http://schemas.microsoft.com/office/drawing/2014/main" xmlns="" id="{B5BB8460-20EB-4598-8861-5F321E9F6A55}"/>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 name="Freeform 39">
              <a:extLst>
                <a:ext uri="{FF2B5EF4-FFF2-40B4-BE49-F238E27FC236}">
                  <a16:creationId xmlns:a16="http://schemas.microsoft.com/office/drawing/2014/main" xmlns="" id="{6D3A143E-D598-45F2-B8C0-4727FB13D3A1}"/>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 name="Freeform 40">
              <a:extLst>
                <a:ext uri="{FF2B5EF4-FFF2-40B4-BE49-F238E27FC236}">
                  <a16:creationId xmlns:a16="http://schemas.microsoft.com/office/drawing/2014/main" xmlns="" id="{DD0409B0-E4B3-4EE8-B0D5-E425CC11DAC2}"/>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0" name="Freeform 41">
              <a:extLst>
                <a:ext uri="{FF2B5EF4-FFF2-40B4-BE49-F238E27FC236}">
                  <a16:creationId xmlns:a16="http://schemas.microsoft.com/office/drawing/2014/main" xmlns="" id="{1AB9F1D0-7450-4BC8-B4A8-A84F7C4D5889}"/>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1" name="Freeform 42">
              <a:extLst>
                <a:ext uri="{FF2B5EF4-FFF2-40B4-BE49-F238E27FC236}">
                  <a16:creationId xmlns:a16="http://schemas.microsoft.com/office/drawing/2014/main" xmlns="" id="{5EB53C1F-4616-484B-9C46-8D590CAF7A6A}"/>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2" name="Freeform 43">
              <a:extLst>
                <a:ext uri="{FF2B5EF4-FFF2-40B4-BE49-F238E27FC236}">
                  <a16:creationId xmlns:a16="http://schemas.microsoft.com/office/drawing/2014/main" xmlns="" id="{DEB957CF-E86A-4629-8A54-EBF457BF0EF0}"/>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75" name="组合 74">
            <a:extLst>
              <a:ext uri="{FF2B5EF4-FFF2-40B4-BE49-F238E27FC236}">
                <a16:creationId xmlns:a16="http://schemas.microsoft.com/office/drawing/2014/main" xmlns="" id="{EAFFEECC-D1D7-445E-9943-98916FFF853E}"/>
              </a:ext>
            </a:extLst>
          </p:cNvPr>
          <p:cNvGrpSpPr/>
          <p:nvPr/>
        </p:nvGrpSpPr>
        <p:grpSpPr>
          <a:xfrm>
            <a:off x="6623022" y="1666858"/>
            <a:ext cx="2279791" cy="1181272"/>
            <a:chOff x="-8442325" y="7612063"/>
            <a:chExt cx="4175125" cy="2035175"/>
          </a:xfrm>
          <a:gradFill flip="none" rotWithShape="1">
            <a:gsLst>
              <a:gs pos="0">
                <a:schemeClr val="bg1"/>
              </a:gs>
              <a:gs pos="95000">
                <a:schemeClr val="accent1"/>
              </a:gs>
            </a:gsLst>
            <a:lin ang="5400000" scaled="1"/>
            <a:tileRect/>
          </a:gradFill>
        </p:grpSpPr>
        <p:sp>
          <p:nvSpPr>
            <p:cNvPr id="76" name="Freeform 1525">
              <a:extLst>
                <a:ext uri="{FF2B5EF4-FFF2-40B4-BE49-F238E27FC236}">
                  <a16:creationId xmlns:a16="http://schemas.microsoft.com/office/drawing/2014/main" xmlns="" id="{788E9A23-40BA-4A3B-B84F-4FF170CC9C3E}"/>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7" name="Freeform 1526">
              <a:extLst>
                <a:ext uri="{FF2B5EF4-FFF2-40B4-BE49-F238E27FC236}">
                  <a16:creationId xmlns:a16="http://schemas.microsoft.com/office/drawing/2014/main" xmlns="" id="{D3E02784-3AB6-4560-8A43-A110296FC8CE}"/>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8" name="Freeform 1527">
              <a:extLst>
                <a:ext uri="{FF2B5EF4-FFF2-40B4-BE49-F238E27FC236}">
                  <a16:creationId xmlns:a16="http://schemas.microsoft.com/office/drawing/2014/main" xmlns="" id="{6FEF2BBA-8AF2-47D4-BDFE-65244F83CCA3}"/>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9" name="Freeform 1528">
              <a:extLst>
                <a:ext uri="{FF2B5EF4-FFF2-40B4-BE49-F238E27FC236}">
                  <a16:creationId xmlns:a16="http://schemas.microsoft.com/office/drawing/2014/main" xmlns="" id="{7BAC8F47-901B-4A89-BD02-85D78A059DB0}"/>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0" name="Freeform 1529">
              <a:extLst>
                <a:ext uri="{FF2B5EF4-FFF2-40B4-BE49-F238E27FC236}">
                  <a16:creationId xmlns:a16="http://schemas.microsoft.com/office/drawing/2014/main" xmlns="" id="{BA71FCCF-9D96-4D0F-8E43-B6EC9BD2E640}"/>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1" name="Freeform 1530">
              <a:extLst>
                <a:ext uri="{FF2B5EF4-FFF2-40B4-BE49-F238E27FC236}">
                  <a16:creationId xmlns:a16="http://schemas.microsoft.com/office/drawing/2014/main" xmlns="" id="{C4D3884C-AE56-4CAA-81F6-98F8A5A1B7F6}"/>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2" name="Freeform 1531">
              <a:extLst>
                <a:ext uri="{FF2B5EF4-FFF2-40B4-BE49-F238E27FC236}">
                  <a16:creationId xmlns:a16="http://schemas.microsoft.com/office/drawing/2014/main" xmlns="" id="{ABD0726E-EDE2-4C6F-BFD3-C23C8539019F}"/>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3" name="Freeform 1532">
              <a:extLst>
                <a:ext uri="{FF2B5EF4-FFF2-40B4-BE49-F238E27FC236}">
                  <a16:creationId xmlns:a16="http://schemas.microsoft.com/office/drawing/2014/main" xmlns="" id="{8FD7F126-7094-4863-8EA5-CABC44E2D0A5}"/>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4" name="Freeform 1533">
              <a:extLst>
                <a:ext uri="{FF2B5EF4-FFF2-40B4-BE49-F238E27FC236}">
                  <a16:creationId xmlns:a16="http://schemas.microsoft.com/office/drawing/2014/main" xmlns="" id="{9CA70768-E2B3-4491-8D65-986B31D9B7B9}"/>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5" name="Freeform 1534">
              <a:extLst>
                <a:ext uri="{FF2B5EF4-FFF2-40B4-BE49-F238E27FC236}">
                  <a16:creationId xmlns:a16="http://schemas.microsoft.com/office/drawing/2014/main" xmlns="" id="{01429FFA-2A58-49D8-95F9-F23A2C32E037}"/>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6" name="Freeform 1535">
              <a:extLst>
                <a:ext uri="{FF2B5EF4-FFF2-40B4-BE49-F238E27FC236}">
                  <a16:creationId xmlns:a16="http://schemas.microsoft.com/office/drawing/2014/main" xmlns="" id="{DD943F45-F0B9-44A6-8C17-3124CE498664}"/>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7" name="Freeform 1536">
              <a:extLst>
                <a:ext uri="{FF2B5EF4-FFF2-40B4-BE49-F238E27FC236}">
                  <a16:creationId xmlns:a16="http://schemas.microsoft.com/office/drawing/2014/main" xmlns="" id="{FDA79D59-852D-4BDC-964F-6F8D1B393673}"/>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8" name="Freeform 1537">
              <a:extLst>
                <a:ext uri="{FF2B5EF4-FFF2-40B4-BE49-F238E27FC236}">
                  <a16:creationId xmlns:a16="http://schemas.microsoft.com/office/drawing/2014/main" xmlns="" id="{4EE7CA4F-AEF5-4B7F-89CF-F0F52BB9A421}"/>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9" name="Freeform 1538">
              <a:extLst>
                <a:ext uri="{FF2B5EF4-FFF2-40B4-BE49-F238E27FC236}">
                  <a16:creationId xmlns:a16="http://schemas.microsoft.com/office/drawing/2014/main" xmlns="" id="{1EEEE848-7C90-4109-B652-E9FFF7BF746B}"/>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0" name="Freeform 1539">
              <a:extLst>
                <a:ext uri="{FF2B5EF4-FFF2-40B4-BE49-F238E27FC236}">
                  <a16:creationId xmlns:a16="http://schemas.microsoft.com/office/drawing/2014/main" xmlns="" id="{D480AD05-E89E-45E7-8AE0-886486A9FA00}"/>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1" name="Freeform 1540">
              <a:extLst>
                <a:ext uri="{FF2B5EF4-FFF2-40B4-BE49-F238E27FC236}">
                  <a16:creationId xmlns:a16="http://schemas.microsoft.com/office/drawing/2014/main" xmlns="" id="{318ECDF5-85EE-4E3C-95B1-5CBF5B0D1E8B}"/>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2" name="Freeform 1541">
              <a:extLst>
                <a:ext uri="{FF2B5EF4-FFF2-40B4-BE49-F238E27FC236}">
                  <a16:creationId xmlns:a16="http://schemas.microsoft.com/office/drawing/2014/main" xmlns="" id="{3DD97E73-4D59-4802-8C41-72F08CEC0901}"/>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93" name="文本框 92">
            <a:extLst>
              <a:ext uri="{FF2B5EF4-FFF2-40B4-BE49-F238E27FC236}">
                <a16:creationId xmlns:a16="http://schemas.microsoft.com/office/drawing/2014/main" xmlns="" id="{5C59C1CA-30A9-465B-8C81-83B29A804ACC}"/>
              </a:ext>
            </a:extLst>
          </p:cNvPr>
          <p:cNvSpPr txBox="1"/>
          <p:nvPr/>
        </p:nvSpPr>
        <p:spPr>
          <a:xfrm>
            <a:off x="9791211" y="1666858"/>
            <a:ext cx="1531188" cy="707886"/>
          </a:xfrm>
          <a:prstGeom prst="rect">
            <a:avLst/>
          </a:prstGeom>
          <a:noFill/>
        </p:spPr>
        <p:txBody>
          <a:bodyPr wrap="none" rtlCol="0">
            <a:spAutoFit/>
          </a:bodyPr>
          <a:lstStyle/>
          <a:p>
            <a:pPr algn="ctr"/>
            <a:r>
              <a:rPr lang="en-US" altLang="zh-CN" sz="4000" dirty="0">
                <a:solidFill>
                  <a:schemeClr val="accent1"/>
                </a:solidFill>
                <a:latin typeface="+mj-ea"/>
                <a:ea typeface="+mj-ea"/>
              </a:rPr>
              <a:t>188</a:t>
            </a:r>
            <a:r>
              <a:rPr lang="zh-CN" altLang="en-US" sz="4000" dirty="0">
                <a:solidFill>
                  <a:schemeClr val="accent1"/>
                </a:solidFill>
                <a:latin typeface="+mj-ea"/>
                <a:ea typeface="+mj-ea"/>
              </a:rPr>
              <a:t>亿</a:t>
            </a:r>
          </a:p>
        </p:txBody>
      </p:sp>
      <p:sp>
        <p:nvSpPr>
          <p:cNvPr id="94" name="矩形 93">
            <a:extLst>
              <a:ext uri="{FF2B5EF4-FFF2-40B4-BE49-F238E27FC236}">
                <a16:creationId xmlns:a16="http://schemas.microsoft.com/office/drawing/2014/main" xmlns="" id="{B4938421-3510-4E19-A530-2F1136F4860C}"/>
              </a:ext>
            </a:extLst>
          </p:cNvPr>
          <p:cNvSpPr/>
          <p:nvPr/>
        </p:nvSpPr>
        <p:spPr>
          <a:xfrm>
            <a:off x="10098986" y="2205655"/>
            <a:ext cx="915635" cy="338554"/>
          </a:xfrm>
          <a:prstGeom prst="rect">
            <a:avLst/>
          </a:prstGeom>
        </p:spPr>
        <p:txBody>
          <a:bodyPr wrap="none">
            <a:spAutoFit/>
          </a:bodyPr>
          <a:lstStyle/>
          <a:p>
            <a:pPr algn="ctr"/>
            <a:r>
              <a:rPr lang="zh-CN" altLang="en-US" sz="1600" spc="300" dirty="0">
                <a:solidFill>
                  <a:schemeClr val="tx1">
                    <a:lumMod val="75000"/>
                    <a:lumOff val="25000"/>
                  </a:schemeClr>
                </a:solidFill>
              </a:rPr>
              <a:t>销售额</a:t>
            </a:r>
          </a:p>
        </p:txBody>
      </p:sp>
      <p:grpSp>
        <p:nvGrpSpPr>
          <p:cNvPr id="95" name="组合 94">
            <a:extLst>
              <a:ext uri="{FF2B5EF4-FFF2-40B4-BE49-F238E27FC236}">
                <a16:creationId xmlns:a16="http://schemas.microsoft.com/office/drawing/2014/main" xmlns="" id="{A34C80EA-5910-42AD-8EF5-63A822B299B8}"/>
              </a:ext>
            </a:extLst>
          </p:cNvPr>
          <p:cNvGrpSpPr/>
          <p:nvPr/>
        </p:nvGrpSpPr>
        <p:grpSpPr>
          <a:xfrm>
            <a:off x="9928311" y="2505733"/>
            <a:ext cx="1256987" cy="119197"/>
            <a:chOff x="7954119" y="1168603"/>
            <a:chExt cx="1256987" cy="119197"/>
          </a:xfrm>
        </p:grpSpPr>
        <p:sp>
          <p:nvSpPr>
            <p:cNvPr id="96" name="Freeform 8">
              <a:extLst>
                <a:ext uri="{FF2B5EF4-FFF2-40B4-BE49-F238E27FC236}">
                  <a16:creationId xmlns:a16="http://schemas.microsoft.com/office/drawing/2014/main" xmlns="" id="{6EC12501-8793-4884-BE1F-0398B561508A}"/>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7" name="Freeform 33">
              <a:extLst>
                <a:ext uri="{FF2B5EF4-FFF2-40B4-BE49-F238E27FC236}">
                  <a16:creationId xmlns:a16="http://schemas.microsoft.com/office/drawing/2014/main" xmlns="" id="{0A123ABD-C65A-44D7-8727-C1D752AFD64C}"/>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8" name="Freeform 34">
              <a:extLst>
                <a:ext uri="{FF2B5EF4-FFF2-40B4-BE49-F238E27FC236}">
                  <a16:creationId xmlns:a16="http://schemas.microsoft.com/office/drawing/2014/main" xmlns="" id="{D5FD3498-C4A6-4AD2-B0D0-EEC5734D75E9}"/>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9" name="Freeform 35">
              <a:extLst>
                <a:ext uri="{FF2B5EF4-FFF2-40B4-BE49-F238E27FC236}">
                  <a16:creationId xmlns:a16="http://schemas.microsoft.com/office/drawing/2014/main" xmlns="" id="{C360EE34-755C-4CED-94DD-BF0E879F82E3}"/>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0" name="Freeform 36">
              <a:extLst>
                <a:ext uri="{FF2B5EF4-FFF2-40B4-BE49-F238E27FC236}">
                  <a16:creationId xmlns:a16="http://schemas.microsoft.com/office/drawing/2014/main" xmlns="" id="{E4AA7169-50AF-4D08-8CF5-71F907553894}"/>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1" name="Freeform 37">
              <a:extLst>
                <a:ext uri="{FF2B5EF4-FFF2-40B4-BE49-F238E27FC236}">
                  <a16:creationId xmlns:a16="http://schemas.microsoft.com/office/drawing/2014/main" xmlns="" id="{C8B2CA67-635D-4B40-A9DC-1BD0F1A26894}"/>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2" name="Freeform 38">
              <a:extLst>
                <a:ext uri="{FF2B5EF4-FFF2-40B4-BE49-F238E27FC236}">
                  <a16:creationId xmlns:a16="http://schemas.microsoft.com/office/drawing/2014/main" xmlns="" id="{29BA453F-083A-4DA0-8CFB-E792DB080A1B}"/>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3" name="Freeform 39">
              <a:extLst>
                <a:ext uri="{FF2B5EF4-FFF2-40B4-BE49-F238E27FC236}">
                  <a16:creationId xmlns:a16="http://schemas.microsoft.com/office/drawing/2014/main" xmlns="" id="{CE7BDC4E-DA00-4343-9C53-F3681CD5A3D3}"/>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4" name="Freeform 40">
              <a:extLst>
                <a:ext uri="{FF2B5EF4-FFF2-40B4-BE49-F238E27FC236}">
                  <a16:creationId xmlns:a16="http://schemas.microsoft.com/office/drawing/2014/main" xmlns="" id="{4CC66EBF-4851-4FF2-92B1-6A0DD1A42B20}"/>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5" name="Freeform 41">
              <a:extLst>
                <a:ext uri="{FF2B5EF4-FFF2-40B4-BE49-F238E27FC236}">
                  <a16:creationId xmlns:a16="http://schemas.microsoft.com/office/drawing/2014/main" xmlns="" id="{56936E0F-DCA9-40AF-9B2D-DC34D8813E6D}"/>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6" name="Freeform 42">
              <a:extLst>
                <a:ext uri="{FF2B5EF4-FFF2-40B4-BE49-F238E27FC236}">
                  <a16:creationId xmlns:a16="http://schemas.microsoft.com/office/drawing/2014/main" xmlns="" id="{4B119457-38CF-4EAA-99BC-65649BF5AED3}"/>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7" name="Freeform 43">
              <a:extLst>
                <a:ext uri="{FF2B5EF4-FFF2-40B4-BE49-F238E27FC236}">
                  <a16:creationId xmlns:a16="http://schemas.microsoft.com/office/drawing/2014/main" xmlns="" id="{DD54E18A-F29F-4BA3-B232-7797C6595CBD}"/>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08" name="组合 107">
            <a:extLst>
              <a:ext uri="{FF2B5EF4-FFF2-40B4-BE49-F238E27FC236}">
                <a16:creationId xmlns:a16="http://schemas.microsoft.com/office/drawing/2014/main" xmlns="" id="{7927AB53-140C-4C98-936C-F266C1F4A5EA}"/>
              </a:ext>
            </a:extLst>
          </p:cNvPr>
          <p:cNvGrpSpPr/>
          <p:nvPr/>
        </p:nvGrpSpPr>
        <p:grpSpPr>
          <a:xfrm>
            <a:off x="9416909" y="1666858"/>
            <a:ext cx="2279791" cy="1181272"/>
            <a:chOff x="-8442325" y="7612063"/>
            <a:chExt cx="4175125" cy="2035175"/>
          </a:xfrm>
          <a:gradFill flip="none" rotWithShape="1">
            <a:gsLst>
              <a:gs pos="0">
                <a:schemeClr val="bg1"/>
              </a:gs>
              <a:gs pos="95000">
                <a:schemeClr val="accent1"/>
              </a:gs>
            </a:gsLst>
            <a:lin ang="5400000" scaled="1"/>
            <a:tileRect/>
          </a:gradFill>
        </p:grpSpPr>
        <p:sp>
          <p:nvSpPr>
            <p:cNvPr id="109" name="Freeform 1525">
              <a:extLst>
                <a:ext uri="{FF2B5EF4-FFF2-40B4-BE49-F238E27FC236}">
                  <a16:creationId xmlns:a16="http://schemas.microsoft.com/office/drawing/2014/main" xmlns="" id="{136C01BD-5939-4A20-A4AD-225F52FBF41F}"/>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0" name="Freeform 1526">
              <a:extLst>
                <a:ext uri="{FF2B5EF4-FFF2-40B4-BE49-F238E27FC236}">
                  <a16:creationId xmlns:a16="http://schemas.microsoft.com/office/drawing/2014/main" xmlns="" id="{15510FF1-8E15-4138-A418-0208F741A456}"/>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1" name="Freeform 1527">
              <a:extLst>
                <a:ext uri="{FF2B5EF4-FFF2-40B4-BE49-F238E27FC236}">
                  <a16:creationId xmlns:a16="http://schemas.microsoft.com/office/drawing/2014/main" xmlns="" id="{F6019AFE-943C-402F-8CB6-73A7D3502F59}"/>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2" name="Freeform 1528">
              <a:extLst>
                <a:ext uri="{FF2B5EF4-FFF2-40B4-BE49-F238E27FC236}">
                  <a16:creationId xmlns:a16="http://schemas.microsoft.com/office/drawing/2014/main" xmlns="" id="{8914D763-E4B4-4993-8F92-2804224D58B2}"/>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3" name="Freeform 1529">
              <a:extLst>
                <a:ext uri="{FF2B5EF4-FFF2-40B4-BE49-F238E27FC236}">
                  <a16:creationId xmlns:a16="http://schemas.microsoft.com/office/drawing/2014/main" xmlns="" id="{81858A50-382B-412D-945D-13C0FCC391C8}"/>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4" name="Freeform 1530">
              <a:extLst>
                <a:ext uri="{FF2B5EF4-FFF2-40B4-BE49-F238E27FC236}">
                  <a16:creationId xmlns:a16="http://schemas.microsoft.com/office/drawing/2014/main" xmlns="" id="{C8562885-6399-4354-8D63-5CD363F1FD43}"/>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5" name="Freeform 1531">
              <a:extLst>
                <a:ext uri="{FF2B5EF4-FFF2-40B4-BE49-F238E27FC236}">
                  <a16:creationId xmlns:a16="http://schemas.microsoft.com/office/drawing/2014/main" xmlns="" id="{E55B6FF4-9319-4975-B0DD-7174BEB2515A}"/>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6" name="Freeform 1532">
              <a:extLst>
                <a:ext uri="{FF2B5EF4-FFF2-40B4-BE49-F238E27FC236}">
                  <a16:creationId xmlns:a16="http://schemas.microsoft.com/office/drawing/2014/main" xmlns="" id="{A1840712-4B12-4BBB-A310-CA15937E6CFE}"/>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7" name="Freeform 1533">
              <a:extLst>
                <a:ext uri="{FF2B5EF4-FFF2-40B4-BE49-F238E27FC236}">
                  <a16:creationId xmlns:a16="http://schemas.microsoft.com/office/drawing/2014/main" xmlns="" id="{E739D1B3-0EB0-475A-9836-DAE670D58C71}"/>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8" name="Freeform 1534">
              <a:extLst>
                <a:ext uri="{FF2B5EF4-FFF2-40B4-BE49-F238E27FC236}">
                  <a16:creationId xmlns:a16="http://schemas.microsoft.com/office/drawing/2014/main" xmlns="" id="{BAAD0814-F0CD-4069-93E4-C63165FA1E3E}"/>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9" name="Freeform 1535">
              <a:extLst>
                <a:ext uri="{FF2B5EF4-FFF2-40B4-BE49-F238E27FC236}">
                  <a16:creationId xmlns:a16="http://schemas.microsoft.com/office/drawing/2014/main" xmlns="" id="{F7CE99C3-81A8-4CD8-81E5-453F7785A5BC}"/>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0" name="Freeform 1536">
              <a:extLst>
                <a:ext uri="{FF2B5EF4-FFF2-40B4-BE49-F238E27FC236}">
                  <a16:creationId xmlns:a16="http://schemas.microsoft.com/office/drawing/2014/main" xmlns="" id="{60507334-7BC9-4945-9444-9C860DC86709}"/>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1" name="Freeform 1537">
              <a:extLst>
                <a:ext uri="{FF2B5EF4-FFF2-40B4-BE49-F238E27FC236}">
                  <a16:creationId xmlns:a16="http://schemas.microsoft.com/office/drawing/2014/main" xmlns="" id="{9137F903-5EA9-4395-A341-312101EE03F8}"/>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2" name="Freeform 1538">
              <a:extLst>
                <a:ext uri="{FF2B5EF4-FFF2-40B4-BE49-F238E27FC236}">
                  <a16:creationId xmlns:a16="http://schemas.microsoft.com/office/drawing/2014/main" xmlns="" id="{F22741C8-78F9-41C1-AADE-4C28EFFC87BB}"/>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3" name="Freeform 1539">
              <a:extLst>
                <a:ext uri="{FF2B5EF4-FFF2-40B4-BE49-F238E27FC236}">
                  <a16:creationId xmlns:a16="http://schemas.microsoft.com/office/drawing/2014/main" xmlns="" id="{E956C1A8-96A2-4123-9064-2307AEFD89A4}"/>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4" name="Freeform 1540">
              <a:extLst>
                <a:ext uri="{FF2B5EF4-FFF2-40B4-BE49-F238E27FC236}">
                  <a16:creationId xmlns:a16="http://schemas.microsoft.com/office/drawing/2014/main" xmlns="" id="{4B167256-1C0C-437D-B70D-3B5A4E4B85E8}"/>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5" name="Freeform 1541">
              <a:extLst>
                <a:ext uri="{FF2B5EF4-FFF2-40B4-BE49-F238E27FC236}">
                  <a16:creationId xmlns:a16="http://schemas.microsoft.com/office/drawing/2014/main" xmlns="" id="{253636BA-B61E-4DD3-9B72-FA1190D2F517}"/>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26" name="文本框 125">
            <a:extLst>
              <a:ext uri="{FF2B5EF4-FFF2-40B4-BE49-F238E27FC236}">
                <a16:creationId xmlns:a16="http://schemas.microsoft.com/office/drawing/2014/main" xmlns="" id="{9DF8EFB9-D1BA-42D1-9693-8A648E4157CB}"/>
              </a:ext>
            </a:extLst>
          </p:cNvPr>
          <p:cNvSpPr txBox="1"/>
          <p:nvPr/>
        </p:nvSpPr>
        <p:spPr>
          <a:xfrm>
            <a:off x="6771300" y="3350368"/>
            <a:ext cx="1983235" cy="707886"/>
          </a:xfrm>
          <a:prstGeom prst="rect">
            <a:avLst/>
          </a:prstGeom>
          <a:noFill/>
        </p:spPr>
        <p:txBody>
          <a:bodyPr wrap="none" rtlCol="0">
            <a:spAutoFit/>
          </a:bodyPr>
          <a:lstStyle/>
          <a:p>
            <a:pPr algn="ctr"/>
            <a:r>
              <a:rPr lang="en-US" altLang="zh-CN" sz="4000" dirty="0">
                <a:solidFill>
                  <a:schemeClr val="accent1"/>
                </a:solidFill>
                <a:latin typeface="+mj-ea"/>
                <a:ea typeface="+mj-ea"/>
              </a:rPr>
              <a:t>6.6</a:t>
            </a:r>
            <a:r>
              <a:rPr lang="zh-CN" altLang="en-US" sz="4000" dirty="0">
                <a:solidFill>
                  <a:schemeClr val="accent1"/>
                </a:solidFill>
                <a:latin typeface="+mj-ea"/>
                <a:ea typeface="+mj-ea"/>
              </a:rPr>
              <a:t>万方</a:t>
            </a:r>
          </a:p>
        </p:txBody>
      </p:sp>
      <p:sp>
        <p:nvSpPr>
          <p:cNvPr id="127" name="矩形 126">
            <a:extLst>
              <a:ext uri="{FF2B5EF4-FFF2-40B4-BE49-F238E27FC236}">
                <a16:creationId xmlns:a16="http://schemas.microsoft.com/office/drawing/2014/main" xmlns="" id="{E48F4B3B-A636-4D85-B604-29F2D9B11FA9}"/>
              </a:ext>
            </a:extLst>
          </p:cNvPr>
          <p:cNvSpPr/>
          <p:nvPr/>
        </p:nvSpPr>
        <p:spPr>
          <a:xfrm>
            <a:off x="7183270" y="3889165"/>
            <a:ext cx="1159292" cy="338554"/>
          </a:xfrm>
          <a:prstGeom prst="rect">
            <a:avLst/>
          </a:prstGeom>
        </p:spPr>
        <p:txBody>
          <a:bodyPr wrap="none">
            <a:spAutoFit/>
          </a:bodyPr>
          <a:lstStyle/>
          <a:p>
            <a:pPr algn="ctr"/>
            <a:r>
              <a:rPr lang="zh-CN" altLang="en-US" sz="1600" spc="300" dirty="0">
                <a:solidFill>
                  <a:schemeClr val="tx1">
                    <a:lumMod val="75000"/>
                    <a:lumOff val="25000"/>
                  </a:schemeClr>
                </a:solidFill>
              </a:rPr>
              <a:t>销售面积</a:t>
            </a:r>
          </a:p>
        </p:txBody>
      </p:sp>
      <p:grpSp>
        <p:nvGrpSpPr>
          <p:cNvPr id="128" name="组合 127">
            <a:extLst>
              <a:ext uri="{FF2B5EF4-FFF2-40B4-BE49-F238E27FC236}">
                <a16:creationId xmlns:a16="http://schemas.microsoft.com/office/drawing/2014/main" xmlns="" id="{154B4152-A5FA-4033-8422-114371FBCBC9}"/>
              </a:ext>
            </a:extLst>
          </p:cNvPr>
          <p:cNvGrpSpPr/>
          <p:nvPr/>
        </p:nvGrpSpPr>
        <p:grpSpPr>
          <a:xfrm>
            <a:off x="7134424" y="4189243"/>
            <a:ext cx="1256987" cy="119197"/>
            <a:chOff x="7954119" y="1168603"/>
            <a:chExt cx="1256987" cy="119197"/>
          </a:xfrm>
        </p:grpSpPr>
        <p:sp>
          <p:nvSpPr>
            <p:cNvPr id="129" name="Freeform 8">
              <a:extLst>
                <a:ext uri="{FF2B5EF4-FFF2-40B4-BE49-F238E27FC236}">
                  <a16:creationId xmlns:a16="http://schemas.microsoft.com/office/drawing/2014/main" xmlns="" id="{CE242133-6F40-412A-9AB4-7366D2878A13}"/>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0" name="Freeform 33">
              <a:extLst>
                <a:ext uri="{FF2B5EF4-FFF2-40B4-BE49-F238E27FC236}">
                  <a16:creationId xmlns:a16="http://schemas.microsoft.com/office/drawing/2014/main" xmlns="" id="{BECAB2B5-6016-4D95-A410-30890C2A8B70}"/>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1" name="Freeform 34">
              <a:extLst>
                <a:ext uri="{FF2B5EF4-FFF2-40B4-BE49-F238E27FC236}">
                  <a16:creationId xmlns:a16="http://schemas.microsoft.com/office/drawing/2014/main" xmlns="" id="{AF2FB375-7A3D-490B-A330-69B1990F0661}"/>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2" name="Freeform 35">
              <a:extLst>
                <a:ext uri="{FF2B5EF4-FFF2-40B4-BE49-F238E27FC236}">
                  <a16:creationId xmlns:a16="http://schemas.microsoft.com/office/drawing/2014/main" xmlns="" id="{E5F1CE33-4BEB-4E0C-B827-C8D6306334E6}"/>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3" name="Freeform 36">
              <a:extLst>
                <a:ext uri="{FF2B5EF4-FFF2-40B4-BE49-F238E27FC236}">
                  <a16:creationId xmlns:a16="http://schemas.microsoft.com/office/drawing/2014/main" xmlns="" id="{DDBBD82F-96BD-463E-A671-3A1CB36232BB}"/>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4" name="Freeform 37">
              <a:extLst>
                <a:ext uri="{FF2B5EF4-FFF2-40B4-BE49-F238E27FC236}">
                  <a16:creationId xmlns:a16="http://schemas.microsoft.com/office/drawing/2014/main" xmlns="" id="{37EE6525-D9FD-46D5-BAAF-A7B1C6A8B482}"/>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5" name="Freeform 38">
              <a:extLst>
                <a:ext uri="{FF2B5EF4-FFF2-40B4-BE49-F238E27FC236}">
                  <a16:creationId xmlns:a16="http://schemas.microsoft.com/office/drawing/2014/main" xmlns="" id="{15403477-2148-4775-BA41-76733EB266D6}"/>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6" name="Freeform 39">
              <a:extLst>
                <a:ext uri="{FF2B5EF4-FFF2-40B4-BE49-F238E27FC236}">
                  <a16:creationId xmlns:a16="http://schemas.microsoft.com/office/drawing/2014/main" xmlns="" id="{34E74A8D-42D1-4ECF-AEA4-56F103CF3568}"/>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7" name="Freeform 40">
              <a:extLst>
                <a:ext uri="{FF2B5EF4-FFF2-40B4-BE49-F238E27FC236}">
                  <a16:creationId xmlns:a16="http://schemas.microsoft.com/office/drawing/2014/main" xmlns="" id="{56AD345E-9E65-4582-975D-38577F5637F1}"/>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8" name="Freeform 41">
              <a:extLst>
                <a:ext uri="{FF2B5EF4-FFF2-40B4-BE49-F238E27FC236}">
                  <a16:creationId xmlns:a16="http://schemas.microsoft.com/office/drawing/2014/main" xmlns="" id="{7688251F-A1EF-464F-BE7B-C01AD13DC508}"/>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9" name="Freeform 42">
              <a:extLst>
                <a:ext uri="{FF2B5EF4-FFF2-40B4-BE49-F238E27FC236}">
                  <a16:creationId xmlns:a16="http://schemas.microsoft.com/office/drawing/2014/main" xmlns="" id="{E6B66436-F32B-4407-97EB-91529397EDCC}"/>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0" name="Freeform 43">
              <a:extLst>
                <a:ext uri="{FF2B5EF4-FFF2-40B4-BE49-F238E27FC236}">
                  <a16:creationId xmlns:a16="http://schemas.microsoft.com/office/drawing/2014/main" xmlns="" id="{8E016413-6CF0-40BE-A976-1D39B7DA25EB}"/>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41" name="组合 140">
            <a:extLst>
              <a:ext uri="{FF2B5EF4-FFF2-40B4-BE49-F238E27FC236}">
                <a16:creationId xmlns:a16="http://schemas.microsoft.com/office/drawing/2014/main" xmlns="" id="{29E94F55-CFC1-4875-BB43-3836346997C2}"/>
              </a:ext>
            </a:extLst>
          </p:cNvPr>
          <p:cNvGrpSpPr/>
          <p:nvPr/>
        </p:nvGrpSpPr>
        <p:grpSpPr>
          <a:xfrm>
            <a:off x="6623022" y="3350368"/>
            <a:ext cx="2279791" cy="1181272"/>
            <a:chOff x="-8442325" y="7612063"/>
            <a:chExt cx="4175125" cy="2035175"/>
          </a:xfrm>
          <a:gradFill flip="none" rotWithShape="1">
            <a:gsLst>
              <a:gs pos="0">
                <a:schemeClr val="bg1"/>
              </a:gs>
              <a:gs pos="95000">
                <a:schemeClr val="accent1"/>
              </a:gs>
            </a:gsLst>
            <a:lin ang="5400000" scaled="1"/>
            <a:tileRect/>
          </a:gradFill>
        </p:grpSpPr>
        <p:sp>
          <p:nvSpPr>
            <p:cNvPr id="142" name="Freeform 1525">
              <a:extLst>
                <a:ext uri="{FF2B5EF4-FFF2-40B4-BE49-F238E27FC236}">
                  <a16:creationId xmlns:a16="http://schemas.microsoft.com/office/drawing/2014/main" xmlns="" id="{E1D8E234-1E0C-46B9-9BE9-B79845FE76ED}"/>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3" name="Freeform 1526">
              <a:extLst>
                <a:ext uri="{FF2B5EF4-FFF2-40B4-BE49-F238E27FC236}">
                  <a16:creationId xmlns:a16="http://schemas.microsoft.com/office/drawing/2014/main" xmlns="" id="{E22C37B8-EF1C-4FFF-831F-CAE2B20C46BF}"/>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4" name="Freeform 1527">
              <a:extLst>
                <a:ext uri="{FF2B5EF4-FFF2-40B4-BE49-F238E27FC236}">
                  <a16:creationId xmlns:a16="http://schemas.microsoft.com/office/drawing/2014/main" xmlns="" id="{C4ACE0B2-EE10-4A50-B4C3-AB3AD3C542DD}"/>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5" name="Freeform 1528">
              <a:extLst>
                <a:ext uri="{FF2B5EF4-FFF2-40B4-BE49-F238E27FC236}">
                  <a16:creationId xmlns:a16="http://schemas.microsoft.com/office/drawing/2014/main" xmlns="" id="{5E838D45-BE1B-40F6-ABB9-B8FFCDBE0F41}"/>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6" name="Freeform 1529">
              <a:extLst>
                <a:ext uri="{FF2B5EF4-FFF2-40B4-BE49-F238E27FC236}">
                  <a16:creationId xmlns:a16="http://schemas.microsoft.com/office/drawing/2014/main" xmlns="" id="{4AF5B580-B286-4C00-8AE8-9C0281E04C4B}"/>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7" name="Freeform 1530">
              <a:extLst>
                <a:ext uri="{FF2B5EF4-FFF2-40B4-BE49-F238E27FC236}">
                  <a16:creationId xmlns:a16="http://schemas.microsoft.com/office/drawing/2014/main" xmlns="" id="{CE371561-6E99-4E6C-AAD9-FD75D0524135}"/>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8" name="Freeform 1531">
              <a:extLst>
                <a:ext uri="{FF2B5EF4-FFF2-40B4-BE49-F238E27FC236}">
                  <a16:creationId xmlns:a16="http://schemas.microsoft.com/office/drawing/2014/main" xmlns="" id="{AAA9422D-3080-4B3D-A1C5-8603C595BD98}"/>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9" name="Freeform 1532">
              <a:extLst>
                <a:ext uri="{FF2B5EF4-FFF2-40B4-BE49-F238E27FC236}">
                  <a16:creationId xmlns:a16="http://schemas.microsoft.com/office/drawing/2014/main" xmlns="" id="{A62EF5BD-381E-496A-B100-91E3F69A9599}"/>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0" name="Freeform 1533">
              <a:extLst>
                <a:ext uri="{FF2B5EF4-FFF2-40B4-BE49-F238E27FC236}">
                  <a16:creationId xmlns:a16="http://schemas.microsoft.com/office/drawing/2014/main" xmlns="" id="{1EFE1FEB-14ED-4C49-9996-0D43DD4FD3FF}"/>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1" name="Freeform 1534">
              <a:extLst>
                <a:ext uri="{FF2B5EF4-FFF2-40B4-BE49-F238E27FC236}">
                  <a16:creationId xmlns:a16="http://schemas.microsoft.com/office/drawing/2014/main" xmlns="" id="{9F04D573-C3AE-4BFD-A672-448332B2CC38}"/>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2" name="Freeform 1535">
              <a:extLst>
                <a:ext uri="{FF2B5EF4-FFF2-40B4-BE49-F238E27FC236}">
                  <a16:creationId xmlns:a16="http://schemas.microsoft.com/office/drawing/2014/main" xmlns="" id="{D9FA46FA-A8BC-4ADE-9C59-7F366E02CD78}"/>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3" name="Freeform 1536">
              <a:extLst>
                <a:ext uri="{FF2B5EF4-FFF2-40B4-BE49-F238E27FC236}">
                  <a16:creationId xmlns:a16="http://schemas.microsoft.com/office/drawing/2014/main" xmlns="" id="{62540612-C54F-4AF4-B94B-A31139FDD934}"/>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4" name="Freeform 1537">
              <a:extLst>
                <a:ext uri="{FF2B5EF4-FFF2-40B4-BE49-F238E27FC236}">
                  <a16:creationId xmlns:a16="http://schemas.microsoft.com/office/drawing/2014/main" xmlns="" id="{B6E9BC92-5CA6-4C3E-A30D-E10DEA691A18}"/>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5" name="Freeform 1538">
              <a:extLst>
                <a:ext uri="{FF2B5EF4-FFF2-40B4-BE49-F238E27FC236}">
                  <a16:creationId xmlns:a16="http://schemas.microsoft.com/office/drawing/2014/main" xmlns="" id="{343F1908-DA2E-46B4-9A67-0B66360EDA0E}"/>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6" name="Freeform 1539">
              <a:extLst>
                <a:ext uri="{FF2B5EF4-FFF2-40B4-BE49-F238E27FC236}">
                  <a16:creationId xmlns:a16="http://schemas.microsoft.com/office/drawing/2014/main" xmlns="" id="{DE490F37-ADFF-46E1-BC04-BE3371273FE4}"/>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7" name="Freeform 1540">
              <a:extLst>
                <a:ext uri="{FF2B5EF4-FFF2-40B4-BE49-F238E27FC236}">
                  <a16:creationId xmlns:a16="http://schemas.microsoft.com/office/drawing/2014/main" xmlns="" id="{E7835D05-1647-4DE1-8305-CFD92B0F3850}"/>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8" name="Freeform 1541">
              <a:extLst>
                <a:ext uri="{FF2B5EF4-FFF2-40B4-BE49-F238E27FC236}">
                  <a16:creationId xmlns:a16="http://schemas.microsoft.com/office/drawing/2014/main" xmlns="" id="{A8E1726D-5DB0-42D3-9D5F-81510739492C}"/>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59" name="文本框 158">
            <a:extLst>
              <a:ext uri="{FF2B5EF4-FFF2-40B4-BE49-F238E27FC236}">
                <a16:creationId xmlns:a16="http://schemas.microsoft.com/office/drawing/2014/main" xmlns="" id="{3E7831CF-928B-46B7-A7ED-6490B94B0E25}"/>
              </a:ext>
            </a:extLst>
          </p:cNvPr>
          <p:cNvSpPr txBox="1"/>
          <p:nvPr/>
        </p:nvSpPr>
        <p:spPr>
          <a:xfrm>
            <a:off x="9914641" y="3344839"/>
            <a:ext cx="1284326" cy="707886"/>
          </a:xfrm>
          <a:prstGeom prst="rect">
            <a:avLst/>
          </a:prstGeom>
          <a:noFill/>
        </p:spPr>
        <p:txBody>
          <a:bodyPr wrap="none" rtlCol="0">
            <a:spAutoFit/>
          </a:bodyPr>
          <a:lstStyle/>
          <a:p>
            <a:pPr algn="ctr"/>
            <a:r>
              <a:rPr lang="en-US" altLang="zh-CN" sz="4000" dirty="0">
                <a:solidFill>
                  <a:schemeClr val="accent1"/>
                </a:solidFill>
                <a:latin typeface="+mj-ea"/>
                <a:ea typeface="+mj-ea"/>
              </a:rPr>
              <a:t>88</a:t>
            </a:r>
            <a:r>
              <a:rPr lang="zh-CN" altLang="en-US" sz="4000" dirty="0">
                <a:solidFill>
                  <a:schemeClr val="accent1"/>
                </a:solidFill>
                <a:latin typeface="+mj-ea"/>
                <a:ea typeface="+mj-ea"/>
              </a:rPr>
              <a:t>套</a:t>
            </a:r>
          </a:p>
        </p:txBody>
      </p:sp>
      <p:sp>
        <p:nvSpPr>
          <p:cNvPr id="160" name="矩形 159">
            <a:extLst>
              <a:ext uri="{FF2B5EF4-FFF2-40B4-BE49-F238E27FC236}">
                <a16:creationId xmlns:a16="http://schemas.microsoft.com/office/drawing/2014/main" xmlns="" id="{B2A7ABC4-DB29-41B8-BD3B-808F10AE6306}"/>
              </a:ext>
            </a:extLst>
          </p:cNvPr>
          <p:cNvSpPr/>
          <p:nvPr/>
        </p:nvSpPr>
        <p:spPr>
          <a:xfrm>
            <a:off x="9977158" y="3883636"/>
            <a:ext cx="1159292" cy="338554"/>
          </a:xfrm>
          <a:prstGeom prst="rect">
            <a:avLst/>
          </a:prstGeom>
        </p:spPr>
        <p:txBody>
          <a:bodyPr wrap="none">
            <a:spAutoFit/>
          </a:bodyPr>
          <a:lstStyle/>
          <a:p>
            <a:pPr algn="ctr"/>
            <a:r>
              <a:rPr lang="zh-CN" altLang="en-US" sz="1600" spc="300" dirty="0">
                <a:solidFill>
                  <a:schemeClr val="tx1">
                    <a:lumMod val="75000"/>
                    <a:lumOff val="25000"/>
                  </a:schemeClr>
                </a:solidFill>
              </a:rPr>
              <a:t>剩余房源</a:t>
            </a:r>
          </a:p>
        </p:txBody>
      </p:sp>
      <p:grpSp>
        <p:nvGrpSpPr>
          <p:cNvPr id="161" name="组合 160">
            <a:extLst>
              <a:ext uri="{FF2B5EF4-FFF2-40B4-BE49-F238E27FC236}">
                <a16:creationId xmlns:a16="http://schemas.microsoft.com/office/drawing/2014/main" xmlns="" id="{76B876F9-8733-4EF8-A463-C368FB535416}"/>
              </a:ext>
            </a:extLst>
          </p:cNvPr>
          <p:cNvGrpSpPr/>
          <p:nvPr/>
        </p:nvGrpSpPr>
        <p:grpSpPr>
          <a:xfrm>
            <a:off x="9928311" y="4183714"/>
            <a:ext cx="1256987" cy="119197"/>
            <a:chOff x="7954119" y="1168603"/>
            <a:chExt cx="1256987" cy="119197"/>
          </a:xfrm>
        </p:grpSpPr>
        <p:sp>
          <p:nvSpPr>
            <p:cNvPr id="162" name="Freeform 8">
              <a:extLst>
                <a:ext uri="{FF2B5EF4-FFF2-40B4-BE49-F238E27FC236}">
                  <a16:creationId xmlns:a16="http://schemas.microsoft.com/office/drawing/2014/main" xmlns="" id="{8A6FD538-FD9F-473D-8D09-B998ADA46552}"/>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3" name="Freeform 33">
              <a:extLst>
                <a:ext uri="{FF2B5EF4-FFF2-40B4-BE49-F238E27FC236}">
                  <a16:creationId xmlns:a16="http://schemas.microsoft.com/office/drawing/2014/main" xmlns="" id="{E13772F5-0347-4327-806D-325A7999A93D}"/>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4" name="Freeform 34">
              <a:extLst>
                <a:ext uri="{FF2B5EF4-FFF2-40B4-BE49-F238E27FC236}">
                  <a16:creationId xmlns:a16="http://schemas.microsoft.com/office/drawing/2014/main" xmlns="" id="{445D56EE-5A21-4127-8574-A965A45A1772}"/>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5" name="Freeform 35">
              <a:extLst>
                <a:ext uri="{FF2B5EF4-FFF2-40B4-BE49-F238E27FC236}">
                  <a16:creationId xmlns:a16="http://schemas.microsoft.com/office/drawing/2014/main" xmlns="" id="{AD1A228B-5424-4DDD-89F5-FA1A58F53B24}"/>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6" name="Freeform 36">
              <a:extLst>
                <a:ext uri="{FF2B5EF4-FFF2-40B4-BE49-F238E27FC236}">
                  <a16:creationId xmlns:a16="http://schemas.microsoft.com/office/drawing/2014/main" xmlns="" id="{F4D99EFB-3298-4A68-8EB0-54AADBB85C38}"/>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7" name="Freeform 37">
              <a:extLst>
                <a:ext uri="{FF2B5EF4-FFF2-40B4-BE49-F238E27FC236}">
                  <a16:creationId xmlns:a16="http://schemas.microsoft.com/office/drawing/2014/main" xmlns="" id="{FF0184E1-A804-4DAB-A564-E37BEF1EEBC4}"/>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8" name="Freeform 38">
              <a:extLst>
                <a:ext uri="{FF2B5EF4-FFF2-40B4-BE49-F238E27FC236}">
                  <a16:creationId xmlns:a16="http://schemas.microsoft.com/office/drawing/2014/main" xmlns="" id="{5C16EC14-DF08-4151-ABB7-3BFBDAB1D987}"/>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9" name="Freeform 39">
              <a:extLst>
                <a:ext uri="{FF2B5EF4-FFF2-40B4-BE49-F238E27FC236}">
                  <a16:creationId xmlns:a16="http://schemas.microsoft.com/office/drawing/2014/main" xmlns="" id="{35FDB50B-0CA9-4469-AA80-148D17642C22}"/>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0" name="Freeform 40">
              <a:extLst>
                <a:ext uri="{FF2B5EF4-FFF2-40B4-BE49-F238E27FC236}">
                  <a16:creationId xmlns:a16="http://schemas.microsoft.com/office/drawing/2014/main" xmlns="" id="{A847645B-BF5F-44AF-B0B0-2EEACA7FC6E4}"/>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1" name="Freeform 41">
              <a:extLst>
                <a:ext uri="{FF2B5EF4-FFF2-40B4-BE49-F238E27FC236}">
                  <a16:creationId xmlns:a16="http://schemas.microsoft.com/office/drawing/2014/main" xmlns="" id="{4F1F64D1-5AEE-4223-8633-DCC11F450556}"/>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2" name="Freeform 42">
              <a:extLst>
                <a:ext uri="{FF2B5EF4-FFF2-40B4-BE49-F238E27FC236}">
                  <a16:creationId xmlns:a16="http://schemas.microsoft.com/office/drawing/2014/main" xmlns="" id="{CA71649C-4F12-4323-B17D-44BB6FB139A1}"/>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3" name="Freeform 43">
              <a:extLst>
                <a:ext uri="{FF2B5EF4-FFF2-40B4-BE49-F238E27FC236}">
                  <a16:creationId xmlns:a16="http://schemas.microsoft.com/office/drawing/2014/main" xmlns="" id="{402C2BCE-44B8-4DC6-8951-4373101FB6CA}"/>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74" name="组合 173">
            <a:extLst>
              <a:ext uri="{FF2B5EF4-FFF2-40B4-BE49-F238E27FC236}">
                <a16:creationId xmlns:a16="http://schemas.microsoft.com/office/drawing/2014/main" xmlns="" id="{F9977D98-0DD3-4EC3-BB89-6F4D838B71FC}"/>
              </a:ext>
            </a:extLst>
          </p:cNvPr>
          <p:cNvGrpSpPr/>
          <p:nvPr/>
        </p:nvGrpSpPr>
        <p:grpSpPr>
          <a:xfrm>
            <a:off x="9416909" y="3344839"/>
            <a:ext cx="2279791" cy="1181272"/>
            <a:chOff x="-8442325" y="7612063"/>
            <a:chExt cx="4175125" cy="2035175"/>
          </a:xfrm>
          <a:gradFill flip="none" rotWithShape="1">
            <a:gsLst>
              <a:gs pos="0">
                <a:schemeClr val="bg1"/>
              </a:gs>
              <a:gs pos="95000">
                <a:schemeClr val="accent1"/>
              </a:gs>
            </a:gsLst>
            <a:lin ang="5400000" scaled="1"/>
            <a:tileRect/>
          </a:gradFill>
        </p:grpSpPr>
        <p:sp>
          <p:nvSpPr>
            <p:cNvPr id="175" name="Freeform 1525">
              <a:extLst>
                <a:ext uri="{FF2B5EF4-FFF2-40B4-BE49-F238E27FC236}">
                  <a16:creationId xmlns:a16="http://schemas.microsoft.com/office/drawing/2014/main" xmlns="" id="{10B67FB8-CA21-4623-87B3-5C44D627B870}"/>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6" name="Freeform 1526">
              <a:extLst>
                <a:ext uri="{FF2B5EF4-FFF2-40B4-BE49-F238E27FC236}">
                  <a16:creationId xmlns:a16="http://schemas.microsoft.com/office/drawing/2014/main" xmlns="" id="{711459B0-388F-43C0-8B9C-7D9FD3EF3BDA}"/>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7" name="Freeform 1527">
              <a:extLst>
                <a:ext uri="{FF2B5EF4-FFF2-40B4-BE49-F238E27FC236}">
                  <a16:creationId xmlns:a16="http://schemas.microsoft.com/office/drawing/2014/main" xmlns="" id="{8A2442A5-6E09-4294-9785-3BDEADEF8AB5}"/>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8" name="Freeform 1528">
              <a:extLst>
                <a:ext uri="{FF2B5EF4-FFF2-40B4-BE49-F238E27FC236}">
                  <a16:creationId xmlns:a16="http://schemas.microsoft.com/office/drawing/2014/main" xmlns="" id="{9CD54B9B-F69D-487E-A087-10582DC5A5E2}"/>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79" name="Freeform 1529">
              <a:extLst>
                <a:ext uri="{FF2B5EF4-FFF2-40B4-BE49-F238E27FC236}">
                  <a16:creationId xmlns:a16="http://schemas.microsoft.com/office/drawing/2014/main" xmlns="" id="{A2911513-DD94-4843-93A9-C1288500F7A1}"/>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0" name="Freeform 1530">
              <a:extLst>
                <a:ext uri="{FF2B5EF4-FFF2-40B4-BE49-F238E27FC236}">
                  <a16:creationId xmlns:a16="http://schemas.microsoft.com/office/drawing/2014/main" xmlns="" id="{E8C4A863-F23F-40EE-B53F-E7175A4AB226}"/>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1" name="Freeform 1531">
              <a:extLst>
                <a:ext uri="{FF2B5EF4-FFF2-40B4-BE49-F238E27FC236}">
                  <a16:creationId xmlns:a16="http://schemas.microsoft.com/office/drawing/2014/main" xmlns="" id="{E6A89DC6-FE1E-4BB1-A6C9-4B0148B62350}"/>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2" name="Freeform 1532">
              <a:extLst>
                <a:ext uri="{FF2B5EF4-FFF2-40B4-BE49-F238E27FC236}">
                  <a16:creationId xmlns:a16="http://schemas.microsoft.com/office/drawing/2014/main" xmlns="" id="{8CFD1F0D-C9D1-4AB6-A61C-DA940D05B635}"/>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3" name="Freeform 1533">
              <a:extLst>
                <a:ext uri="{FF2B5EF4-FFF2-40B4-BE49-F238E27FC236}">
                  <a16:creationId xmlns:a16="http://schemas.microsoft.com/office/drawing/2014/main" xmlns="" id="{20540926-B358-4BD0-A41F-CA380025591C}"/>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4" name="Freeform 1534">
              <a:extLst>
                <a:ext uri="{FF2B5EF4-FFF2-40B4-BE49-F238E27FC236}">
                  <a16:creationId xmlns:a16="http://schemas.microsoft.com/office/drawing/2014/main" xmlns="" id="{AC376C86-719B-4F2B-94D5-41AC4DA15BAF}"/>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5" name="Freeform 1535">
              <a:extLst>
                <a:ext uri="{FF2B5EF4-FFF2-40B4-BE49-F238E27FC236}">
                  <a16:creationId xmlns:a16="http://schemas.microsoft.com/office/drawing/2014/main" xmlns="" id="{E5C2EBB3-0E5B-4FDB-B849-1E8D1703AEB5}"/>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6" name="Freeform 1536">
              <a:extLst>
                <a:ext uri="{FF2B5EF4-FFF2-40B4-BE49-F238E27FC236}">
                  <a16:creationId xmlns:a16="http://schemas.microsoft.com/office/drawing/2014/main" xmlns="" id="{0981FC85-B1D8-4C89-860A-3F5DEB216BDD}"/>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7" name="Freeform 1537">
              <a:extLst>
                <a:ext uri="{FF2B5EF4-FFF2-40B4-BE49-F238E27FC236}">
                  <a16:creationId xmlns:a16="http://schemas.microsoft.com/office/drawing/2014/main" xmlns="" id="{39943C3B-7E01-4A6B-9B64-8C4A32BBF600}"/>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8" name="Freeform 1538">
              <a:extLst>
                <a:ext uri="{FF2B5EF4-FFF2-40B4-BE49-F238E27FC236}">
                  <a16:creationId xmlns:a16="http://schemas.microsoft.com/office/drawing/2014/main" xmlns="" id="{5A352B26-50B3-4FA2-845B-666C6619B43C}"/>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9" name="Freeform 1539">
              <a:extLst>
                <a:ext uri="{FF2B5EF4-FFF2-40B4-BE49-F238E27FC236}">
                  <a16:creationId xmlns:a16="http://schemas.microsoft.com/office/drawing/2014/main" xmlns="" id="{008FE404-2441-44E6-82BF-C3D8AD906E2A}"/>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0" name="Freeform 1540">
              <a:extLst>
                <a:ext uri="{FF2B5EF4-FFF2-40B4-BE49-F238E27FC236}">
                  <a16:creationId xmlns:a16="http://schemas.microsoft.com/office/drawing/2014/main" xmlns="" id="{13EBF3FE-B2E7-48B8-997C-62A2F1D469C3}"/>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1" name="Freeform 1541">
              <a:extLst>
                <a:ext uri="{FF2B5EF4-FFF2-40B4-BE49-F238E27FC236}">
                  <a16:creationId xmlns:a16="http://schemas.microsoft.com/office/drawing/2014/main" xmlns="" id="{F8251DCD-55C7-418A-9DC0-45EAF9540F84}"/>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92" name="文本框 191">
            <a:extLst>
              <a:ext uri="{FF2B5EF4-FFF2-40B4-BE49-F238E27FC236}">
                <a16:creationId xmlns:a16="http://schemas.microsoft.com/office/drawing/2014/main" xmlns="" id="{EA64DE07-6488-4493-8CD9-699B922B188E}"/>
              </a:ext>
            </a:extLst>
          </p:cNvPr>
          <p:cNvSpPr txBox="1"/>
          <p:nvPr/>
        </p:nvSpPr>
        <p:spPr>
          <a:xfrm>
            <a:off x="8370465" y="4887649"/>
            <a:ext cx="1763624" cy="707886"/>
          </a:xfrm>
          <a:prstGeom prst="rect">
            <a:avLst/>
          </a:prstGeom>
          <a:noFill/>
        </p:spPr>
        <p:txBody>
          <a:bodyPr wrap="none" rtlCol="0">
            <a:spAutoFit/>
          </a:bodyPr>
          <a:lstStyle/>
          <a:p>
            <a:pPr algn="ctr"/>
            <a:r>
              <a:rPr lang="en-US" altLang="zh-CN" sz="4000" dirty="0">
                <a:solidFill>
                  <a:schemeClr val="accent1"/>
                </a:solidFill>
                <a:latin typeface="+mj-ea"/>
                <a:ea typeface="+mj-ea"/>
              </a:rPr>
              <a:t>6.66</a:t>
            </a:r>
            <a:r>
              <a:rPr lang="zh-CN" altLang="en-US" sz="4000" dirty="0">
                <a:solidFill>
                  <a:schemeClr val="accent1"/>
                </a:solidFill>
                <a:latin typeface="+mj-ea"/>
                <a:ea typeface="+mj-ea"/>
              </a:rPr>
              <a:t>亿</a:t>
            </a:r>
          </a:p>
        </p:txBody>
      </p:sp>
      <p:sp>
        <p:nvSpPr>
          <p:cNvPr id="193" name="矩形 192">
            <a:extLst>
              <a:ext uri="{FF2B5EF4-FFF2-40B4-BE49-F238E27FC236}">
                <a16:creationId xmlns:a16="http://schemas.microsoft.com/office/drawing/2014/main" xmlns="" id="{C9FA89D3-6089-407E-82B7-3AA93FCB7F21}"/>
              </a:ext>
            </a:extLst>
          </p:cNvPr>
          <p:cNvSpPr/>
          <p:nvPr/>
        </p:nvSpPr>
        <p:spPr>
          <a:xfrm>
            <a:off x="8550802" y="5426446"/>
            <a:ext cx="1402948" cy="338554"/>
          </a:xfrm>
          <a:prstGeom prst="rect">
            <a:avLst/>
          </a:prstGeom>
        </p:spPr>
        <p:txBody>
          <a:bodyPr wrap="none">
            <a:spAutoFit/>
          </a:bodyPr>
          <a:lstStyle/>
          <a:p>
            <a:pPr algn="ctr"/>
            <a:r>
              <a:rPr lang="zh-CN" altLang="en-US" sz="1600" spc="300" dirty="0">
                <a:solidFill>
                  <a:schemeClr val="tx1">
                    <a:lumMod val="75000"/>
                    <a:lumOff val="25000"/>
                  </a:schemeClr>
                </a:solidFill>
              </a:rPr>
              <a:t>剩余销售额</a:t>
            </a:r>
          </a:p>
        </p:txBody>
      </p:sp>
      <p:grpSp>
        <p:nvGrpSpPr>
          <p:cNvPr id="194" name="组合 193">
            <a:extLst>
              <a:ext uri="{FF2B5EF4-FFF2-40B4-BE49-F238E27FC236}">
                <a16:creationId xmlns:a16="http://schemas.microsoft.com/office/drawing/2014/main" xmlns="" id="{13DCA843-5EF8-4B2A-A098-44C0FC1673F3}"/>
              </a:ext>
            </a:extLst>
          </p:cNvPr>
          <p:cNvGrpSpPr/>
          <p:nvPr/>
        </p:nvGrpSpPr>
        <p:grpSpPr>
          <a:xfrm>
            <a:off x="8623783" y="5726524"/>
            <a:ext cx="1256987" cy="119197"/>
            <a:chOff x="7954119" y="1168603"/>
            <a:chExt cx="1256987" cy="119197"/>
          </a:xfrm>
        </p:grpSpPr>
        <p:sp>
          <p:nvSpPr>
            <p:cNvPr id="195" name="Freeform 8">
              <a:extLst>
                <a:ext uri="{FF2B5EF4-FFF2-40B4-BE49-F238E27FC236}">
                  <a16:creationId xmlns:a16="http://schemas.microsoft.com/office/drawing/2014/main" xmlns="" id="{4A14CCD2-9305-494C-893B-DC0F493E34D3}"/>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6" name="Freeform 33">
              <a:extLst>
                <a:ext uri="{FF2B5EF4-FFF2-40B4-BE49-F238E27FC236}">
                  <a16:creationId xmlns:a16="http://schemas.microsoft.com/office/drawing/2014/main" xmlns="" id="{B8A89BBF-2875-4628-AD80-76B48E97365F}"/>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7" name="Freeform 34">
              <a:extLst>
                <a:ext uri="{FF2B5EF4-FFF2-40B4-BE49-F238E27FC236}">
                  <a16:creationId xmlns:a16="http://schemas.microsoft.com/office/drawing/2014/main" xmlns="" id="{003294A8-E90A-4B0B-AA59-9122E211C47E}"/>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8" name="Freeform 35">
              <a:extLst>
                <a:ext uri="{FF2B5EF4-FFF2-40B4-BE49-F238E27FC236}">
                  <a16:creationId xmlns:a16="http://schemas.microsoft.com/office/drawing/2014/main" xmlns="" id="{C139135E-69D9-41AA-9CC4-C8B029F6A317}"/>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9" name="Freeform 36">
              <a:extLst>
                <a:ext uri="{FF2B5EF4-FFF2-40B4-BE49-F238E27FC236}">
                  <a16:creationId xmlns:a16="http://schemas.microsoft.com/office/drawing/2014/main" xmlns="" id="{52FA8198-EF12-475C-B96E-B9BA39E52BF4}"/>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0" name="Freeform 37">
              <a:extLst>
                <a:ext uri="{FF2B5EF4-FFF2-40B4-BE49-F238E27FC236}">
                  <a16:creationId xmlns:a16="http://schemas.microsoft.com/office/drawing/2014/main" xmlns="" id="{4D40F7AE-AA42-48E2-91FD-7ED5D1CEF927}"/>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1" name="Freeform 38">
              <a:extLst>
                <a:ext uri="{FF2B5EF4-FFF2-40B4-BE49-F238E27FC236}">
                  <a16:creationId xmlns:a16="http://schemas.microsoft.com/office/drawing/2014/main" xmlns="" id="{B27FF9C8-CDB2-4887-82FA-BB36C7AF9B8D}"/>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2" name="Freeform 39">
              <a:extLst>
                <a:ext uri="{FF2B5EF4-FFF2-40B4-BE49-F238E27FC236}">
                  <a16:creationId xmlns:a16="http://schemas.microsoft.com/office/drawing/2014/main" xmlns="" id="{1AECED0F-ABF9-4271-831C-7F0B92E9BF7E}"/>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3" name="Freeform 40">
              <a:extLst>
                <a:ext uri="{FF2B5EF4-FFF2-40B4-BE49-F238E27FC236}">
                  <a16:creationId xmlns:a16="http://schemas.microsoft.com/office/drawing/2014/main" xmlns="" id="{AB3EB9EF-1B87-4809-BA2E-E4A703B55FB6}"/>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4" name="Freeform 41">
              <a:extLst>
                <a:ext uri="{FF2B5EF4-FFF2-40B4-BE49-F238E27FC236}">
                  <a16:creationId xmlns:a16="http://schemas.microsoft.com/office/drawing/2014/main" xmlns="" id="{1FC60884-383A-4D99-A3B7-4CD864C39970}"/>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5" name="Freeform 42">
              <a:extLst>
                <a:ext uri="{FF2B5EF4-FFF2-40B4-BE49-F238E27FC236}">
                  <a16:creationId xmlns:a16="http://schemas.microsoft.com/office/drawing/2014/main" xmlns="" id="{64420882-1635-41FB-8D9C-22586AAD6E6D}"/>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6" name="Freeform 43">
              <a:extLst>
                <a:ext uri="{FF2B5EF4-FFF2-40B4-BE49-F238E27FC236}">
                  <a16:creationId xmlns:a16="http://schemas.microsoft.com/office/drawing/2014/main" xmlns="" id="{363DEA75-2925-42A1-9E71-69DDC3890C4A}"/>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07" name="组合 206">
            <a:extLst>
              <a:ext uri="{FF2B5EF4-FFF2-40B4-BE49-F238E27FC236}">
                <a16:creationId xmlns:a16="http://schemas.microsoft.com/office/drawing/2014/main" xmlns="" id="{110E673B-8B04-4B9D-B8AC-CE1F128D7FBB}"/>
              </a:ext>
            </a:extLst>
          </p:cNvPr>
          <p:cNvGrpSpPr/>
          <p:nvPr/>
        </p:nvGrpSpPr>
        <p:grpSpPr>
          <a:xfrm>
            <a:off x="8112381" y="4887649"/>
            <a:ext cx="2279791" cy="1181272"/>
            <a:chOff x="-8442325" y="7612063"/>
            <a:chExt cx="4175125" cy="2035175"/>
          </a:xfrm>
          <a:gradFill flip="none" rotWithShape="1">
            <a:gsLst>
              <a:gs pos="0">
                <a:schemeClr val="bg1"/>
              </a:gs>
              <a:gs pos="95000">
                <a:schemeClr val="accent1"/>
              </a:gs>
            </a:gsLst>
            <a:lin ang="5400000" scaled="1"/>
            <a:tileRect/>
          </a:gradFill>
        </p:grpSpPr>
        <p:sp>
          <p:nvSpPr>
            <p:cNvPr id="208" name="Freeform 1525">
              <a:extLst>
                <a:ext uri="{FF2B5EF4-FFF2-40B4-BE49-F238E27FC236}">
                  <a16:creationId xmlns:a16="http://schemas.microsoft.com/office/drawing/2014/main" xmlns="" id="{0BCE32AD-0910-43C9-9C2F-B8E818532477}"/>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9" name="Freeform 1526">
              <a:extLst>
                <a:ext uri="{FF2B5EF4-FFF2-40B4-BE49-F238E27FC236}">
                  <a16:creationId xmlns:a16="http://schemas.microsoft.com/office/drawing/2014/main" xmlns="" id="{C4CA9191-D441-4351-A879-25AA8FBA4231}"/>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0" name="Freeform 1527">
              <a:extLst>
                <a:ext uri="{FF2B5EF4-FFF2-40B4-BE49-F238E27FC236}">
                  <a16:creationId xmlns:a16="http://schemas.microsoft.com/office/drawing/2014/main" xmlns="" id="{3E9868E2-0FF0-450B-808E-491BAC600DBD}"/>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1" name="Freeform 1528">
              <a:extLst>
                <a:ext uri="{FF2B5EF4-FFF2-40B4-BE49-F238E27FC236}">
                  <a16:creationId xmlns:a16="http://schemas.microsoft.com/office/drawing/2014/main" xmlns="" id="{132A7D76-B653-4225-91F9-9F3E726145DC}"/>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2" name="Freeform 1529">
              <a:extLst>
                <a:ext uri="{FF2B5EF4-FFF2-40B4-BE49-F238E27FC236}">
                  <a16:creationId xmlns:a16="http://schemas.microsoft.com/office/drawing/2014/main" xmlns="" id="{F92DFAC4-B174-4008-AD67-D4FD223EF6CC}"/>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3" name="Freeform 1530">
              <a:extLst>
                <a:ext uri="{FF2B5EF4-FFF2-40B4-BE49-F238E27FC236}">
                  <a16:creationId xmlns:a16="http://schemas.microsoft.com/office/drawing/2014/main" xmlns="" id="{055D7B1E-0077-4A79-96B7-75752EFD43EF}"/>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4" name="Freeform 1531">
              <a:extLst>
                <a:ext uri="{FF2B5EF4-FFF2-40B4-BE49-F238E27FC236}">
                  <a16:creationId xmlns:a16="http://schemas.microsoft.com/office/drawing/2014/main" xmlns="" id="{A1401874-485E-4664-B7BF-FF528B4E9280}"/>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5" name="Freeform 1532">
              <a:extLst>
                <a:ext uri="{FF2B5EF4-FFF2-40B4-BE49-F238E27FC236}">
                  <a16:creationId xmlns:a16="http://schemas.microsoft.com/office/drawing/2014/main" xmlns="" id="{33D37512-63E4-4DE4-91B8-992C6B207E5B}"/>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6" name="Freeform 1533">
              <a:extLst>
                <a:ext uri="{FF2B5EF4-FFF2-40B4-BE49-F238E27FC236}">
                  <a16:creationId xmlns:a16="http://schemas.microsoft.com/office/drawing/2014/main" xmlns="" id="{E78537FF-BEDE-435F-8EAE-EBF23314DEC6}"/>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7" name="Freeform 1534">
              <a:extLst>
                <a:ext uri="{FF2B5EF4-FFF2-40B4-BE49-F238E27FC236}">
                  <a16:creationId xmlns:a16="http://schemas.microsoft.com/office/drawing/2014/main" xmlns="" id="{D66218EF-B981-43A3-A0DA-947262FB2AA2}"/>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8" name="Freeform 1535">
              <a:extLst>
                <a:ext uri="{FF2B5EF4-FFF2-40B4-BE49-F238E27FC236}">
                  <a16:creationId xmlns:a16="http://schemas.microsoft.com/office/drawing/2014/main" xmlns="" id="{E34984B0-8329-4C83-B19D-8CAC201FB757}"/>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9" name="Freeform 1536">
              <a:extLst>
                <a:ext uri="{FF2B5EF4-FFF2-40B4-BE49-F238E27FC236}">
                  <a16:creationId xmlns:a16="http://schemas.microsoft.com/office/drawing/2014/main" xmlns="" id="{3320ED55-B57A-42B5-9602-3CC314AA62E8}"/>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0" name="Freeform 1537">
              <a:extLst>
                <a:ext uri="{FF2B5EF4-FFF2-40B4-BE49-F238E27FC236}">
                  <a16:creationId xmlns:a16="http://schemas.microsoft.com/office/drawing/2014/main" xmlns="" id="{7957D31E-4C26-49AB-84AA-8930CCFEBC2C}"/>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1" name="Freeform 1538">
              <a:extLst>
                <a:ext uri="{FF2B5EF4-FFF2-40B4-BE49-F238E27FC236}">
                  <a16:creationId xmlns:a16="http://schemas.microsoft.com/office/drawing/2014/main" xmlns="" id="{EF14B6D0-BF96-4E6C-8A4A-EBE38264D38A}"/>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2" name="Freeform 1539">
              <a:extLst>
                <a:ext uri="{FF2B5EF4-FFF2-40B4-BE49-F238E27FC236}">
                  <a16:creationId xmlns:a16="http://schemas.microsoft.com/office/drawing/2014/main" xmlns="" id="{41370976-A751-4181-AD5E-31FE6510B5F5}"/>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3" name="Freeform 1540">
              <a:extLst>
                <a:ext uri="{FF2B5EF4-FFF2-40B4-BE49-F238E27FC236}">
                  <a16:creationId xmlns:a16="http://schemas.microsoft.com/office/drawing/2014/main" xmlns="" id="{CC81D3C1-FFD8-4120-9981-4753CC6C2819}"/>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4" name="Freeform 1541">
              <a:extLst>
                <a:ext uri="{FF2B5EF4-FFF2-40B4-BE49-F238E27FC236}">
                  <a16:creationId xmlns:a16="http://schemas.microsoft.com/office/drawing/2014/main" xmlns="" id="{98FA6A7E-4526-4BE7-9B1A-318AB9E9C143}"/>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25" name="组合 224">
            <a:extLst>
              <a:ext uri="{FF2B5EF4-FFF2-40B4-BE49-F238E27FC236}">
                <a16:creationId xmlns:a16="http://schemas.microsoft.com/office/drawing/2014/main" xmlns="" id="{5F06BA6E-75E9-42DA-B561-C4ED9B3F9FBB}"/>
              </a:ext>
            </a:extLst>
          </p:cNvPr>
          <p:cNvGrpSpPr/>
          <p:nvPr/>
        </p:nvGrpSpPr>
        <p:grpSpPr>
          <a:xfrm>
            <a:off x="-23871" y="1660762"/>
            <a:ext cx="2211205" cy="991137"/>
            <a:chOff x="-616212" y="1833473"/>
            <a:chExt cx="287312" cy="128783"/>
          </a:xfrm>
          <a:noFill/>
        </p:grpSpPr>
        <p:sp>
          <p:nvSpPr>
            <p:cNvPr id="226" name="箭头: V 形 225">
              <a:extLst>
                <a:ext uri="{FF2B5EF4-FFF2-40B4-BE49-F238E27FC236}">
                  <a16:creationId xmlns:a16="http://schemas.microsoft.com/office/drawing/2014/main" xmlns="" id="{91A731CA-8435-4796-8195-491214E6CD09}"/>
                </a:ext>
              </a:extLst>
            </p:cNvPr>
            <p:cNvSpPr/>
            <p:nvPr/>
          </p:nvSpPr>
          <p:spPr>
            <a:xfrm>
              <a:off x="-616212" y="1833473"/>
              <a:ext cx="120630" cy="128783"/>
            </a:xfrm>
            <a:prstGeom prst="chevron">
              <a:avLst>
                <a:gd name="adj" fmla="val 59665"/>
              </a:avLst>
            </a:prstGeom>
            <a:grp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7" name="箭头: V 形 226">
              <a:extLst>
                <a:ext uri="{FF2B5EF4-FFF2-40B4-BE49-F238E27FC236}">
                  <a16:creationId xmlns:a16="http://schemas.microsoft.com/office/drawing/2014/main" xmlns="" id="{4BC850F9-5548-44C5-AFE1-A1E44DB83E23}"/>
                </a:ext>
              </a:extLst>
            </p:cNvPr>
            <p:cNvSpPr/>
            <p:nvPr/>
          </p:nvSpPr>
          <p:spPr>
            <a:xfrm>
              <a:off x="-532871" y="1833473"/>
              <a:ext cx="120630" cy="128783"/>
            </a:xfrm>
            <a:prstGeom prst="chevron">
              <a:avLst>
                <a:gd name="adj" fmla="val 59665"/>
              </a:avLst>
            </a:prstGeom>
            <a:grp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8" name="箭头: V 形 227">
              <a:extLst>
                <a:ext uri="{FF2B5EF4-FFF2-40B4-BE49-F238E27FC236}">
                  <a16:creationId xmlns:a16="http://schemas.microsoft.com/office/drawing/2014/main" xmlns="" id="{9F90D8AC-3122-4148-B5E2-1E687CC31BA7}"/>
                </a:ext>
              </a:extLst>
            </p:cNvPr>
            <p:cNvSpPr/>
            <p:nvPr/>
          </p:nvSpPr>
          <p:spPr>
            <a:xfrm>
              <a:off x="-449530" y="1833473"/>
              <a:ext cx="120630" cy="128783"/>
            </a:xfrm>
            <a:prstGeom prst="chevron">
              <a:avLst>
                <a:gd name="adj" fmla="val 59665"/>
              </a:avLst>
            </a:prstGeom>
            <a:grp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29" name="图片 228" descr="图片包含 徽标&#10;&#10;描述已自动生成">
            <a:extLst>
              <a:ext uri="{FF2B5EF4-FFF2-40B4-BE49-F238E27FC236}">
                <a16:creationId xmlns:a16="http://schemas.microsoft.com/office/drawing/2014/main" xmlns="" id="{934E087C-5A5C-46EF-9320-97B873E4B6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pic>
        <p:nvPicPr>
          <p:cNvPr id="5" name="图片 4">
            <a:extLst>
              <a:ext uri="{FF2B5EF4-FFF2-40B4-BE49-F238E27FC236}">
                <a16:creationId xmlns:a16="http://schemas.microsoft.com/office/drawing/2014/main" xmlns="" id="{956B27EF-24F1-4E2F-8F5A-94C6E2136A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877" y="1893232"/>
            <a:ext cx="8744053" cy="4964768"/>
          </a:xfrm>
          <a:prstGeom prst="rect">
            <a:avLst/>
          </a:prstGeom>
        </p:spPr>
      </p:pic>
    </p:spTree>
    <p:extLst>
      <p:ext uri="{BB962C8B-B14F-4D97-AF65-F5344CB8AC3E}">
        <p14:creationId xmlns:p14="http://schemas.microsoft.com/office/powerpoint/2010/main" val="935239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4FEDEE69-65F5-4A8D-A4C4-C5A0FFFE1558}"/>
              </a:ext>
            </a:extLst>
          </p:cNvPr>
          <p:cNvGrpSpPr/>
          <p:nvPr/>
        </p:nvGrpSpPr>
        <p:grpSpPr>
          <a:xfrm flipH="1">
            <a:off x="1185020" y="480229"/>
            <a:ext cx="1805111" cy="516467"/>
            <a:chOff x="2846598" y="496059"/>
            <a:chExt cx="1805111" cy="516467"/>
          </a:xfrm>
        </p:grpSpPr>
        <p:sp>
          <p:nvSpPr>
            <p:cNvPr id="4" name="箭头: 五边形 3">
              <a:extLst>
                <a:ext uri="{FF2B5EF4-FFF2-40B4-BE49-F238E27FC236}">
                  <a16:creationId xmlns:a16="http://schemas.microsoft.com/office/drawing/2014/main" xmlns="" id="{1023C5AE-1134-4900-811A-BA174E08D3A2}"/>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ADF8E411-A16E-4013-8DCB-5250B475FFC3}"/>
                </a:ext>
              </a:extLst>
            </p:cNvPr>
            <p:cNvGrpSpPr/>
            <p:nvPr/>
          </p:nvGrpSpPr>
          <p:grpSpPr>
            <a:xfrm>
              <a:off x="2846598" y="538163"/>
              <a:ext cx="654244" cy="432258"/>
              <a:chOff x="2846598" y="538163"/>
              <a:chExt cx="654244" cy="432258"/>
            </a:xfrm>
          </p:grpSpPr>
          <p:sp>
            <p:nvSpPr>
              <p:cNvPr id="6" name="箭头: V 形 5">
                <a:extLst>
                  <a:ext uri="{FF2B5EF4-FFF2-40B4-BE49-F238E27FC236}">
                    <a16:creationId xmlns:a16="http://schemas.microsoft.com/office/drawing/2014/main" xmlns="" id="{A17F0C2F-84F1-4FB9-9117-760916F424B0}"/>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DE5FFB53-23D6-4575-B9B5-76BC71BAD27E}"/>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BDBA4477-6D8D-4FEA-8A04-931126E9B042}"/>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9" name="文本框 8">
            <a:extLst>
              <a:ext uri="{FF2B5EF4-FFF2-40B4-BE49-F238E27FC236}">
                <a16:creationId xmlns:a16="http://schemas.microsoft.com/office/drawing/2014/main" xmlns="" id="{CD38B33D-0BD6-4D0E-BEFC-643B7A984DDC}"/>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77" name="流程图: 手动输入 76">
            <a:extLst>
              <a:ext uri="{FF2B5EF4-FFF2-40B4-BE49-F238E27FC236}">
                <a16:creationId xmlns:a16="http://schemas.microsoft.com/office/drawing/2014/main" xmlns="" id="{B7BE8965-0E6B-49C9-AE75-4BB755D0772D}"/>
              </a:ext>
            </a:extLst>
          </p:cNvPr>
          <p:cNvSpPr/>
          <p:nvPr/>
        </p:nvSpPr>
        <p:spPr>
          <a:xfrm rot="5400000" flipV="1">
            <a:off x="6771811" y="1419693"/>
            <a:ext cx="6858000" cy="4018614"/>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xmlns="" id="{907F6056-CD93-4BB4-853C-5BDFCB5187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57622" y="2696"/>
            <a:ext cx="5544340" cy="6873746"/>
          </a:xfrm>
          <a:prstGeom prst="rect">
            <a:avLst/>
          </a:prstGeom>
        </p:spPr>
      </p:pic>
      <p:sp>
        <p:nvSpPr>
          <p:cNvPr id="19" name="文本框 18">
            <a:extLst>
              <a:ext uri="{FF2B5EF4-FFF2-40B4-BE49-F238E27FC236}">
                <a16:creationId xmlns:a16="http://schemas.microsoft.com/office/drawing/2014/main" xmlns="" id="{C73BDCA8-3FA0-4BB5-9965-4BE2F79E3183}"/>
              </a:ext>
            </a:extLst>
          </p:cNvPr>
          <p:cNvSpPr txBox="1"/>
          <p:nvPr/>
        </p:nvSpPr>
        <p:spPr>
          <a:xfrm>
            <a:off x="882821" y="2946291"/>
            <a:ext cx="1364476" cy="707886"/>
          </a:xfrm>
          <a:prstGeom prst="rect">
            <a:avLst/>
          </a:prstGeom>
          <a:noFill/>
        </p:spPr>
        <p:txBody>
          <a:bodyPr wrap="none" rtlCol="0">
            <a:spAutoFit/>
          </a:bodyPr>
          <a:lstStyle/>
          <a:p>
            <a:r>
              <a:rPr lang="zh-CN" altLang="en-US" sz="4000" spc="600" dirty="0">
                <a:solidFill>
                  <a:schemeClr val="accent1"/>
                </a:solidFill>
                <a:latin typeface="+mj-ea"/>
                <a:ea typeface="+mj-ea"/>
              </a:rPr>
              <a:t>首开</a:t>
            </a:r>
          </a:p>
        </p:txBody>
      </p:sp>
      <p:grpSp>
        <p:nvGrpSpPr>
          <p:cNvPr id="21" name="组合 20">
            <a:extLst>
              <a:ext uri="{FF2B5EF4-FFF2-40B4-BE49-F238E27FC236}">
                <a16:creationId xmlns:a16="http://schemas.microsoft.com/office/drawing/2014/main" xmlns="" id="{DADF589B-3352-4ACA-ACA0-B1C702820ECE}"/>
              </a:ext>
            </a:extLst>
          </p:cNvPr>
          <p:cNvGrpSpPr/>
          <p:nvPr/>
        </p:nvGrpSpPr>
        <p:grpSpPr>
          <a:xfrm>
            <a:off x="2410360" y="3009368"/>
            <a:ext cx="1051293" cy="430201"/>
            <a:chOff x="9436511" y="2911728"/>
            <a:chExt cx="1051293" cy="430201"/>
          </a:xfrm>
          <a:noFill/>
        </p:grpSpPr>
        <p:sp>
          <p:nvSpPr>
            <p:cNvPr id="22" name="箭头: V 形 21">
              <a:extLst>
                <a:ext uri="{FF2B5EF4-FFF2-40B4-BE49-F238E27FC236}">
                  <a16:creationId xmlns:a16="http://schemas.microsoft.com/office/drawing/2014/main" xmlns="" id="{8CC58AE1-3A07-47D6-811C-D88EA307C8E8}"/>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a:extLst>
                <a:ext uri="{FF2B5EF4-FFF2-40B4-BE49-F238E27FC236}">
                  <a16:creationId xmlns:a16="http://schemas.microsoft.com/office/drawing/2014/main" xmlns="" id="{B49E584A-5679-4904-83EC-422563A0254D}"/>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xmlns="" id="{41CFF4D4-BD8C-4A64-96BE-1636D4FF2656}"/>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5" name="文本框 24">
            <a:extLst>
              <a:ext uri="{FF2B5EF4-FFF2-40B4-BE49-F238E27FC236}">
                <a16:creationId xmlns:a16="http://schemas.microsoft.com/office/drawing/2014/main" xmlns="" id="{B61DF621-D915-42F1-AD70-D2BBDCD01762}"/>
              </a:ext>
            </a:extLst>
          </p:cNvPr>
          <p:cNvSpPr txBox="1"/>
          <p:nvPr/>
        </p:nvSpPr>
        <p:spPr>
          <a:xfrm>
            <a:off x="3863919" y="2946291"/>
            <a:ext cx="1364476" cy="707886"/>
          </a:xfrm>
          <a:prstGeom prst="rect">
            <a:avLst/>
          </a:prstGeom>
          <a:noFill/>
        </p:spPr>
        <p:txBody>
          <a:bodyPr wrap="none" rtlCol="0">
            <a:spAutoFit/>
          </a:bodyPr>
          <a:lstStyle/>
          <a:p>
            <a:r>
              <a:rPr lang="zh-CN" altLang="en-US" sz="4000" spc="600" dirty="0">
                <a:solidFill>
                  <a:schemeClr val="accent1"/>
                </a:solidFill>
                <a:latin typeface="+mj-ea"/>
                <a:ea typeface="+mj-ea"/>
              </a:rPr>
              <a:t>售罄</a:t>
            </a:r>
          </a:p>
        </p:txBody>
      </p:sp>
      <p:sp>
        <p:nvSpPr>
          <p:cNvPr id="26" name="矩形 25">
            <a:extLst>
              <a:ext uri="{FF2B5EF4-FFF2-40B4-BE49-F238E27FC236}">
                <a16:creationId xmlns:a16="http://schemas.microsoft.com/office/drawing/2014/main" xmlns="" id="{92400932-471B-4DA8-B59B-AC8D971C18C5}"/>
              </a:ext>
            </a:extLst>
          </p:cNvPr>
          <p:cNvSpPr/>
          <p:nvPr/>
        </p:nvSpPr>
        <p:spPr>
          <a:xfrm>
            <a:off x="928990" y="2609258"/>
            <a:ext cx="1212191" cy="400110"/>
          </a:xfrm>
          <a:prstGeom prst="rect">
            <a:avLst/>
          </a:prstGeom>
        </p:spPr>
        <p:txBody>
          <a:bodyPr wrap="none">
            <a:spAutoFit/>
          </a:bodyPr>
          <a:lstStyle/>
          <a:p>
            <a:r>
              <a:rPr lang="en-US" altLang="zh-CN" sz="2000" dirty="0">
                <a:solidFill>
                  <a:schemeClr val="tx1">
                    <a:lumMod val="75000"/>
                    <a:lumOff val="25000"/>
                  </a:schemeClr>
                </a:solidFill>
                <a:latin typeface="+mn-ea"/>
              </a:rPr>
              <a:t>5</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20</a:t>
            </a:r>
            <a:r>
              <a:rPr lang="zh-CN" altLang="en-US" sz="2000" dirty="0">
                <a:solidFill>
                  <a:schemeClr val="tx1">
                    <a:lumMod val="75000"/>
                    <a:lumOff val="25000"/>
                  </a:schemeClr>
                </a:solidFill>
                <a:latin typeface="+mn-ea"/>
              </a:rPr>
              <a:t>日</a:t>
            </a:r>
          </a:p>
        </p:txBody>
      </p:sp>
      <p:sp>
        <p:nvSpPr>
          <p:cNvPr id="27" name="矩形 26">
            <a:extLst>
              <a:ext uri="{FF2B5EF4-FFF2-40B4-BE49-F238E27FC236}">
                <a16:creationId xmlns:a16="http://schemas.microsoft.com/office/drawing/2014/main" xmlns="" id="{CE5F2A10-C648-44CE-8223-9B02485417BF}"/>
              </a:ext>
            </a:extLst>
          </p:cNvPr>
          <p:cNvSpPr/>
          <p:nvPr/>
        </p:nvSpPr>
        <p:spPr>
          <a:xfrm>
            <a:off x="3921133" y="2609258"/>
            <a:ext cx="1212191" cy="400110"/>
          </a:xfrm>
          <a:prstGeom prst="rect">
            <a:avLst/>
          </a:prstGeom>
        </p:spPr>
        <p:txBody>
          <a:bodyPr wrap="none">
            <a:spAutoFit/>
          </a:bodyPr>
          <a:lstStyle/>
          <a:p>
            <a:r>
              <a:rPr lang="en-US" altLang="zh-CN" sz="2000" dirty="0">
                <a:solidFill>
                  <a:schemeClr val="tx1">
                    <a:lumMod val="75000"/>
                    <a:lumOff val="25000"/>
                  </a:schemeClr>
                </a:solidFill>
                <a:latin typeface="+mn-ea"/>
              </a:rPr>
              <a:t>9</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20</a:t>
            </a:r>
            <a:r>
              <a:rPr lang="zh-CN" altLang="en-US" sz="2000" dirty="0">
                <a:solidFill>
                  <a:schemeClr val="tx1">
                    <a:lumMod val="75000"/>
                    <a:lumOff val="25000"/>
                  </a:schemeClr>
                </a:solidFill>
                <a:latin typeface="+mn-ea"/>
              </a:rPr>
              <a:t>日</a:t>
            </a:r>
          </a:p>
        </p:txBody>
      </p:sp>
      <p:cxnSp>
        <p:nvCxnSpPr>
          <p:cNvPr id="29" name="直接连接符 28">
            <a:extLst>
              <a:ext uri="{FF2B5EF4-FFF2-40B4-BE49-F238E27FC236}">
                <a16:creationId xmlns:a16="http://schemas.microsoft.com/office/drawing/2014/main" xmlns="" id="{8FE5B828-0DE6-486B-AC4B-225B146527D9}"/>
              </a:ext>
            </a:extLst>
          </p:cNvPr>
          <p:cNvCxnSpPr/>
          <p:nvPr/>
        </p:nvCxnSpPr>
        <p:spPr>
          <a:xfrm>
            <a:off x="864879" y="3799524"/>
            <a:ext cx="4250503"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a16="http://schemas.microsoft.com/office/drawing/2014/main" xmlns="" id="{B1034447-0C06-41FB-BD20-62C7C0C40C6C}"/>
              </a:ext>
            </a:extLst>
          </p:cNvPr>
          <p:cNvSpPr/>
          <p:nvPr/>
        </p:nvSpPr>
        <p:spPr>
          <a:xfrm rot="10800000">
            <a:off x="2273713" y="3799571"/>
            <a:ext cx="1241629" cy="895236"/>
          </a:xfrm>
          <a:custGeom>
            <a:avLst/>
            <a:gdLst>
              <a:gd name="connsiteX0" fmla="*/ 1241629 w 1241629"/>
              <a:gd name="connsiteY0" fmla="*/ 895236 h 895236"/>
              <a:gd name="connsiteX1" fmla="*/ 0 w 1241629"/>
              <a:gd name="connsiteY1" fmla="*/ 895236 h 895236"/>
              <a:gd name="connsiteX2" fmla="*/ 499710 w 1241629"/>
              <a:gd name="connsiteY2" fmla="*/ 359912 h 895236"/>
              <a:gd name="connsiteX3" fmla="*/ 532779 w 1241629"/>
              <a:gd name="connsiteY3" fmla="*/ 263776 h 895236"/>
              <a:gd name="connsiteX4" fmla="*/ 305156 w 1241629"/>
              <a:gd name="connsiteY4" fmla="*/ 263776 h 895236"/>
              <a:gd name="connsiteX5" fmla="*/ 620814 w 1241629"/>
              <a:gd name="connsiteY5" fmla="*/ 0 h 895236"/>
              <a:gd name="connsiteX6" fmla="*/ 936472 w 1241629"/>
              <a:gd name="connsiteY6" fmla="*/ 263776 h 895236"/>
              <a:gd name="connsiteX7" fmla="*/ 708803 w 1241629"/>
              <a:gd name="connsiteY7" fmla="*/ 263776 h 895236"/>
              <a:gd name="connsiteX8" fmla="*/ 736971 w 1241629"/>
              <a:gd name="connsiteY8" fmla="*/ 350797 h 895236"/>
              <a:gd name="connsiteX9" fmla="*/ 1241629 w 1241629"/>
              <a:gd name="connsiteY9" fmla="*/ 895236 h 89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629" h="895236">
                <a:moveTo>
                  <a:pt x="1241629" y="895236"/>
                </a:moveTo>
                <a:lnTo>
                  <a:pt x="0" y="895236"/>
                </a:lnTo>
                <a:cubicBezTo>
                  <a:pt x="272312" y="732595"/>
                  <a:pt x="413358" y="579678"/>
                  <a:pt x="499710" y="359912"/>
                </a:cubicBezTo>
                <a:lnTo>
                  <a:pt x="532779" y="263776"/>
                </a:lnTo>
                <a:lnTo>
                  <a:pt x="305156" y="263776"/>
                </a:lnTo>
                <a:lnTo>
                  <a:pt x="620814" y="0"/>
                </a:lnTo>
                <a:lnTo>
                  <a:pt x="936472" y="263776"/>
                </a:lnTo>
                <a:lnTo>
                  <a:pt x="708803" y="263776"/>
                </a:lnTo>
                <a:lnTo>
                  <a:pt x="736971" y="350797"/>
                </a:lnTo>
                <a:cubicBezTo>
                  <a:pt x="811602" y="550508"/>
                  <a:pt x="941536" y="693701"/>
                  <a:pt x="1241629" y="895236"/>
                </a:cubicBezTo>
                <a:close/>
              </a:path>
            </a:pathLst>
          </a:custGeom>
          <a:gradFill>
            <a:gsLst>
              <a:gs pos="0">
                <a:schemeClr val="accent2">
                  <a:alpha val="0"/>
                </a:schemeClr>
              </a:gs>
              <a:gs pos="100000">
                <a:schemeClr val="accent2"/>
              </a:gs>
            </a:gsLst>
            <a:lin ang="16200000" scaled="0"/>
          </a:grad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284FFB14-FF04-4E7B-910B-215A77F6C9CF}"/>
              </a:ext>
            </a:extLst>
          </p:cNvPr>
          <p:cNvSpPr txBox="1"/>
          <p:nvPr/>
        </p:nvSpPr>
        <p:spPr>
          <a:xfrm>
            <a:off x="2099630" y="4694807"/>
            <a:ext cx="1763624" cy="707886"/>
          </a:xfrm>
          <a:prstGeom prst="rect">
            <a:avLst/>
          </a:prstGeom>
          <a:noFill/>
        </p:spPr>
        <p:txBody>
          <a:bodyPr wrap="none" rtlCol="0">
            <a:spAutoFit/>
          </a:bodyPr>
          <a:lstStyle/>
          <a:p>
            <a:pPr algn="ctr"/>
            <a:r>
              <a:rPr lang="en-US" altLang="zh-CN" sz="4000" dirty="0">
                <a:solidFill>
                  <a:schemeClr val="accent1"/>
                </a:solidFill>
                <a:latin typeface="+mj-ea"/>
                <a:ea typeface="+mj-ea"/>
              </a:rPr>
              <a:t>18.8</a:t>
            </a:r>
            <a:r>
              <a:rPr lang="zh-CN" altLang="en-US" sz="4000" dirty="0">
                <a:solidFill>
                  <a:schemeClr val="accent1"/>
                </a:solidFill>
                <a:latin typeface="+mj-ea"/>
                <a:ea typeface="+mj-ea"/>
              </a:rPr>
              <a:t>亿</a:t>
            </a:r>
          </a:p>
        </p:txBody>
      </p:sp>
      <p:sp>
        <p:nvSpPr>
          <p:cNvPr id="34" name="矩形 33">
            <a:extLst>
              <a:ext uri="{FF2B5EF4-FFF2-40B4-BE49-F238E27FC236}">
                <a16:creationId xmlns:a16="http://schemas.microsoft.com/office/drawing/2014/main" xmlns="" id="{C7E8CB4C-2D59-419C-ADA1-E9F04A2B00CA}"/>
              </a:ext>
            </a:extLst>
          </p:cNvPr>
          <p:cNvSpPr/>
          <p:nvPr/>
        </p:nvSpPr>
        <p:spPr>
          <a:xfrm>
            <a:off x="2523623" y="5233604"/>
            <a:ext cx="915635" cy="338554"/>
          </a:xfrm>
          <a:prstGeom prst="rect">
            <a:avLst/>
          </a:prstGeom>
        </p:spPr>
        <p:txBody>
          <a:bodyPr wrap="none">
            <a:spAutoFit/>
          </a:bodyPr>
          <a:lstStyle/>
          <a:p>
            <a:pPr algn="ctr"/>
            <a:r>
              <a:rPr lang="zh-CN" altLang="en-US" sz="1600" spc="300" dirty="0">
                <a:solidFill>
                  <a:schemeClr val="tx1">
                    <a:lumMod val="75000"/>
                    <a:lumOff val="25000"/>
                  </a:schemeClr>
                </a:solidFill>
              </a:rPr>
              <a:t>销售额</a:t>
            </a:r>
          </a:p>
        </p:txBody>
      </p:sp>
      <p:grpSp>
        <p:nvGrpSpPr>
          <p:cNvPr id="35" name="组合 34">
            <a:extLst>
              <a:ext uri="{FF2B5EF4-FFF2-40B4-BE49-F238E27FC236}">
                <a16:creationId xmlns:a16="http://schemas.microsoft.com/office/drawing/2014/main" xmlns="" id="{76616404-4615-4902-BD71-3851241E422F}"/>
              </a:ext>
            </a:extLst>
          </p:cNvPr>
          <p:cNvGrpSpPr/>
          <p:nvPr/>
        </p:nvGrpSpPr>
        <p:grpSpPr>
          <a:xfrm>
            <a:off x="2352948" y="5533682"/>
            <a:ext cx="1256987" cy="119197"/>
            <a:chOff x="7954119" y="1168603"/>
            <a:chExt cx="1256987" cy="119197"/>
          </a:xfrm>
        </p:grpSpPr>
        <p:sp>
          <p:nvSpPr>
            <p:cNvPr id="36" name="Freeform 8">
              <a:extLst>
                <a:ext uri="{FF2B5EF4-FFF2-40B4-BE49-F238E27FC236}">
                  <a16:creationId xmlns:a16="http://schemas.microsoft.com/office/drawing/2014/main" xmlns="" id="{583F5149-F6E3-4581-AA30-12D065F47A72}"/>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7" name="Freeform 33">
              <a:extLst>
                <a:ext uri="{FF2B5EF4-FFF2-40B4-BE49-F238E27FC236}">
                  <a16:creationId xmlns:a16="http://schemas.microsoft.com/office/drawing/2014/main" xmlns="" id="{0336C676-F54F-4953-894A-E81BE3F71419}"/>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8" name="Freeform 34">
              <a:extLst>
                <a:ext uri="{FF2B5EF4-FFF2-40B4-BE49-F238E27FC236}">
                  <a16:creationId xmlns:a16="http://schemas.microsoft.com/office/drawing/2014/main" xmlns="" id="{CFD4B5FF-7E6C-4097-928B-822DA9EFA08A}"/>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9" name="Freeform 35">
              <a:extLst>
                <a:ext uri="{FF2B5EF4-FFF2-40B4-BE49-F238E27FC236}">
                  <a16:creationId xmlns:a16="http://schemas.microsoft.com/office/drawing/2014/main" xmlns="" id="{8577EF4F-3AA7-48E1-AD6F-3325817FCAC8}"/>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0" name="Freeform 36">
              <a:extLst>
                <a:ext uri="{FF2B5EF4-FFF2-40B4-BE49-F238E27FC236}">
                  <a16:creationId xmlns:a16="http://schemas.microsoft.com/office/drawing/2014/main" xmlns="" id="{816208D5-8E66-4AB4-89CF-FA8CCF5BCD36}"/>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1" name="Freeform 37">
              <a:extLst>
                <a:ext uri="{FF2B5EF4-FFF2-40B4-BE49-F238E27FC236}">
                  <a16:creationId xmlns:a16="http://schemas.microsoft.com/office/drawing/2014/main" xmlns="" id="{477E8631-B473-4682-A90A-18A4CBC4B5A8}"/>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2" name="Freeform 38">
              <a:extLst>
                <a:ext uri="{FF2B5EF4-FFF2-40B4-BE49-F238E27FC236}">
                  <a16:creationId xmlns:a16="http://schemas.microsoft.com/office/drawing/2014/main" xmlns="" id="{4CD0893A-5B8B-4114-9533-5E3C73DD9025}"/>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3" name="Freeform 39">
              <a:extLst>
                <a:ext uri="{FF2B5EF4-FFF2-40B4-BE49-F238E27FC236}">
                  <a16:creationId xmlns:a16="http://schemas.microsoft.com/office/drawing/2014/main" xmlns="" id="{690E154B-58C7-4FE9-BAE0-6C3121BCB1D2}"/>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4" name="Freeform 40">
              <a:extLst>
                <a:ext uri="{FF2B5EF4-FFF2-40B4-BE49-F238E27FC236}">
                  <a16:creationId xmlns:a16="http://schemas.microsoft.com/office/drawing/2014/main" xmlns="" id="{250E18FA-389D-4FEF-9ADA-5DF508D65EDE}"/>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5" name="Freeform 41">
              <a:extLst>
                <a:ext uri="{FF2B5EF4-FFF2-40B4-BE49-F238E27FC236}">
                  <a16:creationId xmlns:a16="http://schemas.microsoft.com/office/drawing/2014/main" xmlns="" id="{178E43D1-0EA5-432A-8598-238FC709DB80}"/>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 name="Freeform 42">
              <a:extLst>
                <a:ext uri="{FF2B5EF4-FFF2-40B4-BE49-F238E27FC236}">
                  <a16:creationId xmlns:a16="http://schemas.microsoft.com/office/drawing/2014/main" xmlns="" id="{93EFBA23-E0BC-4469-A5E8-01836E58F705}"/>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 name="Freeform 43">
              <a:extLst>
                <a:ext uri="{FF2B5EF4-FFF2-40B4-BE49-F238E27FC236}">
                  <a16:creationId xmlns:a16="http://schemas.microsoft.com/office/drawing/2014/main" xmlns="" id="{F8A89E80-E987-4C58-A87B-EBF24F104977}"/>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48" name="组合 47">
            <a:extLst>
              <a:ext uri="{FF2B5EF4-FFF2-40B4-BE49-F238E27FC236}">
                <a16:creationId xmlns:a16="http://schemas.microsoft.com/office/drawing/2014/main" xmlns="" id="{2F7E594B-C433-452B-AB74-853040690124}"/>
              </a:ext>
            </a:extLst>
          </p:cNvPr>
          <p:cNvGrpSpPr/>
          <p:nvPr/>
        </p:nvGrpSpPr>
        <p:grpSpPr>
          <a:xfrm>
            <a:off x="1841546" y="4694807"/>
            <a:ext cx="2279791" cy="1181272"/>
            <a:chOff x="-8442325" y="7612063"/>
            <a:chExt cx="4175125" cy="2035175"/>
          </a:xfrm>
          <a:gradFill flip="none" rotWithShape="1">
            <a:gsLst>
              <a:gs pos="0">
                <a:schemeClr val="bg1"/>
              </a:gs>
              <a:gs pos="95000">
                <a:schemeClr val="accent1"/>
              </a:gs>
            </a:gsLst>
            <a:lin ang="5400000" scaled="1"/>
            <a:tileRect/>
          </a:gradFill>
        </p:grpSpPr>
        <p:sp>
          <p:nvSpPr>
            <p:cNvPr id="49" name="Freeform 1525">
              <a:extLst>
                <a:ext uri="{FF2B5EF4-FFF2-40B4-BE49-F238E27FC236}">
                  <a16:creationId xmlns:a16="http://schemas.microsoft.com/office/drawing/2014/main" xmlns="" id="{4C0B3243-501E-4069-9CD8-294A4F45D90B}"/>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0" name="Freeform 1526">
              <a:extLst>
                <a:ext uri="{FF2B5EF4-FFF2-40B4-BE49-F238E27FC236}">
                  <a16:creationId xmlns:a16="http://schemas.microsoft.com/office/drawing/2014/main" xmlns="" id="{2599411A-67B4-44FC-AB11-EFF786F32757}"/>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1" name="Freeform 1527">
              <a:extLst>
                <a:ext uri="{FF2B5EF4-FFF2-40B4-BE49-F238E27FC236}">
                  <a16:creationId xmlns:a16="http://schemas.microsoft.com/office/drawing/2014/main" xmlns="" id="{EF3F57F2-B903-431B-852C-E021B8A12D92}"/>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2" name="Freeform 1528">
              <a:extLst>
                <a:ext uri="{FF2B5EF4-FFF2-40B4-BE49-F238E27FC236}">
                  <a16:creationId xmlns:a16="http://schemas.microsoft.com/office/drawing/2014/main" xmlns="" id="{A3184988-4A31-43FC-B316-87671E91EDDB}"/>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3" name="Freeform 1529">
              <a:extLst>
                <a:ext uri="{FF2B5EF4-FFF2-40B4-BE49-F238E27FC236}">
                  <a16:creationId xmlns:a16="http://schemas.microsoft.com/office/drawing/2014/main" xmlns="" id="{14D4897C-B4BF-4312-8A1F-35289108368E}"/>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4" name="Freeform 1530">
              <a:extLst>
                <a:ext uri="{FF2B5EF4-FFF2-40B4-BE49-F238E27FC236}">
                  <a16:creationId xmlns:a16="http://schemas.microsoft.com/office/drawing/2014/main" xmlns="" id="{61323FB2-F78F-43CF-9000-3007F3CC75C1}"/>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5" name="Freeform 1531">
              <a:extLst>
                <a:ext uri="{FF2B5EF4-FFF2-40B4-BE49-F238E27FC236}">
                  <a16:creationId xmlns:a16="http://schemas.microsoft.com/office/drawing/2014/main" xmlns="" id="{4C60F7FD-2578-4940-8857-E3577CDBE985}"/>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6" name="Freeform 1532">
              <a:extLst>
                <a:ext uri="{FF2B5EF4-FFF2-40B4-BE49-F238E27FC236}">
                  <a16:creationId xmlns:a16="http://schemas.microsoft.com/office/drawing/2014/main" xmlns="" id="{6667820C-8E8C-4702-888D-FB55928D8BAB}"/>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7" name="Freeform 1533">
              <a:extLst>
                <a:ext uri="{FF2B5EF4-FFF2-40B4-BE49-F238E27FC236}">
                  <a16:creationId xmlns:a16="http://schemas.microsoft.com/office/drawing/2014/main" xmlns="" id="{E191D642-FE64-4BFA-B396-243904F7BB4B}"/>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8" name="Freeform 1534">
              <a:extLst>
                <a:ext uri="{FF2B5EF4-FFF2-40B4-BE49-F238E27FC236}">
                  <a16:creationId xmlns:a16="http://schemas.microsoft.com/office/drawing/2014/main" xmlns="" id="{76810843-CFD6-473E-866B-037297A6FDBD}"/>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9" name="Freeform 1535">
              <a:extLst>
                <a:ext uri="{FF2B5EF4-FFF2-40B4-BE49-F238E27FC236}">
                  <a16:creationId xmlns:a16="http://schemas.microsoft.com/office/drawing/2014/main" xmlns="" id="{1BA4DEB9-47F8-4404-82CD-7598E973E8C6}"/>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 name="Freeform 1536">
              <a:extLst>
                <a:ext uri="{FF2B5EF4-FFF2-40B4-BE49-F238E27FC236}">
                  <a16:creationId xmlns:a16="http://schemas.microsoft.com/office/drawing/2014/main" xmlns="" id="{17051863-CA80-4A66-9633-5295EF80AB5D}"/>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1" name="Freeform 1537">
              <a:extLst>
                <a:ext uri="{FF2B5EF4-FFF2-40B4-BE49-F238E27FC236}">
                  <a16:creationId xmlns:a16="http://schemas.microsoft.com/office/drawing/2014/main" xmlns="" id="{B53081B2-DB9F-4E50-9215-2FAB1F35CD54}"/>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2" name="Freeform 1538">
              <a:extLst>
                <a:ext uri="{FF2B5EF4-FFF2-40B4-BE49-F238E27FC236}">
                  <a16:creationId xmlns:a16="http://schemas.microsoft.com/office/drawing/2014/main" xmlns="" id="{FEA6BD5D-F005-4ED5-A84D-853F39813A04}"/>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3" name="Freeform 1539">
              <a:extLst>
                <a:ext uri="{FF2B5EF4-FFF2-40B4-BE49-F238E27FC236}">
                  <a16:creationId xmlns:a16="http://schemas.microsoft.com/office/drawing/2014/main" xmlns="" id="{3D4F7C99-8A37-40C0-B444-E592D5401B78}"/>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4" name="Freeform 1540">
              <a:extLst>
                <a:ext uri="{FF2B5EF4-FFF2-40B4-BE49-F238E27FC236}">
                  <a16:creationId xmlns:a16="http://schemas.microsoft.com/office/drawing/2014/main" xmlns="" id="{30A7C893-E33F-429B-A1C9-359F8E0EDAB3}"/>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5" name="Freeform 1541">
              <a:extLst>
                <a:ext uri="{FF2B5EF4-FFF2-40B4-BE49-F238E27FC236}">
                  <a16:creationId xmlns:a16="http://schemas.microsoft.com/office/drawing/2014/main" xmlns="" id="{324BAC6D-D28A-4B7B-9BA6-92C870251B10}"/>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68" name="矩形: 剪去单角 67">
            <a:extLst>
              <a:ext uri="{FF2B5EF4-FFF2-40B4-BE49-F238E27FC236}">
                <a16:creationId xmlns:a16="http://schemas.microsoft.com/office/drawing/2014/main" xmlns="" id="{871B8FD7-F19D-41AA-BB9A-2FA704B50727}"/>
              </a:ext>
            </a:extLst>
          </p:cNvPr>
          <p:cNvSpPr/>
          <p:nvPr/>
        </p:nvSpPr>
        <p:spPr>
          <a:xfrm flipV="1">
            <a:off x="-4004" y="1286965"/>
            <a:ext cx="2920429" cy="989350"/>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 name="矩形 68">
            <a:extLst>
              <a:ext uri="{FF2B5EF4-FFF2-40B4-BE49-F238E27FC236}">
                <a16:creationId xmlns:a16="http://schemas.microsoft.com/office/drawing/2014/main" xmlns="" id="{14501CAA-DFB5-4569-AD98-A1AD35116883}"/>
              </a:ext>
            </a:extLst>
          </p:cNvPr>
          <p:cNvSpPr/>
          <p:nvPr/>
        </p:nvSpPr>
        <p:spPr>
          <a:xfrm>
            <a:off x="1236470" y="1463540"/>
            <a:ext cx="1107997" cy="369332"/>
          </a:xfrm>
          <a:prstGeom prst="rect">
            <a:avLst/>
          </a:prstGeom>
        </p:spPr>
        <p:txBody>
          <a:bodyPr wrap="none">
            <a:spAutoFit/>
          </a:bodyPr>
          <a:lstStyle/>
          <a:p>
            <a:pPr algn="r"/>
            <a:r>
              <a:rPr lang="zh-CN" altLang="en-US" dirty="0">
                <a:solidFill>
                  <a:schemeClr val="tx1">
                    <a:lumMod val="75000"/>
                    <a:lumOff val="25000"/>
                  </a:schemeClr>
                </a:solidFill>
                <a:latin typeface="+mn-ea"/>
              </a:rPr>
              <a:t>销售周期</a:t>
            </a:r>
          </a:p>
        </p:txBody>
      </p:sp>
      <p:sp>
        <p:nvSpPr>
          <p:cNvPr id="70" name="矩形 69">
            <a:extLst>
              <a:ext uri="{FF2B5EF4-FFF2-40B4-BE49-F238E27FC236}">
                <a16:creationId xmlns:a16="http://schemas.microsoft.com/office/drawing/2014/main" xmlns="" id="{2B1BC617-FDE4-450B-B4FE-C4A841B4BF0A}"/>
              </a:ext>
            </a:extLst>
          </p:cNvPr>
          <p:cNvSpPr/>
          <p:nvPr/>
        </p:nvSpPr>
        <p:spPr>
          <a:xfrm>
            <a:off x="795579" y="1318024"/>
            <a:ext cx="623889" cy="1015663"/>
          </a:xfrm>
          <a:prstGeom prst="rect">
            <a:avLst/>
          </a:prstGeom>
        </p:spPr>
        <p:txBody>
          <a:bodyPr wrap="none">
            <a:spAutoFit/>
          </a:bodyPr>
          <a:lstStyle/>
          <a:p>
            <a:r>
              <a:rPr lang="en-US" altLang="zh-CN" sz="6000" dirty="0">
                <a:solidFill>
                  <a:schemeClr val="accent1"/>
                </a:solidFill>
                <a:effectLst>
                  <a:outerShdw blurRad="50800" dist="38100" dir="5400000" algn="t" rotWithShape="0">
                    <a:schemeClr val="accent1">
                      <a:alpha val="40000"/>
                    </a:schemeClr>
                  </a:outerShdw>
                </a:effectLst>
                <a:latin typeface="+mj-ea"/>
                <a:ea typeface="+mj-ea"/>
              </a:rPr>
              <a:t>4</a:t>
            </a:r>
            <a:endParaRPr lang="zh-CN" altLang="en-US" sz="6000" dirty="0">
              <a:solidFill>
                <a:schemeClr val="accent1"/>
              </a:solidFill>
              <a:effectLst>
                <a:outerShdw blurRad="50800" dist="38100" dir="5400000" algn="t" rotWithShape="0">
                  <a:schemeClr val="accent1">
                    <a:alpha val="40000"/>
                  </a:schemeClr>
                </a:outerShdw>
              </a:effectLst>
              <a:latin typeface="+mj-ea"/>
              <a:ea typeface="+mj-ea"/>
            </a:endParaRPr>
          </a:p>
        </p:txBody>
      </p:sp>
      <p:sp>
        <p:nvSpPr>
          <p:cNvPr id="72" name="矩形 71">
            <a:extLst>
              <a:ext uri="{FF2B5EF4-FFF2-40B4-BE49-F238E27FC236}">
                <a16:creationId xmlns:a16="http://schemas.microsoft.com/office/drawing/2014/main" xmlns="" id="{6309FDB6-87B9-46E7-95CA-66017D6D7795}"/>
              </a:ext>
            </a:extLst>
          </p:cNvPr>
          <p:cNvSpPr/>
          <p:nvPr/>
        </p:nvSpPr>
        <p:spPr>
          <a:xfrm>
            <a:off x="1287652" y="1771786"/>
            <a:ext cx="697627" cy="400110"/>
          </a:xfrm>
          <a:prstGeom prst="rect">
            <a:avLst/>
          </a:prstGeom>
        </p:spPr>
        <p:txBody>
          <a:bodyPr wrap="none">
            <a:spAutoFit/>
          </a:bodyPr>
          <a:lstStyle/>
          <a:p>
            <a:r>
              <a:rPr lang="zh-CN" altLang="en-US" sz="2000" dirty="0">
                <a:solidFill>
                  <a:schemeClr val="accent1"/>
                </a:solidFill>
                <a:effectLst>
                  <a:outerShdw blurRad="50800" dist="38100" dir="5400000" algn="t" rotWithShape="0">
                    <a:schemeClr val="accent1">
                      <a:alpha val="40000"/>
                    </a:schemeClr>
                  </a:outerShdw>
                </a:effectLst>
                <a:latin typeface="+mj-ea"/>
                <a:ea typeface="+mj-ea"/>
              </a:rPr>
              <a:t>个月</a:t>
            </a:r>
          </a:p>
        </p:txBody>
      </p:sp>
      <p:pic>
        <p:nvPicPr>
          <p:cNvPr id="74" name="图形 73">
            <a:extLst>
              <a:ext uri="{FF2B5EF4-FFF2-40B4-BE49-F238E27FC236}">
                <a16:creationId xmlns:a16="http://schemas.microsoft.com/office/drawing/2014/main" xmlns="" id="{882CDBEC-4102-49C6-BE5E-1B87651562F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2420100" y="1142474"/>
            <a:ext cx="633739" cy="633739"/>
          </a:xfrm>
          <a:prstGeom prst="rect">
            <a:avLst/>
          </a:prstGeom>
          <a:effectLst/>
        </p:spPr>
      </p:pic>
      <p:sp>
        <p:nvSpPr>
          <p:cNvPr id="75" name="文本框 74">
            <a:extLst>
              <a:ext uri="{FF2B5EF4-FFF2-40B4-BE49-F238E27FC236}">
                <a16:creationId xmlns:a16="http://schemas.microsoft.com/office/drawing/2014/main" xmlns="" id="{C0EB0905-9698-42C3-9C08-163699560ACA}"/>
              </a:ext>
            </a:extLst>
          </p:cNvPr>
          <p:cNvSpPr txBox="1"/>
          <p:nvPr/>
        </p:nvSpPr>
        <p:spPr>
          <a:xfrm rot="19893356">
            <a:off x="2423086" y="1320845"/>
            <a:ext cx="646331" cy="276999"/>
          </a:xfrm>
          <a:prstGeom prst="rect">
            <a:avLst/>
          </a:prstGeom>
          <a:noFill/>
        </p:spPr>
        <p:txBody>
          <a:bodyPr wrap="none" rtlCol="0">
            <a:spAutoFit/>
          </a:bodyPr>
          <a:lstStyle/>
          <a:p>
            <a:r>
              <a:rPr lang="zh-CN" altLang="en-US" sz="1200" dirty="0">
                <a:solidFill>
                  <a:schemeClr val="bg1"/>
                </a:solidFill>
              </a:rPr>
              <a:t>新纪录</a:t>
            </a:r>
          </a:p>
        </p:txBody>
      </p:sp>
      <p:sp>
        <p:nvSpPr>
          <p:cNvPr id="14" name="矩形: 剪去单角 13">
            <a:extLst>
              <a:ext uri="{FF2B5EF4-FFF2-40B4-BE49-F238E27FC236}">
                <a16:creationId xmlns:a16="http://schemas.microsoft.com/office/drawing/2014/main" xmlns="" id="{1B3C9057-892A-4848-98BA-CBAA5591CB70}"/>
              </a:ext>
            </a:extLst>
          </p:cNvPr>
          <p:cNvSpPr/>
          <p:nvPr/>
        </p:nvSpPr>
        <p:spPr>
          <a:xfrm flipH="1">
            <a:off x="6162402" y="1402483"/>
            <a:ext cx="3641834"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5" name="直接连接符 14">
            <a:extLst>
              <a:ext uri="{FF2B5EF4-FFF2-40B4-BE49-F238E27FC236}">
                <a16:creationId xmlns:a16="http://schemas.microsoft.com/office/drawing/2014/main" xmlns="" id="{FDAD5CB4-DF70-4AA5-A04E-BF100B18E706}"/>
              </a:ext>
            </a:extLst>
          </p:cNvPr>
          <p:cNvCxnSpPr>
            <a:cxnSpLocks/>
          </p:cNvCxnSpPr>
          <p:nvPr/>
        </p:nvCxnSpPr>
        <p:spPr>
          <a:xfrm flipH="1">
            <a:off x="9799473" y="1402483"/>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等腰三角形 16">
            <a:extLst>
              <a:ext uri="{FF2B5EF4-FFF2-40B4-BE49-F238E27FC236}">
                <a16:creationId xmlns:a16="http://schemas.microsoft.com/office/drawing/2014/main" xmlns="" id="{63A77216-98BA-43F9-8631-715F665D772B}"/>
              </a:ext>
            </a:extLst>
          </p:cNvPr>
          <p:cNvSpPr/>
          <p:nvPr/>
        </p:nvSpPr>
        <p:spPr>
          <a:xfrm rot="8072707" flipH="1">
            <a:off x="6171839" y="1442989"/>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3E14296E-3EFE-45FC-9ECA-17A714E689A1}"/>
              </a:ext>
            </a:extLst>
          </p:cNvPr>
          <p:cNvSpPr txBox="1"/>
          <p:nvPr/>
        </p:nvSpPr>
        <p:spPr>
          <a:xfrm>
            <a:off x="6577196" y="1510609"/>
            <a:ext cx="2698175" cy="523220"/>
          </a:xfrm>
          <a:prstGeom prst="rect">
            <a:avLst/>
          </a:prstGeom>
          <a:noFill/>
        </p:spPr>
        <p:txBody>
          <a:bodyPr wrap="none" rtlCol="0">
            <a:spAutoFit/>
          </a:bodyPr>
          <a:lstStyle/>
          <a:p>
            <a:r>
              <a:rPr lang="zh-CN" altLang="en-US" sz="2800" dirty="0">
                <a:solidFill>
                  <a:schemeClr val="accent1"/>
                </a:solidFill>
                <a:latin typeface="+mj-ea"/>
                <a:ea typeface="+mj-ea"/>
              </a:rPr>
              <a:t>同安</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稿定景城</a:t>
            </a:r>
          </a:p>
        </p:txBody>
      </p:sp>
      <p:cxnSp>
        <p:nvCxnSpPr>
          <p:cNvPr id="10" name="直接连接符 9">
            <a:extLst>
              <a:ext uri="{FF2B5EF4-FFF2-40B4-BE49-F238E27FC236}">
                <a16:creationId xmlns:a16="http://schemas.microsoft.com/office/drawing/2014/main" xmlns="" id="{11860F6C-7C52-4049-9032-AED2B258AB95}"/>
              </a:ext>
            </a:extLst>
          </p:cNvPr>
          <p:cNvCxnSpPr>
            <a:cxnSpLocks/>
          </p:cNvCxnSpPr>
          <p:nvPr/>
        </p:nvCxnSpPr>
        <p:spPr>
          <a:xfrm>
            <a:off x="11236" y="1286965"/>
            <a:ext cx="0" cy="98935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71" name="图片 70" descr="图片包含 徽标&#10;&#10;描述已自动生成">
            <a:extLst>
              <a:ext uri="{FF2B5EF4-FFF2-40B4-BE49-F238E27FC236}">
                <a16:creationId xmlns:a16="http://schemas.microsoft.com/office/drawing/2014/main" xmlns="" id="{CDBFB6A4-E868-4702-8461-0D9867DAA4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3860" y="517602"/>
            <a:ext cx="1762840" cy="476095"/>
          </a:xfrm>
          <a:prstGeom prst="rect">
            <a:avLst/>
          </a:prstGeom>
        </p:spPr>
      </p:pic>
    </p:spTree>
    <p:extLst>
      <p:ext uri="{BB962C8B-B14F-4D97-AF65-F5344CB8AC3E}">
        <p14:creationId xmlns:p14="http://schemas.microsoft.com/office/powerpoint/2010/main" val="4052945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78A3EA9-14EA-4B3C-9E9B-D6C8E4660DFA}"/>
              </a:ext>
            </a:extLst>
          </p:cNvPr>
          <p:cNvGrpSpPr/>
          <p:nvPr/>
        </p:nvGrpSpPr>
        <p:grpSpPr>
          <a:xfrm flipH="1">
            <a:off x="1185020" y="480229"/>
            <a:ext cx="1805111" cy="516467"/>
            <a:chOff x="2846598" y="496059"/>
            <a:chExt cx="1805111" cy="516467"/>
          </a:xfrm>
        </p:grpSpPr>
        <p:sp>
          <p:nvSpPr>
            <p:cNvPr id="3" name="箭头: 五边形 2">
              <a:extLst>
                <a:ext uri="{FF2B5EF4-FFF2-40B4-BE49-F238E27FC236}">
                  <a16:creationId xmlns:a16="http://schemas.microsoft.com/office/drawing/2014/main" xmlns="" id="{25A9F63B-B2AD-4BF6-80C1-CAFA6561EC12}"/>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358F3697-3D06-4CBC-B509-4DF2E9057436}"/>
                </a:ext>
              </a:extLst>
            </p:cNvPr>
            <p:cNvGrpSpPr/>
            <p:nvPr/>
          </p:nvGrpSpPr>
          <p:grpSpPr>
            <a:xfrm>
              <a:off x="2846598" y="538163"/>
              <a:ext cx="654244" cy="432258"/>
              <a:chOff x="2846598" y="538163"/>
              <a:chExt cx="654244" cy="432258"/>
            </a:xfrm>
          </p:grpSpPr>
          <p:sp>
            <p:nvSpPr>
              <p:cNvPr id="5" name="箭头: V 形 4">
                <a:extLst>
                  <a:ext uri="{FF2B5EF4-FFF2-40B4-BE49-F238E27FC236}">
                    <a16:creationId xmlns:a16="http://schemas.microsoft.com/office/drawing/2014/main" xmlns="" id="{A4CF0933-CE99-421C-93D3-E07B2E1E5E98}"/>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xmlns="" id="{2558C9E9-1BE5-482E-A47E-1FF69CEEDFA5}"/>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CA30AECC-49B4-4A09-B725-1AC20F0FFB6A}"/>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 name="文本框 7">
            <a:extLst>
              <a:ext uri="{FF2B5EF4-FFF2-40B4-BE49-F238E27FC236}">
                <a16:creationId xmlns:a16="http://schemas.microsoft.com/office/drawing/2014/main" xmlns="" id="{DB0F4A4D-AE3A-45B0-B6F1-D5C03FF5F053}"/>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9" name="矩形: 剪去单角 8">
            <a:extLst>
              <a:ext uri="{FF2B5EF4-FFF2-40B4-BE49-F238E27FC236}">
                <a16:creationId xmlns:a16="http://schemas.microsoft.com/office/drawing/2014/main" xmlns="" id="{769DDFE8-2517-47B7-9A8E-1123944B3088}"/>
              </a:ext>
            </a:extLst>
          </p:cNvPr>
          <p:cNvSpPr/>
          <p:nvPr/>
        </p:nvSpPr>
        <p:spPr>
          <a:xfrm flipH="1">
            <a:off x="4261210" y="2591120"/>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0" name="直接连接符 9">
            <a:extLst>
              <a:ext uri="{FF2B5EF4-FFF2-40B4-BE49-F238E27FC236}">
                <a16:creationId xmlns:a16="http://schemas.microsoft.com/office/drawing/2014/main" xmlns="" id="{5E4F44D7-9A55-4082-A53F-D6F428E85D94}"/>
              </a:ext>
            </a:extLst>
          </p:cNvPr>
          <p:cNvCxnSpPr>
            <a:cxnSpLocks/>
          </p:cNvCxnSpPr>
          <p:nvPr/>
        </p:nvCxnSpPr>
        <p:spPr>
          <a:xfrm flipH="1">
            <a:off x="6170567" y="2591120"/>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等腰三角形 10">
            <a:extLst>
              <a:ext uri="{FF2B5EF4-FFF2-40B4-BE49-F238E27FC236}">
                <a16:creationId xmlns:a16="http://schemas.microsoft.com/office/drawing/2014/main" xmlns="" id="{B288C800-7DA7-4E64-BE9F-D9A9296AF592}"/>
              </a:ext>
            </a:extLst>
          </p:cNvPr>
          <p:cNvSpPr/>
          <p:nvPr/>
        </p:nvSpPr>
        <p:spPr>
          <a:xfrm rot="8072707" flipH="1">
            <a:off x="4270648" y="2631626"/>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6684EDB8-A345-4A74-865C-9D1FC0397D21}"/>
              </a:ext>
            </a:extLst>
          </p:cNvPr>
          <p:cNvSpPr txBox="1"/>
          <p:nvPr/>
        </p:nvSpPr>
        <p:spPr>
          <a:xfrm>
            <a:off x="4616570" y="2890337"/>
            <a:ext cx="1210588" cy="400110"/>
          </a:xfrm>
          <a:prstGeom prst="rect">
            <a:avLst/>
          </a:prstGeom>
          <a:noFill/>
        </p:spPr>
        <p:txBody>
          <a:bodyPr wrap="none" rtlCol="0">
            <a:spAutoFit/>
          </a:bodyPr>
          <a:lstStyle/>
          <a:p>
            <a:pPr algn="ctr"/>
            <a:r>
              <a:rPr lang="zh-CN" altLang="en-US" sz="2000" dirty="0">
                <a:solidFill>
                  <a:schemeClr val="accent1"/>
                </a:solidFill>
                <a:latin typeface="+mj-ea"/>
                <a:ea typeface="+mj-ea"/>
              </a:rPr>
              <a:t>竞得土地</a:t>
            </a:r>
          </a:p>
        </p:txBody>
      </p:sp>
      <p:sp>
        <p:nvSpPr>
          <p:cNvPr id="13" name="矩形 12">
            <a:extLst>
              <a:ext uri="{FF2B5EF4-FFF2-40B4-BE49-F238E27FC236}">
                <a16:creationId xmlns:a16="http://schemas.microsoft.com/office/drawing/2014/main" xmlns="" id="{F85AD1B6-D5BD-4B39-875E-9634778993D0}"/>
              </a:ext>
            </a:extLst>
          </p:cNvPr>
          <p:cNvSpPr/>
          <p:nvPr/>
        </p:nvSpPr>
        <p:spPr>
          <a:xfrm>
            <a:off x="4597334" y="2646729"/>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sp>
        <p:nvSpPr>
          <p:cNvPr id="14" name="矩形: 剪去单角 13">
            <a:extLst>
              <a:ext uri="{FF2B5EF4-FFF2-40B4-BE49-F238E27FC236}">
                <a16:creationId xmlns:a16="http://schemas.microsoft.com/office/drawing/2014/main" xmlns="" id="{02A5929A-8F99-49C4-9DD7-4DEDF36E60DF}"/>
              </a:ext>
            </a:extLst>
          </p:cNvPr>
          <p:cNvSpPr/>
          <p:nvPr/>
        </p:nvSpPr>
        <p:spPr>
          <a:xfrm flipH="1">
            <a:off x="7037933" y="2591120"/>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5" name="直接连接符 14">
            <a:extLst>
              <a:ext uri="{FF2B5EF4-FFF2-40B4-BE49-F238E27FC236}">
                <a16:creationId xmlns:a16="http://schemas.microsoft.com/office/drawing/2014/main" xmlns="" id="{5887F33D-745C-42D0-98CA-93D37A060A69}"/>
              </a:ext>
            </a:extLst>
          </p:cNvPr>
          <p:cNvCxnSpPr>
            <a:cxnSpLocks/>
          </p:cNvCxnSpPr>
          <p:nvPr/>
        </p:nvCxnSpPr>
        <p:spPr>
          <a:xfrm flipH="1">
            <a:off x="8947290" y="2591120"/>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等腰三角形 15">
            <a:extLst>
              <a:ext uri="{FF2B5EF4-FFF2-40B4-BE49-F238E27FC236}">
                <a16:creationId xmlns:a16="http://schemas.microsoft.com/office/drawing/2014/main" xmlns="" id="{587AD65D-E763-4953-A03D-725A8C03EA11}"/>
              </a:ext>
            </a:extLst>
          </p:cNvPr>
          <p:cNvSpPr/>
          <p:nvPr/>
        </p:nvSpPr>
        <p:spPr>
          <a:xfrm rot="8072707" flipH="1">
            <a:off x="7047371" y="2631626"/>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48CCD02B-4C4D-4F98-82D6-1A94ED84951F}"/>
              </a:ext>
            </a:extLst>
          </p:cNvPr>
          <p:cNvSpPr txBox="1"/>
          <p:nvPr/>
        </p:nvSpPr>
        <p:spPr>
          <a:xfrm>
            <a:off x="7136812" y="2890337"/>
            <a:ext cx="1723549" cy="400110"/>
          </a:xfrm>
          <a:prstGeom prst="rect">
            <a:avLst/>
          </a:prstGeom>
          <a:noFill/>
        </p:spPr>
        <p:txBody>
          <a:bodyPr wrap="none" rtlCol="0">
            <a:spAutoFit/>
          </a:bodyPr>
          <a:lstStyle/>
          <a:p>
            <a:pPr algn="ctr"/>
            <a:r>
              <a:rPr lang="zh-CN" altLang="en-US" sz="2000" dirty="0">
                <a:solidFill>
                  <a:schemeClr val="accent1"/>
                </a:solidFill>
                <a:latin typeface="+mj-ea"/>
                <a:ea typeface="+mj-ea"/>
              </a:rPr>
              <a:t>组建销售团队</a:t>
            </a:r>
          </a:p>
        </p:txBody>
      </p:sp>
      <p:sp>
        <p:nvSpPr>
          <p:cNvPr id="18" name="矩形 17">
            <a:extLst>
              <a:ext uri="{FF2B5EF4-FFF2-40B4-BE49-F238E27FC236}">
                <a16:creationId xmlns:a16="http://schemas.microsoft.com/office/drawing/2014/main" xmlns="" id="{E2ACB28A-9D43-44F5-B7A4-27F192880F9C}"/>
              </a:ext>
            </a:extLst>
          </p:cNvPr>
          <p:cNvSpPr/>
          <p:nvPr/>
        </p:nvSpPr>
        <p:spPr>
          <a:xfrm>
            <a:off x="7374057" y="2646729"/>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grpSp>
        <p:nvGrpSpPr>
          <p:cNvPr id="19" name="组合 18">
            <a:extLst>
              <a:ext uri="{FF2B5EF4-FFF2-40B4-BE49-F238E27FC236}">
                <a16:creationId xmlns:a16="http://schemas.microsoft.com/office/drawing/2014/main" xmlns="" id="{F9D8B39D-D66A-4F8A-A2D9-A0CB1DE71AAB}"/>
              </a:ext>
            </a:extLst>
          </p:cNvPr>
          <p:cNvGrpSpPr/>
          <p:nvPr/>
        </p:nvGrpSpPr>
        <p:grpSpPr>
          <a:xfrm>
            <a:off x="6269504" y="2835882"/>
            <a:ext cx="579770" cy="237248"/>
            <a:chOff x="9436511" y="2911728"/>
            <a:chExt cx="1051293" cy="430201"/>
          </a:xfrm>
          <a:noFill/>
        </p:grpSpPr>
        <p:sp>
          <p:nvSpPr>
            <p:cNvPr id="20" name="箭头: V 形 19">
              <a:extLst>
                <a:ext uri="{FF2B5EF4-FFF2-40B4-BE49-F238E27FC236}">
                  <a16:creationId xmlns:a16="http://schemas.microsoft.com/office/drawing/2014/main" xmlns="" id="{F5C141BB-59FD-4967-A583-F7B0B7A16186}"/>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xmlns="" id="{38887AE5-92DF-48DF-916B-372C68E94A34}"/>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xmlns="" id="{6C7A8B3C-1D3A-4CEC-B8D3-7CA930E22F8B}"/>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矩形: 剪去单角 22">
            <a:extLst>
              <a:ext uri="{FF2B5EF4-FFF2-40B4-BE49-F238E27FC236}">
                <a16:creationId xmlns:a16="http://schemas.microsoft.com/office/drawing/2014/main" xmlns="" id="{9F2A90D8-5390-4485-859D-F4D21D1C7650}"/>
              </a:ext>
            </a:extLst>
          </p:cNvPr>
          <p:cNvSpPr/>
          <p:nvPr/>
        </p:nvSpPr>
        <p:spPr>
          <a:xfrm flipH="1">
            <a:off x="9779442" y="2591120"/>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4" name="直接连接符 23">
            <a:extLst>
              <a:ext uri="{FF2B5EF4-FFF2-40B4-BE49-F238E27FC236}">
                <a16:creationId xmlns:a16="http://schemas.microsoft.com/office/drawing/2014/main" xmlns="" id="{AD38FBAE-DE94-4237-A269-1C195E1F1FAC}"/>
              </a:ext>
            </a:extLst>
          </p:cNvPr>
          <p:cNvCxnSpPr>
            <a:cxnSpLocks/>
          </p:cNvCxnSpPr>
          <p:nvPr/>
        </p:nvCxnSpPr>
        <p:spPr>
          <a:xfrm flipH="1">
            <a:off x="11688799" y="2591120"/>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等腰三角形 24">
            <a:extLst>
              <a:ext uri="{FF2B5EF4-FFF2-40B4-BE49-F238E27FC236}">
                <a16:creationId xmlns:a16="http://schemas.microsoft.com/office/drawing/2014/main" xmlns="" id="{175EB447-F2E6-4A59-A056-ECA05CBDE997}"/>
              </a:ext>
            </a:extLst>
          </p:cNvPr>
          <p:cNvSpPr/>
          <p:nvPr/>
        </p:nvSpPr>
        <p:spPr>
          <a:xfrm rot="8072707" flipH="1">
            <a:off x="9788880" y="2631626"/>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AC5153C8-B194-4914-86DD-B595136B7888}"/>
              </a:ext>
            </a:extLst>
          </p:cNvPr>
          <p:cNvSpPr txBox="1"/>
          <p:nvPr/>
        </p:nvSpPr>
        <p:spPr>
          <a:xfrm>
            <a:off x="9878320" y="2890337"/>
            <a:ext cx="1723549" cy="400110"/>
          </a:xfrm>
          <a:prstGeom prst="rect">
            <a:avLst/>
          </a:prstGeom>
          <a:noFill/>
        </p:spPr>
        <p:txBody>
          <a:bodyPr wrap="none" rtlCol="0">
            <a:spAutoFit/>
          </a:bodyPr>
          <a:lstStyle/>
          <a:p>
            <a:pPr algn="ctr"/>
            <a:r>
              <a:rPr lang="zh-CN" altLang="en-US" sz="2000" dirty="0">
                <a:solidFill>
                  <a:schemeClr val="accent1"/>
                </a:solidFill>
                <a:latin typeface="+mj-ea"/>
                <a:ea typeface="+mj-ea"/>
              </a:rPr>
              <a:t>营销中心开放</a:t>
            </a:r>
          </a:p>
        </p:txBody>
      </p:sp>
      <p:sp>
        <p:nvSpPr>
          <p:cNvPr id="27" name="矩形 26">
            <a:extLst>
              <a:ext uri="{FF2B5EF4-FFF2-40B4-BE49-F238E27FC236}">
                <a16:creationId xmlns:a16="http://schemas.microsoft.com/office/drawing/2014/main" xmlns="" id="{132B2A16-62CE-422F-8F72-93A8FAA24A2A}"/>
              </a:ext>
            </a:extLst>
          </p:cNvPr>
          <p:cNvSpPr/>
          <p:nvPr/>
        </p:nvSpPr>
        <p:spPr>
          <a:xfrm>
            <a:off x="10115566" y="2646729"/>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sp>
        <p:nvSpPr>
          <p:cNvPr id="28" name="矩形: 剪去单角 27">
            <a:extLst>
              <a:ext uri="{FF2B5EF4-FFF2-40B4-BE49-F238E27FC236}">
                <a16:creationId xmlns:a16="http://schemas.microsoft.com/office/drawing/2014/main" xmlns="" id="{B1999A6E-E1B8-45A6-A96F-EBF790CDDB89}"/>
              </a:ext>
            </a:extLst>
          </p:cNvPr>
          <p:cNvSpPr/>
          <p:nvPr/>
        </p:nvSpPr>
        <p:spPr>
          <a:xfrm flipH="1">
            <a:off x="9789938" y="4074439"/>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9" name="直接连接符 28">
            <a:extLst>
              <a:ext uri="{FF2B5EF4-FFF2-40B4-BE49-F238E27FC236}">
                <a16:creationId xmlns:a16="http://schemas.microsoft.com/office/drawing/2014/main" xmlns="" id="{85E28F9B-D1EB-44FD-BD6C-2C98BC0923FE}"/>
              </a:ext>
            </a:extLst>
          </p:cNvPr>
          <p:cNvCxnSpPr>
            <a:cxnSpLocks/>
          </p:cNvCxnSpPr>
          <p:nvPr/>
        </p:nvCxnSpPr>
        <p:spPr>
          <a:xfrm flipH="1">
            <a:off x="11699295" y="4074439"/>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等腰三角形 29">
            <a:extLst>
              <a:ext uri="{FF2B5EF4-FFF2-40B4-BE49-F238E27FC236}">
                <a16:creationId xmlns:a16="http://schemas.microsoft.com/office/drawing/2014/main" xmlns="" id="{DB462E39-06C4-43A3-B6FF-D832F0A31B71}"/>
              </a:ext>
            </a:extLst>
          </p:cNvPr>
          <p:cNvSpPr/>
          <p:nvPr/>
        </p:nvSpPr>
        <p:spPr>
          <a:xfrm rot="8072707" flipH="1">
            <a:off x="9799376" y="4114945"/>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C0D84329-B810-4745-9878-B1C70749DE80}"/>
              </a:ext>
            </a:extLst>
          </p:cNvPr>
          <p:cNvSpPr txBox="1"/>
          <p:nvPr/>
        </p:nvSpPr>
        <p:spPr>
          <a:xfrm>
            <a:off x="10145296" y="4373656"/>
            <a:ext cx="1210588" cy="400110"/>
          </a:xfrm>
          <a:prstGeom prst="rect">
            <a:avLst/>
          </a:prstGeom>
          <a:noFill/>
        </p:spPr>
        <p:txBody>
          <a:bodyPr wrap="none" rtlCol="0">
            <a:spAutoFit/>
          </a:bodyPr>
          <a:lstStyle/>
          <a:p>
            <a:pPr algn="ctr"/>
            <a:r>
              <a:rPr lang="zh-CN" altLang="en-US" sz="2000" dirty="0">
                <a:solidFill>
                  <a:schemeClr val="accent1"/>
                </a:solidFill>
                <a:latin typeface="+mj-ea"/>
                <a:ea typeface="+mj-ea"/>
              </a:rPr>
              <a:t>项目首开</a:t>
            </a:r>
          </a:p>
        </p:txBody>
      </p:sp>
      <p:sp>
        <p:nvSpPr>
          <p:cNvPr id="32" name="矩形 31">
            <a:extLst>
              <a:ext uri="{FF2B5EF4-FFF2-40B4-BE49-F238E27FC236}">
                <a16:creationId xmlns:a16="http://schemas.microsoft.com/office/drawing/2014/main" xmlns="" id="{ECBA2A0D-6F0D-4075-8983-52DD7C750B64}"/>
              </a:ext>
            </a:extLst>
          </p:cNvPr>
          <p:cNvSpPr/>
          <p:nvPr/>
        </p:nvSpPr>
        <p:spPr>
          <a:xfrm>
            <a:off x="10126062" y="4130048"/>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sp>
        <p:nvSpPr>
          <p:cNvPr id="33" name="矩形: 剪去单角 32">
            <a:extLst>
              <a:ext uri="{FF2B5EF4-FFF2-40B4-BE49-F238E27FC236}">
                <a16:creationId xmlns:a16="http://schemas.microsoft.com/office/drawing/2014/main" xmlns="" id="{0C08D2AB-7D00-4F70-9A6F-EA83A33B4112}"/>
              </a:ext>
            </a:extLst>
          </p:cNvPr>
          <p:cNvSpPr/>
          <p:nvPr/>
        </p:nvSpPr>
        <p:spPr>
          <a:xfrm flipH="1">
            <a:off x="7037933" y="4078182"/>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4" name="直接连接符 33">
            <a:extLst>
              <a:ext uri="{FF2B5EF4-FFF2-40B4-BE49-F238E27FC236}">
                <a16:creationId xmlns:a16="http://schemas.microsoft.com/office/drawing/2014/main" xmlns="" id="{9176BF31-D7A9-421E-894E-B3AA5F6E380C}"/>
              </a:ext>
            </a:extLst>
          </p:cNvPr>
          <p:cNvCxnSpPr>
            <a:cxnSpLocks/>
          </p:cNvCxnSpPr>
          <p:nvPr/>
        </p:nvCxnSpPr>
        <p:spPr>
          <a:xfrm flipH="1">
            <a:off x="8947290" y="4078182"/>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等腰三角形 34">
            <a:extLst>
              <a:ext uri="{FF2B5EF4-FFF2-40B4-BE49-F238E27FC236}">
                <a16:creationId xmlns:a16="http://schemas.microsoft.com/office/drawing/2014/main" xmlns="" id="{0C6C72D3-A206-4264-8E20-2F20396AA002}"/>
              </a:ext>
            </a:extLst>
          </p:cNvPr>
          <p:cNvSpPr/>
          <p:nvPr/>
        </p:nvSpPr>
        <p:spPr>
          <a:xfrm rot="8072707" flipH="1">
            <a:off x="7047371" y="4118688"/>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3CDEE7AE-C142-4285-BF42-D7CBDB04333B}"/>
              </a:ext>
            </a:extLst>
          </p:cNvPr>
          <p:cNvSpPr txBox="1"/>
          <p:nvPr/>
        </p:nvSpPr>
        <p:spPr>
          <a:xfrm>
            <a:off x="7393291" y="4377399"/>
            <a:ext cx="1210588" cy="400110"/>
          </a:xfrm>
          <a:prstGeom prst="rect">
            <a:avLst/>
          </a:prstGeom>
          <a:noFill/>
        </p:spPr>
        <p:txBody>
          <a:bodyPr wrap="none" rtlCol="0">
            <a:spAutoFit/>
          </a:bodyPr>
          <a:lstStyle/>
          <a:p>
            <a:pPr algn="ctr"/>
            <a:r>
              <a:rPr lang="zh-CN" altLang="en-US" sz="2000" dirty="0">
                <a:solidFill>
                  <a:schemeClr val="accent1"/>
                </a:solidFill>
                <a:latin typeface="+mj-ea"/>
                <a:ea typeface="+mj-ea"/>
              </a:rPr>
              <a:t>二期加推</a:t>
            </a:r>
          </a:p>
        </p:txBody>
      </p:sp>
      <p:sp>
        <p:nvSpPr>
          <p:cNvPr id="37" name="矩形 36">
            <a:extLst>
              <a:ext uri="{FF2B5EF4-FFF2-40B4-BE49-F238E27FC236}">
                <a16:creationId xmlns:a16="http://schemas.microsoft.com/office/drawing/2014/main" xmlns="" id="{BAEFD897-6779-4564-9316-56E1E959AF75}"/>
              </a:ext>
            </a:extLst>
          </p:cNvPr>
          <p:cNvSpPr/>
          <p:nvPr/>
        </p:nvSpPr>
        <p:spPr>
          <a:xfrm>
            <a:off x="7374057" y="4133791"/>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sp>
        <p:nvSpPr>
          <p:cNvPr id="38" name="矩形: 剪去单角 37">
            <a:extLst>
              <a:ext uri="{FF2B5EF4-FFF2-40B4-BE49-F238E27FC236}">
                <a16:creationId xmlns:a16="http://schemas.microsoft.com/office/drawing/2014/main" xmlns="" id="{FBA039A3-2180-4DF8-812F-2719D971543B}"/>
              </a:ext>
            </a:extLst>
          </p:cNvPr>
          <p:cNvSpPr/>
          <p:nvPr/>
        </p:nvSpPr>
        <p:spPr>
          <a:xfrm flipH="1">
            <a:off x="4245167" y="4078182"/>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9" name="直接连接符 38">
            <a:extLst>
              <a:ext uri="{FF2B5EF4-FFF2-40B4-BE49-F238E27FC236}">
                <a16:creationId xmlns:a16="http://schemas.microsoft.com/office/drawing/2014/main" xmlns="" id="{C092F258-7778-4A93-8403-478F0A348AB6}"/>
              </a:ext>
            </a:extLst>
          </p:cNvPr>
          <p:cNvCxnSpPr>
            <a:cxnSpLocks/>
          </p:cNvCxnSpPr>
          <p:nvPr/>
        </p:nvCxnSpPr>
        <p:spPr>
          <a:xfrm flipH="1">
            <a:off x="6154524" y="4078182"/>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等腰三角形 39">
            <a:extLst>
              <a:ext uri="{FF2B5EF4-FFF2-40B4-BE49-F238E27FC236}">
                <a16:creationId xmlns:a16="http://schemas.microsoft.com/office/drawing/2014/main" xmlns="" id="{BCE35090-4D4B-4826-BBB7-B561EAB8742C}"/>
              </a:ext>
            </a:extLst>
          </p:cNvPr>
          <p:cNvSpPr/>
          <p:nvPr/>
        </p:nvSpPr>
        <p:spPr>
          <a:xfrm rot="8072707" flipH="1">
            <a:off x="4254605" y="4118688"/>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5598B4EB-10F9-4449-9601-5A48F9AA216A}"/>
              </a:ext>
            </a:extLst>
          </p:cNvPr>
          <p:cNvSpPr txBox="1"/>
          <p:nvPr/>
        </p:nvSpPr>
        <p:spPr>
          <a:xfrm>
            <a:off x="4792886" y="4377399"/>
            <a:ext cx="825867" cy="400110"/>
          </a:xfrm>
          <a:prstGeom prst="rect">
            <a:avLst/>
          </a:prstGeom>
          <a:noFill/>
        </p:spPr>
        <p:txBody>
          <a:bodyPr wrap="none" rtlCol="0">
            <a:spAutoFit/>
          </a:bodyPr>
          <a:lstStyle/>
          <a:p>
            <a:pPr algn="ctr"/>
            <a:r>
              <a:rPr lang="zh-CN" altLang="en-US" sz="2000" dirty="0">
                <a:solidFill>
                  <a:schemeClr val="accent1"/>
                </a:solidFill>
                <a:latin typeface="+mj-ea"/>
                <a:ea typeface="+mj-ea"/>
              </a:rPr>
              <a:t>售 罄</a:t>
            </a:r>
          </a:p>
        </p:txBody>
      </p:sp>
      <p:sp>
        <p:nvSpPr>
          <p:cNvPr id="42" name="矩形 41">
            <a:extLst>
              <a:ext uri="{FF2B5EF4-FFF2-40B4-BE49-F238E27FC236}">
                <a16:creationId xmlns:a16="http://schemas.microsoft.com/office/drawing/2014/main" xmlns="" id="{700426F7-28FC-411B-AC06-7CC427FA5A9C}"/>
              </a:ext>
            </a:extLst>
          </p:cNvPr>
          <p:cNvSpPr/>
          <p:nvPr/>
        </p:nvSpPr>
        <p:spPr>
          <a:xfrm>
            <a:off x="4581291" y="4133791"/>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grpSp>
        <p:nvGrpSpPr>
          <p:cNvPr id="43" name="组合 42">
            <a:extLst>
              <a:ext uri="{FF2B5EF4-FFF2-40B4-BE49-F238E27FC236}">
                <a16:creationId xmlns:a16="http://schemas.microsoft.com/office/drawing/2014/main" xmlns="" id="{9CEDABA6-47CB-43BA-82FA-8C2ED78EC340}"/>
              </a:ext>
            </a:extLst>
          </p:cNvPr>
          <p:cNvGrpSpPr/>
          <p:nvPr/>
        </p:nvGrpSpPr>
        <p:grpSpPr>
          <a:xfrm>
            <a:off x="9046169" y="2835882"/>
            <a:ext cx="579770" cy="237248"/>
            <a:chOff x="9436511" y="2911728"/>
            <a:chExt cx="1051293" cy="430201"/>
          </a:xfrm>
          <a:noFill/>
        </p:grpSpPr>
        <p:sp>
          <p:nvSpPr>
            <p:cNvPr id="44" name="箭头: V 形 43">
              <a:extLst>
                <a:ext uri="{FF2B5EF4-FFF2-40B4-BE49-F238E27FC236}">
                  <a16:creationId xmlns:a16="http://schemas.microsoft.com/office/drawing/2014/main" xmlns="" id="{9C0BD1E7-6297-4696-AF74-2ACD075EA789}"/>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箭头: V 形 44">
              <a:extLst>
                <a:ext uri="{FF2B5EF4-FFF2-40B4-BE49-F238E27FC236}">
                  <a16:creationId xmlns:a16="http://schemas.microsoft.com/office/drawing/2014/main" xmlns="" id="{9F35EB61-7F11-4968-BC4B-7E71446A3E51}"/>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xmlns="" id="{523ED0FD-410A-4E16-85CB-DEE6E253A03D}"/>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a:extLst>
              <a:ext uri="{FF2B5EF4-FFF2-40B4-BE49-F238E27FC236}">
                <a16:creationId xmlns:a16="http://schemas.microsoft.com/office/drawing/2014/main" xmlns="" id="{76B948F7-5FE1-417A-8866-4D9C7F37BBA4}"/>
              </a:ext>
            </a:extLst>
          </p:cNvPr>
          <p:cNvGrpSpPr/>
          <p:nvPr/>
        </p:nvGrpSpPr>
        <p:grpSpPr>
          <a:xfrm flipH="1">
            <a:off x="6299484" y="4310361"/>
            <a:ext cx="579770" cy="237248"/>
            <a:chOff x="9436511" y="2911728"/>
            <a:chExt cx="1051293" cy="430201"/>
          </a:xfrm>
          <a:noFill/>
        </p:grpSpPr>
        <p:sp>
          <p:nvSpPr>
            <p:cNvPr id="48" name="箭头: V 形 47">
              <a:extLst>
                <a:ext uri="{FF2B5EF4-FFF2-40B4-BE49-F238E27FC236}">
                  <a16:creationId xmlns:a16="http://schemas.microsoft.com/office/drawing/2014/main" xmlns="" id="{658A7DF8-7DD3-4F98-B8D6-026CC5694BC8}"/>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箭头: V 形 48">
              <a:extLst>
                <a:ext uri="{FF2B5EF4-FFF2-40B4-BE49-F238E27FC236}">
                  <a16:creationId xmlns:a16="http://schemas.microsoft.com/office/drawing/2014/main" xmlns="" id="{C475E9BB-54CD-4B7A-9CC1-24D7A976234C}"/>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箭头: V 形 49">
              <a:extLst>
                <a:ext uri="{FF2B5EF4-FFF2-40B4-BE49-F238E27FC236}">
                  <a16:creationId xmlns:a16="http://schemas.microsoft.com/office/drawing/2014/main" xmlns="" id="{7BB4BBA4-7957-48ED-A939-2D81158D6686}"/>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1" name="组合 50">
            <a:extLst>
              <a:ext uri="{FF2B5EF4-FFF2-40B4-BE49-F238E27FC236}">
                <a16:creationId xmlns:a16="http://schemas.microsoft.com/office/drawing/2014/main" xmlns="" id="{460BEDE8-5428-4AB2-BC68-29E16BAC4389}"/>
              </a:ext>
            </a:extLst>
          </p:cNvPr>
          <p:cNvGrpSpPr/>
          <p:nvPr/>
        </p:nvGrpSpPr>
        <p:grpSpPr>
          <a:xfrm flipH="1">
            <a:off x="9076149" y="4310361"/>
            <a:ext cx="579770" cy="237248"/>
            <a:chOff x="9436511" y="2911728"/>
            <a:chExt cx="1051293" cy="430201"/>
          </a:xfrm>
          <a:noFill/>
        </p:grpSpPr>
        <p:sp>
          <p:nvSpPr>
            <p:cNvPr id="52" name="箭头: V 形 51">
              <a:extLst>
                <a:ext uri="{FF2B5EF4-FFF2-40B4-BE49-F238E27FC236}">
                  <a16:creationId xmlns:a16="http://schemas.microsoft.com/office/drawing/2014/main" xmlns="" id="{2747888F-41F5-4FE2-AB4D-A356A93E2FBF}"/>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箭头: V 形 52">
              <a:extLst>
                <a:ext uri="{FF2B5EF4-FFF2-40B4-BE49-F238E27FC236}">
                  <a16:creationId xmlns:a16="http://schemas.microsoft.com/office/drawing/2014/main" xmlns="" id="{2BED915A-7A31-42F2-B6B4-E4D507EC3290}"/>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箭头: V 形 53">
              <a:extLst>
                <a:ext uri="{FF2B5EF4-FFF2-40B4-BE49-F238E27FC236}">
                  <a16:creationId xmlns:a16="http://schemas.microsoft.com/office/drawing/2014/main" xmlns="" id="{06307BF9-3DD8-452E-B49A-4EB618389572}"/>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5" name="组合 54">
            <a:extLst>
              <a:ext uri="{FF2B5EF4-FFF2-40B4-BE49-F238E27FC236}">
                <a16:creationId xmlns:a16="http://schemas.microsoft.com/office/drawing/2014/main" xmlns="" id="{5236205F-67C3-4981-8261-6BE5775D265E}"/>
              </a:ext>
            </a:extLst>
          </p:cNvPr>
          <p:cNvGrpSpPr/>
          <p:nvPr/>
        </p:nvGrpSpPr>
        <p:grpSpPr>
          <a:xfrm rot="5400000">
            <a:off x="10463531" y="3512503"/>
            <a:ext cx="579770" cy="237248"/>
            <a:chOff x="9436511" y="2911728"/>
            <a:chExt cx="1051293" cy="430201"/>
          </a:xfrm>
          <a:noFill/>
        </p:grpSpPr>
        <p:sp>
          <p:nvSpPr>
            <p:cNvPr id="56" name="箭头: V 形 55">
              <a:extLst>
                <a:ext uri="{FF2B5EF4-FFF2-40B4-BE49-F238E27FC236}">
                  <a16:creationId xmlns:a16="http://schemas.microsoft.com/office/drawing/2014/main" xmlns="" id="{FA86AC96-9FEB-4E42-95D4-A5F4AEA81CF5}"/>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箭头: V 形 56">
              <a:extLst>
                <a:ext uri="{FF2B5EF4-FFF2-40B4-BE49-F238E27FC236}">
                  <a16:creationId xmlns:a16="http://schemas.microsoft.com/office/drawing/2014/main" xmlns="" id="{84E777C9-66CF-426D-BBAD-46053B64FFF8}"/>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箭头: V 形 57">
              <a:extLst>
                <a:ext uri="{FF2B5EF4-FFF2-40B4-BE49-F238E27FC236}">
                  <a16:creationId xmlns:a16="http://schemas.microsoft.com/office/drawing/2014/main" xmlns="" id="{CF6D9844-13FD-4138-BC64-A50345B42B21}"/>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59" name="直接连接符 58">
            <a:extLst>
              <a:ext uri="{FF2B5EF4-FFF2-40B4-BE49-F238E27FC236}">
                <a16:creationId xmlns:a16="http://schemas.microsoft.com/office/drawing/2014/main" xmlns="" id="{043EFF9B-AD1E-41AF-95F6-219DF237759B}"/>
              </a:ext>
            </a:extLst>
          </p:cNvPr>
          <p:cNvCxnSpPr>
            <a:cxnSpLocks/>
          </p:cNvCxnSpPr>
          <p:nvPr/>
        </p:nvCxnSpPr>
        <p:spPr>
          <a:xfrm>
            <a:off x="4005082" y="1620979"/>
            <a:ext cx="0" cy="4308967"/>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60" name="任意多边形: 形状 59">
            <a:extLst>
              <a:ext uri="{FF2B5EF4-FFF2-40B4-BE49-F238E27FC236}">
                <a16:creationId xmlns:a16="http://schemas.microsoft.com/office/drawing/2014/main" xmlns="" id="{7C7CA128-89A4-48BD-8328-597C697D3361}"/>
              </a:ext>
            </a:extLst>
          </p:cNvPr>
          <p:cNvSpPr/>
          <p:nvPr/>
        </p:nvSpPr>
        <p:spPr>
          <a:xfrm rot="16200000">
            <a:off x="3004083" y="3273684"/>
            <a:ext cx="1241629" cy="895236"/>
          </a:xfrm>
          <a:custGeom>
            <a:avLst/>
            <a:gdLst>
              <a:gd name="connsiteX0" fmla="*/ 1241629 w 1241629"/>
              <a:gd name="connsiteY0" fmla="*/ 895236 h 895236"/>
              <a:gd name="connsiteX1" fmla="*/ 0 w 1241629"/>
              <a:gd name="connsiteY1" fmla="*/ 895236 h 895236"/>
              <a:gd name="connsiteX2" fmla="*/ 499710 w 1241629"/>
              <a:gd name="connsiteY2" fmla="*/ 359912 h 895236"/>
              <a:gd name="connsiteX3" fmla="*/ 532779 w 1241629"/>
              <a:gd name="connsiteY3" fmla="*/ 263776 h 895236"/>
              <a:gd name="connsiteX4" fmla="*/ 305156 w 1241629"/>
              <a:gd name="connsiteY4" fmla="*/ 263776 h 895236"/>
              <a:gd name="connsiteX5" fmla="*/ 620814 w 1241629"/>
              <a:gd name="connsiteY5" fmla="*/ 0 h 895236"/>
              <a:gd name="connsiteX6" fmla="*/ 936472 w 1241629"/>
              <a:gd name="connsiteY6" fmla="*/ 263776 h 895236"/>
              <a:gd name="connsiteX7" fmla="*/ 708803 w 1241629"/>
              <a:gd name="connsiteY7" fmla="*/ 263776 h 895236"/>
              <a:gd name="connsiteX8" fmla="*/ 736971 w 1241629"/>
              <a:gd name="connsiteY8" fmla="*/ 350797 h 895236"/>
              <a:gd name="connsiteX9" fmla="*/ 1241629 w 1241629"/>
              <a:gd name="connsiteY9" fmla="*/ 895236 h 89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629" h="895236">
                <a:moveTo>
                  <a:pt x="1241629" y="895236"/>
                </a:moveTo>
                <a:lnTo>
                  <a:pt x="0" y="895236"/>
                </a:lnTo>
                <a:cubicBezTo>
                  <a:pt x="272312" y="732595"/>
                  <a:pt x="413358" y="579678"/>
                  <a:pt x="499710" y="359912"/>
                </a:cubicBezTo>
                <a:lnTo>
                  <a:pt x="532779" y="263776"/>
                </a:lnTo>
                <a:lnTo>
                  <a:pt x="305156" y="263776"/>
                </a:lnTo>
                <a:lnTo>
                  <a:pt x="620814" y="0"/>
                </a:lnTo>
                <a:lnTo>
                  <a:pt x="936472" y="263776"/>
                </a:lnTo>
                <a:lnTo>
                  <a:pt x="708803" y="263776"/>
                </a:lnTo>
                <a:lnTo>
                  <a:pt x="736971" y="350797"/>
                </a:lnTo>
                <a:cubicBezTo>
                  <a:pt x="811602" y="550508"/>
                  <a:pt x="941536" y="693701"/>
                  <a:pt x="1241629" y="895236"/>
                </a:cubicBezTo>
                <a:close/>
              </a:path>
            </a:pathLst>
          </a:custGeom>
          <a:gradFill>
            <a:gsLst>
              <a:gs pos="0">
                <a:schemeClr val="accent2">
                  <a:alpha val="0"/>
                </a:schemeClr>
              </a:gs>
              <a:gs pos="100000">
                <a:schemeClr val="accent2"/>
              </a:gs>
            </a:gsLst>
            <a:lin ang="16200000" scaled="0"/>
          </a:grad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B57F2C70-88F1-49E0-9AEF-1EF797F274E4}"/>
              </a:ext>
            </a:extLst>
          </p:cNvPr>
          <p:cNvSpPr txBox="1"/>
          <p:nvPr/>
        </p:nvSpPr>
        <p:spPr>
          <a:xfrm>
            <a:off x="6269504" y="1257559"/>
            <a:ext cx="3416320" cy="646331"/>
          </a:xfrm>
          <a:prstGeom prst="rect">
            <a:avLst/>
          </a:prstGeom>
          <a:noFill/>
        </p:spPr>
        <p:txBody>
          <a:bodyPr wrap="none" rtlCol="0">
            <a:spAutoFit/>
          </a:bodyPr>
          <a:lstStyle/>
          <a:p>
            <a:r>
              <a:rPr lang="zh-CN" altLang="en-US" sz="3600" dirty="0">
                <a:solidFill>
                  <a:schemeClr val="tx1">
                    <a:lumMod val="75000"/>
                    <a:lumOff val="25000"/>
                  </a:schemeClr>
                </a:solidFill>
                <a:latin typeface="+mj-ea"/>
                <a:ea typeface="+mj-ea"/>
              </a:rPr>
              <a:t>翔安</a:t>
            </a:r>
            <a:r>
              <a:rPr lang="en-US" altLang="zh-CN" sz="3600" dirty="0">
                <a:solidFill>
                  <a:schemeClr val="tx1">
                    <a:lumMod val="75000"/>
                    <a:lumOff val="25000"/>
                  </a:schemeClr>
                </a:solidFill>
                <a:latin typeface="+mj-ea"/>
                <a:ea typeface="+mj-ea"/>
              </a:rPr>
              <a:t>·</a:t>
            </a:r>
            <a:r>
              <a:rPr lang="zh-CN" altLang="en-US" sz="3600" dirty="0">
                <a:solidFill>
                  <a:schemeClr val="tx1">
                    <a:lumMod val="75000"/>
                    <a:lumOff val="25000"/>
                  </a:schemeClr>
                </a:solidFill>
                <a:latin typeface="+mj-ea"/>
                <a:ea typeface="+mj-ea"/>
              </a:rPr>
              <a:t>稿定御园</a:t>
            </a:r>
          </a:p>
        </p:txBody>
      </p:sp>
      <p:sp>
        <p:nvSpPr>
          <p:cNvPr id="62" name="文本框 61">
            <a:extLst>
              <a:ext uri="{FF2B5EF4-FFF2-40B4-BE49-F238E27FC236}">
                <a16:creationId xmlns:a16="http://schemas.microsoft.com/office/drawing/2014/main" xmlns="" id="{F064C369-BF3B-4B49-84D7-9DCD4707DBA3}"/>
              </a:ext>
            </a:extLst>
          </p:cNvPr>
          <p:cNvSpPr txBox="1"/>
          <p:nvPr/>
        </p:nvSpPr>
        <p:spPr>
          <a:xfrm>
            <a:off x="1034700" y="3040838"/>
            <a:ext cx="1406155" cy="707886"/>
          </a:xfrm>
          <a:prstGeom prst="rect">
            <a:avLst/>
          </a:prstGeom>
          <a:noFill/>
        </p:spPr>
        <p:txBody>
          <a:bodyPr wrap="none" rtlCol="0">
            <a:spAutoFit/>
          </a:bodyPr>
          <a:lstStyle/>
          <a:p>
            <a:pPr algn="ctr"/>
            <a:r>
              <a:rPr lang="en-US" altLang="zh-CN" sz="4000" dirty="0">
                <a:solidFill>
                  <a:schemeClr val="accent1"/>
                </a:solidFill>
                <a:latin typeface="+mj-ea"/>
                <a:ea typeface="+mj-ea"/>
              </a:rPr>
              <a:t>NO.1</a:t>
            </a:r>
            <a:endParaRPr lang="zh-CN" altLang="en-US" sz="4000" dirty="0">
              <a:solidFill>
                <a:schemeClr val="accent1"/>
              </a:solidFill>
              <a:latin typeface="+mj-ea"/>
              <a:ea typeface="+mj-ea"/>
            </a:endParaRPr>
          </a:p>
        </p:txBody>
      </p:sp>
      <p:sp>
        <p:nvSpPr>
          <p:cNvPr id="63" name="矩形 62">
            <a:extLst>
              <a:ext uri="{FF2B5EF4-FFF2-40B4-BE49-F238E27FC236}">
                <a16:creationId xmlns:a16="http://schemas.microsoft.com/office/drawing/2014/main" xmlns="" id="{EBF61592-F382-4FA2-877D-55BAD689CA28}"/>
              </a:ext>
            </a:extLst>
          </p:cNvPr>
          <p:cNvSpPr/>
          <p:nvPr/>
        </p:nvSpPr>
        <p:spPr>
          <a:xfrm>
            <a:off x="1036301" y="3579635"/>
            <a:ext cx="1402949" cy="338554"/>
          </a:xfrm>
          <a:prstGeom prst="rect">
            <a:avLst/>
          </a:prstGeom>
        </p:spPr>
        <p:txBody>
          <a:bodyPr wrap="none">
            <a:spAutoFit/>
          </a:bodyPr>
          <a:lstStyle/>
          <a:p>
            <a:pPr algn="ctr"/>
            <a:r>
              <a:rPr lang="zh-CN" altLang="en-US" sz="1600" spc="300" dirty="0">
                <a:solidFill>
                  <a:schemeClr val="tx1">
                    <a:lumMod val="75000"/>
                    <a:lumOff val="25000"/>
                  </a:schemeClr>
                </a:solidFill>
              </a:rPr>
              <a:t>总成交面积</a:t>
            </a:r>
          </a:p>
        </p:txBody>
      </p:sp>
      <p:grpSp>
        <p:nvGrpSpPr>
          <p:cNvPr id="64" name="组合 63">
            <a:extLst>
              <a:ext uri="{FF2B5EF4-FFF2-40B4-BE49-F238E27FC236}">
                <a16:creationId xmlns:a16="http://schemas.microsoft.com/office/drawing/2014/main" xmlns="" id="{E8329D8F-CE23-496B-BBAF-FA671D49FFCB}"/>
              </a:ext>
            </a:extLst>
          </p:cNvPr>
          <p:cNvGrpSpPr/>
          <p:nvPr/>
        </p:nvGrpSpPr>
        <p:grpSpPr>
          <a:xfrm>
            <a:off x="1109283" y="3879713"/>
            <a:ext cx="1256987" cy="119197"/>
            <a:chOff x="7954119" y="1168603"/>
            <a:chExt cx="1256987" cy="119197"/>
          </a:xfrm>
        </p:grpSpPr>
        <p:sp>
          <p:nvSpPr>
            <p:cNvPr id="65" name="Freeform 8">
              <a:extLst>
                <a:ext uri="{FF2B5EF4-FFF2-40B4-BE49-F238E27FC236}">
                  <a16:creationId xmlns:a16="http://schemas.microsoft.com/office/drawing/2014/main" xmlns="" id="{5552D763-85D1-4162-A03D-FB1314A7DE6E}"/>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6" name="Freeform 33">
              <a:extLst>
                <a:ext uri="{FF2B5EF4-FFF2-40B4-BE49-F238E27FC236}">
                  <a16:creationId xmlns:a16="http://schemas.microsoft.com/office/drawing/2014/main" xmlns="" id="{CDB97BAE-1126-4FB1-BFE7-3E440C7BD63E}"/>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7" name="Freeform 34">
              <a:extLst>
                <a:ext uri="{FF2B5EF4-FFF2-40B4-BE49-F238E27FC236}">
                  <a16:creationId xmlns:a16="http://schemas.microsoft.com/office/drawing/2014/main" xmlns="" id="{C9A4E2A6-2325-45C2-8633-6012B3CBC4BE}"/>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8" name="Freeform 35">
              <a:extLst>
                <a:ext uri="{FF2B5EF4-FFF2-40B4-BE49-F238E27FC236}">
                  <a16:creationId xmlns:a16="http://schemas.microsoft.com/office/drawing/2014/main" xmlns="" id="{8AABBBFD-3A99-4478-9CFB-9FF63112C833}"/>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9" name="Freeform 36">
              <a:extLst>
                <a:ext uri="{FF2B5EF4-FFF2-40B4-BE49-F238E27FC236}">
                  <a16:creationId xmlns:a16="http://schemas.microsoft.com/office/drawing/2014/main" xmlns="" id="{56E52B1C-FDDF-4023-BA9C-C5DD133F4DD0}"/>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0" name="Freeform 37">
              <a:extLst>
                <a:ext uri="{FF2B5EF4-FFF2-40B4-BE49-F238E27FC236}">
                  <a16:creationId xmlns:a16="http://schemas.microsoft.com/office/drawing/2014/main" xmlns="" id="{6E9CA566-FB0F-46D8-B36D-67058B77BF9B}"/>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1" name="Freeform 38">
              <a:extLst>
                <a:ext uri="{FF2B5EF4-FFF2-40B4-BE49-F238E27FC236}">
                  <a16:creationId xmlns:a16="http://schemas.microsoft.com/office/drawing/2014/main" xmlns="" id="{CC86AE27-298E-4098-AFE1-6E6B47C2C76D}"/>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2" name="Freeform 39">
              <a:extLst>
                <a:ext uri="{FF2B5EF4-FFF2-40B4-BE49-F238E27FC236}">
                  <a16:creationId xmlns:a16="http://schemas.microsoft.com/office/drawing/2014/main" xmlns="" id="{5FF05091-C97A-4614-872C-E9E9055BD1B5}"/>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3" name="Freeform 40">
              <a:extLst>
                <a:ext uri="{FF2B5EF4-FFF2-40B4-BE49-F238E27FC236}">
                  <a16:creationId xmlns:a16="http://schemas.microsoft.com/office/drawing/2014/main" xmlns="" id="{49F430E3-74D5-4534-8746-7634EC5066B4}"/>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4" name="Freeform 41">
              <a:extLst>
                <a:ext uri="{FF2B5EF4-FFF2-40B4-BE49-F238E27FC236}">
                  <a16:creationId xmlns:a16="http://schemas.microsoft.com/office/drawing/2014/main" xmlns="" id="{DE444AFD-34B5-4DBC-A9D6-201F9C381CE4}"/>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5" name="Freeform 42">
              <a:extLst>
                <a:ext uri="{FF2B5EF4-FFF2-40B4-BE49-F238E27FC236}">
                  <a16:creationId xmlns:a16="http://schemas.microsoft.com/office/drawing/2014/main" xmlns="" id="{D144BFA9-CC87-46A8-AD7E-B7BB404DDBB1}"/>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6" name="Freeform 43">
              <a:extLst>
                <a:ext uri="{FF2B5EF4-FFF2-40B4-BE49-F238E27FC236}">
                  <a16:creationId xmlns:a16="http://schemas.microsoft.com/office/drawing/2014/main" xmlns="" id="{C1226B27-5C6D-438D-B3CD-9635DB744397}"/>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77" name="组合 76">
            <a:extLst>
              <a:ext uri="{FF2B5EF4-FFF2-40B4-BE49-F238E27FC236}">
                <a16:creationId xmlns:a16="http://schemas.microsoft.com/office/drawing/2014/main" xmlns="" id="{A39B3256-D6A5-4439-8B96-6F5D61AD4684}"/>
              </a:ext>
            </a:extLst>
          </p:cNvPr>
          <p:cNvGrpSpPr/>
          <p:nvPr/>
        </p:nvGrpSpPr>
        <p:grpSpPr>
          <a:xfrm>
            <a:off x="597881" y="3040838"/>
            <a:ext cx="2279791" cy="1181272"/>
            <a:chOff x="-8442325" y="7612063"/>
            <a:chExt cx="4175125" cy="2035175"/>
          </a:xfrm>
          <a:gradFill flip="none" rotWithShape="1">
            <a:gsLst>
              <a:gs pos="0">
                <a:schemeClr val="bg1"/>
              </a:gs>
              <a:gs pos="95000">
                <a:schemeClr val="accent1"/>
              </a:gs>
            </a:gsLst>
            <a:lin ang="5400000" scaled="1"/>
            <a:tileRect/>
          </a:gradFill>
        </p:grpSpPr>
        <p:sp>
          <p:nvSpPr>
            <p:cNvPr id="78" name="Freeform 1525">
              <a:extLst>
                <a:ext uri="{FF2B5EF4-FFF2-40B4-BE49-F238E27FC236}">
                  <a16:creationId xmlns:a16="http://schemas.microsoft.com/office/drawing/2014/main" xmlns="" id="{ADFD8FD4-B9F7-4B8E-8C31-EEBC1BDA63FB}"/>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9" name="Freeform 1526">
              <a:extLst>
                <a:ext uri="{FF2B5EF4-FFF2-40B4-BE49-F238E27FC236}">
                  <a16:creationId xmlns:a16="http://schemas.microsoft.com/office/drawing/2014/main" xmlns="" id="{35BAF7FF-B6B9-4464-9928-472CC28C6494}"/>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0" name="Freeform 1527">
              <a:extLst>
                <a:ext uri="{FF2B5EF4-FFF2-40B4-BE49-F238E27FC236}">
                  <a16:creationId xmlns:a16="http://schemas.microsoft.com/office/drawing/2014/main" xmlns="" id="{8B967198-B246-489E-9F89-C0153AECDEB3}"/>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1" name="Freeform 1528">
              <a:extLst>
                <a:ext uri="{FF2B5EF4-FFF2-40B4-BE49-F238E27FC236}">
                  <a16:creationId xmlns:a16="http://schemas.microsoft.com/office/drawing/2014/main" xmlns="" id="{2D029EA6-A3B8-4632-BE37-03DEBB6773D5}"/>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2" name="Freeform 1529">
              <a:extLst>
                <a:ext uri="{FF2B5EF4-FFF2-40B4-BE49-F238E27FC236}">
                  <a16:creationId xmlns:a16="http://schemas.microsoft.com/office/drawing/2014/main" xmlns="" id="{42EEBB29-9B89-4495-9959-21B7EE43E107}"/>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3" name="Freeform 1530">
              <a:extLst>
                <a:ext uri="{FF2B5EF4-FFF2-40B4-BE49-F238E27FC236}">
                  <a16:creationId xmlns:a16="http://schemas.microsoft.com/office/drawing/2014/main" xmlns="" id="{04BA7EE7-9C9A-4A92-8C91-693087D2B61B}"/>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4" name="Freeform 1531">
              <a:extLst>
                <a:ext uri="{FF2B5EF4-FFF2-40B4-BE49-F238E27FC236}">
                  <a16:creationId xmlns:a16="http://schemas.microsoft.com/office/drawing/2014/main" xmlns="" id="{F4E8A6FE-1B5E-4819-B3B0-F49E88937218}"/>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5" name="Freeform 1532">
              <a:extLst>
                <a:ext uri="{FF2B5EF4-FFF2-40B4-BE49-F238E27FC236}">
                  <a16:creationId xmlns:a16="http://schemas.microsoft.com/office/drawing/2014/main" xmlns="" id="{7EC43639-3D83-4D36-A2A7-186DBAB72BE3}"/>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6" name="Freeform 1533">
              <a:extLst>
                <a:ext uri="{FF2B5EF4-FFF2-40B4-BE49-F238E27FC236}">
                  <a16:creationId xmlns:a16="http://schemas.microsoft.com/office/drawing/2014/main" xmlns="" id="{DF72F424-618F-4EFB-9BD1-268569A857E3}"/>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7" name="Freeform 1534">
              <a:extLst>
                <a:ext uri="{FF2B5EF4-FFF2-40B4-BE49-F238E27FC236}">
                  <a16:creationId xmlns:a16="http://schemas.microsoft.com/office/drawing/2014/main" xmlns="" id="{4B1680FE-B729-4AA7-AF36-0767EA2EBE6D}"/>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8" name="Freeform 1535">
              <a:extLst>
                <a:ext uri="{FF2B5EF4-FFF2-40B4-BE49-F238E27FC236}">
                  <a16:creationId xmlns:a16="http://schemas.microsoft.com/office/drawing/2014/main" xmlns="" id="{ABC3AFFE-233F-4BDD-BBB5-D3D43C1965FE}"/>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9" name="Freeform 1536">
              <a:extLst>
                <a:ext uri="{FF2B5EF4-FFF2-40B4-BE49-F238E27FC236}">
                  <a16:creationId xmlns:a16="http://schemas.microsoft.com/office/drawing/2014/main" xmlns="" id="{C918F5DB-FE92-47E6-97C5-A45CA1CD3450}"/>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0" name="Freeform 1537">
              <a:extLst>
                <a:ext uri="{FF2B5EF4-FFF2-40B4-BE49-F238E27FC236}">
                  <a16:creationId xmlns:a16="http://schemas.microsoft.com/office/drawing/2014/main" xmlns="" id="{B114F976-AEC9-4FBC-AB0D-1E74055320C7}"/>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1" name="Freeform 1538">
              <a:extLst>
                <a:ext uri="{FF2B5EF4-FFF2-40B4-BE49-F238E27FC236}">
                  <a16:creationId xmlns:a16="http://schemas.microsoft.com/office/drawing/2014/main" xmlns="" id="{9CB383CD-59C2-4230-8603-A4B7CCB3162F}"/>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2" name="Freeform 1539">
              <a:extLst>
                <a:ext uri="{FF2B5EF4-FFF2-40B4-BE49-F238E27FC236}">
                  <a16:creationId xmlns:a16="http://schemas.microsoft.com/office/drawing/2014/main" xmlns="" id="{F0D2A3A4-4003-4621-9C63-5FF132DE655F}"/>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3" name="Freeform 1540">
              <a:extLst>
                <a:ext uri="{FF2B5EF4-FFF2-40B4-BE49-F238E27FC236}">
                  <a16:creationId xmlns:a16="http://schemas.microsoft.com/office/drawing/2014/main" xmlns="" id="{2E2F239F-108A-4AB3-A7CD-7041A158D9CE}"/>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4" name="Freeform 1541">
              <a:extLst>
                <a:ext uri="{FF2B5EF4-FFF2-40B4-BE49-F238E27FC236}">
                  <a16:creationId xmlns:a16="http://schemas.microsoft.com/office/drawing/2014/main" xmlns="" id="{D50DEE61-21EC-49A8-8B35-9630F5E7ABC5}"/>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95" name="文本框 94">
            <a:extLst>
              <a:ext uri="{FF2B5EF4-FFF2-40B4-BE49-F238E27FC236}">
                <a16:creationId xmlns:a16="http://schemas.microsoft.com/office/drawing/2014/main" xmlns="" id="{B446D667-2621-4A3D-8D4C-9093F0729248}"/>
              </a:ext>
            </a:extLst>
          </p:cNvPr>
          <p:cNvSpPr txBox="1"/>
          <p:nvPr/>
        </p:nvSpPr>
        <p:spPr>
          <a:xfrm>
            <a:off x="1034700" y="4754203"/>
            <a:ext cx="1406155" cy="707886"/>
          </a:xfrm>
          <a:prstGeom prst="rect">
            <a:avLst/>
          </a:prstGeom>
          <a:noFill/>
        </p:spPr>
        <p:txBody>
          <a:bodyPr wrap="none" rtlCol="0">
            <a:spAutoFit/>
          </a:bodyPr>
          <a:lstStyle/>
          <a:p>
            <a:pPr algn="ctr"/>
            <a:r>
              <a:rPr lang="en-US" altLang="zh-CN" sz="4000" dirty="0">
                <a:solidFill>
                  <a:schemeClr val="accent1"/>
                </a:solidFill>
                <a:latin typeface="+mj-ea"/>
                <a:ea typeface="+mj-ea"/>
              </a:rPr>
              <a:t>NO.1</a:t>
            </a:r>
            <a:endParaRPr lang="zh-CN" altLang="en-US" sz="4000" dirty="0">
              <a:solidFill>
                <a:schemeClr val="accent1"/>
              </a:solidFill>
              <a:latin typeface="+mj-ea"/>
              <a:ea typeface="+mj-ea"/>
            </a:endParaRPr>
          </a:p>
        </p:txBody>
      </p:sp>
      <p:sp>
        <p:nvSpPr>
          <p:cNvPr id="96" name="矩形 95">
            <a:extLst>
              <a:ext uri="{FF2B5EF4-FFF2-40B4-BE49-F238E27FC236}">
                <a16:creationId xmlns:a16="http://schemas.microsoft.com/office/drawing/2014/main" xmlns="" id="{AB923DFF-DC43-4C71-9C84-7FF5B27EEAF2}"/>
              </a:ext>
            </a:extLst>
          </p:cNvPr>
          <p:cNvSpPr/>
          <p:nvPr/>
        </p:nvSpPr>
        <p:spPr>
          <a:xfrm>
            <a:off x="1036301" y="5293000"/>
            <a:ext cx="1402949" cy="338554"/>
          </a:xfrm>
          <a:prstGeom prst="rect">
            <a:avLst/>
          </a:prstGeom>
        </p:spPr>
        <p:txBody>
          <a:bodyPr wrap="none">
            <a:spAutoFit/>
          </a:bodyPr>
          <a:lstStyle/>
          <a:p>
            <a:pPr algn="ctr"/>
            <a:r>
              <a:rPr lang="zh-CN" altLang="en-US" sz="1600" spc="300" dirty="0">
                <a:solidFill>
                  <a:schemeClr val="tx1">
                    <a:lumMod val="75000"/>
                    <a:lumOff val="25000"/>
                  </a:schemeClr>
                </a:solidFill>
              </a:rPr>
              <a:t>总成交套数</a:t>
            </a:r>
          </a:p>
        </p:txBody>
      </p:sp>
      <p:grpSp>
        <p:nvGrpSpPr>
          <p:cNvPr id="97" name="组合 96">
            <a:extLst>
              <a:ext uri="{FF2B5EF4-FFF2-40B4-BE49-F238E27FC236}">
                <a16:creationId xmlns:a16="http://schemas.microsoft.com/office/drawing/2014/main" xmlns="" id="{549A869A-F566-4D8D-8D26-58974CB80F30}"/>
              </a:ext>
            </a:extLst>
          </p:cNvPr>
          <p:cNvGrpSpPr/>
          <p:nvPr/>
        </p:nvGrpSpPr>
        <p:grpSpPr>
          <a:xfrm>
            <a:off x="1109283" y="5593078"/>
            <a:ext cx="1256987" cy="119197"/>
            <a:chOff x="7954119" y="1168603"/>
            <a:chExt cx="1256987" cy="119197"/>
          </a:xfrm>
        </p:grpSpPr>
        <p:sp>
          <p:nvSpPr>
            <p:cNvPr id="98" name="Freeform 8">
              <a:extLst>
                <a:ext uri="{FF2B5EF4-FFF2-40B4-BE49-F238E27FC236}">
                  <a16:creationId xmlns:a16="http://schemas.microsoft.com/office/drawing/2014/main" xmlns="" id="{C7B9E78C-E818-48D9-AACA-42BC11A17873}"/>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9" name="Freeform 33">
              <a:extLst>
                <a:ext uri="{FF2B5EF4-FFF2-40B4-BE49-F238E27FC236}">
                  <a16:creationId xmlns:a16="http://schemas.microsoft.com/office/drawing/2014/main" xmlns="" id="{CC5F0B09-9532-4D0E-AB12-364DA98EAF75}"/>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0" name="Freeform 34">
              <a:extLst>
                <a:ext uri="{FF2B5EF4-FFF2-40B4-BE49-F238E27FC236}">
                  <a16:creationId xmlns:a16="http://schemas.microsoft.com/office/drawing/2014/main" xmlns="" id="{23960D87-372E-4936-818C-B9A6618C9A16}"/>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1" name="Freeform 35">
              <a:extLst>
                <a:ext uri="{FF2B5EF4-FFF2-40B4-BE49-F238E27FC236}">
                  <a16:creationId xmlns:a16="http://schemas.microsoft.com/office/drawing/2014/main" xmlns="" id="{BEE3C745-6121-445F-832F-98DCABB99E99}"/>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2" name="Freeform 36">
              <a:extLst>
                <a:ext uri="{FF2B5EF4-FFF2-40B4-BE49-F238E27FC236}">
                  <a16:creationId xmlns:a16="http://schemas.microsoft.com/office/drawing/2014/main" xmlns="" id="{BF78169C-640B-46FE-86FC-389BA72E57BF}"/>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3" name="Freeform 37">
              <a:extLst>
                <a:ext uri="{FF2B5EF4-FFF2-40B4-BE49-F238E27FC236}">
                  <a16:creationId xmlns:a16="http://schemas.microsoft.com/office/drawing/2014/main" xmlns="" id="{EA4695BA-B9E8-4E7F-9EA0-B434AC9097DB}"/>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4" name="Freeform 38">
              <a:extLst>
                <a:ext uri="{FF2B5EF4-FFF2-40B4-BE49-F238E27FC236}">
                  <a16:creationId xmlns:a16="http://schemas.microsoft.com/office/drawing/2014/main" xmlns="" id="{C2FE5D91-2BD2-4C86-98BC-87672EF7BFD1}"/>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5" name="Freeform 39">
              <a:extLst>
                <a:ext uri="{FF2B5EF4-FFF2-40B4-BE49-F238E27FC236}">
                  <a16:creationId xmlns:a16="http://schemas.microsoft.com/office/drawing/2014/main" xmlns="" id="{D21FA051-2153-4D5E-9AB7-081F4DDD9773}"/>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6" name="Freeform 40">
              <a:extLst>
                <a:ext uri="{FF2B5EF4-FFF2-40B4-BE49-F238E27FC236}">
                  <a16:creationId xmlns:a16="http://schemas.microsoft.com/office/drawing/2014/main" xmlns="" id="{0C7125D1-792C-4777-B98C-1A841CBDAB65}"/>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7" name="Freeform 41">
              <a:extLst>
                <a:ext uri="{FF2B5EF4-FFF2-40B4-BE49-F238E27FC236}">
                  <a16:creationId xmlns:a16="http://schemas.microsoft.com/office/drawing/2014/main" xmlns="" id="{D3D643F4-AB39-4D60-BEF4-547CD81815D8}"/>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8" name="Freeform 42">
              <a:extLst>
                <a:ext uri="{FF2B5EF4-FFF2-40B4-BE49-F238E27FC236}">
                  <a16:creationId xmlns:a16="http://schemas.microsoft.com/office/drawing/2014/main" xmlns="" id="{86B7B081-C16B-4C30-9F83-B07C2FB5422F}"/>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9" name="Freeform 43">
              <a:extLst>
                <a:ext uri="{FF2B5EF4-FFF2-40B4-BE49-F238E27FC236}">
                  <a16:creationId xmlns:a16="http://schemas.microsoft.com/office/drawing/2014/main" xmlns="" id="{DDEF6EB4-DB26-46E7-90B3-0C14D6676270}"/>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10" name="组合 109">
            <a:extLst>
              <a:ext uri="{FF2B5EF4-FFF2-40B4-BE49-F238E27FC236}">
                <a16:creationId xmlns:a16="http://schemas.microsoft.com/office/drawing/2014/main" xmlns="" id="{C79C3769-46C2-4DD6-A642-39B386FDEA10}"/>
              </a:ext>
            </a:extLst>
          </p:cNvPr>
          <p:cNvGrpSpPr/>
          <p:nvPr/>
        </p:nvGrpSpPr>
        <p:grpSpPr>
          <a:xfrm>
            <a:off x="597881" y="4754203"/>
            <a:ext cx="2279791" cy="1181272"/>
            <a:chOff x="-8442325" y="7612063"/>
            <a:chExt cx="4175125" cy="2035175"/>
          </a:xfrm>
          <a:gradFill flip="none" rotWithShape="1">
            <a:gsLst>
              <a:gs pos="0">
                <a:schemeClr val="bg1"/>
              </a:gs>
              <a:gs pos="95000">
                <a:schemeClr val="accent1"/>
              </a:gs>
            </a:gsLst>
            <a:lin ang="5400000" scaled="1"/>
            <a:tileRect/>
          </a:gradFill>
        </p:grpSpPr>
        <p:sp>
          <p:nvSpPr>
            <p:cNvPr id="111" name="Freeform 1525">
              <a:extLst>
                <a:ext uri="{FF2B5EF4-FFF2-40B4-BE49-F238E27FC236}">
                  <a16:creationId xmlns:a16="http://schemas.microsoft.com/office/drawing/2014/main" xmlns="" id="{DB6A59D4-AEE8-466D-AA42-835F4CF04F82}"/>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2" name="Freeform 1526">
              <a:extLst>
                <a:ext uri="{FF2B5EF4-FFF2-40B4-BE49-F238E27FC236}">
                  <a16:creationId xmlns:a16="http://schemas.microsoft.com/office/drawing/2014/main" xmlns="" id="{FEA049E4-75AA-4B66-BFCF-8EEDF086571E}"/>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3" name="Freeform 1527">
              <a:extLst>
                <a:ext uri="{FF2B5EF4-FFF2-40B4-BE49-F238E27FC236}">
                  <a16:creationId xmlns:a16="http://schemas.microsoft.com/office/drawing/2014/main" xmlns="" id="{5BCCC6DA-DD02-42EE-9FD7-3EED1FE12129}"/>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4" name="Freeform 1528">
              <a:extLst>
                <a:ext uri="{FF2B5EF4-FFF2-40B4-BE49-F238E27FC236}">
                  <a16:creationId xmlns:a16="http://schemas.microsoft.com/office/drawing/2014/main" xmlns="" id="{53E6247E-C87D-450F-99DE-EA1C278D6DC2}"/>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5" name="Freeform 1529">
              <a:extLst>
                <a:ext uri="{FF2B5EF4-FFF2-40B4-BE49-F238E27FC236}">
                  <a16:creationId xmlns:a16="http://schemas.microsoft.com/office/drawing/2014/main" xmlns="" id="{76BDDBE0-B98D-4431-9C18-CE534EEB4DC7}"/>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6" name="Freeform 1530">
              <a:extLst>
                <a:ext uri="{FF2B5EF4-FFF2-40B4-BE49-F238E27FC236}">
                  <a16:creationId xmlns:a16="http://schemas.microsoft.com/office/drawing/2014/main" xmlns="" id="{E9876650-9AEB-4071-ADA2-234AF81D3F67}"/>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7" name="Freeform 1531">
              <a:extLst>
                <a:ext uri="{FF2B5EF4-FFF2-40B4-BE49-F238E27FC236}">
                  <a16:creationId xmlns:a16="http://schemas.microsoft.com/office/drawing/2014/main" xmlns="" id="{CC207EA1-011E-4717-9CE4-78F37C5AA4C8}"/>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8" name="Freeform 1532">
              <a:extLst>
                <a:ext uri="{FF2B5EF4-FFF2-40B4-BE49-F238E27FC236}">
                  <a16:creationId xmlns:a16="http://schemas.microsoft.com/office/drawing/2014/main" xmlns="" id="{EBA8F1F5-1A90-4A56-A4BE-785D41C31D59}"/>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9" name="Freeform 1533">
              <a:extLst>
                <a:ext uri="{FF2B5EF4-FFF2-40B4-BE49-F238E27FC236}">
                  <a16:creationId xmlns:a16="http://schemas.microsoft.com/office/drawing/2014/main" xmlns="" id="{A06FA673-6944-4FA7-85C1-79A0280859FB}"/>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0" name="Freeform 1534">
              <a:extLst>
                <a:ext uri="{FF2B5EF4-FFF2-40B4-BE49-F238E27FC236}">
                  <a16:creationId xmlns:a16="http://schemas.microsoft.com/office/drawing/2014/main" xmlns="" id="{B9B548B1-A6CC-43FD-986A-30BDA1E24CE1}"/>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1" name="Freeform 1535">
              <a:extLst>
                <a:ext uri="{FF2B5EF4-FFF2-40B4-BE49-F238E27FC236}">
                  <a16:creationId xmlns:a16="http://schemas.microsoft.com/office/drawing/2014/main" xmlns="" id="{BB946D45-5DFA-4921-BD54-F3FA1A026CEB}"/>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2" name="Freeform 1536">
              <a:extLst>
                <a:ext uri="{FF2B5EF4-FFF2-40B4-BE49-F238E27FC236}">
                  <a16:creationId xmlns:a16="http://schemas.microsoft.com/office/drawing/2014/main" xmlns="" id="{BDEEB68E-C054-4202-9B5C-F9D13DAD1CD5}"/>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3" name="Freeform 1537">
              <a:extLst>
                <a:ext uri="{FF2B5EF4-FFF2-40B4-BE49-F238E27FC236}">
                  <a16:creationId xmlns:a16="http://schemas.microsoft.com/office/drawing/2014/main" xmlns="" id="{7AEF9C29-885E-4436-9D8F-14FE599DE26D}"/>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4" name="Freeform 1538">
              <a:extLst>
                <a:ext uri="{FF2B5EF4-FFF2-40B4-BE49-F238E27FC236}">
                  <a16:creationId xmlns:a16="http://schemas.microsoft.com/office/drawing/2014/main" xmlns="" id="{FA9F482B-7856-4907-8FB0-D6624964AC9F}"/>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5" name="Freeform 1539">
              <a:extLst>
                <a:ext uri="{FF2B5EF4-FFF2-40B4-BE49-F238E27FC236}">
                  <a16:creationId xmlns:a16="http://schemas.microsoft.com/office/drawing/2014/main" xmlns="" id="{4C9CBE17-4063-4F1E-8632-98B6312D0FA6}"/>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6" name="Freeform 1540">
              <a:extLst>
                <a:ext uri="{FF2B5EF4-FFF2-40B4-BE49-F238E27FC236}">
                  <a16:creationId xmlns:a16="http://schemas.microsoft.com/office/drawing/2014/main" xmlns="" id="{5AA5AA06-374B-45DA-BBEA-6E32AD5209F0}"/>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27" name="Freeform 1541">
              <a:extLst>
                <a:ext uri="{FF2B5EF4-FFF2-40B4-BE49-F238E27FC236}">
                  <a16:creationId xmlns:a16="http://schemas.microsoft.com/office/drawing/2014/main" xmlns="" id="{0D98D979-EAAC-4D4F-B3AC-E6FB17AB6DA9}"/>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28" name="文本框 127">
            <a:extLst>
              <a:ext uri="{FF2B5EF4-FFF2-40B4-BE49-F238E27FC236}">
                <a16:creationId xmlns:a16="http://schemas.microsoft.com/office/drawing/2014/main" xmlns="" id="{1AE8EF97-2D1C-48A4-A9EE-92997C5EFF26}"/>
              </a:ext>
            </a:extLst>
          </p:cNvPr>
          <p:cNvSpPr txBox="1"/>
          <p:nvPr/>
        </p:nvSpPr>
        <p:spPr>
          <a:xfrm>
            <a:off x="1118856" y="1422871"/>
            <a:ext cx="1237839" cy="707886"/>
          </a:xfrm>
          <a:prstGeom prst="rect">
            <a:avLst/>
          </a:prstGeom>
          <a:noFill/>
        </p:spPr>
        <p:txBody>
          <a:bodyPr wrap="none" rtlCol="0">
            <a:spAutoFit/>
          </a:bodyPr>
          <a:lstStyle/>
          <a:p>
            <a:pPr algn="ctr"/>
            <a:r>
              <a:rPr lang="en-US" altLang="zh-CN" sz="4000" dirty="0">
                <a:solidFill>
                  <a:schemeClr val="accent1"/>
                </a:solidFill>
                <a:latin typeface="+mj-ea"/>
                <a:ea typeface="+mj-ea"/>
              </a:rPr>
              <a:t>18</a:t>
            </a:r>
            <a:r>
              <a:rPr lang="zh-CN" altLang="en-US" sz="4000" dirty="0">
                <a:solidFill>
                  <a:schemeClr val="accent1"/>
                </a:solidFill>
                <a:latin typeface="+mj-ea"/>
                <a:ea typeface="+mj-ea"/>
              </a:rPr>
              <a:t>亿</a:t>
            </a:r>
          </a:p>
        </p:txBody>
      </p:sp>
      <p:sp>
        <p:nvSpPr>
          <p:cNvPr id="129" name="矩形 128">
            <a:extLst>
              <a:ext uri="{FF2B5EF4-FFF2-40B4-BE49-F238E27FC236}">
                <a16:creationId xmlns:a16="http://schemas.microsoft.com/office/drawing/2014/main" xmlns="" id="{4B97315A-B211-4862-B141-D44AA728B3C4}"/>
              </a:ext>
            </a:extLst>
          </p:cNvPr>
          <p:cNvSpPr/>
          <p:nvPr/>
        </p:nvSpPr>
        <p:spPr>
          <a:xfrm>
            <a:off x="1158129" y="1961668"/>
            <a:ext cx="1159293" cy="338554"/>
          </a:xfrm>
          <a:prstGeom prst="rect">
            <a:avLst/>
          </a:prstGeom>
        </p:spPr>
        <p:txBody>
          <a:bodyPr wrap="none">
            <a:spAutoFit/>
          </a:bodyPr>
          <a:lstStyle/>
          <a:p>
            <a:pPr algn="ctr"/>
            <a:r>
              <a:rPr lang="zh-CN" altLang="en-US" sz="1600" spc="300" dirty="0">
                <a:solidFill>
                  <a:schemeClr val="tx1">
                    <a:lumMod val="75000"/>
                    <a:lumOff val="25000"/>
                  </a:schemeClr>
                </a:solidFill>
              </a:rPr>
              <a:t>总销售额</a:t>
            </a:r>
          </a:p>
        </p:txBody>
      </p:sp>
      <p:grpSp>
        <p:nvGrpSpPr>
          <p:cNvPr id="130" name="组合 129">
            <a:extLst>
              <a:ext uri="{FF2B5EF4-FFF2-40B4-BE49-F238E27FC236}">
                <a16:creationId xmlns:a16="http://schemas.microsoft.com/office/drawing/2014/main" xmlns="" id="{8C99A060-7EAC-41DE-83B4-BFF29B8A2D04}"/>
              </a:ext>
            </a:extLst>
          </p:cNvPr>
          <p:cNvGrpSpPr/>
          <p:nvPr/>
        </p:nvGrpSpPr>
        <p:grpSpPr>
          <a:xfrm>
            <a:off x="1109283" y="2261746"/>
            <a:ext cx="1256987" cy="119197"/>
            <a:chOff x="7954119" y="1168603"/>
            <a:chExt cx="1256987" cy="119197"/>
          </a:xfrm>
        </p:grpSpPr>
        <p:sp>
          <p:nvSpPr>
            <p:cNvPr id="131" name="Freeform 8">
              <a:extLst>
                <a:ext uri="{FF2B5EF4-FFF2-40B4-BE49-F238E27FC236}">
                  <a16:creationId xmlns:a16="http://schemas.microsoft.com/office/drawing/2014/main" xmlns="" id="{FF1DDB78-324E-438A-8DC5-42696B3C14CB}"/>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2" name="Freeform 33">
              <a:extLst>
                <a:ext uri="{FF2B5EF4-FFF2-40B4-BE49-F238E27FC236}">
                  <a16:creationId xmlns:a16="http://schemas.microsoft.com/office/drawing/2014/main" xmlns="" id="{3A315B9E-8A28-4123-95AF-12C9FCFB7D7B}"/>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3" name="Freeform 34">
              <a:extLst>
                <a:ext uri="{FF2B5EF4-FFF2-40B4-BE49-F238E27FC236}">
                  <a16:creationId xmlns:a16="http://schemas.microsoft.com/office/drawing/2014/main" xmlns="" id="{34639BED-D239-44CF-9F6F-57D258169C60}"/>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4" name="Freeform 35">
              <a:extLst>
                <a:ext uri="{FF2B5EF4-FFF2-40B4-BE49-F238E27FC236}">
                  <a16:creationId xmlns:a16="http://schemas.microsoft.com/office/drawing/2014/main" xmlns="" id="{B03EB8D0-9919-4330-8AA9-AB6F514414C5}"/>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5" name="Freeform 36">
              <a:extLst>
                <a:ext uri="{FF2B5EF4-FFF2-40B4-BE49-F238E27FC236}">
                  <a16:creationId xmlns:a16="http://schemas.microsoft.com/office/drawing/2014/main" xmlns="" id="{25036D2E-8B47-4C95-979F-9DD539832221}"/>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6" name="Freeform 37">
              <a:extLst>
                <a:ext uri="{FF2B5EF4-FFF2-40B4-BE49-F238E27FC236}">
                  <a16:creationId xmlns:a16="http://schemas.microsoft.com/office/drawing/2014/main" xmlns="" id="{A93FCF94-3704-4E45-9F39-BAB600E967C8}"/>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7" name="Freeform 38">
              <a:extLst>
                <a:ext uri="{FF2B5EF4-FFF2-40B4-BE49-F238E27FC236}">
                  <a16:creationId xmlns:a16="http://schemas.microsoft.com/office/drawing/2014/main" xmlns="" id="{862D2169-10E4-4F2E-B063-7ECA11091B5B}"/>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8" name="Freeform 39">
              <a:extLst>
                <a:ext uri="{FF2B5EF4-FFF2-40B4-BE49-F238E27FC236}">
                  <a16:creationId xmlns:a16="http://schemas.microsoft.com/office/drawing/2014/main" xmlns="" id="{B6DBD5EF-BBDB-4DDE-9894-A2A005158D3B}"/>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39" name="Freeform 40">
              <a:extLst>
                <a:ext uri="{FF2B5EF4-FFF2-40B4-BE49-F238E27FC236}">
                  <a16:creationId xmlns:a16="http://schemas.microsoft.com/office/drawing/2014/main" xmlns="" id="{A36DE19A-FB65-4A7A-B0F9-7658B950E4B5}"/>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0" name="Freeform 41">
              <a:extLst>
                <a:ext uri="{FF2B5EF4-FFF2-40B4-BE49-F238E27FC236}">
                  <a16:creationId xmlns:a16="http://schemas.microsoft.com/office/drawing/2014/main" xmlns="" id="{97A28CCC-811F-4A83-BBC3-5CF6A7386DC6}"/>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1" name="Freeform 42">
              <a:extLst>
                <a:ext uri="{FF2B5EF4-FFF2-40B4-BE49-F238E27FC236}">
                  <a16:creationId xmlns:a16="http://schemas.microsoft.com/office/drawing/2014/main" xmlns="" id="{B1B86E05-39D8-4ABE-BBF7-AF05BB2CD28A}"/>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2" name="Freeform 43">
              <a:extLst>
                <a:ext uri="{FF2B5EF4-FFF2-40B4-BE49-F238E27FC236}">
                  <a16:creationId xmlns:a16="http://schemas.microsoft.com/office/drawing/2014/main" xmlns="" id="{CE7F77EB-DF19-4FB4-BE1F-74EC796EDAD0}"/>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43" name="组合 142">
            <a:extLst>
              <a:ext uri="{FF2B5EF4-FFF2-40B4-BE49-F238E27FC236}">
                <a16:creationId xmlns:a16="http://schemas.microsoft.com/office/drawing/2014/main" xmlns="" id="{06ADB714-0724-4977-8F64-BD259F2FD696}"/>
              </a:ext>
            </a:extLst>
          </p:cNvPr>
          <p:cNvGrpSpPr/>
          <p:nvPr/>
        </p:nvGrpSpPr>
        <p:grpSpPr>
          <a:xfrm>
            <a:off x="597881" y="1422871"/>
            <a:ext cx="2279791" cy="1181272"/>
            <a:chOff x="-8442325" y="7612063"/>
            <a:chExt cx="4175125" cy="2035175"/>
          </a:xfrm>
          <a:gradFill flip="none" rotWithShape="1">
            <a:gsLst>
              <a:gs pos="0">
                <a:schemeClr val="bg1"/>
              </a:gs>
              <a:gs pos="95000">
                <a:schemeClr val="accent1"/>
              </a:gs>
            </a:gsLst>
            <a:lin ang="5400000" scaled="1"/>
            <a:tileRect/>
          </a:gradFill>
        </p:grpSpPr>
        <p:sp>
          <p:nvSpPr>
            <p:cNvPr id="144" name="Freeform 1525">
              <a:extLst>
                <a:ext uri="{FF2B5EF4-FFF2-40B4-BE49-F238E27FC236}">
                  <a16:creationId xmlns:a16="http://schemas.microsoft.com/office/drawing/2014/main" xmlns="" id="{D6F4E9CE-75BA-4148-B45B-BAD63EA6185D}"/>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5" name="Freeform 1526">
              <a:extLst>
                <a:ext uri="{FF2B5EF4-FFF2-40B4-BE49-F238E27FC236}">
                  <a16:creationId xmlns:a16="http://schemas.microsoft.com/office/drawing/2014/main" xmlns="" id="{D6C8664D-2EEB-4F25-958A-7C63D1F399F9}"/>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6" name="Freeform 1527">
              <a:extLst>
                <a:ext uri="{FF2B5EF4-FFF2-40B4-BE49-F238E27FC236}">
                  <a16:creationId xmlns:a16="http://schemas.microsoft.com/office/drawing/2014/main" xmlns="" id="{1144E435-BD46-40C9-85C5-0BB79E01A8A0}"/>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7" name="Freeform 1528">
              <a:extLst>
                <a:ext uri="{FF2B5EF4-FFF2-40B4-BE49-F238E27FC236}">
                  <a16:creationId xmlns:a16="http://schemas.microsoft.com/office/drawing/2014/main" xmlns="" id="{8C78EC85-7E33-45E2-B60C-81B1E144F088}"/>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8" name="Freeform 1529">
              <a:extLst>
                <a:ext uri="{FF2B5EF4-FFF2-40B4-BE49-F238E27FC236}">
                  <a16:creationId xmlns:a16="http://schemas.microsoft.com/office/drawing/2014/main" xmlns="" id="{FBC926FE-C425-490F-9E96-F3755E121EE2}"/>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49" name="Freeform 1530">
              <a:extLst>
                <a:ext uri="{FF2B5EF4-FFF2-40B4-BE49-F238E27FC236}">
                  <a16:creationId xmlns:a16="http://schemas.microsoft.com/office/drawing/2014/main" xmlns="" id="{695F784B-5E21-40CB-90A5-0B43D61A6143}"/>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0" name="Freeform 1531">
              <a:extLst>
                <a:ext uri="{FF2B5EF4-FFF2-40B4-BE49-F238E27FC236}">
                  <a16:creationId xmlns:a16="http://schemas.microsoft.com/office/drawing/2014/main" xmlns="" id="{E1787EB0-CE4C-4558-B76B-F4D42301552F}"/>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1" name="Freeform 1532">
              <a:extLst>
                <a:ext uri="{FF2B5EF4-FFF2-40B4-BE49-F238E27FC236}">
                  <a16:creationId xmlns:a16="http://schemas.microsoft.com/office/drawing/2014/main" xmlns="" id="{83C7B2E7-4974-4C03-AA33-AFF9FBDD49BA}"/>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2" name="Freeform 1533">
              <a:extLst>
                <a:ext uri="{FF2B5EF4-FFF2-40B4-BE49-F238E27FC236}">
                  <a16:creationId xmlns:a16="http://schemas.microsoft.com/office/drawing/2014/main" xmlns="" id="{6A4662A5-675D-4CD0-B012-134CCFBD9067}"/>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3" name="Freeform 1534">
              <a:extLst>
                <a:ext uri="{FF2B5EF4-FFF2-40B4-BE49-F238E27FC236}">
                  <a16:creationId xmlns:a16="http://schemas.microsoft.com/office/drawing/2014/main" xmlns="" id="{639AA419-86AB-40C7-B8AC-836701A6CFAF}"/>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4" name="Freeform 1535">
              <a:extLst>
                <a:ext uri="{FF2B5EF4-FFF2-40B4-BE49-F238E27FC236}">
                  <a16:creationId xmlns:a16="http://schemas.microsoft.com/office/drawing/2014/main" xmlns="" id="{D4AF24DB-C944-4743-829A-20EE631C2AE0}"/>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5" name="Freeform 1536">
              <a:extLst>
                <a:ext uri="{FF2B5EF4-FFF2-40B4-BE49-F238E27FC236}">
                  <a16:creationId xmlns:a16="http://schemas.microsoft.com/office/drawing/2014/main" xmlns="" id="{D3FD046E-D232-4A6E-8A03-71EAE6909B26}"/>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6" name="Freeform 1537">
              <a:extLst>
                <a:ext uri="{FF2B5EF4-FFF2-40B4-BE49-F238E27FC236}">
                  <a16:creationId xmlns:a16="http://schemas.microsoft.com/office/drawing/2014/main" xmlns="" id="{D4DACDDE-83C7-47BB-BF45-E1E847C2A347}"/>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7" name="Freeform 1538">
              <a:extLst>
                <a:ext uri="{FF2B5EF4-FFF2-40B4-BE49-F238E27FC236}">
                  <a16:creationId xmlns:a16="http://schemas.microsoft.com/office/drawing/2014/main" xmlns="" id="{6D90013B-7A72-4F20-ACB6-EDBAB3F43459}"/>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8" name="Freeform 1539">
              <a:extLst>
                <a:ext uri="{FF2B5EF4-FFF2-40B4-BE49-F238E27FC236}">
                  <a16:creationId xmlns:a16="http://schemas.microsoft.com/office/drawing/2014/main" xmlns="" id="{95486217-4664-4013-B198-7D8D9C6057C1}"/>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59" name="Freeform 1540">
              <a:extLst>
                <a:ext uri="{FF2B5EF4-FFF2-40B4-BE49-F238E27FC236}">
                  <a16:creationId xmlns:a16="http://schemas.microsoft.com/office/drawing/2014/main" xmlns="" id="{9A449A33-C7A5-481C-BA75-400BC3F3051B}"/>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60" name="Freeform 1541">
              <a:extLst>
                <a:ext uri="{FF2B5EF4-FFF2-40B4-BE49-F238E27FC236}">
                  <a16:creationId xmlns:a16="http://schemas.microsoft.com/office/drawing/2014/main" xmlns="" id="{C72728AC-3B9F-4DBF-ADD2-EDADB40678AE}"/>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pic>
        <p:nvPicPr>
          <p:cNvPr id="161" name="图形 160">
            <a:extLst>
              <a:ext uri="{FF2B5EF4-FFF2-40B4-BE49-F238E27FC236}">
                <a16:creationId xmlns:a16="http://schemas.microsoft.com/office/drawing/2014/main" xmlns="" id="{D324D8CC-D8F2-4FE8-8AC1-4D2B9E500D8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9268996" y="1022342"/>
            <a:ext cx="584776" cy="584776"/>
          </a:xfrm>
          <a:prstGeom prst="rect">
            <a:avLst/>
          </a:prstGeom>
          <a:effectLst/>
        </p:spPr>
      </p:pic>
      <p:sp>
        <p:nvSpPr>
          <p:cNvPr id="162" name="文本框 161">
            <a:extLst>
              <a:ext uri="{FF2B5EF4-FFF2-40B4-BE49-F238E27FC236}">
                <a16:creationId xmlns:a16="http://schemas.microsoft.com/office/drawing/2014/main" xmlns="" id="{03235906-E0DB-4CB5-8378-165C1D7B63B8}"/>
              </a:ext>
            </a:extLst>
          </p:cNvPr>
          <p:cNvSpPr txBox="1"/>
          <p:nvPr/>
        </p:nvSpPr>
        <p:spPr>
          <a:xfrm rot="19893356">
            <a:off x="9251371" y="1172639"/>
            <a:ext cx="646331" cy="276999"/>
          </a:xfrm>
          <a:prstGeom prst="rect">
            <a:avLst/>
          </a:prstGeom>
          <a:noFill/>
          <a:effectLst/>
        </p:spPr>
        <p:txBody>
          <a:bodyPr wrap="none" rtlCol="0">
            <a:spAutoFit/>
          </a:bodyPr>
          <a:lstStyle/>
          <a:p>
            <a:r>
              <a:rPr lang="zh-CN" altLang="en-US" sz="1200" dirty="0">
                <a:solidFill>
                  <a:schemeClr val="bg1"/>
                </a:solidFill>
              </a:rPr>
              <a:t>双冠王</a:t>
            </a:r>
          </a:p>
        </p:txBody>
      </p:sp>
      <p:pic>
        <p:nvPicPr>
          <p:cNvPr id="163" name="图片 162" descr="图片包含 徽标&#10;&#10;描述已自动生成">
            <a:extLst>
              <a:ext uri="{FF2B5EF4-FFF2-40B4-BE49-F238E27FC236}">
                <a16:creationId xmlns:a16="http://schemas.microsoft.com/office/drawing/2014/main" xmlns="" id="{D92EFD8F-2D49-4482-AD68-A2F14D09F0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7176" y="535017"/>
            <a:ext cx="1759524" cy="475200"/>
          </a:xfrm>
          <a:prstGeom prst="rect">
            <a:avLst/>
          </a:prstGeom>
        </p:spPr>
      </p:pic>
    </p:spTree>
    <p:extLst>
      <p:ext uri="{BB962C8B-B14F-4D97-AF65-F5344CB8AC3E}">
        <p14:creationId xmlns:p14="http://schemas.microsoft.com/office/powerpoint/2010/main" val="49897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BB7CBED-BA4D-4361-9CEF-0DD1235C2DB6}"/>
              </a:ext>
            </a:extLst>
          </p:cNvPr>
          <p:cNvGrpSpPr/>
          <p:nvPr/>
        </p:nvGrpSpPr>
        <p:grpSpPr>
          <a:xfrm flipH="1">
            <a:off x="1185020" y="480229"/>
            <a:ext cx="1805111" cy="516467"/>
            <a:chOff x="2846598" y="496059"/>
            <a:chExt cx="1805111" cy="516467"/>
          </a:xfrm>
        </p:grpSpPr>
        <p:sp>
          <p:nvSpPr>
            <p:cNvPr id="4" name="箭头: 五边形 3">
              <a:extLst>
                <a:ext uri="{FF2B5EF4-FFF2-40B4-BE49-F238E27FC236}">
                  <a16:creationId xmlns:a16="http://schemas.microsoft.com/office/drawing/2014/main" xmlns="" id="{84309ADA-9169-4D5C-8509-A9D4151F87A5}"/>
                </a:ext>
              </a:extLst>
            </p:cNvPr>
            <p:cNvSpPr/>
            <p:nvPr/>
          </p:nvSpPr>
          <p:spPr>
            <a:xfrm flipH="1">
              <a:off x="3418308" y="496059"/>
              <a:ext cx="1233401" cy="516467"/>
            </a:xfrm>
            <a:prstGeom prst="homePlate">
              <a:avLst/>
            </a:prstGeom>
            <a:gradFill>
              <a:gsLst>
                <a:gs pos="100000">
                  <a:schemeClr val="accent1">
                    <a:alpha val="60000"/>
                  </a:schemeClr>
                </a:gs>
                <a:gs pos="39000">
                  <a:schemeClr val="accent1">
                    <a:alpha val="0"/>
                  </a:schemeClr>
                </a:gs>
              </a:gsLst>
              <a:lin ang="0" scaled="0"/>
            </a:gradFill>
            <a:ln>
              <a:gradFill>
                <a:gsLst>
                  <a:gs pos="100000">
                    <a:schemeClr val="accent1">
                      <a:lumMod val="60000"/>
                      <a:lumOff val="40000"/>
                    </a:schemeClr>
                  </a:gs>
                  <a:gs pos="86000">
                    <a:schemeClr val="accent1">
                      <a:lumMod val="60000"/>
                      <a:lumOff val="40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A93BDF2C-3A28-43BA-A740-94D9AF8223D2}"/>
                </a:ext>
              </a:extLst>
            </p:cNvPr>
            <p:cNvGrpSpPr/>
            <p:nvPr/>
          </p:nvGrpSpPr>
          <p:grpSpPr>
            <a:xfrm>
              <a:off x="2846598" y="538163"/>
              <a:ext cx="654244" cy="432258"/>
              <a:chOff x="2846598" y="538163"/>
              <a:chExt cx="654244" cy="432258"/>
            </a:xfrm>
          </p:grpSpPr>
          <p:sp>
            <p:nvSpPr>
              <p:cNvPr id="6" name="箭头: V 形 5">
                <a:extLst>
                  <a:ext uri="{FF2B5EF4-FFF2-40B4-BE49-F238E27FC236}">
                    <a16:creationId xmlns:a16="http://schemas.microsoft.com/office/drawing/2014/main" xmlns="" id="{95C649E4-93CF-4ED0-B614-29A1801E2F73}"/>
                  </a:ext>
                </a:extLst>
              </p:cNvPr>
              <p:cNvSpPr/>
              <p:nvPr/>
            </p:nvSpPr>
            <p:spPr>
              <a:xfrm flipH="1">
                <a:off x="3182936" y="538163"/>
                <a:ext cx="317906" cy="43225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xmlns="" id="{84D747BC-5930-4340-9A6F-A0977756024D}"/>
                  </a:ext>
                </a:extLst>
              </p:cNvPr>
              <p:cNvSpPr/>
              <p:nvPr/>
            </p:nvSpPr>
            <p:spPr>
              <a:xfrm flipH="1">
                <a:off x="3003303" y="579173"/>
                <a:ext cx="257584" cy="35023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215FBE0E-64C1-4755-94CF-98C8E5FD3C3D}"/>
                  </a:ext>
                </a:extLst>
              </p:cNvPr>
              <p:cNvSpPr/>
              <p:nvPr/>
            </p:nvSpPr>
            <p:spPr>
              <a:xfrm flipH="1">
                <a:off x="2846598" y="620183"/>
                <a:ext cx="197262" cy="268218"/>
              </a:xfrm>
              <a:prstGeom prst="chevron">
                <a:avLst>
                  <a:gd name="adj" fmla="val 67652"/>
                </a:avLst>
              </a:prstGeom>
              <a:gradFill>
                <a:gsLst>
                  <a:gs pos="97753">
                    <a:schemeClr val="accent1">
                      <a:lumMod val="60000"/>
                      <a:lumOff val="40000"/>
                    </a:schemeClr>
                  </a:gs>
                  <a:gs pos="83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9" name="文本框 8">
            <a:extLst>
              <a:ext uri="{FF2B5EF4-FFF2-40B4-BE49-F238E27FC236}">
                <a16:creationId xmlns:a16="http://schemas.microsoft.com/office/drawing/2014/main" xmlns="" id="{633BDBA5-FB3F-4137-95BB-30827008DABC}"/>
              </a:ext>
            </a:extLst>
          </p:cNvPr>
          <p:cNvSpPr txBox="1"/>
          <p:nvPr/>
        </p:nvSpPr>
        <p:spPr>
          <a:xfrm>
            <a:off x="390101" y="480230"/>
            <a:ext cx="1826141" cy="584775"/>
          </a:xfrm>
          <a:prstGeom prst="rect">
            <a:avLst/>
          </a:prstGeom>
          <a:noFill/>
        </p:spPr>
        <p:txBody>
          <a:bodyPr wrap="none" rtlCol="0">
            <a:spAutoFit/>
          </a:bodyPr>
          <a:lstStyle/>
          <a:p>
            <a:r>
              <a:rPr lang="zh-CN" altLang="en-US" sz="3200" dirty="0">
                <a:solidFill>
                  <a:schemeClr val="accent2"/>
                </a:solidFill>
                <a:latin typeface="+mj-ea"/>
                <a:ea typeface="+mj-ea"/>
              </a:rPr>
              <a:t>销售情况</a:t>
            </a:r>
          </a:p>
        </p:txBody>
      </p:sp>
      <p:sp>
        <p:nvSpPr>
          <p:cNvPr id="14" name="文本框 13">
            <a:extLst>
              <a:ext uri="{FF2B5EF4-FFF2-40B4-BE49-F238E27FC236}">
                <a16:creationId xmlns:a16="http://schemas.microsoft.com/office/drawing/2014/main" xmlns="" id="{7441BDCD-37B8-462C-BD5A-98C1F6B5EC7C}"/>
              </a:ext>
            </a:extLst>
          </p:cNvPr>
          <p:cNvSpPr txBox="1"/>
          <p:nvPr/>
        </p:nvSpPr>
        <p:spPr>
          <a:xfrm>
            <a:off x="4404795" y="2191166"/>
            <a:ext cx="1717138" cy="707886"/>
          </a:xfrm>
          <a:prstGeom prst="rect">
            <a:avLst/>
          </a:prstGeom>
          <a:noFill/>
        </p:spPr>
        <p:txBody>
          <a:bodyPr wrap="none" rtlCol="0">
            <a:spAutoFit/>
          </a:bodyPr>
          <a:lstStyle/>
          <a:p>
            <a:pPr algn="ctr"/>
            <a:r>
              <a:rPr lang="en-US" altLang="zh-CN" sz="4000" dirty="0">
                <a:solidFill>
                  <a:schemeClr val="accent1"/>
                </a:solidFill>
                <a:latin typeface="+mj-ea"/>
                <a:ea typeface="+mj-ea"/>
              </a:rPr>
              <a:t>18.8</a:t>
            </a:r>
            <a:r>
              <a:rPr lang="zh-CN" altLang="en-US" sz="4000" dirty="0">
                <a:solidFill>
                  <a:schemeClr val="accent1"/>
                </a:solidFill>
                <a:latin typeface="+mj-ea"/>
                <a:ea typeface="+mj-ea"/>
              </a:rPr>
              <a:t>亿</a:t>
            </a:r>
          </a:p>
        </p:txBody>
      </p:sp>
      <p:sp>
        <p:nvSpPr>
          <p:cNvPr id="15" name="矩形 14">
            <a:extLst>
              <a:ext uri="{FF2B5EF4-FFF2-40B4-BE49-F238E27FC236}">
                <a16:creationId xmlns:a16="http://schemas.microsoft.com/office/drawing/2014/main" xmlns="" id="{2CED7D85-E734-43D0-92E5-D0A7F5D85910}"/>
              </a:ext>
            </a:extLst>
          </p:cNvPr>
          <p:cNvSpPr/>
          <p:nvPr/>
        </p:nvSpPr>
        <p:spPr>
          <a:xfrm>
            <a:off x="4683716" y="2729963"/>
            <a:ext cx="1159292" cy="338554"/>
          </a:xfrm>
          <a:prstGeom prst="rect">
            <a:avLst/>
          </a:prstGeom>
        </p:spPr>
        <p:txBody>
          <a:bodyPr wrap="none">
            <a:spAutoFit/>
          </a:bodyPr>
          <a:lstStyle/>
          <a:p>
            <a:pPr algn="ctr"/>
            <a:r>
              <a:rPr lang="zh-CN" altLang="en-US" sz="1600" spc="300" dirty="0">
                <a:solidFill>
                  <a:schemeClr val="tx1">
                    <a:lumMod val="75000"/>
                    <a:lumOff val="25000"/>
                  </a:schemeClr>
                </a:solidFill>
              </a:rPr>
              <a:t>成交金额</a:t>
            </a:r>
          </a:p>
        </p:txBody>
      </p:sp>
      <p:grpSp>
        <p:nvGrpSpPr>
          <p:cNvPr id="16" name="组合 15">
            <a:extLst>
              <a:ext uri="{FF2B5EF4-FFF2-40B4-BE49-F238E27FC236}">
                <a16:creationId xmlns:a16="http://schemas.microsoft.com/office/drawing/2014/main" xmlns="" id="{3AAEF203-2699-4731-AAC4-EDD17A6E86F6}"/>
              </a:ext>
            </a:extLst>
          </p:cNvPr>
          <p:cNvGrpSpPr/>
          <p:nvPr/>
        </p:nvGrpSpPr>
        <p:grpSpPr>
          <a:xfrm>
            <a:off x="4634871" y="3030041"/>
            <a:ext cx="1256987" cy="119197"/>
            <a:chOff x="7954119" y="1168603"/>
            <a:chExt cx="1256987" cy="119197"/>
          </a:xfrm>
        </p:grpSpPr>
        <p:sp>
          <p:nvSpPr>
            <p:cNvPr id="17" name="Freeform 8">
              <a:extLst>
                <a:ext uri="{FF2B5EF4-FFF2-40B4-BE49-F238E27FC236}">
                  <a16:creationId xmlns:a16="http://schemas.microsoft.com/office/drawing/2014/main" xmlns="" id="{7066256C-DFA8-40C1-A5F1-A2A0A8CF271C}"/>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8" name="Freeform 33">
              <a:extLst>
                <a:ext uri="{FF2B5EF4-FFF2-40B4-BE49-F238E27FC236}">
                  <a16:creationId xmlns:a16="http://schemas.microsoft.com/office/drawing/2014/main" xmlns="" id="{2CCA3511-ABDF-43B8-B6E4-06B419EF2C89}"/>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9" name="Freeform 34">
              <a:extLst>
                <a:ext uri="{FF2B5EF4-FFF2-40B4-BE49-F238E27FC236}">
                  <a16:creationId xmlns:a16="http://schemas.microsoft.com/office/drawing/2014/main" xmlns="" id="{755A6C3A-F05F-48E0-9764-DC1643A8A9E4}"/>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0" name="Freeform 35">
              <a:extLst>
                <a:ext uri="{FF2B5EF4-FFF2-40B4-BE49-F238E27FC236}">
                  <a16:creationId xmlns:a16="http://schemas.microsoft.com/office/drawing/2014/main" xmlns="" id="{147FE01A-E9A2-4D63-A448-5B2F924F726F}"/>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1" name="Freeform 36">
              <a:extLst>
                <a:ext uri="{FF2B5EF4-FFF2-40B4-BE49-F238E27FC236}">
                  <a16:creationId xmlns:a16="http://schemas.microsoft.com/office/drawing/2014/main" xmlns="" id="{EA353D7E-6D0A-453A-B716-9600A2551546}"/>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 name="Freeform 37">
              <a:extLst>
                <a:ext uri="{FF2B5EF4-FFF2-40B4-BE49-F238E27FC236}">
                  <a16:creationId xmlns:a16="http://schemas.microsoft.com/office/drawing/2014/main" xmlns="" id="{3BF45711-F64D-4545-8B19-19D421408026}"/>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 name="Freeform 38">
              <a:extLst>
                <a:ext uri="{FF2B5EF4-FFF2-40B4-BE49-F238E27FC236}">
                  <a16:creationId xmlns:a16="http://schemas.microsoft.com/office/drawing/2014/main" xmlns="" id="{1B4D2C07-4978-4ABA-AADC-7E17F14923BA}"/>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 name="Freeform 39">
              <a:extLst>
                <a:ext uri="{FF2B5EF4-FFF2-40B4-BE49-F238E27FC236}">
                  <a16:creationId xmlns:a16="http://schemas.microsoft.com/office/drawing/2014/main" xmlns="" id="{76818AE6-AC92-4812-8171-EE51719350E8}"/>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 name="Freeform 40">
              <a:extLst>
                <a:ext uri="{FF2B5EF4-FFF2-40B4-BE49-F238E27FC236}">
                  <a16:creationId xmlns:a16="http://schemas.microsoft.com/office/drawing/2014/main" xmlns="" id="{50A457F0-2EE6-4C60-9361-DDCBC2E29D09}"/>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 name="Freeform 41">
              <a:extLst>
                <a:ext uri="{FF2B5EF4-FFF2-40B4-BE49-F238E27FC236}">
                  <a16:creationId xmlns:a16="http://schemas.microsoft.com/office/drawing/2014/main" xmlns="" id="{F69BFC0D-568B-4FF0-8CEB-10B746C3951D}"/>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 name="Freeform 42">
              <a:extLst>
                <a:ext uri="{FF2B5EF4-FFF2-40B4-BE49-F238E27FC236}">
                  <a16:creationId xmlns:a16="http://schemas.microsoft.com/office/drawing/2014/main" xmlns="" id="{92D61365-B965-48CB-8FA3-2D192481C459}"/>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 name="Freeform 43">
              <a:extLst>
                <a:ext uri="{FF2B5EF4-FFF2-40B4-BE49-F238E27FC236}">
                  <a16:creationId xmlns:a16="http://schemas.microsoft.com/office/drawing/2014/main" xmlns="" id="{AF3746BA-6690-496A-80C0-4DCB5F7F0DAD}"/>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9" name="组合 28">
            <a:extLst>
              <a:ext uri="{FF2B5EF4-FFF2-40B4-BE49-F238E27FC236}">
                <a16:creationId xmlns:a16="http://schemas.microsoft.com/office/drawing/2014/main" xmlns="" id="{C145AC38-0807-4AF7-8172-253AEBD0EB45}"/>
              </a:ext>
            </a:extLst>
          </p:cNvPr>
          <p:cNvGrpSpPr/>
          <p:nvPr/>
        </p:nvGrpSpPr>
        <p:grpSpPr>
          <a:xfrm>
            <a:off x="4123469" y="2191166"/>
            <a:ext cx="2279791" cy="1181272"/>
            <a:chOff x="-8442325" y="7612063"/>
            <a:chExt cx="4175125" cy="2035175"/>
          </a:xfrm>
          <a:gradFill flip="none" rotWithShape="1">
            <a:gsLst>
              <a:gs pos="0">
                <a:schemeClr val="bg1"/>
              </a:gs>
              <a:gs pos="95000">
                <a:schemeClr val="accent1"/>
              </a:gs>
            </a:gsLst>
            <a:lin ang="5400000" scaled="1"/>
            <a:tileRect/>
          </a:gradFill>
        </p:grpSpPr>
        <p:sp>
          <p:nvSpPr>
            <p:cNvPr id="30" name="Freeform 1525">
              <a:extLst>
                <a:ext uri="{FF2B5EF4-FFF2-40B4-BE49-F238E27FC236}">
                  <a16:creationId xmlns:a16="http://schemas.microsoft.com/office/drawing/2014/main" xmlns="" id="{74089EA7-54A2-4F6C-82F1-C9056182EB1C}"/>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 name="Freeform 1526">
              <a:extLst>
                <a:ext uri="{FF2B5EF4-FFF2-40B4-BE49-F238E27FC236}">
                  <a16:creationId xmlns:a16="http://schemas.microsoft.com/office/drawing/2014/main" xmlns="" id="{AF9173A7-061F-47B6-9542-35DB36033833}"/>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 name="Freeform 1527">
              <a:extLst>
                <a:ext uri="{FF2B5EF4-FFF2-40B4-BE49-F238E27FC236}">
                  <a16:creationId xmlns:a16="http://schemas.microsoft.com/office/drawing/2014/main" xmlns="" id="{7710FA53-FBF7-4EDF-AD70-554D74D06399}"/>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 name="Freeform 1528">
              <a:extLst>
                <a:ext uri="{FF2B5EF4-FFF2-40B4-BE49-F238E27FC236}">
                  <a16:creationId xmlns:a16="http://schemas.microsoft.com/office/drawing/2014/main" xmlns="" id="{CB3C7028-8D15-4F98-AD07-24165F3AD0AF}"/>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 name="Freeform 1529">
              <a:extLst>
                <a:ext uri="{FF2B5EF4-FFF2-40B4-BE49-F238E27FC236}">
                  <a16:creationId xmlns:a16="http://schemas.microsoft.com/office/drawing/2014/main" xmlns="" id="{1BE1A8A0-DA20-4DA3-8FEA-A0037ABC1A08}"/>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5" name="Freeform 1530">
              <a:extLst>
                <a:ext uri="{FF2B5EF4-FFF2-40B4-BE49-F238E27FC236}">
                  <a16:creationId xmlns:a16="http://schemas.microsoft.com/office/drawing/2014/main" xmlns="" id="{4D6FEC69-3E50-47AF-8484-01DA324D85A9}"/>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6" name="Freeform 1531">
              <a:extLst>
                <a:ext uri="{FF2B5EF4-FFF2-40B4-BE49-F238E27FC236}">
                  <a16:creationId xmlns:a16="http://schemas.microsoft.com/office/drawing/2014/main" xmlns="" id="{6EB03ED5-4E4A-4DF6-B0D9-5F4FEC5A096A}"/>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7" name="Freeform 1532">
              <a:extLst>
                <a:ext uri="{FF2B5EF4-FFF2-40B4-BE49-F238E27FC236}">
                  <a16:creationId xmlns:a16="http://schemas.microsoft.com/office/drawing/2014/main" xmlns="" id="{DCEB459A-FB3D-4C9C-BFB4-B56A964AD6D1}"/>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8" name="Freeform 1533">
              <a:extLst>
                <a:ext uri="{FF2B5EF4-FFF2-40B4-BE49-F238E27FC236}">
                  <a16:creationId xmlns:a16="http://schemas.microsoft.com/office/drawing/2014/main" xmlns="" id="{57B941E0-40B9-418C-89B1-0370B5C4EEA9}"/>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9" name="Freeform 1534">
              <a:extLst>
                <a:ext uri="{FF2B5EF4-FFF2-40B4-BE49-F238E27FC236}">
                  <a16:creationId xmlns:a16="http://schemas.microsoft.com/office/drawing/2014/main" xmlns="" id="{5E6DFF2F-3FB3-4D70-9141-176273E45373}"/>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0" name="Freeform 1535">
              <a:extLst>
                <a:ext uri="{FF2B5EF4-FFF2-40B4-BE49-F238E27FC236}">
                  <a16:creationId xmlns:a16="http://schemas.microsoft.com/office/drawing/2014/main" xmlns="" id="{E01CDA74-FA0C-42ED-B700-A78A4FE40A69}"/>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1" name="Freeform 1536">
              <a:extLst>
                <a:ext uri="{FF2B5EF4-FFF2-40B4-BE49-F238E27FC236}">
                  <a16:creationId xmlns:a16="http://schemas.microsoft.com/office/drawing/2014/main" xmlns="" id="{4546C1AC-6F4A-43C3-A2F4-01E0047FD23A}"/>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2" name="Freeform 1537">
              <a:extLst>
                <a:ext uri="{FF2B5EF4-FFF2-40B4-BE49-F238E27FC236}">
                  <a16:creationId xmlns:a16="http://schemas.microsoft.com/office/drawing/2014/main" xmlns="" id="{443ABFB0-8AE8-4C37-86F7-E8B21EBC6006}"/>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3" name="Freeform 1538">
              <a:extLst>
                <a:ext uri="{FF2B5EF4-FFF2-40B4-BE49-F238E27FC236}">
                  <a16:creationId xmlns:a16="http://schemas.microsoft.com/office/drawing/2014/main" xmlns="" id="{DC67266E-3A58-4CF7-B5F2-645D62F97F5E}"/>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4" name="Freeform 1539">
              <a:extLst>
                <a:ext uri="{FF2B5EF4-FFF2-40B4-BE49-F238E27FC236}">
                  <a16:creationId xmlns:a16="http://schemas.microsoft.com/office/drawing/2014/main" xmlns="" id="{C602281C-6F60-44D8-92EA-4B3DD673926A}"/>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5" name="Freeform 1540">
              <a:extLst>
                <a:ext uri="{FF2B5EF4-FFF2-40B4-BE49-F238E27FC236}">
                  <a16:creationId xmlns:a16="http://schemas.microsoft.com/office/drawing/2014/main" xmlns="" id="{4AF6A860-7CE0-494A-A3BA-A5D8A351B885}"/>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 name="Freeform 1541">
              <a:extLst>
                <a:ext uri="{FF2B5EF4-FFF2-40B4-BE49-F238E27FC236}">
                  <a16:creationId xmlns:a16="http://schemas.microsoft.com/office/drawing/2014/main" xmlns="" id="{AC6FC24F-3D47-467C-9AA1-5BC57A4BC5E3}"/>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47" name="矩形: 剪去单角 46">
            <a:extLst>
              <a:ext uri="{FF2B5EF4-FFF2-40B4-BE49-F238E27FC236}">
                <a16:creationId xmlns:a16="http://schemas.microsoft.com/office/drawing/2014/main" xmlns="" id="{E4632A67-0776-415C-B5B9-F27ABC5875ED}"/>
              </a:ext>
            </a:extLst>
          </p:cNvPr>
          <p:cNvSpPr/>
          <p:nvPr/>
        </p:nvSpPr>
        <p:spPr>
          <a:xfrm>
            <a:off x="7103471" y="1200150"/>
            <a:ext cx="3641834"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48" name="直接连接符 47">
            <a:extLst>
              <a:ext uri="{FF2B5EF4-FFF2-40B4-BE49-F238E27FC236}">
                <a16:creationId xmlns:a16="http://schemas.microsoft.com/office/drawing/2014/main" xmlns="" id="{808831DA-5CFF-4471-9A79-8DC0DED56A76}"/>
              </a:ext>
            </a:extLst>
          </p:cNvPr>
          <p:cNvCxnSpPr>
            <a:cxnSpLocks/>
          </p:cNvCxnSpPr>
          <p:nvPr/>
        </p:nvCxnSpPr>
        <p:spPr>
          <a:xfrm>
            <a:off x="7108234" y="1200150"/>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0594F5ED-5D5F-461A-8904-6A552EC15066}"/>
              </a:ext>
            </a:extLst>
          </p:cNvPr>
          <p:cNvSpPr txBox="1"/>
          <p:nvPr/>
        </p:nvSpPr>
        <p:spPr>
          <a:xfrm>
            <a:off x="7518265" y="1308276"/>
            <a:ext cx="2698175" cy="523220"/>
          </a:xfrm>
          <a:prstGeom prst="rect">
            <a:avLst/>
          </a:prstGeom>
          <a:noFill/>
        </p:spPr>
        <p:txBody>
          <a:bodyPr wrap="none" rtlCol="0">
            <a:spAutoFit/>
          </a:bodyPr>
          <a:lstStyle/>
          <a:p>
            <a:r>
              <a:rPr lang="zh-CN" altLang="en-US" sz="2800" dirty="0">
                <a:solidFill>
                  <a:schemeClr val="accent1"/>
                </a:solidFill>
                <a:latin typeface="+mj-ea"/>
                <a:ea typeface="+mj-ea"/>
              </a:rPr>
              <a:t>海沧</a:t>
            </a:r>
            <a:r>
              <a:rPr lang="en-US" altLang="zh-CN" sz="2800" dirty="0">
                <a:solidFill>
                  <a:schemeClr val="accent1"/>
                </a:solidFill>
                <a:latin typeface="+mj-ea"/>
                <a:ea typeface="+mj-ea"/>
              </a:rPr>
              <a:t>·</a:t>
            </a:r>
            <a:r>
              <a:rPr lang="zh-CN" altLang="en-US" sz="2800" dirty="0">
                <a:solidFill>
                  <a:schemeClr val="accent1"/>
                </a:solidFill>
                <a:latin typeface="+mj-ea"/>
                <a:ea typeface="+mj-ea"/>
              </a:rPr>
              <a:t>稿定宏府</a:t>
            </a:r>
          </a:p>
        </p:txBody>
      </p:sp>
      <p:sp>
        <p:nvSpPr>
          <p:cNvPr id="50" name="等腰三角形 49">
            <a:extLst>
              <a:ext uri="{FF2B5EF4-FFF2-40B4-BE49-F238E27FC236}">
                <a16:creationId xmlns:a16="http://schemas.microsoft.com/office/drawing/2014/main" xmlns="" id="{D9A1A1A0-862F-46D5-8B6B-E84ECD0249D4}"/>
              </a:ext>
            </a:extLst>
          </p:cNvPr>
          <p:cNvSpPr/>
          <p:nvPr/>
        </p:nvSpPr>
        <p:spPr>
          <a:xfrm rot="13527293">
            <a:off x="10566547" y="1240656"/>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F4B1F3D3-B0A5-49FF-838C-311CAEC1EED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50907" y="0"/>
            <a:ext cx="5552255" cy="6858000"/>
          </a:xfrm>
          <a:prstGeom prst="rect">
            <a:avLst/>
          </a:prstGeom>
          <a:effectLst>
            <a:outerShdw blurRad="203200" dist="355600" dir="5400000" sx="99000" sy="99000" algn="t" rotWithShape="0">
              <a:schemeClr val="accent1">
                <a:alpha val="25000"/>
              </a:schemeClr>
            </a:outerShdw>
          </a:effectLst>
        </p:spPr>
      </p:pic>
      <p:pic>
        <p:nvPicPr>
          <p:cNvPr id="51" name="图形 50">
            <a:extLst>
              <a:ext uri="{FF2B5EF4-FFF2-40B4-BE49-F238E27FC236}">
                <a16:creationId xmlns:a16="http://schemas.microsoft.com/office/drawing/2014/main" xmlns="" id="{35B15E29-E0B6-4313-8294-19D2CA8D91F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9883093" y="1006995"/>
            <a:ext cx="537634" cy="537634"/>
          </a:xfrm>
          <a:prstGeom prst="rect">
            <a:avLst/>
          </a:prstGeom>
          <a:effectLst/>
        </p:spPr>
      </p:pic>
      <p:sp>
        <p:nvSpPr>
          <p:cNvPr id="52" name="文本框 51">
            <a:extLst>
              <a:ext uri="{FF2B5EF4-FFF2-40B4-BE49-F238E27FC236}">
                <a16:creationId xmlns:a16="http://schemas.microsoft.com/office/drawing/2014/main" xmlns="" id="{7B2D3BBA-D209-4867-A149-9938BDFF36BF}"/>
              </a:ext>
            </a:extLst>
          </p:cNvPr>
          <p:cNvSpPr txBox="1"/>
          <p:nvPr/>
        </p:nvSpPr>
        <p:spPr>
          <a:xfrm rot="19893356">
            <a:off x="9878243" y="1137313"/>
            <a:ext cx="538930" cy="276999"/>
          </a:xfrm>
          <a:prstGeom prst="rect">
            <a:avLst/>
          </a:prstGeom>
          <a:noFill/>
          <a:effectLst/>
        </p:spPr>
        <p:txBody>
          <a:bodyPr wrap="none" rtlCol="0">
            <a:spAutoFit/>
          </a:bodyPr>
          <a:lstStyle/>
          <a:p>
            <a:pPr algn="ctr"/>
            <a:r>
              <a:rPr lang="zh-CN" altLang="en-US" sz="1200" dirty="0">
                <a:solidFill>
                  <a:schemeClr val="bg1"/>
                </a:solidFill>
              </a:rPr>
              <a:t>地 王</a:t>
            </a:r>
          </a:p>
        </p:txBody>
      </p:sp>
      <p:sp>
        <p:nvSpPr>
          <p:cNvPr id="53" name="矩形: 剪去单角 52">
            <a:extLst>
              <a:ext uri="{FF2B5EF4-FFF2-40B4-BE49-F238E27FC236}">
                <a16:creationId xmlns:a16="http://schemas.microsoft.com/office/drawing/2014/main" xmlns="" id="{562152EB-2393-46F4-8D77-E03CC86D67AC}"/>
              </a:ext>
            </a:extLst>
          </p:cNvPr>
          <p:cNvSpPr/>
          <p:nvPr/>
        </p:nvSpPr>
        <p:spPr>
          <a:xfrm flipH="1">
            <a:off x="501426" y="1775887"/>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4" name="直接连接符 53">
            <a:extLst>
              <a:ext uri="{FF2B5EF4-FFF2-40B4-BE49-F238E27FC236}">
                <a16:creationId xmlns:a16="http://schemas.microsoft.com/office/drawing/2014/main" xmlns="" id="{408155CF-A10C-49DB-B15D-8FB1AA16BB70}"/>
              </a:ext>
            </a:extLst>
          </p:cNvPr>
          <p:cNvCxnSpPr>
            <a:cxnSpLocks/>
          </p:cNvCxnSpPr>
          <p:nvPr/>
        </p:nvCxnSpPr>
        <p:spPr>
          <a:xfrm flipH="1">
            <a:off x="2410783" y="1775887"/>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等腰三角形 54">
            <a:extLst>
              <a:ext uri="{FF2B5EF4-FFF2-40B4-BE49-F238E27FC236}">
                <a16:creationId xmlns:a16="http://schemas.microsoft.com/office/drawing/2014/main" xmlns="" id="{C1505047-AA2B-4479-B707-C6B8D85A594F}"/>
              </a:ext>
            </a:extLst>
          </p:cNvPr>
          <p:cNvSpPr/>
          <p:nvPr/>
        </p:nvSpPr>
        <p:spPr>
          <a:xfrm rot="8072707" flipH="1">
            <a:off x="510864" y="1816393"/>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D2D9A608-E9EF-4305-B852-2F94FCD48FC7}"/>
              </a:ext>
            </a:extLst>
          </p:cNvPr>
          <p:cNvSpPr txBox="1"/>
          <p:nvPr/>
        </p:nvSpPr>
        <p:spPr>
          <a:xfrm>
            <a:off x="600306" y="2075104"/>
            <a:ext cx="1723549" cy="400110"/>
          </a:xfrm>
          <a:prstGeom prst="rect">
            <a:avLst/>
          </a:prstGeom>
          <a:noFill/>
        </p:spPr>
        <p:txBody>
          <a:bodyPr wrap="none" rtlCol="0">
            <a:spAutoFit/>
          </a:bodyPr>
          <a:lstStyle/>
          <a:p>
            <a:pPr algn="ctr"/>
            <a:r>
              <a:rPr lang="zh-CN" altLang="en-US" sz="2000" dirty="0">
                <a:solidFill>
                  <a:schemeClr val="accent1"/>
                </a:solidFill>
                <a:latin typeface="+mj-ea"/>
                <a:ea typeface="+mj-ea"/>
              </a:rPr>
              <a:t>城市展厅开放</a:t>
            </a:r>
          </a:p>
        </p:txBody>
      </p:sp>
      <p:sp>
        <p:nvSpPr>
          <p:cNvPr id="57" name="矩形 56">
            <a:extLst>
              <a:ext uri="{FF2B5EF4-FFF2-40B4-BE49-F238E27FC236}">
                <a16:creationId xmlns:a16="http://schemas.microsoft.com/office/drawing/2014/main" xmlns="" id="{C59A3A11-27A7-4B00-8324-C2536D343F4D}"/>
              </a:ext>
            </a:extLst>
          </p:cNvPr>
          <p:cNvSpPr/>
          <p:nvPr/>
        </p:nvSpPr>
        <p:spPr>
          <a:xfrm>
            <a:off x="837550" y="1831496"/>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grpSp>
        <p:nvGrpSpPr>
          <p:cNvPr id="58" name="组合 57">
            <a:extLst>
              <a:ext uri="{FF2B5EF4-FFF2-40B4-BE49-F238E27FC236}">
                <a16:creationId xmlns:a16="http://schemas.microsoft.com/office/drawing/2014/main" xmlns="" id="{422460DD-3DF0-4F7B-9FAC-BF44A894C58E}"/>
              </a:ext>
            </a:extLst>
          </p:cNvPr>
          <p:cNvGrpSpPr/>
          <p:nvPr/>
        </p:nvGrpSpPr>
        <p:grpSpPr>
          <a:xfrm rot="5400000">
            <a:off x="1131910" y="2741192"/>
            <a:ext cx="579770" cy="237248"/>
            <a:chOff x="9436511" y="2911728"/>
            <a:chExt cx="1051293" cy="430201"/>
          </a:xfrm>
          <a:noFill/>
        </p:grpSpPr>
        <p:sp>
          <p:nvSpPr>
            <p:cNvPr id="59" name="箭头: V 形 58">
              <a:extLst>
                <a:ext uri="{FF2B5EF4-FFF2-40B4-BE49-F238E27FC236}">
                  <a16:creationId xmlns:a16="http://schemas.microsoft.com/office/drawing/2014/main" xmlns="" id="{BBCFDA3E-8AD7-4D91-A753-7639E28A72C0}"/>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箭头: V 形 59">
              <a:extLst>
                <a:ext uri="{FF2B5EF4-FFF2-40B4-BE49-F238E27FC236}">
                  <a16:creationId xmlns:a16="http://schemas.microsoft.com/office/drawing/2014/main" xmlns="" id="{9CF050C9-D97D-4024-91FC-BD56AB0296E4}"/>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箭头: V 形 60">
              <a:extLst>
                <a:ext uri="{FF2B5EF4-FFF2-40B4-BE49-F238E27FC236}">
                  <a16:creationId xmlns:a16="http://schemas.microsoft.com/office/drawing/2014/main" xmlns="" id="{A6672D46-5D61-4772-A69A-D2E4DDBC26B2}"/>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2" name="矩形: 剪去单角 61">
            <a:extLst>
              <a:ext uri="{FF2B5EF4-FFF2-40B4-BE49-F238E27FC236}">
                <a16:creationId xmlns:a16="http://schemas.microsoft.com/office/drawing/2014/main" xmlns="" id="{A87C26E3-8475-4D1C-BA08-56A2A02B9FA8}"/>
              </a:ext>
            </a:extLst>
          </p:cNvPr>
          <p:cNvSpPr/>
          <p:nvPr/>
        </p:nvSpPr>
        <p:spPr>
          <a:xfrm flipH="1">
            <a:off x="501426" y="3316829"/>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3" name="直接连接符 62">
            <a:extLst>
              <a:ext uri="{FF2B5EF4-FFF2-40B4-BE49-F238E27FC236}">
                <a16:creationId xmlns:a16="http://schemas.microsoft.com/office/drawing/2014/main" xmlns="" id="{379F2A4B-964F-416B-AF30-536E111650CA}"/>
              </a:ext>
            </a:extLst>
          </p:cNvPr>
          <p:cNvCxnSpPr>
            <a:cxnSpLocks/>
          </p:cNvCxnSpPr>
          <p:nvPr/>
        </p:nvCxnSpPr>
        <p:spPr>
          <a:xfrm flipH="1">
            <a:off x="2410783" y="3316829"/>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等腰三角形 63">
            <a:extLst>
              <a:ext uri="{FF2B5EF4-FFF2-40B4-BE49-F238E27FC236}">
                <a16:creationId xmlns:a16="http://schemas.microsoft.com/office/drawing/2014/main" xmlns="" id="{4D0C12BD-D35F-40EF-BB84-8123F9EA4424}"/>
              </a:ext>
            </a:extLst>
          </p:cNvPr>
          <p:cNvSpPr/>
          <p:nvPr/>
        </p:nvSpPr>
        <p:spPr>
          <a:xfrm rot="8072707" flipH="1">
            <a:off x="510864" y="3357335"/>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xmlns="" id="{728F665F-9664-4AC7-950C-CDED7826784F}"/>
              </a:ext>
            </a:extLst>
          </p:cNvPr>
          <p:cNvSpPr txBox="1"/>
          <p:nvPr/>
        </p:nvSpPr>
        <p:spPr>
          <a:xfrm>
            <a:off x="600306" y="3616046"/>
            <a:ext cx="1723549" cy="400110"/>
          </a:xfrm>
          <a:prstGeom prst="rect">
            <a:avLst/>
          </a:prstGeom>
          <a:noFill/>
        </p:spPr>
        <p:txBody>
          <a:bodyPr wrap="none" rtlCol="0">
            <a:spAutoFit/>
          </a:bodyPr>
          <a:lstStyle/>
          <a:p>
            <a:pPr algn="ctr"/>
            <a:r>
              <a:rPr lang="zh-CN" altLang="en-US" sz="2000" dirty="0">
                <a:solidFill>
                  <a:schemeClr val="accent1"/>
                </a:solidFill>
                <a:latin typeface="+mj-ea"/>
                <a:ea typeface="+mj-ea"/>
              </a:rPr>
              <a:t>高层洋房首开</a:t>
            </a:r>
          </a:p>
        </p:txBody>
      </p:sp>
      <p:sp>
        <p:nvSpPr>
          <p:cNvPr id="66" name="矩形 65">
            <a:extLst>
              <a:ext uri="{FF2B5EF4-FFF2-40B4-BE49-F238E27FC236}">
                <a16:creationId xmlns:a16="http://schemas.microsoft.com/office/drawing/2014/main" xmlns="" id="{5D9FE1DD-45D7-4498-A398-8A2559F8985F}"/>
              </a:ext>
            </a:extLst>
          </p:cNvPr>
          <p:cNvSpPr/>
          <p:nvPr/>
        </p:nvSpPr>
        <p:spPr>
          <a:xfrm>
            <a:off x="837550" y="3372438"/>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grpSp>
        <p:nvGrpSpPr>
          <p:cNvPr id="77" name="组合 76">
            <a:extLst>
              <a:ext uri="{FF2B5EF4-FFF2-40B4-BE49-F238E27FC236}">
                <a16:creationId xmlns:a16="http://schemas.microsoft.com/office/drawing/2014/main" xmlns="" id="{90471F7B-ABA2-4021-9F49-A8A368DC0D5E}"/>
              </a:ext>
            </a:extLst>
          </p:cNvPr>
          <p:cNvGrpSpPr/>
          <p:nvPr/>
        </p:nvGrpSpPr>
        <p:grpSpPr>
          <a:xfrm rot="5400000">
            <a:off x="1131910" y="4282936"/>
            <a:ext cx="579770" cy="237248"/>
            <a:chOff x="9436511" y="2911728"/>
            <a:chExt cx="1051293" cy="430201"/>
          </a:xfrm>
          <a:noFill/>
        </p:grpSpPr>
        <p:sp>
          <p:nvSpPr>
            <p:cNvPr id="78" name="箭头: V 形 77">
              <a:extLst>
                <a:ext uri="{FF2B5EF4-FFF2-40B4-BE49-F238E27FC236}">
                  <a16:creationId xmlns:a16="http://schemas.microsoft.com/office/drawing/2014/main" xmlns="" id="{E329FBFD-811C-4641-8424-B92368FB7D0E}"/>
                </a:ext>
              </a:extLst>
            </p:cNvPr>
            <p:cNvSpPr/>
            <p:nvPr/>
          </p:nvSpPr>
          <p:spPr>
            <a:xfrm>
              <a:off x="9436511"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箭头: V 形 78">
              <a:extLst>
                <a:ext uri="{FF2B5EF4-FFF2-40B4-BE49-F238E27FC236}">
                  <a16:creationId xmlns:a16="http://schemas.microsoft.com/office/drawing/2014/main" xmlns="" id="{B145269B-82A1-4D66-B53C-E75CC50B6F52}"/>
                </a:ext>
              </a:extLst>
            </p:cNvPr>
            <p:cNvSpPr/>
            <p:nvPr/>
          </p:nvSpPr>
          <p:spPr>
            <a:xfrm>
              <a:off x="9760675"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箭头: V 形 79">
              <a:extLst>
                <a:ext uri="{FF2B5EF4-FFF2-40B4-BE49-F238E27FC236}">
                  <a16:creationId xmlns:a16="http://schemas.microsoft.com/office/drawing/2014/main" xmlns="" id="{98C0A52A-6999-4C96-BE57-0A7AB435F3B0}"/>
                </a:ext>
              </a:extLst>
            </p:cNvPr>
            <p:cNvSpPr/>
            <p:nvPr/>
          </p:nvSpPr>
          <p:spPr>
            <a:xfrm>
              <a:off x="10084839" y="2911728"/>
              <a:ext cx="402965" cy="430201"/>
            </a:xfrm>
            <a:prstGeom prst="chevron">
              <a:avLst>
                <a:gd name="adj" fmla="val 59665"/>
              </a:avLst>
            </a:prstGeom>
            <a:grpFill/>
            <a:ln>
              <a:gradFill>
                <a:gsLst>
                  <a:gs pos="4100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矩形: 剪去单角 80">
            <a:extLst>
              <a:ext uri="{FF2B5EF4-FFF2-40B4-BE49-F238E27FC236}">
                <a16:creationId xmlns:a16="http://schemas.microsoft.com/office/drawing/2014/main" xmlns="" id="{07A10CBD-0EE1-4EC2-A93C-DF5AFC9F1D2E}"/>
              </a:ext>
            </a:extLst>
          </p:cNvPr>
          <p:cNvSpPr/>
          <p:nvPr/>
        </p:nvSpPr>
        <p:spPr>
          <a:xfrm flipH="1">
            <a:off x="501426" y="4866684"/>
            <a:ext cx="1898861" cy="694513"/>
          </a:xfrm>
          <a:prstGeom prst="snip1Rect">
            <a:avLst/>
          </a:prstGeom>
          <a:solidFill>
            <a:schemeClr val="bg1"/>
          </a:solidFill>
          <a:ln>
            <a:noFill/>
          </a:ln>
          <a:effectLst>
            <a:outerShdw blurRad="228600" dist="101600" dir="27000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82" name="直接连接符 81">
            <a:extLst>
              <a:ext uri="{FF2B5EF4-FFF2-40B4-BE49-F238E27FC236}">
                <a16:creationId xmlns:a16="http://schemas.microsoft.com/office/drawing/2014/main" xmlns="" id="{7D29AE77-CF19-4429-8714-DCCCEC980AB0}"/>
              </a:ext>
            </a:extLst>
          </p:cNvPr>
          <p:cNvCxnSpPr>
            <a:cxnSpLocks/>
          </p:cNvCxnSpPr>
          <p:nvPr/>
        </p:nvCxnSpPr>
        <p:spPr>
          <a:xfrm flipH="1">
            <a:off x="2410783" y="4866684"/>
            <a:ext cx="0" cy="694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等腰三角形 82">
            <a:extLst>
              <a:ext uri="{FF2B5EF4-FFF2-40B4-BE49-F238E27FC236}">
                <a16:creationId xmlns:a16="http://schemas.microsoft.com/office/drawing/2014/main" xmlns="" id="{F2B95B9D-AF13-4903-86CD-CA42EB877AF6}"/>
              </a:ext>
            </a:extLst>
          </p:cNvPr>
          <p:cNvSpPr/>
          <p:nvPr/>
        </p:nvSpPr>
        <p:spPr>
          <a:xfrm rot="8072707" flipH="1">
            <a:off x="510864" y="4907190"/>
            <a:ext cx="169321" cy="107791"/>
          </a:xfrm>
          <a:prstGeom prst="triangle">
            <a:avLst/>
          </a:prstGeom>
          <a:ln>
            <a:noFill/>
          </a:ln>
          <a:effectLst>
            <a:outerShdw blurRad="88900" dist="38100" dir="10800000" algn="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xmlns="" id="{A6ABFE7B-F2C3-487C-9632-5B252682C0CC}"/>
              </a:ext>
            </a:extLst>
          </p:cNvPr>
          <p:cNvSpPr txBox="1"/>
          <p:nvPr/>
        </p:nvSpPr>
        <p:spPr>
          <a:xfrm>
            <a:off x="472066" y="5165901"/>
            <a:ext cx="1980030" cy="400110"/>
          </a:xfrm>
          <a:prstGeom prst="rect">
            <a:avLst/>
          </a:prstGeom>
          <a:noFill/>
        </p:spPr>
        <p:txBody>
          <a:bodyPr wrap="none" rtlCol="0">
            <a:spAutoFit/>
          </a:bodyPr>
          <a:lstStyle/>
          <a:p>
            <a:pPr algn="ctr"/>
            <a:r>
              <a:rPr lang="zh-CN" altLang="en-US" sz="2000" dirty="0">
                <a:solidFill>
                  <a:schemeClr val="accent1"/>
                </a:solidFill>
                <a:latin typeface="+mj-ea"/>
                <a:ea typeface="+mj-ea"/>
              </a:rPr>
              <a:t>加推排屋和叠墅</a:t>
            </a:r>
          </a:p>
        </p:txBody>
      </p:sp>
      <p:sp>
        <p:nvSpPr>
          <p:cNvPr id="85" name="矩形 84">
            <a:extLst>
              <a:ext uri="{FF2B5EF4-FFF2-40B4-BE49-F238E27FC236}">
                <a16:creationId xmlns:a16="http://schemas.microsoft.com/office/drawing/2014/main" xmlns="" id="{8723115F-7465-4F8C-ACF3-E677F515B699}"/>
              </a:ext>
            </a:extLst>
          </p:cNvPr>
          <p:cNvSpPr/>
          <p:nvPr/>
        </p:nvSpPr>
        <p:spPr>
          <a:xfrm>
            <a:off x="837550" y="4922293"/>
            <a:ext cx="1249061" cy="307777"/>
          </a:xfrm>
          <a:prstGeom prst="rect">
            <a:avLst/>
          </a:prstGeom>
        </p:spPr>
        <p:txBody>
          <a:bodyPr wrap="none">
            <a:spAutoFit/>
          </a:bodyPr>
          <a:lstStyle/>
          <a:p>
            <a:pPr algn="ctr"/>
            <a:r>
              <a:rPr lang="en-US" altLang="zh-CN" sz="1400" dirty="0">
                <a:solidFill>
                  <a:schemeClr val="tx1">
                    <a:lumMod val="75000"/>
                    <a:lumOff val="25000"/>
                  </a:schemeClr>
                </a:solidFill>
                <a:latin typeface="+mn-ea"/>
              </a:rPr>
              <a:t>XX</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月</a:t>
            </a:r>
            <a:r>
              <a:rPr lang="en-US" altLang="zh-CN" sz="1400" dirty="0">
                <a:solidFill>
                  <a:schemeClr val="tx1">
                    <a:lumMod val="75000"/>
                    <a:lumOff val="25000"/>
                  </a:schemeClr>
                </a:solidFill>
                <a:latin typeface="+mn-ea"/>
              </a:rPr>
              <a:t>X</a:t>
            </a:r>
            <a:r>
              <a:rPr lang="zh-CN" altLang="en-US" sz="1400" dirty="0">
                <a:solidFill>
                  <a:schemeClr val="tx1">
                    <a:lumMod val="75000"/>
                    <a:lumOff val="25000"/>
                  </a:schemeClr>
                </a:solidFill>
                <a:latin typeface="+mn-ea"/>
              </a:rPr>
              <a:t>日</a:t>
            </a:r>
          </a:p>
        </p:txBody>
      </p:sp>
      <p:sp>
        <p:nvSpPr>
          <p:cNvPr id="86" name="文本框 85">
            <a:extLst>
              <a:ext uri="{FF2B5EF4-FFF2-40B4-BE49-F238E27FC236}">
                <a16:creationId xmlns:a16="http://schemas.microsoft.com/office/drawing/2014/main" xmlns="" id="{EDFB7712-6DD3-4488-B4D2-12021020C5CE}"/>
              </a:ext>
            </a:extLst>
          </p:cNvPr>
          <p:cNvSpPr txBox="1"/>
          <p:nvPr/>
        </p:nvSpPr>
        <p:spPr>
          <a:xfrm>
            <a:off x="4474526" y="3958949"/>
            <a:ext cx="1577676" cy="707886"/>
          </a:xfrm>
          <a:prstGeom prst="rect">
            <a:avLst/>
          </a:prstGeom>
          <a:noFill/>
        </p:spPr>
        <p:txBody>
          <a:bodyPr wrap="none" rtlCol="0">
            <a:spAutoFit/>
          </a:bodyPr>
          <a:lstStyle/>
          <a:p>
            <a:pPr algn="ctr"/>
            <a:r>
              <a:rPr lang="en-US" altLang="zh-CN" sz="4000" dirty="0">
                <a:solidFill>
                  <a:schemeClr val="accent1"/>
                </a:solidFill>
                <a:latin typeface="+mj-ea"/>
                <a:ea typeface="+mj-ea"/>
              </a:rPr>
              <a:t>666</a:t>
            </a:r>
            <a:r>
              <a:rPr lang="zh-CN" altLang="en-US" sz="4000" dirty="0">
                <a:solidFill>
                  <a:schemeClr val="accent1"/>
                </a:solidFill>
                <a:latin typeface="+mj-ea"/>
                <a:ea typeface="+mj-ea"/>
              </a:rPr>
              <a:t>套</a:t>
            </a:r>
          </a:p>
        </p:txBody>
      </p:sp>
      <p:sp>
        <p:nvSpPr>
          <p:cNvPr id="87" name="矩形 86">
            <a:extLst>
              <a:ext uri="{FF2B5EF4-FFF2-40B4-BE49-F238E27FC236}">
                <a16:creationId xmlns:a16="http://schemas.microsoft.com/office/drawing/2014/main" xmlns="" id="{1AFC3D63-296E-4BDF-B5FA-CCC74889C26C}"/>
              </a:ext>
            </a:extLst>
          </p:cNvPr>
          <p:cNvSpPr/>
          <p:nvPr/>
        </p:nvSpPr>
        <p:spPr>
          <a:xfrm>
            <a:off x="4683716" y="4497746"/>
            <a:ext cx="1159292" cy="338554"/>
          </a:xfrm>
          <a:prstGeom prst="rect">
            <a:avLst/>
          </a:prstGeom>
        </p:spPr>
        <p:txBody>
          <a:bodyPr wrap="none">
            <a:spAutoFit/>
          </a:bodyPr>
          <a:lstStyle/>
          <a:p>
            <a:pPr algn="ctr"/>
            <a:r>
              <a:rPr lang="zh-CN" altLang="en-US" sz="1600" spc="300" dirty="0">
                <a:solidFill>
                  <a:schemeClr val="tx1">
                    <a:lumMod val="75000"/>
                    <a:lumOff val="25000"/>
                  </a:schemeClr>
                </a:solidFill>
              </a:rPr>
              <a:t>成交套数</a:t>
            </a:r>
          </a:p>
        </p:txBody>
      </p:sp>
      <p:grpSp>
        <p:nvGrpSpPr>
          <p:cNvPr id="88" name="组合 87">
            <a:extLst>
              <a:ext uri="{FF2B5EF4-FFF2-40B4-BE49-F238E27FC236}">
                <a16:creationId xmlns:a16="http://schemas.microsoft.com/office/drawing/2014/main" xmlns="" id="{A1DA6F3F-5F8B-4C5F-89C8-00C6C6869A5B}"/>
              </a:ext>
            </a:extLst>
          </p:cNvPr>
          <p:cNvGrpSpPr/>
          <p:nvPr/>
        </p:nvGrpSpPr>
        <p:grpSpPr>
          <a:xfrm>
            <a:off x="4634871" y="4797824"/>
            <a:ext cx="1256987" cy="119197"/>
            <a:chOff x="7954119" y="1168603"/>
            <a:chExt cx="1256987" cy="119197"/>
          </a:xfrm>
        </p:grpSpPr>
        <p:sp>
          <p:nvSpPr>
            <p:cNvPr id="89" name="Freeform 8">
              <a:extLst>
                <a:ext uri="{FF2B5EF4-FFF2-40B4-BE49-F238E27FC236}">
                  <a16:creationId xmlns:a16="http://schemas.microsoft.com/office/drawing/2014/main" xmlns="" id="{D8FEB0DB-7211-49B2-BB93-A9CBC49CB4B4}"/>
                </a:ext>
              </a:extLst>
            </p:cNvPr>
            <p:cNvSpPr>
              <a:spLocks/>
            </p:cNvSpPr>
            <p:nvPr/>
          </p:nvSpPr>
          <p:spPr bwMode="auto">
            <a:xfrm>
              <a:off x="7954119" y="1168603"/>
              <a:ext cx="1256987" cy="18964"/>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0" name="Freeform 33">
              <a:extLst>
                <a:ext uri="{FF2B5EF4-FFF2-40B4-BE49-F238E27FC236}">
                  <a16:creationId xmlns:a16="http://schemas.microsoft.com/office/drawing/2014/main" xmlns="" id="{E1E95522-B5AB-4B82-8C37-D464C3651BD5}"/>
                </a:ext>
              </a:extLst>
            </p:cNvPr>
            <p:cNvSpPr>
              <a:spLocks/>
            </p:cNvSpPr>
            <p:nvPr/>
          </p:nvSpPr>
          <p:spPr bwMode="auto">
            <a:xfrm>
              <a:off x="8132914" y="1211947"/>
              <a:ext cx="75853" cy="75853"/>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1" name="Freeform 34">
              <a:extLst>
                <a:ext uri="{FF2B5EF4-FFF2-40B4-BE49-F238E27FC236}">
                  <a16:creationId xmlns:a16="http://schemas.microsoft.com/office/drawing/2014/main" xmlns="" id="{8609BC22-0E04-4C75-93F0-06AEC9921738}"/>
                </a:ext>
              </a:extLst>
            </p:cNvPr>
            <p:cNvSpPr>
              <a:spLocks/>
            </p:cNvSpPr>
            <p:nvPr/>
          </p:nvSpPr>
          <p:spPr bwMode="auto">
            <a:xfrm>
              <a:off x="8650337"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2" name="Freeform 35">
              <a:extLst>
                <a:ext uri="{FF2B5EF4-FFF2-40B4-BE49-F238E27FC236}">
                  <a16:creationId xmlns:a16="http://schemas.microsoft.com/office/drawing/2014/main" xmlns="" id="{21C17D74-D283-415F-9003-A289CD011DFF}"/>
                </a:ext>
              </a:extLst>
            </p:cNvPr>
            <p:cNvSpPr>
              <a:spLocks/>
            </p:cNvSpPr>
            <p:nvPr/>
          </p:nvSpPr>
          <p:spPr bwMode="auto">
            <a:xfrm>
              <a:off x="8853515" y="1211947"/>
              <a:ext cx="78561" cy="75853"/>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3" name="Freeform 36">
              <a:extLst>
                <a:ext uri="{FF2B5EF4-FFF2-40B4-BE49-F238E27FC236}">
                  <a16:creationId xmlns:a16="http://schemas.microsoft.com/office/drawing/2014/main" xmlns="" id="{258C32C5-BAC0-4A58-BC7E-508B49CC6265}"/>
                </a:ext>
              </a:extLst>
            </p:cNvPr>
            <p:cNvSpPr>
              <a:spLocks/>
            </p:cNvSpPr>
            <p:nvPr/>
          </p:nvSpPr>
          <p:spPr bwMode="auto">
            <a:xfrm>
              <a:off x="8547394" y="1211947"/>
              <a:ext cx="73143" cy="75853"/>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4" name="Freeform 37">
              <a:extLst>
                <a:ext uri="{FF2B5EF4-FFF2-40B4-BE49-F238E27FC236}">
                  <a16:creationId xmlns:a16="http://schemas.microsoft.com/office/drawing/2014/main" xmlns="" id="{B2BF8266-BF08-438F-93F2-9B7D634C60E8}"/>
                </a:ext>
              </a:extLst>
            </p:cNvPr>
            <p:cNvSpPr>
              <a:spLocks/>
            </p:cNvSpPr>
            <p:nvPr/>
          </p:nvSpPr>
          <p:spPr bwMode="auto">
            <a:xfrm>
              <a:off x="9062109" y="1211947"/>
              <a:ext cx="73143" cy="75853"/>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5" name="Freeform 38">
              <a:extLst>
                <a:ext uri="{FF2B5EF4-FFF2-40B4-BE49-F238E27FC236}">
                  <a16:creationId xmlns:a16="http://schemas.microsoft.com/office/drawing/2014/main" xmlns="" id="{C7A393D5-11B2-4B47-8C94-96E88F9F4A83}"/>
                </a:ext>
              </a:extLst>
            </p:cNvPr>
            <p:cNvSpPr>
              <a:spLocks/>
            </p:cNvSpPr>
            <p:nvPr/>
          </p:nvSpPr>
          <p:spPr bwMode="auto">
            <a:xfrm>
              <a:off x="8959166" y="1211947"/>
              <a:ext cx="73143" cy="75853"/>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6" name="Freeform 39">
              <a:extLst>
                <a:ext uri="{FF2B5EF4-FFF2-40B4-BE49-F238E27FC236}">
                  <a16:creationId xmlns:a16="http://schemas.microsoft.com/office/drawing/2014/main" xmlns="" id="{00325F47-4F79-4093-85B1-048929AD7BAE}"/>
                </a:ext>
              </a:extLst>
            </p:cNvPr>
            <p:cNvSpPr>
              <a:spLocks/>
            </p:cNvSpPr>
            <p:nvPr/>
          </p:nvSpPr>
          <p:spPr bwMode="auto">
            <a:xfrm>
              <a:off x="8238565" y="1211947"/>
              <a:ext cx="75853" cy="75853"/>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7" name="Freeform 40">
              <a:extLst>
                <a:ext uri="{FF2B5EF4-FFF2-40B4-BE49-F238E27FC236}">
                  <a16:creationId xmlns:a16="http://schemas.microsoft.com/office/drawing/2014/main" xmlns="" id="{551B0639-3E68-4CD1-B5A9-E17A89FABE67}"/>
                </a:ext>
              </a:extLst>
            </p:cNvPr>
            <p:cNvSpPr>
              <a:spLocks/>
            </p:cNvSpPr>
            <p:nvPr/>
          </p:nvSpPr>
          <p:spPr bwMode="auto">
            <a:xfrm>
              <a:off x="8753280" y="1211947"/>
              <a:ext cx="75853" cy="75853"/>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8" name="Freeform 41">
              <a:extLst>
                <a:ext uri="{FF2B5EF4-FFF2-40B4-BE49-F238E27FC236}">
                  <a16:creationId xmlns:a16="http://schemas.microsoft.com/office/drawing/2014/main" xmlns="" id="{F99EDDC7-AACB-4603-A9AC-8BECFBB33288}"/>
                </a:ext>
              </a:extLst>
            </p:cNvPr>
            <p:cNvSpPr>
              <a:spLocks/>
            </p:cNvSpPr>
            <p:nvPr/>
          </p:nvSpPr>
          <p:spPr bwMode="auto">
            <a:xfrm>
              <a:off x="8441743" y="1211947"/>
              <a:ext cx="75853" cy="75853"/>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9" name="Freeform 42">
              <a:extLst>
                <a:ext uri="{FF2B5EF4-FFF2-40B4-BE49-F238E27FC236}">
                  <a16:creationId xmlns:a16="http://schemas.microsoft.com/office/drawing/2014/main" xmlns="" id="{D82AB804-F300-4E21-BA0E-9222D67A1F5C}"/>
                </a:ext>
              </a:extLst>
            </p:cNvPr>
            <p:cNvSpPr>
              <a:spLocks/>
            </p:cNvSpPr>
            <p:nvPr/>
          </p:nvSpPr>
          <p:spPr bwMode="auto">
            <a:xfrm>
              <a:off x="8338800" y="1211947"/>
              <a:ext cx="78561" cy="75853"/>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0" name="Freeform 43">
              <a:extLst>
                <a:ext uri="{FF2B5EF4-FFF2-40B4-BE49-F238E27FC236}">
                  <a16:creationId xmlns:a16="http://schemas.microsoft.com/office/drawing/2014/main" xmlns="" id="{DC67F504-ECC8-4F04-B313-4287C2976401}"/>
                </a:ext>
              </a:extLst>
            </p:cNvPr>
            <p:cNvSpPr>
              <a:spLocks/>
            </p:cNvSpPr>
            <p:nvPr/>
          </p:nvSpPr>
          <p:spPr bwMode="auto">
            <a:xfrm>
              <a:off x="8029971" y="1211947"/>
              <a:ext cx="75853" cy="75853"/>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adFill flip="none" rotWithShape="1">
              <a:gsLst>
                <a:gs pos="0">
                  <a:schemeClr val="bg1"/>
                </a:gs>
                <a:gs pos="95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01" name="组合 100">
            <a:extLst>
              <a:ext uri="{FF2B5EF4-FFF2-40B4-BE49-F238E27FC236}">
                <a16:creationId xmlns:a16="http://schemas.microsoft.com/office/drawing/2014/main" xmlns="" id="{61539DCF-6713-492D-B385-23D881915B81}"/>
              </a:ext>
            </a:extLst>
          </p:cNvPr>
          <p:cNvGrpSpPr/>
          <p:nvPr/>
        </p:nvGrpSpPr>
        <p:grpSpPr>
          <a:xfrm>
            <a:off x="4123469" y="3958949"/>
            <a:ext cx="2279791" cy="1181272"/>
            <a:chOff x="-8442325" y="7612063"/>
            <a:chExt cx="4175125" cy="2035175"/>
          </a:xfrm>
          <a:gradFill flip="none" rotWithShape="1">
            <a:gsLst>
              <a:gs pos="0">
                <a:schemeClr val="bg1"/>
              </a:gs>
              <a:gs pos="95000">
                <a:schemeClr val="accent1"/>
              </a:gs>
            </a:gsLst>
            <a:lin ang="5400000" scaled="1"/>
            <a:tileRect/>
          </a:gradFill>
        </p:grpSpPr>
        <p:sp>
          <p:nvSpPr>
            <p:cNvPr id="102" name="Freeform 1525">
              <a:extLst>
                <a:ext uri="{FF2B5EF4-FFF2-40B4-BE49-F238E27FC236}">
                  <a16:creationId xmlns:a16="http://schemas.microsoft.com/office/drawing/2014/main" xmlns="" id="{297FE229-D7DF-46BA-B090-5EE5F976293B}"/>
                </a:ext>
              </a:extLst>
            </p:cNvPr>
            <p:cNvSpPr>
              <a:spLocks/>
            </p:cNvSpPr>
            <p:nvPr/>
          </p:nvSpPr>
          <p:spPr bwMode="auto">
            <a:xfrm>
              <a:off x="-7385050" y="9358313"/>
              <a:ext cx="2044700" cy="288925"/>
            </a:xfrm>
            <a:custGeom>
              <a:avLst/>
              <a:gdLst>
                <a:gd name="T0" fmla="*/ 2624 w 2624"/>
                <a:gd name="T1" fmla="*/ 351 h 371"/>
                <a:gd name="T2" fmla="*/ 2236 w 2624"/>
                <a:gd name="T3" fmla="*/ 308 h 371"/>
                <a:gd name="T4" fmla="*/ 1726 w 2624"/>
                <a:gd name="T5" fmla="*/ 135 h 371"/>
                <a:gd name="T6" fmla="*/ 1408 w 2624"/>
                <a:gd name="T7" fmla="*/ 140 h 371"/>
                <a:gd name="T8" fmla="*/ 1668 w 2624"/>
                <a:gd name="T9" fmla="*/ 329 h 371"/>
                <a:gd name="T10" fmla="*/ 1515 w 2624"/>
                <a:gd name="T11" fmla="*/ 309 h 371"/>
                <a:gd name="T12" fmla="*/ 1352 w 2624"/>
                <a:gd name="T13" fmla="*/ 186 h 371"/>
                <a:gd name="T14" fmla="*/ 1282 w 2624"/>
                <a:gd name="T15" fmla="*/ 186 h 371"/>
                <a:gd name="T16" fmla="*/ 1118 w 2624"/>
                <a:gd name="T17" fmla="*/ 308 h 371"/>
                <a:gd name="T18" fmla="*/ 965 w 2624"/>
                <a:gd name="T19" fmla="*/ 331 h 371"/>
                <a:gd name="T20" fmla="*/ 1224 w 2624"/>
                <a:gd name="T21" fmla="*/ 140 h 371"/>
                <a:gd name="T22" fmla="*/ 908 w 2624"/>
                <a:gd name="T23" fmla="*/ 135 h 371"/>
                <a:gd name="T24" fmla="*/ 327 w 2624"/>
                <a:gd name="T25" fmla="*/ 323 h 371"/>
                <a:gd name="T26" fmla="*/ 0 w 2624"/>
                <a:gd name="T27" fmla="*/ 361 h 371"/>
                <a:gd name="T28" fmla="*/ 7 w 2624"/>
                <a:gd name="T29" fmla="*/ 345 h 371"/>
                <a:gd name="T30" fmla="*/ 639 w 2624"/>
                <a:gd name="T31" fmla="*/ 75 h 371"/>
                <a:gd name="T32" fmla="*/ 1276 w 2624"/>
                <a:gd name="T33" fmla="*/ 90 h 371"/>
                <a:gd name="T34" fmla="*/ 1359 w 2624"/>
                <a:gd name="T35" fmla="*/ 89 h 371"/>
                <a:gd name="T36" fmla="*/ 2158 w 2624"/>
                <a:gd name="T37" fmla="*/ 131 h 371"/>
                <a:gd name="T38" fmla="*/ 2605 w 2624"/>
                <a:gd name="T39" fmla="*/ 338 h 371"/>
                <a:gd name="T40" fmla="*/ 2624 w 2624"/>
                <a:gd name="T41" fmla="*/ 35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4" h="371">
                  <a:moveTo>
                    <a:pt x="2624" y="351"/>
                  </a:moveTo>
                  <a:cubicBezTo>
                    <a:pt x="2489" y="370"/>
                    <a:pt x="2360" y="346"/>
                    <a:pt x="2236" y="308"/>
                  </a:cubicBezTo>
                  <a:cubicBezTo>
                    <a:pt x="2065" y="255"/>
                    <a:pt x="1896" y="192"/>
                    <a:pt x="1726" y="135"/>
                  </a:cubicBezTo>
                  <a:cubicBezTo>
                    <a:pt x="1620" y="99"/>
                    <a:pt x="1515" y="110"/>
                    <a:pt x="1408" y="140"/>
                  </a:cubicBezTo>
                  <a:cubicBezTo>
                    <a:pt x="1498" y="199"/>
                    <a:pt x="1595" y="245"/>
                    <a:pt x="1668" y="329"/>
                  </a:cubicBezTo>
                  <a:cubicBezTo>
                    <a:pt x="1582" y="371"/>
                    <a:pt x="1577" y="366"/>
                    <a:pt x="1515" y="309"/>
                  </a:cubicBezTo>
                  <a:cubicBezTo>
                    <a:pt x="1465" y="262"/>
                    <a:pt x="1409" y="222"/>
                    <a:pt x="1352" y="186"/>
                  </a:cubicBezTo>
                  <a:cubicBezTo>
                    <a:pt x="1335" y="175"/>
                    <a:pt x="1299" y="175"/>
                    <a:pt x="1282" y="186"/>
                  </a:cubicBezTo>
                  <a:cubicBezTo>
                    <a:pt x="1225" y="222"/>
                    <a:pt x="1168" y="262"/>
                    <a:pt x="1118" y="308"/>
                  </a:cubicBezTo>
                  <a:cubicBezTo>
                    <a:pt x="1054" y="367"/>
                    <a:pt x="1057" y="371"/>
                    <a:pt x="965" y="331"/>
                  </a:cubicBezTo>
                  <a:cubicBezTo>
                    <a:pt x="1035" y="244"/>
                    <a:pt x="1135" y="201"/>
                    <a:pt x="1224" y="140"/>
                  </a:cubicBezTo>
                  <a:cubicBezTo>
                    <a:pt x="1118" y="110"/>
                    <a:pt x="1014" y="100"/>
                    <a:pt x="908" y="135"/>
                  </a:cubicBezTo>
                  <a:cubicBezTo>
                    <a:pt x="715" y="198"/>
                    <a:pt x="522" y="264"/>
                    <a:pt x="327" y="323"/>
                  </a:cubicBezTo>
                  <a:cubicBezTo>
                    <a:pt x="223" y="354"/>
                    <a:pt x="114" y="370"/>
                    <a:pt x="0" y="361"/>
                  </a:cubicBezTo>
                  <a:cubicBezTo>
                    <a:pt x="3" y="353"/>
                    <a:pt x="4" y="346"/>
                    <a:pt x="7" y="345"/>
                  </a:cubicBezTo>
                  <a:cubicBezTo>
                    <a:pt x="217" y="254"/>
                    <a:pt x="424" y="152"/>
                    <a:pt x="639" y="75"/>
                  </a:cubicBezTo>
                  <a:cubicBezTo>
                    <a:pt x="849" y="0"/>
                    <a:pt x="1065" y="30"/>
                    <a:pt x="1276" y="90"/>
                  </a:cubicBezTo>
                  <a:cubicBezTo>
                    <a:pt x="1302" y="98"/>
                    <a:pt x="1334" y="97"/>
                    <a:pt x="1359" y="89"/>
                  </a:cubicBezTo>
                  <a:cubicBezTo>
                    <a:pt x="1631" y="8"/>
                    <a:pt x="1897" y="15"/>
                    <a:pt x="2158" y="131"/>
                  </a:cubicBezTo>
                  <a:cubicBezTo>
                    <a:pt x="2308" y="198"/>
                    <a:pt x="2456" y="269"/>
                    <a:pt x="2605" y="338"/>
                  </a:cubicBezTo>
                  <a:cubicBezTo>
                    <a:pt x="2612" y="341"/>
                    <a:pt x="2618" y="347"/>
                    <a:pt x="2624"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3" name="Freeform 1526">
              <a:extLst>
                <a:ext uri="{FF2B5EF4-FFF2-40B4-BE49-F238E27FC236}">
                  <a16:creationId xmlns:a16="http://schemas.microsoft.com/office/drawing/2014/main" xmlns="" id="{F6015292-91DB-4581-8ED4-6CC5F5BB95FC}"/>
                </a:ext>
              </a:extLst>
            </p:cNvPr>
            <p:cNvSpPr>
              <a:spLocks/>
            </p:cNvSpPr>
            <p:nvPr/>
          </p:nvSpPr>
          <p:spPr bwMode="auto">
            <a:xfrm>
              <a:off x="-7881938" y="9326563"/>
              <a:ext cx="638175" cy="317500"/>
            </a:xfrm>
            <a:custGeom>
              <a:avLst/>
              <a:gdLst>
                <a:gd name="T0" fmla="*/ 459 w 818"/>
                <a:gd name="T1" fmla="*/ 111 h 407"/>
                <a:gd name="T2" fmla="*/ 396 w 818"/>
                <a:gd name="T3" fmla="*/ 59 h 407"/>
                <a:gd name="T4" fmla="*/ 343 w 818"/>
                <a:gd name="T5" fmla="*/ 0 h 407"/>
                <a:gd name="T6" fmla="*/ 818 w 818"/>
                <a:gd name="T7" fmla="*/ 180 h 407"/>
                <a:gd name="T8" fmla="*/ 0 w 818"/>
                <a:gd name="T9" fmla="*/ 228 h 407"/>
                <a:gd name="T10" fmla="*/ 459 w 818"/>
                <a:gd name="T11" fmla="*/ 111 h 407"/>
              </a:gdLst>
              <a:ahLst/>
              <a:cxnLst>
                <a:cxn ang="0">
                  <a:pos x="T0" y="T1"/>
                </a:cxn>
                <a:cxn ang="0">
                  <a:pos x="T2" y="T3"/>
                </a:cxn>
                <a:cxn ang="0">
                  <a:pos x="T4" y="T5"/>
                </a:cxn>
                <a:cxn ang="0">
                  <a:pos x="T6" y="T7"/>
                </a:cxn>
                <a:cxn ang="0">
                  <a:pos x="T8" y="T9"/>
                </a:cxn>
                <a:cxn ang="0">
                  <a:pos x="T10" y="T11"/>
                </a:cxn>
              </a:cxnLst>
              <a:rect l="0" t="0" r="r" b="b"/>
              <a:pathLst>
                <a:path w="818" h="407">
                  <a:moveTo>
                    <a:pt x="459" y="111"/>
                  </a:moveTo>
                  <a:cubicBezTo>
                    <a:pt x="435" y="91"/>
                    <a:pt x="414" y="76"/>
                    <a:pt x="396" y="59"/>
                  </a:cubicBezTo>
                  <a:cubicBezTo>
                    <a:pt x="379" y="43"/>
                    <a:pt x="365" y="24"/>
                    <a:pt x="343" y="0"/>
                  </a:cubicBezTo>
                  <a:cubicBezTo>
                    <a:pt x="508" y="63"/>
                    <a:pt x="663" y="121"/>
                    <a:pt x="818" y="180"/>
                  </a:cubicBezTo>
                  <a:cubicBezTo>
                    <a:pt x="634" y="361"/>
                    <a:pt x="286" y="407"/>
                    <a:pt x="0" y="228"/>
                  </a:cubicBezTo>
                  <a:cubicBezTo>
                    <a:pt x="171" y="232"/>
                    <a:pt x="322" y="205"/>
                    <a:pt x="459"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4" name="Freeform 1527">
              <a:extLst>
                <a:ext uri="{FF2B5EF4-FFF2-40B4-BE49-F238E27FC236}">
                  <a16:creationId xmlns:a16="http://schemas.microsoft.com/office/drawing/2014/main" xmlns="" id="{172E0342-05E9-4071-91DF-CFBEA14F9F12}"/>
                </a:ext>
              </a:extLst>
            </p:cNvPr>
            <p:cNvSpPr>
              <a:spLocks/>
            </p:cNvSpPr>
            <p:nvPr/>
          </p:nvSpPr>
          <p:spPr bwMode="auto">
            <a:xfrm>
              <a:off x="-5480050" y="9329738"/>
              <a:ext cx="625475" cy="307975"/>
            </a:xfrm>
            <a:custGeom>
              <a:avLst/>
              <a:gdLst>
                <a:gd name="T0" fmla="*/ 0 w 803"/>
                <a:gd name="T1" fmla="*/ 174 h 395"/>
                <a:gd name="T2" fmla="*/ 462 w 803"/>
                <a:gd name="T3" fmla="*/ 0 h 395"/>
                <a:gd name="T4" fmla="*/ 471 w 803"/>
                <a:gd name="T5" fmla="*/ 6 h 395"/>
                <a:gd name="T6" fmla="*/ 363 w 803"/>
                <a:gd name="T7" fmla="*/ 109 h 395"/>
                <a:gd name="T8" fmla="*/ 803 w 803"/>
                <a:gd name="T9" fmla="*/ 221 h 395"/>
                <a:gd name="T10" fmla="*/ 0 w 803"/>
                <a:gd name="T11" fmla="*/ 174 h 395"/>
              </a:gdLst>
              <a:ahLst/>
              <a:cxnLst>
                <a:cxn ang="0">
                  <a:pos x="T0" y="T1"/>
                </a:cxn>
                <a:cxn ang="0">
                  <a:pos x="T2" y="T3"/>
                </a:cxn>
                <a:cxn ang="0">
                  <a:pos x="T4" y="T5"/>
                </a:cxn>
                <a:cxn ang="0">
                  <a:pos x="T6" y="T7"/>
                </a:cxn>
                <a:cxn ang="0">
                  <a:pos x="T8" y="T9"/>
                </a:cxn>
                <a:cxn ang="0">
                  <a:pos x="T10" y="T11"/>
                </a:cxn>
              </a:cxnLst>
              <a:rect l="0" t="0" r="r" b="b"/>
              <a:pathLst>
                <a:path w="803" h="395">
                  <a:moveTo>
                    <a:pt x="0" y="174"/>
                  </a:moveTo>
                  <a:cubicBezTo>
                    <a:pt x="154" y="116"/>
                    <a:pt x="308" y="58"/>
                    <a:pt x="462" y="0"/>
                  </a:cubicBezTo>
                  <a:cubicBezTo>
                    <a:pt x="465" y="2"/>
                    <a:pt x="468" y="4"/>
                    <a:pt x="471" y="6"/>
                  </a:cubicBezTo>
                  <a:cubicBezTo>
                    <a:pt x="436" y="39"/>
                    <a:pt x="401" y="73"/>
                    <a:pt x="363" y="109"/>
                  </a:cubicBezTo>
                  <a:cubicBezTo>
                    <a:pt x="496" y="198"/>
                    <a:pt x="643" y="228"/>
                    <a:pt x="803" y="221"/>
                  </a:cubicBezTo>
                  <a:cubicBezTo>
                    <a:pt x="649" y="395"/>
                    <a:pt x="148" y="362"/>
                    <a:pt x="0"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5" name="Freeform 1528">
              <a:extLst>
                <a:ext uri="{FF2B5EF4-FFF2-40B4-BE49-F238E27FC236}">
                  <a16:creationId xmlns:a16="http://schemas.microsoft.com/office/drawing/2014/main" xmlns="" id="{DBE4940B-A0E5-4BBB-B1FA-0287205248DA}"/>
                </a:ext>
              </a:extLst>
            </p:cNvPr>
            <p:cNvSpPr>
              <a:spLocks/>
            </p:cNvSpPr>
            <p:nvPr/>
          </p:nvSpPr>
          <p:spPr bwMode="auto">
            <a:xfrm>
              <a:off x="-4714875" y="8907463"/>
              <a:ext cx="352425" cy="361950"/>
            </a:xfrm>
            <a:custGeom>
              <a:avLst/>
              <a:gdLst>
                <a:gd name="T0" fmla="*/ 453 w 453"/>
                <a:gd name="T1" fmla="*/ 121 h 466"/>
                <a:gd name="T2" fmla="*/ 163 w 453"/>
                <a:gd name="T3" fmla="*/ 448 h 466"/>
                <a:gd name="T4" fmla="*/ 47 w 453"/>
                <a:gd name="T5" fmla="*/ 465 h 466"/>
                <a:gd name="T6" fmla="*/ 11 w 453"/>
                <a:gd name="T7" fmla="*/ 437 h 466"/>
                <a:gd name="T8" fmla="*/ 115 w 453"/>
                <a:gd name="T9" fmla="*/ 6 h 466"/>
                <a:gd name="T10" fmla="*/ 128 w 453"/>
                <a:gd name="T11" fmla="*/ 0 h 466"/>
                <a:gd name="T12" fmla="*/ 137 w 453"/>
                <a:gd name="T13" fmla="*/ 279 h 466"/>
                <a:gd name="T14" fmla="*/ 316 w 453"/>
                <a:gd name="T15" fmla="*/ 235 h 466"/>
                <a:gd name="T16" fmla="*/ 453 w 453"/>
                <a:gd name="T17" fmla="*/ 121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466">
                  <a:moveTo>
                    <a:pt x="453" y="121"/>
                  </a:moveTo>
                  <a:cubicBezTo>
                    <a:pt x="437" y="281"/>
                    <a:pt x="325" y="407"/>
                    <a:pt x="163" y="448"/>
                  </a:cubicBezTo>
                  <a:cubicBezTo>
                    <a:pt x="125" y="457"/>
                    <a:pt x="86" y="463"/>
                    <a:pt x="47" y="465"/>
                  </a:cubicBezTo>
                  <a:cubicBezTo>
                    <a:pt x="35" y="466"/>
                    <a:pt x="11" y="448"/>
                    <a:pt x="11" y="437"/>
                  </a:cubicBezTo>
                  <a:cubicBezTo>
                    <a:pt x="0" y="283"/>
                    <a:pt x="30" y="137"/>
                    <a:pt x="115" y="6"/>
                  </a:cubicBezTo>
                  <a:cubicBezTo>
                    <a:pt x="116" y="3"/>
                    <a:pt x="121" y="3"/>
                    <a:pt x="128" y="0"/>
                  </a:cubicBezTo>
                  <a:cubicBezTo>
                    <a:pt x="161" y="91"/>
                    <a:pt x="142" y="184"/>
                    <a:pt x="137" y="279"/>
                  </a:cubicBezTo>
                  <a:cubicBezTo>
                    <a:pt x="205" y="286"/>
                    <a:pt x="265" y="271"/>
                    <a:pt x="316" y="235"/>
                  </a:cubicBezTo>
                  <a:cubicBezTo>
                    <a:pt x="364" y="202"/>
                    <a:pt x="406" y="160"/>
                    <a:pt x="45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6" name="Freeform 1529">
              <a:extLst>
                <a:ext uri="{FF2B5EF4-FFF2-40B4-BE49-F238E27FC236}">
                  <a16:creationId xmlns:a16="http://schemas.microsoft.com/office/drawing/2014/main" xmlns="" id="{05E54791-3EA2-44FE-8D0F-FB84E157C890}"/>
                </a:ext>
              </a:extLst>
            </p:cNvPr>
            <p:cNvSpPr>
              <a:spLocks/>
            </p:cNvSpPr>
            <p:nvPr/>
          </p:nvSpPr>
          <p:spPr bwMode="auto">
            <a:xfrm>
              <a:off x="-8362950" y="8907463"/>
              <a:ext cx="346075" cy="377825"/>
            </a:xfrm>
            <a:custGeom>
              <a:avLst/>
              <a:gdLst>
                <a:gd name="T0" fmla="*/ 333 w 444"/>
                <a:gd name="T1" fmla="*/ 0 h 486"/>
                <a:gd name="T2" fmla="*/ 428 w 444"/>
                <a:gd name="T3" fmla="*/ 221 h 486"/>
                <a:gd name="T4" fmla="*/ 444 w 444"/>
                <a:gd name="T5" fmla="*/ 430 h 486"/>
                <a:gd name="T6" fmla="*/ 414 w 444"/>
                <a:gd name="T7" fmla="*/ 465 h 486"/>
                <a:gd name="T8" fmla="*/ 1 w 444"/>
                <a:gd name="T9" fmla="*/ 144 h 486"/>
                <a:gd name="T10" fmla="*/ 1 w 444"/>
                <a:gd name="T11" fmla="*/ 123 h 486"/>
                <a:gd name="T12" fmla="*/ 143 w 444"/>
                <a:gd name="T13" fmla="*/ 238 h 486"/>
                <a:gd name="T14" fmla="*/ 315 w 444"/>
                <a:gd name="T15" fmla="*/ 280 h 486"/>
                <a:gd name="T16" fmla="*/ 315 w 444"/>
                <a:gd name="T17" fmla="*/ 2 h 486"/>
                <a:gd name="T18" fmla="*/ 333 w 444"/>
                <a:gd name="T1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86">
                  <a:moveTo>
                    <a:pt x="333" y="0"/>
                  </a:moveTo>
                  <a:cubicBezTo>
                    <a:pt x="384" y="65"/>
                    <a:pt x="414" y="141"/>
                    <a:pt x="428" y="221"/>
                  </a:cubicBezTo>
                  <a:cubicBezTo>
                    <a:pt x="440" y="289"/>
                    <a:pt x="441" y="360"/>
                    <a:pt x="444" y="430"/>
                  </a:cubicBezTo>
                  <a:cubicBezTo>
                    <a:pt x="444" y="442"/>
                    <a:pt x="426" y="464"/>
                    <a:pt x="414" y="465"/>
                  </a:cubicBezTo>
                  <a:cubicBezTo>
                    <a:pt x="232" y="486"/>
                    <a:pt x="29" y="326"/>
                    <a:pt x="1" y="144"/>
                  </a:cubicBezTo>
                  <a:cubicBezTo>
                    <a:pt x="0" y="138"/>
                    <a:pt x="1" y="131"/>
                    <a:pt x="1" y="123"/>
                  </a:cubicBezTo>
                  <a:cubicBezTo>
                    <a:pt x="50" y="163"/>
                    <a:pt x="94" y="204"/>
                    <a:pt x="143" y="238"/>
                  </a:cubicBezTo>
                  <a:cubicBezTo>
                    <a:pt x="193" y="272"/>
                    <a:pt x="251" y="285"/>
                    <a:pt x="315" y="280"/>
                  </a:cubicBezTo>
                  <a:cubicBezTo>
                    <a:pt x="315" y="185"/>
                    <a:pt x="315" y="94"/>
                    <a:pt x="315" y="2"/>
                  </a:cubicBezTo>
                  <a:cubicBezTo>
                    <a:pt x="321" y="2"/>
                    <a:pt x="327" y="1"/>
                    <a:pt x="3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7" name="Freeform 1530">
              <a:extLst>
                <a:ext uri="{FF2B5EF4-FFF2-40B4-BE49-F238E27FC236}">
                  <a16:creationId xmlns:a16="http://schemas.microsoft.com/office/drawing/2014/main" xmlns="" id="{55FAE0B4-D84F-4F05-B51B-6E397CEF66FA}"/>
                </a:ext>
              </a:extLst>
            </p:cNvPr>
            <p:cNvSpPr>
              <a:spLocks/>
            </p:cNvSpPr>
            <p:nvPr/>
          </p:nvSpPr>
          <p:spPr bwMode="auto">
            <a:xfrm>
              <a:off x="-4994275" y="9155113"/>
              <a:ext cx="417513" cy="333375"/>
            </a:xfrm>
            <a:custGeom>
              <a:avLst/>
              <a:gdLst>
                <a:gd name="T0" fmla="*/ 0 w 537"/>
                <a:gd name="T1" fmla="*/ 293 h 429"/>
                <a:gd name="T2" fmla="*/ 262 w 537"/>
                <a:gd name="T3" fmla="*/ 0 h 429"/>
                <a:gd name="T4" fmla="*/ 245 w 537"/>
                <a:gd name="T5" fmla="*/ 223 h 429"/>
                <a:gd name="T6" fmla="*/ 389 w 537"/>
                <a:gd name="T7" fmla="*/ 240 h 429"/>
                <a:gd name="T8" fmla="*/ 537 w 537"/>
                <a:gd name="T9" fmla="*/ 230 h 429"/>
                <a:gd name="T10" fmla="*/ 0 w 537"/>
                <a:gd name="T11" fmla="*/ 293 h 429"/>
              </a:gdLst>
              <a:ahLst/>
              <a:cxnLst>
                <a:cxn ang="0">
                  <a:pos x="T0" y="T1"/>
                </a:cxn>
                <a:cxn ang="0">
                  <a:pos x="T2" y="T3"/>
                </a:cxn>
                <a:cxn ang="0">
                  <a:pos x="T4" y="T5"/>
                </a:cxn>
                <a:cxn ang="0">
                  <a:pos x="T6" y="T7"/>
                </a:cxn>
                <a:cxn ang="0">
                  <a:pos x="T8" y="T9"/>
                </a:cxn>
                <a:cxn ang="0">
                  <a:pos x="T10" y="T11"/>
                </a:cxn>
              </a:cxnLst>
              <a:rect l="0" t="0" r="r" b="b"/>
              <a:pathLst>
                <a:path w="537" h="429">
                  <a:moveTo>
                    <a:pt x="0" y="293"/>
                  </a:moveTo>
                  <a:cubicBezTo>
                    <a:pt x="38" y="209"/>
                    <a:pt x="185" y="45"/>
                    <a:pt x="262" y="0"/>
                  </a:cubicBezTo>
                  <a:cubicBezTo>
                    <a:pt x="286" y="45"/>
                    <a:pt x="284" y="82"/>
                    <a:pt x="245" y="223"/>
                  </a:cubicBezTo>
                  <a:cubicBezTo>
                    <a:pt x="294" y="229"/>
                    <a:pt x="341" y="239"/>
                    <a:pt x="389" y="240"/>
                  </a:cubicBezTo>
                  <a:cubicBezTo>
                    <a:pt x="438" y="242"/>
                    <a:pt x="487" y="234"/>
                    <a:pt x="537" y="230"/>
                  </a:cubicBezTo>
                  <a:cubicBezTo>
                    <a:pt x="455" y="396"/>
                    <a:pt x="166" y="429"/>
                    <a:pt x="0"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8" name="Freeform 1531">
              <a:extLst>
                <a:ext uri="{FF2B5EF4-FFF2-40B4-BE49-F238E27FC236}">
                  <a16:creationId xmlns:a16="http://schemas.microsoft.com/office/drawing/2014/main" xmlns="" id="{2320DB9E-8E4B-414C-A3B7-22CDB61DA6EA}"/>
                </a:ext>
              </a:extLst>
            </p:cNvPr>
            <p:cNvSpPr>
              <a:spLocks/>
            </p:cNvSpPr>
            <p:nvPr/>
          </p:nvSpPr>
          <p:spPr bwMode="auto">
            <a:xfrm>
              <a:off x="-8153400" y="9150351"/>
              <a:ext cx="423863" cy="338138"/>
            </a:xfrm>
            <a:custGeom>
              <a:avLst/>
              <a:gdLst>
                <a:gd name="T0" fmla="*/ 279 w 543"/>
                <a:gd name="T1" fmla="*/ 0 h 434"/>
                <a:gd name="T2" fmla="*/ 543 w 543"/>
                <a:gd name="T3" fmla="*/ 292 h 434"/>
                <a:gd name="T4" fmla="*/ 0 w 543"/>
                <a:gd name="T5" fmla="*/ 235 h 434"/>
                <a:gd name="T6" fmla="*/ 149 w 543"/>
                <a:gd name="T7" fmla="*/ 246 h 434"/>
                <a:gd name="T8" fmla="*/ 288 w 543"/>
                <a:gd name="T9" fmla="*/ 230 h 434"/>
                <a:gd name="T10" fmla="*/ 259 w 543"/>
                <a:gd name="T11" fmla="*/ 7 h 434"/>
                <a:gd name="T12" fmla="*/ 279 w 543"/>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543" h="434">
                  <a:moveTo>
                    <a:pt x="279" y="0"/>
                  </a:moveTo>
                  <a:cubicBezTo>
                    <a:pt x="381" y="85"/>
                    <a:pt x="475" y="177"/>
                    <a:pt x="543" y="292"/>
                  </a:cubicBezTo>
                  <a:cubicBezTo>
                    <a:pt x="407" y="434"/>
                    <a:pt x="109" y="404"/>
                    <a:pt x="0" y="235"/>
                  </a:cubicBezTo>
                  <a:cubicBezTo>
                    <a:pt x="53" y="239"/>
                    <a:pt x="101" y="247"/>
                    <a:pt x="149" y="246"/>
                  </a:cubicBezTo>
                  <a:cubicBezTo>
                    <a:pt x="198" y="245"/>
                    <a:pt x="246" y="235"/>
                    <a:pt x="288" y="230"/>
                  </a:cubicBezTo>
                  <a:cubicBezTo>
                    <a:pt x="277" y="148"/>
                    <a:pt x="268" y="77"/>
                    <a:pt x="259" y="7"/>
                  </a:cubicBezTo>
                  <a:cubicBezTo>
                    <a:pt x="266" y="5"/>
                    <a:pt x="272" y="3"/>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09" name="Freeform 1532">
              <a:extLst>
                <a:ext uri="{FF2B5EF4-FFF2-40B4-BE49-F238E27FC236}">
                  <a16:creationId xmlns:a16="http://schemas.microsoft.com/office/drawing/2014/main" xmlns="" id="{E9F52EBA-D9F1-4158-9DBE-6F2073ED63DD}"/>
                </a:ext>
              </a:extLst>
            </p:cNvPr>
            <p:cNvSpPr>
              <a:spLocks/>
            </p:cNvSpPr>
            <p:nvPr/>
          </p:nvSpPr>
          <p:spPr bwMode="auto">
            <a:xfrm>
              <a:off x="-8442325" y="8613776"/>
              <a:ext cx="274638" cy="404813"/>
            </a:xfrm>
            <a:custGeom>
              <a:avLst/>
              <a:gdLst>
                <a:gd name="T0" fmla="*/ 239 w 352"/>
                <a:gd name="T1" fmla="*/ 238 h 520"/>
                <a:gd name="T2" fmla="*/ 282 w 352"/>
                <a:gd name="T3" fmla="*/ 0 h 520"/>
                <a:gd name="T4" fmla="*/ 302 w 352"/>
                <a:gd name="T5" fmla="*/ 520 h 520"/>
                <a:gd name="T6" fmla="*/ 30 w 352"/>
                <a:gd name="T7" fmla="*/ 25 h 520"/>
                <a:gd name="T8" fmla="*/ 239 w 352"/>
                <a:gd name="T9" fmla="*/ 238 h 520"/>
              </a:gdLst>
              <a:ahLst/>
              <a:cxnLst>
                <a:cxn ang="0">
                  <a:pos x="T0" y="T1"/>
                </a:cxn>
                <a:cxn ang="0">
                  <a:pos x="T2" y="T3"/>
                </a:cxn>
                <a:cxn ang="0">
                  <a:pos x="T4" y="T5"/>
                </a:cxn>
                <a:cxn ang="0">
                  <a:pos x="T6" y="T7"/>
                </a:cxn>
                <a:cxn ang="0">
                  <a:pos x="T8" y="T9"/>
                </a:cxn>
              </a:cxnLst>
              <a:rect l="0" t="0" r="r" b="b"/>
              <a:pathLst>
                <a:path w="352" h="520">
                  <a:moveTo>
                    <a:pt x="239" y="238"/>
                  </a:moveTo>
                  <a:cubicBezTo>
                    <a:pt x="255" y="154"/>
                    <a:pt x="268" y="77"/>
                    <a:pt x="282" y="0"/>
                  </a:cubicBezTo>
                  <a:cubicBezTo>
                    <a:pt x="346" y="172"/>
                    <a:pt x="352" y="344"/>
                    <a:pt x="302" y="520"/>
                  </a:cubicBezTo>
                  <a:cubicBezTo>
                    <a:pt x="164" y="494"/>
                    <a:pt x="0" y="273"/>
                    <a:pt x="30" y="25"/>
                  </a:cubicBezTo>
                  <a:cubicBezTo>
                    <a:pt x="79" y="123"/>
                    <a:pt x="138" y="195"/>
                    <a:pt x="239"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0" name="Freeform 1533">
              <a:extLst>
                <a:ext uri="{FF2B5EF4-FFF2-40B4-BE49-F238E27FC236}">
                  <a16:creationId xmlns:a16="http://schemas.microsoft.com/office/drawing/2014/main" xmlns="" id="{088D5847-FF9E-4908-9516-E3F54D7ACD2D}"/>
                </a:ext>
              </a:extLst>
            </p:cNvPr>
            <p:cNvSpPr>
              <a:spLocks/>
            </p:cNvSpPr>
            <p:nvPr/>
          </p:nvSpPr>
          <p:spPr bwMode="auto">
            <a:xfrm>
              <a:off x="-4557713" y="8615363"/>
              <a:ext cx="290513" cy="407988"/>
            </a:xfrm>
            <a:custGeom>
              <a:avLst/>
              <a:gdLst>
                <a:gd name="T0" fmla="*/ 70 w 374"/>
                <a:gd name="T1" fmla="*/ 0 h 522"/>
                <a:gd name="T2" fmla="*/ 112 w 374"/>
                <a:gd name="T3" fmla="*/ 233 h 522"/>
                <a:gd name="T4" fmla="*/ 317 w 374"/>
                <a:gd name="T5" fmla="*/ 34 h 522"/>
                <a:gd name="T6" fmla="*/ 54 w 374"/>
                <a:gd name="T7" fmla="*/ 522 h 522"/>
                <a:gd name="T8" fmla="*/ 70 w 374"/>
                <a:gd name="T9" fmla="*/ 0 h 522"/>
              </a:gdLst>
              <a:ahLst/>
              <a:cxnLst>
                <a:cxn ang="0">
                  <a:pos x="T0" y="T1"/>
                </a:cxn>
                <a:cxn ang="0">
                  <a:pos x="T2" y="T3"/>
                </a:cxn>
                <a:cxn ang="0">
                  <a:pos x="T4" y="T5"/>
                </a:cxn>
                <a:cxn ang="0">
                  <a:pos x="T6" y="T7"/>
                </a:cxn>
                <a:cxn ang="0">
                  <a:pos x="T8" y="T9"/>
                </a:cxn>
              </a:cxnLst>
              <a:rect l="0" t="0" r="r" b="b"/>
              <a:pathLst>
                <a:path w="374" h="522">
                  <a:moveTo>
                    <a:pt x="70" y="0"/>
                  </a:moveTo>
                  <a:cubicBezTo>
                    <a:pt x="84" y="75"/>
                    <a:pt x="98" y="151"/>
                    <a:pt x="112" y="233"/>
                  </a:cubicBezTo>
                  <a:cubicBezTo>
                    <a:pt x="213" y="195"/>
                    <a:pt x="270" y="122"/>
                    <a:pt x="317" y="34"/>
                  </a:cubicBezTo>
                  <a:cubicBezTo>
                    <a:pt x="374" y="190"/>
                    <a:pt x="230" y="457"/>
                    <a:pt x="54" y="522"/>
                  </a:cubicBezTo>
                  <a:cubicBezTo>
                    <a:pt x="0" y="345"/>
                    <a:pt x="7" y="172"/>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1" name="Freeform 1534">
              <a:extLst>
                <a:ext uri="{FF2B5EF4-FFF2-40B4-BE49-F238E27FC236}">
                  <a16:creationId xmlns:a16="http://schemas.microsoft.com/office/drawing/2014/main" xmlns="" id="{AA6BE246-3078-415F-87CA-78AF1ED7B979}"/>
                </a:ext>
              </a:extLst>
            </p:cNvPr>
            <p:cNvSpPr>
              <a:spLocks/>
            </p:cNvSpPr>
            <p:nvPr/>
          </p:nvSpPr>
          <p:spPr bwMode="auto">
            <a:xfrm>
              <a:off x="-4513263" y="8299451"/>
              <a:ext cx="231775" cy="358775"/>
            </a:xfrm>
            <a:custGeom>
              <a:avLst/>
              <a:gdLst>
                <a:gd name="T0" fmla="*/ 4 w 298"/>
                <a:gd name="T1" fmla="*/ 30 h 461"/>
                <a:gd name="T2" fmla="*/ 144 w 298"/>
                <a:gd name="T3" fmla="*/ 208 h 461"/>
                <a:gd name="T4" fmla="*/ 269 w 298"/>
                <a:gd name="T5" fmla="*/ 0 h 461"/>
                <a:gd name="T6" fmla="*/ 141 w 298"/>
                <a:gd name="T7" fmla="*/ 461 h 461"/>
                <a:gd name="T8" fmla="*/ 4 w 298"/>
                <a:gd name="T9" fmla="*/ 30 h 461"/>
              </a:gdLst>
              <a:ahLst/>
              <a:cxnLst>
                <a:cxn ang="0">
                  <a:pos x="T0" y="T1"/>
                </a:cxn>
                <a:cxn ang="0">
                  <a:pos x="T2" y="T3"/>
                </a:cxn>
                <a:cxn ang="0">
                  <a:pos x="T4" y="T5"/>
                </a:cxn>
                <a:cxn ang="0">
                  <a:pos x="T6" y="T7"/>
                </a:cxn>
                <a:cxn ang="0">
                  <a:pos x="T8" y="T9"/>
                </a:cxn>
              </a:cxnLst>
              <a:rect l="0" t="0" r="r" b="b"/>
              <a:pathLst>
                <a:path w="298" h="461">
                  <a:moveTo>
                    <a:pt x="4" y="30"/>
                  </a:moveTo>
                  <a:cubicBezTo>
                    <a:pt x="55" y="95"/>
                    <a:pt x="98" y="149"/>
                    <a:pt x="144" y="208"/>
                  </a:cubicBezTo>
                  <a:cubicBezTo>
                    <a:pt x="213" y="152"/>
                    <a:pt x="229" y="71"/>
                    <a:pt x="269" y="0"/>
                  </a:cubicBezTo>
                  <a:cubicBezTo>
                    <a:pt x="298" y="118"/>
                    <a:pt x="223" y="403"/>
                    <a:pt x="141" y="461"/>
                  </a:cubicBezTo>
                  <a:cubicBezTo>
                    <a:pt x="68" y="371"/>
                    <a:pt x="0" y="166"/>
                    <a:pt x="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2" name="Freeform 1535">
              <a:extLst>
                <a:ext uri="{FF2B5EF4-FFF2-40B4-BE49-F238E27FC236}">
                  <a16:creationId xmlns:a16="http://schemas.microsoft.com/office/drawing/2014/main" xmlns="" id="{D19BBFBF-2378-4D90-B4F1-356A42A6C29B}"/>
                </a:ext>
              </a:extLst>
            </p:cNvPr>
            <p:cNvSpPr>
              <a:spLocks/>
            </p:cNvSpPr>
            <p:nvPr/>
          </p:nvSpPr>
          <p:spPr bwMode="auto">
            <a:xfrm>
              <a:off x="-8439150" y="8297863"/>
              <a:ext cx="238125" cy="361950"/>
            </a:xfrm>
            <a:custGeom>
              <a:avLst/>
              <a:gdLst>
                <a:gd name="T0" fmla="*/ 152 w 305"/>
                <a:gd name="T1" fmla="*/ 466 h 466"/>
                <a:gd name="T2" fmla="*/ 22 w 305"/>
                <a:gd name="T3" fmla="*/ 0 h 466"/>
                <a:gd name="T4" fmla="*/ 148 w 305"/>
                <a:gd name="T5" fmla="*/ 209 h 466"/>
                <a:gd name="T6" fmla="*/ 281 w 305"/>
                <a:gd name="T7" fmla="*/ 41 h 466"/>
                <a:gd name="T8" fmla="*/ 152 w 305"/>
                <a:gd name="T9" fmla="*/ 466 h 466"/>
              </a:gdLst>
              <a:ahLst/>
              <a:cxnLst>
                <a:cxn ang="0">
                  <a:pos x="T0" y="T1"/>
                </a:cxn>
                <a:cxn ang="0">
                  <a:pos x="T2" y="T3"/>
                </a:cxn>
                <a:cxn ang="0">
                  <a:pos x="T4" y="T5"/>
                </a:cxn>
                <a:cxn ang="0">
                  <a:pos x="T6" y="T7"/>
                </a:cxn>
                <a:cxn ang="0">
                  <a:pos x="T8" y="T9"/>
                </a:cxn>
              </a:cxnLst>
              <a:rect l="0" t="0" r="r" b="b"/>
              <a:pathLst>
                <a:path w="305" h="466">
                  <a:moveTo>
                    <a:pt x="152" y="466"/>
                  </a:moveTo>
                  <a:cubicBezTo>
                    <a:pt x="64" y="376"/>
                    <a:pt x="0" y="147"/>
                    <a:pt x="22" y="0"/>
                  </a:cubicBezTo>
                  <a:cubicBezTo>
                    <a:pt x="64" y="72"/>
                    <a:pt x="79" y="154"/>
                    <a:pt x="148" y="209"/>
                  </a:cubicBezTo>
                  <a:cubicBezTo>
                    <a:pt x="194" y="151"/>
                    <a:pt x="237" y="97"/>
                    <a:pt x="281" y="41"/>
                  </a:cubicBezTo>
                  <a:cubicBezTo>
                    <a:pt x="305" y="120"/>
                    <a:pt x="233" y="353"/>
                    <a:pt x="152"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3" name="Freeform 1536">
              <a:extLst>
                <a:ext uri="{FF2B5EF4-FFF2-40B4-BE49-F238E27FC236}">
                  <a16:creationId xmlns:a16="http://schemas.microsoft.com/office/drawing/2014/main" xmlns="" id="{C8650E51-817A-4C69-9D1C-0536175EE86C}"/>
                </a:ext>
              </a:extLst>
            </p:cNvPr>
            <p:cNvSpPr>
              <a:spLocks/>
            </p:cNvSpPr>
            <p:nvPr/>
          </p:nvSpPr>
          <p:spPr bwMode="auto">
            <a:xfrm>
              <a:off x="-8305800" y="7747001"/>
              <a:ext cx="265113" cy="349250"/>
            </a:xfrm>
            <a:custGeom>
              <a:avLst/>
              <a:gdLst>
                <a:gd name="T0" fmla="*/ 50 w 342"/>
                <a:gd name="T1" fmla="*/ 448 h 448"/>
                <a:gd name="T2" fmla="*/ 116 w 342"/>
                <a:gd name="T3" fmla="*/ 0 h 448"/>
                <a:gd name="T4" fmla="*/ 116 w 342"/>
                <a:gd name="T5" fmla="*/ 280 h 448"/>
                <a:gd name="T6" fmla="*/ 342 w 342"/>
                <a:gd name="T7" fmla="*/ 140 h 448"/>
                <a:gd name="T8" fmla="*/ 50 w 342"/>
                <a:gd name="T9" fmla="*/ 448 h 448"/>
              </a:gdLst>
              <a:ahLst/>
              <a:cxnLst>
                <a:cxn ang="0">
                  <a:pos x="T0" y="T1"/>
                </a:cxn>
                <a:cxn ang="0">
                  <a:pos x="T2" y="T3"/>
                </a:cxn>
                <a:cxn ang="0">
                  <a:pos x="T4" y="T5"/>
                </a:cxn>
                <a:cxn ang="0">
                  <a:pos x="T6" y="T7"/>
                </a:cxn>
                <a:cxn ang="0">
                  <a:pos x="T8" y="T9"/>
                </a:cxn>
              </a:cxnLst>
              <a:rect l="0" t="0" r="r" b="b"/>
              <a:pathLst>
                <a:path w="342" h="448">
                  <a:moveTo>
                    <a:pt x="50" y="448"/>
                  </a:moveTo>
                  <a:cubicBezTo>
                    <a:pt x="0" y="286"/>
                    <a:pt x="12" y="137"/>
                    <a:pt x="116" y="0"/>
                  </a:cubicBezTo>
                  <a:cubicBezTo>
                    <a:pt x="116" y="90"/>
                    <a:pt x="116" y="180"/>
                    <a:pt x="116" y="280"/>
                  </a:cubicBezTo>
                  <a:cubicBezTo>
                    <a:pt x="195" y="231"/>
                    <a:pt x="263" y="189"/>
                    <a:pt x="342" y="140"/>
                  </a:cubicBezTo>
                  <a:cubicBezTo>
                    <a:pt x="324" y="233"/>
                    <a:pt x="161" y="399"/>
                    <a:pt x="5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4" name="Freeform 1537">
              <a:extLst>
                <a:ext uri="{FF2B5EF4-FFF2-40B4-BE49-F238E27FC236}">
                  <a16:creationId xmlns:a16="http://schemas.microsoft.com/office/drawing/2014/main" xmlns="" id="{C5999516-739C-407A-A757-C0F5240BD6AD}"/>
                </a:ext>
              </a:extLst>
            </p:cNvPr>
            <p:cNvSpPr>
              <a:spLocks/>
            </p:cNvSpPr>
            <p:nvPr/>
          </p:nvSpPr>
          <p:spPr bwMode="auto">
            <a:xfrm>
              <a:off x="-4694238" y="7748588"/>
              <a:ext cx="274638" cy="350838"/>
            </a:xfrm>
            <a:custGeom>
              <a:avLst/>
              <a:gdLst>
                <a:gd name="T0" fmla="*/ 241 w 353"/>
                <a:gd name="T1" fmla="*/ 0 h 449"/>
                <a:gd name="T2" fmla="*/ 302 w 353"/>
                <a:gd name="T3" fmla="*/ 449 h 449"/>
                <a:gd name="T4" fmla="*/ 0 w 353"/>
                <a:gd name="T5" fmla="*/ 152 h 449"/>
                <a:gd name="T6" fmla="*/ 227 w 353"/>
                <a:gd name="T7" fmla="*/ 275 h 449"/>
                <a:gd name="T8" fmla="*/ 241 w 353"/>
                <a:gd name="T9" fmla="*/ 0 h 449"/>
              </a:gdLst>
              <a:ahLst/>
              <a:cxnLst>
                <a:cxn ang="0">
                  <a:pos x="T0" y="T1"/>
                </a:cxn>
                <a:cxn ang="0">
                  <a:pos x="T2" y="T3"/>
                </a:cxn>
                <a:cxn ang="0">
                  <a:pos x="T4" y="T5"/>
                </a:cxn>
                <a:cxn ang="0">
                  <a:pos x="T6" y="T7"/>
                </a:cxn>
                <a:cxn ang="0">
                  <a:pos x="T8" y="T9"/>
                </a:cxn>
              </a:cxnLst>
              <a:rect l="0" t="0" r="r" b="b"/>
              <a:pathLst>
                <a:path w="353" h="449">
                  <a:moveTo>
                    <a:pt x="241" y="0"/>
                  </a:moveTo>
                  <a:cubicBezTo>
                    <a:pt x="341" y="137"/>
                    <a:pt x="353" y="285"/>
                    <a:pt x="302" y="449"/>
                  </a:cubicBezTo>
                  <a:cubicBezTo>
                    <a:pt x="175" y="378"/>
                    <a:pt x="82" y="280"/>
                    <a:pt x="0" y="152"/>
                  </a:cubicBezTo>
                  <a:cubicBezTo>
                    <a:pt x="97" y="168"/>
                    <a:pt x="154" y="231"/>
                    <a:pt x="227" y="275"/>
                  </a:cubicBezTo>
                  <a:cubicBezTo>
                    <a:pt x="264" y="182"/>
                    <a:pt x="244" y="91"/>
                    <a:pt x="2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5" name="Freeform 1538">
              <a:extLst>
                <a:ext uri="{FF2B5EF4-FFF2-40B4-BE49-F238E27FC236}">
                  <a16:creationId xmlns:a16="http://schemas.microsoft.com/office/drawing/2014/main" xmlns="" id="{EE8BDBC7-6328-4719-8CB7-0C3A639ACAA7}"/>
                </a:ext>
              </a:extLst>
            </p:cNvPr>
            <p:cNvSpPr>
              <a:spLocks/>
            </p:cNvSpPr>
            <p:nvPr/>
          </p:nvSpPr>
          <p:spPr bwMode="auto">
            <a:xfrm>
              <a:off x="-4565650" y="7953376"/>
              <a:ext cx="239713" cy="385763"/>
            </a:xfrm>
            <a:custGeom>
              <a:avLst/>
              <a:gdLst>
                <a:gd name="T0" fmla="*/ 221 w 306"/>
                <a:gd name="T1" fmla="*/ 0 h 494"/>
                <a:gd name="T2" fmla="*/ 222 w 306"/>
                <a:gd name="T3" fmla="*/ 494 h 494"/>
                <a:gd name="T4" fmla="*/ 0 w 306"/>
                <a:gd name="T5" fmla="*/ 208 h 494"/>
                <a:gd name="T6" fmla="*/ 12 w 306"/>
                <a:gd name="T7" fmla="*/ 193 h 494"/>
                <a:gd name="T8" fmla="*/ 191 w 306"/>
                <a:gd name="T9" fmla="*/ 328 h 494"/>
                <a:gd name="T10" fmla="*/ 221 w 306"/>
                <a:gd name="T11" fmla="*/ 0 h 494"/>
              </a:gdLst>
              <a:ahLst/>
              <a:cxnLst>
                <a:cxn ang="0">
                  <a:pos x="T0" y="T1"/>
                </a:cxn>
                <a:cxn ang="0">
                  <a:pos x="T2" y="T3"/>
                </a:cxn>
                <a:cxn ang="0">
                  <a:pos x="T4" y="T5"/>
                </a:cxn>
                <a:cxn ang="0">
                  <a:pos x="T6" y="T7"/>
                </a:cxn>
                <a:cxn ang="0">
                  <a:pos x="T8" y="T9"/>
                </a:cxn>
                <a:cxn ang="0">
                  <a:pos x="T10" y="T11"/>
                </a:cxn>
              </a:cxnLst>
              <a:rect l="0" t="0" r="r" b="b"/>
              <a:pathLst>
                <a:path w="306" h="494">
                  <a:moveTo>
                    <a:pt x="221" y="0"/>
                  </a:moveTo>
                  <a:cubicBezTo>
                    <a:pt x="306" y="116"/>
                    <a:pt x="305" y="358"/>
                    <a:pt x="222" y="494"/>
                  </a:cubicBezTo>
                  <a:cubicBezTo>
                    <a:pt x="115" y="423"/>
                    <a:pt x="42" y="328"/>
                    <a:pt x="0" y="208"/>
                  </a:cubicBezTo>
                  <a:cubicBezTo>
                    <a:pt x="4" y="203"/>
                    <a:pt x="8" y="198"/>
                    <a:pt x="12" y="193"/>
                  </a:cubicBezTo>
                  <a:cubicBezTo>
                    <a:pt x="70" y="237"/>
                    <a:pt x="128" y="281"/>
                    <a:pt x="191" y="328"/>
                  </a:cubicBezTo>
                  <a:cubicBezTo>
                    <a:pt x="242" y="227"/>
                    <a:pt x="228" y="118"/>
                    <a:pt x="2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6" name="Freeform 1539">
              <a:extLst>
                <a:ext uri="{FF2B5EF4-FFF2-40B4-BE49-F238E27FC236}">
                  <a16:creationId xmlns:a16="http://schemas.microsoft.com/office/drawing/2014/main" xmlns="" id="{4F9A3B02-4749-4659-9575-6D78E1336CCD}"/>
                </a:ext>
              </a:extLst>
            </p:cNvPr>
            <p:cNvSpPr>
              <a:spLocks/>
            </p:cNvSpPr>
            <p:nvPr/>
          </p:nvSpPr>
          <p:spPr bwMode="auto">
            <a:xfrm>
              <a:off x="-8401050" y="7956551"/>
              <a:ext cx="236538" cy="379413"/>
            </a:xfrm>
            <a:custGeom>
              <a:avLst/>
              <a:gdLst>
                <a:gd name="T0" fmla="*/ 111 w 304"/>
                <a:gd name="T1" fmla="*/ 332 h 486"/>
                <a:gd name="T2" fmla="*/ 299 w 304"/>
                <a:gd name="T3" fmla="*/ 184 h 486"/>
                <a:gd name="T4" fmla="*/ 88 w 304"/>
                <a:gd name="T5" fmla="*/ 486 h 486"/>
                <a:gd name="T6" fmla="*/ 81 w 304"/>
                <a:gd name="T7" fmla="*/ 0 h 486"/>
                <a:gd name="T8" fmla="*/ 82 w 304"/>
                <a:gd name="T9" fmla="*/ 168 h 486"/>
                <a:gd name="T10" fmla="*/ 111 w 304"/>
                <a:gd name="T11" fmla="*/ 332 h 486"/>
              </a:gdLst>
              <a:ahLst/>
              <a:cxnLst>
                <a:cxn ang="0">
                  <a:pos x="T0" y="T1"/>
                </a:cxn>
                <a:cxn ang="0">
                  <a:pos x="T2" y="T3"/>
                </a:cxn>
                <a:cxn ang="0">
                  <a:pos x="T4" y="T5"/>
                </a:cxn>
                <a:cxn ang="0">
                  <a:pos x="T6" y="T7"/>
                </a:cxn>
                <a:cxn ang="0">
                  <a:pos x="T8" y="T9"/>
                </a:cxn>
                <a:cxn ang="0">
                  <a:pos x="T10" y="T11"/>
                </a:cxn>
              </a:cxnLst>
              <a:rect l="0" t="0" r="r" b="b"/>
              <a:pathLst>
                <a:path w="304" h="486">
                  <a:moveTo>
                    <a:pt x="111" y="332"/>
                  </a:moveTo>
                  <a:cubicBezTo>
                    <a:pt x="180" y="278"/>
                    <a:pt x="236" y="234"/>
                    <a:pt x="299" y="184"/>
                  </a:cubicBezTo>
                  <a:cubicBezTo>
                    <a:pt x="304" y="274"/>
                    <a:pt x="196" y="422"/>
                    <a:pt x="88" y="486"/>
                  </a:cubicBezTo>
                  <a:cubicBezTo>
                    <a:pt x="5" y="392"/>
                    <a:pt x="0" y="130"/>
                    <a:pt x="81" y="0"/>
                  </a:cubicBezTo>
                  <a:cubicBezTo>
                    <a:pt x="81" y="59"/>
                    <a:pt x="78" y="114"/>
                    <a:pt x="82" y="168"/>
                  </a:cubicBezTo>
                  <a:cubicBezTo>
                    <a:pt x="87" y="221"/>
                    <a:pt x="101" y="273"/>
                    <a:pt x="111"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7" name="Freeform 1540">
              <a:extLst>
                <a:ext uri="{FF2B5EF4-FFF2-40B4-BE49-F238E27FC236}">
                  <a16:creationId xmlns:a16="http://schemas.microsoft.com/office/drawing/2014/main" xmlns="" id="{42827E47-B78D-48B9-9DF6-ACD2DED28F98}"/>
                </a:ext>
              </a:extLst>
            </p:cNvPr>
            <p:cNvSpPr>
              <a:spLocks/>
            </p:cNvSpPr>
            <p:nvPr/>
          </p:nvSpPr>
          <p:spPr bwMode="auto">
            <a:xfrm>
              <a:off x="-4779963" y="7613651"/>
              <a:ext cx="201613" cy="247650"/>
            </a:xfrm>
            <a:custGeom>
              <a:avLst/>
              <a:gdLst>
                <a:gd name="T0" fmla="*/ 258 w 258"/>
                <a:gd name="T1" fmla="*/ 318 h 318"/>
                <a:gd name="T2" fmla="*/ 0 w 258"/>
                <a:gd name="T3" fmla="*/ 3 h 318"/>
                <a:gd name="T4" fmla="*/ 258 w 258"/>
                <a:gd name="T5" fmla="*/ 318 h 318"/>
              </a:gdLst>
              <a:ahLst/>
              <a:cxnLst>
                <a:cxn ang="0">
                  <a:pos x="T0" y="T1"/>
                </a:cxn>
                <a:cxn ang="0">
                  <a:pos x="T2" y="T3"/>
                </a:cxn>
                <a:cxn ang="0">
                  <a:pos x="T4" y="T5"/>
                </a:cxn>
              </a:cxnLst>
              <a:rect l="0" t="0" r="r" b="b"/>
              <a:pathLst>
                <a:path w="258" h="318">
                  <a:moveTo>
                    <a:pt x="258" y="318"/>
                  </a:moveTo>
                  <a:cubicBezTo>
                    <a:pt x="128" y="242"/>
                    <a:pt x="52" y="135"/>
                    <a:pt x="0" y="3"/>
                  </a:cubicBezTo>
                  <a:cubicBezTo>
                    <a:pt x="139" y="0"/>
                    <a:pt x="258" y="167"/>
                    <a:pt x="25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118" name="Freeform 1541">
              <a:extLst>
                <a:ext uri="{FF2B5EF4-FFF2-40B4-BE49-F238E27FC236}">
                  <a16:creationId xmlns:a16="http://schemas.microsoft.com/office/drawing/2014/main" xmlns="" id="{43B08A26-5B3B-40B1-899F-A209E23F225D}"/>
                </a:ext>
              </a:extLst>
            </p:cNvPr>
            <p:cNvSpPr>
              <a:spLocks/>
            </p:cNvSpPr>
            <p:nvPr/>
          </p:nvSpPr>
          <p:spPr bwMode="auto">
            <a:xfrm>
              <a:off x="-8156575" y="7612063"/>
              <a:ext cx="212725" cy="247650"/>
            </a:xfrm>
            <a:custGeom>
              <a:avLst/>
              <a:gdLst>
                <a:gd name="T0" fmla="*/ 272 w 272"/>
                <a:gd name="T1" fmla="*/ 4 h 318"/>
                <a:gd name="T2" fmla="*/ 17 w 272"/>
                <a:gd name="T3" fmla="*/ 318 h 318"/>
                <a:gd name="T4" fmla="*/ 272 w 272"/>
                <a:gd name="T5" fmla="*/ 4 h 318"/>
              </a:gdLst>
              <a:ahLst/>
              <a:cxnLst>
                <a:cxn ang="0">
                  <a:pos x="T0" y="T1"/>
                </a:cxn>
                <a:cxn ang="0">
                  <a:pos x="T2" y="T3"/>
                </a:cxn>
                <a:cxn ang="0">
                  <a:pos x="T4" y="T5"/>
                </a:cxn>
              </a:cxnLst>
              <a:rect l="0" t="0" r="r" b="b"/>
              <a:pathLst>
                <a:path w="272" h="318">
                  <a:moveTo>
                    <a:pt x="272" y="4"/>
                  </a:moveTo>
                  <a:cubicBezTo>
                    <a:pt x="220" y="138"/>
                    <a:pt x="142" y="243"/>
                    <a:pt x="17" y="318"/>
                  </a:cubicBezTo>
                  <a:cubicBezTo>
                    <a:pt x="0" y="204"/>
                    <a:pt x="121" y="0"/>
                    <a:pt x="2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sp>
        <p:nvSpPr>
          <p:cNvPr id="119" name="任意多边形: 形状 118">
            <a:extLst>
              <a:ext uri="{FF2B5EF4-FFF2-40B4-BE49-F238E27FC236}">
                <a16:creationId xmlns:a16="http://schemas.microsoft.com/office/drawing/2014/main" xmlns="" id="{590AF10F-8753-4DB5-9347-24E01C2DDA69}"/>
              </a:ext>
            </a:extLst>
          </p:cNvPr>
          <p:cNvSpPr/>
          <p:nvPr/>
        </p:nvSpPr>
        <p:spPr>
          <a:xfrm rot="5400000" flipH="1">
            <a:off x="2812866" y="3273684"/>
            <a:ext cx="1241629" cy="895236"/>
          </a:xfrm>
          <a:custGeom>
            <a:avLst/>
            <a:gdLst>
              <a:gd name="connsiteX0" fmla="*/ 1241629 w 1241629"/>
              <a:gd name="connsiteY0" fmla="*/ 895236 h 895236"/>
              <a:gd name="connsiteX1" fmla="*/ 0 w 1241629"/>
              <a:gd name="connsiteY1" fmla="*/ 895236 h 895236"/>
              <a:gd name="connsiteX2" fmla="*/ 499710 w 1241629"/>
              <a:gd name="connsiteY2" fmla="*/ 359912 h 895236"/>
              <a:gd name="connsiteX3" fmla="*/ 532779 w 1241629"/>
              <a:gd name="connsiteY3" fmla="*/ 263776 h 895236"/>
              <a:gd name="connsiteX4" fmla="*/ 305156 w 1241629"/>
              <a:gd name="connsiteY4" fmla="*/ 263776 h 895236"/>
              <a:gd name="connsiteX5" fmla="*/ 620814 w 1241629"/>
              <a:gd name="connsiteY5" fmla="*/ 0 h 895236"/>
              <a:gd name="connsiteX6" fmla="*/ 936472 w 1241629"/>
              <a:gd name="connsiteY6" fmla="*/ 263776 h 895236"/>
              <a:gd name="connsiteX7" fmla="*/ 708803 w 1241629"/>
              <a:gd name="connsiteY7" fmla="*/ 263776 h 895236"/>
              <a:gd name="connsiteX8" fmla="*/ 736971 w 1241629"/>
              <a:gd name="connsiteY8" fmla="*/ 350797 h 895236"/>
              <a:gd name="connsiteX9" fmla="*/ 1241629 w 1241629"/>
              <a:gd name="connsiteY9" fmla="*/ 895236 h 89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629" h="895236">
                <a:moveTo>
                  <a:pt x="1241629" y="895236"/>
                </a:moveTo>
                <a:lnTo>
                  <a:pt x="0" y="895236"/>
                </a:lnTo>
                <a:cubicBezTo>
                  <a:pt x="272312" y="732595"/>
                  <a:pt x="413358" y="579678"/>
                  <a:pt x="499710" y="359912"/>
                </a:cubicBezTo>
                <a:lnTo>
                  <a:pt x="532779" y="263776"/>
                </a:lnTo>
                <a:lnTo>
                  <a:pt x="305156" y="263776"/>
                </a:lnTo>
                <a:lnTo>
                  <a:pt x="620814" y="0"/>
                </a:lnTo>
                <a:lnTo>
                  <a:pt x="936472" y="263776"/>
                </a:lnTo>
                <a:lnTo>
                  <a:pt x="708803" y="263776"/>
                </a:lnTo>
                <a:lnTo>
                  <a:pt x="736971" y="350797"/>
                </a:lnTo>
                <a:cubicBezTo>
                  <a:pt x="811602" y="550508"/>
                  <a:pt x="941536" y="693701"/>
                  <a:pt x="1241629" y="895236"/>
                </a:cubicBezTo>
                <a:close/>
              </a:path>
            </a:pathLst>
          </a:custGeom>
          <a:gradFill>
            <a:gsLst>
              <a:gs pos="0">
                <a:schemeClr val="accent2">
                  <a:alpha val="0"/>
                </a:schemeClr>
              </a:gs>
              <a:gs pos="100000">
                <a:schemeClr val="accent2"/>
              </a:gs>
            </a:gsLst>
            <a:lin ang="16200000" scaled="0"/>
          </a:grad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形状 120">
            <a:extLst>
              <a:ext uri="{FF2B5EF4-FFF2-40B4-BE49-F238E27FC236}">
                <a16:creationId xmlns:a16="http://schemas.microsoft.com/office/drawing/2014/main" xmlns="" id="{195D8994-6811-451E-AF93-3CE819B16C05}"/>
              </a:ext>
            </a:extLst>
          </p:cNvPr>
          <p:cNvSpPr/>
          <p:nvPr/>
        </p:nvSpPr>
        <p:spPr>
          <a:xfrm rot="16200000">
            <a:off x="6693432" y="3273685"/>
            <a:ext cx="1241629" cy="895236"/>
          </a:xfrm>
          <a:custGeom>
            <a:avLst/>
            <a:gdLst>
              <a:gd name="connsiteX0" fmla="*/ 1241629 w 1241629"/>
              <a:gd name="connsiteY0" fmla="*/ 895236 h 895236"/>
              <a:gd name="connsiteX1" fmla="*/ 0 w 1241629"/>
              <a:gd name="connsiteY1" fmla="*/ 895236 h 895236"/>
              <a:gd name="connsiteX2" fmla="*/ 499710 w 1241629"/>
              <a:gd name="connsiteY2" fmla="*/ 359912 h 895236"/>
              <a:gd name="connsiteX3" fmla="*/ 532779 w 1241629"/>
              <a:gd name="connsiteY3" fmla="*/ 263776 h 895236"/>
              <a:gd name="connsiteX4" fmla="*/ 305156 w 1241629"/>
              <a:gd name="connsiteY4" fmla="*/ 263776 h 895236"/>
              <a:gd name="connsiteX5" fmla="*/ 620814 w 1241629"/>
              <a:gd name="connsiteY5" fmla="*/ 0 h 895236"/>
              <a:gd name="connsiteX6" fmla="*/ 936472 w 1241629"/>
              <a:gd name="connsiteY6" fmla="*/ 263776 h 895236"/>
              <a:gd name="connsiteX7" fmla="*/ 708803 w 1241629"/>
              <a:gd name="connsiteY7" fmla="*/ 263776 h 895236"/>
              <a:gd name="connsiteX8" fmla="*/ 736971 w 1241629"/>
              <a:gd name="connsiteY8" fmla="*/ 350797 h 895236"/>
              <a:gd name="connsiteX9" fmla="*/ 1241629 w 1241629"/>
              <a:gd name="connsiteY9" fmla="*/ 895236 h 89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1629" h="895236">
                <a:moveTo>
                  <a:pt x="1241629" y="895236"/>
                </a:moveTo>
                <a:lnTo>
                  <a:pt x="0" y="895236"/>
                </a:lnTo>
                <a:cubicBezTo>
                  <a:pt x="272312" y="732595"/>
                  <a:pt x="413358" y="579678"/>
                  <a:pt x="499710" y="359912"/>
                </a:cubicBezTo>
                <a:lnTo>
                  <a:pt x="532779" y="263776"/>
                </a:lnTo>
                <a:lnTo>
                  <a:pt x="305156" y="263776"/>
                </a:lnTo>
                <a:lnTo>
                  <a:pt x="620814" y="0"/>
                </a:lnTo>
                <a:lnTo>
                  <a:pt x="936472" y="263776"/>
                </a:lnTo>
                <a:lnTo>
                  <a:pt x="708803" y="263776"/>
                </a:lnTo>
                <a:lnTo>
                  <a:pt x="736971" y="350797"/>
                </a:lnTo>
                <a:cubicBezTo>
                  <a:pt x="811602" y="550508"/>
                  <a:pt x="941536" y="693701"/>
                  <a:pt x="1241629" y="895236"/>
                </a:cubicBezTo>
                <a:close/>
              </a:path>
            </a:pathLst>
          </a:custGeom>
          <a:gradFill>
            <a:gsLst>
              <a:gs pos="0">
                <a:schemeClr val="accent2">
                  <a:alpha val="0"/>
                </a:schemeClr>
              </a:gs>
              <a:gs pos="100000">
                <a:schemeClr val="accent2"/>
              </a:gs>
            </a:gsLst>
            <a:lin ang="16200000" scaled="0"/>
          </a:grad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15902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373158;#370221;#380019;#370970;#369052;#372013;#370982;#162091;#372773;#45845;#77544;#373628;#398705;#150129;"/>
</p:tagLst>
</file>

<file path=ppt/tags/tag3.xml><?xml version="1.0" encoding="utf-8"?>
<p:tagLst xmlns:a="http://schemas.openxmlformats.org/drawingml/2006/main" xmlns:r="http://schemas.openxmlformats.org/officeDocument/2006/relationships" xmlns:p="http://schemas.openxmlformats.org/presentationml/2006/main">
  <p:tag name="ISLIDE.ICON" val="#373095;"/>
</p:tagLst>
</file>

<file path=ppt/tags/tag4.xml><?xml version="1.0" encoding="utf-8"?>
<p:tagLst xmlns:a="http://schemas.openxmlformats.org/drawingml/2006/main" xmlns:r="http://schemas.openxmlformats.org/officeDocument/2006/relationships" xmlns:p="http://schemas.openxmlformats.org/presentationml/2006/main">
  <p:tag name="ISLIDE.ICON" val="#149434;#166458;#133340;"/>
</p:tagLst>
</file>

<file path=ppt/tags/tag5.xml><?xml version="1.0" encoding="utf-8"?>
<p:tagLst xmlns:a="http://schemas.openxmlformats.org/drawingml/2006/main" xmlns:r="http://schemas.openxmlformats.org/officeDocument/2006/relationships" xmlns:p="http://schemas.openxmlformats.org/presentationml/2006/main">
  <p:tag name="ISLIDE.ICON" val="#393569;#393667;#110762;"/>
</p:tagLst>
</file>

<file path=ppt/theme/theme1.xml><?xml version="1.0" encoding="utf-8"?>
<a:theme xmlns:a="http://schemas.openxmlformats.org/drawingml/2006/main" name="Office 主题​​">
  <a:themeElements>
    <a:clrScheme name="稿定模板">
      <a:dk1>
        <a:sysClr val="windowText" lastClr="000000"/>
      </a:dk1>
      <a:lt1>
        <a:sysClr val="window" lastClr="FFFFFF"/>
      </a:lt1>
      <a:dk2>
        <a:srgbClr val="222A35"/>
      </a:dk2>
      <a:lt2>
        <a:srgbClr val="DBEFF9"/>
      </a:lt2>
      <a:accent1>
        <a:srgbClr val="2290FC"/>
      </a:accent1>
      <a:accent2>
        <a:srgbClr val="037BF0"/>
      </a:accent2>
      <a:accent3>
        <a:srgbClr val="FB7598"/>
      </a:accent3>
      <a:accent4>
        <a:srgbClr val="FC9783"/>
      </a:accent4>
      <a:accent5>
        <a:srgbClr val="7BDF9B"/>
      </a:accent5>
      <a:accent6>
        <a:srgbClr val="25AE9E"/>
      </a:accent6>
      <a:hlink>
        <a:srgbClr val="0563C1"/>
      </a:hlink>
      <a:folHlink>
        <a:srgbClr val="954F72"/>
      </a:folHlink>
    </a:clrScheme>
    <a:fontScheme name="稿定模板">
      <a:majorFont>
        <a:latin typeface="OPPOSans B"/>
        <a:ea typeface="锐字云字库锐宋粗G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8208</TotalTime>
  <Words>3823</Words>
  <Application>Microsoft Office PowerPoint</Application>
  <PresentationFormat>宽屏</PresentationFormat>
  <Paragraphs>533</Paragraphs>
  <Slides>48</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48</vt:i4>
      </vt:variant>
    </vt:vector>
  </HeadingPairs>
  <TitlesOfParts>
    <vt:vector size="59" baseType="lpstr">
      <vt:lpstr>OPPOSans B</vt:lpstr>
      <vt:lpstr>OPPOSans M</vt:lpstr>
      <vt:lpstr>Roboto Cn</vt:lpstr>
      <vt:lpstr>Roboto Regular</vt:lpstr>
      <vt:lpstr>等线</vt:lpstr>
      <vt:lpstr>等线 Light</vt:lpstr>
      <vt:lpstr>锐字云字库锐宋粗GB</vt:lpstr>
      <vt:lpstr>思源黑体 CN Regular</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蓝色商务风房地产建筑行业年终总结汇报ppt模板</dc:title>
  <dc:creator>周 圈圈</dc:creator>
  <cp:keywords>稿定年终PPT模板大赛</cp:keywords>
  <dc:description>www.51pptmoban.com</dc:description>
  <cp:lastModifiedBy>阳光男孩</cp:lastModifiedBy>
  <cp:revision>882</cp:revision>
  <dcterms:created xsi:type="dcterms:W3CDTF">2021-11-16T05:29:05Z</dcterms:created>
  <dcterms:modified xsi:type="dcterms:W3CDTF">2021-12-15T08:39:15Z</dcterms:modified>
</cp:coreProperties>
</file>