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21" r:id="rId2"/>
    <p:sldId id="423" r:id="rId3"/>
    <p:sldId id="437" r:id="rId4"/>
    <p:sldId id="428" r:id="rId5"/>
    <p:sldId id="429" r:id="rId6"/>
    <p:sldId id="430" r:id="rId7"/>
    <p:sldId id="432" r:id="rId8"/>
    <p:sldId id="433" r:id="rId9"/>
    <p:sldId id="436" r:id="rId10"/>
    <p:sldId id="438" r:id="rId11"/>
    <p:sldId id="439" r:id="rId12"/>
    <p:sldId id="440" r:id="rId13"/>
    <p:sldId id="44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5A8"/>
    <a:srgbClr val="E4BA6E"/>
    <a:srgbClr val="F5E6CB"/>
    <a:srgbClr val="DAAB00"/>
    <a:srgbClr val="CCA000"/>
    <a:srgbClr val="DA9F36"/>
    <a:srgbClr val="0571C5"/>
    <a:srgbClr val="F2D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4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D1F27-5D20-4D62-886D-63A7F100AD6C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57504-BAA9-4D1A-81D9-CB6C764A3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937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C944C4-3718-4639-BBEF-436B954F0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5AC950B-D088-4C2D-A9DA-C11807E0E9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D7F28F-1D5C-4A14-9112-94608AC01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118735-EC31-4448-906E-7A758DAF8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F2EDE7-3203-4A2B-A621-DAFFF7EFA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966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67A97C-E205-45AD-BF3A-22D6D1AFD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A476D7-642B-4C7D-8C0F-EFD829F04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932E07-2003-467E-859A-C4E5E8C43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CA23B4-312D-4834-AC44-CD4C1D20C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CAE24E-3E46-472A-8823-37167DFB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77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79199F0-9A5B-4B2D-B314-813D094777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484373E-3F0A-415E-9825-481777F2D9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8246F-1091-4934-8D76-BC9897AB0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794CDF-05F4-4686-AE3C-CE4C8DF3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55CF57-8035-4AC1-B4AF-386AFF917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66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2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609698-5C00-486A-993F-5E5A5B366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E52AD3-E939-4F08-92CC-2AC893807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48576C-E609-4E54-928A-2609F590F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AC5433-B023-458A-AE53-2958AF697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12361C-7636-4DE9-8F5A-F3E9EA5EB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7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F64CF6-DBB1-49D0-9DDE-479303AA2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981AEB-18AF-427C-A2F1-57817094F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8C700E-1184-4DBF-A487-D003D7C9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0143B1-0A1D-46BC-B239-7F3401698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CFE78C-2EDE-47D1-8326-783878C20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39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78ECFF-DFF2-4928-BB02-F5134E19E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EC7F83-F129-40FB-A148-19EC0831C9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3FD457-5FF0-4D5F-8BA8-A7B5350CA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767F1F-EB33-4072-AA24-893C3D5C0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C09326-5E1F-48FD-A26A-C422C3050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5DFB09-E74A-43C7-9B29-9D06A0D00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15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2CA0D-7A71-41DE-9BB6-D6FA8347A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BE00D6-7F57-49BC-A4F9-2FBF530CEF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D02AEE-A9B5-4972-B8F8-D778AB2A1E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046D7EB-7C60-40C6-8F34-EBECDA56BD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D9C03B-26B6-4AB4-A6C8-E6E9E5CD88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623D483-8F6C-44E9-A1CD-E2F14392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6672FB4-8725-48C2-83A0-D454F5705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1D7B4AD-DBA0-48B6-AE32-07660787F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283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4207D7-67F1-4140-8A52-1C1067AFF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15ED37F-3555-4069-B2B9-00F8AB6A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7AEAE8D-187B-4200-99B2-496FD17A8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D8192F1-16B9-4E71-B9AB-2B3E48168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71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4D52674-188F-4074-A0C5-FFDBEC2F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C1E2EE-28CC-4A4C-9FBB-3164B614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FB86DDE-9F09-4614-A9CC-5EC31C70C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32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66C7C-5F65-4896-A375-24396AA1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B0DCFE-ED31-4552-9D39-72F9BF96F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5459CF-27AF-4347-B83C-E38C04F7D0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BBCDBD-BC00-42DE-A978-81629DD1E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254A36-7854-4A8C-93FC-776E63A7F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2E3B65-916D-43A6-9326-5B63C5651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2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96F7A8-3A46-4021-B7EC-1329F904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49F292D-C919-452F-86FB-0928A95ED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93B0ED-F799-40D2-AA27-EF30B80FA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167BA0-5BE3-4C4A-9328-7C2E45F8C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0CAF4F-72D2-49E4-A2F7-8CB3FDBE6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C46098-6FEA-4017-99AC-6EF1CE50E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12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05E2AEF-9F40-476B-A8FD-60F2BD204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38FF43-6A4C-4B05-B4E3-D0E44682C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67494B-94D0-49D9-AB1C-B56150BB3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EEB0E-9F88-4A11-83AB-481EF90B157A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700A0B-AEEB-4E92-B365-37A955762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D6DE84-2C66-4FDD-96BC-F84AAB6B9E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27318-7919-474A-B703-F8F411C5E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7.png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12" Type="http://schemas.microsoft.com/office/2007/relationships/hdphoto" Target="../media/hdphoto8.wdp"/><Relationship Id="rId2" Type="http://schemas.openxmlformats.org/officeDocument/2006/relationships/image" Target="../media/image8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microsoft.com/office/2007/relationships/hdphoto" Target="../media/hdphoto5.wdp"/><Relationship Id="rId15" Type="http://schemas.openxmlformats.org/officeDocument/2006/relationships/image" Target="../media/image18.png"/><Relationship Id="rId10" Type="http://schemas.microsoft.com/office/2007/relationships/hdphoto" Target="../media/hdphoto7.wdp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>
            <a:extLst>
              <a:ext uri="{FF2B5EF4-FFF2-40B4-BE49-F238E27FC236}">
                <a16:creationId xmlns:a16="http://schemas.microsoft.com/office/drawing/2014/main" id="{C524C825-8778-4A8C-998B-C648B19B3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811"/>
            <a:ext cx="12192002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B6E8561-AB86-4655-8A0D-2DA0402D104B}"/>
              </a:ext>
            </a:extLst>
          </p:cNvPr>
          <p:cNvSpPr/>
          <p:nvPr/>
        </p:nvSpPr>
        <p:spPr>
          <a:xfrm>
            <a:off x="-2" y="-6811"/>
            <a:ext cx="12192000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66000">
                <a:schemeClr val="accent1">
                  <a:satMod val="110000"/>
                  <a:lumMod val="100000"/>
                  <a:shade val="100000"/>
                  <a:alpha val="58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14000"/>
                </a:schemeClr>
              </a:gs>
            </a:gsLst>
            <a:lin ang="0" scaled="0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id="{DC2F7233-0EA8-461F-AD10-C62B3757E4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" y="6811"/>
            <a:ext cx="10455219" cy="6878434"/>
          </a:xfrm>
          <a:custGeom>
            <a:avLst/>
            <a:gdLst>
              <a:gd name="connsiteX0" fmla="*/ 10424159 w 10424159"/>
              <a:gd name="connsiteY0" fmla="*/ 0 h 6858000"/>
              <a:gd name="connsiteX1" fmla="*/ 0 w 10424159"/>
              <a:gd name="connsiteY1" fmla="*/ 0 h 6858000"/>
              <a:gd name="connsiteX2" fmla="*/ 0 w 10424159"/>
              <a:gd name="connsiteY2" fmla="*/ 6858000 h 6858000"/>
              <a:gd name="connsiteX3" fmla="*/ 10424159 w 104241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159" h="6858000">
                <a:moveTo>
                  <a:pt x="10424159" y="0"/>
                </a:moveTo>
                <a:lnTo>
                  <a:pt x="0" y="0"/>
                </a:lnTo>
                <a:lnTo>
                  <a:pt x="0" y="6858000"/>
                </a:lnTo>
                <a:lnTo>
                  <a:pt x="10424159" y="6858000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AADF283-201B-4ECC-B299-A219C0BE5B9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8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85976" y="987205"/>
            <a:ext cx="1842184" cy="185352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C73FB16E-ABD8-46A7-A4ED-2B5D69DC8A08}"/>
              </a:ext>
            </a:extLst>
          </p:cNvPr>
          <p:cNvGrpSpPr/>
          <p:nvPr/>
        </p:nvGrpSpPr>
        <p:grpSpPr>
          <a:xfrm>
            <a:off x="968356" y="4891418"/>
            <a:ext cx="2105063" cy="923331"/>
            <a:chOff x="968356" y="4957416"/>
            <a:chExt cx="2105063" cy="923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B33A20-E8B2-47B9-ACC9-7325E92EDD19}"/>
                </a:ext>
              </a:extLst>
            </p:cNvPr>
            <p:cNvSpPr txBox="1"/>
            <p:nvPr/>
          </p:nvSpPr>
          <p:spPr>
            <a:xfrm>
              <a:off x="968356" y="4957416"/>
              <a:ext cx="162095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部门：人力资源部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E5A0911-5B36-47A4-800A-5E4972C14EE5}"/>
                </a:ext>
              </a:extLst>
            </p:cNvPr>
            <p:cNvSpPr txBox="1"/>
            <p:nvPr/>
          </p:nvSpPr>
          <p:spPr>
            <a:xfrm>
              <a:off x="968356" y="5265193"/>
              <a:ext cx="1441420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汇报人：某某某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1A9ABE0-B1AA-40C6-A690-4F54668CF490}"/>
                </a:ext>
              </a:extLst>
            </p:cNvPr>
            <p:cNvSpPr txBox="1"/>
            <p:nvPr/>
          </p:nvSpPr>
          <p:spPr>
            <a:xfrm>
              <a:off x="968356" y="5572970"/>
              <a:ext cx="210506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时间：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2021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年</a:t>
              </a:r>
              <a:r>
                <a:rPr lang="en-US" altLang="zh-CN" sz="14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20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日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7DF923B-3BBF-4926-B87C-3C7CB5530B50}"/>
              </a:ext>
            </a:extLst>
          </p:cNvPr>
          <p:cNvCxnSpPr>
            <a:cxnSpLocks/>
          </p:cNvCxnSpPr>
          <p:nvPr/>
        </p:nvCxnSpPr>
        <p:spPr>
          <a:xfrm>
            <a:off x="1059789" y="4142412"/>
            <a:ext cx="719045" cy="0"/>
          </a:xfrm>
          <a:prstGeom prst="line">
            <a:avLst/>
          </a:prstGeom>
          <a:ln w="25400">
            <a:gradFill>
              <a:gsLst>
                <a:gs pos="0">
                  <a:srgbClr val="F2D8AB">
                    <a:lumMod val="82000"/>
                  </a:srgbClr>
                </a:gs>
                <a:gs pos="100000">
                  <a:srgbClr val="DA9F3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854DD1-D1B0-4F6D-864F-75AE4C03BD52}"/>
              </a:ext>
            </a:extLst>
          </p:cNvPr>
          <p:cNvGrpSpPr/>
          <p:nvPr/>
        </p:nvGrpSpPr>
        <p:grpSpPr>
          <a:xfrm>
            <a:off x="867931" y="1304352"/>
            <a:ext cx="6472211" cy="2481692"/>
            <a:chOff x="867931" y="1304352"/>
            <a:chExt cx="6472211" cy="24816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5CF23B2-C419-433C-9012-E0573795C2F1}"/>
                </a:ext>
              </a:extLst>
            </p:cNvPr>
            <p:cNvSpPr txBox="1"/>
            <p:nvPr/>
          </p:nvSpPr>
          <p:spPr>
            <a:xfrm>
              <a:off x="888711" y="1318323"/>
              <a:ext cx="524785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solidFill>
                      <a:srgbClr val="CCA000"/>
                    </a:solidFill>
                  </a:ln>
                  <a:noFill/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企业年终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FA915B3-D1AB-4217-BB9E-388CC484B044}"/>
                </a:ext>
              </a:extLst>
            </p:cNvPr>
            <p:cNvSpPr txBox="1"/>
            <p:nvPr/>
          </p:nvSpPr>
          <p:spPr>
            <a:xfrm>
              <a:off x="878318" y="2462605"/>
              <a:ext cx="646182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solidFill>
                      <a:srgbClr val="CCA000"/>
                    </a:solidFill>
                  </a:ln>
                  <a:noFill/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汇报</a:t>
              </a:r>
              <a:r>
                <a:rPr kumimoji="0" lang="en-US" altLang="zh-CN" sz="8000" b="0" i="0" u="none" strike="noStrike" kern="1200" cap="none" spc="0" normalizeH="0" baseline="0" noProof="0" dirty="0">
                  <a:ln>
                    <a:solidFill>
                      <a:srgbClr val="CCA000"/>
                    </a:solidFill>
                  </a:ln>
                  <a:noFill/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PPT</a:t>
              </a:r>
              <a:r>
                <a:rPr kumimoji="0" lang="zh-CN" altLang="en-US" sz="8000" b="0" i="0" u="none" strike="noStrike" kern="1200" cap="none" spc="0" normalizeH="0" baseline="0" noProof="0" dirty="0">
                  <a:ln>
                    <a:solidFill>
                      <a:srgbClr val="CCA000"/>
                    </a:solidFill>
                  </a:ln>
                  <a:noFill/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模板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46F301-F530-4717-9B32-DFC38353413E}"/>
                </a:ext>
              </a:extLst>
            </p:cNvPr>
            <p:cNvSpPr txBox="1"/>
            <p:nvPr/>
          </p:nvSpPr>
          <p:spPr>
            <a:xfrm>
              <a:off x="867931" y="1304352"/>
              <a:ext cx="4424829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企业年终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4B9DE7-93D0-4D8B-B8CC-157EAE5EC2DA}"/>
                </a:ext>
              </a:extLst>
            </p:cNvPr>
            <p:cNvSpPr txBox="1"/>
            <p:nvPr/>
          </p:nvSpPr>
          <p:spPr>
            <a:xfrm>
              <a:off x="867931" y="2443151"/>
              <a:ext cx="6370821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汇报</a:t>
              </a: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PPT</a:t>
              </a: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模板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FD7137F-A6D6-4C97-B1EE-FF10C03FF281}"/>
              </a:ext>
            </a:extLst>
          </p:cNvPr>
          <p:cNvSpPr txBox="1"/>
          <p:nvPr/>
        </p:nvSpPr>
        <p:spPr>
          <a:xfrm>
            <a:off x="968356" y="3662739"/>
            <a:ext cx="4434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Enterprise year-end report PPT template</a:t>
            </a:r>
          </a:p>
        </p:txBody>
      </p:sp>
    </p:spTree>
    <p:extLst>
      <p:ext uri="{BB962C8B-B14F-4D97-AF65-F5344CB8AC3E}">
        <p14:creationId xmlns:p14="http://schemas.microsoft.com/office/powerpoint/2010/main" val="4176091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>
            <a:extLst>
              <a:ext uri="{FF2B5EF4-FFF2-40B4-BE49-F238E27FC236}">
                <a16:creationId xmlns:a16="http://schemas.microsoft.com/office/drawing/2014/main" id="{C524C825-8778-4A8C-998B-C648B19B3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811"/>
            <a:ext cx="12192002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B6E8561-AB86-4655-8A0D-2DA0402D104B}"/>
              </a:ext>
            </a:extLst>
          </p:cNvPr>
          <p:cNvSpPr/>
          <p:nvPr/>
        </p:nvSpPr>
        <p:spPr>
          <a:xfrm>
            <a:off x="-2" y="-6811"/>
            <a:ext cx="12192000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66000">
                <a:schemeClr val="accent1">
                  <a:satMod val="110000"/>
                  <a:lumMod val="100000"/>
                  <a:shade val="100000"/>
                  <a:alpha val="58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14000"/>
                </a:schemeClr>
              </a:gs>
            </a:gsLst>
            <a:lin ang="0" scaled="0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id="{DC2F7233-0EA8-461F-AD10-C62B3757E4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6" y="6811"/>
            <a:ext cx="10455219" cy="6878434"/>
          </a:xfrm>
          <a:custGeom>
            <a:avLst/>
            <a:gdLst>
              <a:gd name="connsiteX0" fmla="*/ 10424159 w 10424159"/>
              <a:gd name="connsiteY0" fmla="*/ 0 h 6858000"/>
              <a:gd name="connsiteX1" fmla="*/ 0 w 10424159"/>
              <a:gd name="connsiteY1" fmla="*/ 0 h 6858000"/>
              <a:gd name="connsiteX2" fmla="*/ 0 w 10424159"/>
              <a:gd name="connsiteY2" fmla="*/ 6858000 h 6858000"/>
              <a:gd name="connsiteX3" fmla="*/ 10424159 w 104241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159" h="6858000">
                <a:moveTo>
                  <a:pt x="10424159" y="0"/>
                </a:moveTo>
                <a:lnTo>
                  <a:pt x="0" y="0"/>
                </a:lnTo>
                <a:lnTo>
                  <a:pt x="0" y="6858000"/>
                </a:lnTo>
                <a:lnTo>
                  <a:pt x="10424159" y="6858000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AADF283-201B-4ECC-B299-A219C0BE5B9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8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85976" y="987205"/>
            <a:ext cx="1842184" cy="185352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C73FB16E-ABD8-46A7-A4ED-2B5D69DC8A08}"/>
              </a:ext>
            </a:extLst>
          </p:cNvPr>
          <p:cNvGrpSpPr/>
          <p:nvPr/>
        </p:nvGrpSpPr>
        <p:grpSpPr>
          <a:xfrm>
            <a:off x="968356" y="4891418"/>
            <a:ext cx="2105063" cy="923331"/>
            <a:chOff x="968356" y="4957416"/>
            <a:chExt cx="2105063" cy="923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B33A20-E8B2-47B9-ACC9-7325E92EDD19}"/>
                </a:ext>
              </a:extLst>
            </p:cNvPr>
            <p:cNvSpPr txBox="1"/>
            <p:nvPr/>
          </p:nvSpPr>
          <p:spPr>
            <a:xfrm>
              <a:off x="968356" y="4957416"/>
              <a:ext cx="162095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部门：人力资源部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E5A0911-5B36-47A4-800A-5E4972C14EE5}"/>
                </a:ext>
              </a:extLst>
            </p:cNvPr>
            <p:cNvSpPr txBox="1"/>
            <p:nvPr/>
          </p:nvSpPr>
          <p:spPr>
            <a:xfrm>
              <a:off x="968356" y="5265193"/>
              <a:ext cx="1441420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汇报人：某某某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1A9ABE0-B1AA-40C6-A690-4F54668CF490}"/>
                </a:ext>
              </a:extLst>
            </p:cNvPr>
            <p:cNvSpPr txBox="1"/>
            <p:nvPr/>
          </p:nvSpPr>
          <p:spPr>
            <a:xfrm>
              <a:off x="968356" y="5572970"/>
              <a:ext cx="2105063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时间：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2021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年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20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M" panose="00020600040101010101" pitchFamily="18" charset="-122"/>
                </a:rPr>
                <a:t>日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7DF923B-3BBF-4926-B87C-3C7CB5530B50}"/>
              </a:ext>
            </a:extLst>
          </p:cNvPr>
          <p:cNvCxnSpPr>
            <a:cxnSpLocks/>
          </p:cNvCxnSpPr>
          <p:nvPr/>
        </p:nvCxnSpPr>
        <p:spPr>
          <a:xfrm>
            <a:off x="1059789" y="4142412"/>
            <a:ext cx="719045" cy="0"/>
          </a:xfrm>
          <a:prstGeom prst="line">
            <a:avLst/>
          </a:prstGeom>
          <a:ln w="25400">
            <a:gradFill>
              <a:gsLst>
                <a:gs pos="0">
                  <a:srgbClr val="F2D8AB">
                    <a:lumMod val="82000"/>
                  </a:srgbClr>
                </a:gs>
                <a:gs pos="100000">
                  <a:srgbClr val="DA9F3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854DD1-D1B0-4F6D-864F-75AE4C03BD52}"/>
              </a:ext>
            </a:extLst>
          </p:cNvPr>
          <p:cNvGrpSpPr/>
          <p:nvPr/>
        </p:nvGrpSpPr>
        <p:grpSpPr>
          <a:xfrm>
            <a:off x="867932" y="1304352"/>
            <a:ext cx="6472210" cy="2481692"/>
            <a:chOff x="867932" y="1304352"/>
            <a:chExt cx="6472210" cy="24816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5CF23B2-C419-433C-9012-E0573795C2F1}"/>
                </a:ext>
              </a:extLst>
            </p:cNvPr>
            <p:cNvSpPr txBox="1"/>
            <p:nvPr/>
          </p:nvSpPr>
          <p:spPr>
            <a:xfrm>
              <a:off x="888711" y="1318323"/>
              <a:ext cx="524785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solidFill>
                      <a:srgbClr val="CCA000"/>
                    </a:solidFill>
                  </a:ln>
                  <a:noFill/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谢谢观看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FA915B3-D1AB-4217-BB9E-388CC484B044}"/>
                </a:ext>
              </a:extLst>
            </p:cNvPr>
            <p:cNvSpPr txBox="1"/>
            <p:nvPr/>
          </p:nvSpPr>
          <p:spPr>
            <a:xfrm>
              <a:off x="878318" y="2462605"/>
              <a:ext cx="646182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0" normalizeH="0" baseline="0" noProof="0" dirty="0">
                  <a:ln>
                    <a:solidFill>
                      <a:srgbClr val="CCA000"/>
                    </a:solidFill>
                  </a:ln>
                  <a:noFill/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THANKS</a:t>
              </a:r>
              <a:endParaRPr kumimoji="0" lang="zh-CN" altLang="en-US" sz="8000" b="0" i="0" u="none" strike="noStrike" kern="1200" cap="none" spc="0" normalizeH="0" baseline="0" noProof="0" dirty="0">
                <a:ln>
                  <a:solidFill>
                    <a:srgbClr val="CCA000"/>
                  </a:soli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46F301-F530-4717-9B32-DFC38353413E}"/>
                </a:ext>
              </a:extLst>
            </p:cNvPr>
            <p:cNvSpPr txBox="1"/>
            <p:nvPr/>
          </p:nvSpPr>
          <p:spPr>
            <a:xfrm>
              <a:off x="867932" y="1304352"/>
              <a:ext cx="424727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谢谢观看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4B9DE7-93D0-4D8B-B8CC-157EAE5EC2DA}"/>
                </a:ext>
              </a:extLst>
            </p:cNvPr>
            <p:cNvSpPr txBox="1"/>
            <p:nvPr/>
          </p:nvSpPr>
          <p:spPr>
            <a:xfrm>
              <a:off x="867932" y="2443151"/>
              <a:ext cx="526863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THANKS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7D3C94B-08D4-4869-BEE6-810365365134}"/>
              </a:ext>
            </a:extLst>
          </p:cNvPr>
          <p:cNvSpPr txBox="1"/>
          <p:nvPr/>
        </p:nvSpPr>
        <p:spPr>
          <a:xfrm>
            <a:off x="968356" y="3662739"/>
            <a:ext cx="4434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Enterprise year-end report PPT template</a:t>
            </a:r>
          </a:p>
        </p:txBody>
      </p:sp>
    </p:spTree>
    <p:extLst>
      <p:ext uri="{BB962C8B-B14F-4D97-AF65-F5344CB8AC3E}">
        <p14:creationId xmlns:p14="http://schemas.microsoft.com/office/powerpoint/2010/main" val="324012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5FDE486-6E08-4D65-9A8C-E16F22AC0195}"/>
              </a:ext>
            </a:extLst>
          </p:cNvPr>
          <p:cNvGrpSpPr/>
          <p:nvPr/>
        </p:nvGrpSpPr>
        <p:grpSpPr>
          <a:xfrm>
            <a:off x="4162096" y="800254"/>
            <a:ext cx="3867809" cy="3867809"/>
            <a:chOff x="8639502" y="944563"/>
            <a:chExt cx="2322787" cy="2322787"/>
          </a:xfrm>
        </p:grpSpPr>
        <p:pic>
          <p:nvPicPr>
            <p:cNvPr id="5" name="图片 4" descr="QR 代码&#10;&#10;描述已自动生成">
              <a:extLst>
                <a:ext uri="{FF2B5EF4-FFF2-40B4-BE49-F238E27FC236}">
                  <a16:creationId xmlns:a16="http://schemas.microsoft.com/office/drawing/2014/main" id="{13DEFE1D-9D99-4A54-B84B-9872E734DF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25333" y="1160025"/>
              <a:ext cx="1951125" cy="189186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D01A6ED-5583-4C75-A1B2-DE2B118469FC}"/>
                </a:ext>
              </a:extLst>
            </p:cNvPr>
            <p:cNvSpPr/>
            <p:nvPr/>
          </p:nvSpPr>
          <p:spPr>
            <a:xfrm>
              <a:off x="8639502" y="944563"/>
              <a:ext cx="2322787" cy="2322787"/>
            </a:xfrm>
            <a:prstGeom prst="rect">
              <a:avLst/>
            </a:prstGeom>
            <a:noFill/>
            <a:ln w="476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E0D7C2C-2397-4E4B-8C71-2E3B37346FB8}"/>
              </a:ext>
            </a:extLst>
          </p:cNvPr>
          <p:cNvSpPr txBox="1"/>
          <p:nvPr/>
        </p:nvSpPr>
        <p:spPr>
          <a:xfrm>
            <a:off x="2463659" y="5076497"/>
            <a:ext cx="7264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3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定制设计师 晴天，欢迎来撩！</a:t>
            </a:r>
          </a:p>
        </p:txBody>
      </p:sp>
    </p:spTree>
    <p:extLst>
      <p:ext uri="{BB962C8B-B14F-4D97-AF65-F5344CB8AC3E}">
        <p14:creationId xmlns:p14="http://schemas.microsoft.com/office/powerpoint/2010/main" val="3402258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19999" y="4985246"/>
            <a:ext cx="4520522" cy="202507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200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19999" y="4636824"/>
            <a:ext cx="4340964" cy="182496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707" y="4631626"/>
            <a:ext cx="620689" cy="192890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19999" y="5348484"/>
            <a:ext cx="4081840" cy="191891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图片 115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0387" y="902676"/>
            <a:ext cx="1747094" cy="1732574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18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8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28251"/>
            <a:ext cx="4660256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晴天里有阳光，阳光总是充满温暖，晴天会永远阳光灿烂。欢迎加微信交流：</a:t>
            </a:r>
            <a:r>
              <a:rPr lang="en-US" altLang="zh-CN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SQQing999</a:t>
            </a:r>
            <a:endParaRPr lang="zh-CN" altLang="en-US" sz="16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14563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苏晴</a:t>
            </a:r>
          </a:p>
        </p:txBody>
      </p:sp>
      <p:sp>
        <p:nvSpPr>
          <p:cNvPr id="117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78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苏晴 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8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9694E08-8F13-4AED-AAF3-4EE1FB5080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72" b="11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A588E8AB-9B46-4BB7-B64F-1AF44A980A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">
                <a:schemeClr val="tx1"/>
              </a:gs>
              <a:gs pos="61000">
                <a:schemeClr val="accent1">
                  <a:satMod val="110000"/>
                  <a:lumMod val="100000"/>
                  <a:shade val="100000"/>
                  <a:alpha val="66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0"/>
                </a:schemeClr>
              </a:gs>
            </a:gsLst>
            <a:lin ang="5400000" scaled="0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56CF18-B68D-4533-9D63-3CE4364C9F2E}"/>
              </a:ext>
            </a:extLst>
          </p:cNvPr>
          <p:cNvSpPr/>
          <p:nvPr/>
        </p:nvSpPr>
        <p:spPr>
          <a:xfrm>
            <a:off x="2667000" y="825853"/>
            <a:ext cx="6858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600" normalizeH="0" baseline="0" noProof="0" dirty="0">
                <a:ln w="6350">
                  <a:gradFill>
                    <a:gsLst>
                      <a:gs pos="0">
                        <a:srgbClr val="F2D8AB">
                          <a:alpha val="33000"/>
                        </a:srgbClr>
                      </a:gs>
                      <a:gs pos="100000">
                        <a:srgbClr val="E4BA6E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13CE826-B586-4A0A-BF5E-27438C273B77}"/>
              </a:ext>
            </a:extLst>
          </p:cNvPr>
          <p:cNvSpPr txBox="1"/>
          <p:nvPr/>
        </p:nvSpPr>
        <p:spPr>
          <a:xfrm>
            <a:off x="5192791" y="1020275"/>
            <a:ext cx="1806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n w="0">
                  <a:solidFill>
                    <a:schemeClr val="bg1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E10965-9D4E-44CF-8805-9291076353E3}"/>
              </a:ext>
            </a:extLst>
          </p:cNvPr>
          <p:cNvSpPr txBox="1"/>
          <p:nvPr/>
        </p:nvSpPr>
        <p:spPr>
          <a:xfrm>
            <a:off x="5184323" y="1011709"/>
            <a:ext cx="1806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>
                  <a:gsLst>
                    <a:gs pos="0">
                      <a:srgbClr val="F2D8AB"/>
                    </a:gs>
                    <a:gs pos="76000">
                      <a:srgbClr val="E4BA6E"/>
                    </a:gs>
                  </a:gsLst>
                  <a:lin ang="30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目录</a:t>
            </a:r>
          </a:p>
        </p:txBody>
      </p:sp>
      <p:pic>
        <p:nvPicPr>
          <p:cNvPr id="105" name="图片 104" descr="图片包含 游戏机, 灯光&#10;&#10;描述已自动生成">
            <a:extLst>
              <a:ext uri="{FF2B5EF4-FFF2-40B4-BE49-F238E27FC236}">
                <a16:creationId xmlns:a16="http://schemas.microsoft.com/office/drawing/2014/main" id="{BCFCDA8D-6A97-477D-9AD2-D8C59AEAC8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5" name="椭圆 64">
            <a:extLst>
              <a:ext uri="{FF2B5EF4-FFF2-40B4-BE49-F238E27FC236}">
                <a16:creationId xmlns:a16="http://schemas.microsoft.com/office/drawing/2014/main" id="{28297D01-1EEC-447D-842D-0065003B94BB}"/>
              </a:ext>
            </a:extLst>
          </p:cNvPr>
          <p:cNvSpPr/>
          <p:nvPr/>
        </p:nvSpPr>
        <p:spPr>
          <a:xfrm>
            <a:off x="1341918" y="2829388"/>
            <a:ext cx="1487605" cy="1487605"/>
          </a:xfrm>
          <a:prstGeom prst="ellipse">
            <a:avLst/>
          </a:prstGeom>
          <a:solidFill>
            <a:srgbClr val="FFE5B4">
              <a:alpha val="2000"/>
            </a:srgbClr>
          </a:solidFill>
          <a:ln w="15875" cap="flat" cmpd="sng" algn="ctr"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31000">
                  <a:srgbClr val="FFE5B4"/>
                </a:gs>
                <a:gs pos="86000">
                  <a:srgbClr val="FFE5B4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469F079-7275-48ED-9F34-81128BEE5692}"/>
              </a:ext>
            </a:extLst>
          </p:cNvPr>
          <p:cNvSpPr txBox="1"/>
          <p:nvPr/>
        </p:nvSpPr>
        <p:spPr>
          <a:xfrm>
            <a:off x="1172651" y="394242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</a:rPr>
              <a:t>公司介绍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0DD3C74-A1D0-4E5F-9B5E-121FA2534EAD}"/>
              </a:ext>
            </a:extLst>
          </p:cNvPr>
          <p:cNvSpPr txBox="1"/>
          <p:nvPr/>
        </p:nvSpPr>
        <p:spPr>
          <a:xfrm>
            <a:off x="1205480" y="3139043"/>
            <a:ext cx="1806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gradFill>
                    <a:gsLst>
                      <a:gs pos="11000">
                        <a:srgbClr val="EA6C29"/>
                      </a:gs>
                      <a:gs pos="40000">
                        <a:srgbClr val="FFE5B4"/>
                      </a:gs>
                      <a:gs pos="76000">
                        <a:srgbClr val="FFE5B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haroni" panose="02010803020104030203" pitchFamily="2" charset="-79"/>
              </a:rPr>
              <a:t>01</a:t>
            </a:r>
            <a:endParaRPr kumimoji="0" lang="zh-CN" altLang="en-US" sz="4400" b="1" i="0" u="none" strike="noStrike" kern="0" cap="none" spc="0" normalizeH="0" baseline="0" noProof="0" dirty="0">
              <a:ln>
                <a:gradFill>
                  <a:gsLst>
                    <a:gs pos="11000">
                      <a:srgbClr val="EA6C29"/>
                    </a:gs>
                    <a:gs pos="40000">
                      <a:srgbClr val="FFE5B4"/>
                    </a:gs>
                    <a:gs pos="76000">
                      <a:srgbClr val="FFE5B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Aharoni" panose="02010803020104030203" pitchFamily="2" charset="-79"/>
            </a:endParaRPr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F80F431E-4064-402E-9DC2-D6A0E5F7DF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FCC160">
                <a:shade val="45000"/>
                <a:satMod val="135000"/>
              </a:srgb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36845" y="3058697"/>
            <a:ext cx="619200" cy="623011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5D9F1FD3-B770-49BC-A1AF-6A88A6E26F4E}"/>
              </a:ext>
            </a:extLst>
          </p:cNvPr>
          <p:cNvSpPr txBox="1"/>
          <p:nvPr/>
        </p:nvSpPr>
        <p:spPr>
          <a:xfrm>
            <a:off x="3841802" y="394242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</a:rPr>
              <a:t>企业文化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2A430A98-3B1B-42A2-97AF-6B2622343B6F}"/>
              </a:ext>
            </a:extLst>
          </p:cNvPr>
          <p:cNvSpPr/>
          <p:nvPr/>
        </p:nvSpPr>
        <p:spPr>
          <a:xfrm>
            <a:off x="4011069" y="2829390"/>
            <a:ext cx="1487605" cy="1487605"/>
          </a:xfrm>
          <a:prstGeom prst="ellipse">
            <a:avLst/>
          </a:prstGeom>
          <a:solidFill>
            <a:srgbClr val="FFE5B4">
              <a:alpha val="2000"/>
            </a:srgbClr>
          </a:solidFill>
          <a:ln w="15875" cap="flat" cmpd="sng" algn="ctr"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31000">
                  <a:srgbClr val="FFE5B4"/>
                </a:gs>
                <a:gs pos="86000">
                  <a:srgbClr val="FFE5B4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FC63DFF-2D18-44E6-A7E6-929438BEF3C2}"/>
              </a:ext>
            </a:extLst>
          </p:cNvPr>
          <p:cNvSpPr txBox="1"/>
          <p:nvPr/>
        </p:nvSpPr>
        <p:spPr>
          <a:xfrm>
            <a:off x="3874630" y="3139044"/>
            <a:ext cx="1806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gradFill>
                    <a:gsLst>
                      <a:gs pos="11000">
                        <a:srgbClr val="EA6C29"/>
                      </a:gs>
                      <a:gs pos="40000">
                        <a:srgbClr val="FFE5B4"/>
                      </a:gs>
                      <a:gs pos="76000">
                        <a:srgbClr val="FFE5B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haroni" panose="02010803020104030203" pitchFamily="2" charset="-79"/>
              </a:rPr>
              <a:t>02</a:t>
            </a:r>
            <a:endParaRPr kumimoji="0" lang="zh-CN" altLang="en-US" sz="4400" b="1" i="0" u="none" strike="noStrike" kern="0" cap="none" spc="0" normalizeH="0" baseline="0" noProof="0" dirty="0">
              <a:ln>
                <a:gradFill>
                  <a:gsLst>
                    <a:gs pos="11000">
                      <a:srgbClr val="EA6C29"/>
                    </a:gs>
                    <a:gs pos="40000">
                      <a:srgbClr val="FFE5B4"/>
                    </a:gs>
                    <a:gs pos="76000">
                      <a:srgbClr val="FFE5B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Aharoni" panose="02010803020104030203" pitchFamily="2" charset="-79"/>
            </a:endParaRP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B5623A0F-F785-4B1E-A43D-93595B880E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FCC160">
                <a:shade val="45000"/>
                <a:satMod val="135000"/>
              </a:srgb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04759" y="3058698"/>
            <a:ext cx="619200" cy="623011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9B577C2C-AD84-46A4-91B0-7E3225F3C439}"/>
              </a:ext>
            </a:extLst>
          </p:cNvPr>
          <p:cNvSpPr txBox="1"/>
          <p:nvPr/>
        </p:nvSpPr>
        <p:spPr>
          <a:xfrm>
            <a:off x="6510952" y="394242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</a:rPr>
              <a:t>人才方案</a:t>
            </a: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81D222EC-F388-4D08-A93E-27DE4BF1B8B5}"/>
              </a:ext>
            </a:extLst>
          </p:cNvPr>
          <p:cNvSpPr/>
          <p:nvPr/>
        </p:nvSpPr>
        <p:spPr>
          <a:xfrm>
            <a:off x="6680219" y="2829390"/>
            <a:ext cx="1487605" cy="1487605"/>
          </a:xfrm>
          <a:prstGeom prst="ellipse">
            <a:avLst/>
          </a:prstGeom>
          <a:solidFill>
            <a:srgbClr val="FFE5B4">
              <a:alpha val="2000"/>
            </a:srgbClr>
          </a:solidFill>
          <a:ln w="15875" cap="flat" cmpd="sng" algn="ctr"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31000">
                  <a:srgbClr val="FFE5B4"/>
                </a:gs>
                <a:gs pos="86000">
                  <a:srgbClr val="FFE5B4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7DD2E904-5094-450D-B8C3-CF8B621D1200}"/>
              </a:ext>
            </a:extLst>
          </p:cNvPr>
          <p:cNvSpPr txBox="1"/>
          <p:nvPr/>
        </p:nvSpPr>
        <p:spPr>
          <a:xfrm>
            <a:off x="6543781" y="3139044"/>
            <a:ext cx="1806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gradFill>
                    <a:gsLst>
                      <a:gs pos="11000">
                        <a:srgbClr val="EA6C29"/>
                      </a:gs>
                      <a:gs pos="40000">
                        <a:srgbClr val="FFE5B4"/>
                      </a:gs>
                      <a:gs pos="76000">
                        <a:srgbClr val="FFE5B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haroni" panose="02010803020104030203" pitchFamily="2" charset="-79"/>
              </a:rPr>
              <a:t>03</a:t>
            </a:r>
            <a:endParaRPr kumimoji="0" lang="zh-CN" altLang="en-US" sz="4400" b="1" i="0" u="none" strike="noStrike" kern="0" cap="none" spc="0" normalizeH="0" baseline="0" noProof="0" dirty="0">
              <a:ln>
                <a:gradFill>
                  <a:gsLst>
                    <a:gs pos="11000">
                      <a:srgbClr val="EA6C29"/>
                    </a:gs>
                    <a:gs pos="40000">
                      <a:srgbClr val="FFE5B4"/>
                    </a:gs>
                    <a:gs pos="76000">
                      <a:srgbClr val="FFE5B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Aharoni" panose="02010803020104030203" pitchFamily="2" charset="-79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3333F43D-B513-427F-BD9A-FF67C61184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FCC160">
                <a:shade val="45000"/>
                <a:satMod val="135000"/>
              </a:srgb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65930" y="3058698"/>
            <a:ext cx="619200" cy="623011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id="{65F509C8-D3F7-446C-A8A3-D3A195106F21}"/>
              </a:ext>
            </a:extLst>
          </p:cNvPr>
          <p:cNvSpPr txBox="1"/>
          <p:nvPr/>
        </p:nvSpPr>
        <p:spPr>
          <a:xfrm>
            <a:off x="9180102" y="394242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</a:rPr>
              <a:t>服务优势</a:t>
            </a: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E6E3CFAD-7B8C-4B14-BF8D-FB3304704EE7}"/>
              </a:ext>
            </a:extLst>
          </p:cNvPr>
          <p:cNvSpPr/>
          <p:nvPr/>
        </p:nvSpPr>
        <p:spPr>
          <a:xfrm>
            <a:off x="9349370" y="2829390"/>
            <a:ext cx="1487605" cy="1487605"/>
          </a:xfrm>
          <a:prstGeom prst="ellipse">
            <a:avLst/>
          </a:prstGeom>
          <a:solidFill>
            <a:srgbClr val="FFE5B4">
              <a:alpha val="2000"/>
            </a:srgbClr>
          </a:solidFill>
          <a:ln w="15875" cap="flat" cmpd="sng" algn="ctr"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31000">
                  <a:srgbClr val="FFE5B4"/>
                </a:gs>
                <a:gs pos="86000">
                  <a:srgbClr val="FFE5B4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62BF559B-C10D-4B06-BD91-D800524425A5}"/>
              </a:ext>
            </a:extLst>
          </p:cNvPr>
          <p:cNvSpPr txBox="1"/>
          <p:nvPr/>
        </p:nvSpPr>
        <p:spPr>
          <a:xfrm>
            <a:off x="9212931" y="3139044"/>
            <a:ext cx="1806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gradFill>
                    <a:gsLst>
                      <a:gs pos="11000">
                        <a:srgbClr val="EA6C29"/>
                      </a:gs>
                      <a:gs pos="40000">
                        <a:srgbClr val="FFE5B4"/>
                      </a:gs>
                      <a:gs pos="76000">
                        <a:srgbClr val="FFE5B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haroni" panose="02010803020104030203" pitchFamily="2" charset="-79"/>
              </a:rPr>
              <a:t>04</a:t>
            </a:r>
            <a:endParaRPr kumimoji="0" lang="zh-CN" altLang="en-US" sz="4400" b="1" i="0" u="none" strike="noStrike" kern="0" cap="none" spc="0" normalizeH="0" baseline="0" noProof="0" dirty="0">
              <a:ln>
                <a:gradFill>
                  <a:gsLst>
                    <a:gs pos="11000">
                      <a:srgbClr val="EA6C29"/>
                    </a:gs>
                    <a:gs pos="40000">
                      <a:srgbClr val="FFE5B4"/>
                    </a:gs>
                    <a:gs pos="76000">
                      <a:srgbClr val="FFE5B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Aharoni" panose="02010803020104030203" pitchFamily="2" charset="-79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12A6AD85-DA91-4150-A2D7-F98399E384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FCC160">
                <a:shade val="45000"/>
                <a:satMod val="135000"/>
              </a:srgb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33846" y="3058698"/>
            <a:ext cx="619200" cy="623011"/>
          </a:xfrm>
          <a:prstGeom prst="rect">
            <a:avLst/>
          </a:prstGeom>
        </p:spPr>
      </p:pic>
      <p:sp>
        <p:nvSpPr>
          <p:cNvPr id="37" name="文本框 27">
            <a:extLst>
              <a:ext uri="{FF2B5EF4-FFF2-40B4-BE49-F238E27FC236}">
                <a16:creationId xmlns:a16="http://schemas.microsoft.com/office/drawing/2014/main" id="{22CFDE0D-3E20-4A55-B386-E39F23B67F85}"/>
              </a:ext>
            </a:extLst>
          </p:cNvPr>
          <p:cNvSpPr txBox="1"/>
          <p:nvPr/>
        </p:nvSpPr>
        <p:spPr>
          <a:xfrm>
            <a:off x="882506" y="4531691"/>
            <a:ext cx="2406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400" b="0" i="0" u="none" strike="noStrike" kern="0" cap="none" spc="150" normalizeH="0" baseline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Company Introduction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9" name="文本框 29">
            <a:extLst>
              <a:ext uri="{FF2B5EF4-FFF2-40B4-BE49-F238E27FC236}">
                <a16:creationId xmlns:a16="http://schemas.microsoft.com/office/drawing/2014/main" id="{F80CFF8C-42E2-4C29-88F4-6111C45CF499}"/>
              </a:ext>
            </a:extLst>
          </p:cNvPr>
          <p:cNvSpPr txBox="1"/>
          <p:nvPr/>
        </p:nvSpPr>
        <p:spPr>
          <a:xfrm>
            <a:off x="9094341" y="4531691"/>
            <a:ext cx="1997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400" b="0" i="0" u="none" strike="noStrike" kern="0" cap="none" spc="150" normalizeH="0" baseline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Service Advantage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1" name="文本框 36">
            <a:extLst>
              <a:ext uri="{FF2B5EF4-FFF2-40B4-BE49-F238E27FC236}">
                <a16:creationId xmlns:a16="http://schemas.microsoft.com/office/drawing/2014/main" id="{566E441E-51E3-47E6-8811-D6E381B32706}"/>
              </a:ext>
            </a:extLst>
          </p:cNvPr>
          <p:cNvSpPr txBox="1"/>
          <p:nvPr/>
        </p:nvSpPr>
        <p:spPr>
          <a:xfrm>
            <a:off x="6627363" y="4531691"/>
            <a:ext cx="1715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400" b="0" i="0" u="none" strike="noStrike" kern="0" cap="none" spc="150" normalizeH="0" baseline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Talent Solution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3" name="文本框 40">
            <a:extLst>
              <a:ext uri="{FF2B5EF4-FFF2-40B4-BE49-F238E27FC236}">
                <a16:creationId xmlns:a16="http://schemas.microsoft.com/office/drawing/2014/main" id="{4E5C31CB-ED04-4AE4-A23F-DDB72C40C3A2}"/>
              </a:ext>
            </a:extLst>
          </p:cNvPr>
          <p:cNvSpPr txBox="1"/>
          <p:nvPr/>
        </p:nvSpPr>
        <p:spPr>
          <a:xfrm>
            <a:off x="3840356" y="4531691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400" b="0" i="0" u="none" strike="noStrike" kern="0" cap="none" spc="150" normalizeH="0" baseline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Corporate Culture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264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8" name="图片 27" descr="高楼大夏&#10;&#10;描述已自动生成">
            <a:extLst>
              <a:ext uri="{FF2B5EF4-FFF2-40B4-BE49-F238E27FC236}">
                <a16:creationId xmlns:a16="http://schemas.microsoft.com/office/drawing/2014/main" id="{D250D5B5-3EF2-44FF-844C-291339255C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3880" y="1422835"/>
            <a:ext cx="5668118" cy="4662786"/>
          </a:xfrm>
          <a:prstGeom prst="rect">
            <a:avLst/>
          </a:pr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2AFDF8D-1A48-4A07-ACCA-156A8709CEB9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custGeom>
            <a:avLst/>
            <a:gdLst>
              <a:gd name="connsiteX0" fmla="*/ 8052940 w 12191999"/>
              <a:gd name="connsiteY0" fmla="*/ 2015995 h 6858000"/>
              <a:gd name="connsiteX1" fmla="*/ 7669542 w 12191999"/>
              <a:gd name="connsiteY1" fmla="*/ 2399392 h 6858000"/>
              <a:gd name="connsiteX2" fmla="*/ 7669542 w 12191999"/>
              <a:gd name="connsiteY2" fmla="*/ 5656007 h 6858000"/>
              <a:gd name="connsiteX3" fmla="*/ 8052940 w 12191999"/>
              <a:gd name="connsiteY3" fmla="*/ 6039405 h 6858000"/>
              <a:gd name="connsiteX4" fmla="*/ 8052939 w 12191999"/>
              <a:gd name="connsiteY4" fmla="*/ 6039406 h 6858000"/>
              <a:gd name="connsiteX5" fmla="*/ 8436337 w 12191999"/>
              <a:gd name="connsiteY5" fmla="*/ 5656008 h 6858000"/>
              <a:gd name="connsiteX6" fmla="*/ 8436338 w 12191999"/>
              <a:gd name="connsiteY6" fmla="*/ 2399392 h 6858000"/>
              <a:gd name="connsiteX7" fmla="*/ 8052940 w 12191999"/>
              <a:gd name="connsiteY7" fmla="*/ 2015995 h 6858000"/>
              <a:gd name="connsiteX8" fmla="*/ 9916354 w 12191999"/>
              <a:gd name="connsiteY8" fmla="*/ 2015994 h 6858000"/>
              <a:gd name="connsiteX9" fmla="*/ 9532956 w 12191999"/>
              <a:gd name="connsiteY9" fmla="*/ 2399392 h 6858000"/>
              <a:gd name="connsiteX10" fmla="*/ 9532956 w 12191999"/>
              <a:gd name="connsiteY10" fmla="*/ 5656007 h 6858000"/>
              <a:gd name="connsiteX11" fmla="*/ 9916354 w 12191999"/>
              <a:gd name="connsiteY11" fmla="*/ 6039405 h 6858000"/>
              <a:gd name="connsiteX12" fmla="*/ 9916353 w 12191999"/>
              <a:gd name="connsiteY12" fmla="*/ 6039406 h 6858000"/>
              <a:gd name="connsiteX13" fmla="*/ 10299751 w 12191999"/>
              <a:gd name="connsiteY13" fmla="*/ 5656008 h 6858000"/>
              <a:gd name="connsiteX14" fmla="*/ 10299752 w 12191999"/>
              <a:gd name="connsiteY14" fmla="*/ 2399392 h 6858000"/>
              <a:gd name="connsiteX15" fmla="*/ 9916354 w 12191999"/>
              <a:gd name="connsiteY15" fmla="*/ 2015994 h 6858000"/>
              <a:gd name="connsiteX16" fmla="*/ 7121233 w 12191999"/>
              <a:gd name="connsiteY16" fmla="*/ 1463746 h 6858000"/>
              <a:gd name="connsiteX17" fmla="*/ 6737835 w 12191999"/>
              <a:gd name="connsiteY17" fmla="*/ 1847144 h 6858000"/>
              <a:gd name="connsiteX18" fmla="*/ 6737835 w 12191999"/>
              <a:gd name="connsiteY18" fmla="*/ 5103758 h 6858000"/>
              <a:gd name="connsiteX19" fmla="*/ 7121233 w 12191999"/>
              <a:gd name="connsiteY19" fmla="*/ 5487156 h 6858000"/>
              <a:gd name="connsiteX20" fmla="*/ 7121232 w 12191999"/>
              <a:gd name="connsiteY20" fmla="*/ 5487157 h 6858000"/>
              <a:gd name="connsiteX21" fmla="*/ 7504630 w 12191999"/>
              <a:gd name="connsiteY21" fmla="*/ 5103759 h 6858000"/>
              <a:gd name="connsiteX22" fmla="*/ 7504631 w 12191999"/>
              <a:gd name="connsiteY22" fmla="*/ 1847144 h 6858000"/>
              <a:gd name="connsiteX23" fmla="*/ 7121233 w 12191999"/>
              <a:gd name="connsiteY23" fmla="*/ 1463746 h 6858000"/>
              <a:gd name="connsiteX24" fmla="*/ 8984647 w 12191999"/>
              <a:gd name="connsiteY24" fmla="*/ 1463745 h 6858000"/>
              <a:gd name="connsiteX25" fmla="*/ 8601249 w 12191999"/>
              <a:gd name="connsiteY25" fmla="*/ 1847143 h 6858000"/>
              <a:gd name="connsiteX26" fmla="*/ 8601249 w 12191999"/>
              <a:gd name="connsiteY26" fmla="*/ 5103758 h 6858000"/>
              <a:gd name="connsiteX27" fmla="*/ 8984647 w 12191999"/>
              <a:gd name="connsiteY27" fmla="*/ 5487156 h 6858000"/>
              <a:gd name="connsiteX28" fmla="*/ 8984646 w 12191999"/>
              <a:gd name="connsiteY28" fmla="*/ 5487157 h 6858000"/>
              <a:gd name="connsiteX29" fmla="*/ 9368044 w 12191999"/>
              <a:gd name="connsiteY29" fmla="*/ 5103759 h 6858000"/>
              <a:gd name="connsiteX30" fmla="*/ 9368045 w 12191999"/>
              <a:gd name="connsiteY30" fmla="*/ 1847143 h 6858000"/>
              <a:gd name="connsiteX31" fmla="*/ 8984647 w 12191999"/>
              <a:gd name="connsiteY31" fmla="*/ 1463745 h 6858000"/>
              <a:gd name="connsiteX32" fmla="*/ 10848062 w 12191999"/>
              <a:gd name="connsiteY32" fmla="*/ 1463745 h 6858000"/>
              <a:gd name="connsiteX33" fmla="*/ 10464664 w 12191999"/>
              <a:gd name="connsiteY33" fmla="*/ 1847143 h 6858000"/>
              <a:gd name="connsiteX34" fmla="*/ 10464664 w 12191999"/>
              <a:gd name="connsiteY34" fmla="*/ 5103758 h 6858000"/>
              <a:gd name="connsiteX35" fmla="*/ 10848062 w 12191999"/>
              <a:gd name="connsiteY35" fmla="*/ 5487156 h 6858000"/>
              <a:gd name="connsiteX36" fmla="*/ 10848061 w 12191999"/>
              <a:gd name="connsiteY36" fmla="*/ 5487157 h 6858000"/>
              <a:gd name="connsiteX37" fmla="*/ 11231459 w 12191999"/>
              <a:gd name="connsiteY37" fmla="*/ 5103759 h 6858000"/>
              <a:gd name="connsiteX38" fmla="*/ 11231460 w 12191999"/>
              <a:gd name="connsiteY38" fmla="*/ 1847143 h 6858000"/>
              <a:gd name="connsiteX39" fmla="*/ 10848062 w 12191999"/>
              <a:gd name="connsiteY39" fmla="*/ 1463745 h 6858000"/>
              <a:gd name="connsiteX40" fmla="*/ 0 w 12191999"/>
              <a:gd name="connsiteY40" fmla="*/ 0 h 6858000"/>
              <a:gd name="connsiteX41" fmla="*/ 12191999 w 12191999"/>
              <a:gd name="connsiteY41" fmla="*/ 0 h 6858000"/>
              <a:gd name="connsiteX42" fmla="*/ 12191999 w 12191999"/>
              <a:gd name="connsiteY42" fmla="*/ 6858000 h 6858000"/>
              <a:gd name="connsiteX43" fmla="*/ 0 w 12191999"/>
              <a:gd name="connsiteY4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191999" h="6858000">
                <a:moveTo>
                  <a:pt x="8052940" y="2015995"/>
                </a:moveTo>
                <a:cubicBezTo>
                  <a:pt x="7841195" y="2015995"/>
                  <a:pt x="7669542" y="2187647"/>
                  <a:pt x="7669542" y="2399392"/>
                </a:cubicBezTo>
                <a:lnTo>
                  <a:pt x="7669542" y="5656007"/>
                </a:lnTo>
                <a:cubicBezTo>
                  <a:pt x="7669542" y="5867752"/>
                  <a:pt x="7841195" y="6039405"/>
                  <a:pt x="8052940" y="6039405"/>
                </a:cubicBezTo>
                <a:lnTo>
                  <a:pt x="8052939" y="6039406"/>
                </a:lnTo>
                <a:cubicBezTo>
                  <a:pt x="8264684" y="6039406"/>
                  <a:pt x="8436337" y="5867753"/>
                  <a:pt x="8436337" y="5656008"/>
                </a:cubicBezTo>
                <a:cubicBezTo>
                  <a:pt x="8436337" y="4570469"/>
                  <a:pt x="8436338" y="3484931"/>
                  <a:pt x="8436338" y="2399392"/>
                </a:cubicBezTo>
                <a:cubicBezTo>
                  <a:pt x="8436338" y="2187647"/>
                  <a:pt x="8264685" y="2015995"/>
                  <a:pt x="8052940" y="2015995"/>
                </a:cubicBezTo>
                <a:close/>
                <a:moveTo>
                  <a:pt x="9916354" y="2015994"/>
                </a:moveTo>
                <a:cubicBezTo>
                  <a:pt x="9704609" y="2015994"/>
                  <a:pt x="9532956" y="2187647"/>
                  <a:pt x="9532956" y="2399392"/>
                </a:cubicBezTo>
                <a:lnTo>
                  <a:pt x="9532956" y="5656007"/>
                </a:lnTo>
                <a:cubicBezTo>
                  <a:pt x="9532956" y="5867752"/>
                  <a:pt x="9704609" y="6039405"/>
                  <a:pt x="9916354" y="6039405"/>
                </a:cubicBezTo>
                <a:lnTo>
                  <a:pt x="9916353" y="6039406"/>
                </a:lnTo>
                <a:cubicBezTo>
                  <a:pt x="10128098" y="6039406"/>
                  <a:pt x="10299751" y="5867753"/>
                  <a:pt x="10299751" y="5656008"/>
                </a:cubicBezTo>
                <a:cubicBezTo>
                  <a:pt x="10299751" y="4570469"/>
                  <a:pt x="10299752" y="3484931"/>
                  <a:pt x="10299752" y="2399392"/>
                </a:cubicBezTo>
                <a:cubicBezTo>
                  <a:pt x="10299752" y="2187647"/>
                  <a:pt x="10128099" y="2015994"/>
                  <a:pt x="9916354" y="2015994"/>
                </a:cubicBezTo>
                <a:close/>
                <a:moveTo>
                  <a:pt x="7121233" y="1463746"/>
                </a:moveTo>
                <a:cubicBezTo>
                  <a:pt x="6909488" y="1463746"/>
                  <a:pt x="6737835" y="1635399"/>
                  <a:pt x="6737835" y="1847144"/>
                </a:cubicBezTo>
                <a:lnTo>
                  <a:pt x="6737835" y="5103758"/>
                </a:lnTo>
                <a:cubicBezTo>
                  <a:pt x="6737835" y="5315503"/>
                  <a:pt x="6909488" y="5487156"/>
                  <a:pt x="7121233" y="5487156"/>
                </a:cubicBezTo>
                <a:lnTo>
                  <a:pt x="7121232" y="5487157"/>
                </a:lnTo>
                <a:cubicBezTo>
                  <a:pt x="7332977" y="5487157"/>
                  <a:pt x="7504630" y="5315504"/>
                  <a:pt x="7504630" y="5103759"/>
                </a:cubicBezTo>
                <a:cubicBezTo>
                  <a:pt x="7504630" y="4018220"/>
                  <a:pt x="7504631" y="2932683"/>
                  <a:pt x="7504631" y="1847144"/>
                </a:cubicBezTo>
                <a:cubicBezTo>
                  <a:pt x="7504631" y="1635399"/>
                  <a:pt x="7332978" y="1463746"/>
                  <a:pt x="7121233" y="1463746"/>
                </a:cubicBezTo>
                <a:close/>
                <a:moveTo>
                  <a:pt x="8984647" y="1463745"/>
                </a:moveTo>
                <a:cubicBezTo>
                  <a:pt x="8772902" y="1463745"/>
                  <a:pt x="8601249" y="1635398"/>
                  <a:pt x="8601249" y="1847143"/>
                </a:cubicBezTo>
                <a:lnTo>
                  <a:pt x="8601249" y="5103758"/>
                </a:lnTo>
                <a:cubicBezTo>
                  <a:pt x="8601249" y="5315503"/>
                  <a:pt x="8772902" y="5487156"/>
                  <a:pt x="8984647" y="5487156"/>
                </a:cubicBezTo>
                <a:lnTo>
                  <a:pt x="8984646" y="5487157"/>
                </a:lnTo>
                <a:cubicBezTo>
                  <a:pt x="9196391" y="5487157"/>
                  <a:pt x="9368044" y="5315504"/>
                  <a:pt x="9368044" y="5103759"/>
                </a:cubicBezTo>
                <a:cubicBezTo>
                  <a:pt x="9368044" y="4018220"/>
                  <a:pt x="9368045" y="2932682"/>
                  <a:pt x="9368045" y="1847143"/>
                </a:cubicBezTo>
                <a:cubicBezTo>
                  <a:pt x="9368045" y="1635398"/>
                  <a:pt x="9196392" y="1463745"/>
                  <a:pt x="8984647" y="1463745"/>
                </a:cubicBezTo>
                <a:close/>
                <a:moveTo>
                  <a:pt x="10848062" y="1463745"/>
                </a:moveTo>
                <a:cubicBezTo>
                  <a:pt x="10636317" y="1463745"/>
                  <a:pt x="10464664" y="1635398"/>
                  <a:pt x="10464664" y="1847143"/>
                </a:cubicBezTo>
                <a:lnTo>
                  <a:pt x="10464664" y="5103758"/>
                </a:lnTo>
                <a:cubicBezTo>
                  <a:pt x="10464664" y="5315503"/>
                  <a:pt x="10636317" y="5487156"/>
                  <a:pt x="10848062" y="5487156"/>
                </a:cubicBezTo>
                <a:lnTo>
                  <a:pt x="10848061" y="5487157"/>
                </a:lnTo>
                <a:cubicBezTo>
                  <a:pt x="11059806" y="5487157"/>
                  <a:pt x="11231459" y="5315504"/>
                  <a:pt x="11231459" y="5103759"/>
                </a:cubicBezTo>
                <a:cubicBezTo>
                  <a:pt x="11231459" y="4018220"/>
                  <a:pt x="11231460" y="2932682"/>
                  <a:pt x="11231460" y="1847143"/>
                </a:cubicBezTo>
                <a:cubicBezTo>
                  <a:pt x="11231460" y="1635398"/>
                  <a:pt x="11059807" y="1463745"/>
                  <a:pt x="10848062" y="1463745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6F406C-8D21-44E0-A6AF-E007398DDECB}"/>
              </a:ext>
            </a:extLst>
          </p:cNvPr>
          <p:cNvSpPr/>
          <p:nvPr/>
        </p:nvSpPr>
        <p:spPr>
          <a:xfrm>
            <a:off x="1097435" y="3083468"/>
            <a:ext cx="4856194" cy="134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南京摩艾蒂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专著于为企业匹配中高端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IT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人才的人力资源公司，并与国内知名的企业级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IT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社区达成合作。拥有高端人才信息数百万，并至力于为各类人才做好职业辅导和规划。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4FF6D7E-3298-4CFD-B71A-2849D8CDA2A1}"/>
              </a:ext>
            </a:extLst>
          </p:cNvPr>
          <p:cNvSpPr/>
          <p:nvPr/>
        </p:nvSpPr>
        <p:spPr>
          <a:xfrm>
            <a:off x="1097435" y="4602261"/>
            <a:ext cx="4753796" cy="1032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摩艾蒂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的业务将面向、北京、上海、深圳、天津、武汉、南京等各大城市，专注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IT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、互联网行业。成为优秀企业与优秀人才真正的桥梁。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170EFCE-2907-401B-8C74-F787E010184A}"/>
              </a:ext>
            </a:extLst>
          </p:cNvPr>
          <p:cNvSpPr/>
          <p:nvPr/>
        </p:nvSpPr>
        <p:spPr>
          <a:xfrm>
            <a:off x="1097435" y="1922299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1" kern="0" dirty="0"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思源宋体 CN Heavy"/>
                <a:ea typeface="思源宋体 CN Heavy"/>
              </a:rPr>
              <a:t>南京摩艾蒂</a:t>
            </a:r>
            <a:endParaRPr kumimoji="1" lang="zh-CN" altLang="en-US" sz="40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EF1DA"/>
                  </a:gs>
                  <a:gs pos="98000">
                    <a:srgbClr val="DBB48D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2C599C3-8E8E-4958-969C-2FAD19EC82AB}"/>
              </a:ext>
            </a:extLst>
          </p:cNvPr>
          <p:cNvGrpSpPr/>
          <p:nvPr/>
        </p:nvGrpSpPr>
        <p:grpSpPr>
          <a:xfrm>
            <a:off x="1271577" y="2774925"/>
            <a:ext cx="4455832" cy="81784"/>
            <a:chOff x="1271577" y="2762113"/>
            <a:chExt cx="4455832" cy="81784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830E92D-1925-4EE3-BFDF-4B8DA96B380D}"/>
                </a:ext>
              </a:extLst>
            </p:cNvPr>
            <p:cNvCxnSpPr>
              <a:cxnSpLocks/>
            </p:cNvCxnSpPr>
            <p:nvPr/>
          </p:nvCxnSpPr>
          <p:spPr>
            <a:xfrm>
              <a:off x="1287103" y="2803005"/>
              <a:ext cx="4440306" cy="0"/>
            </a:xfrm>
            <a:prstGeom prst="line">
              <a:avLst/>
            </a:prstGeom>
            <a:ln w="22225">
              <a:solidFill>
                <a:srgbClr val="E4BA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390FE43-37EE-40B3-8D9B-97A750C5F7C4}"/>
                </a:ext>
              </a:extLst>
            </p:cNvPr>
            <p:cNvSpPr/>
            <p:nvPr/>
          </p:nvSpPr>
          <p:spPr>
            <a:xfrm>
              <a:off x="1271577" y="2762113"/>
              <a:ext cx="822960" cy="81784"/>
            </a:xfrm>
            <a:prstGeom prst="rect">
              <a:avLst/>
            </a:prstGeom>
            <a:gradFill>
              <a:gsLst>
                <a:gs pos="0">
                  <a:srgbClr val="E4BA6E"/>
                </a:gs>
                <a:gs pos="100000">
                  <a:srgbClr val="EFD5A8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75AAF2E-44C8-4FBC-BA53-7B548AFB8B0D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A9D8345-C098-47C4-99E8-841711AD1EE4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EF35F7A7-9401-485D-B37D-3943FBFF769F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63A6730-58C4-4D3E-A6E5-81669976FE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04281F3-215E-43A3-AC46-76D32278847B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公司介绍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CB962A8-2D54-47DE-97D9-521DCDAC4182}"/>
              </a:ext>
            </a:extLst>
          </p:cNvPr>
          <p:cNvSpPr txBox="1"/>
          <p:nvPr/>
        </p:nvSpPr>
        <p:spPr>
          <a:xfrm>
            <a:off x="1133251" y="983730"/>
            <a:ext cx="17727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  <a:sym typeface="思源黑体 CN Light" panose="020B0300000000000000" pitchFamily="34" charset="-122"/>
              </a:rPr>
              <a:t>Annual review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F2D8AB"/>
                  </a:gs>
                  <a:gs pos="0">
                    <a:srgbClr val="EFD5A8"/>
                  </a:gs>
                </a:gsLst>
                <a:lin ang="1320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M" panose="00020600040101010101" pitchFamily="18" charset="-122"/>
              <a:sym typeface="思源黑体 CN Light" panose="020B0300000000000000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95CD80F-2F0F-46EE-8832-8A1F49981B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788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AB7415-8DB9-4631-8D03-4829C15EA59F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87F8ED-27EA-4955-A923-308DF507C61A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CA8B5E8-0C57-4182-A184-C5D3D5060C02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E6063DD-356D-43D1-939D-FD4AD9C93668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03CC34-78AB-4153-8B6E-D7B95C59F4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B350166-034C-48D7-BF4C-5433BD42B762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发展历程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06E796A-93BE-4DE4-A6B4-B57B6A000FAA}"/>
              </a:ext>
            </a:extLst>
          </p:cNvPr>
          <p:cNvSpPr txBox="1"/>
          <p:nvPr/>
        </p:nvSpPr>
        <p:spPr>
          <a:xfrm>
            <a:off x="1133252" y="983730"/>
            <a:ext cx="18515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Annual review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E7AFE39-90B5-4C0C-A166-7B03815E92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AE6D621-E305-48AF-BF03-73D3847BDF8E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61720">
            <a:off x="5163317" y="4887779"/>
            <a:ext cx="2098749" cy="5608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18A9F22-28E0-43CE-82C3-D364C3D515AE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61720">
            <a:off x="5163317" y="4887779"/>
            <a:ext cx="2098749" cy="5608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6257984-647B-44B6-A745-7644F36DCF09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61720">
            <a:off x="5163317" y="4887779"/>
            <a:ext cx="2098749" cy="5608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91A2251-2D2A-4572-978D-A39B32324B96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04830">
            <a:off x="4788503" y="4902936"/>
            <a:ext cx="2137681" cy="558097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2E139305-B1FD-4159-83D0-0DC5376A8B0B}"/>
              </a:ext>
            </a:extLst>
          </p:cNvPr>
          <p:cNvSpPr/>
          <p:nvPr/>
        </p:nvSpPr>
        <p:spPr>
          <a:xfrm>
            <a:off x="3936854" y="1090068"/>
            <a:ext cx="4251960" cy="4251960"/>
          </a:xfrm>
          <a:prstGeom prst="ellipse">
            <a:avLst/>
          </a:prstGeom>
          <a:noFill/>
          <a:ln w="25400" cap="flat" cmpd="sng" algn="ctr">
            <a:gradFill>
              <a:gsLst>
                <a:gs pos="8000">
                  <a:srgbClr val="DA9F36">
                    <a:alpha val="0"/>
                  </a:srgbClr>
                </a:gs>
                <a:gs pos="42000">
                  <a:srgbClr val="E4BA6E"/>
                </a:gs>
                <a:gs pos="83000">
                  <a:srgbClr val="E4BA6E"/>
                </a:gs>
                <a:gs pos="100000">
                  <a:srgbClr val="E4BA6E"/>
                </a:gs>
              </a:gsLst>
              <a:lin ang="5400000" scaled="1"/>
            </a:gra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FED2674-E113-4728-A3CE-B3B8F448DE0B}"/>
              </a:ext>
            </a:extLst>
          </p:cNvPr>
          <p:cNvSpPr/>
          <p:nvPr/>
        </p:nvSpPr>
        <p:spPr>
          <a:xfrm>
            <a:off x="4999844" y="2153058"/>
            <a:ext cx="2125980" cy="2125980"/>
          </a:xfrm>
          <a:prstGeom prst="ellipse">
            <a:avLst/>
          </a:prstGeom>
          <a:noFill/>
          <a:ln w="15875" cap="flat" cmpd="sng" algn="ctr">
            <a:gradFill>
              <a:gsLst>
                <a:gs pos="0">
                  <a:srgbClr val="FFFFFF">
                    <a:lumMod val="20000"/>
                    <a:lumOff val="80000"/>
                    <a:alpha val="0"/>
                  </a:srgbClr>
                </a:gs>
                <a:gs pos="51000">
                  <a:srgbClr val="FFFFFF">
                    <a:lumMod val="20000"/>
                    <a:lumOff val="80000"/>
                    <a:alpha val="72000"/>
                  </a:srgbClr>
                </a:gs>
                <a:gs pos="100000">
                  <a:srgbClr val="FFFFFF">
                    <a:lumMod val="60000"/>
                    <a:lumOff val="40000"/>
                  </a:srgbClr>
                </a:gs>
              </a:gsLst>
              <a:lin ang="5400000" scaled="1"/>
            </a:gradFill>
            <a:prstDash val="lgDashDotDot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9BD2717-1BD9-42B7-A748-748C732B8B18}"/>
              </a:ext>
            </a:extLst>
          </p:cNvPr>
          <p:cNvSpPr/>
          <p:nvPr/>
        </p:nvSpPr>
        <p:spPr>
          <a:xfrm>
            <a:off x="4489609" y="1642823"/>
            <a:ext cx="3146450" cy="3146450"/>
          </a:xfrm>
          <a:prstGeom prst="ellipse">
            <a:avLst/>
          </a:prstGeom>
          <a:noFill/>
          <a:ln w="15875" cap="flat" cmpd="sng" algn="ctr">
            <a:gradFill>
              <a:gsLst>
                <a:gs pos="0">
                  <a:srgbClr val="FFFFFF">
                    <a:lumMod val="20000"/>
                    <a:lumOff val="80000"/>
                    <a:alpha val="0"/>
                  </a:srgbClr>
                </a:gs>
                <a:gs pos="51000">
                  <a:srgbClr val="FFFFFF">
                    <a:lumMod val="20000"/>
                    <a:lumOff val="80000"/>
                    <a:alpha val="72000"/>
                  </a:srgbClr>
                </a:gs>
                <a:gs pos="100000">
                  <a:srgbClr val="FFFFFF">
                    <a:lumMod val="60000"/>
                    <a:lumOff val="40000"/>
                  </a:srgbClr>
                </a:gs>
              </a:gsLst>
              <a:lin ang="5400000" scaled="1"/>
            </a:gradFill>
            <a:prstDash val="lgDashDotDot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F152640-4C81-496D-B04E-985FEB80A56C}"/>
              </a:ext>
            </a:extLst>
          </p:cNvPr>
          <p:cNvSpPr/>
          <p:nvPr/>
        </p:nvSpPr>
        <p:spPr>
          <a:xfrm>
            <a:off x="4082190" y="2153058"/>
            <a:ext cx="152301" cy="152301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5F0F583-E7C4-498C-8C03-160F9671FF4F}"/>
              </a:ext>
            </a:extLst>
          </p:cNvPr>
          <p:cNvSpPr/>
          <p:nvPr/>
        </p:nvSpPr>
        <p:spPr>
          <a:xfrm>
            <a:off x="7891177" y="2153058"/>
            <a:ext cx="152301" cy="152301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2A28E73-386D-4E8A-B1AC-EBFFB1880370}"/>
              </a:ext>
            </a:extLst>
          </p:cNvPr>
          <p:cNvSpPr/>
          <p:nvPr/>
        </p:nvSpPr>
        <p:spPr>
          <a:xfrm>
            <a:off x="4105700" y="4188195"/>
            <a:ext cx="152301" cy="152301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035B2C4-62C0-4456-B2DE-8115946A7661}"/>
              </a:ext>
            </a:extLst>
          </p:cNvPr>
          <p:cNvSpPr/>
          <p:nvPr/>
        </p:nvSpPr>
        <p:spPr>
          <a:xfrm>
            <a:off x="5986478" y="5269606"/>
            <a:ext cx="152301" cy="152301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939E01C-B229-488A-ADE2-1CE06A21CD55}"/>
              </a:ext>
            </a:extLst>
          </p:cNvPr>
          <p:cNvSpPr/>
          <p:nvPr/>
        </p:nvSpPr>
        <p:spPr>
          <a:xfrm>
            <a:off x="7891176" y="4188195"/>
            <a:ext cx="152301" cy="152301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文本框 17418">
            <a:extLst>
              <a:ext uri="{FF2B5EF4-FFF2-40B4-BE49-F238E27FC236}">
                <a16:creationId xmlns:a16="http://schemas.microsoft.com/office/drawing/2014/main" id="{C151D442-7577-47AD-B716-B296911CD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2942" y="2435684"/>
            <a:ext cx="2406353" cy="386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buFont typeface="Arial" panose="020B0604020202020204" pitchFamily="34" charset="0"/>
              <a:buNone/>
              <a:defRPr sz="1600">
                <a:gradFill>
                  <a:gsLst>
                    <a:gs pos="17000">
                      <a:schemeClr val="bg1">
                        <a:lumMod val="85000"/>
                      </a:schemeClr>
                    </a:gs>
                    <a:gs pos="7000">
                      <a:schemeClr val="bg1">
                        <a:lumMod val="95000"/>
                      </a:schemeClr>
                    </a:gs>
                    <a:gs pos="78000">
                      <a:schemeClr val="bg1">
                        <a:lumMod val="75000"/>
                      </a:schemeClr>
                    </a:gs>
                    <a:gs pos="57000">
                      <a:schemeClr val="bg1">
                        <a:lumMod val="85000"/>
                      </a:schemeClr>
                    </a:gs>
                    <a:gs pos="43000">
                      <a:prstClr val="white">
                        <a:lumMod val="75000"/>
                      </a:prst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8100000" scaled="0"/>
                </a:gradFill>
                <a:latin typeface="+mn-ea"/>
              </a:defRPr>
            </a:lvl1pPr>
          </a:lstStyle>
          <a:p>
            <a:pPr algn="r" defTabSz="457200"/>
            <a:r>
              <a: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人力外包、人事代招</a:t>
            </a:r>
          </a:p>
        </p:txBody>
      </p:sp>
      <p:sp>
        <p:nvSpPr>
          <p:cNvPr id="29" name="文本框 17418">
            <a:extLst>
              <a:ext uri="{FF2B5EF4-FFF2-40B4-BE49-F238E27FC236}">
                <a16:creationId xmlns:a16="http://schemas.microsoft.com/office/drawing/2014/main" id="{0837AE15-1C8C-404B-9A17-7ABC8D3E9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002" y="4265594"/>
            <a:ext cx="2640293" cy="386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buFont typeface="Arial" panose="020B0604020202020204" pitchFamily="34" charset="0"/>
              <a:buNone/>
              <a:defRPr sz="1600">
                <a:gradFill>
                  <a:gsLst>
                    <a:gs pos="17000">
                      <a:schemeClr val="bg1">
                        <a:lumMod val="85000"/>
                      </a:schemeClr>
                    </a:gs>
                    <a:gs pos="7000">
                      <a:schemeClr val="bg1">
                        <a:lumMod val="95000"/>
                      </a:schemeClr>
                    </a:gs>
                    <a:gs pos="78000">
                      <a:schemeClr val="bg1">
                        <a:lumMod val="75000"/>
                      </a:schemeClr>
                    </a:gs>
                    <a:gs pos="57000">
                      <a:schemeClr val="bg1">
                        <a:lumMod val="85000"/>
                      </a:schemeClr>
                    </a:gs>
                    <a:gs pos="43000">
                      <a:prstClr val="white">
                        <a:lumMod val="75000"/>
                      </a:prst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8100000" scaled="0"/>
                </a:gradFill>
                <a:latin typeface="+mn-ea"/>
              </a:defRPr>
            </a:lvl1pPr>
          </a:lstStyle>
          <a:p>
            <a:pPr algn="r" defTabSz="457200"/>
            <a:r>
              <a: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人才猎聘、</a:t>
            </a:r>
            <a:r>
              <a:rPr lang="en-US" altLang="zh-CN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PRO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82A1750B-42B2-4F09-8E96-E94E2C6382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82724" y="2345418"/>
            <a:ext cx="1760220" cy="1760220"/>
          </a:xfrm>
          <a:custGeom>
            <a:avLst/>
            <a:gdLst>
              <a:gd name="connsiteX0" fmla="*/ 880110 w 1760220"/>
              <a:gd name="connsiteY0" fmla="*/ 0 h 1760220"/>
              <a:gd name="connsiteX1" fmla="*/ 1760220 w 1760220"/>
              <a:gd name="connsiteY1" fmla="*/ 880110 h 1760220"/>
              <a:gd name="connsiteX2" fmla="*/ 880110 w 1760220"/>
              <a:gd name="connsiteY2" fmla="*/ 1760220 h 1760220"/>
              <a:gd name="connsiteX3" fmla="*/ 0 w 1760220"/>
              <a:gd name="connsiteY3" fmla="*/ 880110 h 1760220"/>
              <a:gd name="connsiteX4" fmla="*/ 880110 w 1760220"/>
              <a:gd name="connsiteY4" fmla="*/ 0 h 176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0220" h="1760220">
                <a:moveTo>
                  <a:pt x="880110" y="0"/>
                </a:moveTo>
                <a:cubicBezTo>
                  <a:pt x="1366181" y="0"/>
                  <a:pt x="1760220" y="394039"/>
                  <a:pt x="1760220" y="880110"/>
                </a:cubicBezTo>
                <a:cubicBezTo>
                  <a:pt x="1760220" y="1366181"/>
                  <a:pt x="1366181" y="1760220"/>
                  <a:pt x="880110" y="1760220"/>
                </a:cubicBezTo>
                <a:cubicBezTo>
                  <a:pt x="394039" y="1760220"/>
                  <a:pt x="0" y="1366181"/>
                  <a:pt x="0" y="880110"/>
                </a:cubicBezTo>
                <a:cubicBezTo>
                  <a:pt x="0" y="394039"/>
                  <a:pt x="394039" y="0"/>
                  <a:pt x="880110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EFD5A8"/>
                </a:gs>
                <a:gs pos="36000">
                  <a:srgbClr val="E4BA6E"/>
                </a:gs>
                <a:gs pos="63000">
                  <a:srgbClr val="E4BA6E"/>
                </a:gs>
                <a:gs pos="100000">
                  <a:srgbClr val="E4BA6E"/>
                </a:gs>
              </a:gsLst>
              <a:lin ang="5400000" scaled="1"/>
            </a:gradFill>
          </a:ln>
        </p:spPr>
      </p:pic>
      <p:sp>
        <p:nvSpPr>
          <p:cNvPr id="35" name="箭头: V 形 34">
            <a:extLst>
              <a:ext uri="{FF2B5EF4-FFF2-40B4-BE49-F238E27FC236}">
                <a16:creationId xmlns:a16="http://schemas.microsoft.com/office/drawing/2014/main" id="{E102BF9C-6F1D-45EA-9DB5-EBA6E778ABB8}"/>
              </a:ext>
            </a:extLst>
          </p:cNvPr>
          <p:cNvSpPr/>
          <p:nvPr/>
        </p:nvSpPr>
        <p:spPr>
          <a:xfrm rot="3847046" flipV="1">
            <a:off x="4643591" y="3935747"/>
            <a:ext cx="77189" cy="71879"/>
          </a:xfrm>
          <a:prstGeom prst="chevron">
            <a:avLst>
              <a:gd name="adj" fmla="val 77195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6" name="箭头: V 形 35">
            <a:extLst>
              <a:ext uri="{FF2B5EF4-FFF2-40B4-BE49-F238E27FC236}">
                <a16:creationId xmlns:a16="http://schemas.microsoft.com/office/drawing/2014/main" id="{4F35B651-FF9C-411B-8D9D-3CE1D0503906}"/>
              </a:ext>
            </a:extLst>
          </p:cNvPr>
          <p:cNvSpPr/>
          <p:nvPr/>
        </p:nvSpPr>
        <p:spPr>
          <a:xfrm rot="20597637" flipV="1">
            <a:off x="6428563" y="4705927"/>
            <a:ext cx="77189" cy="71879"/>
          </a:xfrm>
          <a:prstGeom prst="chevron">
            <a:avLst>
              <a:gd name="adj" fmla="val 77195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2B544EF2-45E9-47B2-9DB0-6311E44326B8}"/>
              </a:ext>
            </a:extLst>
          </p:cNvPr>
          <p:cNvSpPr/>
          <p:nvPr/>
        </p:nvSpPr>
        <p:spPr>
          <a:xfrm rot="18205162" flipV="1">
            <a:off x="7512582" y="3711482"/>
            <a:ext cx="77189" cy="71879"/>
          </a:xfrm>
          <a:prstGeom prst="chevron">
            <a:avLst>
              <a:gd name="adj" fmla="val 77195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1EC1CF7-7976-4F12-877D-B3C3BE5E3068}"/>
              </a:ext>
            </a:extLst>
          </p:cNvPr>
          <p:cNvSpPr/>
          <p:nvPr/>
        </p:nvSpPr>
        <p:spPr>
          <a:xfrm>
            <a:off x="3053960" y="1989051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100000">
                      <a:srgbClr val="EFD5A8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rPr>
              <a:t>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4BA6E"/>
                  </a:gs>
                  <a:gs pos="100000">
                    <a:srgbClr val="EFD5A8"/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B51A8CA6-B39C-4CF2-9E85-75C91A74C9C2}"/>
              </a:ext>
            </a:extLst>
          </p:cNvPr>
          <p:cNvSpPr/>
          <p:nvPr/>
        </p:nvSpPr>
        <p:spPr>
          <a:xfrm>
            <a:off x="5596406" y="5485666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rgbClr val="E4BA6E"/>
                    </a:gs>
                    <a:gs pos="100000">
                      <a:srgbClr val="EFD5A8"/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rPr>
              <a:t>2019</a:t>
            </a:r>
            <a:endParaRPr lang="zh-CN" altLang="en-US" sz="2400" b="1" dirty="0">
              <a:gradFill>
                <a:gsLst>
                  <a:gs pos="0">
                    <a:srgbClr val="E4BA6E"/>
                  </a:gs>
                  <a:gs pos="100000">
                    <a:srgbClr val="EFD5A8"/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0638A4DF-B1D4-45D4-A02B-1300E24561A3}"/>
              </a:ext>
            </a:extLst>
          </p:cNvPr>
          <p:cNvSpPr/>
          <p:nvPr/>
        </p:nvSpPr>
        <p:spPr>
          <a:xfrm>
            <a:off x="4744799" y="5947331"/>
            <a:ext cx="26356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人才猎聘、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PRO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、人事代理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A6E690E-9DB3-4490-A0B6-FC94E4BD1A12}"/>
              </a:ext>
            </a:extLst>
          </p:cNvPr>
          <p:cNvSpPr/>
          <p:nvPr/>
        </p:nvSpPr>
        <p:spPr>
          <a:xfrm>
            <a:off x="8467195" y="3923802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rgbClr val="E4BA6E"/>
                    </a:gs>
                    <a:gs pos="100000">
                      <a:srgbClr val="EFD5A8"/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rPr>
              <a:t>2020</a:t>
            </a:r>
            <a:endParaRPr lang="zh-CN" altLang="en-US" sz="2400" b="1" dirty="0">
              <a:gradFill>
                <a:gsLst>
                  <a:gs pos="0">
                    <a:srgbClr val="E4BA6E"/>
                  </a:gs>
                  <a:gs pos="100000">
                    <a:srgbClr val="EFD5A8"/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C63FFC4-4F51-4F26-A70B-E6C299147E59}"/>
              </a:ext>
            </a:extLst>
          </p:cNvPr>
          <p:cNvSpPr/>
          <p:nvPr/>
        </p:nvSpPr>
        <p:spPr>
          <a:xfrm>
            <a:off x="8467195" y="2474227"/>
            <a:ext cx="2648482" cy="386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人才寻访、</a:t>
            </a:r>
            <a:r>
              <a:rPr lang="en-US" altLang="zh-CN" sz="16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PRO</a:t>
            </a:r>
            <a:r>
              <a:rPr lang="zh-CN" altLang="en-US" sz="16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、人事代理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A0D8629-E426-4E14-800D-0F6CA423FC07}"/>
              </a:ext>
            </a:extLst>
          </p:cNvPr>
          <p:cNvSpPr/>
          <p:nvPr/>
        </p:nvSpPr>
        <p:spPr>
          <a:xfrm>
            <a:off x="8467195" y="1989051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rgbClr val="E4BA6E"/>
                    </a:gs>
                    <a:gs pos="100000">
                      <a:srgbClr val="EFD5A8"/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rPr>
              <a:t>2021</a:t>
            </a:r>
            <a:endParaRPr lang="zh-CN" altLang="en-US" sz="2400" b="1" dirty="0">
              <a:gradFill>
                <a:gsLst>
                  <a:gs pos="0">
                    <a:srgbClr val="E4BA6E"/>
                  </a:gs>
                  <a:gs pos="100000">
                    <a:srgbClr val="EFD5A8"/>
                  </a:gs>
                </a:gsLst>
                <a:lin ang="5400000" scaled="1"/>
              </a:gra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思源黑体 CN Light" panose="020B0300000000000000" pitchFamily="34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02650D29-5C9B-463A-BF1E-4C983F9CCE9A}"/>
              </a:ext>
            </a:extLst>
          </p:cNvPr>
          <p:cNvSpPr/>
          <p:nvPr/>
        </p:nvSpPr>
        <p:spPr>
          <a:xfrm>
            <a:off x="8467195" y="4317894"/>
            <a:ext cx="2710391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中高端人才寻访、</a:t>
            </a:r>
            <a:r>
              <a:rPr lang="en-US" altLang="zh-CN" sz="16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PRO</a:t>
            </a:r>
            <a:r>
              <a:rPr lang="zh-CN" altLang="en-US" sz="16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Arial" panose="020B0604020202020204" pitchFamily="34" charset="0"/>
              </a:rPr>
              <a:t>、人才代理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7A7063AB-9E2D-4D62-8316-80F092C3E7BF}"/>
              </a:ext>
            </a:extLst>
          </p:cNvPr>
          <p:cNvSpPr/>
          <p:nvPr/>
        </p:nvSpPr>
        <p:spPr>
          <a:xfrm>
            <a:off x="3053960" y="3923802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100000">
                      <a:srgbClr val="EFD5A8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rPr>
              <a:t>2018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4BA6E"/>
                  </a:gs>
                  <a:gs pos="100000">
                    <a:srgbClr val="EFD5A8"/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146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AB7415-8DB9-4631-8D03-4829C15EA59F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87F8ED-27EA-4955-A923-308DF507C61A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CA8B5E8-0C57-4182-A184-C5D3D5060C02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E6063DD-356D-43D1-939D-FD4AD9C93668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03CC34-78AB-4153-8B6E-D7B95C59F4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B350166-034C-48D7-BF4C-5433BD42B762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年度回顾</a:t>
            </a:r>
            <a:endParaRPr kumimoji="1" lang="en-US" altLang="zh-CN" sz="32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EF1DA"/>
                  </a:gs>
                  <a:gs pos="98000">
                    <a:srgbClr val="DBB48D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E7AFE39-90B5-4C0C-A166-7B03815E92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C797D06-F418-44BC-84C4-2721F9F33468}"/>
              </a:ext>
            </a:extLst>
          </p:cNvPr>
          <p:cNvSpPr/>
          <p:nvPr/>
        </p:nvSpPr>
        <p:spPr>
          <a:xfrm>
            <a:off x="1894012" y="4765273"/>
            <a:ext cx="3102438" cy="102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与钱有关的数字都要好好核对、附赠产品及服务也需要求销售人员写上去。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E40CCCB-F616-48FD-A826-A8F588DF013B}"/>
              </a:ext>
            </a:extLst>
          </p:cNvPr>
          <p:cNvSpPr/>
          <p:nvPr/>
        </p:nvSpPr>
        <p:spPr>
          <a:xfrm>
            <a:off x="7404221" y="4765273"/>
            <a:ext cx="2743079" cy="102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如无变数则可交定金，也可要求备注“贷款不下全额退回定金”。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TextBox 27">
            <a:extLst>
              <a:ext uri="{FF2B5EF4-FFF2-40B4-BE49-F238E27FC236}">
                <a16:creationId xmlns:a16="http://schemas.microsoft.com/office/drawing/2014/main" id="{2690FEB7-24B8-44B7-8B41-9E42D318298B}"/>
              </a:ext>
            </a:extLst>
          </p:cNvPr>
          <p:cNvSpPr txBox="1"/>
          <p:nvPr/>
        </p:nvSpPr>
        <p:spPr>
          <a:xfrm>
            <a:off x="2420577" y="3623470"/>
            <a:ext cx="201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正向传播</a:t>
            </a:r>
          </a:p>
        </p:txBody>
      </p:sp>
      <p:sp>
        <p:nvSpPr>
          <p:cNvPr id="17" name="梯形 16">
            <a:extLst>
              <a:ext uri="{FF2B5EF4-FFF2-40B4-BE49-F238E27FC236}">
                <a16:creationId xmlns:a16="http://schemas.microsoft.com/office/drawing/2014/main" id="{449D3BDD-ABDB-442F-8A43-DD1148385C97}"/>
              </a:ext>
            </a:extLst>
          </p:cNvPr>
          <p:cNvSpPr/>
          <p:nvPr/>
        </p:nvSpPr>
        <p:spPr>
          <a:xfrm>
            <a:off x="1877372" y="3821570"/>
            <a:ext cx="3102438" cy="572222"/>
          </a:xfrm>
          <a:prstGeom prst="trapezoid">
            <a:avLst>
              <a:gd name="adj" fmla="val 93064"/>
            </a:avLst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>
                  <a:alpha val="39000"/>
                </a:srgbClr>
              </a:gs>
            </a:gsLst>
            <a:lin ang="5400000" scaled="1"/>
          </a:gradFill>
          <a:ln w="6350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9DC9B612-F0FC-41CC-8E61-F93102276665}"/>
              </a:ext>
            </a:extLst>
          </p:cNvPr>
          <p:cNvSpPr/>
          <p:nvPr/>
        </p:nvSpPr>
        <p:spPr>
          <a:xfrm>
            <a:off x="1877372" y="3666617"/>
            <a:ext cx="3102438" cy="572222"/>
          </a:xfrm>
          <a:prstGeom prst="trapezoid">
            <a:avLst>
              <a:gd name="adj" fmla="val 93064"/>
            </a:avLst>
          </a:prstGeom>
          <a:gradFill>
            <a:gsLst>
              <a:gs pos="1500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 w="6350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箭头: 下 22">
            <a:extLst>
              <a:ext uri="{FF2B5EF4-FFF2-40B4-BE49-F238E27FC236}">
                <a16:creationId xmlns:a16="http://schemas.microsoft.com/office/drawing/2014/main" id="{32709885-43C1-460D-B011-D4011251A9A7}"/>
              </a:ext>
            </a:extLst>
          </p:cNvPr>
          <p:cNvSpPr/>
          <p:nvPr/>
        </p:nvSpPr>
        <p:spPr>
          <a:xfrm rot="10800000">
            <a:off x="2460892" y="3113287"/>
            <a:ext cx="75400" cy="448881"/>
          </a:xfrm>
          <a:prstGeom prst="downArrow">
            <a:avLst/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箭头: 下 23">
            <a:extLst>
              <a:ext uri="{FF2B5EF4-FFF2-40B4-BE49-F238E27FC236}">
                <a16:creationId xmlns:a16="http://schemas.microsoft.com/office/drawing/2014/main" id="{DF5EFE57-16ED-4E63-99EC-E5D1BAE490D9}"/>
              </a:ext>
            </a:extLst>
          </p:cNvPr>
          <p:cNvSpPr/>
          <p:nvPr/>
        </p:nvSpPr>
        <p:spPr>
          <a:xfrm rot="10800000">
            <a:off x="4330360" y="2982061"/>
            <a:ext cx="75400" cy="448881"/>
          </a:xfrm>
          <a:prstGeom prst="downArrow">
            <a:avLst/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箭头: 下 24">
            <a:extLst>
              <a:ext uri="{FF2B5EF4-FFF2-40B4-BE49-F238E27FC236}">
                <a16:creationId xmlns:a16="http://schemas.microsoft.com/office/drawing/2014/main" id="{A3B3F57F-2105-4E76-8065-601C250A6AE2}"/>
              </a:ext>
            </a:extLst>
          </p:cNvPr>
          <p:cNvSpPr/>
          <p:nvPr/>
        </p:nvSpPr>
        <p:spPr>
          <a:xfrm rot="10800000">
            <a:off x="2798930" y="2464205"/>
            <a:ext cx="75400" cy="448881"/>
          </a:xfrm>
          <a:prstGeom prst="downArrow">
            <a:avLst/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id="{E573E541-0DD1-47BC-892B-15F2B9C6A642}"/>
              </a:ext>
            </a:extLst>
          </p:cNvPr>
          <p:cNvSpPr/>
          <p:nvPr/>
        </p:nvSpPr>
        <p:spPr>
          <a:xfrm>
            <a:off x="7212190" y="3821570"/>
            <a:ext cx="3102438" cy="572222"/>
          </a:xfrm>
          <a:prstGeom prst="trapezoid">
            <a:avLst>
              <a:gd name="adj" fmla="val 93064"/>
            </a:avLst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>
                  <a:alpha val="39000"/>
                </a:srgbClr>
              </a:gs>
            </a:gsLst>
            <a:lin ang="5400000" scaled="1"/>
          </a:gradFill>
          <a:ln w="6350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4" name="梯形 33">
            <a:extLst>
              <a:ext uri="{FF2B5EF4-FFF2-40B4-BE49-F238E27FC236}">
                <a16:creationId xmlns:a16="http://schemas.microsoft.com/office/drawing/2014/main" id="{7DDFA0DF-300B-430C-A191-119791F06B08}"/>
              </a:ext>
            </a:extLst>
          </p:cNvPr>
          <p:cNvSpPr/>
          <p:nvPr/>
        </p:nvSpPr>
        <p:spPr>
          <a:xfrm>
            <a:off x="7212190" y="3666617"/>
            <a:ext cx="3102438" cy="572222"/>
          </a:xfrm>
          <a:prstGeom prst="trapezoid">
            <a:avLst>
              <a:gd name="adj" fmla="val 93064"/>
            </a:avLst>
          </a:prstGeom>
          <a:gradFill>
            <a:gsLst>
              <a:gs pos="1500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 w="6350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5" name="箭头: 下 34">
            <a:extLst>
              <a:ext uri="{FF2B5EF4-FFF2-40B4-BE49-F238E27FC236}">
                <a16:creationId xmlns:a16="http://schemas.microsoft.com/office/drawing/2014/main" id="{2A16EAEF-2D65-4030-A34E-DFFA31424A77}"/>
              </a:ext>
            </a:extLst>
          </p:cNvPr>
          <p:cNvSpPr/>
          <p:nvPr/>
        </p:nvSpPr>
        <p:spPr>
          <a:xfrm rot="10800000">
            <a:off x="7795710" y="3113287"/>
            <a:ext cx="75400" cy="448881"/>
          </a:xfrm>
          <a:prstGeom prst="downArrow">
            <a:avLst/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6" name="箭头: 下 35">
            <a:extLst>
              <a:ext uri="{FF2B5EF4-FFF2-40B4-BE49-F238E27FC236}">
                <a16:creationId xmlns:a16="http://schemas.microsoft.com/office/drawing/2014/main" id="{26AC35D3-24AA-4AA6-BD6F-3D8E2BC1BEDC}"/>
              </a:ext>
            </a:extLst>
          </p:cNvPr>
          <p:cNvSpPr/>
          <p:nvPr/>
        </p:nvSpPr>
        <p:spPr>
          <a:xfrm rot="10800000">
            <a:off x="9665178" y="2982061"/>
            <a:ext cx="75400" cy="448881"/>
          </a:xfrm>
          <a:prstGeom prst="downArrow">
            <a:avLst/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7" name="箭头: 下 36">
            <a:extLst>
              <a:ext uri="{FF2B5EF4-FFF2-40B4-BE49-F238E27FC236}">
                <a16:creationId xmlns:a16="http://schemas.microsoft.com/office/drawing/2014/main" id="{58FBBFC5-7C50-47CE-ADE2-1B0025EB81AB}"/>
              </a:ext>
            </a:extLst>
          </p:cNvPr>
          <p:cNvSpPr/>
          <p:nvPr/>
        </p:nvSpPr>
        <p:spPr>
          <a:xfrm rot="10800000">
            <a:off x="8133748" y="2464205"/>
            <a:ext cx="75400" cy="448881"/>
          </a:xfrm>
          <a:prstGeom prst="downArrow">
            <a:avLst/>
          </a:prstGeom>
          <a:gradFill>
            <a:gsLst>
              <a:gs pos="0">
                <a:srgbClr val="E4BA6E">
                  <a:alpha val="0"/>
                </a:srgbClr>
              </a:gs>
              <a:gs pos="100000">
                <a:srgbClr val="E4BA6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994C4E8-269D-420D-B7B8-3587F4F0A7D8}"/>
              </a:ext>
            </a:extLst>
          </p:cNvPr>
          <p:cNvGrpSpPr/>
          <p:nvPr/>
        </p:nvGrpSpPr>
        <p:grpSpPr>
          <a:xfrm>
            <a:off x="2970996" y="2606814"/>
            <a:ext cx="924660" cy="924660"/>
            <a:chOff x="-1706880" y="2057400"/>
            <a:chExt cx="924660" cy="92466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6991FB8-FA08-4A3D-AF83-E6FB3FBF2873}"/>
                </a:ext>
              </a:extLst>
            </p:cNvPr>
            <p:cNvSpPr/>
            <p:nvPr/>
          </p:nvSpPr>
          <p:spPr>
            <a:xfrm>
              <a:off x="-1706880" y="2057400"/>
              <a:ext cx="924660" cy="924660"/>
            </a:xfrm>
            <a:prstGeom prst="ellipse">
              <a:avLst/>
            </a:prstGeom>
            <a:gradFill>
              <a:gsLst>
                <a:gs pos="55000">
                  <a:srgbClr val="E4BA6E">
                    <a:lumMod val="87000"/>
                  </a:srgbClr>
                </a:gs>
                <a:gs pos="0">
                  <a:srgbClr val="EFD5A8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39" name="hand-holding-a-japanese-yen-coin_21186">
              <a:extLst>
                <a:ext uri="{FF2B5EF4-FFF2-40B4-BE49-F238E27FC236}">
                  <a16:creationId xmlns:a16="http://schemas.microsoft.com/office/drawing/2014/main" id="{53DCF893-F973-40E5-8758-723C35F44FFA}"/>
                </a:ext>
              </a:extLst>
            </p:cNvPr>
            <p:cNvSpPr/>
            <p:nvPr/>
          </p:nvSpPr>
          <p:spPr>
            <a:xfrm>
              <a:off x="-1606539" y="2235344"/>
              <a:ext cx="638901" cy="568771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9AA9378-1405-4142-8670-9201DF094B2A}"/>
              </a:ext>
            </a:extLst>
          </p:cNvPr>
          <p:cNvGrpSpPr/>
          <p:nvPr/>
        </p:nvGrpSpPr>
        <p:grpSpPr>
          <a:xfrm>
            <a:off x="8234913" y="2606814"/>
            <a:ext cx="924660" cy="924660"/>
            <a:chOff x="12923613" y="2606814"/>
            <a:chExt cx="924660" cy="92466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BB4151B-2A4A-4919-98B6-66BF1D45FB5B}"/>
                </a:ext>
              </a:extLst>
            </p:cNvPr>
            <p:cNvSpPr/>
            <p:nvPr/>
          </p:nvSpPr>
          <p:spPr>
            <a:xfrm>
              <a:off x="12923613" y="2606814"/>
              <a:ext cx="924660" cy="924660"/>
            </a:xfrm>
            <a:prstGeom prst="ellipse">
              <a:avLst/>
            </a:prstGeom>
            <a:gradFill>
              <a:gsLst>
                <a:gs pos="55000">
                  <a:srgbClr val="E4BA6E">
                    <a:lumMod val="87000"/>
                  </a:srgbClr>
                </a:gs>
                <a:gs pos="0">
                  <a:srgbClr val="EFD5A8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0" name="iconfont-1186-600061">
              <a:extLst>
                <a:ext uri="{FF2B5EF4-FFF2-40B4-BE49-F238E27FC236}">
                  <a16:creationId xmlns:a16="http://schemas.microsoft.com/office/drawing/2014/main" id="{3114D384-0CCC-4C8A-9B5F-A08E0490FA92}"/>
                </a:ext>
              </a:extLst>
            </p:cNvPr>
            <p:cNvSpPr/>
            <p:nvPr/>
          </p:nvSpPr>
          <p:spPr>
            <a:xfrm>
              <a:off x="13153622" y="2831442"/>
              <a:ext cx="528177" cy="475402"/>
            </a:xfrm>
            <a:custGeom>
              <a:avLst/>
              <a:gdLst>
                <a:gd name="T0" fmla="*/ 56 w 12800"/>
                <a:gd name="T1" fmla="*/ 0 h 11520"/>
                <a:gd name="T2" fmla="*/ 0 w 12800"/>
                <a:gd name="T3" fmla="*/ 11464 h 11520"/>
                <a:gd name="T4" fmla="*/ 2337 w 12800"/>
                <a:gd name="T5" fmla="*/ 11520 h 11520"/>
                <a:gd name="T6" fmla="*/ 4424 w 12800"/>
                <a:gd name="T7" fmla="*/ 9322 h 11520"/>
                <a:gd name="T8" fmla="*/ 6706 w 12800"/>
                <a:gd name="T9" fmla="*/ 11520 h 11520"/>
                <a:gd name="T10" fmla="*/ 6762 w 12800"/>
                <a:gd name="T11" fmla="*/ 83 h 11520"/>
                <a:gd name="T12" fmla="*/ 2894 w 12800"/>
                <a:gd name="T13" fmla="*/ 7652 h 11520"/>
                <a:gd name="T14" fmla="*/ 1280 w 12800"/>
                <a:gd name="T15" fmla="*/ 6066 h 11520"/>
                <a:gd name="T16" fmla="*/ 2894 w 12800"/>
                <a:gd name="T17" fmla="*/ 7652 h 11520"/>
                <a:gd name="T18" fmla="*/ 1280 w 12800"/>
                <a:gd name="T19" fmla="*/ 5287 h 11520"/>
                <a:gd name="T20" fmla="*/ 2894 w 12800"/>
                <a:gd name="T21" fmla="*/ 3701 h 11520"/>
                <a:gd name="T22" fmla="*/ 2894 w 12800"/>
                <a:gd name="T23" fmla="*/ 2922 h 11520"/>
                <a:gd name="T24" fmla="*/ 1280 w 12800"/>
                <a:gd name="T25" fmla="*/ 1336 h 11520"/>
                <a:gd name="T26" fmla="*/ 2894 w 12800"/>
                <a:gd name="T27" fmla="*/ 2922 h 11520"/>
                <a:gd name="T28" fmla="*/ 3840 w 12800"/>
                <a:gd name="T29" fmla="*/ 7652 h 11520"/>
                <a:gd name="T30" fmla="*/ 5454 w 12800"/>
                <a:gd name="T31" fmla="*/ 6066 h 11520"/>
                <a:gd name="T32" fmla="*/ 5454 w 12800"/>
                <a:gd name="T33" fmla="*/ 5287 h 11520"/>
                <a:gd name="T34" fmla="*/ 3840 w 12800"/>
                <a:gd name="T35" fmla="*/ 3701 h 11520"/>
                <a:gd name="T36" fmla="*/ 5454 w 12800"/>
                <a:gd name="T37" fmla="*/ 5287 h 11520"/>
                <a:gd name="T38" fmla="*/ 3840 w 12800"/>
                <a:gd name="T39" fmla="*/ 2922 h 11520"/>
                <a:gd name="T40" fmla="*/ 5454 w 12800"/>
                <a:gd name="T41" fmla="*/ 1336 h 11520"/>
                <a:gd name="T42" fmla="*/ 12466 w 12800"/>
                <a:gd name="T43" fmla="*/ 3701 h 11520"/>
                <a:gd name="T44" fmla="*/ 7763 w 12800"/>
                <a:gd name="T45" fmla="*/ 4035 h 11520"/>
                <a:gd name="T46" fmla="*/ 7791 w 12800"/>
                <a:gd name="T47" fmla="*/ 11492 h 11520"/>
                <a:gd name="T48" fmla="*/ 9544 w 12800"/>
                <a:gd name="T49" fmla="*/ 10045 h 11520"/>
                <a:gd name="T50" fmla="*/ 11019 w 12800"/>
                <a:gd name="T51" fmla="*/ 11492 h 11520"/>
                <a:gd name="T52" fmla="*/ 12772 w 12800"/>
                <a:gd name="T53" fmla="*/ 11464 h 11520"/>
                <a:gd name="T54" fmla="*/ 12466 w 12800"/>
                <a:gd name="T55" fmla="*/ 3701 h 11520"/>
                <a:gd name="T56" fmla="*/ 8403 w 12800"/>
                <a:gd name="T57" fmla="*/ 8821 h 11520"/>
                <a:gd name="T58" fmla="*/ 12104 w 12800"/>
                <a:gd name="T59" fmla="*/ 8042 h 11520"/>
                <a:gd name="T60" fmla="*/ 12104 w 12800"/>
                <a:gd name="T61" fmla="*/ 7263 h 11520"/>
                <a:gd name="T62" fmla="*/ 8403 w 12800"/>
                <a:gd name="T63" fmla="*/ 6483 h 11520"/>
                <a:gd name="T64" fmla="*/ 12104 w 12800"/>
                <a:gd name="T65" fmla="*/ 7263 h 11520"/>
                <a:gd name="T66" fmla="*/ 8403 w 12800"/>
                <a:gd name="T67" fmla="*/ 5677 h 11520"/>
                <a:gd name="T68" fmla="*/ 12104 w 12800"/>
                <a:gd name="T69" fmla="*/ 4897 h 11520"/>
                <a:gd name="T70" fmla="*/ 12104 w 12800"/>
                <a:gd name="T71" fmla="*/ 5677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00" h="11520">
                  <a:moveTo>
                    <a:pt x="6706" y="0"/>
                  </a:moveTo>
                  <a:lnTo>
                    <a:pt x="56" y="0"/>
                  </a:lnTo>
                  <a:cubicBezTo>
                    <a:pt x="28" y="0"/>
                    <a:pt x="0" y="28"/>
                    <a:pt x="0" y="83"/>
                  </a:cubicBezTo>
                  <a:lnTo>
                    <a:pt x="0" y="11464"/>
                  </a:lnTo>
                  <a:cubicBezTo>
                    <a:pt x="0" y="11492"/>
                    <a:pt x="28" y="11520"/>
                    <a:pt x="56" y="11520"/>
                  </a:cubicBezTo>
                  <a:lnTo>
                    <a:pt x="2337" y="11520"/>
                  </a:lnTo>
                  <a:lnTo>
                    <a:pt x="2337" y="9322"/>
                  </a:lnTo>
                  <a:lnTo>
                    <a:pt x="4424" y="9322"/>
                  </a:lnTo>
                  <a:lnTo>
                    <a:pt x="4424" y="11520"/>
                  </a:lnTo>
                  <a:lnTo>
                    <a:pt x="6706" y="11520"/>
                  </a:lnTo>
                  <a:cubicBezTo>
                    <a:pt x="6734" y="11520"/>
                    <a:pt x="6762" y="11492"/>
                    <a:pt x="6762" y="11464"/>
                  </a:cubicBezTo>
                  <a:lnTo>
                    <a:pt x="6762" y="83"/>
                  </a:lnTo>
                  <a:cubicBezTo>
                    <a:pt x="6762" y="28"/>
                    <a:pt x="6734" y="0"/>
                    <a:pt x="6706" y="0"/>
                  </a:cubicBezTo>
                  <a:close/>
                  <a:moveTo>
                    <a:pt x="2894" y="7652"/>
                  </a:moveTo>
                  <a:lnTo>
                    <a:pt x="1280" y="7652"/>
                  </a:lnTo>
                  <a:lnTo>
                    <a:pt x="1280" y="6066"/>
                  </a:lnTo>
                  <a:lnTo>
                    <a:pt x="2894" y="6066"/>
                  </a:lnTo>
                  <a:lnTo>
                    <a:pt x="2894" y="7652"/>
                  </a:lnTo>
                  <a:close/>
                  <a:moveTo>
                    <a:pt x="2894" y="5287"/>
                  </a:moveTo>
                  <a:lnTo>
                    <a:pt x="1280" y="5287"/>
                  </a:lnTo>
                  <a:lnTo>
                    <a:pt x="1280" y="3701"/>
                  </a:lnTo>
                  <a:lnTo>
                    <a:pt x="2894" y="3701"/>
                  </a:lnTo>
                  <a:lnTo>
                    <a:pt x="2894" y="5287"/>
                  </a:lnTo>
                  <a:close/>
                  <a:moveTo>
                    <a:pt x="2894" y="2922"/>
                  </a:moveTo>
                  <a:lnTo>
                    <a:pt x="1280" y="2922"/>
                  </a:lnTo>
                  <a:lnTo>
                    <a:pt x="1280" y="1336"/>
                  </a:lnTo>
                  <a:lnTo>
                    <a:pt x="2894" y="1336"/>
                  </a:lnTo>
                  <a:lnTo>
                    <a:pt x="2894" y="2922"/>
                  </a:lnTo>
                  <a:close/>
                  <a:moveTo>
                    <a:pt x="5454" y="7652"/>
                  </a:moveTo>
                  <a:lnTo>
                    <a:pt x="3840" y="7652"/>
                  </a:lnTo>
                  <a:lnTo>
                    <a:pt x="3840" y="6066"/>
                  </a:lnTo>
                  <a:lnTo>
                    <a:pt x="5454" y="6066"/>
                  </a:lnTo>
                  <a:lnTo>
                    <a:pt x="5454" y="7652"/>
                  </a:lnTo>
                  <a:close/>
                  <a:moveTo>
                    <a:pt x="5454" y="5287"/>
                  </a:moveTo>
                  <a:lnTo>
                    <a:pt x="3840" y="5287"/>
                  </a:lnTo>
                  <a:lnTo>
                    <a:pt x="3840" y="3701"/>
                  </a:lnTo>
                  <a:lnTo>
                    <a:pt x="5454" y="3701"/>
                  </a:lnTo>
                  <a:lnTo>
                    <a:pt x="5454" y="5287"/>
                  </a:lnTo>
                  <a:close/>
                  <a:moveTo>
                    <a:pt x="5454" y="2922"/>
                  </a:moveTo>
                  <a:lnTo>
                    <a:pt x="3840" y="2922"/>
                  </a:lnTo>
                  <a:lnTo>
                    <a:pt x="3840" y="1336"/>
                  </a:lnTo>
                  <a:lnTo>
                    <a:pt x="5454" y="1336"/>
                  </a:lnTo>
                  <a:lnTo>
                    <a:pt x="5454" y="2922"/>
                  </a:lnTo>
                  <a:close/>
                  <a:moveTo>
                    <a:pt x="12466" y="3701"/>
                  </a:moveTo>
                  <a:lnTo>
                    <a:pt x="8097" y="3701"/>
                  </a:lnTo>
                  <a:cubicBezTo>
                    <a:pt x="7903" y="3701"/>
                    <a:pt x="7763" y="3840"/>
                    <a:pt x="7763" y="4035"/>
                  </a:cubicBezTo>
                  <a:lnTo>
                    <a:pt x="7763" y="11464"/>
                  </a:lnTo>
                  <a:cubicBezTo>
                    <a:pt x="7763" y="11492"/>
                    <a:pt x="7791" y="11492"/>
                    <a:pt x="7791" y="11492"/>
                  </a:cubicBezTo>
                  <a:lnTo>
                    <a:pt x="9544" y="11492"/>
                  </a:lnTo>
                  <a:lnTo>
                    <a:pt x="9544" y="10045"/>
                  </a:lnTo>
                  <a:lnTo>
                    <a:pt x="11019" y="10045"/>
                  </a:lnTo>
                  <a:lnTo>
                    <a:pt x="11019" y="11492"/>
                  </a:lnTo>
                  <a:lnTo>
                    <a:pt x="12744" y="11492"/>
                  </a:lnTo>
                  <a:cubicBezTo>
                    <a:pt x="12772" y="11492"/>
                    <a:pt x="12772" y="11464"/>
                    <a:pt x="12772" y="11464"/>
                  </a:cubicBezTo>
                  <a:lnTo>
                    <a:pt x="12772" y="4035"/>
                  </a:lnTo>
                  <a:cubicBezTo>
                    <a:pt x="12800" y="3868"/>
                    <a:pt x="12633" y="3701"/>
                    <a:pt x="12466" y="3701"/>
                  </a:cubicBezTo>
                  <a:close/>
                  <a:moveTo>
                    <a:pt x="12104" y="8821"/>
                  </a:moveTo>
                  <a:lnTo>
                    <a:pt x="8403" y="8821"/>
                  </a:lnTo>
                  <a:lnTo>
                    <a:pt x="8403" y="8042"/>
                  </a:lnTo>
                  <a:lnTo>
                    <a:pt x="12104" y="8042"/>
                  </a:lnTo>
                  <a:lnTo>
                    <a:pt x="12104" y="8821"/>
                  </a:lnTo>
                  <a:close/>
                  <a:moveTo>
                    <a:pt x="12104" y="7263"/>
                  </a:moveTo>
                  <a:lnTo>
                    <a:pt x="8403" y="7263"/>
                  </a:lnTo>
                  <a:lnTo>
                    <a:pt x="8403" y="6483"/>
                  </a:lnTo>
                  <a:lnTo>
                    <a:pt x="12104" y="6483"/>
                  </a:lnTo>
                  <a:lnTo>
                    <a:pt x="12104" y="7263"/>
                  </a:lnTo>
                  <a:close/>
                  <a:moveTo>
                    <a:pt x="12104" y="5677"/>
                  </a:moveTo>
                  <a:lnTo>
                    <a:pt x="8403" y="5677"/>
                  </a:lnTo>
                  <a:lnTo>
                    <a:pt x="8403" y="4897"/>
                  </a:lnTo>
                  <a:lnTo>
                    <a:pt x="12104" y="4897"/>
                  </a:lnTo>
                  <a:lnTo>
                    <a:pt x="12104" y="5677"/>
                  </a:lnTo>
                  <a:close/>
                  <a:moveTo>
                    <a:pt x="12104" y="5677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32" name="TextBox 27">
            <a:extLst>
              <a:ext uri="{FF2B5EF4-FFF2-40B4-BE49-F238E27FC236}">
                <a16:creationId xmlns:a16="http://schemas.microsoft.com/office/drawing/2014/main" id="{557A2BA6-6B49-482F-A282-74C05A6CD777}"/>
              </a:ext>
            </a:extLst>
          </p:cNvPr>
          <p:cNvSpPr txBox="1"/>
          <p:nvPr/>
        </p:nvSpPr>
        <p:spPr>
          <a:xfrm>
            <a:off x="7755395" y="3623470"/>
            <a:ext cx="201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签订合同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9A0CA4-DE7B-446D-9306-EA83E7480AAD}"/>
              </a:ext>
            </a:extLst>
          </p:cNvPr>
          <p:cNvSpPr txBox="1"/>
          <p:nvPr/>
        </p:nvSpPr>
        <p:spPr>
          <a:xfrm>
            <a:off x="1133252" y="983730"/>
            <a:ext cx="18515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Annual review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1629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AB7415-8DB9-4631-8D03-4829C15EA59F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87F8ED-27EA-4955-A923-308DF507C61A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CA8B5E8-0C57-4182-A184-C5D3D5060C02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E6063DD-356D-43D1-939D-FD4AD9C93668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03CC34-78AB-4153-8B6E-D7B95C59F4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B350166-034C-48D7-BF4C-5433BD42B762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企业文化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E7AFE39-90B5-4C0C-A166-7B03815E92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  <p:pic>
        <p:nvPicPr>
          <p:cNvPr id="673" name="Picture 39">
            <a:extLst>
              <a:ext uri="{FF2B5EF4-FFF2-40B4-BE49-F238E27FC236}">
                <a16:creationId xmlns:a16="http://schemas.microsoft.com/office/drawing/2014/main" id="{91C5C276-8C88-4A58-A5C0-B98BBD42792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5000"/>
          </a:blip>
          <a:stretch>
            <a:fillRect/>
          </a:stretch>
        </p:blipFill>
        <p:spPr>
          <a:xfrm>
            <a:off x="-67593" y="2622705"/>
            <a:ext cx="12208793" cy="34489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028B402-DDCB-44C3-AB77-32967F95B3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801" y="2157347"/>
            <a:ext cx="2366757" cy="2366757"/>
          </a:xfrm>
          <a:prstGeom prst="ellipse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id="{13384E23-FC9C-4A68-8625-D1742F3D2DC3}"/>
              </a:ext>
            </a:extLst>
          </p:cNvPr>
          <p:cNvSpPr/>
          <p:nvPr/>
        </p:nvSpPr>
        <p:spPr>
          <a:xfrm>
            <a:off x="690654" y="2157347"/>
            <a:ext cx="2372904" cy="2372902"/>
          </a:xfrm>
          <a:prstGeom prst="ellipse">
            <a:avLst/>
          </a:prstGeom>
          <a:solidFill>
            <a:srgbClr val="E4BA6E">
              <a:alpha val="82000"/>
            </a:srgbClr>
          </a:solidFill>
          <a:ln w="12700" cap="flat" cmpd="sng" algn="ctr">
            <a:gradFill>
              <a:gsLst>
                <a:gs pos="0">
                  <a:srgbClr val="E4BA6E"/>
                </a:gs>
                <a:gs pos="100000">
                  <a:srgbClr val="E4BA6E"/>
                </a:gs>
                <a:gs pos="60000">
                  <a:srgbClr val="E4BA6E">
                    <a:alpha val="0"/>
                  </a:srgbClr>
                </a:gs>
                <a:gs pos="40000">
                  <a:srgbClr val="E4BA6E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1000" sy="101000" algn="ctr" rotWithShape="0">
              <a:srgbClr val="E4BA6E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555FED7-5149-47B6-BD77-70E5F8579B5D}"/>
              </a:ext>
            </a:extLst>
          </p:cNvPr>
          <p:cNvSpPr/>
          <p:nvPr/>
        </p:nvSpPr>
        <p:spPr>
          <a:xfrm>
            <a:off x="1557015" y="266075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旅游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50491A8-06D0-4F39-A94C-82EC12360C1C}"/>
              </a:ext>
            </a:extLst>
          </p:cNvPr>
          <p:cNvSpPr/>
          <p:nvPr/>
        </p:nvSpPr>
        <p:spPr>
          <a:xfrm>
            <a:off x="1487284" y="2984797"/>
            <a:ext cx="7857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00" dirty="0">
                <a:solidFill>
                  <a:prstClr val="white">
                    <a:alpha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  <a:sym typeface="思源黑体 CN Light" panose="020B0300000000000000" pitchFamily="34" charset="-122"/>
              </a:rPr>
              <a:t>TOURISM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E5EA379-7186-4D15-9265-755309D92F2A}"/>
              </a:ext>
            </a:extLst>
          </p:cNvPr>
          <p:cNvSpPr/>
          <p:nvPr/>
        </p:nvSpPr>
        <p:spPr>
          <a:xfrm>
            <a:off x="1339007" y="3368252"/>
            <a:ext cx="1082348" cy="846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跟团游</a:t>
            </a:r>
            <a:endParaRPr lang="en-US" altLang="zh-CN" sz="1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定制游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自助游攻略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A146E37-4184-4C29-B12F-07F75FF4FF0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4275" y="3090475"/>
            <a:ext cx="2366757" cy="2366757"/>
          </a:xfrm>
          <a:prstGeom prst="ellipse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3E36BB40-89A5-4A83-B561-4E8A00828857}"/>
              </a:ext>
            </a:extLst>
          </p:cNvPr>
          <p:cNvSpPr/>
          <p:nvPr/>
        </p:nvSpPr>
        <p:spPr>
          <a:xfrm>
            <a:off x="3504275" y="3090475"/>
            <a:ext cx="2372904" cy="2372902"/>
          </a:xfrm>
          <a:prstGeom prst="ellipse">
            <a:avLst/>
          </a:prstGeom>
          <a:solidFill>
            <a:srgbClr val="E4BA6E">
              <a:alpha val="82000"/>
            </a:srgbClr>
          </a:solidFill>
          <a:ln w="12700" cap="flat" cmpd="sng" algn="ctr">
            <a:gradFill>
              <a:gsLst>
                <a:gs pos="0">
                  <a:srgbClr val="E4BA6E"/>
                </a:gs>
                <a:gs pos="100000">
                  <a:srgbClr val="E4BA6E"/>
                </a:gs>
                <a:gs pos="60000">
                  <a:srgbClr val="E4BA6E">
                    <a:alpha val="0"/>
                  </a:srgbClr>
                </a:gs>
                <a:gs pos="40000">
                  <a:srgbClr val="E4BA6E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1000" sy="101000" algn="ctr" rotWithShape="0">
              <a:srgbClr val="E4BA6E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D5F09DA-6F6A-4491-88BB-F1D35116C02A}"/>
              </a:ext>
            </a:extLst>
          </p:cNvPr>
          <p:cNvSpPr/>
          <p:nvPr/>
        </p:nvSpPr>
        <p:spPr>
          <a:xfrm>
            <a:off x="4123904" y="3593887"/>
            <a:ext cx="1133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即时通讯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D66E361-39AC-4DA9-9A18-B53B7A68869B}"/>
              </a:ext>
            </a:extLst>
          </p:cNvPr>
          <p:cNvSpPr/>
          <p:nvPr/>
        </p:nvSpPr>
        <p:spPr>
          <a:xfrm>
            <a:off x="3917117" y="3917925"/>
            <a:ext cx="154721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00" dirty="0">
                <a:solidFill>
                  <a:prstClr val="white">
                    <a:alpha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  <a:sym typeface="思源黑体 CN Light" panose="020B0300000000000000" pitchFamily="34" charset="-122"/>
              </a:rPr>
              <a:t>INSTANT MESSAGING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4EBFBEB-9007-469E-B30B-564B41CA4166}"/>
              </a:ext>
            </a:extLst>
          </p:cNvPr>
          <p:cNvSpPr/>
          <p:nvPr/>
        </p:nvSpPr>
        <p:spPr>
          <a:xfrm>
            <a:off x="4239321" y="4301380"/>
            <a:ext cx="902811" cy="846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即时聊天</a:t>
            </a:r>
            <a:endParaRPr lang="en-US" altLang="zh-CN" sz="1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群聊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通讯录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3E18C6A-D099-4090-843C-60FA46C4B3C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9459" y="1829884"/>
            <a:ext cx="2376714" cy="2376714"/>
          </a:xfrm>
          <a:prstGeom prst="ellipse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id="{593651C1-0F3C-4274-BC44-C856D02DB485}"/>
              </a:ext>
            </a:extLst>
          </p:cNvPr>
          <p:cNvSpPr/>
          <p:nvPr/>
        </p:nvSpPr>
        <p:spPr>
          <a:xfrm>
            <a:off x="6239458" y="1829883"/>
            <a:ext cx="2372904" cy="2372902"/>
          </a:xfrm>
          <a:prstGeom prst="ellipse">
            <a:avLst/>
          </a:prstGeom>
          <a:solidFill>
            <a:srgbClr val="E4BA6E">
              <a:alpha val="82000"/>
            </a:srgbClr>
          </a:solidFill>
          <a:ln w="12700" cap="flat" cmpd="sng" algn="ctr">
            <a:gradFill>
              <a:gsLst>
                <a:gs pos="0">
                  <a:srgbClr val="E4BA6E"/>
                </a:gs>
                <a:gs pos="100000">
                  <a:srgbClr val="E4BA6E"/>
                </a:gs>
                <a:gs pos="60000">
                  <a:srgbClr val="E4BA6E">
                    <a:alpha val="0"/>
                  </a:srgbClr>
                </a:gs>
                <a:gs pos="40000">
                  <a:srgbClr val="E4BA6E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1000" sy="101000" algn="ctr" rotWithShape="0">
              <a:srgbClr val="E4BA6E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44AC799-2AEF-4790-BAC6-73BF1DFA81CF}"/>
              </a:ext>
            </a:extLst>
          </p:cNvPr>
          <p:cNvSpPr/>
          <p:nvPr/>
        </p:nvSpPr>
        <p:spPr>
          <a:xfrm>
            <a:off x="7102744" y="233329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附近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6444D41-0588-4045-B9D7-138EDEC94E9F}"/>
              </a:ext>
            </a:extLst>
          </p:cNvPr>
          <p:cNvSpPr/>
          <p:nvPr/>
        </p:nvSpPr>
        <p:spPr>
          <a:xfrm>
            <a:off x="6730045" y="2657333"/>
            <a:ext cx="13917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00" dirty="0">
                <a:solidFill>
                  <a:prstClr val="white">
                    <a:alpha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  <a:sym typeface="思源黑体 CN Light" panose="020B0300000000000000" pitchFamily="34" charset="-122"/>
              </a:rPr>
              <a:t>NEAR THE SERVICE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4A3D3D3-4250-4D29-9F49-0633D2E993A0}"/>
              </a:ext>
            </a:extLst>
          </p:cNvPr>
          <p:cNvSpPr/>
          <p:nvPr/>
        </p:nvSpPr>
        <p:spPr>
          <a:xfrm>
            <a:off x="6884737" y="3040788"/>
            <a:ext cx="1082348" cy="846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附近的人</a:t>
            </a:r>
            <a:endParaRPr lang="en-US" altLang="zh-CN" sz="1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附近的美食</a:t>
            </a:r>
            <a:endParaRPr lang="en-US" altLang="zh-CN" sz="1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附近的</a:t>
            </a:r>
            <a:r>
              <a:rPr lang="en-US" altLang="zh-CN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Bar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415AC4D-0A17-4333-98B8-15FF97B7811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5368" y="2333295"/>
            <a:ext cx="2376715" cy="2376715"/>
          </a:xfrm>
          <a:prstGeom prst="ellipse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B65D878A-3DAB-470C-AA1C-8CDB3B80ED73}"/>
              </a:ext>
            </a:extLst>
          </p:cNvPr>
          <p:cNvSpPr/>
          <p:nvPr/>
        </p:nvSpPr>
        <p:spPr>
          <a:xfrm>
            <a:off x="9125368" y="2333296"/>
            <a:ext cx="2372904" cy="2372902"/>
          </a:xfrm>
          <a:prstGeom prst="ellipse">
            <a:avLst/>
          </a:prstGeom>
          <a:solidFill>
            <a:srgbClr val="E4BA6E">
              <a:alpha val="82000"/>
            </a:srgbClr>
          </a:solidFill>
          <a:ln w="12700" cap="flat" cmpd="sng" algn="ctr">
            <a:gradFill>
              <a:gsLst>
                <a:gs pos="0">
                  <a:srgbClr val="E4BA6E"/>
                </a:gs>
                <a:gs pos="100000">
                  <a:srgbClr val="E4BA6E"/>
                </a:gs>
                <a:gs pos="60000">
                  <a:srgbClr val="E4BA6E">
                    <a:alpha val="0"/>
                  </a:srgbClr>
                </a:gs>
                <a:gs pos="40000">
                  <a:srgbClr val="E4BA6E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1000" sy="101000" algn="ctr" rotWithShape="0">
              <a:srgbClr val="E4BA6E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7260C85-C30D-4107-9712-BDE211AA1236}"/>
              </a:ext>
            </a:extLst>
          </p:cNvPr>
          <p:cNvSpPr/>
          <p:nvPr/>
        </p:nvSpPr>
        <p:spPr>
          <a:xfrm>
            <a:off x="9728167" y="2836708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社交</a:t>
            </a:r>
            <a:r>
              <a:rPr lang="en-US" altLang="zh-CN" b="1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O2O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AEE6C1B-0722-403A-8065-8392F9DCA755}"/>
              </a:ext>
            </a:extLst>
          </p:cNvPr>
          <p:cNvSpPr/>
          <p:nvPr/>
        </p:nvSpPr>
        <p:spPr>
          <a:xfrm>
            <a:off x="9506953" y="3160746"/>
            <a:ext cx="160973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00" dirty="0">
                <a:solidFill>
                  <a:prstClr val="white">
                    <a:alpha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  <a:sym typeface="思源黑体 CN Light" panose="020B0300000000000000" pitchFamily="34" charset="-122"/>
              </a:rPr>
              <a:t>SOCIAL INTERCOURSE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372F084-B41E-4BD2-A2CF-BB9A6A7BEB45}"/>
              </a:ext>
            </a:extLst>
          </p:cNvPr>
          <p:cNvSpPr/>
          <p:nvPr/>
        </p:nvSpPr>
        <p:spPr>
          <a:xfrm>
            <a:off x="9860414" y="3544201"/>
            <a:ext cx="902811" cy="846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话题互动</a:t>
            </a:r>
            <a:endParaRPr lang="en-US" altLang="zh-CN" sz="1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好友聚会</a:t>
            </a:r>
            <a:endParaRPr lang="en-US" altLang="zh-CN" sz="1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约会</a:t>
            </a:r>
          </a:p>
        </p:txBody>
      </p:sp>
      <p:pic>
        <p:nvPicPr>
          <p:cNvPr id="694" name="Picture 689">
            <a:extLst>
              <a:ext uri="{FF2B5EF4-FFF2-40B4-BE49-F238E27FC236}">
                <a16:creationId xmlns:a16="http://schemas.microsoft.com/office/drawing/2014/main" id="{0B325AE4-5BAF-4E4A-9DBA-9E4BA891F0F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478" y="1649782"/>
            <a:ext cx="2145255" cy="1156590"/>
          </a:xfrm>
          <a:prstGeom prst="rect">
            <a:avLst/>
          </a:prstGeom>
        </p:spPr>
      </p:pic>
      <p:pic>
        <p:nvPicPr>
          <p:cNvPr id="695" name="Picture 689">
            <a:extLst>
              <a:ext uri="{FF2B5EF4-FFF2-40B4-BE49-F238E27FC236}">
                <a16:creationId xmlns:a16="http://schemas.microsoft.com/office/drawing/2014/main" id="{047E8EA7-0666-4F63-97C1-53DB090D4CE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171" y="2607627"/>
            <a:ext cx="2013287" cy="1085441"/>
          </a:xfrm>
          <a:prstGeom prst="rect">
            <a:avLst/>
          </a:prstGeom>
        </p:spPr>
      </p:pic>
      <p:pic>
        <p:nvPicPr>
          <p:cNvPr id="696" name="Picture 689">
            <a:extLst>
              <a:ext uri="{FF2B5EF4-FFF2-40B4-BE49-F238E27FC236}">
                <a16:creationId xmlns:a16="http://schemas.microsoft.com/office/drawing/2014/main" id="{A3635AC3-109A-44EA-AA4C-CE865AF93B7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511" y="1320948"/>
            <a:ext cx="2013287" cy="1085441"/>
          </a:xfrm>
          <a:prstGeom prst="rect">
            <a:avLst/>
          </a:prstGeom>
        </p:spPr>
      </p:pic>
      <p:pic>
        <p:nvPicPr>
          <p:cNvPr id="697" name="Picture 689">
            <a:extLst>
              <a:ext uri="{FF2B5EF4-FFF2-40B4-BE49-F238E27FC236}">
                <a16:creationId xmlns:a16="http://schemas.microsoft.com/office/drawing/2014/main" id="{7DD363B6-168E-48BE-A207-F31AA7517B5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5175" y="1853801"/>
            <a:ext cx="2013287" cy="1085441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FBD96880-0E3F-425E-A234-F40C72D1109E}"/>
              </a:ext>
            </a:extLst>
          </p:cNvPr>
          <p:cNvSpPr txBox="1"/>
          <p:nvPr/>
        </p:nvSpPr>
        <p:spPr>
          <a:xfrm>
            <a:off x="1133252" y="983730"/>
            <a:ext cx="18515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Annual review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328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AB7415-8DB9-4631-8D03-4829C15EA59F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87F8ED-27EA-4955-A923-308DF507C61A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CA8B5E8-0C57-4182-A184-C5D3D5060C02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E6063DD-356D-43D1-939D-FD4AD9C93668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03CC34-78AB-4153-8B6E-D7B95C59F4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B350166-034C-48D7-BF4C-5433BD42B762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年度回顾</a:t>
            </a:r>
            <a:endParaRPr kumimoji="1" lang="en-US" altLang="zh-CN" sz="32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EF1DA"/>
                  </a:gs>
                  <a:gs pos="98000">
                    <a:srgbClr val="DBB48D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E7AFE39-90B5-4C0C-A166-7B03815E92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88EF4A2-7587-4E10-A233-18B374A781A5}"/>
              </a:ext>
            </a:extLst>
          </p:cNvPr>
          <p:cNvGrpSpPr/>
          <p:nvPr/>
        </p:nvGrpSpPr>
        <p:grpSpPr>
          <a:xfrm>
            <a:off x="1736008" y="2752268"/>
            <a:ext cx="3802100" cy="726936"/>
            <a:chOff x="1554480" y="2538581"/>
            <a:chExt cx="3802100" cy="726936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FADB7042-7A90-402D-999C-69E0D1FAE2D5}"/>
                </a:ext>
              </a:extLst>
            </p:cNvPr>
            <p:cNvSpPr/>
            <p:nvPr/>
          </p:nvSpPr>
          <p:spPr>
            <a:xfrm>
              <a:off x="1554480" y="2562469"/>
              <a:ext cx="3802100" cy="703048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B5D683FA-F0AF-4FFB-A6DE-55A0E8F75664}"/>
                </a:ext>
              </a:extLst>
            </p:cNvPr>
            <p:cNvSpPr/>
            <p:nvPr/>
          </p:nvSpPr>
          <p:spPr>
            <a:xfrm>
              <a:off x="1820900" y="2538581"/>
              <a:ext cx="3269260" cy="604520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FD5A8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6" name="Rectangle 153">
            <a:extLst>
              <a:ext uri="{FF2B5EF4-FFF2-40B4-BE49-F238E27FC236}">
                <a16:creationId xmlns:a16="http://schemas.microsoft.com/office/drawing/2014/main" id="{40D1875D-5CED-4C7C-A2DF-6351B804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2290" y="2346374"/>
            <a:ext cx="1069536" cy="360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rgbClr val="E4BA6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百万人才库</a:t>
            </a:r>
          </a:p>
        </p:txBody>
      </p:sp>
      <p:sp>
        <p:nvSpPr>
          <p:cNvPr id="17" name="Rectangle 158">
            <a:extLst>
              <a:ext uri="{FF2B5EF4-FFF2-40B4-BE49-F238E27FC236}">
                <a16:creationId xmlns:a16="http://schemas.microsoft.com/office/drawing/2014/main" id="{A68BE410-0563-4266-8CB8-04CE4D2AC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9869" y="2346374"/>
            <a:ext cx="1069536" cy="360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rgbClr val="E4BA6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优秀的口碑和声誉</a:t>
            </a:r>
          </a:p>
        </p:txBody>
      </p:sp>
      <p:sp>
        <p:nvSpPr>
          <p:cNvPr id="18" name="Rectangle 164">
            <a:extLst>
              <a:ext uri="{FF2B5EF4-FFF2-40B4-BE49-F238E27FC236}">
                <a16:creationId xmlns:a16="http://schemas.microsoft.com/office/drawing/2014/main" id="{009008D4-B88F-4D16-8724-95827AD91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4126" y="2633105"/>
            <a:ext cx="3365864" cy="5709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具有国内几百万人的高级精英人才库</a:t>
            </a:r>
            <a:r>
              <a:rPr lang="en-US" altLang="zh-CN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涉及了三十多个细分行业</a:t>
            </a:r>
            <a:r>
              <a:rPr lang="en-US" altLang="zh-CN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上万家著名企业。</a:t>
            </a:r>
          </a:p>
        </p:txBody>
      </p:sp>
      <p:sp>
        <p:nvSpPr>
          <p:cNvPr id="19" name="Rectangle 180">
            <a:extLst>
              <a:ext uri="{FF2B5EF4-FFF2-40B4-BE49-F238E27FC236}">
                <a16:creationId xmlns:a16="http://schemas.microsoft.com/office/drawing/2014/main" id="{E34E1DFD-DCA2-4D21-B457-F4F3056BA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2290" y="4529720"/>
            <a:ext cx="1069536" cy="360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rgbClr val="E4BA6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</a:t>
            </a:r>
            <a:r>
              <a:rPr lang="en-US" altLang="zh-CN" sz="1600" b="1" dirty="0">
                <a:solidFill>
                  <a:srgbClr val="E4BA6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IT</a:t>
            </a:r>
            <a:r>
              <a:rPr lang="zh-CN" altLang="en-US" sz="1600" b="1" dirty="0">
                <a:solidFill>
                  <a:srgbClr val="E4BA6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互联网</a:t>
            </a:r>
          </a:p>
        </p:txBody>
      </p:sp>
      <p:sp>
        <p:nvSpPr>
          <p:cNvPr id="21" name="Rectangle 181">
            <a:extLst>
              <a:ext uri="{FF2B5EF4-FFF2-40B4-BE49-F238E27FC236}">
                <a16:creationId xmlns:a16="http://schemas.microsoft.com/office/drawing/2014/main" id="{7642B2D2-76A4-45E9-A091-69B134D30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9869" y="4529720"/>
            <a:ext cx="1069536" cy="360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rgbClr val="E4BA6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资深猎头顾问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FE2F42EF-D416-4DA2-9C59-447E7A51EBB2}"/>
              </a:ext>
            </a:extLst>
          </p:cNvPr>
          <p:cNvCxnSpPr>
            <a:cxnSpLocks/>
          </p:cNvCxnSpPr>
          <p:nvPr/>
        </p:nvCxnSpPr>
        <p:spPr>
          <a:xfrm flipV="1">
            <a:off x="3381166" y="2018140"/>
            <a:ext cx="0" cy="26670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34BF5E2C-D414-4257-AF69-19CD46D81736}"/>
              </a:ext>
            </a:extLst>
          </p:cNvPr>
          <p:cNvCxnSpPr>
            <a:cxnSpLocks/>
          </p:cNvCxnSpPr>
          <p:nvPr/>
        </p:nvCxnSpPr>
        <p:spPr>
          <a:xfrm flipV="1">
            <a:off x="3609082" y="1682628"/>
            <a:ext cx="0" cy="213555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12ACEB1A-1668-465F-9903-5868EB3FB630}"/>
              </a:ext>
            </a:extLst>
          </p:cNvPr>
          <p:cNvCxnSpPr>
            <a:cxnSpLocks/>
          </p:cNvCxnSpPr>
          <p:nvPr/>
        </p:nvCxnSpPr>
        <p:spPr>
          <a:xfrm flipV="1">
            <a:off x="4041820" y="2086683"/>
            <a:ext cx="0" cy="30861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BE551462-C448-4D57-91DC-7D499452A8AD}"/>
              </a:ext>
            </a:extLst>
          </p:cNvPr>
          <p:cNvCxnSpPr>
            <a:cxnSpLocks/>
          </p:cNvCxnSpPr>
          <p:nvPr/>
        </p:nvCxnSpPr>
        <p:spPr>
          <a:xfrm flipV="1">
            <a:off x="8349406" y="2018140"/>
            <a:ext cx="0" cy="26670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DAA2E756-0FB8-4379-99DE-8EF227A91BE4}"/>
              </a:ext>
            </a:extLst>
          </p:cNvPr>
          <p:cNvCxnSpPr>
            <a:cxnSpLocks/>
          </p:cNvCxnSpPr>
          <p:nvPr/>
        </p:nvCxnSpPr>
        <p:spPr>
          <a:xfrm flipV="1">
            <a:off x="8607802" y="1725300"/>
            <a:ext cx="0" cy="183075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744E2B95-57F0-4E1A-AB8C-5876EAB29D2C}"/>
              </a:ext>
            </a:extLst>
          </p:cNvPr>
          <p:cNvCxnSpPr>
            <a:cxnSpLocks/>
          </p:cNvCxnSpPr>
          <p:nvPr/>
        </p:nvCxnSpPr>
        <p:spPr>
          <a:xfrm flipV="1">
            <a:off x="8991772" y="2050107"/>
            <a:ext cx="0" cy="30861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D7B1A2CD-4109-4994-9D30-B2090FA13559}"/>
              </a:ext>
            </a:extLst>
          </p:cNvPr>
          <p:cNvCxnSpPr>
            <a:cxnSpLocks/>
          </p:cNvCxnSpPr>
          <p:nvPr/>
        </p:nvCxnSpPr>
        <p:spPr>
          <a:xfrm flipV="1">
            <a:off x="8300638" y="4276755"/>
            <a:ext cx="0" cy="26670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14754463-D8E1-4119-BDD8-F1F757F9DD7A}"/>
              </a:ext>
            </a:extLst>
          </p:cNvPr>
          <p:cNvCxnSpPr>
            <a:cxnSpLocks/>
          </p:cNvCxnSpPr>
          <p:nvPr/>
        </p:nvCxnSpPr>
        <p:spPr>
          <a:xfrm flipV="1">
            <a:off x="8473690" y="3944244"/>
            <a:ext cx="0" cy="31623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C978DB34-1FD9-4451-8AEB-B51BAD6480A8}"/>
              </a:ext>
            </a:extLst>
          </p:cNvPr>
          <p:cNvCxnSpPr>
            <a:cxnSpLocks/>
          </p:cNvCxnSpPr>
          <p:nvPr/>
        </p:nvCxnSpPr>
        <p:spPr>
          <a:xfrm flipV="1">
            <a:off x="9034444" y="4165474"/>
            <a:ext cx="0" cy="30861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CB4A4297-6E30-4AC8-BC63-DDD1ACC5701A}"/>
              </a:ext>
            </a:extLst>
          </p:cNvPr>
          <p:cNvCxnSpPr>
            <a:cxnSpLocks/>
          </p:cNvCxnSpPr>
          <p:nvPr/>
        </p:nvCxnSpPr>
        <p:spPr>
          <a:xfrm flipV="1">
            <a:off x="3228004" y="4287376"/>
            <a:ext cx="0" cy="26670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C72AB4F8-5F05-4466-9A1A-42DB9BB712B3}"/>
              </a:ext>
            </a:extLst>
          </p:cNvPr>
          <p:cNvCxnSpPr>
            <a:cxnSpLocks/>
          </p:cNvCxnSpPr>
          <p:nvPr/>
        </p:nvCxnSpPr>
        <p:spPr>
          <a:xfrm flipV="1">
            <a:off x="3395722" y="3962532"/>
            <a:ext cx="0" cy="31623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4454A7C9-2BA3-42FA-9AE1-9099C64586A2}"/>
              </a:ext>
            </a:extLst>
          </p:cNvPr>
          <p:cNvCxnSpPr>
            <a:cxnSpLocks/>
          </p:cNvCxnSpPr>
          <p:nvPr/>
        </p:nvCxnSpPr>
        <p:spPr>
          <a:xfrm flipV="1">
            <a:off x="3962572" y="4177925"/>
            <a:ext cx="0" cy="308610"/>
          </a:xfrm>
          <a:prstGeom prst="straightConnector1">
            <a:avLst/>
          </a:prstGeom>
          <a:noFill/>
          <a:ln w="6350" cap="flat" cmpd="sng" algn="ctr"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/>
                </a:gs>
              </a:gsLst>
              <a:lin ang="5400000" scaled="1"/>
            </a:gradFill>
            <a:prstDash val="solid"/>
            <a:miter lim="800000"/>
            <a:tailEnd type="arrow" w="sm" len="sm"/>
          </a:ln>
          <a:effectLst/>
        </p:spPr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5B0B6B8-50E4-4A96-9E58-0C9A80E4B5D9}"/>
              </a:ext>
            </a:extLst>
          </p:cNvPr>
          <p:cNvGrpSpPr/>
          <p:nvPr/>
        </p:nvGrpSpPr>
        <p:grpSpPr>
          <a:xfrm>
            <a:off x="6682311" y="2752268"/>
            <a:ext cx="3802100" cy="726936"/>
            <a:chOff x="1554480" y="2538581"/>
            <a:chExt cx="3802100" cy="726936"/>
          </a:xfrm>
        </p:grpSpPr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81DFF563-2767-446C-BC44-022C755564F6}"/>
                </a:ext>
              </a:extLst>
            </p:cNvPr>
            <p:cNvSpPr/>
            <p:nvPr/>
          </p:nvSpPr>
          <p:spPr>
            <a:xfrm>
              <a:off x="1554480" y="2562469"/>
              <a:ext cx="3802100" cy="703048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3F0090F1-BAFD-4E73-A5E4-F93FE2B6078C}"/>
                </a:ext>
              </a:extLst>
            </p:cNvPr>
            <p:cNvSpPr/>
            <p:nvPr/>
          </p:nvSpPr>
          <p:spPr>
            <a:xfrm>
              <a:off x="1820900" y="2538581"/>
              <a:ext cx="3269260" cy="604520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FD5A8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29C4C6B-9397-4843-A3BF-809A9CD4B38F}"/>
              </a:ext>
            </a:extLst>
          </p:cNvPr>
          <p:cNvGrpSpPr/>
          <p:nvPr/>
        </p:nvGrpSpPr>
        <p:grpSpPr>
          <a:xfrm>
            <a:off x="6682311" y="5017329"/>
            <a:ext cx="3802100" cy="726936"/>
            <a:chOff x="1554480" y="2538581"/>
            <a:chExt cx="3802100" cy="726936"/>
          </a:xfrm>
        </p:grpSpPr>
        <p:sp>
          <p:nvSpPr>
            <p:cNvPr id="42" name="梯形 41">
              <a:extLst>
                <a:ext uri="{FF2B5EF4-FFF2-40B4-BE49-F238E27FC236}">
                  <a16:creationId xmlns:a16="http://schemas.microsoft.com/office/drawing/2014/main" id="{67EA480C-EB9A-401C-B6B9-778447783FF3}"/>
                </a:ext>
              </a:extLst>
            </p:cNvPr>
            <p:cNvSpPr/>
            <p:nvPr/>
          </p:nvSpPr>
          <p:spPr>
            <a:xfrm>
              <a:off x="1554480" y="2562469"/>
              <a:ext cx="3802100" cy="703048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3" name="梯形 42">
              <a:extLst>
                <a:ext uri="{FF2B5EF4-FFF2-40B4-BE49-F238E27FC236}">
                  <a16:creationId xmlns:a16="http://schemas.microsoft.com/office/drawing/2014/main" id="{CA9936F0-4235-4B31-B0E7-BC512F023001}"/>
                </a:ext>
              </a:extLst>
            </p:cNvPr>
            <p:cNvSpPr/>
            <p:nvPr/>
          </p:nvSpPr>
          <p:spPr>
            <a:xfrm>
              <a:off x="1820900" y="2538581"/>
              <a:ext cx="3269260" cy="604520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FD5A8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E466379-073D-411E-B71E-41A4CAE85F99}"/>
              </a:ext>
            </a:extLst>
          </p:cNvPr>
          <p:cNvGrpSpPr/>
          <p:nvPr/>
        </p:nvGrpSpPr>
        <p:grpSpPr>
          <a:xfrm>
            <a:off x="1707590" y="5017329"/>
            <a:ext cx="3802100" cy="726936"/>
            <a:chOff x="1554480" y="2538581"/>
            <a:chExt cx="3802100" cy="726936"/>
          </a:xfrm>
        </p:grpSpPr>
        <p:sp>
          <p:nvSpPr>
            <p:cNvPr id="45" name="梯形 44">
              <a:extLst>
                <a:ext uri="{FF2B5EF4-FFF2-40B4-BE49-F238E27FC236}">
                  <a16:creationId xmlns:a16="http://schemas.microsoft.com/office/drawing/2014/main" id="{FBCC0A7F-631A-445E-8235-C31E69B546CC}"/>
                </a:ext>
              </a:extLst>
            </p:cNvPr>
            <p:cNvSpPr/>
            <p:nvPr/>
          </p:nvSpPr>
          <p:spPr>
            <a:xfrm>
              <a:off x="1554480" y="2562469"/>
              <a:ext cx="3802100" cy="703048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4BA6E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F42CC787-FAA4-4443-BBFF-FB07D0FCB27B}"/>
                </a:ext>
              </a:extLst>
            </p:cNvPr>
            <p:cNvSpPr/>
            <p:nvPr/>
          </p:nvSpPr>
          <p:spPr>
            <a:xfrm>
              <a:off x="1820900" y="2538581"/>
              <a:ext cx="3269260" cy="604520"/>
            </a:xfrm>
            <a:prstGeom prst="trapezoid">
              <a:avLst>
                <a:gd name="adj" fmla="val 95615"/>
              </a:avLst>
            </a:prstGeom>
            <a:gradFill>
              <a:gsLst>
                <a:gs pos="0">
                  <a:srgbClr val="EFD5A8">
                    <a:alpha val="0"/>
                  </a:srgbClr>
                </a:gs>
                <a:gs pos="100000">
                  <a:srgbClr val="E4BA6E">
                    <a:alpha val="74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E4BA6E">
                      <a:alpha val="0"/>
                    </a:srgbClr>
                  </a:gs>
                  <a:gs pos="100000">
                    <a:srgbClr val="E4BA6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4A62FD1-9878-4E19-B932-C82FD5D6BDDE}"/>
              </a:ext>
            </a:extLst>
          </p:cNvPr>
          <p:cNvGrpSpPr/>
          <p:nvPr/>
        </p:nvGrpSpPr>
        <p:grpSpPr>
          <a:xfrm>
            <a:off x="3456977" y="1882679"/>
            <a:ext cx="472440" cy="472440"/>
            <a:chOff x="-2409071" y="996501"/>
            <a:chExt cx="472440" cy="47244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907993B-8FD9-41EA-8EB7-321487115073}"/>
                </a:ext>
              </a:extLst>
            </p:cNvPr>
            <p:cNvSpPr/>
            <p:nvPr/>
          </p:nvSpPr>
          <p:spPr>
            <a:xfrm>
              <a:off x="-2409071" y="996501"/>
              <a:ext cx="472440" cy="472440"/>
            </a:xfrm>
            <a:prstGeom prst="ellipse">
              <a:avLst/>
            </a:prstGeom>
            <a:gradFill>
              <a:gsLst>
                <a:gs pos="55000">
                  <a:srgbClr val="E4BA6E">
                    <a:lumMod val="87000"/>
                  </a:srgbClr>
                </a:gs>
                <a:gs pos="0">
                  <a:srgbClr val="EFD5A8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49" name="iconfont-1179-866479">
              <a:extLst>
                <a:ext uri="{FF2B5EF4-FFF2-40B4-BE49-F238E27FC236}">
                  <a16:creationId xmlns:a16="http://schemas.microsoft.com/office/drawing/2014/main" id="{E56DB808-60EE-42AE-8E51-7D9AE1746B26}"/>
                </a:ext>
              </a:extLst>
            </p:cNvPr>
            <p:cNvSpPr/>
            <p:nvPr/>
          </p:nvSpPr>
          <p:spPr>
            <a:xfrm>
              <a:off x="-2283658" y="1101483"/>
              <a:ext cx="221614" cy="262475"/>
            </a:xfrm>
            <a:custGeom>
              <a:avLst/>
              <a:gdLst>
                <a:gd name="T0" fmla="*/ 6573 w 9390"/>
                <a:gd name="T1" fmla="*/ 3437 h 11120"/>
                <a:gd name="T2" fmla="*/ 7967 w 9390"/>
                <a:gd name="T3" fmla="*/ 1730 h 11120"/>
                <a:gd name="T4" fmla="*/ 5311 w 9390"/>
                <a:gd name="T5" fmla="*/ 1140 h 11120"/>
                <a:gd name="T6" fmla="*/ 3129 w 9390"/>
                <a:gd name="T7" fmla="*/ 876 h 11120"/>
                <a:gd name="T8" fmla="*/ 2455 w 9390"/>
                <a:gd name="T9" fmla="*/ 3147 h 11120"/>
                <a:gd name="T10" fmla="*/ 7438 w 9390"/>
                <a:gd name="T11" fmla="*/ 4336 h 11120"/>
                <a:gd name="T12" fmla="*/ 2969 w 9390"/>
                <a:gd name="T13" fmla="*/ 4006 h 11120"/>
                <a:gd name="T14" fmla="*/ 0 w 9390"/>
                <a:gd name="T15" fmla="*/ 8570 h 11120"/>
                <a:gd name="T16" fmla="*/ 6860 w 9390"/>
                <a:gd name="T17" fmla="*/ 11120 h 11120"/>
                <a:gd name="T18" fmla="*/ 7438 w 9390"/>
                <a:gd name="T19" fmla="*/ 4336 h 11120"/>
                <a:gd name="T20" fmla="*/ 5549 w 9390"/>
                <a:gd name="T21" fmla="*/ 7248 h 11120"/>
                <a:gd name="T22" fmla="*/ 5919 w 9390"/>
                <a:gd name="T23" fmla="*/ 7515 h 11120"/>
                <a:gd name="T24" fmla="*/ 6098 w 9390"/>
                <a:gd name="T25" fmla="*/ 7695 h 11120"/>
                <a:gd name="T26" fmla="*/ 5384 w 9390"/>
                <a:gd name="T27" fmla="*/ 7874 h 11120"/>
                <a:gd name="T28" fmla="*/ 5195 w 9390"/>
                <a:gd name="T29" fmla="*/ 8151 h 11120"/>
                <a:gd name="T30" fmla="*/ 5919 w 9390"/>
                <a:gd name="T31" fmla="*/ 8331 h 11120"/>
                <a:gd name="T32" fmla="*/ 5919 w 9390"/>
                <a:gd name="T33" fmla="*/ 8690 h 11120"/>
                <a:gd name="T34" fmla="*/ 5195 w 9390"/>
                <a:gd name="T35" fmla="*/ 8870 h 11120"/>
                <a:gd name="T36" fmla="*/ 5015 w 9390"/>
                <a:gd name="T37" fmla="*/ 9507 h 11120"/>
                <a:gd name="T38" fmla="*/ 4510 w 9390"/>
                <a:gd name="T39" fmla="*/ 9327 h 11120"/>
                <a:gd name="T40" fmla="*/ 4330 w 9390"/>
                <a:gd name="T41" fmla="*/ 8690 h 11120"/>
                <a:gd name="T42" fmla="*/ 3612 w 9390"/>
                <a:gd name="T43" fmla="*/ 8510 h 11120"/>
                <a:gd name="T44" fmla="*/ 4329 w 9390"/>
                <a:gd name="T45" fmla="*/ 8331 h 11120"/>
                <a:gd name="T46" fmla="*/ 4511 w 9390"/>
                <a:gd name="T47" fmla="*/ 8063 h 11120"/>
                <a:gd name="T48" fmla="*/ 3792 w 9390"/>
                <a:gd name="T49" fmla="*/ 7873 h 11120"/>
                <a:gd name="T50" fmla="*/ 3612 w 9390"/>
                <a:gd name="T51" fmla="*/ 7694 h 11120"/>
                <a:gd name="T52" fmla="*/ 3999 w 9390"/>
                <a:gd name="T53" fmla="*/ 7514 h 11120"/>
                <a:gd name="T54" fmla="*/ 3406 w 9390"/>
                <a:gd name="T55" fmla="*/ 5887 h 11120"/>
                <a:gd name="T56" fmla="*/ 3920 w 9390"/>
                <a:gd name="T57" fmla="*/ 5620 h 11120"/>
                <a:gd name="T58" fmla="*/ 4691 w 9390"/>
                <a:gd name="T59" fmla="*/ 6937 h 11120"/>
                <a:gd name="T60" fmla="*/ 5623 w 9390"/>
                <a:gd name="T61" fmla="*/ 5719 h 11120"/>
                <a:gd name="T62" fmla="*/ 6140 w 9390"/>
                <a:gd name="T63" fmla="*/ 5620 h 1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90" h="11120">
                  <a:moveTo>
                    <a:pt x="3078" y="3437"/>
                  </a:moveTo>
                  <a:lnTo>
                    <a:pt x="6573" y="3437"/>
                  </a:lnTo>
                  <a:cubicBezTo>
                    <a:pt x="6809" y="3437"/>
                    <a:pt x="7036" y="3338"/>
                    <a:pt x="7187" y="3157"/>
                  </a:cubicBezTo>
                  <a:cubicBezTo>
                    <a:pt x="7548" y="2728"/>
                    <a:pt x="7890" y="2202"/>
                    <a:pt x="7967" y="1730"/>
                  </a:cubicBezTo>
                  <a:cubicBezTo>
                    <a:pt x="8121" y="786"/>
                    <a:pt x="7717" y="307"/>
                    <a:pt x="6544" y="307"/>
                  </a:cubicBezTo>
                  <a:cubicBezTo>
                    <a:pt x="5370" y="307"/>
                    <a:pt x="5767" y="1077"/>
                    <a:pt x="5311" y="1140"/>
                  </a:cubicBezTo>
                  <a:cubicBezTo>
                    <a:pt x="4971" y="1187"/>
                    <a:pt x="4983" y="739"/>
                    <a:pt x="4449" y="308"/>
                  </a:cubicBezTo>
                  <a:cubicBezTo>
                    <a:pt x="4066" y="0"/>
                    <a:pt x="3636" y="871"/>
                    <a:pt x="3129" y="876"/>
                  </a:cubicBezTo>
                  <a:cubicBezTo>
                    <a:pt x="2538" y="884"/>
                    <a:pt x="1707" y="720"/>
                    <a:pt x="1707" y="1730"/>
                  </a:cubicBezTo>
                  <a:cubicBezTo>
                    <a:pt x="1707" y="2138"/>
                    <a:pt x="2065" y="2690"/>
                    <a:pt x="2455" y="3147"/>
                  </a:cubicBezTo>
                  <a:cubicBezTo>
                    <a:pt x="2612" y="3330"/>
                    <a:pt x="2838" y="3437"/>
                    <a:pt x="3078" y="3437"/>
                  </a:cubicBezTo>
                  <a:close/>
                  <a:moveTo>
                    <a:pt x="7438" y="4336"/>
                  </a:moveTo>
                  <a:cubicBezTo>
                    <a:pt x="7252" y="4125"/>
                    <a:pt x="6981" y="4006"/>
                    <a:pt x="6699" y="4006"/>
                  </a:cubicBezTo>
                  <a:lnTo>
                    <a:pt x="2969" y="4006"/>
                  </a:lnTo>
                  <a:cubicBezTo>
                    <a:pt x="2700" y="4006"/>
                    <a:pt x="2440" y="4115"/>
                    <a:pt x="2253" y="4310"/>
                  </a:cubicBezTo>
                  <a:cubicBezTo>
                    <a:pt x="1081" y="5538"/>
                    <a:pt x="0" y="7291"/>
                    <a:pt x="0" y="8570"/>
                  </a:cubicBezTo>
                  <a:cubicBezTo>
                    <a:pt x="0" y="9697"/>
                    <a:pt x="1133" y="11120"/>
                    <a:pt x="2530" y="11120"/>
                  </a:cubicBezTo>
                  <a:lnTo>
                    <a:pt x="6860" y="11120"/>
                  </a:lnTo>
                  <a:cubicBezTo>
                    <a:pt x="8257" y="11120"/>
                    <a:pt x="9390" y="9709"/>
                    <a:pt x="9390" y="8570"/>
                  </a:cubicBezTo>
                  <a:cubicBezTo>
                    <a:pt x="9390" y="7268"/>
                    <a:pt x="8520" y="5564"/>
                    <a:pt x="7438" y="4336"/>
                  </a:cubicBezTo>
                  <a:close/>
                  <a:moveTo>
                    <a:pt x="6299" y="5888"/>
                  </a:moveTo>
                  <a:lnTo>
                    <a:pt x="5549" y="7248"/>
                  </a:lnTo>
                  <a:cubicBezTo>
                    <a:pt x="5483" y="7368"/>
                    <a:pt x="5570" y="7515"/>
                    <a:pt x="5706" y="7515"/>
                  </a:cubicBezTo>
                  <a:lnTo>
                    <a:pt x="5919" y="7515"/>
                  </a:lnTo>
                  <a:cubicBezTo>
                    <a:pt x="6017" y="7515"/>
                    <a:pt x="6098" y="7595"/>
                    <a:pt x="6098" y="7695"/>
                  </a:cubicBezTo>
                  <a:lnTo>
                    <a:pt x="6098" y="7695"/>
                  </a:lnTo>
                  <a:cubicBezTo>
                    <a:pt x="6098" y="7793"/>
                    <a:pt x="6018" y="7874"/>
                    <a:pt x="5919" y="7874"/>
                  </a:cubicBezTo>
                  <a:lnTo>
                    <a:pt x="5384" y="7874"/>
                  </a:lnTo>
                  <a:cubicBezTo>
                    <a:pt x="5279" y="7874"/>
                    <a:pt x="5196" y="7958"/>
                    <a:pt x="5195" y="8062"/>
                  </a:cubicBezTo>
                  <a:lnTo>
                    <a:pt x="5195" y="8151"/>
                  </a:lnTo>
                  <a:cubicBezTo>
                    <a:pt x="5195" y="8249"/>
                    <a:pt x="5275" y="8331"/>
                    <a:pt x="5375" y="8331"/>
                  </a:cubicBezTo>
                  <a:lnTo>
                    <a:pt x="5919" y="8331"/>
                  </a:lnTo>
                  <a:cubicBezTo>
                    <a:pt x="6017" y="8331"/>
                    <a:pt x="6098" y="8411"/>
                    <a:pt x="6098" y="8510"/>
                  </a:cubicBezTo>
                  <a:cubicBezTo>
                    <a:pt x="6098" y="8610"/>
                    <a:pt x="6018" y="8690"/>
                    <a:pt x="5919" y="8690"/>
                  </a:cubicBezTo>
                  <a:lnTo>
                    <a:pt x="5375" y="8690"/>
                  </a:lnTo>
                  <a:cubicBezTo>
                    <a:pt x="5276" y="8690"/>
                    <a:pt x="5195" y="8770"/>
                    <a:pt x="5195" y="8870"/>
                  </a:cubicBezTo>
                  <a:lnTo>
                    <a:pt x="5195" y="9327"/>
                  </a:lnTo>
                  <a:cubicBezTo>
                    <a:pt x="5195" y="9426"/>
                    <a:pt x="5115" y="9507"/>
                    <a:pt x="5015" y="9507"/>
                  </a:cubicBezTo>
                  <a:lnTo>
                    <a:pt x="4690" y="9507"/>
                  </a:lnTo>
                  <a:cubicBezTo>
                    <a:pt x="4591" y="9507"/>
                    <a:pt x="4510" y="9427"/>
                    <a:pt x="4510" y="9327"/>
                  </a:cubicBezTo>
                  <a:lnTo>
                    <a:pt x="4510" y="8870"/>
                  </a:lnTo>
                  <a:cubicBezTo>
                    <a:pt x="4510" y="8771"/>
                    <a:pt x="4430" y="8690"/>
                    <a:pt x="4330" y="8690"/>
                  </a:cubicBezTo>
                  <a:lnTo>
                    <a:pt x="3792" y="8690"/>
                  </a:lnTo>
                  <a:cubicBezTo>
                    <a:pt x="3693" y="8690"/>
                    <a:pt x="3612" y="8610"/>
                    <a:pt x="3612" y="8510"/>
                  </a:cubicBezTo>
                  <a:cubicBezTo>
                    <a:pt x="3612" y="8411"/>
                    <a:pt x="3692" y="8331"/>
                    <a:pt x="3792" y="8331"/>
                  </a:cubicBezTo>
                  <a:lnTo>
                    <a:pt x="4329" y="8331"/>
                  </a:lnTo>
                  <a:cubicBezTo>
                    <a:pt x="4429" y="8331"/>
                    <a:pt x="4509" y="8251"/>
                    <a:pt x="4510" y="8151"/>
                  </a:cubicBezTo>
                  <a:lnTo>
                    <a:pt x="4511" y="8063"/>
                  </a:lnTo>
                  <a:cubicBezTo>
                    <a:pt x="4512" y="7959"/>
                    <a:pt x="4427" y="7873"/>
                    <a:pt x="4322" y="7873"/>
                  </a:cubicBezTo>
                  <a:lnTo>
                    <a:pt x="3792" y="7873"/>
                  </a:lnTo>
                  <a:cubicBezTo>
                    <a:pt x="3693" y="7873"/>
                    <a:pt x="3612" y="7793"/>
                    <a:pt x="3612" y="7694"/>
                  </a:cubicBezTo>
                  <a:lnTo>
                    <a:pt x="3612" y="7694"/>
                  </a:lnTo>
                  <a:cubicBezTo>
                    <a:pt x="3612" y="7595"/>
                    <a:pt x="3692" y="7514"/>
                    <a:pt x="3792" y="7514"/>
                  </a:cubicBezTo>
                  <a:lnTo>
                    <a:pt x="3999" y="7514"/>
                  </a:lnTo>
                  <a:cubicBezTo>
                    <a:pt x="4136" y="7514"/>
                    <a:pt x="4221" y="7367"/>
                    <a:pt x="4156" y="7247"/>
                  </a:cubicBezTo>
                  <a:lnTo>
                    <a:pt x="3406" y="5887"/>
                  </a:lnTo>
                  <a:cubicBezTo>
                    <a:pt x="3340" y="5767"/>
                    <a:pt x="3426" y="5620"/>
                    <a:pt x="3562" y="5620"/>
                  </a:cubicBezTo>
                  <a:lnTo>
                    <a:pt x="3920" y="5620"/>
                  </a:lnTo>
                  <a:cubicBezTo>
                    <a:pt x="3988" y="5620"/>
                    <a:pt x="4050" y="5659"/>
                    <a:pt x="4080" y="5719"/>
                  </a:cubicBezTo>
                  <a:lnTo>
                    <a:pt x="4691" y="6937"/>
                  </a:lnTo>
                  <a:cubicBezTo>
                    <a:pt x="4756" y="7069"/>
                    <a:pt x="4945" y="7069"/>
                    <a:pt x="5012" y="6937"/>
                  </a:cubicBezTo>
                  <a:lnTo>
                    <a:pt x="5623" y="5719"/>
                  </a:lnTo>
                  <a:cubicBezTo>
                    <a:pt x="5653" y="5659"/>
                    <a:pt x="5715" y="5620"/>
                    <a:pt x="5783" y="5620"/>
                  </a:cubicBezTo>
                  <a:lnTo>
                    <a:pt x="6140" y="5620"/>
                  </a:lnTo>
                  <a:cubicBezTo>
                    <a:pt x="6278" y="5622"/>
                    <a:pt x="6365" y="5768"/>
                    <a:pt x="6299" y="5888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F875C5F-E662-47C9-AF59-8A4E570C8100}"/>
              </a:ext>
            </a:extLst>
          </p:cNvPr>
          <p:cNvGrpSpPr/>
          <p:nvPr/>
        </p:nvGrpSpPr>
        <p:grpSpPr>
          <a:xfrm>
            <a:off x="8434369" y="1900975"/>
            <a:ext cx="472440" cy="472440"/>
            <a:chOff x="-2578985" y="1668992"/>
            <a:chExt cx="472440" cy="47244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11F3921-35E1-47D0-8680-BEF028CFC996}"/>
                </a:ext>
              </a:extLst>
            </p:cNvPr>
            <p:cNvSpPr/>
            <p:nvPr/>
          </p:nvSpPr>
          <p:spPr>
            <a:xfrm>
              <a:off x="-2578985" y="1668992"/>
              <a:ext cx="472440" cy="472440"/>
            </a:xfrm>
            <a:prstGeom prst="ellipse">
              <a:avLst/>
            </a:prstGeom>
            <a:gradFill>
              <a:gsLst>
                <a:gs pos="55000">
                  <a:srgbClr val="E4BA6E">
                    <a:lumMod val="87000"/>
                  </a:srgbClr>
                </a:gs>
                <a:gs pos="0">
                  <a:srgbClr val="EFD5A8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2" name="workers-team_50603">
              <a:extLst>
                <a:ext uri="{FF2B5EF4-FFF2-40B4-BE49-F238E27FC236}">
                  <a16:creationId xmlns:a16="http://schemas.microsoft.com/office/drawing/2014/main" id="{7A25DFF6-908A-486C-BB68-5676F77DADD7}"/>
                </a:ext>
              </a:extLst>
            </p:cNvPr>
            <p:cNvSpPr/>
            <p:nvPr/>
          </p:nvSpPr>
          <p:spPr>
            <a:xfrm>
              <a:off x="-2466689" y="1773975"/>
              <a:ext cx="247849" cy="262475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5F40D49-349A-4E38-B6AD-09530B437BEF}"/>
              </a:ext>
            </a:extLst>
          </p:cNvPr>
          <p:cNvGrpSpPr/>
          <p:nvPr/>
        </p:nvGrpSpPr>
        <p:grpSpPr>
          <a:xfrm>
            <a:off x="3346170" y="4090309"/>
            <a:ext cx="472440" cy="472440"/>
            <a:chOff x="-1803819" y="1668992"/>
            <a:chExt cx="472440" cy="472440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D00F11B-DB6E-4251-AE00-171B5B5141CA}"/>
                </a:ext>
              </a:extLst>
            </p:cNvPr>
            <p:cNvSpPr/>
            <p:nvPr/>
          </p:nvSpPr>
          <p:spPr>
            <a:xfrm>
              <a:off x="-1803819" y="1668992"/>
              <a:ext cx="472440" cy="472440"/>
            </a:xfrm>
            <a:prstGeom prst="ellipse">
              <a:avLst/>
            </a:prstGeom>
            <a:gradFill>
              <a:gsLst>
                <a:gs pos="55000">
                  <a:srgbClr val="E4BA6E">
                    <a:lumMod val="87000"/>
                  </a:srgbClr>
                </a:gs>
                <a:gs pos="0">
                  <a:srgbClr val="EFD5A8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5" name="iconfont-1191-801512">
              <a:extLst>
                <a:ext uri="{FF2B5EF4-FFF2-40B4-BE49-F238E27FC236}">
                  <a16:creationId xmlns:a16="http://schemas.microsoft.com/office/drawing/2014/main" id="{1545A26B-153F-4D92-A635-5EA59732A0E8}"/>
                </a:ext>
              </a:extLst>
            </p:cNvPr>
            <p:cNvSpPr/>
            <p:nvPr/>
          </p:nvSpPr>
          <p:spPr>
            <a:xfrm>
              <a:off x="-1694788" y="1773975"/>
              <a:ext cx="254379" cy="262475"/>
            </a:xfrm>
            <a:custGeom>
              <a:avLst/>
              <a:gdLst>
                <a:gd name="T0" fmla="*/ 40 w 7790"/>
                <a:gd name="T1" fmla="*/ 0 h 8036"/>
                <a:gd name="T2" fmla="*/ 3458 w 7790"/>
                <a:gd name="T3" fmla="*/ 0 h 8036"/>
                <a:gd name="T4" fmla="*/ 3458 w 7790"/>
                <a:gd name="T5" fmla="*/ 3418 h 8036"/>
                <a:gd name="T6" fmla="*/ 40 w 7790"/>
                <a:gd name="T7" fmla="*/ 3418 h 8036"/>
                <a:gd name="T8" fmla="*/ 40 w 7790"/>
                <a:gd name="T9" fmla="*/ 0 h 8036"/>
                <a:gd name="T10" fmla="*/ 7790 w 7790"/>
                <a:gd name="T11" fmla="*/ 1695 h 8036"/>
                <a:gd name="T12" fmla="*/ 6170 w 7790"/>
                <a:gd name="T13" fmla="*/ 103 h 8036"/>
                <a:gd name="T14" fmla="*/ 4577 w 7790"/>
                <a:gd name="T15" fmla="*/ 1723 h 8036"/>
                <a:gd name="T16" fmla="*/ 6198 w 7790"/>
                <a:gd name="T17" fmla="*/ 3316 h 8036"/>
                <a:gd name="T18" fmla="*/ 7790 w 7790"/>
                <a:gd name="T19" fmla="*/ 1695 h 8036"/>
                <a:gd name="T20" fmla="*/ 0 w 7790"/>
                <a:gd name="T21" fmla="*/ 4618 h 8036"/>
                <a:gd name="T22" fmla="*/ 3417 w 7790"/>
                <a:gd name="T23" fmla="*/ 4618 h 8036"/>
                <a:gd name="T24" fmla="*/ 3417 w 7790"/>
                <a:gd name="T25" fmla="*/ 8036 h 8036"/>
                <a:gd name="T26" fmla="*/ 0 w 7790"/>
                <a:gd name="T27" fmla="*/ 8036 h 8036"/>
                <a:gd name="T28" fmla="*/ 0 w 7790"/>
                <a:gd name="T29" fmla="*/ 4618 h 8036"/>
                <a:gd name="T30" fmla="*/ 4353 w 7790"/>
                <a:gd name="T31" fmla="*/ 4618 h 8036"/>
                <a:gd name="T32" fmla="*/ 7770 w 7790"/>
                <a:gd name="T33" fmla="*/ 4618 h 8036"/>
                <a:gd name="T34" fmla="*/ 7770 w 7790"/>
                <a:gd name="T35" fmla="*/ 8036 h 8036"/>
                <a:gd name="T36" fmla="*/ 4353 w 7790"/>
                <a:gd name="T37" fmla="*/ 8036 h 8036"/>
                <a:gd name="T38" fmla="*/ 4353 w 7790"/>
                <a:gd name="T39" fmla="*/ 4618 h 8036"/>
                <a:gd name="T40" fmla="*/ 4353 w 7790"/>
                <a:gd name="T41" fmla="*/ 4618 h 8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90" h="8036">
                  <a:moveTo>
                    <a:pt x="40" y="0"/>
                  </a:moveTo>
                  <a:lnTo>
                    <a:pt x="3458" y="0"/>
                  </a:lnTo>
                  <a:lnTo>
                    <a:pt x="3458" y="3418"/>
                  </a:lnTo>
                  <a:lnTo>
                    <a:pt x="40" y="3418"/>
                  </a:lnTo>
                  <a:lnTo>
                    <a:pt x="40" y="0"/>
                  </a:lnTo>
                  <a:close/>
                  <a:moveTo>
                    <a:pt x="7790" y="1695"/>
                  </a:moveTo>
                  <a:lnTo>
                    <a:pt x="6170" y="103"/>
                  </a:lnTo>
                  <a:lnTo>
                    <a:pt x="4577" y="1723"/>
                  </a:lnTo>
                  <a:lnTo>
                    <a:pt x="6198" y="3316"/>
                  </a:lnTo>
                  <a:lnTo>
                    <a:pt x="7790" y="1695"/>
                  </a:lnTo>
                  <a:close/>
                  <a:moveTo>
                    <a:pt x="0" y="4618"/>
                  </a:moveTo>
                  <a:lnTo>
                    <a:pt x="3417" y="4618"/>
                  </a:lnTo>
                  <a:lnTo>
                    <a:pt x="3417" y="8036"/>
                  </a:lnTo>
                  <a:lnTo>
                    <a:pt x="0" y="8036"/>
                  </a:lnTo>
                  <a:lnTo>
                    <a:pt x="0" y="4618"/>
                  </a:lnTo>
                  <a:close/>
                  <a:moveTo>
                    <a:pt x="4353" y="4618"/>
                  </a:moveTo>
                  <a:lnTo>
                    <a:pt x="7770" y="4618"/>
                  </a:lnTo>
                  <a:lnTo>
                    <a:pt x="7770" y="8036"/>
                  </a:lnTo>
                  <a:lnTo>
                    <a:pt x="4353" y="8036"/>
                  </a:lnTo>
                  <a:lnTo>
                    <a:pt x="4353" y="4618"/>
                  </a:lnTo>
                  <a:close/>
                  <a:moveTo>
                    <a:pt x="4353" y="4618"/>
                  </a:move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6E1795B-A8D6-4464-9BDF-721850942BA7}"/>
              </a:ext>
            </a:extLst>
          </p:cNvPr>
          <p:cNvGrpSpPr/>
          <p:nvPr/>
        </p:nvGrpSpPr>
        <p:grpSpPr>
          <a:xfrm>
            <a:off x="8405036" y="4114588"/>
            <a:ext cx="472440" cy="472440"/>
            <a:chOff x="-2578985" y="2346306"/>
            <a:chExt cx="472440" cy="47244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29F721F-59CE-4365-9C5D-00BF64CC1731}"/>
                </a:ext>
              </a:extLst>
            </p:cNvPr>
            <p:cNvSpPr/>
            <p:nvPr/>
          </p:nvSpPr>
          <p:spPr>
            <a:xfrm>
              <a:off x="-2578985" y="2346306"/>
              <a:ext cx="472440" cy="472440"/>
            </a:xfrm>
            <a:prstGeom prst="ellipse">
              <a:avLst/>
            </a:prstGeom>
            <a:gradFill>
              <a:gsLst>
                <a:gs pos="55000">
                  <a:srgbClr val="E4BA6E">
                    <a:lumMod val="87000"/>
                  </a:srgbClr>
                </a:gs>
                <a:gs pos="0">
                  <a:srgbClr val="EFD5A8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58" name="instructor-giving-a-lecture-with-circular-graphic-on-screen_43194">
              <a:extLst>
                <a:ext uri="{FF2B5EF4-FFF2-40B4-BE49-F238E27FC236}">
                  <a16:creationId xmlns:a16="http://schemas.microsoft.com/office/drawing/2014/main" id="{867A213C-58E2-4E9E-98F8-1054CC497294}"/>
                </a:ext>
              </a:extLst>
            </p:cNvPr>
            <p:cNvSpPr/>
            <p:nvPr/>
          </p:nvSpPr>
          <p:spPr>
            <a:xfrm>
              <a:off x="-2474002" y="2467207"/>
              <a:ext cx="262475" cy="230638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  <a:gd name="connsiteX75" fmla="*/ 121763 h 600884"/>
                <a:gd name="connsiteY75" fmla="*/ 121763 h 600884"/>
                <a:gd name="connsiteX76" fmla="*/ 121763 h 600884"/>
                <a:gd name="connsiteY76" fmla="*/ 121763 h 600884"/>
                <a:gd name="connsiteX77" fmla="*/ 121763 h 600884"/>
                <a:gd name="connsiteY77" fmla="*/ 121763 h 600884"/>
                <a:gd name="connsiteX78" fmla="*/ 121763 h 600884"/>
                <a:gd name="connsiteY78" fmla="*/ 121763 h 600884"/>
                <a:gd name="connsiteX79" fmla="*/ 121763 h 600884"/>
                <a:gd name="connsiteY79" fmla="*/ 121763 h 600884"/>
                <a:gd name="connsiteX80" fmla="*/ 121763 h 600884"/>
                <a:gd name="connsiteY80" fmla="*/ 121763 h 600884"/>
                <a:gd name="connsiteX81" fmla="*/ 121763 h 600884"/>
                <a:gd name="connsiteY81" fmla="*/ 121763 h 600884"/>
                <a:gd name="connsiteX82" fmla="*/ 121763 h 600884"/>
                <a:gd name="connsiteY82" fmla="*/ 121763 h 600884"/>
                <a:gd name="connsiteX83" fmla="*/ 121763 h 600884"/>
                <a:gd name="connsiteY83" fmla="*/ 121763 h 600884"/>
                <a:gd name="connsiteX84" fmla="*/ 121763 h 600884"/>
                <a:gd name="connsiteY84" fmla="*/ 121763 h 600884"/>
                <a:gd name="connsiteX85" fmla="*/ 121763 h 600884"/>
                <a:gd name="connsiteY85" fmla="*/ 121763 h 600884"/>
                <a:gd name="connsiteX86" fmla="*/ 121763 h 600884"/>
                <a:gd name="connsiteY86" fmla="*/ 121763 h 600884"/>
                <a:gd name="connsiteX87" fmla="*/ 121763 h 600884"/>
                <a:gd name="connsiteY87" fmla="*/ 121763 h 600884"/>
                <a:gd name="connsiteX88" fmla="*/ 121763 h 600884"/>
                <a:gd name="connsiteY88" fmla="*/ 121763 h 600884"/>
                <a:gd name="connsiteX89" fmla="*/ 121763 h 600884"/>
                <a:gd name="connsiteY89" fmla="*/ 121763 h 600884"/>
                <a:gd name="connsiteX90" fmla="*/ 121763 h 600884"/>
                <a:gd name="connsiteY90" fmla="*/ 121763 h 600884"/>
                <a:gd name="connsiteX91" fmla="*/ 121763 h 600884"/>
                <a:gd name="connsiteY91" fmla="*/ 121763 h 600884"/>
                <a:gd name="connsiteX92" fmla="*/ 121763 h 600884"/>
                <a:gd name="connsiteY92" fmla="*/ 121763 h 600884"/>
                <a:gd name="connsiteX93" fmla="*/ 121763 h 600884"/>
                <a:gd name="connsiteY93" fmla="*/ 121763 h 600884"/>
                <a:gd name="connsiteX94" fmla="*/ 121763 h 600884"/>
                <a:gd name="connsiteY94" fmla="*/ 121763 h 600884"/>
                <a:gd name="connsiteX95" fmla="*/ 121763 h 600884"/>
                <a:gd name="connsiteY95" fmla="*/ 121763 h 600884"/>
                <a:gd name="connsiteX96" fmla="*/ 121763 h 600884"/>
                <a:gd name="connsiteY96" fmla="*/ 121763 h 600884"/>
                <a:gd name="connsiteX97" fmla="*/ 121763 h 600884"/>
                <a:gd name="connsiteY97" fmla="*/ 121763 h 600884"/>
                <a:gd name="connsiteX98" fmla="*/ 121763 h 600884"/>
                <a:gd name="connsiteY98" fmla="*/ 121763 h 600884"/>
                <a:gd name="connsiteX99" fmla="*/ 121763 h 600884"/>
                <a:gd name="connsiteY99" fmla="*/ 121763 h 600884"/>
                <a:gd name="connsiteX100" fmla="*/ 121763 h 600884"/>
                <a:gd name="connsiteY100" fmla="*/ 121763 h 600884"/>
                <a:gd name="connsiteX101" fmla="*/ 121763 h 600884"/>
                <a:gd name="connsiteY101" fmla="*/ 121763 h 600884"/>
                <a:gd name="connsiteX102" fmla="*/ 121763 h 600884"/>
                <a:gd name="connsiteY102" fmla="*/ 121763 h 600884"/>
                <a:gd name="connsiteX103" fmla="*/ 121763 h 600884"/>
                <a:gd name="connsiteY103" fmla="*/ 121763 h 600884"/>
                <a:gd name="connsiteX104" fmla="*/ 121763 h 600884"/>
                <a:gd name="connsiteY104" fmla="*/ 121763 h 600884"/>
                <a:gd name="connsiteX105" fmla="*/ 121763 h 600884"/>
                <a:gd name="connsiteY105" fmla="*/ 121763 h 600884"/>
                <a:gd name="connsiteX106" fmla="*/ 121763 h 600884"/>
                <a:gd name="connsiteY106" fmla="*/ 121763 h 600884"/>
                <a:gd name="connsiteX107" fmla="*/ 121763 h 600884"/>
                <a:gd name="connsiteY107" fmla="*/ 121763 h 600884"/>
                <a:gd name="connsiteX108" fmla="*/ 121763 h 600884"/>
                <a:gd name="connsiteY108" fmla="*/ 121763 h 600884"/>
                <a:gd name="connsiteX109" fmla="*/ 121763 h 600884"/>
                <a:gd name="connsiteY109" fmla="*/ 121763 h 600884"/>
                <a:gd name="connsiteX110" fmla="*/ 121763 h 600884"/>
                <a:gd name="connsiteY110" fmla="*/ 121763 h 600884"/>
                <a:gd name="connsiteX111" fmla="*/ 121763 h 600884"/>
                <a:gd name="connsiteY111" fmla="*/ 121763 h 600884"/>
                <a:gd name="connsiteX112" fmla="*/ 121763 h 600884"/>
                <a:gd name="connsiteY112" fmla="*/ 121763 h 600884"/>
                <a:gd name="connsiteX113" fmla="*/ 121763 h 600884"/>
                <a:gd name="connsiteY113" fmla="*/ 121763 h 600884"/>
                <a:gd name="connsiteX114" fmla="*/ 121763 h 600884"/>
                <a:gd name="connsiteY114" fmla="*/ 121763 h 600884"/>
                <a:gd name="connsiteX115" fmla="*/ 121763 h 600884"/>
                <a:gd name="connsiteY115" fmla="*/ 121763 h 600884"/>
                <a:gd name="connsiteX116" fmla="*/ 121763 h 600884"/>
                <a:gd name="connsiteY116" fmla="*/ 121763 h 600884"/>
                <a:gd name="connsiteX117" fmla="*/ 121763 h 600884"/>
                <a:gd name="connsiteY117" fmla="*/ 121763 h 600884"/>
                <a:gd name="connsiteX118" fmla="*/ 121763 h 600884"/>
                <a:gd name="connsiteY118" fmla="*/ 121763 h 600884"/>
                <a:gd name="connsiteX119" fmla="*/ 121763 h 600884"/>
                <a:gd name="connsiteY119" fmla="*/ 121763 h 600884"/>
                <a:gd name="connsiteX120" fmla="*/ 121763 h 600884"/>
                <a:gd name="connsiteY120" fmla="*/ 121763 h 600884"/>
                <a:gd name="connsiteX121" fmla="*/ 121763 h 600884"/>
                <a:gd name="connsiteY121" fmla="*/ 121763 h 600884"/>
                <a:gd name="connsiteX122" fmla="*/ 121763 h 600884"/>
                <a:gd name="connsiteY122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97041" h="524623">
                  <a:moveTo>
                    <a:pt x="511060" y="318176"/>
                  </a:moveTo>
                  <a:lnTo>
                    <a:pt x="555430" y="318176"/>
                  </a:lnTo>
                  <a:lnTo>
                    <a:pt x="555430" y="328291"/>
                  </a:lnTo>
                  <a:lnTo>
                    <a:pt x="511060" y="328291"/>
                  </a:lnTo>
                  <a:close/>
                  <a:moveTo>
                    <a:pt x="511060" y="298175"/>
                  </a:moveTo>
                  <a:lnTo>
                    <a:pt x="555430" y="298175"/>
                  </a:lnTo>
                  <a:lnTo>
                    <a:pt x="555430" y="309670"/>
                  </a:lnTo>
                  <a:lnTo>
                    <a:pt x="511060" y="309670"/>
                  </a:lnTo>
                  <a:close/>
                  <a:moveTo>
                    <a:pt x="511060" y="279554"/>
                  </a:moveTo>
                  <a:lnTo>
                    <a:pt x="555430" y="279554"/>
                  </a:lnTo>
                  <a:lnTo>
                    <a:pt x="555430" y="291049"/>
                  </a:lnTo>
                  <a:lnTo>
                    <a:pt x="511060" y="291049"/>
                  </a:lnTo>
                  <a:close/>
                  <a:moveTo>
                    <a:pt x="511060" y="260932"/>
                  </a:moveTo>
                  <a:lnTo>
                    <a:pt x="555430" y="260932"/>
                  </a:lnTo>
                  <a:lnTo>
                    <a:pt x="555430" y="270818"/>
                  </a:lnTo>
                  <a:lnTo>
                    <a:pt x="511060" y="270818"/>
                  </a:lnTo>
                  <a:close/>
                  <a:moveTo>
                    <a:pt x="511060" y="242311"/>
                  </a:moveTo>
                  <a:lnTo>
                    <a:pt x="555430" y="242311"/>
                  </a:lnTo>
                  <a:lnTo>
                    <a:pt x="555430" y="253576"/>
                  </a:lnTo>
                  <a:lnTo>
                    <a:pt x="511060" y="253576"/>
                  </a:lnTo>
                  <a:close/>
                  <a:moveTo>
                    <a:pt x="436378" y="240701"/>
                  </a:moveTo>
                  <a:lnTo>
                    <a:pt x="489449" y="240701"/>
                  </a:lnTo>
                  <a:cubicBezTo>
                    <a:pt x="488015" y="265059"/>
                    <a:pt x="476540" y="286552"/>
                    <a:pt x="460762" y="302313"/>
                  </a:cubicBezTo>
                  <a:lnTo>
                    <a:pt x="423469" y="265059"/>
                  </a:lnTo>
                  <a:cubicBezTo>
                    <a:pt x="430641" y="257895"/>
                    <a:pt x="434944" y="250731"/>
                    <a:pt x="436378" y="240701"/>
                  </a:cubicBezTo>
                  <a:close/>
                  <a:moveTo>
                    <a:pt x="386069" y="146214"/>
                  </a:moveTo>
                  <a:lnTo>
                    <a:pt x="386069" y="199256"/>
                  </a:lnTo>
                  <a:cubicBezTo>
                    <a:pt x="367412" y="200690"/>
                    <a:pt x="353060" y="216459"/>
                    <a:pt x="353060" y="235096"/>
                  </a:cubicBezTo>
                  <a:cubicBezTo>
                    <a:pt x="353060" y="253732"/>
                    <a:pt x="370282" y="270935"/>
                    <a:pt x="388940" y="270935"/>
                  </a:cubicBezTo>
                  <a:cubicBezTo>
                    <a:pt x="397551" y="270935"/>
                    <a:pt x="406162" y="266634"/>
                    <a:pt x="411902" y="262334"/>
                  </a:cubicBezTo>
                  <a:lnTo>
                    <a:pt x="449217" y="299607"/>
                  </a:lnTo>
                  <a:cubicBezTo>
                    <a:pt x="433430" y="313943"/>
                    <a:pt x="411902" y="322544"/>
                    <a:pt x="388940" y="322544"/>
                  </a:cubicBezTo>
                  <a:cubicBezTo>
                    <a:pt x="340144" y="322544"/>
                    <a:pt x="301394" y="283837"/>
                    <a:pt x="301394" y="235096"/>
                  </a:cubicBezTo>
                  <a:cubicBezTo>
                    <a:pt x="301394" y="187788"/>
                    <a:pt x="338709" y="147648"/>
                    <a:pt x="386069" y="146214"/>
                  </a:cubicBezTo>
                  <a:close/>
                  <a:moveTo>
                    <a:pt x="391973" y="143225"/>
                  </a:moveTo>
                  <a:cubicBezTo>
                    <a:pt x="393407" y="143225"/>
                    <a:pt x="393407" y="143225"/>
                    <a:pt x="394841" y="143225"/>
                  </a:cubicBezTo>
                  <a:cubicBezTo>
                    <a:pt x="443601" y="143225"/>
                    <a:pt x="482322" y="183356"/>
                    <a:pt x="482322" y="232087"/>
                  </a:cubicBezTo>
                  <a:cubicBezTo>
                    <a:pt x="482322" y="232087"/>
                    <a:pt x="482322" y="233521"/>
                    <a:pt x="482322" y="234954"/>
                  </a:cubicBezTo>
                  <a:lnTo>
                    <a:pt x="430694" y="234954"/>
                  </a:lnTo>
                  <a:cubicBezTo>
                    <a:pt x="430694" y="233521"/>
                    <a:pt x="430694" y="232087"/>
                    <a:pt x="430694" y="232087"/>
                  </a:cubicBezTo>
                  <a:cubicBezTo>
                    <a:pt x="430694" y="212022"/>
                    <a:pt x="414919" y="196256"/>
                    <a:pt x="394841" y="196256"/>
                  </a:cubicBezTo>
                  <a:cubicBezTo>
                    <a:pt x="393407" y="196256"/>
                    <a:pt x="393407" y="196256"/>
                    <a:pt x="391973" y="196256"/>
                  </a:cubicBezTo>
                  <a:close/>
                  <a:moveTo>
                    <a:pt x="209538" y="117542"/>
                  </a:moveTo>
                  <a:lnTo>
                    <a:pt x="209538" y="179177"/>
                  </a:lnTo>
                  <a:lnTo>
                    <a:pt x="281298" y="213579"/>
                  </a:lnTo>
                  <a:lnTo>
                    <a:pt x="281298" y="258014"/>
                  </a:lnTo>
                  <a:lnTo>
                    <a:pt x="209538" y="225046"/>
                  </a:lnTo>
                  <a:lnTo>
                    <a:pt x="209538" y="341150"/>
                  </a:lnTo>
                  <a:lnTo>
                    <a:pt x="367410" y="341150"/>
                  </a:lnTo>
                  <a:lnTo>
                    <a:pt x="394679" y="341150"/>
                  </a:lnTo>
                  <a:lnTo>
                    <a:pt x="571208" y="341150"/>
                  </a:lnTo>
                  <a:lnTo>
                    <a:pt x="571208" y="117542"/>
                  </a:lnTo>
                  <a:close/>
                  <a:moveTo>
                    <a:pt x="363104" y="73107"/>
                  </a:moveTo>
                  <a:lnTo>
                    <a:pt x="410466" y="73107"/>
                  </a:lnTo>
                  <a:lnTo>
                    <a:pt x="410466" y="93174"/>
                  </a:lnTo>
                  <a:lnTo>
                    <a:pt x="588430" y="93174"/>
                  </a:lnTo>
                  <a:lnTo>
                    <a:pt x="597041" y="93174"/>
                  </a:lnTo>
                  <a:lnTo>
                    <a:pt x="597041" y="117542"/>
                  </a:lnTo>
                  <a:lnTo>
                    <a:pt x="588430" y="117542"/>
                  </a:lnTo>
                  <a:lnTo>
                    <a:pt x="588430" y="358350"/>
                  </a:lnTo>
                  <a:lnTo>
                    <a:pt x="394679" y="358350"/>
                  </a:lnTo>
                  <a:lnTo>
                    <a:pt x="394679" y="402785"/>
                  </a:lnTo>
                  <a:lnTo>
                    <a:pt x="490837" y="511723"/>
                  </a:lnTo>
                  <a:lnTo>
                    <a:pt x="456392" y="511723"/>
                  </a:lnTo>
                  <a:lnTo>
                    <a:pt x="390373" y="438620"/>
                  </a:lnTo>
                  <a:lnTo>
                    <a:pt x="390373" y="511723"/>
                  </a:lnTo>
                  <a:lnTo>
                    <a:pt x="370280" y="511723"/>
                  </a:lnTo>
                  <a:lnTo>
                    <a:pt x="370280" y="438620"/>
                  </a:lnTo>
                  <a:lnTo>
                    <a:pt x="305696" y="511723"/>
                  </a:lnTo>
                  <a:lnTo>
                    <a:pt x="271252" y="511723"/>
                  </a:lnTo>
                  <a:lnTo>
                    <a:pt x="367410" y="402785"/>
                  </a:lnTo>
                  <a:lnTo>
                    <a:pt x="367410" y="358350"/>
                  </a:lnTo>
                  <a:lnTo>
                    <a:pt x="192316" y="358350"/>
                  </a:lnTo>
                  <a:lnTo>
                    <a:pt x="192316" y="217879"/>
                  </a:lnTo>
                  <a:lnTo>
                    <a:pt x="169353" y="207845"/>
                  </a:lnTo>
                  <a:lnTo>
                    <a:pt x="163612" y="329683"/>
                  </a:lnTo>
                  <a:lnTo>
                    <a:pt x="159307" y="329683"/>
                  </a:lnTo>
                  <a:lnTo>
                    <a:pt x="159307" y="346883"/>
                  </a:lnTo>
                  <a:lnTo>
                    <a:pt x="159307" y="359784"/>
                  </a:lnTo>
                  <a:lnTo>
                    <a:pt x="159307" y="490222"/>
                  </a:lnTo>
                  <a:lnTo>
                    <a:pt x="165047" y="490222"/>
                  </a:lnTo>
                  <a:lnTo>
                    <a:pt x="193751" y="497389"/>
                  </a:lnTo>
                  <a:lnTo>
                    <a:pt x="193751" y="524623"/>
                  </a:lnTo>
                  <a:lnTo>
                    <a:pt x="169353" y="524623"/>
                  </a:lnTo>
                  <a:lnTo>
                    <a:pt x="139214" y="520323"/>
                  </a:lnTo>
                  <a:lnTo>
                    <a:pt x="139214" y="524623"/>
                  </a:lnTo>
                  <a:lnTo>
                    <a:pt x="106204" y="524623"/>
                  </a:lnTo>
                  <a:lnTo>
                    <a:pt x="106204" y="494522"/>
                  </a:lnTo>
                  <a:lnTo>
                    <a:pt x="106204" y="490222"/>
                  </a:lnTo>
                  <a:lnTo>
                    <a:pt x="106204" y="359784"/>
                  </a:lnTo>
                  <a:lnTo>
                    <a:pt x="87547" y="359784"/>
                  </a:lnTo>
                  <a:lnTo>
                    <a:pt x="87547" y="490222"/>
                  </a:lnTo>
                  <a:lnTo>
                    <a:pt x="87547" y="494522"/>
                  </a:lnTo>
                  <a:lnTo>
                    <a:pt x="87547" y="524623"/>
                  </a:lnTo>
                  <a:lnTo>
                    <a:pt x="54537" y="524623"/>
                  </a:lnTo>
                  <a:lnTo>
                    <a:pt x="54537" y="520323"/>
                  </a:lnTo>
                  <a:lnTo>
                    <a:pt x="25834" y="524623"/>
                  </a:lnTo>
                  <a:lnTo>
                    <a:pt x="0" y="524623"/>
                  </a:lnTo>
                  <a:lnTo>
                    <a:pt x="0" y="497389"/>
                  </a:lnTo>
                  <a:lnTo>
                    <a:pt x="30139" y="490222"/>
                  </a:lnTo>
                  <a:lnTo>
                    <a:pt x="34445" y="490222"/>
                  </a:lnTo>
                  <a:lnTo>
                    <a:pt x="34445" y="359784"/>
                  </a:lnTo>
                  <a:lnTo>
                    <a:pt x="34445" y="346883"/>
                  </a:lnTo>
                  <a:lnTo>
                    <a:pt x="34445" y="329683"/>
                  </a:lnTo>
                  <a:lnTo>
                    <a:pt x="31574" y="329683"/>
                  </a:lnTo>
                  <a:lnTo>
                    <a:pt x="30139" y="302448"/>
                  </a:lnTo>
                  <a:lnTo>
                    <a:pt x="4306" y="302448"/>
                  </a:lnTo>
                  <a:lnTo>
                    <a:pt x="8611" y="169144"/>
                  </a:lnTo>
                  <a:lnTo>
                    <a:pt x="67454" y="159110"/>
                  </a:lnTo>
                  <a:lnTo>
                    <a:pt x="94723" y="190645"/>
                  </a:lnTo>
                  <a:lnTo>
                    <a:pt x="123427" y="159110"/>
                  </a:lnTo>
                  <a:lnTo>
                    <a:pt x="165047" y="159110"/>
                  </a:lnTo>
                  <a:lnTo>
                    <a:pt x="192316" y="172010"/>
                  </a:lnTo>
                  <a:lnTo>
                    <a:pt x="192316" y="117542"/>
                  </a:lnTo>
                  <a:lnTo>
                    <a:pt x="180835" y="117542"/>
                  </a:lnTo>
                  <a:lnTo>
                    <a:pt x="180835" y="93174"/>
                  </a:lnTo>
                  <a:lnTo>
                    <a:pt x="192316" y="93174"/>
                  </a:lnTo>
                  <a:lnTo>
                    <a:pt x="363104" y="93174"/>
                  </a:lnTo>
                  <a:close/>
                  <a:moveTo>
                    <a:pt x="96902" y="0"/>
                  </a:moveTo>
                  <a:cubicBezTo>
                    <a:pt x="137722" y="0"/>
                    <a:pt x="170814" y="33040"/>
                    <a:pt x="170814" y="73797"/>
                  </a:cubicBezTo>
                  <a:cubicBezTo>
                    <a:pt x="170814" y="114554"/>
                    <a:pt x="137722" y="147594"/>
                    <a:pt x="96902" y="147594"/>
                  </a:cubicBezTo>
                  <a:cubicBezTo>
                    <a:pt x="56082" y="147594"/>
                    <a:pt x="22990" y="114554"/>
                    <a:pt x="22990" y="73797"/>
                  </a:cubicBezTo>
                  <a:cubicBezTo>
                    <a:pt x="22990" y="33040"/>
                    <a:pt x="56082" y="0"/>
                    <a:pt x="96902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3" name="Rectangle 164">
            <a:extLst>
              <a:ext uri="{FF2B5EF4-FFF2-40B4-BE49-F238E27FC236}">
                <a16:creationId xmlns:a16="http://schemas.microsoft.com/office/drawing/2014/main" id="{560FB62C-7AF7-43D4-AEAF-A56AE73A4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9806" y="2632759"/>
            <a:ext cx="3289663" cy="5709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在操作过程中，我们高效与负责的工作作风赢得了客户的赞誉。</a:t>
            </a:r>
          </a:p>
        </p:txBody>
      </p:sp>
      <p:sp>
        <p:nvSpPr>
          <p:cNvPr id="24" name="Rectangle 164">
            <a:extLst>
              <a:ext uri="{FF2B5EF4-FFF2-40B4-BE49-F238E27FC236}">
                <a16:creationId xmlns:a16="http://schemas.microsoft.com/office/drawing/2014/main" id="{D2FCEE47-C94A-4CD4-8210-67E81CF04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5327" y="4885551"/>
            <a:ext cx="3143462" cy="5709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lang="en-US" altLang="zh-CN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CEO</a:t>
            </a: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国内知名</a:t>
            </a:r>
            <a:r>
              <a:rPr lang="en-US" altLang="zh-CN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IT</a:t>
            </a: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大厂出身，多年的从业经验，积累了大量的</a:t>
            </a:r>
            <a:r>
              <a:rPr lang="en-US" altLang="zh-CN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IT</a:t>
            </a: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行业资源。</a:t>
            </a:r>
          </a:p>
        </p:txBody>
      </p:sp>
      <p:sp>
        <p:nvSpPr>
          <p:cNvPr id="25" name="Rectangle 164">
            <a:extLst>
              <a:ext uri="{FF2B5EF4-FFF2-40B4-BE49-F238E27FC236}">
                <a16:creationId xmlns:a16="http://schemas.microsoft.com/office/drawing/2014/main" id="{4DEE2E03-C6EF-4D20-8788-4A693E071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9893" y="4889216"/>
            <a:ext cx="3041391" cy="5709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D7B7C"/>
              </a:buClr>
              <a:defRPr sz="1100">
                <a:solidFill>
                  <a:schemeClr val="tx1"/>
                </a:solidFill>
                <a:latin typeface="Tahoma" panose="020B060403050404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13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团队成员大多数来自跨国公司、大型上市公司和大型民营企业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4F5FD1E-B971-422E-A525-80C9EBE619C4}"/>
              </a:ext>
            </a:extLst>
          </p:cNvPr>
          <p:cNvSpPr txBox="1"/>
          <p:nvPr/>
        </p:nvSpPr>
        <p:spPr>
          <a:xfrm>
            <a:off x="1133252" y="983730"/>
            <a:ext cx="18515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Annual review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0148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AB7415-8DB9-4631-8D03-4829C15EA59F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87F8ED-27EA-4955-A923-308DF507C61A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CA8B5E8-0C57-4182-A184-C5D3D5060C02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E6063DD-356D-43D1-939D-FD4AD9C93668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03CC34-78AB-4153-8B6E-D7B95C59F4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B350166-034C-48D7-BF4C-5433BD42B762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服务流程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E7AFE39-90B5-4C0C-A166-7B03815E92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061F3235-7B02-4A3F-8978-94BB37393EEC}"/>
              </a:ext>
            </a:extLst>
          </p:cNvPr>
          <p:cNvSpPr/>
          <p:nvPr/>
        </p:nvSpPr>
        <p:spPr>
          <a:xfrm>
            <a:off x="695325" y="1854784"/>
            <a:ext cx="3339332" cy="4382503"/>
          </a:xfrm>
          <a:prstGeom prst="rect">
            <a:avLst/>
          </a:prstGeom>
          <a:gradFill>
            <a:gsLst>
              <a:gs pos="0">
                <a:srgbClr val="E4BA6E">
                  <a:alpha val="82000"/>
                </a:srgbClr>
              </a:gs>
              <a:gs pos="89000">
                <a:srgbClr val="E4BA6E">
                  <a:alpha val="0"/>
                </a:srgbClr>
              </a:gs>
            </a:gsLst>
            <a:lin ang="5400000" scaled="1"/>
          </a:gradFill>
          <a:ln w="9525" cap="flat" cmpd="sng" algn="ctr">
            <a:gradFill flip="none" rotWithShape="1">
              <a:gsLst>
                <a:gs pos="0">
                  <a:srgbClr val="E4BA6E"/>
                </a:gs>
                <a:gs pos="100000">
                  <a:srgbClr val="E4BA6E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F9B080B-8CD1-4E78-8C13-3B049E657F94}"/>
              </a:ext>
            </a:extLst>
          </p:cNvPr>
          <p:cNvSpPr/>
          <p:nvPr/>
        </p:nvSpPr>
        <p:spPr>
          <a:xfrm>
            <a:off x="4426334" y="1854784"/>
            <a:ext cx="3339332" cy="4382503"/>
          </a:xfrm>
          <a:prstGeom prst="rect">
            <a:avLst/>
          </a:prstGeom>
          <a:gradFill>
            <a:gsLst>
              <a:gs pos="0">
                <a:srgbClr val="E4BA6E">
                  <a:alpha val="82000"/>
                </a:srgbClr>
              </a:gs>
              <a:gs pos="89000">
                <a:srgbClr val="E4BA6E">
                  <a:alpha val="0"/>
                </a:srgbClr>
              </a:gs>
            </a:gsLst>
            <a:lin ang="5400000" scaled="1"/>
          </a:gradFill>
          <a:ln w="9525" cap="flat" cmpd="sng" algn="ctr">
            <a:gradFill flip="none" rotWithShape="1">
              <a:gsLst>
                <a:gs pos="0">
                  <a:srgbClr val="E4BA6E"/>
                </a:gs>
                <a:gs pos="100000">
                  <a:srgbClr val="E4BA6E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4F87B5A-6A61-4039-9CA3-4ED69CA3D3C1}"/>
              </a:ext>
            </a:extLst>
          </p:cNvPr>
          <p:cNvSpPr/>
          <p:nvPr/>
        </p:nvSpPr>
        <p:spPr>
          <a:xfrm>
            <a:off x="8157343" y="1854784"/>
            <a:ext cx="3339332" cy="4382503"/>
          </a:xfrm>
          <a:prstGeom prst="rect">
            <a:avLst/>
          </a:prstGeom>
          <a:gradFill>
            <a:gsLst>
              <a:gs pos="0">
                <a:srgbClr val="E4BA6E">
                  <a:alpha val="82000"/>
                </a:srgbClr>
              </a:gs>
              <a:gs pos="89000">
                <a:srgbClr val="E4BA6E">
                  <a:alpha val="0"/>
                </a:srgbClr>
              </a:gs>
            </a:gsLst>
            <a:lin ang="5400000" scaled="1"/>
          </a:gradFill>
          <a:ln w="9525" cap="flat" cmpd="sng" algn="ctr">
            <a:gradFill flip="none" rotWithShape="1">
              <a:gsLst>
                <a:gs pos="0">
                  <a:srgbClr val="E4BA6E"/>
                </a:gs>
                <a:gs pos="100000">
                  <a:srgbClr val="E4BA6E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47851C3-6206-4E00-A03F-E6DA8127A77E}"/>
              </a:ext>
            </a:extLst>
          </p:cNvPr>
          <p:cNvSpPr/>
          <p:nvPr/>
        </p:nvSpPr>
        <p:spPr>
          <a:xfrm>
            <a:off x="882053" y="223111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查看车辆外观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0D314CE-8180-41C6-B4B9-9BFD1B91922C}"/>
              </a:ext>
            </a:extLst>
          </p:cNvPr>
          <p:cNvSpPr/>
          <p:nvPr/>
        </p:nvSpPr>
        <p:spPr>
          <a:xfrm>
            <a:off x="882053" y="2969397"/>
            <a:ext cx="2275224" cy="15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选择室外光线较好的地方观察车辆，看是否有凹陷、颜色色差、掉漆等问题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39678EF-29FB-43A9-9FEB-A00DBE5DE265}"/>
              </a:ext>
            </a:extLst>
          </p:cNvPr>
          <p:cNvCxnSpPr/>
          <p:nvPr/>
        </p:nvCxnSpPr>
        <p:spPr>
          <a:xfrm flipH="1">
            <a:off x="996581" y="2831089"/>
            <a:ext cx="68092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A8F0520C-490C-4FA7-A1C4-CD9D74904312}"/>
              </a:ext>
            </a:extLst>
          </p:cNvPr>
          <p:cNvSpPr/>
          <p:nvPr/>
        </p:nvSpPr>
        <p:spPr>
          <a:xfrm>
            <a:off x="4613062" y="223111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查看车辆生产日期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53F0866-B197-4702-9577-3357933F1929}"/>
              </a:ext>
            </a:extLst>
          </p:cNvPr>
          <p:cNvSpPr/>
          <p:nvPr/>
        </p:nvSpPr>
        <p:spPr>
          <a:xfrm>
            <a:off x="4613062" y="2969397"/>
            <a:ext cx="2833371" cy="189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检查车辆生产日期：打开副驾驶位车门，看铭牌上的生产日期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国产车一般不超过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个月，进口车不超过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个月，否则为库存车。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75811DA-5236-4ADF-927F-7F3E052B352A}"/>
              </a:ext>
            </a:extLst>
          </p:cNvPr>
          <p:cNvCxnSpPr/>
          <p:nvPr/>
        </p:nvCxnSpPr>
        <p:spPr>
          <a:xfrm flipH="1">
            <a:off x="4727590" y="2831089"/>
            <a:ext cx="68092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40B90EF5-762E-4616-B3C6-35D02EC63BC2}"/>
              </a:ext>
            </a:extLst>
          </p:cNvPr>
          <p:cNvSpPr/>
          <p:nvPr/>
        </p:nvSpPr>
        <p:spPr>
          <a:xfrm>
            <a:off x="8344071" y="2969397"/>
            <a:ext cx="2796369" cy="189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最顶级的展示位置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突出品牌、增加信任感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所有媒体推广的最终汇集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检查车架号上的日期是否与铭牌一致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775BBB1-5A9B-4748-BA2F-C483303D5433}"/>
              </a:ext>
            </a:extLst>
          </p:cNvPr>
          <p:cNvCxnSpPr/>
          <p:nvPr/>
        </p:nvCxnSpPr>
        <p:spPr>
          <a:xfrm flipH="1">
            <a:off x="8458599" y="2831089"/>
            <a:ext cx="680928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7" name="yen-coin_20958">
            <a:extLst>
              <a:ext uri="{FF2B5EF4-FFF2-40B4-BE49-F238E27FC236}">
                <a16:creationId xmlns:a16="http://schemas.microsoft.com/office/drawing/2014/main" id="{7C7928A3-ABED-4A40-8CEF-D99A3D3E80E8}"/>
              </a:ext>
            </a:extLst>
          </p:cNvPr>
          <p:cNvSpPr/>
          <p:nvPr/>
        </p:nvSpPr>
        <p:spPr>
          <a:xfrm>
            <a:off x="2455205" y="1888155"/>
            <a:ext cx="1542995" cy="1540844"/>
          </a:xfrm>
          <a:custGeom>
            <a:avLst/>
            <a:gdLst>
              <a:gd name="T0" fmla="*/ 1034 w 2069"/>
              <a:gd name="T1" fmla="*/ 0 h 2069"/>
              <a:gd name="T2" fmla="*/ 0 w 2069"/>
              <a:gd name="T3" fmla="*/ 1034 h 2069"/>
              <a:gd name="T4" fmla="*/ 1034 w 2069"/>
              <a:gd name="T5" fmla="*/ 2069 h 2069"/>
              <a:gd name="T6" fmla="*/ 2069 w 2069"/>
              <a:gd name="T7" fmla="*/ 1034 h 2069"/>
              <a:gd name="T8" fmla="*/ 1034 w 2069"/>
              <a:gd name="T9" fmla="*/ 0 h 2069"/>
              <a:gd name="T10" fmla="*/ 1537 w 2069"/>
              <a:gd name="T11" fmla="*/ 776 h 2069"/>
              <a:gd name="T12" fmla="*/ 1537 w 2069"/>
              <a:gd name="T13" fmla="*/ 912 h 2069"/>
              <a:gd name="T14" fmla="*/ 1282 w 2069"/>
              <a:gd name="T15" fmla="*/ 912 h 2069"/>
              <a:gd name="T16" fmla="*/ 1153 w 2069"/>
              <a:gd name="T17" fmla="*/ 1132 h 2069"/>
              <a:gd name="T18" fmla="*/ 1504 w 2069"/>
              <a:gd name="T19" fmla="*/ 1132 h 2069"/>
              <a:gd name="T20" fmla="*/ 1504 w 2069"/>
              <a:gd name="T21" fmla="*/ 1267 h 2069"/>
              <a:gd name="T22" fmla="*/ 1128 w 2069"/>
              <a:gd name="T23" fmla="*/ 1267 h 2069"/>
              <a:gd name="T24" fmla="*/ 1128 w 2069"/>
              <a:gd name="T25" fmla="*/ 1742 h 2069"/>
              <a:gd name="T26" fmla="*/ 938 w 2069"/>
              <a:gd name="T27" fmla="*/ 1742 h 2069"/>
              <a:gd name="T28" fmla="*/ 938 w 2069"/>
              <a:gd name="T29" fmla="*/ 1267 h 2069"/>
              <a:gd name="T30" fmla="*/ 572 w 2069"/>
              <a:gd name="T31" fmla="*/ 1267 h 2069"/>
              <a:gd name="T32" fmla="*/ 572 w 2069"/>
              <a:gd name="T33" fmla="*/ 1132 h 2069"/>
              <a:gd name="T34" fmla="*/ 914 w 2069"/>
              <a:gd name="T35" fmla="*/ 1132 h 2069"/>
              <a:gd name="T36" fmla="*/ 785 w 2069"/>
              <a:gd name="T37" fmla="*/ 912 h 2069"/>
              <a:gd name="T38" fmla="*/ 525 w 2069"/>
              <a:gd name="T39" fmla="*/ 912 h 2069"/>
              <a:gd name="T40" fmla="*/ 525 w 2069"/>
              <a:gd name="T41" fmla="*/ 776 h 2069"/>
              <a:gd name="T42" fmla="*/ 705 w 2069"/>
              <a:gd name="T43" fmla="*/ 776 h 2069"/>
              <a:gd name="T44" fmla="*/ 441 w 2069"/>
              <a:gd name="T45" fmla="*/ 327 h 2069"/>
              <a:gd name="T46" fmla="*/ 665 w 2069"/>
              <a:gd name="T47" fmla="*/ 327 h 2069"/>
              <a:gd name="T48" fmla="*/ 1033 w 2069"/>
              <a:gd name="T49" fmla="*/ 1007 h 2069"/>
              <a:gd name="T50" fmla="*/ 1403 w 2069"/>
              <a:gd name="T51" fmla="*/ 327 h 2069"/>
              <a:gd name="T52" fmla="*/ 1627 w 2069"/>
              <a:gd name="T53" fmla="*/ 327 h 2069"/>
              <a:gd name="T54" fmla="*/ 1362 w 2069"/>
              <a:gd name="T55" fmla="*/ 776 h 2069"/>
              <a:gd name="T56" fmla="*/ 1537 w 2069"/>
              <a:gd name="T57" fmla="*/ 77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9" h="2069">
                <a:moveTo>
                  <a:pt x="1034" y="0"/>
                </a:moveTo>
                <a:cubicBezTo>
                  <a:pt x="463" y="0"/>
                  <a:pt x="0" y="463"/>
                  <a:pt x="0" y="1034"/>
                </a:cubicBezTo>
                <a:cubicBezTo>
                  <a:pt x="0" y="1605"/>
                  <a:pt x="463" y="2069"/>
                  <a:pt x="1034" y="2069"/>
                </a:cubicBezTo>
                <a:cubicBezTo>
                  <a:pt x="1605" y="2069"/>
                  <a:pt x="2069" y="1605"/>
                  <a:pt x="2069" y="1034"/>
                </a:cubicBezTo>
                <a:cubicBezTo>
                  <a:pt x="2069" y="463"/>
                  <a:pt x="1605" y="0"/>
                  <a:pt x="1034" y="0"/>
                </a:cubicBezTo>
                <a:close/>
                <a:moveTo>
                  <a:pt x="1537" y="776"/>
                </a:moveTo>
                <a:lnTo>
                  <a:pt x="1537" y="912"/>
                </a:lnTo>
                <a:lnTo>
                  <a:pt x="1282" y="912"/>
                </a:lnTo>
                <a:lnTo>
                  <a:pt x="1153" y="1132"/>
                </a:lnTo>
                <a:lnTo>
                  <a:pt x="1504" y="1132"/>
                </a:lnTo>
                <a:lnTo>
                  <a:pt x="1504" y="1267"/>
                </a:lnTo>
                <a:lnTo>
                  <a:pt x="1128" y="1267"/>
                </a:lnTo>
                <a:lnTo>
                  <a:pt x="1128" y="1742"/>
                </a:lnTo>
                <a:lnTo>
                  <a:pt x="938" y="1742"/>
                </a:lnTo>
                <a:lnTo>
                  <a:pt x="938" y="1267"/>
                </a:lnTo>
                <a:lnTo>
                  <a:pt x="572" y="1267"/>
                </a:lnTo>
                <a:lnTo>
                  <a:pt x="572" y="1132"/>
                </a:lnTo>
                <a:lnTo>
                  <a:pt x="914" y="1132"/>
                </a:lnTo>
                <a:lnTo>
                  <a:pt x="785" y="912"/>
                </a:lnTo>
                <a:lnTo>
                  <a:pt x="525" y="912"/>
                </a:lnTo>
                <a:lnTo>
                  <a:pt x="525" y="776"/>
                </a:lnTo>
                <a:lnTo>
                  <a:pt x="705" y="776"/>
                </a:lnTo>
                <a:lnTo>
                  <a:pt x="441" y="327"/>
                </a:lnTo>
                <a:lnTo>
                  <a:pt x="665" y="327"/>
                </a:lnTo>
                <a:lnTo>
                  <a:pt x="1033" y="1007"/>
                </a:lnTo>
                <a:lnTo>
                  <a:pt x="1403" y="327"/>
                </a:lnTo>
                <a:lnTo>
                  <a:pt x="1627" y="327"/>
                </a:lnTo>
                <a:lnTo>
                  <a:pt x="1362" y="776"/>
                </a:lnTo>
                <a:lnTo>
                  <a:pt x="1537" y="776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12000"/>
                </a:schemeClr>
              </a:gs>
              <a:gs pos="100000">
                <a:schemeClr val="accent5"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8" name="checked-buttom_3651">
            <a:extLst>
              <a:ext uri="{FF2B5EF4-FFF2-40B4-BE49-F238E27FC236}">
                <a16:creationId xmlns:a16="http://schemas.microsoft.com/office/drawing/2014/main" id="{1112C5F6-3A64-40AF-8D9B-C3EFCF3ED75F}"/>
              </a:ext>
            </a:extLst>
          </p:cNvPr>
          <p:cNvSpPr/>
          <p:nvPr/>
        </p:nvSpPr>
        <p:spPr>
          <a:xfrm>
            <a:off x="6205759" y="1922205"/>
            <a:ext cx="1542995" cy="1541153"/>
          </a:xfrm>
          <a:custGeom>
            <a:avLst/>
            <a:gdLst>
              <a:gd name="T0" fmla="*/ 202 w 403"/>
              <a:gd name="T1" fmla="*/ 0 h 403"/>
              <a:gd name="T2" fmla="*/ 0 w 403"/>
              <a:gd name="T3" fmla="*/ 202 h 403"/>
              <a:gd name="T4" fmla="*/ 202 w 403"/>
              <a:gd name="T5" fmla="*/ 403 h 403"/>
              <a:gd name="T6" fmla="*/ 403 w 403"/>
              <a:gd name="T7" fmla="*/ 202 h 403"/>
              <a:gd name="T8" fmla="*/ 202 w 403"/>
              <a:gd name="T9" fmla="*/ 0 h 403"/>
              <a:gd name="T10" fmla="*/ 171 w 403"/>
              <a:gd name="T11" fmla="*/ 322 h 403"/>
              <a:gd name="T12" fmla="*/ 155 w 403"/>
              <a:gd name="T13" fmla="*/ 322 h 403"/>
              <a:gd name="T14" fmla="*/ 152 w 403"/>
              <a:gd name="T15" fmla="*/ 318 h 403"/>
              <a:gd name="T16" fmla="*/ 152 w 403"/>
              <a:gd name="T17" fmla="*/ 318 h 403"/>
              <a:gd name="T18" fmla="*/ 148 w 403"/>
              <a:gd name="T19" fmla="*/ 314 h 403"/>
              <a:gd name="T20" fmla="*/ 131 w 403"/>
              <a:gd name="T21" fmla="*/ 298 h 403"/>
              <a:gd name="T22" fmla="*/ 130 w 403"/>
              <a:gd name="T23" fmla="*/ 297 h 403"/>
              <a:gd name="T24" fmla="*/ 53 w 403"/>
              <a:gd name="T25" fmla="*/ 219 h 403"/>
              <a:gd name="T26" fmla="*/ 53 w 403"/>
              <a:gd name="T27" fmla="*/ 203 h 403"/>
              <a:gd name="T28" fmla="*/ 77 w 403"/>
              <a:gd name="T29" fmla="*/ 179 h 403"/>
              <a:gd name="T30" fmla="*/ 94 w 403"/>
              <a:gd name="T31" fmla="*/ 179 h 403"/>
              <a:gd name="T32" fmla="*/ 163 w 403"/>
              <a:gd name="T33" fmla="*/ 249 h 403"/>
              <a:gd name="T34" fmla="*/ 310 w 403"/>
              <a:gd name="T35" fmla="*/ 102 h 403"/>
              <a:gd name="T36" fmla="*/ 326 w 403"/>
              <a:gd name="T37" fmla="*/ 102 h 403"/>
              <a:gd name="T38" fmla="*/ 350 w 403"/>
              <a:gd name="T39" fmla="*/ 127 h 403"/>
              <a:gd name="T40" fmla="*/ 350 w 403"/>
              <a:gd name="T41" fmla="*/ 143 h 403"/>
              <a:gd name="T42" fmla="*/ 171 w 403"/>
              <a:gd name="T43" fmla="*/ 32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3" h="403">
                <a:moveTo>
                  <a:pt x="202" y="0"/>
                </a:moveTo>
                <a:cubicBezTo>
                  <a:pt x="90" y="0"/>
                  <a:pt x="0" y="90"/>
                  <a:pt x="0" y="202"/>
                </a:cubicBezTo>
                <a:cubicBezTo>
                  <a:pt x="0" y="313"/>
                  <a:pt x="90" y="403"/>
                  <a:pt x="202" y="403"/>
                </a:cubicBezTo>
                <a:cubicBezTo>
                  <a:pt x="313" y="403"/>
                  <a:pt x="403" y="313"/>
                  <a:pt x="403" y="202"/>
                </a:cubicBezTo>
                <a:cubicBezTo>
                  <a:pt x="403" y="90"/>
                  <a:pt x="313" y="0"/>
                  <a:pt x="202" y="0"/>
                </a:cubicBezTo>
                <a:close/>
                <a:moveTo>
                  <a:pt x="171" y="322"/>
                </a:moveTo>
                <a:cubicBezTo>
                  <a:pt x="167" y="326"/>
                  <a:pt x="160" y="326"/>
                  <a:pt x="155" y="322"/>
                </a:cubicBezTo>
                <a:lnTo>
                  <a:pt x="152" y="318"/>
                </a:lnTo>
                <a:lnTo>
                  <a:pt x="152" y="318"/>
                </a:lnTo>
                <a:lnTo>
                  <a:pt x="148" y="314"/>
                </a:lnTo>
                <a:lnTo>
                  <a:pt x="131" y="298"/>
                </a:lnTo>
                <a:lnTo>
                  <a:pt x="130" y="297"/>
                </a:lnTo>
                <a:lnTo>
                  <a:pt x="53" y="219"/>
                </a:lnTo>
                <a:cubicBezTo>
                  <a:pt x="49" y="215"/>
                  <a:pt x="49" y="207"/>
                  <a:pt x="53" y="203"/>
                </a:cubicBezTo>
                <a:lnTo>
                  <a:pt x="77" y="179"/>
                </a:lnTo>
                <a:cubicBezTo>
                  <a:pt x="82" y="174"/>
                  <a:pt x="89" y="174"/>
                  <a:pt x="94" y="179"/>
                </a:cubicBezTo>
                <a:lnTo>
                  <a:pt x="163" y="249"/>
                </a:lnTo>
                <a:lnTo>
                  <a:pt x="310" y="102"/>
                </a:lnTo>
                <a:cubicBezTo>
                  <a:pt x="314" y="98"/>
                  <a:pt x="322" y="98"/>
                  <a:pt x="326" y="102"/>
                </a:cubicBezTo>
                <a:lnTo>
                  <a:pt x="350" y="127"/>
                </a:lnTo>
                <a:cubicBezTo>
                  <a:pt x="355" y="131"/>
                  <a:pt x="355" y="138"/>
                  <a:pt x="350" y="143"/>
                </a:cubicBezTo>
                <a:lnTo>
                  <a:pt x="171" y="322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12000"/>
                </a:schemeClr>
              </a:gs>
              <a:gs pos="100000">
                <a:schemeClr val="accent5"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9" name="iconfont-1191-866887">
            <a:extLst>
              <a:ext uri="{FF2B5EF4-FFF2-40B4-BE49-F238E27FC236}">
                <a16:creationId xmlns:a16="http://schemas.microsoft.com/office/drawing/2014/main" id="{BE0534F0-9F74-46B6-91DC-AF8AB3007072}"/>
              </a:ext>
            </a:extLst>
          </p:cNvPr>
          <p:cNvSpPr/>
          <p:nvPr/>
        </p:nvSpPr>
        <p:spPr>
          <a:xfrm>
            <a:off x="9861261" y="1922205"/>
            <a:ext cx="1542995" cy="1542582"/>
          </a:xfrm>
          <a:custGeom>
            <a:avLst/>
            <a:gdLst>
              <a:gd name="T0" fmla="*/ 1929 w 7768"/>
              <a:gd name="T1" fmla="*/ 3699 h 7766"/>
              <a:gd name="T2" fmla="*/ 3359 w 7768"/>
              <a:gd name="T3" fmla="*/ 3699 h 7766"/>
              <a:gd name="T4" fmla="*/ 3638 w 7768"/>
              <a:gd name="T5" fmla="*/ 3259 h 7766"/>
              <a:gd name="T6" fmla="*/ 3638 w 7768"/>
              <a:gd name="T7" fmla="*/ 1829 h 7766"/>
              <a:gd name="T8" fmla="*/ 1930 w 7768"/>
              <a:gd name="T9" fmla="*/ 17 h 7766"/>
              <a:gd name="T10" fmla="*/ 0 w 7768"/>
              <a:gd name="T11" fmla="*/ 1829 h 7766"/>
              <a:gd name="T12" fmla="*/ 1930 w 7768"/>
              <a:gd name="T13" fmla="*/ 3699 h 7766"/>
              <a:gd name="T14" fmla="*/ 1930 w 7768"/>
              <a:gd name="T15" fmla="*/ 3699 h 7766"/>
              <a:gd name="T16" fmla="*/ 1929 w 7768"/>
              <a:gd name="T17" fmla="*/ 3699 h 7766"/>
              <a:gd name="T18" fmla="*/ 4543 w 7768"/>
              <a:gd name="T19" fmla="*/ 3698 h 7766"/>
              <a:gd name="T20" fmla="*/ 5972 w 7768"/>
              <a:gd name="T21" fmla="*/ 3698 h 7766"/>
              <a:gd name="T22" fmla="*/ 7768 w 7768"/>
              <a:gd name="T23" fmla="*/ 1828 h 7766"/>
              <a:gd name="T24" fmla="*/ 5972 w 7768"/>
              <a:gd name="T25" fmla="*/ 0 h 7766"/>
              <a:gd name="T26" fmla="*/ 4165 w 7768"/>
              <a:gd name="T27" fmla="*/ 1829 h 7766"/>
              <a:gd name="T28" fmla="*/ 4165 w 7768"/>
              <a:gd name="T29" fmla="*/ 3258 h 7766"/>
              <a:gd name="T30" fmla="*/ 4543 w 7768"/>
              <a:gd name="T31" fmla="*/ 3698 h 7766"/>
              <a:gd name="T32" fmla="*/ 4543 w 7768"/>
              <a:gd name="T33" fmla="*/ 3698 h 7766"/>
              <a:gd name="T34" fmla="*/ 5972 w 7768"/>
              <a:gd name="T35" fmla="*/ 4233 h 7766"/>
              <a:gd name="T36" fmla="*/ 4543 w 7768"/>
              <a:gd name="T37" fmla="*/ 4233 h 7766"/>
              <a:gd name="T38" fmla="*/ 4165 w 7768"/>
              <a:gd name="T39" fmla="*/ 4649 h 7766"/>
              <a:gd name="T40" fmla="*/ 4165 w 7768"/>
              <a:gd name="T41" fmla="*/ 5871 h 7766"/>
              <a:gd name="T42" fmla="*/ 5972 w 7768"/>
              <a:gd name="T43" fmla="*/ 7766 h 7766"/>
              <a:gd name="T44" fmla="*/ 7768 w 7768"/>
              <a:gd name="T45" fmla="*/ 5871 h 7766"/>
              <a:gd name="T46" fmla="*/ 5972 w 7768"/>
              <a:gd name="T47" fmla="*/ 4233 h 7766"/>
              <a:gd name="T48" fmla="*/ 5972 w 7768"/>
              <a:gd name="T49" fmla="*/ 4233 h 7766"/>
              <a:gd name="T50" fmla="*/ 3359 w 7768"/>
              <a:gd name="T51" fmla="*/ 4233 h 7766"/>
              <a:gd name="T52" fmla="*/ 1929 w 7768"/>
              <a:gd name="T53" fmla="*/ 4233 h 7766"/>
              <a:gd name="T54" fmla="*/ 0 w 7768"/>
              <a:gd name="T55" fmla="*/ 5871 h 7766"/>
              <a:gd name="T56" fmla="*/ 1929 w 7768"/>
              <a:gd name="T57" fmla="*/ 7750 h 7766"/>
              <a:gd name="T58" fmla="*/ 3638 w 7768"/>
              <a:gd name="T59" fmla="*/ 5871 h 7766"/>
              <a:gd name="T60" fmla="*/ 3638 w 7768"/>
              <a:gd name="T61" fmla="*/ 4649 h 7766"/>
              <a:gd name="T62" fmla="*/ 3359 w 7768"/>
              <a:gd name="T63" fmla="*/ 4233 h 7766"/>
              <a:gd name="T64" fmla="*/ 3359 w 7768"/>
              <a:gd name="T65" fmla="*/ 4233 h 7766"/>
              <a:gd name="T66" fmla="*/ 3359 w 7768"/>
              <a:gd name="T67" fmla="*/ 4233 h 7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68" h="7766">
                <a:moveTo>
                  <a:pt x="1929" y="3699"/>
                </a:moveTo>
                <a:lnTo>
                  <a:pt x="3359" y="3699"/>
                </a:lnTo>
                <a:cubicBezTo>
                  <a:pt x="3589" y="3699"/>
                  <a:pt x="3638" y="3488"/>
                  <a:pt x="3638" y="3259"/>
                </a:cubicBezTo>
                <a:lnTo>
                  <a:pt x="3638" y="1829"/>
                </a:lnTo>
                <a:cubicBezTo>
                  <a:pt x="3638" y="809"/>
                  <a:pt x="2949" y="17"/>
                  <a:pt x="1930" y="17"/>
                </a:cubicBezTo>
                <a:cubicBezTo>
                  <a:pt x="911" y="17"/>
                  <a:pt x="0" y="809"/>
                  <a:pt x="0" y="1829"/>
                </a:cubicBezTo>
                <a:cubicBezTo>
                  <a:pt x="0" y="2848"/>
                  <a:pt x="911" y="3699"/>
                  <a:pt x="1930" y="3699"/>
                </a:cubicBezTo>
                <a:lnTo>
                  <a:pt x="1930" y="3699"/>
                </a:lnTo>
                <a:lnTo>
                  <a:pt x="1929" y="3699"/>
                </a:lnTo>
                <a:close/>
                <a:moveTo>
                  <a:pt x="4543" y="3698"/>
                </a:moveTo>
                <a:lnTo>
                  <a:pt x="5972" y="3698"/>
                </a:lnTo>
                <a:cubicBezTo>
                  <a:pt x="6991" y="3698"/>
                  <a:pt x="7768" y="2848"/>
                  <a:pt x="7768" y="1828"/>
                </a:cubicBezTo>
                <a:cubicBezTo>
                  <a:pt x="7768" y="809"/>
                  <a:pt x="6991" y="0"/>
                  <a:pt x="5972" y="0"/>
                </a:cubicBezTo>
                <a:cubicBezTo>
                  <a:pt x="4953" y="0"/>
                  <a:pt x="4165" y="809"/>
                  <a:pt x="4165" y="1829"/>
                </a:cubicBezTo>
                <a:lnTo>
                  <a:pt x="4165" y="3258"/>
                </a:lnTo>
                <a:cubicBezTo>
                  <a:pt x="4165" y="3488"/>
                  <a:pt x="4313" y="3698"/>
                  <a:pt x="4543" y="3698"/>
                </a:cubicBezTo>
                <a:lnTo>
                  <a:pt x="4543" y="3698"/>
                </a:lnTo>
                <a:close/>
                <a:moveTo>
                  <a:pt x="5972" y="4233"/>
                </a:moveTo>
                <a:lnTo>
                  <a:pt x="4543" y="4233"/>
                </a:lnTo>
                <a:cubicBezTo>
                  <a:pt x="4313" y="4233"/>
                  <a:pt x="4165" y="4419"/>
                  <a:pt x="4165" y="4649"/>
                </a:cubicBezTo>
                <a:lnTo>
                  <a:pt x="4165" y="5871"/>
                </a:lnTo>
                <a:cubicBezTo>
                  <a:pt x="4165" y="6890"/>
                  <a:pt x="4953" y="7766"/>
                  <a:pt x="5972" y="7766"/>
                </a:cubicBezTo>
                <a:cubicBezTo>
                  <a:pt x="6991" y="7766"/>
                  <a:pt x="7768" y="6891"/>
                  <a:pt x="7768" y="5871"/>
                </a:cubicBezTo>
                <a:cubicBezTo>
                  <a:pt x="7768" y="4852"/>
                  <a:pt x="6991" y="4233"/>
                  <a:pt x="5972" y="4233"/>
                </a:cubicBezTo>
                <a:lnTo>
                  <a:pt x="5972" y="4233"/>
                </a:lnTo>
                <a:close/>
                <a:moveTo>
                  <a:pt x="3359" y="4233"/>
                </a:moveTo>
                <a:lnTo>
                  <a:pt x="1929" y="4233"/>
                </a:lnTo>
                <a:cubicBezTo>
                  <a:pt x="911" y="4233"/>
                  <a:pt x="0" y="4852"/>
                  <a:pt x="0" y="5871"/>
                </a:cubicBezTo>
                <a:cubicBezTo>
                  <a:pt x="0" y="6890"/>
                  <a:pt x="911" y="7750"/>
                  <a:pt x="1929" y="7750"/>
                </a:cubicBezTo>
                <a:cubicBezTo>
                  <a:pt x="2949" y="7750"/>
                  <a:pt x="3638" y="6890"/>
                  <a:pt x="3638" y="5871"/>
                </a:cubicBezTo>
                <a:lnTo>
                  <a:pt x="3638" y="4649"/>
                </a:lnTo>
                <a:cubicBezTo>
                  <a:pt x="3638" y="4419"/>
                  <a:pt x="3589" y="4233"/>
                  <a:pt x="3359" y="4233"/>
                </a:cubicBezTo>
                <a:lnTo>
                  <a:pt x="3359" y="4233"/>
                </a:lnTo>
                <a:close/>
                <a:moveTo>
                  <a:pt x="3359" y="4233"/>
                </a:moveTo>
                <a:close/>
              </a:path>
            </a:pathLst>
          </a:custGeom>
          <a:gradFill>
            <a:gsLst>
              <a:gs pos="0">
                <a:schemeClr val="accent5">
                  <a:alpha val="12000"/>
                </a:schemeClr>
              </a:gs>
              <a:gs pos="100000">
                <a:schemeClr val="accent5"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EA49B97-BB9B-4776-ADBE-458DD07FFD90}"/>
              </a:ext>
            </a:extLst>
          </p:cNvPr>
          <p:cNvSpPr txBox="1"/>
          <p:nvPr/>
        </p:nvSpPr>
        <p:spPr>
          <a:xfrm>
            <a:off x="1133252" y="983730"/>
            <a:ext cx="18515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Annual review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DD0ED4F-7992-4BDB-BB4D-F7B23B6D5784}"/>
              </a:ext>
            </a:extLst>
          </p:cNvPr>
          <p:cNvSpPr/>
          <p:nvPr/>
        </p:nvSpPr>
        <p:spPr>
          <a:xfrm>
            <a:off x="8267193" y="223111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查看车辆外观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8856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>
            <a:extLst>
              <a:ext uri="{FF2B5EF4-FFF2-40B4-BE49-F238E27FC236}">
                <a16:creationId xmlns:a16="http://schemas.microsoft.com/office/drawing/2014/main" id="{0766D324-1B7B-4A9C-8C95-A67E5D61BD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AB7415-8DB9-4631-8D03-4829C15EA59F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94000"/>
                </a:schemeClr>
              </a:gs>
              <a:gs pos="30000">
                <a:schemeClr val="accent1">
                  <a:alpha val="84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87F8ED-27EA-4955-A923-308DF507C61A}"/>
              </a:ext>
            </a:extLst>
          </p:cNvPr>
          <p:cNvGrpSpPr/>
          <p:nvPr/>
        </p:nvGrpSpPr>
        <p:grpSpPr>
          <a:xfrm flipH="1">
            <a:off x="729485" y="708021"/>
            <a:ext cx="350363" cy="498415"/>
            <a:chOff x="-986043" y="1666242"/>
            <a:chExt cx="328532" cy="467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CA8B5E8-0C57-4182-A184-C5D3D5060C02}"/>
                </a:ext>
              </a:extLst>
            </p:cNvPr>
            <p:cNvSpPr/>
            <p:nvPr/>
          </p:nvSpPr>
          <p:spPr>
            <a:xfrm rot="16200000">
              <a:off x="-1182768" y="1862967"/>
              <a:ext cx="467358" cy="739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5B4">
                    <a:lumMod val="87000"/>
                  </a:srgbClr>
                </a:gs>
                <a:gs pos="100000">
                  <a:srgbClr val="DBB48D"/>
                </a:gs>
              </a:gsLst>
              <a:lin ang="6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E6063DD-356D-43D1-939D-FD4AD9C93668}"/>
                </a:ext>
              </a:extLst>
            </p:cNvPr>
            <p:cNvSpPr/>
            <p:nvPr/>
          </p:nvSpPr>
          <p:spPr>
            <a:xfrm rot="16200000">
              <a:off x="-994582" y="1923842"/>
              <a:ext cx="345608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90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03CC34-78AB-4153-8B6E-D7B95C59F473}"/>
                </a:ext>
              </a:extLst>
            </p:cNvPr>
            <p:cNvSpPr/>
            <p:nvPr/>
          </p:nvSpPr>
          <p:spPr>
            <a:xfrm rot="16200000">
              <a:off x="-812287" y="1978825"/>
              <a:ext cx="235643" cy="739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BA6E"/>
                </a:gs>
                <a:gs pos="100000">
                  <a:srgbClr val="DBB48D"/>
                </a:gs>
              </a:gsLst>
              <a:lin ang="72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balanced" dir="t"/>
            </a:scene3d>
            <a:sp3d extrusionH="127000" prstMaterial="matte">
              <a:bevelT w="25400" h="25400"/>
            </a:sp3d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B350166-034C-48D7-BF4C-5433BD42B762}"/>
              </a:ext>
            </a:extLst>
          </p:cNvPr>
          <p:cNvSpPr txBox="1"/>
          <p:nvPr/>
        </p:nvSpPr>
        <p:spPr>
          <a:xfrm>
            <a:off x="1079848" y="593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F1DA"/>
                    </a:gs>
                    <a:gs pos="98000">
                      <a:srgbClr val="DBB48D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rPr>
              <a:t>服务优势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E7AFE39-90B5-4C0C-A166-7B03815E92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3443">
            <a:off x="1813794" y="590117"/>
            <a:ext cx="1143971" cy="1037216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F99ACC5C-0C54-4217-A096-F8B7C7042805}"/>
              </a:ext>
            </a:extLst>
          </p:cNvPr>
          <p:cNvSpPr/>
          <p:nvPr/>
        </p:nvSpPr>
        <p:spPr>
          <a:xfrm>
            <a:off x="3723640" y="1056642"/>
            <a:ext cx="4744718" cy="4744718"/>
          </a:xfrm>
          <a:prstGeom prst="ellipse">
            <a:avLst/>
          </a:prstGeom>
          <a:noFill/>
          <a:ln w="25400" cap="flat" cmpd="sng" algn="ctr">
            <a:solidFill>
              <a:srgbClr val="E4BA6E">
                <a:alpha val="30000"/>
              </a:srgbClr>
            </a:solidFill>
            <a:prstDash val="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CE585A8-B0E1-4566-9C70-B1BB59EBCB0C}"/>
              </a:ext>
            </a:extLst>
          </p:cNvPr>
          <p:cNvSpPr/>
          <p:nvPr/>
        </p:nvSpPr>
        <p:spPr>
          <a:xfrm>
            <a:off x="3856721" y="1189723"/>
            <a:ext cx="4478554" cy="4478554"/>
          </a:xfrm>
          <a:prstGeom prst="ellipse">
            <a:avLst/>
          </a:prstGeom>
          <a:gradFill flip="none" rotWithShape="1">
            <a:gsLst>
              <a:gs pos="46000">
                <a:srgbClr val="E4BA6E">
                  <a:alpha val="0"/>
                </a:srgbClr>
              </a:gs>
              <a:gs pos="95000">
                <a:srgbClr val="E4BA6E">
                  <a:alpha val="37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rgbClr val="E4BA6E">
                <a:alpha val="49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A4CD842-232E-487D-93D7-726039846F0B}"/>
              </a:ext>
            </a:extLst>
          </p:cNvPr>
          <p:cNvSpPr/>
          <p:nvPr/>
        </p:nvSpPr>
        <p:spPr>
          <a:xfrm>
            <a:off x="4738393" y="2071394"/>
            <a:ext cx="2715212" cy="2715212"/>
          </a:xfrm>
          <a:prstGeom prst="ellipse">
            <a:avLst/>
          </a:prstGeom>
          <a:gradFill flip="none" rotWithShape="1">
            <a:gsLst>
              <a:gs pos="33000">
                <a:srgbClr val="E4BA6E">
                  <a:alpha val="0"/>
                </a:srgbClr>
              </a:gs>
              <a:gs pos="95000">
                <a:srgbClr val="E4BA6E">
                  <a:alpha val="46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rgbClr val="E4BA6E">
                <a:alpha val="49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7" name="泪滴形 157">
            <a:extLst>
              <a:ext uri="{FF2B5EF4-FFF2-40B4-BE49-F238E27FC236}">
                <a16:creationId xmlns:a16="http://schemas.microsoft.com/office/drawing/2014/main" id="{9E980F9A-C0D8-4FB3-A15D-5B22F6976970}"/>
              </a:ext>
            </a:extLst>
          </p:cNvPr>
          <p:cNvSpPr/>
          <p:nvPr/>
        </p:nvSpPr>
        <p:spPr>
          <a:xfrm>
            <a:off x="365760" y="-2301240"/>
            <a:ext cx="11460480" cy="11460480"/>
          </a:xfrm>
          <a:prstGeom prst="ellipse">
            <a:avLst/>
          </a:prstGeom>
          <a:noFill/>
          <a:ln w="12700" cap="flat" cmpd="sng" algn="ctr">
            <a:solidFill>
              <a:srgbClr val="E4BA6E">
                <a:alpha val="2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A56C64F-8742-4080-BADA-87C9025B70C2}"/>
              </a:ext>
            </a:extLst>
          </p:cNvPr>
          <p:cNvSpPr/>
          <p:nvPr/>
        </p:nvSpPr>
        <p:spPr>
          <a:xfrm>
            <a:off x="1175201" y="-1491799"/>
            <a:ext cx="9841601" cy="9841601"/>
          </a:xfrm>
          <a:prstGeom prst="ellipse">
            <a:avLst/>
          </a:prstGeom>
          <a:noFill/>
          <a:ln w="12700" cap="flat" cmpd="sng" algn="ctr">
            <a:solidFill>
              <a:srgbClr val="E4BA6E">
                <a:alpha val="3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9FBAB0D5-ACDE-4DC2-A28C-495031F8F467}"/>
              </a:ext>
            </a:extLst>
          </p:cNvPr>
          <p:cNvSpPr/>
          <p:nvPr/>
        </p:nvSpPr>
        <p:spPr>
          <a:xfrm>
            <a:off x="1417044" y="-1249956"/>
            <a:ext cx="9357911" cy="9357911"/>
          </a:xfrm>
          <a:prstGeom prst="ellipse">
            <a:avLst/>
          </a:prstGeom>
          <a:noFill/>
          <a:ln w="12700" cap="flat" cmpd="sng" algn="ctr">
            <a:solidFill>
              <a:srgbClr val="E4BA6E">
                <a:alpha val="30000"/>
              </a:srgbClr>
            </a:solidFill>
            <a:prstDash val="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C54A145C-5148-4FA5-9F07-E2458A671344}"/>
              </a:ext>
            </a:extLst>
          </p:cNvPr>
          <p:cNvSpPr/>
          <p:nvPr/>
        </p:nvSpPr>
        <p:spPr>
          <a:xfrm>
            <a:off x="4618675" y="290946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dirty="0">
                <a:gradFill flip="none" rotWithShape="1">
                  <a:gsLst>
                    <a:gs pos="50300">
                      <a:srgbClr val="EFD5A8"/>
                    </a:gs>
                    <a:gs pos="13000">
                      <a:srgbClr val="E4BA6E"/>
                    </a:gs>
                    <a:gs pos="87000">
                      <a:srgbClr val="E4BA6E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公司介绍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13AD5E5-2D3C-4488-A248-8EE4BDB70310}"/>
              </a:ext>
            </a:extLst>
          </p:cNvPr>
          <p:cNvSpPr/>
          <p:nvPr/>
        </p:nvSpPr>
        <p:spPr>
          <a:xfrm>
            <a:off x="1413357" y="2020868"/>
            <a:ext cx="200925" cy="200925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1A33273-8AE8-4BCE-AA90-33CE9E402FA8}"/>
              </a:ext>
            </a:extLst>
          </p:cNvPr>
          <p:cNvSpPr/>
          <p:nvPr/>
        </p:nvSpPr>
        <p:spPr>
          <a:xfrm>
            <a:off x="1195660" y="3378636"/>
            <a:ext cx="200925" cy="200925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225789B9-AE5A-490A-A7F3-4D3020DC22BE}"/>
              </a:ext>
            </a:extLst>
          </p:cNvPr>
          <p:cNvSpPr/>
          <p:nvPr/>
        </p:nvSpPr>
        <p:spPr>
          <a:xfrm>
            <a:off x="1413356" y="4600384"/>
            <a:ext cx="200925" cy="200925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5C2D690A-9C13-46D0-A0AA-32F939A6E353}"/>
              </a:ext>
            </a:extLst>
          </p:cNvPr>
          <p:cNvSpPr/>
          <p:nvPr/>
        </p:nvSpPr>
        <p:spPr>
          <a:xfrm>
            <a:off x="10615979" y="4600384"/>
            <a:ext cx="200925" cy="200925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FC9CE538-F142-406C-AEF2-E7B5759EE9F5}"/>
              </a:ext>
            </a:extLst>
          </p:cNvPr>
          <p:cNvSpPr/>
          <p:nvPr/>
        </p:nvSpPr>
        <p:spPr>
          <a:xfrm>
            <a:off x="10795415" y="3378636"/>
            <a:ext cx="200925" cy="200925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8B7315D-11D6-49BF-BC8B-88093DCD993C}"/>
              </a:ext>
            </a:extLst>
          </p:cNvPr>
          <p:cNvSpPr/>
          <p:nvPr/>
        </p:nvSpPr>
        <p:spPr>
          <a:xfrm>
            <a:off x="10599461" y="2020868"/>
            <a:ext cx="200925" cy="200925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E4BA6E"/>
                </a:gs>
                <a:gs pos="22000">
                  <a:srgbClr val="EFD5A8"/>
                </a:gs>
                <a:gs pos="49000">
                  <a:srgbClr val="E4BA6E"/>
                </a:gs>
                <a:gs pos="99320">
                  <a:srgbClr val="E4BA6E"/>
                </a:gs>
                <a:gs pos="86000">
                  <a:srgbClr val="E4BA6E"/>
                </a:gs>
                <a:gs pos="59000">
                  <a:srgbClr val="EFD5A8"/>
                </a:gs>
              </a:gsLst>
              <a:lin ang="4200000" scaled="0"/>
            </a:gradFill>
          </a:ln>
          <a:effectLst>
            <a:glow rad="50800">
              <a:srgbClr val="E4BA6E">
                <a:alpha val="37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rgbClr val="E4BA6E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142D766-263F-48C7-8C4E-9BFA9BA93036}"/>
              </a:ext>
            </a:extLst>
          </p:cNvPr>
          <p:cNvSpPr/>
          <p:nvPr/>
        </p:nvSpPr>
        <p:spPr>
          <a:xfrm>
            <a:off x="1661789" y="3217504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职位分析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3191D4D-A1B9-4D8C-87AE-AC90D4B0FB92}"/>
              </a:ext>
            </a:extLst>
          </p:cNvPr>
          <p:cNvSpPr/>
          <p:nvPr/>
        </p:nvSpPr>
        <p:spPr>
          <a:xfrm>
            <a:off x="1884787" y="1811071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意向合作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4BA6E"/>
                  </a:gs>
                  <a:gs pos="22000">
                    <a:srgbClr val="EFD5A8"/>
                  </a:gs>
                  <a:gs pos="49000">
                    <a:srgbClr val="E4BA6E"/>
                  </a:gs>
                  <a:gs pos="99320">
                    <a:srgbClr val="E4BA6E"/>
                  </a:gs>
                  <a:gs pos="86000">
                    <a:srgbClr val="E4BA6E"/>
                  </a:gs>
                  <a:gs pos="59000">
                    <a:srgbClr val="EFD5A8"/>
                  </a:gs>
                </a:gsLst>
                <a:lin ang="42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C94F4DF-9F61-41FF-93D4-08E3E38D7562}"/>
              </a:ext>
            </a:extLst>
          </p:cNvPr>
          <p:cNvSpPr/>
          <p:nvPr/>
        </p:nvSpPr>
        <p:spPr>
          <a:xfrm>
            <a:off x="1886109" y="4502761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顾问寻访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FAF0738-2B0F-46CE-A8A6-1977CDA6A6A4}"/>
              </a:ext>
            </a:extLst>
          </p:cNvPr>
          <p:cNvSpPr/>
          <p:nvPr/>
        </p:nvSpPr>
        <p:spPr>
          <a:xfrm flipH="1">
            <a:off x="9427171" y="3217504"/>
            <a:ext cx="1268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Offer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入职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4BA6E"/>
                  </a:gs>
                  <a:gs pos="22000">
                    <a:srgbClr val="EFD5A8"/>
                  </a:gs>
                  <a:gs pos="49000">
                    <a:srgbClr val="E4BA6E"/>
                  </a:gs>
                  <a:gs pos="99320">
                    <a:srgbClr val="E4BA6E"/>
                  </a:gs>
                  <a:gs pos="86000">
                    <a:srgbClr val="E4BA6E"/>
                  </a:gs>
                  <a:gs pos="59000">
                    <a:srgbClr val="EFD5A8"/>
                  </a:gs>
                </a:gsLst>
                <a:lin ang="42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C913098-2594-4133-9A66-186561CE832F}"/>
              </a:ext>
            </a:extLst>
          </p:cNvPr>
          <p:cNvSpPr/>
          <p:nvPr/>
        </p:nvSpPr>
        <p:spPr>
          <a:xfrm flipH="1">
            <a:off x="9446801" y="1811071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邀约面试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4BA6E"/>
                  </a:gs>
                  <a:gs pos="22000">
                    <a:srgbClr val="EFD5A8"/>
                  </a:gs>
                  <a:gs pos="49000">
                    <a:srgbClr val="E4BA6E"/>
                  </a:gs>
                  <a:gs pos="99320">
                    <a:srgbClr val="E4BA6E"/>
                  </a:gs>
                  <a:gs pos="86000">
                    <a:srgbClr val="E4BA6E"/>
                  </a:gs>
                  <a:gs pos="59000">
                    <a:srgbClr val="EFD5A8"/>
                  </a:gs>
                </a:gsLst>
                <a:lin ang="42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TextBox 2">
            <a:extLst>
              <a:ext uri="{FF2B5EF4-FFF2-40B4-BE49-F238E27FC236}">
                <a16:creationId xmlns:a16="http://schemas.microsoft.com/office/drawing/2014/main" id="{87E8F5FC-E3D9-473C-912A-BF746FEECDE7}"/>
              </a:ext>
            </a:extLst>
          </p:cNvPr>
          <p:cNvSpPr txBox="1"/>
          <p:nvPr/>
        </p:nvSpPr>
        <p:spPr>
          <a:xfrm>
            <a:off x="1898758" y="2154530"/>
            <a:ext cx="1957963" cy="66757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签订协议，支付定金，对其职位进行寻访合作</a:t>
            </a:r>
          </a:p>
        </p:txBody>
      </p:sp>
      <p:sp>
        <p:nvSpPr>
          <p:cNvPr id="33" name="Rectangle 10">
            <a:extLst>
              <a:ext uri="{FF2B5EF4-FFF2-40B4-BE49-F238E27FC236}">
                <a16:creationId xmlns:a16="http://schemas.microsoft.com/office/drawing/2014/main" id="{10A63506-F581-438B-BEA1-2923540FA8DF}"/>
              </a:ext>
            </a:extLst>
          </p:cNvPr>
          <p:cNvSpPr/>
          <p:nvPr/>
        </p:nvSpPr>
        <p:spPr>
          <a:xfrm>
            <a:off x="1750278" y="3595290"/>
            <a:ext cx="1731515" cy="55282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对甲方提供的职位进行多维度分析</a:t>
            </a:r>
          </a:p>
        </p:txBody>
      </p:sp>
      <p:sp>
        <p:nvSpPr>
          <p:cNvPr id="34" name="Rectangle 12">
            <a:extLst>
              <a:ext uri="{FF2B5EF4-FFF2-40B4-BE49-F238E27FC236}">
                <a16:creationId xmlns:a16="http://schemas.microsoft.com/office/drawing/2014/main" id="{5818840F-0CC9-41EF-855F-08CF450A782A}"/>
              </a:ext>
            </a:extLst>
          </p:cNvPr>
          <p:cNvSpPr/>
          <p:nvPr/>
        </p:nvSpPr>
        <p:spPr>
          <a:xfrm>
            <a:off x="1974279" y="4905591"/>
            <a:ext cx="2022620" cy="448989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根据职位分析结果，选择特定的渠道进行人才寻访</a:t>
            </a:r>
          </a:p>
        </p:txBody>
      </p:sp>
      <p:sp>
        <p:nvSpPr>
          <p:cNvPr id="35" name="Rectangle 14">
            <a:extLst>
              <a:ext uri="{FF2B5EF4-FFF2-40B4-BE49-F238E27FC236}">
                <a16:creationId xmlns:a16="http://schemas.microsoft.com/office/drawing/2014/main" id="{10965BC1-7A29-4365-A8B3-F7BC385602BF}"/>
              </a:ext>
            </a:extLst>
          </p:cNvPr>
          <p:cNvSpPr/>
          <p:nvPr/>
        </p:nvSpPr>
        <p:spPr>
          <a:xfrm>
            <a:off x="8488817" y="4808097"/>
            <a:ext cx="2038441" cy="643975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对候选人的意愿、诉求、心态进行实时跟踪</a:t>
            </a:r>
          </a:p>
        </p:txBody>
      </p:sp>
      <p:sp>
        <p:nvSpPr>
          <p:cNvPr id="36" name="Rectangle 12">
            <a:extLst>
              <a:ext uri="{FF2B5EF4-FFF2-40B4-BE49-F238E27FC236}">
                <a16:creationId xmlns:a16="http://schemas.microsoft.com/office/drawing/2014/main" id="{6968E359-9D42-4D11-B1B1-0BF77CE562BA}"/>
              </a:ext>
            </a:extLst>
          </p:cNvPr>
          <p:cNvSpPr/>
          <p:nvPr/>
        </p:nvSpPr>
        <p:spPr>
          <a:xfrm>
            <a:off x="8701035" y="3576390"/>
            <a:ext cx="1914944" cy="606729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协作甲方确定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offer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，以便人选顺利入职</a:t>
            </a:r>
          </a:p>
        </p:txBody>
      </p:sp>
      <p:sp>
        <p:nvSpPr>
          <p:cNvPr id="40" name="Rectangle 14">
            <a:extLst>
              <a:ext uri="{FF2B5EF4-FFF2-40B4-BE49-F238E27FC236}">
                <a16:creationId xmlns:a16="http://schemas.microsoft.com/office/drawing/2014/main" id="{01156B77-AA24-4950-9393-6138DE242FA7}"/>
              </a:ext>
            </a:extLst>
          </p:cNvPr>
          <p:cNvSpPr/>
          <p:nvPr/>
        </p:nvSpPr>
        <p:spPr>
          <a:xfrm>
            <a:off x="8828172" y="2154530"/>
            <a:ext cx="1682010" cy="541189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根据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JD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要求，寻访合适人选进行面试，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BC18A51-A81E-46A6-9E8D-1157B9C45CE1}"/>
              </a:ext>
            </a:extLst>
          </p:cNvPr>
          <p:cNvSpPr/>
          <p:nvPr/>
        </p:nvSpPr>
        <p:spPr>
          <a:xfrm flipH="1">
            <a:off x="9446801" y="4502510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BA6E"/>
                    </a:gs>
                    <a:gs pos="22000">
                      <a:srgbClr val="EFD5A8"/>
                    </a:gs>
                    <a:gs pos="49000">
                      <a:srgbClr val="E4BA6E"/>
                    </a:gs>
                    <a:gs pos="99320">
                      <a:srgbClr val="E4BA6E"/>
                    </a:gs>
                    <a:gs pos="86000">
                      <a:srgbClr val="E4BA6E"/>
                    </a:gs>
                    <a:gs pos="59000">
                      <a:srgbClr val="EFD5A8"/>
                    </a:gs>
                  </a:gsLst>
                  <a:lin ang="42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后期跟踪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4BA6E"/>
                  </a:gs>
                  <a:gs pos="22000">
                    <a:srgbClr val="EFD5A8"/>
                  </a:gs>
                  <a:gs pos="49000">
                    <a:srgbClr val="E4BA6E"/>
                  </a:gs>
                  <a:gs pos="99320">
                    <a:srgbClr val="E4BA6E"/>
                  </a:gs>
                  <a:gs pos="86000">
                    <a:srgbClr val="E4BA6E"/>
                  </a:gs>
                  <a:gs pos="59000">
                    <a:srgbClr val="EFD5A8"/>
                  </a:gs>
                </a:gsLst>
                <a:lin ang="42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A2846C3-28F1-48F3-97B1-59C6F378E516}"/>
              </a:ext>
            </a:extLst>
          </p:cNvPr>
          <p:cNvSpPr txBox="1"/>
          <p:nvPr/>
        </p:nvSpPr>
        <p:spPr>
          <a:xfrm>
            <a:off x="1133252" y="983730"/>
            <a:ext cx="18515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F2D8AB"/>
                    </a:gs>
                    <a:gs pos="0">
                      <a:srgbClr val="EFD5A8"/>
                    </a:gs>
                  </a:gsLst>
                  <a:lin ang="132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Annual review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30767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541;#40509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4596;#17773;#407184;"/>
</p:tagLst>
</file>

<file path=ppt/theme/theme1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FFC800"/>
      </a:dk2>
      <a:lt2>
        <a:srgbClr val="E7E6E6"/>
      </a:lt2>
      <a:accent1>
        <a:srgbClr val="000000"/>
      </a:accent1>
      <a:accent2>
        <a:srgbClr val="FFC800"/>
      </a:accent2>
      <a:accent3>
        <a:srgbClr val="0563C1"/>
      </a:accent3>
      <a:accent4>
        <a:srgbClr val="000000"/>
      </a:accent4>
      <a:accent5>
        <a:srgbClr val="FFFF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639</Words>
  <Application>Microsoft Office PowerPoint</Application>
  <PresentationFormat>宽屏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思源黑体 CN Light</vt:lpstr>
      <vt:lpstr>Radikal</vt:lpstr>
      <vt:lpstr>等线 Light</vt:lpstr>
      <vt:lpstr>思源宋体 CN Heavy</vt:lpstr>
      <vt:lpstr>Arial</vt:lpstr>
      <vt:lpstr>微软雅黑</vt:lpstr>
      <vt:lpstr>等线</vt:lpstr>
      <vt:lpstr>汉仪雅酷黑 45W</vt:lpstr>
      <vt:lpstr>OPPOSans B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黑金职场汇报类ppt模板</dc:title>
  <dc:creator>苏晴</dc:creator>
  <cp:keywords>P界达人</cp:keywords>
  <dc:description>www.51pptmoban.com</dc:description>
  <cp:lastModifiedBy>Win user</cp:lastModifiedBy>
  <cp:revision>27</cp:revision>
  <dcterms:created xsi:type="dcterms:W3CDTF">2021-12-09T11:48:29Z</dcterms:created>
  <dcterms:modified xsi:type="dcterms:W3CDTF">2022-01-06T12:56:12Z</dcterms:modified>
</cp:coreProperties>
</file>