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  <p:sldMasterId id="2147483689" r:id="rId2"/>
  </p:sldMasterIdLst>
  <p:notesMasterIdLst>
    <p:notesMasterId r:id="rId30"/>
  </p:notesMasterIdLst>
  <p:handoutMasterIdLst>
    <p:handoutMasterId r:id="rId31"/>
  </p:handoutMasterIdLst>
  <p:sldIdLst>
    <p:sldId id="266" r:id="rId3"/>
    <p:sldId id="256" r:id="rId4"/>
    <p:sldId id="257" r:id="rId5"/>
    <p:sldId id="292" r:id="rId6"/>
    <p:sldId id="276" r:id="rId7"/>
    <p:sldId id="299" r:id="rId8"/>
    <p:sldId id="277" r:id="rId9"/>
    <p:sldId id="279" r:id="rId10"/>
    <p:sldId id="280" r:id="rId11"/>
    <p:sldId id="281" r:id="rId12"/>
    <p:sldId id="300" r:id="rId13"/>
    <p:sldId id="283" r:id="rId14"/>
    <p:sldId id="284" r:id="rId15"/>
    <p:sldId id="287" r:id="rId16"/>
    <p:sldId id="288" r:id="rId17"/>
    <p:sldId id="289" r:id="rId18"/>
    <p:sldId id="293" r:id="rId19"/>
    <p:sldId id="296" r:id="rId20"/>
    <p:sldId id="295" r:id="rId21"/>
    <p:sldId id="297" r:id="rId22"/>
    <p:sldId id="298" r:id="rId23"/>
    <p:sldId id="301" r:id="rId24"/>
    <p:sldId id="286" r:id="rId25"/>
    <p:sldId id="275" r:id="rId26"/>
    <p:sldId id="291" r:id="rId27"/>
    <p:sldId id="290" r:id="rId28"/>
    <p:sldId id="378" r:id="rId29"/>
  </p:sldIdLst>
  <p:sldSz cx="12192000" cy="6858000"/>
  <p:notesSz cx="6858000" cy="9144000"/>
  <p:embeddedFontLst>
    <p:embeddedFont>
      <p:font typeface="微软雅黑" panose="020B0503020204020204" pitchFamily="34" charset="-122"/>
      <p:regular r:id="rId32"/>
      <p:bold r:id="rId33"/>
    </p:embeddedFont>
    <p:embeddedFont>
      <p:font typeface="OPPOSans B" panose="00020600040101010101" pitchFamily="18" charset="-122"/>
      <p:regular r:id="rId34"/>
    </p:embeddedFont>
    <p:embeddedFont>
      <p:font typeface="OPPOSans M" panose="00020600040101010101" pitchFamily="18" charset="-122"/>
      <p:regular r:id="rId35"/>
    </p:embeddedFont>
    <p:embeddedFont>
      <p:font typeface="OPPOSans R" panose="00020600040101010101" pitchFamily="18" charset="-122"/>
      <p:regular r:id="rId36"/>
    </p:embeddedFont>
    <p:embeddedFont>
      <p:font typeface="等线" panose="02010600030101010101" pitchFamily="2" charset="-122"/>
      <p:regular r:id="rId37"/>
      <p:bold r:id="rId38"/>
    </p:embeddedFont>
    <p:embeddedFont>
      <p:font typeface="励字侠义简繁" panose="02010604000000000000" pitchFamily="2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wc" initials="z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24F2"/>
    <a:srgbClr val="828EFA"/>
    <a:srgbClr val="424DA2"/>
    <a:srgbClr val="3A4AC1"/>
    <a:srgbClr val="E6E6E6"/>
    <a:srgbClr val="A0BFF2"/>
    <a:srgbClr val="6B94DF"/>
    <a:srgbClr val="F49E9D"/>
    <a:srgbClr val="EC6D93"/>
    <a:srgbClr val="0D22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0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8.fntdata"/><Relationship Id="rId21" Type="http://schemas.openxmlformats.org/officeDocument/2006/relationships/slide" Target="slides/slide19.xml"/><Relationship Id="rId34" Type="http://schemas.openxmlformats.org/officeDocument/2006/relationships/font" Target="fonts/font3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2.fntdata"/><Relationship Id="rId38" Type="http://schemas.openxmlformats.org/officeDocument/2006/relationships/font" Target="fonts/font7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3A4AC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A4F-4EEE-88D9-D1BAF1DBD7B5}"/>
              </c:ext>
            </c:extLst>
          </c:dPt>
          <c:dPt>
            <c:idx val="9"/>
            <c:invertIfNegative val="0"/>
            <c:bubble3D val="0"/>
            <c:spPr>
              <a:solidFill>
                <a:srgbClr val="828EF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A4F-4EEE-88D9-D1BAF1DBD7B5}"/>
              </c:ext>
            </c:extLst>
          </c:dPt>
          <c:cat>
            <c:strRef>
              <c:f>Sheet1!$A$2:$A$11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2.3E-2</c:v>
                </c:pt>
                <c:pt idx="1">
                  <c:v>2.8000000000000001E-2</c:v>
                </c:pt>
                <c:pt idx="2">
                  <c:v>2.8000000000000001E-2</c:v>
                </c:pt>
                <c:pt idx="3">
                  <c:v>4.5999999999999999E-2</c:v>
                </c:pt>
                <c:pt idx="4">
                  <c:v>5.7000000000000002E-2</c:v>
                </c:pt>
                <c:pt idx="5">
                  <c:v>5.8000000000000003E-2</c:v>
                </c:pt>
                <c:pt idx="6">
                  <c:v>0.112</c:v>
                </c:pt>
                <c:pt idx="7">
                  <c:v>0.16900000000000001</c:v>
                </c:pt>
                <c:pt idx="8">
                  <c:v>0.186</c:v>
                </c:pt>
                <c:pt idx="9">
                  <c:v>0.24099999999999999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A4F-4EEE-88D9-D1BAF1DBD7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2"/>
        <c:axId val="1263699320"/>
        <c:axId val="1263699640"/>
      </c:barChart>
      <c:catAx>
        <c:axId val="12636993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63699640"/>
        <c:crosses val="autoZero"/>
        <c:auto val="1"/>
        <c:lblAlgn val="ctr"/>
        <c:lblOffset val="100"/>
        <c:noMultiLvlLbl val="0"/>
      </c:catAx>
      <c:valAx>
        <c:axId val="1263699640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1263699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rotWithShape="1">
              <a:gsLst>
                <a:gs pos="93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0824F2"/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产品1</c:v>
                </c:pt>
                <c:pt idx="1">
                  <c:v>产品2</c:v>
                </c:pt>
                <c:pt idx="2">
                  <c:v>产品3</c:v>
                </c:pt>
                <c:pt idx="3">
                  <c:v>产品4</c:v>
                </c:pt>
                <c:pt idx="4">
                  <c:v>产品5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389</c:v>
                </c:pt>
                <c:pt idx="1">
                  <c:v>542</c:v>
                </c:pt>
                <c:pt idx="2">
                  <c:v>598</c:v>
                </c:pt>
                <c:pt idx="3">
                  <c:v>662</c:v>
                </c:pt>
                <c:pt idx="4">
                  <c:v>826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24-4B91-9AC2-890412D2D4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064818536"/>
        <c:axId val="1064819192"/>
      </c:barChart>
      <c:catAx>
        <c:axId val="1064818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64819192"/>
        <c:crosses val="autoZero"/>
        <c:auto val="1"/>
        <c:lblAlgn val="ctr"/>
        <c:lblOffset val="100"/>
        <c:noMultiLvlLbl val="0"/>
      </c:catAx>
      <c:valAx>
        <c:axId val="1064819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64818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OPPOSans M" panose="00020600040101010101" pitchFamily="18" charset="-122"/>
              </a:rPr>
              <a:t>2022/1/12</a:t>
            </a:fld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OPPOSans M" panose="00020600040101010101" pitchFamily="18" charset="-122"/>
              </a:rPr>
              <a:t>‹#›</a:t>
            </a:fld>
            <a:endParaRPr lang="zh-CN" altLang="en-US" dirty="0">
              <a:latin typeface="OPPOSans M" panose="00020600040101010101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79D7A-DA6F-433B-B02E-376E1699DC2A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4AF52A-AF17-4F57-A949-E5406E700E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439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A6CFE3-F845-43C2-A6C1-6F07B8C5A9B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71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3692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655161-F2B7-454B-8DEF-731A11E34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6932C5-A236-4C11-961D-FA2233EC8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3CCE761-7226-4FB3-9FE7-BCA1E34DFF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CD5E01D-C5EB-4D8B-9D11-100AFE147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95D0DA2-C646-4A4F-BD63-217FBE750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A9B288-F719-44AC-8F07-8A103BC0F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695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1840AC-2E4D-452D-8766-0BE30B568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203BEB0-965C-4DC0-B8C0-B86C9B27E0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650284B-0165-4943-BA0F-19FDD4EA78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BE871E8-D74F-4C5E-8078-F36503E6F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39B014F-A443-4040-AF46-F3004C7DE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96F91E-9345-4C39-9FAE-293FB3298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857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A960C2-AF94-4B36-BD7F-45AC22933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6DABFE2-C86A-4A23-A073-486B488A54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DC4B85-A0BD-4F1B-9BEE-B7F0EF63D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CCE4E3-961C-4671-A76A-4D5E9D1DF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CE2266-F072-4791-8885-13A278215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985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FCEC847-3A44-4E28-ABB1-7D93A832D4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4CA26E6-4A49-48F3-9DD1-A896982E4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F16E39-37DF-497B-97DC-4281B5492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A70AA5-CD32-4716-B063-4108181B7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550B16-D102-4595-BC06-989DE8358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176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F23C7DE-9DAD-4D41-8E79-9F3C904D1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7753E97-A023-418E-A9B2-59D7812B0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D19607-B30B-4219-B3F7-D0BB49389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270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76A623-FEDD-4E8A-BF0B-AECCD0A73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EED75E8-E131-49C4-A2A5-C87B5092F1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9141FB-03D8-4F46-B85D-A9790487C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FC58C5-5484-4525-8F18-79E148C9A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4EF780-7602-4DF4-9E80-BB0DB497F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484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D49DCD-240A-4DF1-8D1B-17762DEE3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326563-1870-47CB-B421-7B1C7BE02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0594BE-48E2-4B02-8AB7-E1EE464DB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A5295E-4C87-4D7A-9092-80A145032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AC6D7A-AB4E-4233-B37F-45F835939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3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4A9778-CE82-48C3-BF82-4C5FB283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9E4FFA4-9761-4100-B150-833CC5835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56899E-5424-43F3-BA68-8AC860D75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23F3CC-0B58-423E-9026-56457015D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DC6ABD-C052-467F-B978-540A852BB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980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99AB83-FF67-4C8D-9778-B498B9B56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72C18E-E8A0-4E3E-94EB-E9F18EB0D5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6C78670-6E6F-4AEA-9CD1-C9E4B9AC2B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A6EF016-C645-4EA2-8F63-93B1A72F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32CA22-DBF3-4AE1-8116-B8C1568A6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A372B7-F0CB-43F4-AF51-972D7C8D3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154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95B417-7CDD-4B12-90B9-1C06E5A73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2E45435-579F-4C9A-9BB6-5818157340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88968F-8E76-4113-8E27-90A16F9EF2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505076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C73C903-1480-4F89-8371-8D3365FBF3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B8EDD9-1F32-41ED-882E-3A2F62B538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BB1F5A0-4B4C-420B-B69E-E23B6A76B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B2DA55F-803A-4F7E-B67B-3263EE3A7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89BAEF8-02CF-4C00-ACD9-8E8C50A45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614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9F7A65-7467-4432-9A72-E2CECC309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80CC871-A7A8-44DC-815D-FD4B8C56F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8559A43-B78C-4772-A48A-86BE0E1F0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2868FBE-4616-46FE-9A18-097E9E202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221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F23C7DE-9DAD-4D41-8E79-9F3C904D1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7753E97-A023-418E-A9B2-59D7812B0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D19607-B30B-4219-B3F7-D0BB49389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565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9859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70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F4AA06-DAD8-4532-9145-EDD150C4F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FDBDACE-D73B-4915-A9B1-028FA27F1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C081AB-5D99-4F17-AABC-E6465AF078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D9CFC-3746-4F56-AFA6-836DBF2568DC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59612F-A9C5-43FA-8819-206CFBF007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B83BD0-57C3-41A2-B966-2B311D1FBB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628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3AF362A-BBD9-4749-A28D-54A11E88B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327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431E11CC-7004-42FC-A726-9ACD23F09EBD}"/>
              </a:ext>
            </a:extLst>
          </p:cNvPr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79000">
                <a:srgbClr val="0B1663"/>
              </a:gs>
              <a:gs pos="26000">
                <a:schemeClr val="tx1">
                  <a:lumMod val="95000"/>
                  <a:lumOff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60780" y="427038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最佳新人奖</a:t>
            </a:r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>
          <a:xfrm>
            <a:off x="114006" y="11049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5" name="任意多边形 4"/>
          <p:cNvSpPr>
            <a:spLocks noChangeAspect="1"/>
          </p:cNvSpPr>
          <p:nvPr/>
        </p:nvSpPr>
        <p:spPr>
          <a:xfrm>
            <a:off x="-12994" y="-1651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35DD2DCB-38CB-4827-82B2-2D6999BFD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7280" y="16510"/>
            <a:ext cx="4577715" cy="6858000"/>
          </a:xfrm>
          <a:prstGeom prst="parallelogram">
            <a:avLst/>
          </a:prstGeom>
        </p:spPr>
      </p:pic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63AB1B48-2173-49D1-812A-CD931D6242F1}"/>
              </a:ext>
            </a:extLst>
          </p:cNvPr>
          <p:cNvSpPr/>
          <p:nvPr/>
        </p:nvSpPr>
        <p:spPr>
          <a:xfrm>
            <a:off x="6300788" y="8255"/>
            <a:ext cx="1743075" cy="6833235"/>
          </a:xfrm>
          <a:prstGeom prst="parallelogram">
            <a:avLst>
              <a:gd name="adj" fmla="val 80411"/>
            </a:avLst>
          </a:prstGeom>
          <a:solidFill>
            <a:srgbClr val="424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3B37D11-FC7B-4B27-9CED-F127B5A45995}"/>
              </a:ext>
            </a:extLst>
          </p:cNvPr>
          <p:cNvSpPr txBox="1"/>
          <p:nvPr/>
        </p:nvSpPr>
        <p:spPr>
          <a:xfrm>
            <a:off x="637393" y="1865313"/>
            <a:ext cx="26597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事业部</a:t>
            </a:r>
            <a:r>
              <a:rPr lang="en-US" altLang="zh-CN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-</a:t>
            </a:r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李沐晨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BD92C61-39F0-4D74-B675-582933DCB093}"/>
              </a:ext>
            </a:extLst>
          </p:cNvPr>
          <p:cNvSpPr txBox="1"/>
          <p:nvPr/>
        </p:nvSpPr>
        <p:spPr>
          <a:xfrm>
            <a:off x="670514" y="3389337"/>
            <a:ext cx="5109091" cy="15020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自入职以来工作认真负责，勤学好问</a:t>
            </a:r>
            <a:endParaRPr lang="en-US" altLang="zh-CN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协助同事完成了</a:t>
            </a:r>
            <a:r>
              <a:rPr lang="en-US" altLang="zh-CN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XXX</a:t>
            </a:r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新项目</a:t>
            </a:r>
            <a:endParaRPr lang="en-US" altLang="zh-CN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独立完成了</a:t>
            </a:r>
            <a:r>
              <a:rPr lang="en-US" altLang="zh-CN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XXX</a:t>
            </a:r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项目市场调研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83C4143-C636-4C02-A1CD-ECA18D301821}"/>
              </a:ext>
            </a:extLst>
          </p:cNvPr>
          <p:cNvSpPr txBox="1"/>
          <p:nvPr/>
        </p:nvSpPr>
        <p:spPr>
          <a:xfrm>
            <a:off x="676868" y="2623829"/>
            <a:ext cx="1999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2016.04</a:t>
            </a:r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入职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618B31EF-8DA1-4094-BF90-8F1DCEE9CC0C}"/>
              </a:ext>
            </a:extLst>
          </p:cNvPr>
          <p:cNvCxnSpPr>
            <a:cxnSpLocks/>
          </p:cNvCxnSpPr>
          <p:nvPr/>
        </p:nvCxnSpPr>
        <p:spPr>
          <a:xfrm>
            <a:off x="762596" y="2511756"/>
            <a:ext cx="1960793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8000">
                  <a:srgbClr val="424DA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8600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4158816">
            <a:extLst>
              <a:ext uri="{FF2B5EF4-FFF2-40B4-BE49-F238E27FC236}">
                <a16:creationId xmlns:a16="http://schemas.microsoft.com/office/drawing/2014/main" id="{C02F4A88-14B7-4113-96B1-88D393AF4D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" b="634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0">
                <a:srgbClr val="0824F2">
                  <a:alpha val="67000"/>
                </a:srgbClr>
              </a:gs>
              <a:gs pos="100000">
                <a:srgbClr val="0824F2"/>
              </a:gs>
              <a:gs pos="79000">
                <a:srgbClr val="0B1663">
                  <a:alpha val="50000"/>
                </a:srgbClr>
              </a:gs>
              <a:gs pos="20000">
                <a:schemeClr val="tx1">
                  <a:lumMod val="95000"/>
                  <a:lumOff val="5000"/>
                  <a:alpha val="9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ACFAB09-4637-4E4E-8E4D-A3ED1D7348BD}"/>
              </a:ext>
            </a:extLst>
          </p:cNvPr>
          <p:cNvSpPr>
            <a:spLocks noChangeAspect="1"/>
          </p:cNvSpPr>
          <p:nvPr/>
        </p:nvSpPr>
        <p:spPr>
          <a:xfrm>
            <a:off x="3756000" y="1089000"/>
            <a:ext cx="4680000" cy="46800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2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4116000" y="1449000"/>
            <a:ext cx="3960000" cy="3960000"/>
          </a:xfrm>
          <a:prstGeom prst="ellipse">
            <a:avLst/>
          </a:prstGeom>
          <a:gradFill>
            <a:gsLst>
              <a:gs pos="0">
                <a:srgbClr val="7383FB"/>
              </a:gs>
              <a:gs pos="90000">
                <a:srgbClr val="0D22C1">
                  <a:alpha val="10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FF7F11-E5EB-4156-9762-3540FF24CD06}"/>
              </a:ext>
            </a:extLst>
          </p:cNvPr>
          <p:cNvSpPr txBox="1"/>
          <p:nvPr/>
        </p:nvSpPr>
        <p:spPr>
          <a:xfrm>
            <a:off x="4310896" y="3175537"/>
            <a:ext cx="35702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重点部门汇报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70B8F93-1945-423F-97C0-E9FCC6ACAB0C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3396000" y="729000"/>
            <a:ext cx="5400000" cy="54000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2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3C210B-3F3C-4EBA-8CBC-2FDE1155358A}"/>
              </a:ext>
            </a:extLst>
          </p:cNvPr>
          <p:cNvSpPr txBox="1"/>
          <p:nvPr/>
        </p:nvSpPr>
        <p:spPr>
          <a:xfrm>
            <a:off x="5194151" y="2531225"/>
            <a:ext cx="1803699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9000" b="1" spc="600" dirty="0">
                <a:gradFill>
                  <a:gsLst>
                    <a:gs pos="16000">
                      <a:schemeClr val="bg1"/>
                    </a:gs>
                    <a:gs pos="50000">
                      <a:schemeClr val="bg1">
                        <a:alpha val="0"/>
                        <a:lumMod val="100000"/>
                      </a:schemeClr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</a:rPr>
              <a:t>03</a:t>
            </a:r>
            <a:endParaRPr lang="zh-CN" altLang="en-US" sz="9000" b="1" spc="600" dirty="0">
              <a:gradFill>
                <a:gsLst>
                  <a:gs pos="16000">
                    <a:schemeClr val="bg1"/>
                  </a:gs>
                  <a:gs pos="50000">
                    <a:schemeClr val="bg1">
                      <a:alpha val="0"/>
                      <a:lumMod val="100000"/>
                    </a:schemeClr>
                  </a:gs>
                </a:gsLst>
                <a:lin ang="5400000" scaled="0"/>
              </a:gra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6BCC8FB-7DF6-4087-9F00-9BEBC5BAE5C7}"/>
              </a:ext>
            </a:extLst>
          </p:cNvPr>
          <p:cNvSpPr txBox="1">
            <a:spLocks noChangeAspect="1"/>
          </p:cNvSpPr>
          <p:nvPr/>
        </p:nvSpPr>
        <p:spPr>
          <a:xfrm>
            <a:off x="4983708" y="3851372"/>
            <a:ext cx="2224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OPPOSans M" panose="00020600040101010101" charset="-122"/>
                <a:ea typeface="OPPOSans M" panose="00020600040101010101" charset="-122"/>
              </a:rPr>
              <a:t>The key to report</a:t>
            </a:r>
          </a:p>
        </p:txBody>
      </p:sp>
    </p:spTree>
    <p:extLst>
      <p:ext uri="{BB962C8B-B14F-4D97-AF65-F5344CB8AC3E}">
        <p14:creationId xmlns:p14="http://schemas.microsoft.com/office/powerpoint/2010/main" val="16791262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5" y="0"/>
            <a:ext cx="12191365" cy="6858000"/>
          </a:xfrm>
          <a:prstGeom prst="rect">
            <a:avLst/>
          </a:prstGeom>
          <a:gradFill>
            <a:gsLst>
              <a:gs pos="79000">
                <a:srgbClr val="0B1663"/>
              </a:gs>
              <a:gs pos="26000">
                <a:schemeClr val="tx1">
                  <a:lumMod val="95000"/>
                  <a:lumOff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>
          <a:xfrm>
            <a:off x="114006" y="11049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5" name="任意多边形 4"/>
          <p:cNvSpPr>
            <a:spLocks noChangeAspect="1"/>
          </p:cNvSpPr>
          <p:nvPr/>
        </p:nvSpPr>
        <p:spPr>
          <a:xfrm>
            <a:off x="-12994" y="-1651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0037049-ED13-4E25-91B4-4557CBB50C14}"/>
              </a:ext>
            </a:extLst>
          </p:cNvPr>
          <p:cNvGrpSpPr/>
          <p:nvPr/>
        </p:nvGrpSpPr>
        <p:grpSpPr>
          <a:xfrm>
            <a:off x="823126" y="1250315"/>
            <a:ext cx="10545748" cy="5063412"/>
            <a:chOff x="1288444" y="1250315"/>
            <a:chExt cx="10545748" cy="5063412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6914F27F-7C6C-4F20-89C8-0194AFEE0F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565"/>
            <a:stretch/>
          </p:blipFill>
          <p:spPr>
            <a:xfrm>
              <a:off x="1288445" y="1585594"/>
              <a:ext cx="3574716" cy="2578735"/>
            </a:xfrm>
            <a:prstGeom prst="rect">
              <a:avLst/>
            </a:prstGeom>
          </p:spPr>
        </p:pic>
        <p:sp>
          <p:nvSpPr>
            <p:cNvPr id="16" name="Rectangle 46">
              <a:extLst>
                <a:ext uri="{FF2B5EF4-FFF2-40B4-BE49-F238E27FC236}">
                  <a16:creationId xmlns:a16="http://schemas.microsoft.com/office/drawing/2014/main" id="{6B49EE69-B0B6-48F6-A1DB-637BF5415009}"/>
                </a:ext>
              </a:extLst>
            </p:cNvPr>
            <p:cNvSpPr/>
            <p:nvPr/>
          </p:nvSpPr>
          <p:spPr>
            <a:xfrm>
              <a:off x="1288444" y="4298827"/>
              <a:ext cx="3574716" cy="2010929"/>
            </a:xfrm>
            <a:prstGeom prst="rect">
              <a:avLst/>
            </a:prstGeom>
            <a:solidFill>
              <a:srgbClr val="3A4AC1"/>
            </a:solidFill>
            <a:ln>
              <a:noFill/>
            </a:ln>
            <a:effectLst>
              <a:outerShdw blurRad="762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sz="100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17" name="Rectangle 19">
              <a:extLst>
                <a:ext uri="{FF2B5EF4-FFF2-40B4-BE49-F238E27FC236}">
                  <a16:creationId xmlns:a16="http://schemas.microsoft.com/office/drawing/2014/main" id="{9FA2D5AF-A51D-4D32-8F8E-DD95BBED130E}"/>
                </a:ext>
              </a:extLst>
            </p:cNvPr>
            <p:cNvSpPr/>
            <p:nvPr/>
          </p:nvSpPr>
          <p:spPr>
            <a:xfrm>
              <a:off x="5060393" y="1585595"/>
              <a:ext cx="3574716" cy="2604309"/>
            </a:xfrm>
            <a:prstGeom prst="rect">
              <a:avLst/>
            </a:prstGeom>
            <a:solidFill>
              <a:srgbClr val="424DA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sz="100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1A20BC4-2686-4FBC-910D-7C39822E96E9}"/>
                </a:ext>
              </a:extLst>
            </p:cNvPr>
            <p:cNvSpPr txBox="1"/>
            <p:nvPr/>
          </p:nvSpPr>
          <p:spPr>
            <a:xfrm>
              <a:off x="5216364" y="1888291"/>
              <a:ext cx="3245987" cy="1961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完成项目</a:t>
              </a:r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-</a:t>
              </a:r>
            </a:p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该项目从</a:t>
              </a:r>
              <a:r>
                <a:rPr lang="en-US" altLang="zh-CN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XXXX</a:t>
              </a:r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年开始跟进，完成了市场调研，竞品分析，后期研发为公司获得利润</a:t>
              </a:r>
              <a:r>
                <a:rPr lang="en-US" altLang="zh-CN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XXX</a:t>
              </a: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收到甲方</a:t>
              </a:r>
              <a:r>
                <a:rPr lang="en-US" altLang="zh-CN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XXX</a:t>
              </a:r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感谢谢并承诺明年还由我们完成服务。</a:t>
              </a: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E53522BF-3339-4275-B45D-9A7C89F86D73}"/>
                </a:ext>
              </a:extLst>
            </p:cNvPr>
            <p:cNvGrpSpPr/>
            <p:nvPr/>
          </p:nvGrpSpPr>
          <p:grpSpPr>
            <a:xfrm>
              <a:off x="5266690" y="1250315"/>
              <a:ext cx="625475" cy="734060"/>
              <a:chOff x="8407" y="1969"/>
              <a:chExt cx="985" cy="1156"/>
            </a:xfrm>
            <a:solidFill>
              <a:srgbClr val="424DA2"/>
            </a:solidFill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86FD92F2-82E1-4E89-8691-18E3C1883004}"/>
                  </a:ext>
                </a:extLst>
              </p:cNvPr>
              <p:cNvSpPr/>
              <p:nvPr/>
            </p:nvSpPr>
            <p:spPr>
              <a:xfrm>
                <a:off x="8407" y="2034"/>
                <a:ext cx="985" cy="1018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7040A157-3C80-4999-A118-B6EF38C358D1}"/>
                  </a:ext>
                </a:extLst>
              </p:cNvPr>
              <p:cNvSpPr txBox="1"/>
              <p:nvPr/>
            </p:nvSpPr>
            <p:spPr>
              <a:xfrm>
                <a:off x="8481" y="1969"/>
                <a:ext cx="664" cy="11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170" b="1" i="1" dirty="0">
                    <a:solidFill>
                      <a:schemeClr val="bg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1</a:t>
                </a:r>
                <a:endParaRPr lang="zh-CN" altLang="en-US" sz="4170" b="1" i="1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494CA4B1-5A48-4EB2-B450-FB9D57141CD2}"/>
                </a:ext>
              </a:extLst>
            </p:cNvPr>
            <p:cNvSpPr/>
            <p:nvPr/>
          </p:nvSpPr>
          <p:spPr>
            <a:xfrm>
              <a:off x="1439482" y="4029666"/>
              <a:ext cx="625606" cy="646135"/>
            </a:xfrm>
            <a:prstGeom prst="roundRect">
              <a:avLst/>
            </a:prstGeom>
            <a:solidFill>
              <a:srgbClr val="3A4A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2D431D0-8DCC-4C36-BD3E-7F34168359E6}"/>
                </a:ext>
              </a:extLst>
            </p:cNvPr>
            <p:cNvSpPr txBox="1"/>
            <p:nvPr/>
          </p:nvSpPr>
          <p:spPr>
            <a:xfrm>
              <a:off x="1382007" y="4584390"/>
              <a:ext cx="3245987" cy="1364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8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未完成项目</a:t>
              </a:r>
              <a:r>
                <a:rPr lang="en-US" altLang="zh-CN" sz="18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-</a:t>
              </a:r>
            </a:p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+mn-ea"/>
                </a:rPr>
                <a:t>该项目从</a:t>
              </a:r>
              <a:r>
                <a:rPr lang="en-US" altLang="zh-CN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+mn-ea"/>
                </a:rPr>
                <a:t>XXXX</a:t>
              </a:r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+mn-ea"/>
                </a:rPr>
                <a:t>年开始跟进，完成了市场调研，竞品分析，后期为公司获得利润</a:t>
              </a:r>
              <a:r>
                <a:rPr lang="en-US" altLang="zh-CN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+mn-ea"/>
                </a:rPr>
                <a:t>XXX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432137A-ED2F-488C-9F53-2C243EF35E1D}"/>
                </a:ext>
              </a:extLst>
            </p:cNvPr>
            <p:cNvSpPr txBox="1"/>
            <p:nvPr/>
          </p:nvSpPr>
          <p:spPr>
            <a:xfrm>
              <a:off x="1400184" y="3981054"/>
              <a:ext cx="524503" cy="734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170" b="1" i="1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2</a:t>
              </a:r>
              <a:endParaRPr lang="zh-CN" altLang="en-US" sz="4170" b="1" i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95213209-E100-466C-8E50-55754B7842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019" r="9565"/>
            <a:stretch/>
          </p:blipFill>
          <p:spPr>
            <a:xfrm>
              <a:off x="5060393" y="4298827"/>
              <a:ext cx="3574716" cy="2010929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CDD8772F-6B35-41F7-9C5B-559C9A5E6D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39" r="17665"/>
            <a:stretch/>
          </p:blipFill>
          <p:spPr>
            <a:xfrm>
              <a:off x="8832342" y="1585595"/>
              <a:ext cx="3001850" cy="4728132"/>
            </a:xfrm>
            <a:prstGeom prst="rect">
              <a:avLst/>
            </a:prstGeom>
          </p:spPr>
        </p:pic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E21886A5-ADC5-45F9-889E-76CA97887A45}"/>
              </a:ext>
            </a:extLst>
          </p:cNvPr>
          <p:cNvSpPr txBox="1"/>
          <p:nvPr/>
        </p:nvSpPr>
        <p:spPr>
          <a:xfrm>
            <a:off x="1160780" y="427038"/>
            <a:ext cx="29209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XXX</a:t>
            </a:r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部工作汇报</a:t>
            </a:r>
          </a:p>
        </p:txBody>
      </p:sp>
    </p:spTree>
    <p:extLst>
      <p:ext uri="{BB962C8B-B14F-4D97-AF65-F5344CB8AC3E}">
        <p14:creationId xmlns:p14="http://schemas.microsoft.com/office/powerpoint/2010/main" val="22387146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5" y="0"/>
            <a:ext cx="12191365" cy="6858000"/>
          </a:xfrm>
          <a:prstGeom prst="rect">
            <a:avLst/>
          </a:prstGeom>
          <a:gradFill>
            <a:gsLst>
              <a:gs pos="79000">
                <a:srgbClr val="0B1663"/>
              </a:gs>
              <a:gs pos="26000">
                <a:schemeClr val="tx1">
                  <a:lumMod val="95000"/>
                  <a:lumOff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60780" y="427038"/>
            <a:ext cx="29209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XXX</a:t>
            </a:r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部工作汇报</a:t>
            </a:r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>
          <a:xfrm>
            <a:off x="114006" y="11049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5" name="任意多边形 4"/>
          <p:cNvSpPr>
            <a:spLocks noChangeAspect="1"/>
          </p:cNvSpPr>
          <p:nvPr/>
        </p:nvSpPr>
        <p:spPr>
          <a:xfrm>
            <a:off x="-12994" y="-1651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F4345662-07DC-46B0-8C4C-B0D250A66B21}"/>
              </a:ext>
            </a:extLst>
          </p:cNvPr>
          <p:cNvSpPr/>
          <p:nvPr/>
        </p:nvSpPr>
        <p:spPr>
          <a:xfrm>
            <a:off x="592667" y="1761067"/>
            <a:ext cx="6587066" cy="3657600"/>
          </a:xfrm>
          <a:prstGeom prst="wedgeRectCallout">
            <a:avLst>
              <a:gd name="adj1" fmla="val -38828"/>
              <a:gd name="adj2" fmla="val 6111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9" name="Round Same Side Corner Rectangle 94">
            <a:extLst>
              <a:ext uri="{FF2B5EF4-FFF2-40B4-BE49-F238E27FC236}">
                <a16:creationId xmlns:a16="http://schemas.microsoft.com/office/drawing/2014/main" id="{07B08E32-8CA0-4D6E-99FF-466F0F289CEA}"/>
              </a:ext>
            </a:extLst>
          </p:cNvPr>
          <p:cNvSpPr/>
          <p:nvPr/>
        </p:nvSpPr>
        <p:spPr>
          <a:xfrm rot="5400000">
            <a:off x="4749750" y="935096"/>
            <a:ext cx="554453" cy="2344377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424DA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3" tIns="54852" rIns="109703" bIns="54852" rtlCol="0" anchor="ctr"/>
          <a:lstStyle/>
          <a:p>
            <a:pPr algn="r"/>
            <a:endParaRPr lang="bg-BG" sz="1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337C7A7-DEFC-400A-BDF1-FE34E411BA1C}"/>
              </a:ext>
            </a:extLst>
          </p:cNvPr>
          <p:cNvSpPr txBox="1"/>
          <p:nvPr/>
        </p:nvSpPr>
        <p:spPr>
          <a:xfrm>
            <a:off x="4529488" y="1898566"/>
            <a:ext cx="1059906" cy="442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75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项目一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D44E740-2AA8-4EAE-92FB-A29D94ADD08E}"/>
              </a:ext>
            </a:extLst>
          </p:cNvPr>
          <p:cNvSpPr txBox="1"/>
          <p:nvPr/>
        </p:nvSpPr>
        <p:spPr>
          <a:xfrm>
            <a:off x="4529488" y="4228150"/>
            <a:ext cx="1051560" cy="441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75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项目二</a:t>
            </a:r>
          </a:p>
        </p:txBody>
      </p:sp>
      <p:sp>
        <p:nvSpPr>
          <p:cNvPr id="18" name="文本占位符 12290">
            <a:extLst>
              <a:ext uri="{FF2B5EF4-FFF2-40B4-BE49-F238E27FC236}">
                <a16:creationId xmlns:a16="http://schemas.microsoft.com/office/drawing/2014/main" id="{1192DE9D-175A-40EB-A9D3-88668C257A49}"/>
              </a:ext>
            </a:extLst>
          </p:cNvPr>
          <p:cNvSpPr txBox="1"/>
          <p:nvPr/>
        </p:nvSpPr>
        <p:spPr>
          <a:xfrm>
            <a:off x="1589899" y="4794485"/>
            <a:ext cx="4779178" cy="661676"/>
          </a:xfrm>
          <a:prstGeom prst="rect">
            <a:avLst/>
          </a:prstGeom>
          <a:noFill/>
        </p:spPr>
        <p:txBody>
          <a:bodyPr vert="horz" wrap="square" lIns="86698" tIns="43349" rIns="86698" bIns="43349" rtlCol="0">
            <a:spAutoFit/>
          </a:bodyPr>
          <a:lstStyle>
            <a:lvl1pPr marL="241300" indent="-241300" algn="l" defTabSz="964565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Char char="•"/>
              <a:defRPr sz="2955" kern="1200">
                <a:solidFill>
                  <a:schemeClr val="tx1"/>
                </a:solidFill>
                <a:latin typeface="印品黑体" panose="00000500000000000000" pitchFamily="2" charset="-122"/>
                <a:ea typeface="+mn-ea"/>
                <a:cs typeface="+mn-cs"/>
              </a:defRPr>
            </a:lvl1pPr>
            <a:lvl2pPr marL="723265" indent="-241300" algn="l" defTabSz="964565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印品黑体" panose="00000500000000000000" pitchFamily="2" charset="-122"/>
                <a:ea typeface="+mn-ea"/>
                <a:cs typeface="+mn-cs"/>
              </a:defRPr>
            </a:lvl2pPr>
            <a:lvl3pPr marL="1205230" indent="-241300" algn="l" defTabSz="964565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印品黑体" panose="00000500000000000000" pitchFamily="2" charset="-122"/>
                <a:ea typeface="+mn-ea"/>
                <a:cs typeface="+mn-cs"/>
              </a:defRPr>
            </a:lvl3pPr>
            <a:lvl4pPr marL="1687830" indent="-241300" algn="l" defTabSz="964565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印品黑体" panose="00000500000000000000" pitchFamily="2" charset="-122"/>
                <a:ea typeface="+mn-ea"/>
                <a:cs typeface="+mn-cs"/>
              </a:defRPr>
            </a:lvl4pPr>
            <a:lvl5pPr marL="2169795" indent="-241300" algn="l" defTabSz="964565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印品黑体" panose="00000500000000000000" pitchFamily="2" charset="-122"/>
                <a:ea typeface="+mn-ea"/>
                <a:cs typeface="+mn-cs"/>
              </a:defRPr>
            </a:lvl5pPr>
            <a:lvl6pPr marL="2651760" indent="-241300" algn="l" defTabSz="964565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4565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4565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4565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今年的重点项目之二，是为</a:t>
            </a:r>
            <a:r>
              <a:rPr lang="en-US" altLang="zh-CN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XXX</a:t>
            </a:r>
            <a:r>
              <a:rPr lang="zh-CN" altLang="en-US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设计的</a:t>
            </a:r>
            <a:r>
              <a:rPr lang="en-US" altLang="zh-CN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XXX</a:t>
            </a:r>
            <a:r>
              <a:rPr lang="zh-CN" altLang="en-US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大屏，由于疫情反复，设备未调试好，错过了几次好机会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9782AB9-F797-4604-A31E-5E3C88C01C2B}"/>
              </a:ext>
            </a:extLst>
          </p:cNvPr>
          <p:cNvSpPr txBox="1"/>
          <p:nvPr/>
        </p:nvSpPr>
        <p:spPr>
          <a:xfrm>
            <a:off x="1589899" y="2504404"/>
            <a:ext cx="4779194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今年的重点项目之一，是为</a:t>
            </a:r>
            <a:r>
              <a:rPr lang="en-US" altLang="zh-CN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XXX</a:t>
            </a:r>
            <a:r>
              <a:rPr lang="zh-CN" altLang="en-US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打造的全方位平台系统，成本占部门全年成本最高，服务期味道，需继续跟进</a:t>
            </a:r>
          </a:p>
        </p:txBody>
      </p:sp>
      <p:sp>
        <p:nvSpPr>
          <p:cNvPr id="24" name="Round Same Side Corner Rectangle 94">
            <a:extLst>
              <a:ext uri="{FF2B5EF4-FFF2-40B4-BE49-F238E27FC236}">
                <a16:creationId xmlns:a16="http://schemas.microsoft.com/office/drawing/2014/main" id="{C9711F8E-D357-40B2-8DE5-83616B148853}"/>
              </a:ext>
            </a:extLst>
          </p:cNvPr>
          <p:cNvSpPr/>
          <p:nvPr/>
        </p:nvSpPr>
        <p:spPr>
          <a:xfrm rot="5400000">
            <a:off x="4749749" y="3262865"/>
            <a:ext cx="554453" cy="2344377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424DA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3" tIns="54852" rIns="109703" bIns="54852" rtlCol="0" anchor="ctr"/>
          <a:lstStyle/>
          <a:p>
            <a:pPr algn="r"/>
            <a:endParaRPr lang="bg-BG" sz="1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09E47DA3-518F-4274-BD5F-4D183354E1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96" r="18813"/>
          <a:stretch/>
        </p:blipFill>
        <p:spPr>
          <a:xfrm>
            <a:off x="6710047" y="1269"/>
            <a:ext cx="5481953" cy="6855462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129863BE-6620-430B-92A5-8042EC113A41}"/>
              </a:ext>
            </a:extLst>
          </p:cNvPr>
          <p:cNvSpPr/>
          <p:nvPr/>
        </p:nvSpPr>
        <p:spPr>
          <a:xfrm>
            <a:off x="6694669" y="1269"/>
            <a:ext cx="5495582" cy="6855462"/>
          </a:xfrm>
          <a:prstGeom prst="rect">
            <a:avLst/>
          </a:prstGeom>
          <a:gradFill>
            <a:gsLst>
              <a:gs pos="100000">
                <a:srgbClr val="424DA2">
                  <a:alpha val="23000"/>
                </a:srgbClr>
              </a:gs>
              <a:gs pos="7000">
                <a:srgbClr val="424DA2">
                  <a:alpha val="9800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7E31B97-4E9A-404C-AB17-602BF7E50692}"/>
              </a:ext>
            </a:extLst>
          </p:cNvPr>
          <p:cNvGrpSpPr/>
          <p:nvPr/>
        </p:nvGrpSpPr>
        <p:grpSpPr>
          <a:xfrm>
            <a:off x="5801426" y="2526399"/>
            <a:ext cx="7282068" cy="1537747"/>
            <a:chOff x="5589394" y="2526399"/>
            <a:chExt cx="7282068" cy="153774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37E3F83-AB53-4E78-A200-D9B698F9A3FE}"/>
                </a:ext>
              </a:extLst>
            </p:cNvPr>
            <p:cNvSpPr txBox="1"/>
            <p:nvPr/>
          </p:nvSpPr>
          <p:spPr>
            <a:xfrm>
              <a:off x="5589394" y="2526399"/>
              <a:ext cx="7282068" cy="12542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000" b="1" noProof="1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XX</a:t>
              </a:r>
              <a:r>
                <a:rPr lang="zh-CN" altLang="en-US" sz="3000" b="1" noProof="1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部</a:t>
              </a:r>
              <a:endParaRPr lang="en-US" altLang="zh-CN" sz="3000" b="1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3000" b="1" noProof="1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今年重点项目</a:t>
              </a:r>
            </a:p>
          </p:txBody>
        </p:sp>
        <p:sp>
          <p:nvSpPr>
            <p:cNvPr id="30" name="等腰三角形 29">
              <a:extLst>
                <a:ext uri="{FF2B5EF4-FFF2-40B4-BE49-F238E27FC236}">
                  <a16:creationId xmlns:a16="http://schemas.microsoft.com/office/drawing/2014/main" id="{F321C218-958A-4CC7-B10E-A552B94D62B3}"/>
                </a:ext>
              </a:extLst>
            </p:cNvPr>
            <p:cNvSpPr/>
            <p:nvPr/>
          </p:nvSpPr>
          <p:spPr>
            <a:xfrm>
              <a:off x="8969749" y="3919264"/>
              <a:ext cx="521358" cy="14488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48811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5" y="0"/>
            <a:ext cx="12191365" cy="6858000"/>
          </a:xfrm>
          <a:prstGeom prst="rect">
            <a:avLst/>
          </a:prstGeom>
          <a:gradFill>
            <a:gsLst>
              <a:gs pos="79000">
                <a:srgbClr val="0B1663"/>
              </a:gs>
              <a:gs pos="26000">
                <a:schemeClr val="tx1">
                  <a:lumMod val="95000"/>
                  <a:lumOff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60780" y="427038"/>
            <a:ext cx="29209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XXX</a:t>
            </a:r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部工作汇报</a:t>
            </a:r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>
          <a:xfrm>
            <a:off x="114006" y="11049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5" name="任意多边形 4"/>
          <p:cNvSpPr>
            <a:spLocks noChangeAspect="1"/>
          </p:cNvSpPr>
          <p:nvPr/>
        </p:nvSpPr>
        <p:spPr>
          <a:xfrm>
            <a:off x="-12994" y="-1651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F4345662-07DC-46B0-8C4C-B0D250A66B21}"/>
              </a:ext>
            </a:extLst>
          </p:cNvPr>
          <p:cNvSpPr/>
          <p:nvPr/>
        </p:nvSpPr>
        <p:spPr>
          <a:xfrm>
            <a:off x="592667" y="1761067"/>
            <a:ext cx="6587066" cy="3657600"/>
          </a:xfrm>
          <a:prstGeom prst="wedgeRectCallout">
            <a:avLst>
              <a:gd name="adj1" fmla="val -38828"/>
              <a:gd name="adj2" fmla="val 6111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E6C3345-A825-4554-8BC3-2965E1F2C215}"/>
              </a:ext>
            </a:extLst>
          </p:cNvPr>
          <p:cNvGrpSpPr/>
          <p:nvPr/>
        </p:nvGrpSpPr>
        <p:grpSpPr>
          <a:xfrm>
            <a:off x="927495" y="763016"/>
            <a:ext cx="10337612" cy="5248279"/>
            <a:chOff x="878" y="1380"/>
            <a:chExt cx="17170" cy="8717"/>
          </a:xfrm>
        </p:grpSpPr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059C5F8C-CDAF-45FD-9E2C-170787051D4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18771543"/>
                </p:ext>
              </p:extLst>
            </p:nvPr>
          </p:nvGraphicFramePr>
          <p:xfrm>
            <a:off x="878" y="1380"/>
            <a:ext cx="17125" cy="82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53D966E-B5BD-4F73-9CBA-1A294E47BAED}"/>
                </a:ext>
              </a:extLst>
            </p:cNvPr>
            <p:cNvGrpSpPr/>
            <p:nvPr/>
          </p:nvGrpSpPr>
          <p:grpSpPr>
            <a:xfrm>
              <a:off x="1198" y="3156"/>
              <a:ext cx="7065" cy="3859"/>
              <a:chOff x="760413" y="2004032"/>
              <a:chExt cx="4486050" cy="2450172"/>
            </a:xfrm>
          </p:grpSpPr>
          <p:sp>
            <p:nvSpPr>
              <p:cNvPr id="23" name="对话气泡: 圆角矩形 35">
                <a:extLst>
                  <a:ext uri="{FF2B5EF4-FFF2-40B4-BE49-F238E27FC236}">
                    <a16:creationId xmlns:a16="http://schemas.microsoft.com/office/drawing/2014/main" id="{312CBA3A-9BE7-4877-ABCE-0194568583CF}"/>
                  </a:ext>
                </a:extLst>
              </p:cNvPr>
              <p:cNvSpPr/>
              <p:nvPr/>
            </p:nvSpPr>
            <p:spPr>
              <a:xfrm>
                <a:off x="2522030" y="3989374"/>
                <a:ext cx="1430824" cy="464830"/>
              </a:xfrm>
              <a:prstGeom prst="wedgeRoundRectCallout">
                <a:avLst>
                  <a:gd name="adj1" fmla="val -32194"/>
                  <a:gd name="adj2" fmla="val 62500"/>
                  <a:gd name="adj3" fmla="val 16667"/>
                </a:avLst>
              </a:prstGeom>
              <a:solidFill>
                <a:srgbClr val="828E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>
                  <a:solidFill>
                    <a:schemeClr val="accent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24" name="对话气泡: 圆角矩形 14">
                <a:extLst>
                  <a:ext uri="{FF2B5EF4-FFF2-40B4-BE49-F238E27FC236}">
                    <a16:creationId xmlns:a16="http://schemas.microsoft.com/office/drawing/2014/main" id="{E9F47725-ED32-427D-B12B-060E9AF9B581}"/>
                  </a:ext>
                </a:extLst>
              </p:cNvPr>
              <p:cNvSpPr/>
              <p:nvPr/>
            </p:nvSpPr>
            <p:spPr>
              <a:xfrm>
                <a:off x="877663" y="3989374"/>
                <a:ext cx="1430824" cy="464830"/>
              </a:xfrm>
              <a:prstGeom prst="wedgeRoundRectCallout">
                <a:avLst>
                  <a:gd name="adj1" fmla="val -32194"/>
                  <a:gd name="adj2" fmla="val 62500"/>
                  <a:gd name="adj3" fmla="val 16667"/>
                </a:avLst>
              </a:prstGeom>
              <a:solidFill>
                <a:srgbClr val="3A4A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>
                  <a:solidFill>
                    <a:schemeClr val="accent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25" name="Text Box 6">
                <a:extLst>
                  <a:ext uri="{FF2B5EF4-FFF2-40B4-BE49-F238E27FC236}">
                    <a16:creationId xmlns:a16="http://schemas.microsoft.com/office/drawing/2014/main" id="{D4F15209-5547-4704-B0E1-F48CB33110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4167" y="3053103"/>
                <a:ext cx="4291646" cy="350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86686" tIns="43343" rIns="86686" bIns="43343"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600" kern="0" dirty="0">
                    <a:ln w="3175">
                      <a:noFill/>
                    </a:ln>
                    <a:solidFill>
                      <a:schemeClr val="bg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时间及表格反应内容</a:t>
                </a: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87326B5D-FECA-46AE-B320-66CB40DD9B4C}"/>
                  </a:ext>
                </a:extLst>
              </p:cNvPr>
              <p:cNvSpPr/>
              <p:nvPr/>
            </p:nvSpPr>
            <p:spPr>
              <a:xfrm>
                <a:off x="1169721" y="4001195"/>
                <a:ext cx="808438" cy="3941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fontAlgn="base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515" dirty="0">
                    <a:solidFill>
                      <a:schemeClr val="bg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月成本</a:t>
                </a:r>
                <a:endParaRPr lang="en-US" altLang="zh-CN" sz="1515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CA13D28B-6DD3-41BE-86A1-F048A38F8F34}"/>
                  </a:ext>
                </a:extLst>
              </p:cNvPr>
              <p:cNvSpPr/>
              <p:nvPr/>
            </p:nvSpPr>
            <p:spPr>
              <a:xfrm>
                <a:off x="2876599" y="4054654"/>
                <a:ext cx="808438" cy="3432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515" dirty="0">
                    <a:solidFill>
                      <a:schemeClr val="bg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总收入</a:t>
                </a:r>
                <a:endParaRPr lang="en-US" altLang="zh-CN" sz="1515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34AEC1E0-E275-4EF6-8834-8EBDDFD3D224}"/>
                  </a:ext>
                </a:extLst>
              </p:cNvPr>
              <p:cNvSpPr txBox="1"/>
              <p:nvPr/>
            </p:nvSpPr>
            <p:spPr>
              <a:xfrm>
                <a:off x="764167" y="2004032"/>
                <a:ext cx="3344376" cy="4205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000" kern="0" dirty="0">
                    <a:ln w="3175">
                      <a:noFill/>
                    </a:ln>
                    <a:solidFill>
                      <a:schemeClr val="bg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项目汇报图表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D0AFB74F-18ED-4A81-BFDA-982CDB5FB537}"/>
                  </a:ext>
                </a:extLst>
              </p:cNvPr>
              <p:cNvSpPr txBox="1"/>
              <p:nvPr/>
            </p:nvSpPr>
            <p:spPr>
              <a:xfrm>
                <a:off x="760413" y="2499464"/>
                <a:ext cx="3088640" cy="3556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资料来源：财务部</a:t>
                </a:r>
              </a:p>
            </p:txBody>
          </p:sp>
          <p:cxnSp>
            <p:nvCxnSpPr>
              <p:cNvPr id="30" name="直接连接符 8">
                <a:extLst>
                  <a:ext uri="{FF2B5EF4-FFF2-40B4-BE49-F238E27FC236}">
                    <a16:creationId xmlns:a16="http://schemas.microsoft.com/office/drawing/2014/main" id="{8A87A33B-F8B8-4F2D-AE50-905248337C46}"/>
                  </a:ext>
                </a:extLst>
              </p:cNvPr>
              <p:cNvCxnSpPr/>
              <p:nvPr/>
            </p:nvCxnSpPr>
            <p:spPr>
              <a:xfrm>
                <a:off x="877663" y="2897174"/>
                <a:ext cx="4368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A471223-8128-410C-99E5-F18547AEB170}"/>
                </a:ext>
              </a:extLst>
            </p:cNvPr>
            <p:cNvSpPr txBox="1"/>
            <p:nvPr/>
          </p:nvSpPr>
          <p:spPr>
            <a:xfrm>
              <a:off x="16066" y="9556"/>
              <a:ext cx="1835" cy="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15" b="1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数据</a:t>
              </a:r>
              <a:r>
                <a:rPr lang="en-US" altLang="zh-CN" sz="1515" b="1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10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89AAE8D-21EE-486E-88D6-73B15C300E25}"/>
                </a:ext>
              </a:extLst>
            </p:cNvPr>
            <p:cNvSpPr txBox="1"/>
            <p:nvPr/>
          </p:nvSpPr>
          <p:spPr>
            <a:xfrm>
              <a:off x="14662" y="9556"/>
              <a:ext cx="1292" cy="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15" dirty="0">
                  <a:solidFill>
                    <a:schemeClr val="bg1">
                      <a:lumMod val="5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数据</a:t>
              </a:r>
              <a:r>
                <a:rPr lang="en-US" altLang="zh-CN" sz="1515" dirty="0">
                  <a:solidFill>
                    <a:schemeClr val="bg1">
                      <a:lumMod val="5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9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1EE403C-46D1-467B-8C07-9D1EB1E4C240}"/>
                </a:ext>
              </a:extLst>
            </p:cNvPr>
            <p:cNvSpPr txBox="1"/>
            <p:nvPr/>
          </p:nvSpPr>
          <p:spPr>
            <a:xfrm>
              <a:off x="12875" y="9556"/>
              <a:ext cx="1292" cy="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15" dirty="0">
                  <a:solidFill>
                    <a:schemeClr val="bg1">
                      <a:lumMod val="5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数据</a:t>
              </a:r>
              <a:r>
                <a:rPr lang="en-US" altLang="zh-CN" sz="1515" dirty="0">
                  <a:solidFill>
                    <a:schemeClr val="bg1">
                      <a:lumMod val="5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8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D074811-2F10-4491-A97C-95294B69DACD}"/>
                </a:ext>
              </a:extLst>
            </p:cNvPr>
            <p:cNvSpPr txBox="1"/>
            <p:nvPr/>
          </p:nvSpPr>
          <p:spPr>
            <a:xfrm>
              <a:off x="11181" y="9556"/>
              <a:ext cx="1609" cy="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15" b="1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数据</a:t>
              </a:r>
              <a:r>
                <a:rPr lang="en-US" altLang="zh-CN" sz="1515" b="1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7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8CEE9E9-356B-40E2-8710-7709EFD4E56B}"/>
                </a:ext>
              </a:extLst>
            </p:cNvPr>
            <p:cNvSpPr txBox="1"/>
            <p:nvPr/>
          </p:nvSpPr>
          <p:spPr>
            <a:xfrm>
              <a:off x="9658" y="9556"/>
              <a:ext cx="1208" cy="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15" dirty="0">
                  <a:solidFill>
                    <a:schemeClr val="bg1">
                      <a:lumMod val="5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数据</a:t>
              </a:r>
              <a:r>
                <a:rPr lang="en-US" altLang="zh-CN" sz="1515" dirty="0">
                  <a:solidFill>
                    <a:schemeClr val="bg1">
                      <a:lumMod val="5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6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6DDBFD4-801A-4AAE-8264-C3947125E602}"/>
                </a:ext>
              </a:extLst>
            </p:cNvPr>
            <p:cNvSpPr txBox="1"/>
            <p:nvPr/>
          </p:nvSpPr>
          <p:spPr>
            <a:xfrm>
              <a:off x="7683" y="9556"/>
              <a:ext cx="1835" cy="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15" dirty="0">
                  <a:solidFill>
                    <a:schemeClr val="bg1">
                      <a:lumMod val="5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数据</a:t>
              </a:r>
              <a:r>
                <a:rPr lang="en-US" altLang="zh-CN" sz="1515" dirty="0">
                  <a:solidFill>
                    <a:schemeClr val="bg1">
                      <a:lumMod val="5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5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B261471-94FE-46B3-829C-02FCD6B6F737}"/>
                </a:ext>
              </a:extLst>
            </p:cNvPr>
            <p:cNvSpPr txBox="1"/>
            <p:nvPr/>
          </p:nvSpPr>
          <p:spPr>
            <a:xfrm>
              <a:off x="6050" y="9556"/>
              <a:ext cx="1835" cy="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15" dirty="0">
                  <a:solidFill>
                    <a:schemeClr val="bg1">
                      <a:lumMod val="5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数据</a:t>
              </a:r>
              <a:r>
                <a:rPr lang="en-US" altLang="zh-CN" sz="1515" dirty="0">
                  <a:solidFill>
                    <a:schemeClr val="bg1">
                      <a:lumMod val="5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4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18D61BA-E8CA-4C19-B3E2-335A56838065}"/>
                </a:ext>
              </a:extLst>
            </p:cNvPr>
            <p:cNvSpPr txBox="1"/>
            <p:nvPr/>
          </p:nvSpPr>
          <p:spPr>
            <a:xfrm>
              <a:off x="4398" y="9556"/>
              <a:ext cx="1835" cy="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15" dirty="0">
                  <a:solidFill>
                    <a:schemeClr val="bg1">
                      <a:lumMod val="5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数据</a:t>
              </a:r>
              <a:r>
                <a:rPr lang="en-US" altLang="zh-CN" sz="1515" dirty="0">
                  <a:solidFill>
                    <a:schemeClr val="bg1">
                      <a:lumMod val="5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3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3D8080F-95DC-4BCD-8915-E7C7A71667C8}"/>
                </a:ext>
              </a:extLst>
            </p:cNvPr>
            <p:cNvSpPr txBox="1"/>
            <p:nvPr/>
          </p:nvSpPr>
          <p:spPr>
            <a:xfrm>
              <a:off x="3000" y="9556"/>
              <a:ext cx="1171" cy="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15" dirty="0">
                  <a:solidFill>
                    <a:schemeClr val="bg1">
                      <a:lumMod val="5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数据</a:t>
              </a:r>
              <a:r>
                <a:rPr lang="en-US" altLang="zh-CN" sz="1515" dirty="0">
                  <a:solidFill>
                    <a:schemeClr val="bg1">
                      <a:lumMod val="5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2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BFF8D5B-B7E1-41BC-ACBA-F61FA1D0B89B}"/>
                </a:ext>
              </a:extLst>
            </p:cNvPr>
            <p:cNvSpPr txBox="1"/>
            <p:nvPr/>
          </p:nvSpPr>
          <p:spPr>
            <a:xfrm>
              <a:off x="1040" y="9556"/>
              <a:ext cx="1835" cy="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15" dirty="0">
                  <a:solidFill>
                    <a:schemeClr val="bg1">
                      <a:lumMod val="5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数据</a:t>
              </a:r>
              <a:r>
                <a:rPr lang="en-US" altLang="zh-CN" sz="1515" dirty="0">
                  <a:solidFill>
                    <a:schemeClr val="bg1">
                      <a:lumMod val="5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1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FD7F694-E105-4D0E-A16C-B35CDE31C277}"/>
                </a:ext>
              </a:extLst>
            </p:cNvPr>
            <p:cNvSpPr txBox="1"/>
            <p:nvPr/>
          </p:nvSpPr>
          <p:spPr>
            <a:xfrm>
              <a:off x="15953" y="2490"/>
              <a:ext cx="2095" cy="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" b="1" i="1" dirty="0">
                  <a:solidFill>
                    <a:srgbClr val="008BEF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强调数值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44B57EA-2596-4B88-BEE3-85C9AE86032C}"/>
                </a:ext>
              </a:extLst>
            </p:cNvPr>
            <p:cNvSpPr txBox="1"/>
            <p:nvPr/>
          </p:nvSpPr>
          <p:spPr>
            <a:xfrm>
              <a:off x="10955" y="5826"/>
              <a:ext cx="1918" cy="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" b="1" i="1" dirty="0">
                  <a:solidFill>
                    <a:srgbClr val="008BEF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强调数值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16117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860F4F2E-E127-47DC-869E-5D3CBEC2F2DE}"/>
              </a:ext>
            </a:extLst>
          </p:cNvPr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79000">
                <a:srgbClr val="0B1663"/>
              </a:gs>
              <a:gs pos="26000">
                <a:schemeClr val="tx1">
                  <a:lumMod val="95000"/>
                  <a:lumOff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0780" y="427038"/>
            <a:ext cx="29209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XXX</a:t>
            </a:r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部工作汇报</a:t>
            </a:r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>
          <a:xfrm>
            <a:off x="114006" y="11049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5" name="任意多边形 4"/>
          <p:cNvSpPr>
            <a:spLocks noChangeAspect="1"/>
          </p:cNvSpPr>
          <p:nvPr/>
        </p:nvSpPr>
        <p:spPr>
          <a:xfrm>
            <a:off x="-12994" y="-1651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F4345662-07DC-46B0-8C4C-B0D250A66B21}"/>
              </a:ext>
            </a:extLst>
          </p:cNvPr>
          <p:cNvSpPr/>
          <p:nvPr/>
        </p:nvSpPr>
        <p:spPr>
          <a:xfrm>
            <a:off x="592667" y="1761067"/>
            <a:ext cx="6587066" cy="3657600"/>
          </a:xfrm>
          <a:prstGeom prst="wedgeRectCallout">
            <a:avLst>
              <a:gd name="adj1" fmla="val -38828"/>
              <a:gd name="adj2" fmla="val 6111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FE275AAE-444A-46C1-ADDF-C68339EBF403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70417355"/>
              </p:ext>
            </p:extLst>
          </p:nvPr>
        </p:nvGraphicFramePr>
        <p:xfrm>
          <a:off x="874713" y="1474563"/>
          <a:ext cx="10442580" cy="4714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522129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689981">
                <a:tc gridSpan="13"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明年项目计划一（新）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4A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明年项目计划二（今年未完成）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8E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981">
                <a:tc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9981">
                <a:tc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9981">
                <a:tc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9981">
                <a:tc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9981">
                <a:tc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4986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2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月</a:t>
                      </a:r>
                    </a:p>
                  </a:txBody>
                  <a:tcPr marL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3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月</a:t>
                      </a:r>
                    </a:p>
                  </a:txBody>
                  <a:tcPr marL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4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月</a:t>
                      </a:r>
                    </a:p>
                  </a:txBody>
                  <a:tcPr marL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5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月</a:t>
                      </a:r>
                    </a:p>
                  </a:txBody>
                  <a:tcPr marL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6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月</a:t>
                      </a:r>
                    </a:p>
                  </a:txBody>
                  <a:tcPr marL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7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月</a:t>
                      </a:r>
                    </a:p>
                  </a:txBody>
                  <a:tcPr marL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8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月</a:t>
                      </a:r>
                    </a:p>
                  </a:txBody>
                  <a:tcPr marL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9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月</a:t>
                      </a:r>
                    </a:p>
                  </a:txBody>
                  <a:tcPr marL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10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月</a:t>
                      </a:r>
                    </a:p>
                  </a:txBody>
                  <a:tcPr marL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11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月</a:t>
                      </a:r>
                    </a:p>
                  </a:txBody>
                  <a:tcPr marL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矩形: 圆角 8">
            <a:extLst>
              <a:ext uri="{FF2B5EF4-FFF2-40B4-BE49-F238E27FC236}">
                <a16:creationId xmlns:a16="http://schemas.microsoft.com/office/drawing/2014/main" id="{23D9B6C6-67DE-454C-AF9C-576F3FDEAC80}"/>
              </a:ext>
            </a:extLst>
          </p:cNvPr>
          <p:cNvSpPr/>
          <p:nvPr/>
        </p:nvSpPr>
        <p:spPr>
          <a:xfrm>
            <a:off x="3040742" y="2330225"/>
            <a:ext cx="2950847" cy="3524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计划内容一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FDBA31B9-D5BC-4758-930E-8B409086EBF0}"/>
              </a:ext>
            </a:extLst>
          </p:cNvPr>
          <p:cNvSpPr/>
          <p:nvPr/>
        </p:nvSpPr>
        <p:spPr>
          <a:xfrm>
            <a:off x="1958067" y="3019996"/>
            <a:ext cx="2950847" cy="3524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计划内容二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B7D2B98C-F715-4693-8251-38D348AEFD65}"/>
              </a:ext>
            </a:extLst>
          </p:cNvPr>
          <p:cNvSpPr/>
          <p:nvPr/>
        </p:nvSpPr>
        <p:spPr>
          <a:xfrm>
            <a:off x="5074921" y="3701825"/>
            <a:ext cx="2950847" cy="352425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计划内容三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C761CCF-B7C7-410B-BD4D-B91185135882}"/>
              </a:ext>
            </a:extLst>
          </p:cNvPr>
          <p:cNvSpPr/>
          <p:nvPr/>
        </p:nvSpPr>
        <p:spPr>
          <a:xfrm>
            <a:off x="6337936" y="4386035"/>
            <a:ext cx="2950847" cy="352425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计划内容四</a:t>
            </a:r>
          </a:p>
        </p:txBody>
      </p:sp>
      <p:sp>
        <p:nvSpPr>
          <p:cNvPr id="13" name="矩形: 圆角 41">
            <a:extLst>
              <a:ext uri="{FF2B5EF4-FFF2-40B4-BE49-F238E27FC236}">
                <a16:creationId xmlns:a16="http://schemas.microsoft.com/office/drawing/2014/main" id="{21B3F609-F6F1-44F9-A67F-5F4F7BF4428C}"/>
              </a:ext>
            </a:extLst>
          </p:cNvPr>
          <p:cNvSpPr/>
          <p:nvPr/>
        </p:nvSpPr>
        <p:spPr>
          <a:xfrm>
            <a:off x="8303532" y="5086913"/>
            <a:ext cx="2950847" cy="352425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计划内容五</a:t>
            </a:r>
          </a:p>
        </p:txBody>
      </p:sp>
    </p:spTree>
    <p:extLst>
      <p:ext uri="{BB962C8B-B14F-4D97-AF65-F5344CB8AC3E}">
        <p14:creationId xmlns:p14="http://schemas.microsoft.com/office/powerpoint/2010/main" val="3855082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D0086BBB-5460-4C96-A910-B6CF49091578}"/>
              </a:ext>
            </a:extLst>
          </p:cNvPr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79000">
                <a:srgbClr val="0B1663"/>
              </a:gs>
              <a:gs pos="26000">
                <a:schemeClr val="tx1">
                  <a:lumMod val="95000"/>
                  <a:lumOff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0780" y="427038"/>
            <a:ext cx="29209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XXX</a:t>
            </a:r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部工作汇报</a:t>
            </a:r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>
          <a:xfrm>
            <a:off x="114006" y="11049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5" name="任意多边形 4"/>
          <p:cNvSpPr>
            <a:spLocks noChangeAspect="1"/>
          </p:cNvSpPr>
          <p:nvPr/>
        </p:nvSpPr>
        <p:spPr>
          <a:xfrm>
            <a:off x="-12994" y="-1651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F4345662-07DC-46B0-8C4C-B0D250A66B21}"/>
              </a:ext>
            </a:extLst>
          </p:cNvPr>
          <p:cNvSpPr/>
          <p:nvPr/>
        </p:nvSpPr>
        <p:spPr>
          <a:xfrm>
            <a:off x="592667" y="1761067"/>
            <a:ext cx="6587066" cy="3657600"/>
          </a:xfrm>
          <a:prstGeom prst="wedgeRectCallout">
            <a:avLst>
              <a:gd name="adj1" fmla="val -38828"/>
              <a:gd name="adj2" fmla="val 6111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9" name="箭头: 燕尾形 18">
            <a:extLst>
              <a:ext uri="{FF2B5EF4-FFF2-40B4-BE49-F238E27FC236}">
                <a16:creationId xmlns:a16="http://schemas.microsoft.com/office/drawing/2014/main" id="{65986DDF-68F7-4112-9D5E-00D8568E5371}"/>
              </a:ext>
            </a:extLst>
          </p:cNvPr>
          <p:cNvSpPr/>
          <p:nvPr/>
        </p:nvSpPr>
        <p:spPr>
          <a:xfrm>
            <a:off x="3578852" y="2378814"/>
            <a:ext cx="2293633" cy="1158240"/>
          </a:xfrm>
          <a:prstGeom prst="notchedRightArrow">
            <a:avLst/>
          </a:prstGeom>
          <a:gradFill>
            <a:gsLst>
              <a:gs pos="100000">
                <a:srgbClr val="7383FB">
                  <a:alpha val="0"/>
                </a:srgbClr>
              </a:gs>
              <a:gs pos="51000">
                <a:srgbClr val="3A4AC1">
                  <a:alpha val="82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E25948D-7EA7-4692-8356-4C18433CA1BA}"/>
              </a:ext>
            </a:extLst>
          </p:cNvPr>
          <p:cNvGrpSpPr/>
          <p:nvPr/>
        </p:nvGrpSpPr>
        <p:grpSpPr>
          <a:xfrm>
            <a:off x="637393" y="2101467"/>
            <a:ext cx="3600000" cy="3600000"/>
            <a:chOff x="2559563" y="1607296"/>
            <a:chExt cx="3600000" cy="360000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8753DAD-8EEC-4C52-A7DA-F22F3C56F0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59563" y="1607296"/>
              <a:ext cx="3600000" cy="360000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828EFA"/>
                  </a:gs>
                  <a:gs pos="100000">
                    <a:srgbClr val="3A4A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7A06D69E-C3E3-4C23-94A9-74FD306E8B07}"/>
                </a:ext>
              </a:extLst>
            </p:cNvPr>
            <p:cNvPicPr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565"/>
            <a:stretch/>
          </p:blipFill>
          <p:spPr>
            <a:xfrm>
              <a:off x="2919563" y="1967296"/>
              <a:ext cx="2880000" cy="2880000"/>
            </a:xfrm>
            <a:prstGeom prst="ellipse">
              <a:avLst/>
            </a:prstGeom>
          </p:spPr>
        </p:pic>
      </p:grpSp>
      <p:sp>
        <p:nvSpPr>
          <p:cNvPr id="22" name="箭头: 燕尾形 21">
            <a:extLst>
              <a:ext uri="{FF2B5EF4-FFF2-40B4-BE49-F238E27FC236}">
                <a16:creationId xmlns:a16="http://schemas.microsoft.com/office/drawing/2014/main" id="{01C80223-51E6-4A85-BD68-5B08F8A1D4B0}"/>
              </a:ext>
            </a:extLst>
          </p:cNvPr>
          <p:cNvSpPr/>
          <p:nvPr/>
        </p:nvSpPr>
        <p:spPr>
          <a:xfrm>
            <a:off x="4537738" y="4154801"/>
            <a:ext cx="2293633" cy="1158240"/>
          </a:xfrm>
          <a:prstGeom prst="notchedRightArrow">
            <a:avLst/>
          </a:prstGeom>
          <a:gradFill>
            <a:gsLst>
              <a:gs pos="100000">
                <a:srgbClr val="7383FB">
                  <a:alpha val="0"/>
                </a:srgbClr>
              </a:gs>
              <a:gs pos="47000">
                <a:srgbClr val="3A4AC1">
                  <a:alpha val="82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84ACCF7-C05F-4097-940F-359DCBF6089E}"/>
              </a:ext>
            </a:extLst>
          </p:cNvPr>
          <p:cNvSpPr txBox="1"/>
          <p:nvPr/>
        </p:nvSpPr>
        <p:spPr>
          <a:xfrm>
            <a:off x="6576299" y="2462236"/>
            <a:ext cx="4779194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今年的重点项目之一，是为</a:t>
            </a:r>
            <a:r>
              <a:rPr lang="en-US" altLang="zh-CN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XXX</a:t>
            </a:r>
            <a:r>
              <a:rPr lang="zh-CN" altLang="en-US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打造的全方位平台系统，成本占部门全年成本最高，服务期味道，需继续跟进</a:t>
            </a:r>
          </a:p>
        </p:txBody>
      </p:sp>
      <p:sp>
        <p:nvSpPr>
          <p:cNvPr id="25" name="文本占位符 12290">
            <a:extLst>
              <a:ext uri="{FF2B5EF4-FFF2-40B4-BE49-F238E27FC236}">
                <a16:creationId xmlns:a16="http://schemas.microsoft.com/office/drawing/2014/main" id="{14025253-82C8-49C9-B29E-A6A9C14646F9}"/>
              </a:ext>
            </a:extLst>
          </p:cNvPr>
          <p:cNvSpPr txBox="1"/>
          <p:nvPr/>
        </p:nvSpPr>
        <p:spPr>
          <a:xfrm>
            <a:off x="7076604" y="4352921"/>
            <a:ext cx="4779178" cy="661676"/>
          </a:xfrm>
          <a:prstGeom prst="rect">
            <a:avLst/>
          </a:prstGeom>
          <a:noFill/>
        </p:spPr>
        <p:txBody>
          <a:bodyPr vert="horz" wrap="square" lIns="86698" tIns="43349" rIns="86698" bIns="43349" rtlCol="0">
            <a:spAutoFit/>
          </a:bodyPr>
          <a:lstStyle>
            <a:lvl1pPr marL="241300" indent="-241300" algn="l" defTabSz="964565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Char char="•"/>
              <a:defRPr sz="2955" kern="1200">
                <a:solidFill>
                  <a:schemeClr val="tx1"/>
                </a:solidFill>
                <a:latin typeface="印品黑体" panose="00000500000000000000" pitchFamily="2" charset="-122"/>
                <a:ea typeface="+mn-ea"/>
                <a:cs typeface="+mn-cs"/>
              </a:defRPr>
            </a:lvl1pPr>
            <a:lvl2pPr marL="723265" indent="-241300" algn="l" defTabSz="964565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印品黑体" panose="00000500000000000000" pitchFamily="2" charset="-122"/>
                <a:ea typeface="+mn-ea"/>
                <a:cs typeface="+mn-cs"/>
              </a:defRPr>
            </a:lvl2pPr>
            <a:lvl3pPr marL="1205230" indent="-241300" algn="l" defTabSz="964565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印品黑体" panose="00000500000000000000" pitchFamily="2" charset="-122"/>
                <a:ea typeface="+mn-ea"/>
                <a:cs typeface="+mn-cs"/>
              </a:defRPr>
            </a:lvl3pPr>
            <a:lvl4pPr marL="1687830" indent="-241300" algn="l" defTabSz="964565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印品黑体" panose="00000500000000000000" pitchFamily="2" charset="-122"/>
                <a:ea typeface="+mn-ea"/>
                <a:cs typeface="+mn-cs"/>
              </a:defRPr>
            </a:lvl4pPr>
            <a:lvl5pPr marL="2169795" indent="-241300" algn="l" defTabSz="964565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印品黑体" panose="00000500000000000000" pitchFamily="2" charset="-122"/>
                <a:ea typeface="+mn-ea"/>
                <a:cs typeface="+mn-cs"/>
              </a:defRPr>
            </a:lvl5pPr>
            <a:lvl6pPr marL="2651760" indent="-241300" algn="l" defTabSz="964565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4565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4565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4565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今年的重点项目之二，是为</a:t>
            </a:r>
            <a:r>
              <a:rPr lang="en-US" altLang="zh-CN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XXX</a:t>
            </a:r>
            <a:r>
              <a:rPr lang="zh-CN" altLang="en-US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设计的</a:t>
            </a:r>
            <a:r>
              <a:rPr lang="en-US" altLang="zh-CN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XXX</a:t>
            </a:r>
            <a:r>
              <a:rPr lang="zh-CN" altLang="en-US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大屏，由于疫情反复，设备未调试好，错过了几次好机会</a:t>
            </a:r>
          </a:p>
        </p:txBody>
      </p:sp>
    </p:spTree>
    <p:extLst>
      <p:ext uri="{BB962C8B-B14F-4D97-AF65-F5344CB8AC3E}">
        <p14:creationId xmlns:p14="http://schemas.microsoft.com/office/powerpoint/2010/main" val="42818589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id="{C850D8EE-1A97-496B-8302-427A117F11E9}"/>
              </a:ext>
            </a:extLst>
          </p:cNvPr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79000">
                <a:srgbClr val="0B1663"/>
              </a:gs>
              <a:gs pos="26000">
                <a:schemeClr val="tx1">
                  <a:lumMod val="95000"/>
                  <a:lumOff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0780" y="427038"/>
            <a:ext cx="29209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XXX</a:t>
            </a:r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部工作汇报</a:t>
            </a:r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>
          <a:xfrm>
            <a:off x="114006" y="11049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5" name="任意多边形 4"/>
          <p:cNvSpPr>
            <a:spLocks noChangeAspect="1"/>
          </p:cNvSpPr>
          <p:nvPr/>
        </p:nvSpPr>
        <p:spPr>
          <a:xfrm>
            <a:off x="-12994" y="-1651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F4345662-07DC-46B0-8C4C-B0D250A66B21}"/>
              </a:ext>
            </a:extLst>
          </p:cNvPr>
          <p:cNvSpPr/>
          <p:nvPr/>
        </p:nvSpPr>
        <p:spPr>
          <a:xfrm>
            <a:off x="592667" y="1911195"/>
            <a:ext cx="6587066" cy="3657600"/>
          </a:xfrm>
          <a:prstGeom prst="wedgeRectCallout">
            <a:avLst>
              <a:gd name="adj1" fmla="val -38828"/>
              <a:gd name="adj2" fmla="val 6111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DE2259C3-5E43-4D52-846E-CDB90D9ECCF1}"/>
              </a:ext>
            </a:extLst>
          </p:cNvPr>
          <p:cNvSpPr/>
          <p:nvPr/>
        </p:nvSpPr>
        <p:spPr>
          <a:xfrm>
            <a:off x="1970874" y="1788105"/>
            <a:ext cx="9232667" cy="4094837"/>
          </a:xfrm>
          <a:prstGeom prst="roundRect">
            <a:avLst>
              <a:gd name="adj" fmla="val 2147"/>
            </a:avLst>
          </a:prstGeom>
          <a:solidFill>
            <a:schemeClr val="bg1">
              <a:alpha val="2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AD65759-A27A-443A-8D12-29F903E2DEB9}"/>
              </a:ext>
            </a:extLst>
          </p:cNvPr>
          <p:cNvSpPr txBox="1"/>
          <p:nvPr/>
        </p:nvSpPr>
        <p:spPr>
          <a:xfrm>
            <a:off x="449823" y="1942697"/>
            <a:ext cx="78167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本部门四季度运营情况 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92B1ED5A-5C0B-4E20-9A5C-4D177287EC1C}"/>
              </a:ext>
            </a:extLst>
          </p:cNvPr>
          <p:cNvSpPr>
            <a:spLocks noChangeAspect="1"/>
          </p:cNvSpPr>
          <p:nvPr/>
        </p:nvSpPr>
        <p:spPr>
          <a:xfrm>
            <a:off x="10804525" y="5767070"/>
            <a:ext cx="866140" cy="866140"/>
          </a:xfrm>
          <a:prstGeom prst="ellipse">
            <a:avLst/>
          </a:pr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532FA93-5374-4199-ACB7-56933E56734B}"/>
              </a:ext>
            </a:extLst>
          </p:cNvPr>
          <p:cNvSpPr/>
          <p:nvPr/>
        </p:nvSpPr>
        <p:spPr>
          <a:xfrm>
            <a:off x="2627207" y="2195870"/>
            <a:ext cx="7920000" cy="599996"/>
          </a:xfrm>
          <a:prstGeom prst="roundRect">
            <a:avLst>
              <a:gd name="adj" fmla="val 135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46669A3-67F0-4BB2-8CEC-621558D7EB3E}"/>
              </a:ext>
            </a:extLst>
          </p:cNvPr>
          <p:cNvSpPr txBox="1"/>
          <p:nvPr/>
        </p:nvSpPr>
        <p:spPr>
          <a:xfrm>
            <a:off x="5836075" y="2311202"/>
            <a:ext cx="1502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第一季度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0BE0A80-F292-4276-B2C5-6344756571B7}"/>
              </a:ext>
            </a:extLst>
          </p:cNvPr>
          <p:cNvGrpSpPr/>
          <p:nvPr/>
        </p:nvGrpSpPr>
        <p:grpSpPr>
          <a:xfrm>
            <a:off x="4525999" y="2326591"/>
            <a:ext cx="1241946" cy="338554"/>
            <a:chOff x="4525999" y="2326591"/>
            <a:chExt cx="1241946" cy="338554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CD5D3BA3-99BF-4595-8AA6-B57060A49DA5}"/>
                </a:ext>
              </a:extLst>
            </p:cNvPr>
            <p:cNvSpPr/>
            <p:nvPr/>
          </p:nvSpPr>
          <p:spPr>
            <a:xfrm>
              <a:off x="4525999" y="2354917"/>
              <a:ext cx="1241946" cy="281903"/>
            </a:xfrm>
            <a:prstGeom prst="roundRect">
              <a:avLst>
                <a:gd name="adj" fmla="val 13520"/>
              </a:avLst>
            </a:prstGeom>
            <a:gradFill>
              <a:gsLst>
                <a:gs pos="80000">
                  <a:srgbClr val="7383FB">
                    <a:alpha val="0"/>
                  </a:srgbClr>
                </a:gs>
                <a:gs pos="28000">
                  <a:srgbClr val="424DA2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E763165-9329-40E0-A349-7593C0A86A3C}"/>
                </a:ext>
              </a:extLst>
            </p:cNvPr>
            <p:cNvSpPr txBox="1"/>
            <p:nvPr/>
          </p:nvSpPr>
          <p:spPr>
            <a:xfrm>
              <a:off x="5177631" y="2326591"/>
              <a:ext cx="5357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+10</a:t>
              </a:r>
              <a:endPara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DA9FDE9-3E0A-4536-9F10-209AB981EC35}"/>
              </a:ext>
            </a:extLst>
          </p:cNvPr>
          <p:cNvGrpSpPr/>
          <p:nvPr/>
        </p:nvGrpSpPr>
        <p:grpSpPr>
          <a:xfrm>
            <a:off x="7403271" y="2311202"/>
            <a:ext cx="1404000" cy="369332"/>
            <a:chOff x="7403271" y="2311202"/>
            <a:chExt cx="1404000" cy="369332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599F5B8C-63D9-4783-8ABB-E282FAB5CFE2}"/>
                </a:ext>
              </a:extLst>
            </p:cNvPr>
            <p:cNvSpPr/>
            <p:nvPr/>
          </p:nvSpPr>
          <p:spPr>
            <a:xfrm flipH="1">
              <a:off x="7403271" y="2354917"/>
              <a:ext cx="1404000" cy="281903"/>
            </a:xfrm>
            <a:prstGeom prst="roundRect">
              <a:avLst>
                <a:gd name="adj" fmla="val 13520"/>
              </a:avLst>
            </a:prstGeom>
            <a:gradFill>
              <a:gsLst>
                <a:gs pos="80000">
                  <a:srgbClr val="7383FB">
                    <a:alpha val="0"/>
                  </a:srgbClr>
                </a:gs>
                <a:gs pos="28000">
                  <a:srgbClr val="828EFA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A2B2AA3-402D-4946-8D87-9E67A51EE7BE}"/>
                </a:ext>
              </a:extLst>
            </p:cNvPr>
            <p:cNvSpPr txBox="1"/>
            <p:nvPr/>
          </p:nvSpPr>
          <p:spPr>
            <a:xfrm>
              <a:off x="7425871" y="2311202"/>
              <a:ext cx="518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-12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08834961-F46B-4416-9B69-B6EEF67C76FE}"/>
              </a:ext>
            </a:extLst>
          </p:cNvPr>
          <p:cNvSpPr/>
          <p:nvPr/>
        </p:nvSpPr>
        <p:spPr>
          <a:xfrm>
            <a:off x="2627207" y="3088974"/>
            <a:ext cx="7920000" cy="599996"/>
          </a:xfrm>
          <a:prstGeom prst="roundRect">
            <a:avLst>
              <a:gd name="adj" fmla="val 135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64BFDF6-587A-45B6-A085-8493F4B5ADF7}"/>
              </a:ext>
            </a:extLst>
          </p:cNvPr>
          <p:cNvSpPr txBox="1"/>
          <p:nvPr/>
        </p:nvSpPr>
        <p:spPr>
          <a:xfrm>
            <a:off x="5836075" y="3204306"/>
            <a:ext cx="1502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第二季度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B0ACBEB-083A-4B85-BC10-9FC7B6CB1E01}"/>
              </a:ext>
            </a:extLst>
          </p:cNvPr>
          <p:cNvGrpSpPr/>
          <p:nvPr/>
        </p:nvGrpSpPr>
        <p:grpSpPr>
          <a:xfrm>
            <a:off x="4039945" y="3219695"/>
            <a:ext cx="1728000" cy="338554"/>
            <a:chOff x="4039945" y="3219695"/>
            <a:chExt cx="1728000" cy="338554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5191FDAA-3A4F-4420-929C-19F005AD1462}"/>
                </a:ext>
              </a:extLst>
            </p:cNvPr>
            <p:cNvSpPr/>
            <p:nvPr/>
          </p:nvSpPr>
          <p:spPr>
            <a:xfrm>
              <a:off x="4039945" y="3248021"/>
              <a:ext cx="1728000" cy="281903"/>
            </a:xfrm>
            <a:prstGeom prst="roundRect">
              <a:avLst>
                <a:gd name="adj" fmla="val 13520"/>
              </a:avLst>
            </a:prstGeom>
            <a:gradFill>
              <a:gsLst>
                <a:gs pos="80000">
                  <a:srgbClr val="7383FB">
                    <a:alpha val="0"/>
                  </a:srgbClr>
                </a:gs>
                <a:gs pos="28000">
                  <a:srgbClr val="424DA2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E2B66EF-2963-4A11-8993-BF9151CE3722}"/>
                </a:ext>
              </a:extLst>
            </p:cNvPr>
            <p:cNvSpPr txBox="1"/>
            <p:nvPr/>
          </p:nvSpPr>
          <p:spPr>
            <a:xfrm>
              <a:off x="5177630" y="3219695"/>
              <a:ext cx="5357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+15</a:t>
              </a:r>
              <a:endPara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42F9488-4742-4C7F-BC5B-3B3D3C7133C2}"/>
              </a:ext>
            </a:extLst>
          </p:cNvPr>
          <p:cNvGrpSpPr/>
          <p:nvPr/>
        </p:nvGrpSpPr>
        <p:grpSpPr>
          <a:xfrm>
            <a:off x="7403271" y="3204306"/>
            <a:ext cx="972000" cy="369332"/>
            <a:chOff x="7403271" y="3204306"/>
            <a:chExt cx="972000" cy="369332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78C36072-7A44-41E6-BF84-F3FB674ACE2E}"/>
                </a:ext>
              </a:extLst>
            </p:cNvPr>
            <p:cNvSpPr/>
            <p:nvPr/>
          </p:nvSpPr>
          <p:spPr>
            <a:xfrm flipH="1">
              <a:off x="7403271" y="3248021"/>
              <a:ext cx="972000" cy="281903"/>
            </a:xfrm>
            <a:prstGeom prst="roundRect">
              <a:avLst>
                <a:gd name="adj" fmla="val 13520"/>
              </a:avLst>
            </a:prstGeom>
            <a:gradFill>
              <a:gsLst>
                <a:gs pos="80000">
                  <a:srgbClr val="7383FB">
                    <a:alpha val="0"/>
                  </a:srgbClr>
                </a:gs>
                <a:gs pos="28000">
                  <a:srgbClr val="828EFA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9591A38-8357-47DE-9858-9780E1734505}"/>
                </a:ext>
              </a:extLst>
            </p:cNvPr>
            <p:cNvSpPr txBox="1"/>
            <p:nvPr/>
          </p:nvSpPr>
          <p:spPr>
            <a:xfrm>
              <a:off x="7425871" y="320430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-4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521B5356-5988-4275-9AC2-01C8C71CCA8E}"/>
              </a:ext>
            </a:extLst>
          </p:cNvPr>
          <p:cNvSpPr/>
          <p:nvPr/>
        </p:nvSpPr>
        <p:spPr>
          <a:xfrm>
            <a:off x="2627207" y="3982078"/>
            <a:ext cx="7920000" cy="599996"/>
          </a:xfrm>
          <a:prstGeom prst="roundRect">
            <a:avLst>
              <a:gd name="adj" fmla="val 135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B41CBB6-4A6D-4423-8090-CAAD7FA17828}"/>
              </a:ext>
            </a:extLst>
          </p:cNvPr>
          <p:cNvSpPr txBox="1"/>
          <p:nvPr/>
        </p:nvSpPr>
        <p:spPr>
          <a:xfrm>
            <a:off x="5836075" y="4097410"/>
            <a:ext cx="1502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第三季度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C441805-8EE4-4B9A-B803-F18BB65FFB78}"/>
              </a:ext>
            </a:extLst>
          </p:cNvPr>
          <p:cNvGrpSpPr/>
          <p:nvPr/>
        </p:nvGrpSpPr>
        <p:grpSpPr>
          <a:xfrm>
            <a:off x="4759945" y="4112799"/>
            <a:ext cx="1008000" cy="338554"/>
            <a:chOff x="4759945" y="4112799"/>
            <a:chExt cx="1008000" cy="338554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31D1C05A-7C9C-41AF-BC55-3BBC8FC00128}"/>
                </a:ext>
              </a:extLst>
            </p:cNvPr>
            <p:cNvSpPr/>
            <p:nvPr/>
          </p:nvSpPr>
          <p:spPr>
            <a:xfrm>
              <a:off x="4759945" y="4141125"/>
              <a:ext cx="1008000" cy="281903"/>
            </a:xfrm>
            <a:prstGeom prst="roundRect">
              <a:avLst>
                <a:gd name="adj" fmla="val 13520"/>
              </a:avLst>
            </a:prstGeom>
            <a:gradFill>
              <a:gsLst>
                <a:gs pos="80000">
                  <a:srgbClr val="7383FB">
                    <a:alpha val="0"/>
                  </a:srgbClr>
                </a:gs>
                <a:gs pos="28000">
                  <a:srgbClr val="424DA2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4CECF54-E847-4122-AF8D-AC1A7F95B9F0}"/>
                </a:ext>
              </a:extLst>
            </p:cNvPr>
            <p:cNvSpPr txBox="1"/>
            <p:nvPr/>
          </p:nvSpPr>
          <p:spPr>
            <a:xfrm>
              <a:off x="5269002" y="4112799"/>
              <a:ext cx="44435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+4</a:t>
              </a:r>
              <a:endPara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92B0C75E-D407-4ED5-89C3-AEC2CF362247}"/>
              </a:ext>
            </a:extLst>
          </p:cNvPr>
          <p:cNvGrpSpPr/>
          <p:nvPr/>
        </p:nvGrpSpPr>
        <p:grpSpPr>
          <a:xfrm>
            <a:off x="7403271" y="4097410"/>
            <a:ext cx="2016000" cy="369332"/>
            <a:chOff x="7403271" y="4097410"/>
            <a:chExt cx="2016000" cy="369332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D707C74A-9F54-48FA-B48D-82A5E58D767D}"/>
                </a:ext>
              </a:extLst>
            </p:cNvPr>
            <p:cNvSpPr/>
            <p:nvPr/>
          </p:nvSpPr>
          <p:spPr>
            <a:xfrm flipH="1">
              <a:off x="7403271" y="4141125"/>
              <a:ext cx="2016000" cy="281903"/>
            </a:xfrm>
            <a:prstGeom prst="roundRect">
              <a:avLst>
                <a:gd name="adj" fmla="val 13520"/>
              </a:avLst>
            </a:prstGeom>
            <a:gradFill>
              <a:gsLst>
                <a:gs pos="80000">
                  <a:srgbClr val="7383FB">
                    <a:alpha val="0"/>
                  </a:srgbClr>
                </a:gs>
                <a:gs pos="28000">
                  <a:srgbClr val="828EFA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86E9A87-8117-4139-BC9C-C2274A35F48D}"/>
                </a:ext>
              </a:extLst>
            </p:cNvPr>
            <p:cNvSpPr txBox="1"/>
            <p:nvPr/>
          </p:nvSpPr>
          <p:spPr>
            <a:xfrm>
              <a:off x="7425871" y="4097410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-20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291E576E-BA5A-4639-BF0A-42FFCEC7608D}"/>
              </a:ext>
            </a:extLst>
          </p:cNvPr>
          <p:cNvSpPr/>
          <p:nvPr/>
        </p:nvSpPr>
        <p:spPr>
          <a:xfrm>
            <a:off x="2627207" y="4875181"/>
            <a:ext cx="7920000" cy="599996"/>
          </a:xfrm>
          <a:prstGeom prst="roundRect">
            <a:avLst>
              <a:gd name="adj" fmla="val 135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5C01A00-B05B-4C40-A502-B5313D5411F5}"/>
              </a:ext>
            </a:extLst>
          </p:cNvPr>
          <p:cNvSpPr txBox="1"/>
          <p:nvPr/>
        </p:nvSpPr>
        <p:spPr>
          <a:xfrm>
            <a:off x="5836075" y="4990513"/>
            <a:ext cx="1502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第四季度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922FA112-C9FE-4A0C-ABE2-A9462D0FA223}"/>
              </a:ext>
            </a:extLst>
          </p:cNvPr>
          <p:cNvGrpSpPr/>
          <p:nvPr/>
        </p:nvGrpSpPr>
        <p:grpSpPr>
          <a:xfrm>
            <a:off x="5083945" y="5005902"/>
            <a:ext cx="684000" cy="338554"/>
            <a:chOff x="5083945" y="5005902"/>
            <a:chExt cx="684000" cy="338554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A651D26A-1AD3-4114-9B16-9533E7E9A771}"/>
                </a:ext>
              </a:extLst>
            </p:cNvPr>
            <p:cNvSpPr/>
            <p:nvPr/>
          </p:nvSpPr>
          <p:spPr>
            <a:xfrm>
              <a:off x="5083945" y="5034228"/>
              <a:ext cx="684000" cy="281903"/>
            </a:xfrm>
            <a:prstGeom prst="roundRect">
              <a:avLst>
                <a:gd name="adj" fmla="val 13520"/>
              </a:avLst>
            </a:prstGeom>
            <a:gradFill>
              <a:gsLst>
                <a:gs pos="80000">
                  <a:srgbClr val="7383FB">
                    <a:alpha val="0"/>
                  </a:srgbClr>
                </a:gs>
                <a:gs pos="28000">
                  <a:srgbClr val="424DA2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A5A6300-617B-4FEE-895F-8F64CF3CEFB0}"/>
                </a:ext>
              </a:extLst>
            </p:cNvPr>
            <p:cNvSpPr txBox="1"/>
            <p:nvPr/>
          </p:nvSpPr>
          <p:spPr>
            <a:xfrm>
              <a:off x="5269002" y="5005902"/>
              <a:ext cx="44435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+2</a:t>
              </a:r>
              <a:endPara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098F0AF-5116-452D-A8C0-4B7A2A7265AB}"/>
              </a:ext>
            </a:extLst>
          </p:cNvPr>
          <p:cNvGrpSpPr/>
          <p:nvPr/>
        </p:nvGrpSpPr>
        <p:grpSpPr>
          <a:xfrm>
            <a:off x="7403271" y="4990513"/>
            <a:ext cx="1728000" cy="369332"/>
            <a:chOff x="7403271" y="4990513"/>
            <a:chExt cx="1728000" cy="369332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1B8E8836-DF05-4277-A6D3-7793F44C68E6}"/>
                </a:ext>
              </a:extLst>
            </p:cNvPr>
            <p:cNvSpPr/>
            <p:nvPr/>
          </p:nvSpPr>
          <p:spPr>
            <a:xfrm flipH="1">
              <a:off x="7403271" y="5031179"/>
              <a:ext cx="1728000" cy="288000"/>
            </a:xfrm>
            <a:prstGeom prst="roundRect">
              <a:avLst>
                <a:gd name="adj" fmla="val 13520"/>
              </a:avLst>
            </a:prstGeom>
            <a:gradFill>
              <a:gsLst>
                <a:gs pos="80000">
                  <a:srgbClr val="7383FB">
                    <a:alpha val="0"/>
                  </a:srgbClr>
                </a:gs>
                <a:gs pos="28000">
                  <a:srgbClr val="828EFA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16D78DF-2FE9-4AB5-AB9A-BF1EC1A4E75A}"/>
                </a:ext>
              </a:extLst>
            </p:cNvPr>
            <p:cNvSpPr txBox="1"/>
            <p:nvPr/>
          </p:nvSpPr>
          <p:spPr>
            <a:xfrm>
              <a:off x="7447512" y="4990513"/>
              <a:ext cx="518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-15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FFA80CC9-146B-4F43-9B7A-9FC08A44C158}"/>
              </a:ext>
            </a:extLst>
          </p:cNvPr>
          <p:cNvSpPr txBox="1"/>
          <p:nvPr/>
        </p:nvSpPr>
        <p:spPr>
          <a:xfrm>
            <a:off x="1182512" y="3144159"/>
            <a:ext cx="507831" cy="13777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单位</a:t>
            </a:r>
            <a:r>
              <a:rPr lang="en-US" altLang="zh-CN" sz="1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:</a:t>
            </a:r>
            <a:r>
              <a:rPr lang="zh-CN" altLang="en-US" sz="1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万元</a:t>
            </a:r>
          </a:p>
        </p:txBody>
      </p:sp>
    </p:spTree>
    <p:extLst>
      <p:ext uri="{BB962C8B-B14F-4D97-AF65-F5344CB8AC3E}">
        <p14:creationId xmlns:p14="http://schemas.microsoft.com/office/powerpoint/2010/main" val="35208662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>
            <a:extLst>
              <a:ext uri="{FF2B5EF4-FFF2-40B4-BE49-F238E27FC236}">
                <a16:creationId xmlns:a16="http://schemas.microsoft.com/office/drawing/2014/main" id="{95A2DFF0-4243-481A-8F30-0CDB075CC31E}"/>
              </a:ext>
            </a:extLst>
          </p:cNvPr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79000">
                <a:srgbClr val="0B1663"/>
              </a:gs>
              <a:gs pos="26000">
                <a:schemeClr val="tx1">
                  <a:lumMod val="95000"/>
                  <a:lumOff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0780" y="427038"/>
            <a:ext cx="29209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XXX</a:t>
            </a:r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部工作汇报</a:t>
            </a:r>
          </a:p>
        </p:txBody>
      </p:sp>
      <p:sp>
        <p:nvSpPr>
          <p:cNvPr id="13" name="Rectangle 19">
            <a:extLst>
              <a:ext uri="{FF2B5EF4-FFF2-40B4-BE49-F238E27FC236}">
                <a16:creationId xmlns:a16="http://schemas.microsoft.com/office/drawing/2014/main" id="{B1A68742-6314-4A2D-BA63-10544B0D83A5}"/>
              </a:ext>
            </a:extLst>
          </p:cNvPr>
          <p:cNvSpPr/>
          <p:nvPr/>
        </p:nvSpPr>
        <p:spPr>
          <a:xfrm>
            <a:off x="8049953" y="-16510"/>
            <a:ext cx="4142047" cy="6874510"/>
          </a:xfrm>
          <a:prstGeom prst="rect">
            <a:avLst/>
          </a:prstGeom>
          <a:solidFill>
            <a:srgbClr val="424DA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0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>
          <a:xfrm>
            <a:off x="114006" y="11049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5" name="任意多边形 4"/>
          <p:cNvSpPr>
            <a:spLocks noChangeAspect="1"/>
          </p:cNvSpPr>
          <p:nvPr/>
        </p:nvSpPr>
        <p:spPr>
          <a:xfrm>
            <a:off x="-12994" y="-1651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F4345662-07DC-46B0-8C4C-B0D250A66B21}"/>
              </a:ext>
            </a:extLst>
          </p:cNvPr>
          <p:cNvSpPr/>
          <p:nvPr/>
        </p:nvSpPr>
        <p:spPr>
          <a:xfrm>
            <a:off x="592667" y="1761067"/>
            <a:ext cx="6587066" cy="3657600"/>
          </a:xfrm>
          <a:prstGeom prst="wedgeRectCallout">
            <a:avLst>
              <a:gd name="adj1" fmla="val -38828"/>
              <a:gd name="adj2" fmla="val 6111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397E7A26-1E75-4B4B-9510-769ED0C4C3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3836516"/>
              </p:ext>
            </p:extLst>
          </p:nvPr>
        </p:nvGraphicFramePr>
        <p:xfrm>
          <a:off x="762758" y="1814102"/>
          <a:ext cx="6587066" cy="3917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7553035F-92C2-4CB8-99CD-6DECB8822815}"/>
              </a:ext>
            </a:extLst>
          </p:cNvPr>
          <p:cNvSpPr txBox="1"/>
          <p:nvPr/>
        </p:nvSpPr>
        <p:spPr>
          <a:xfrm>
            <a:off x="1667933" y="5991362"/>
            <a:ext cx="4776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XXX</a:t>
            </a:r>
            <a:r>
              <a:rPr lang="zh-CN" altLang="en-US" sz="24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部年度公司产品销售表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E15D604-3689-4F51-8901-871C64E77D03}"/>
              </a:ext>
            </a:extLst>
          </p:cNvPr>
          <p:cNvSpPr txBox="1"/>
          <p:nvPr/>
        </p:nvSpPr>
        <p:spPr>
          <a:xfrm>
            <a:off x="8669253" y="396540"/>
            <a:ext cx="30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公司产品销售详情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BE5E309-C92B-406A-80C1-54C33EC14A86}"/>
              </a:ext>
            </a:extLst>
          </p:cNvPr>
          <p:cNvSpPr txBox="1"/>
          <p:nvPr/>
        </p:nvSpPr>
        <p:spPr>
          <a:xfrm>
            <a:off x="8625576" y="1652807"/>
            <a:ext cx="276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A32CC50-AC0F-4AB2-8BDA-027C29E8A7F7}"/>
              </a:ext>
            </a:extLst>
          </p:cNvPr>
          <p:cNvSpPr txBox="1"/>
          <p:nvPr/>
        </p:nvSpPr>
        <p:spPr>
          <a:xfrm>
            <a:off x="8440430" y="110085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排名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02B3291-E40A-4013-91B6-22CEDAA46AE2}"/>
              </a:ext>
            </a:extLst>
          </p:cNvPr>
          <p:cNvSpPr txBox="1"/>
          <p:nvPr/>
        </p:nvSpPr>
        <p:spPr>
          <a:xfrm>
            <a:off x="9589583" y="110085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销售额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394843F-7293-47C0-AE98-CD361D575014}"/>
              </a:ext>
            </a:extLst>
          </p:cNvPr>
          <p:cNvSpPr txBox="1"/>
          <p:nvPr/>
        </p:nvSpPr>
        <p:spPr>
          <a:xfrm>
            <a:off x="10969568" y="113107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成交量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BC2080C-2648-4BB5-8FA9-E3B50C42A2B0}"/>
              </a:ext>
            </a:extLst>
          </p:cNvPr>
          <p:cNvSpPr txBox="1"/>
          <p:nvPr/>
        </p:nvSpPr>
        <p:spPr>
          <a:xfrm>
            <a:off x="9579965" y="1652807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120190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55EB0E8-5262-431E-9AE2-203FE67E5613}"/>
              </a:ext>
            </a:extLst>
          </p:cNvPr>
          <p:cNvSpPr txBox="1"/>
          <p:nvPr/>
        </p:nvSpPr>
        <p:spPr>
          <a:xfrm>
            <a:off x="11116243" y="1652807"/>
            <a:ext cx="574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400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97ACCE9-F306-4928-84AF-BDF68FC9CDD9}"/>
              </a:ext>
            </a:extLst>
          </p:cNvPr>
          <p:cNvSpPr txBox="1"/>
          <p:nvPr/>
        </p:nvSpPr>
        <p:spPr>
          <a:xfrm>
            <a:off x="8625576" y="2153985"/>
            <a:ext cx="276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71359AC-AC5A-437D-877C-790D45EC5485}"/>
              </a:ext>
            </a:extLst>
          </p:cNvPr>
          <p:cNvSpPr txBox="1"/>
          <p:nvPr/>
        </p:nvSpPr>
        <p:spPr>
          <a:xfrm>
            <a:off x="9579965" y="2153985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120190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9765541-08A6-4EB2-A348-2B21213EF253}"/>
              </a:ext>
            </a:extLst>
          </p:cNvPr>
          <p:cNvSpPr txBox="1"/>
          <p:nvPr/>
        </p:nvSpPr>
        <p:spPr>
          <a:xfrm>
            <a:off x="11116243" y="2153985"/>
            <a:ext cx="574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400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0186438-8004-4D70-9D34-4ABB84C6724C}"/>
              </a:ext>
            </a:extLst>
          </p:cNvPr>
          <p:cNvSpPr txBox="1"/>
          <p:nvPr/>
        </p:nvSpPr>
        <p:spPr>
          <a:xfrm>
            <a:off x="8625576" y="2655163"/>
            <a:ext cx="276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0CA572A-877F-4CD5-A1FD-1080EE4A1166}"/>
              </a:ext>
            </a:extLst>
          </p:cNvPr>
          <p:cNvSpPr txBox="1"/>
          <p:nvPr/>
        </p:nvSpPr>
        <p:spPr>
          <a:xfrm>
            <a:off x="9579965" y="2655163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120190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9F8B875-5CE7-40EF-986E-2C95A9770648}"/>
              </a:ext>
            </a:extLst>
          </p:cNvPr>
          <p:cNvSpPr txBox="1"/>
          <p:nvPr/>
        </p:nvSpPr>
        <p:spPr>
          <a:xfrm>
            <a:off x="11116243" y="2655163"/>
            <a:ext cx="574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400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AB25ED9-0325-4204-A028-1A9986BAC6A9}"/>
              </a:ext>
            </a:extLst>
          </p:cNvPr>
          <p:cNvSpPr txBox="1"/>
          <p:nvPr/>
        </p:nvSpPr>
        <p:spPr>
          <a:xfrm>
            <a:off x="8625576" y="3156341"/>
            <a:ext cx="276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3248549-D614-4818-A9C9-E7AB00F00499}"/>
              </a:ext>
            </a:extLst>
          </p:cNvPr>
          <p:cNvSpPr txBox="1"/>
          <p:nvPr/>
        </p:nvSpPr>
        <p:spPr>
          <a:xfrm>
            <a:off x="9579965" y="3156341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120190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99B8ECB-3CC3-431D-9537-A798B6A26DE6}"/>
              </a:ext>
            </a:extLst>
          </p:cNvPr>
          <p:cNvSpPr txBox="1"/>
          <p:nvPr/>
        </p:nvSpPr>
        <p:spPr>
          <a:xfrm>
            <a:off x="11116243" y="3156341"/>
            <a:ext cx="574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400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660C554-EA0C-4FB3-957D-C1B66BD3B1B5}"/>
              </a:ext>
            </a:extLst>
          </p:cNvPr>
          <p:cNvSpPr txBox="1"/>
          <p:nvPr/>
        </p:nvSpPr>
        <p:spPr>
          <a:xfrm>
            <a:off x="8625576" y="3657519"/>
            <a:ext cx="276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DC1690E-9C57-4148-BBE6-6E69037A2197}"/>
              </a:ext>
            </a:extLst>
          </p:cNvPr>
          <p:cNvSpPr txBox="1"/>
          <p:nvPr/>
        </p:nvSpPr>
        <p:spPr>
          <a:xfrm>
            <a:off x="9579965" y="3657519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120190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9FEE422-7EF5-4573-B225-01F4AC112536}"/>
              </a:ext>
            </a:extLst>
          </p:cNvPr>
          <p:cNvSpPr txBox="1"/>
          <p:nvPr/>
        </p:nvSpPr>
        <p:spPr>
          <a:xfrm>
            <a:off x="11116243" y="3657519"/>
            <a:ext cx="574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400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A92A5F5-67B0-458D-84DE-C35C06D6EC2A}"/>
              </a:ext>
            </a:extLst>
          </p:cNvPr>
          <p:cNvSpPr txBox="1"/>
          <p:nvPr/>
        </p:nvSpPr>
        <p:spPr>
          <a:xfrm>
            <a:off x="8625576" y="4158697"/>
            <a:ext cx="276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4C038C2-0D07-4148-856B-D7530592D0EC}"/>
              </a:ext>
            </a:extLst>
          </p:cNvPr>
          <p:cNvSpPr txBox="1"/>
          <p:nvPr/>
        </p:nvSpPr>
        <p:spPr>
          <a:xfrm>
            <a:off x="9579965" y="4158697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120190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FD735C2-4595-4B08-8743-996F8910C22E}"/>
              </a:ext>
            </a:extLst>
          </p:cNvPr>
          <p:cNvSpPr txBox="1"/>
          <p:nvPr/>
        </p:nvSpPr>
        <p:spPr>
          <a:xfrm>
            <a:off x="11116243" y="4158697"/>
            <a:ext cx="574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400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396EE3C-7FC9-422C-BD00-D1D9F1C5A726}"/>
              </a:ext>
            </a:extLst>
          </p:cNvPr>
          <p:cNvSpPr txBox="1"/>
          <p:nvPr/>
        </p:nvSpPr>
        <p:spPr>
          <a:xfrm>
            <a:off x="8625576" y="4659875"/>
            <a:ext cx="276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95472CC-2C49-4E8A-94D0-EC779E376463}"/>
              </a:ext>
            </a:extLst>
          </p:cNvPr>
          <p:cNvSpPr txBox="1"/>
          <p:nvPr/>
        </p:nvSpPr>
        <p:spPr>
          <a:xfrm>
            <a:off x="9579965" y="4659875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120190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E2E6A59-EE77-4D36-9A7C-051782D24D6D}"/>
              </a:ext>
            </a:extLst>
          </p:cNvPr>
          <p:cNvSpPr txBox="1"/>
          <p:nvPr/>
        </p:nvSpPr>
        <p:spPr>
          <a:xfrm>
            <a:off x="11116243" y="4659875"/>
            <a:ext cx="574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400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684EA7A-525C-4483-9BCF-FBEB658A574D}"/>
              </a:ext>
            </a:extLst>
          </p:cNvPr>
          <p:cNvSpPr txBox="1"/>
          <p:nvPr/>
        </p:nvSpPr>
        <p:spPr>
          <a:xfrm>
            <a:off x="8625576" y="5161053"/>
            <a:ext cx="276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8AD1EC3-A676-454A-A39E-7EEC5934D24B}"/>
              </a:ext>
            </a:extLst>
          </p:cNvPr>
          <p:cNvSpPr txBox="1"/>
          <p:nvPr/>
        </p:nvSpPr>
        <p:spPr>
          <a:xfrm>
            <a:off x="9579965" y="5161053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120190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765F4BA-3708-4EAF-A4D3-7696156BF596}"/>
              </a:ext>
            </a:extLst>
          </p:cNvPr>
          <p:cNvSpPr txBox="1"/>
          <p:nvPr/>
        </p:nvSpPr>
        <p:spPr>
          <a:xfrm>
            <a:off x="11116243" y="5161053"/>
            <a:ext cx="574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400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2B9A805-FDA3-49C2-BCD4-9C49ACEB9040}"/>
              </a:ext>
            </a:extLst>
          </p:cNvPr>
          <p:cNvSpPr txBox="1"/>
          <p:nvPr/>
        </p:nvSpPr>
        <p:spPr>
          <a:xfrm>
            <a:off x="8625576" y="5662231"/>
            <a:ext cx="276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4FA9FB6-E263-4C0C-B9F8-70E2CF6357FE}"/>
              </a:ext>
            </a:extLst>
          </p:cNvPr>
          <p:cNvSpPr txBox="1"/>
          <p:nvPr/>
        </p:nvSpPr>
        <p:spPr>
          <a:xfrm>
            <a:off x="9579965" y="5662231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120190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04905F3-60A8-4D1F-AFAF-6CBADD7369F0}"/>
              </a:ext>
            </a:extLst>
          </p:cNvPr>
          <p:cNvSpPr txBox="1"/>
          <p:nvPr/>
        </p:nvSpPr>
        <p:spPr>
          <a:xfrm>
            <a:off x="11116243" y="5662231"/>
            <a:ext cx="574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400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5BCFF64-954C-428C-98C2-D51E6726C080}"/>
              </a:ext>
            </a:extLst>
          </p:cNvPr>
          <p:cNvSpPr txBox="1"/>
          <p:nvPr/>
        </p:nvSpPr>
        <p:spPr>
          <a:xfrm>
            <a:off x="8625576" y="6163405"/>
            <a:ext cx="276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7434B8D-93AB-4CB7-93F7-8F35E7680A82}"/>
              </a:ext>
            </a:extLst>
          </p:cNvPr>
          <p:cNvSpPr txBox="1"/>
          <p:nvPr/>
        </p:nvSpPr>
        <p:spPr>
          <a:xfrm>
            <a:off x="9579965" y="6163405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120190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E3D32A4-3A74-4490-A55D-77A227C23F75}"/>
              </a:ext>
            </a:extLst>
          </p:cNvPr>
          <p:cNvSpPr txBox="1"/>
          <p:nvPr/>
        </p:nvSpPr>
        <p:spPr>
          <a:xfrm>
            <a:off x="11116243" y="6163405"/>
            <a:ext cx="574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400</a:t>
            </a: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22804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2CE1DD16-FF94-4C39-8D77-E41AE526E52C}"/>
              </a:ext>
            </a:extLst>
          </p:cNvPr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79000">
                <a:srgbClr val="0B1663"/>
              </a:gs>
              <a:gs pos="26000">
                <a:schemeClr val="tx1">
                  <a:lumMod val="95000"/>
                  <a:lumOff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0780" y="427038"/>
            <a:ext cx="29209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XXX</a:t>
            </a:r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部工作汇报</a:t>
            </a:r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>
          <a:xfrm>
            <a:off x="114006" y="11049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5" name="任意多边形 4"/>
          <p:cNvSpPr>
            <a:spLocks noChangeAspect="1"/>
          </p:cNvSpPr>
          <p:nvPr/>
        </p:nvSpPr>
        <p:spPr>
          <a:xfrm>
            <a:off x="-12994" y="-1651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0430D5D-A8E0-491A-B5B2-2D54367EF71F}"/>
              </a:ext>
            </a:extLst>
          </p:cNvPr>
          <p:cNvSpPr/>
          <p:nvPr/>
        </p:nvSpPr>
        <p:spPr>
          <a:xfrm>
            <a:off x="4490114" y="1353391"/>
            <a:ext cx="6228703" cy="1368000"/>
          </a:xfrm>
          <a:prstGeom prst="rect">
            <a:avLst/>
          </a:prstGeom>
          <a:gradFill>
            <a:gsLst>
              <a:gs pos="100000">
                <a:srgbClr val="7383FB">
                  <a:alpha val="0"/>
                </a:srgbClr>
              </a:gs>
              <a:gs pos="53000">
                <a:srgbClr val="3A4AC1">
                  <a:alpha val="82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F4345662-07DC-46B0-8C4C-B0D250A66B21}"/>
              </a:ext>
            </a:extLst>
          </p:cNvPr>
          <p:cNvSpPr/>
          <p:nvPr/>
        </p:nvSpPr>
        <p:spPr>
          <a:xfrm>
            <a:off x="592667" y="1761067"/>
            <a:ext cx="6587066" cy="3657600"/>
          </a:xfrm>
          <a:prstGeom prst="wedgeRectCallout">
            <a:avLst>
              <a:gd name="adj1" fmla="val -38828"/>
              <a:gd name="adj2" fmla="val 6111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7FA49FB-7DD5-48E6-8531-1E40F776A196}"/>
              </a:ext>
            </a:extLst>
          </p:cNvPr>
          <p:cNvSpPr/>
          <p:nvPr/>
        </p:nvSpPr>
        <p:spPr>
          <a:xfrm>
            <a:off x="2483893" y="3182609"/>
            <a:ext cx="6228703" cy="1393200"/>
          </a:xfrm>
          <a:prstGeom prst="rect">
            <a:avLst/>
          </a:prstGeom>
          <a:gradFill>
            <a:gsLst>
              <a:gs pos="100000">
                <a:srgbClr val="7383FB">
                  <a:alpha val="0"/>
                </a:srgbClr>
              </a:gs>
              <a:gs pos="51000">
                <a:srgbClr val="3A4AC1">
                  <a:alpha val="82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645859B-0DDE-4811-86FF-445EEF893BE6}"/>
              </a:ext>
            </a:extLst>
          </p:cNvPr>
          <p:cNvSpPr/>
          <p:nvPr/>
        </p:nvSpPr>
        <p:spPr>
          <a:xfrm>
            <a:off x="1747620" y="5037028"/>
            <a:ext cx="6228703" cy="1368000"/>
          </a:xfrm>
          <a:prstGeom prst="rect">
            <a:avLst/>
          </a:prstGeom>
          <a:gradFill>
            <a:gsLst>
              <a:gs pos="100000">
                <a:srgbClr val="7383FB">
                  <a:alpha val="0"/>
                </a:srgbClr>
              </a:gs>
              <a:gs pos="51000">
                <a:srgbClr val="3A4AC1">
                  <a:alpha val="82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84479E9-F8F3-4576-870F-9FEC92237AB6}"/>
              </a:ext>
            </a:extLst>
          </p:cNvPr>
          <p:cNvSpPr/>
          <p:nvPr/>
        </p:nvSpPr>
        <p:spPr>
          <a:xfrm>
            <a:off x="5233828" y="0"/>
            <a:ext cx="6957537" cy="6858000"/>
          </a:xfrm>
          <a:custGeom>
            <a:avLst/>
            <a:gdLst>
              <a:gd name="connsiteX0" fmla="*/ 0 w 6957537"/>
              <a:gd name="connsiteY0" fmla="*/ 0 h 6874510"/>
              <a:gd name="connsiteX1" fmla="*/ 6957537 w 6957537"/>
              <a:gd name="connsiteY1" fmla="*/ 0 h 6874510"/>
              <a:gd name="connsiteX2" fmla="*/ 6957537 w 6957537"/>
              <a:gd name="connsiteY2" fmla="*/ 6874510 h 6874510"/>
              <a:gd name="connsiteX3" fmla="*/ 2100142 w 6957537"/>
              <a:gd name="connsiteY3" fmla="*/ 6874510 h 6874510"/>
              <a:gd name="connsiteX4" fmla="*/ 3814642 w 6957537"/>
              <a:gd name="connsiteY4" fmla="*/ 16510 h 6874510"/>
              <a:gd name="connsiteX5" fmla="*/ 0 w 6957537"/>
              <a:gd name="connsiteY5" fmla="*/ 16510 h 6874510"/>
              <a:gd name="connsiteX6" fmla="*/ 0 w 6957537"/>
              <a:gd name="connsiteY6" fmla="*/ 0 h 687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57537" h="6874510">
                <a:moveTo>
                  <a:pt x="0" y="0"/>
                </a:moveTo>
                <a:lnTo>
                  <a:pt x="6957537" y="0"/>
                </a:lnTo>
                <a:lnTo>
                  <a:pt x="6957537" y="6874510"/>
                </a:lnTo>
                <a:lnTo>
                  <a:pt x="2100142" y="6874510"/>
                </a:lnTo>
                <a:lnTo>
                  <a:pt x="3814642" y="16510"/>
                </a:lnTo>
                <a:lnTo>
                  <a:pt x="0" y="1651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462B541-6674-4836-A341-E86F255FE031}"/>
              </a:ext>
            </a:extLst>
          </p:cNvPr>
          <p:cNvSpPr txBox="1"/>
          <p:nvPr/>
        </p:nvSpPr>
        <p:spPr>
          <a:xfrm>
            <a:off x="3651811" y="1573069"/>
            <a:ext cx="4779194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今年的重点项目之一，是为</a:t>
            </a:r>
            <a:r>
              <a:rPr lang="en-US" altLang="zh-CN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XXX</a:t>
            </a:r>
            <a:r>
              <a:rPr lang="zh-CN" altLang="en-US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打造的全方位平台系统，成本占部门全年成本最高，服务期味道，需继续跟进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76097FC-6D70-48ED-9959-661477F53D9E}"/>
              </a:ext>
            </a:extLst>
          </p:cNvPr>
          <p:cNvSpPr txBox="1"/>
          <p:nvPr/>
        </p:nvSpPr>
        <p:spPr>
          <a:xfrm>
            <a:off x="3076013" y="3444403"/>
            <a:ext cx="4779194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今年的重点项目之一，是为</a:t>
            </a:r>
            <a:r>
              <a:rPr lang="en-US" altLang="zh-CN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XXX</a:t>
            </a:r>
            <a:r>
              <a:rPr lang="zh-CN" altLang="en-US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打造的全方位平台系统，成本占部门全年成本最高，服务期味道，需继续跟进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143930C-16AD-4F54-A224-D12A6F9F9A53}"/>
              </a:ext>
            </a:extLst>
          </p:cNvPr>
          <p:cNvSpPr txBox="1"/>
          <p:nvPr/>
        </p:nvSpPr>
        <p:spPr>
          <a:xfrm>
            <a:off x="2515979" y="5238812"/>
            <a:ext cx="4779194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今年的重点项目之一，是为</a:t>
            </a:r>
            <a:r>
              <a:rPr lang="en-US" altLang="zh-CN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XXX</a:t>
            </a:r>
            <a:r>
              <a:rPr lang="zh-CN" altLang="en-US" sz="1600" noProof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打造的全方位平台系统，成本占部门全年成本最高，服务期味道，需继续跟进</a:t>
            </a:r>
          </a:p>
        </p:txBody>
      </p:sp>
    </p:spTree>
    <p:extLst>
      <p:ext uri="{BB962C8B-B14F-4D97-AF65-F5344CB8AC3E}">
        <p14:creationId xmlns:p14="http://schemas.microsoft.com/office/powerpoint/2010/main" val="2387315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8191907"/>
          <p:cNvPicPr>
            <a:picLocks noChangeAspect="1"/>
          </p:cNvPicPr>
          <p:nvPr/>
        </p:nvPicPr>
        <p:blipFill>
          <a:blip r:embed="rId2"/>
          <a:srcRect r="4390"/>
          <a:stretch>
            <a:fillRect/>
          </a:stretch>
        </p:blipFill>
        <p:spPr>
          <a:xfrm>
            <a:off x="635" y="0"/>
            <a:ext cx="12192000" cy="68573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0730" cy="6858000"/>
          </a:xfrm>
          <a:prstGeom prst="rect">
            <a:avLst/>
          </a:prstGeom>
          <a:gradFill>
            <a:gsLst>
              <a:gs pos="0">
                <a:srgbClr val="0824F2">
                  <a:alpha val="67000"/>
                </a:srgbClr>
              </a:gs>
              <a:gs pos="100000">
                <a:srgbClr val="0824F2"/>
              </a:gs>
              <a:gs pos="79000">
                <a:srgbClr val="0B1663">
                  <a:alpha val="5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15633" y="1754823"/>
            <a:ext cx="10960735" cy="3165475"/>
            <a:chOff x="-51" y="3749"/>
            <a:chExt cx="17261" cy="4985"/>
          </a:xfrm>
        </p:grpSpPr>
        <p:sp>
          <p:nvSpPr>
            <p:cNvPr id="5" name="文本框 4"/>
            <p:cNvSpPr txBox="1"/>
            <p:nvPr/>
          </p:nvSpPr>
          <p:spPr>
            <a:xfrm>
              <a:off x="-51" y="3749"/>
              <a:ext cx="8316" cy="256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l" fontAlgn="ctr"/>
              <a:r>
                <a:rPr lang="zh-CN" altLang="en-US" sz="10000" dirty="0">
                  <a:solidFill>
                    <a:schemeClr val="bg1"/>
                  </a:solidFill>
                  <a:latin typeface="励字侠义简繁" panose="02010604000000000000" charset="-122"/>
                  <a:ea typeface="励字侠义简繁" panose="02010604000000000000" charset="-122"/>
                  <a:cs typeface="励字侠义简繁" panose="02010604000000000000" charset="-122"/>
                </a:rPr>
                <a:t>携手并肩</a:t>
              </a:r>
              <a:r>
                <a:rPr lang="en-US" altLang="zh-CN" sz="10000" dirty="0">
                  <a:solidFill>
                    <a:schemeClr val="bg1"/>
                  </a:solidFill>
                  <a:latin typeface="励字侠义简繁" panose="02010604000000000000" charset="-122"/>
                  <a:ea typeface="励字侠义简繁" panose="02010604000000000000" charset="-122"/>
                  <a:cs typeface="励字侠义简繁" panose="02010604000000000000" charset="-122"/>
                </a:rPr>
                <a:t> </a:t>
              </a:r>
              <a:endParaRPr lang="zh-CN" altLang="en-US" sz="10000" dirty="0">
                <a:solidFill>
                  <a:schemeClr val="bg1"/>
                </a:solidFill>
                <a:latin typeface="励字侠义简繁" panose="02010604000000000000" charset="-122"/>
                <a:ea typeface="励字侠义简繁" panose="02010604000000000000" charset="-122"/>
                <a:cs typeface="励字侠义简繁" panose="02010604000000000000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478" y="5690"/>
              <a:ext cx="10732" cy="25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fontAlgn="ctr"/>
              <a:r>
                <a:rPr lang="zh-CN" altLang="en-US" sz="10000" dirty="0">
                  <a:solidFill>
                    <a:schemeClr val="bg1"/>
                  </a:solidFill>
                  <a:latin typeface="励字侠义简繁" panose="02010604000000000000" charset="-122"/>
                  <a:ea typeface="励字侠义简繁" panose="02010604000000000000" charset="-122"/>
                  <a:cs typeface="励字侠义简繁" panose="02010604000000000000" charset="-122"/>
                  <a:sym typeface="+mn-ea"/>
                </a:rPr>
                <a:t>共</a:t>
              </a:r>
              <a:r>
                <a:rPr lang="en-US" altLang="zh-CN" sz="10000" dirty="0">
                  <a:solidFill>
                    <a:schemeClr val="bg1"/>
                  </a:solidFill>
                  <a:latin typeface="励字侠义简繁" panose="02010604000000000000" charset="-122"/>
                  <a:ea typeface="励字侠义简繁" panose="02010604000000000000" charset="-122"/>
                  <a:cs typeface="励字侠义简繁" panose="02010604000000000000" charset="-122"/>
                  <a:sym typeface="+mn-ea"/>
                </a:rPr>
                <a:t>   </a:t>
              </a:r>
              <a:r>
                <a:rPr lang="zh-CN" altLang="en-US" sz="10000" dirty="0">
                  <a:solidFill>
                    <a:schemeClr val="bg1"/>
                  </a:solidFill>
                  <a:latin typeface="励字侠义简繁" panose="02010604000000000000" charset="-122"/>
                  <a:ea typeface="励字侠义简繁" panose="02010604000000000000" charset="-122"/>
                  <a:cs typeface="励字侠义简繁" panose="02010604000000000000" charset="-122"/>
                  <a:sym typeface="+mn-ea"/>
                </a:rPr>
                <a:t>未来</a:t>
              </a:r>
              <a:endParaRPr lang="zh-CN" altLang="en-US" sz="10000" dirty="0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98" y="5198"/>
              <a:ext cx="3088" cy="353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14000" dirty="0">
                  <a:solidFill>
                    <a:schemeClr val="bg1"/>
                  </a:solidFill>
                  <a:latin typeface="励字侠义简繁" panose="02010604000000000000" charset="-122"/>
                  <a:ea typeface="励字侠义简繁" panose="02010604000000000000" charset="-122"/>
                  <a:cs typeface="励字侠义简繁" panose="02010604000000000000" charset="-122"/>
                  <a:sym typeface="+mn-ea"/>
                </a:rPr>
                <a:t>创</a:t>
              </a:r>
              <a:endParaRPr lang="zh-CN" altLang="en-US" sz="14000" dirty="0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56798" y="5514340"/>
            <a:ext cx="2478405" cy="368300"/>
            <a:chOff x="7701" y="8684"/>
            <a:chExt cx="3903" cy="580"/>
          </a:xfrm>
        </p:grpSpPr>
        <p:sp>
          <p:nvSpPr>
            <p:cNvPr id="7" name="文本框 6"/>
            <p:cNvSpPr txBox="1"/>
            <p:nvPr/>
          </p:nvSpPr>
          <p:spPr>
            <a:xfrm>
              <a:off x="8617" y="8684"/>
              <a:ext cx="207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OPPOSans M" panose="00020600040101010101" charset="-122"/>
                  <a:ea typeface="OPPOSans M" panose="00020600040101010101" charset="-122"/>
                  <a:cs typeface="OPPOSans M" panose="00020600040101010101" charset="-122"/>
                </a:rPr>
                <a:t>20XX</a:t>
              </a:r>
              <a:r>
                <a:rPr lang="zh-CN" altLang="en-US">
                  <a:solidFill>
                    <a:schemeClr val="bg1"/>
                  </a:solidFill>
                  <a:latin typeface="OPPOSans M" panose="00020600040101010101" charset="-122"/>
                  <a:ea typeface="OPPOSans M" panose="00020600040101010101" charset="-122"/>
                  <a:cs typeface="OPPOSans M" panose="00020600040101010101" charset="-122"/>
                </a:rPr>
                <a:t>年会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 flipV="1">
              <a:off x="7701" y="8974"/>
              <a:ext cx="90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0698" y="8974"/>
              <a:ext cx="90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4856480" y="5988685"/>
            <a:ext cx="2479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dirty="0">
                <a:solidFill>
                  <a:schemeClr val="bg1"/>
                </a:solidFill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</a:rPr>
              <a:t>稿定科技集团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5E4DBF46-CD65-49E6-9C9E-A104463C259B}"/>
              </a:ext>
            </a:extLst>
          </p:cNvPr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79000">
                <a:srgbClr val="0B1663"/>
              </a:gs>
              <a:gs pos="26000">
                <a:schemeClr val="tx1">
                  <a:lumMod val="95000"/>
                  <a:lumOff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0780" y="427038"/>
            <a:ext cx="29209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XXX</a:t>
            </a:r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部工作汇报</a:t>
            </a:r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>
          <a:xfrm>
            <a:off x="114006" y="11049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5" name="任意多边形 4"/>
          <p:cNvSpPr>
            <a:spLocks noChangeAspect="1"/>
          </p:cNvSpPr>
          <p:nvPr/>
        </p:nvSpPr>
        <p:spPr>
          <a:xfrm>
            <a:off x="-12994" y="-1651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F4345662-07DC-46B0-8C4C-B0D250A66B21}"/>
              </a:ext>
            </a:extLst>
          </p:cNvPr>
          <p:cNvSpPr/>
          <p:nvPr/>
        </p:nvSpPr>
        <p:spPr>
          <a:xfrm>
            <a:off x="592667" y="1761067"/>
            <a:ext cx="6587066" cy="3657600"/>
          </a:xfrm>
          <a:prstGeom prst="wedgeRectCallout">
            <a:avLst>
              <a:gd name="adj1" fmla="val -38828"/>
              <a:gd name="adj2" fmla="val 6111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5A245C3-548C-4BA9-B70F-4FAE60994F8C}"/>
              </a:ext>
            </a:extLst>
          </p:cNvPr>
          <p:cNvGrpSpPr/>
          <p:nvPr/>
        </p:nvGrpSpPr>
        <p:grpSpPr>
          <a:xfrm>
            <a:off x="4296000" y="1629000"/>
            <a:ext cx="3600000" cy="3600000"/>
            <a:chOff x="2559563" y="1607296"/>
            <a:chExt cx="3600000" cy="360000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E7F6131-9CBC-49FD-9A85-1B3E1767C2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59563" y="1607296"/>
              <a:ext cx="3600000" cy="360000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828EFA"/>
                  </a:gs>
                  <a:gs pos="100000">
                    <a:srgbClr val="3A4A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DDCB3942-BF7B-48B4-9392-8F3083239017}"/>
                </a:ext>
              </a:extLst>
            </p:cNvPr>
            <p:cNvPicPr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565"/>
            <a:stretch/>
          </p:blipFill>
          <p:spPr>
            <a:xfrm>
              <a:off x="2919563" y="1967296"/>
              <a:ext cx="2880000" cy="2880000"/>
            </a:xfrm>
            <a:prstGeom prst="ellipse">
              <a:avLst/>
            </a:prstGeom>
          </p:spPr>
        </p:pic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280C30AC-214A-4144-BB31-95E05B478218}"/>
              </a:ext>
            </a:extLst>
          </p:cNvPr>
          <p:cNvSpPr/>
          <p:nvPr/>
        </p:nvSpPr>
        <p:spPr>
          <a:xfrm>
            <a:off x="4656000" y="1989000"/>
            <a:ext cx="2880000" cy="2880000"/>
          </a:xfrm>
          <a:prstGeom prst="ellipse">
            <a:avLst/>
          </a:prstGeom>
          <a:gradFill>
            <a:gsLst>
              <a:gs pos="100000">
                <a:srgbClr val="424DA2">
                  <a:alpha val="23000"/>
                </a:srgbClr>
              </a:gs>
              <a:gs pos="7000">
                <a:srgbClr val="424DA2">
                  <a:alpha val="98000"/>
                </a:srgb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A59DF12-3A24-4AA1-B2FF-C7BE4CB56CD0}"/>
              </a:ext>
            </a:extLst>
          </p:cNvPr>
          <p:cNvGrpSpPr/>
          <p:nvPr/>
        </p:nvGrpSpPr>
        <p:grpSpPr>
          <a:xfrm>
            <a:off x="1272000" y="1629001"/>
            <a:ext cx="3149874" cy="704769"/>
            <a:chOff x="1272000" y="1629001"/>
            <a:chExt cx="3149874" cy="70476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0B8D5E6-6739-4293-BFE2-051739A5E1F6}"/>
                </a:ext>
              </a:extLst>
            </p:cNvPr>
            <p:cNvSpPr txBox="1"/>
            <p:nvPr/>
          </p:nvSpPr>
          <p:spPr>
            <a:xfrm>
              <a:off x="1272000" y="1650446"/>
              <a:ext cx="30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设备</a:t>
              </a:r>
            </a:p>
          </p:txBody>
        </p:sp>
        <p:sp>
          <p:nvSpPr>
            <p:cNvPr id="14" name="Round Same Side Corner Rectangle 94">
              <a:extLst>
                <a:ext uri="{FF2B5EF4-FFF2-40B4-BE49-F238E27FC236}">
                  <a16:creationId xmlns:a16="http://schemas.microsoft.com/office/drawing/2014/main" id="{331BFD5C-4A4C-464E-BF7F-9C602907B521}"/>
                </a:ext>
              </a:extLst>
            </p:cNvPr>
            <p:cNvSpPr/>
            <p:nvPr/>
          </p:nvSpPr>
          <p:spPr>
            <a:xfrm rot="5400000">
              <a:off x="2798363" y="710260"/>
              <a:ext cx="704769" cy="2542252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424DA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/>
            <a:p>
              <a:pPr algn="r"/>
              <a:endParaRPr lang="bg-BG" sz="1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3EEECD49-FD2F-4227-A7C5-E70A9E9AE9D5}"/>
              </a:ext>
            </a:extLst>
          </p:cNvPr>
          <p:cNvSpPr txBox="1"/>
          <p:nvPr/>
        </p:nvSpPr>
        <p:spPr>
          <a:xfrm>
            <a:off x="4584000" y="3198168"/>
            <a:ext cx="30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公司设备维护详情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11965B7-65DB-4EEF-B6EA-CA610668145F}"/>
              </a:ext>
            </a:extLst>
          </p:cNvPr>
          <p:cNvGrpSpPr/>
          <p:nvPr/>
        </p:nvGrpSpPr>
        <p:grpSpPr>
          <a:xfrm>
            <a:off x="1134592" y="4561600"/>
            <a:ext cx="3149874" cy="704769"/>
            <a:chOff x="1272000" y="1629001"/>
            <a:chExt cx="3149874" cy="70476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3C712D8-9D75-4546-9433-560BFD5C8AB0}"/>
                </a:ext>
              </a:extLst>
            </p:cNvPr>
            <p:cNvSpPr txBox="1"/>
            <p:nvPr/>
          </p:nvSpPr>
          <p:spPr>
            <a:xfrm>
              <a:off x="1272000" y="1650446"/>
              <a:ext cx="30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设备</a:t>
              </a:r>
            </a:p>
          </p:txBody>
        </p:sp>
        <p:sp>
          <p:nvSpPr>
            <p:cNvPr id="18" name="Round Same Side Corner Rectangle 94">
              <a:extLst>
                <a:ext uri="{FF2B5EF4-FFF2-40B4-BE49-F238E27FC236}">
                  <a16:creationId xmlns:a16="http://schemas.microsoft.com/office/drawing/2014/main" id="{0503C233-58BB-4D13-8DCF-7283486AD1B6}"/>
                </a:ext>
              </a:extLst>
            </p:cNvPr>
            <p:cNvSpPr/>
            <p:nvPr/>
          </p:nvSpPr>
          <p:spPr>
            <a:xfrm rot="5400000">
              <a:off x="2798363" y="710260"/>
              <a:ext cx="704769" cy="2542252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424DA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/>
            <a:p>
              <a:pPr algn="r"/>
              <a:endParaRPr lang="bg-BG" sz="1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D327BBE-DE13-48B8-A90D-482D2EF718E2}"/>
              </a:ext>
            </a:extLst>
          </p:cNvPr>
          <p:cNvGrpSpPr/>
          <p:nvPr/>
        </p:nvGrpSpPr>
        <p:grpSpPr>
          <a:xfrm flipH="1">
            <a:off x="7491614" y="4998563"/>
            <a:ext cx="3149874" cy="704769"/>
            <a:chOff x="1272000" y="1629001"/>
            <a:chExt cx="3149874" cy="70476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B1FDD6D-B4A0-4F8D-A53E-144350B6EA77}"/>
                </a:ext>
              </a:extLst>
            </p:cNvPr>
            <p:cNvSpPr txBox="1"/>
            <p:nvPr/>
          </p:nvSpPr>
          <p:spPr>
            <a:xfrm>
              <a:off x="1272000" y="1650446"/>
              <a:ext cx="30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设备</a:t>
              </a:r>
            </a:p>
          </p:txBody>
        </p:sp>
        <p:sp>
          <p:nvSpPr>
            <p:cNvPr id="21" name="Round Same Side Corner Rectangle 94">
              <a:extLst>
                <a:ext uri="{FF2B5EF4-FFF2-40B4-BE49-F238E27FC236}">
                  <a16:creationId xmlns:a16="http://schemas.microsoft.com/office/drawing/2014/main" id="{F4E8FDE4-4E16-486E-9C4D-0113727D3526}"/>
                </a:ext>
              </a:extLst>
            </p:cNvPr>
            <p:cNvSpPr/>
            <p:nvPr/>
          </p:nvSpPr>
          <p:spPr>
            <a:xfrm rot="5400000">
              <a:off x="2798363" y="710260"/>
              <a:ext cx="704769" cy="2542252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424DA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/>
            <a:p>
              <a:pPr algn="r"/>
              <a:endParaRPr lang="bg-BG" sz="1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8CC828B-3DC3-4422-8508-C1BD4B62C513}"/>
              </a:ext>
            </a:extLst>
          </p:cNvPr>
          <p:cNvGrpSpPr/>
          <p:nvPr/>
        </p:nvGrpSpPr>
        <p:grpSpPr>
          <a:xfrm flipH="1">
            <a:off x="8011466" y="1781399"/>
            <a:ext cx="3149874" cy="704769"/>
            <a:chOff x="1272000" y="1629001"/>
            <a:chExt cx="3149874" cy="70476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7E287BE-C696-433F-8510-C38F6E1C642A}"/>
                </a:ext>
              </a:extLst>
            </p:cNvPr>
            <p:cNvSpPr txBox="1"/>
            <p:nvPr/>
          </p:nvSpPr>
          <p:spPr>
            <a:xfrm>
              <a:off x="1272000" y="1650446"/>
              <a:ext cx="30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设备</a:t>
              </a:r>
            </a:p>
          </p:txBody>
        </p:sp>
        <p:sp>
          <p:nvSpPr>
            <p:cNvPr id="27" name="Round Same Side Corner Rectangle 94">
              <a:extLst>
                <a:ext uri="{FF2B5EF4-FFF2-40B4-BE49-F238E27FC236}">
                  <a16:creationId xmlns:a16="http://schemas.microsoft.com/office/drawing/2014/main" id="{DB620F86-ED28-433F-90E9-ECFE3892D367}"/>
                </a:ext>
              </a:extLst>
            </p:cNvPr>
            <p:cNvSpPr/>
            <p:nvPr/>
          </p:nvSpPr>
          <p:spPr>
            <a:xfrm rot="5400000">
              <a:off x="2798363" y="710260"/>
              <a:ext cx="704769" cy="2542252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424DA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/>
            <a:p>
              <a:pPr algn="r"/>
              <a:endParaRPr lang="bg-BG" sz="1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056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BA582B0-A7E5-4538-8DE5-3B955480DE9F}"/>
              </a:ext>
            </a:extLst>
          </p:cNvPr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79000">
                <a:srgbClr val="0B1663"/>
              </a:gs>
              <a:gs pos="26000">
                <a:schemeClr val="tx1">
                  <a:lumMod val="95000"/>
                  <a:lumOff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0780" y="427038"/>
            <a:ext cx="29209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XXX</a:t>
            </a:r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部工作汇报</a:t>
            </a:r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>
          <a:xfrm>
            <a:off x="114006" y="11049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5" name="任意多边形 4"/>
          <p:cNvSpPr>
            <a:spLocks noChangeAspect="1"/>
          </p:cNvSpPr>
          <p:nvPr/>
        </p:nvSpPr>
        <p:spPr>
          <a:xfrm>
            <a:off x="-12994" y="-1651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F4345662-07DC-46B0-8C4C-B0D250A66B21}"/>
              </a:ext>
            </a:extLst>
          </p:cNvPr>
          <p:cNvSpPr/>
          <p:nvPr/>
        </p:nvSpPr>
        <p:spPr>
          <a:xfrm>
            <a:off x="592667" y="1761067"/>
            <a:ext cx="6587066" cy="3657600"/>
          </a:xfrm>
          <a:prstGeom prst="wedgeRectCallout">
            <a:avLst>
              <a:gd name="adj1" fmla="val -38828"/>
              <a:gd name="adj2" fmla="val 6111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A996AA7-0261-4279-924E-F32E38D9440D}"/>
              </a:ext>
            </a:extLst>
          </p:cNvPr>
          <p:cNvGrpSpPr/>
          <p:nvPr/>
        </p:nvGrpSpPr>
        <p:grpSpPr>
          <a:xfrm>
            <a:off x="3966604" y="1583138"/>
            <a:ext cx="4258792" cy="2298063"/>
            <a:chOff x="3886199" y="2169994"/>
            <a:chExt cx="3840953" cy="2160000"/>
          </a:xfrm>
          <a:gradFill>
            <a:gsLst>
              <a:gs pos="100000">
                <a:srgbClr val="424DA2">
                  <a:alpha val="23000"/>
                </a:srgbClr>
              </a:gs>
              <a:gs pos="7000">
                <a:srgbClr val="424DA2">
                  <a:alpha val="98000"/>
                </a:srgbClr>
              </a:gs>
            </a:gsLst>
            <a:lin ang="2700000" scaled="0"/>
          </a:gra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80C30AC-214A-4144-BB31-95E05B4782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86199" y="2169994"/>
              <a:ext cx="2160000" cy="2160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123A6517-5F31-4BCB-937F-C06FA2F0E8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7152" y="2169994"/>
              <a:ext cx="2160000" cy="2160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22" name="弧形 21">
            <a:extLst>
              <a:ext uri="{FF2B5EF4-FFF2-40B4-BE49-F238E27FC236}">
                <a16:creationId xmlns:a16="http://schemas.microsoft.com/office/drawing/2014/main" id="{C2DBCCC7-DC9B-4855-9218-80E7C6BE87F4}"/>
              </a:ext>
            </a:extLst>
          </p:cNvPr>
          <p:cNvSpPr/>
          <p:nvPr/>
        </p:nvSpPr>
        <p:spPr>
          <a:xfrm rot="11024851">
            <a:off x="3302966" y="2174883"/>
            <a:ext cx="5608124" cy="2716676"/>
          </a:xfrm>
          <a:prstGeom prst="arc">
            <a:avLst>
              <a:gd name="adj1" fmla="val 9380857"/>
              <a:gd name="adj2" fmla="val 1286973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DAF7745-BA60-4607-9B02-B48327DBD4C0}"/>
              </a:ext>
            </a:extLst>
          </p:cNvPr>
          <p:cNvGrpSpPr/>
          <p:nvPr/>
        </p:nvGrpSpPr>
        <p:grpSpPr>
          <a:xfrm>
            <a:off x="-12994" y="3020181"/>
            <a:ext cx="3149874" cy="704769"/>
            <a:chOff x="1272000" y="1629001"/>
            <a:chExt cx="3149874" cy="70476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CF72114-55F9-4CEB-967C-2DE37252D739}"/>
                </a:ext>
              </a:extLst>
            </p:cNvPr>
            <p:cNvSpPr txBox="1"/>
            <p:nvPr/>
          </p:nvSpPr>
          <p:spPr>
            <a:xfrm>
              <a:off x="1272000" y="1650446"/>
              <a:ext cx="30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项目</a:t>
              </a:r>
            </a:p>
          </p:txBody>
        </p:sp>
        <p:sp>
          <p:nvSpPr>
            <p:cNvPr id="30" name="Round Same Side Corner Rectangle 94">
              <a:extLst>
                <a:ext uri="{FF2B5EF4-FFF2-40B4-BE49-F238E27FC236}">
                  <a16:creationId xmlns:a16="http://schemas.microsoft.com/office/drawing/2014/main" id="{9B298CE4-2079-40EA-9817-974EFC0A5831}"/>
                </a:ext>
              </a:extLst>
            </p:cNvPr>
            <p:cNvSpPr/>
            <p:nvPr/>
          </p:nvSpPr>
          <p:spPr>
            <a:xfrm rot="5400000">
              <a:off x="2798363" y="710260"/>
              <a:ext cx="704769" cy="2542252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424DA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/>
            <a:p>
              <a:pPr algn="r"/>
              <a:endParaRPr lang="bg-BG" sz="1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FBBC3C5E-C4F9-4FE1-A787-32D21EE79595}"/>
              </a:ext>
            </a:extLst>
          </p:cNvPr>
          <p:cNvSpPr txBox="1"/>
          <p:nvPr/>
        </p:nvSpPr>
        <p:spPr>
          <a:xfrm>
            <a:off x="4726325" y="257996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详情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8B5B1C7-BACF-4247-8398-B239B6E8580D}"/>
              </a:ext>
            </a:extLst>
          </p:cNvPr>
          <p:cNvSpPr txBox="1"/>
          <p:nvPr/>
        </p:nvSpPr>
        <p:spPr>
          <a:xfrm>
            <a:off x="6690234" y="257996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详情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0396569-A255-4B45-9AAF-6F144F65D250}"/>
              </a:ext>
            </a:extLst>
          </p:cNvPr>
          <p:cNvGrpSpPr/>
          <p:nvPr/>
        </p:nvGrpSpPr>
        <p:grpSpPr>
          <a:xfrm>
            <a:off x="1340409" y="4865079"/>
            <a:ext cx="3149874" cy="704769"/>
            <a:chOff x="1272000" y="1629001"/>
            <a:chExt cx="3149874" cy="70476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C062CC9-CD76-4FC8-8F29-059F703AF12E}"/>
                </a:ext>
              </a:extLst>
            </p:cNvPr>
            <p:cNvSpPr txBox="1"/>
            <p:nvPr/>
          </p:nvSpPr>
          <p:spPr>
            <a:xfrm>
              <a:off x="1272000" y="1650446"/>
              <a:ext cx="30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项目</a:t>
              </a:r>
            </a:p>
          </p:txBody>
        </p:sp>
        <p:sp>
          <p:nvSpPr>
            <p:cNvPr id="35" name="Round Same Side Corner Rectangle 94">
              <a:extLst>
                <a:ext uri="{FF2B5EF4-FFF2-40B4-BE49-F238E27FC236}">
                  <a16:creationId xmlns:a16="http://schemas.microsoft.com/office/drawing/2014/main" id="{26E06FD8-1C88-4C33-9B3C-B991D02058F2}"/>
                </a:ext>
              </a:extLst>
            </p:cNvPr>
            <p:cNvSpPr/>
            <p:nvPr/>
          </p:nvSpPr>
          <p:spPr>
            <a:xfrm rot="5400000">
              <a:off x="2798363" y="710260"/>
              <a:ext cx="704769" cy="2542252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424DA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/>
            <a:p>
              <a:pPr algn="r"/>
              <a:endParaRPr lang="bg-BG" sz="1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36BE37A-0989-4C42-8374-73B166AFAA70}"/>
              </a:ext>
            </a:extLst>
          </p:cNvPr>
          <p:cNvGrpSpPr/>
          <p:nvPr/>
        </p:nvGrpSpPr>
        <p:grpSpPr>
          <a:xfrm flipH="1">
            <a:off x="8993876" y="3439139"/>
            <a:ext cx="3149874" cy="704769"/>
            <a:chOff x="1272000" y="1629001"/>
            <a:chExt cx="3149874" cy="704769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D2E23A7-3108-478F-A213-F6771D73E96E}"/>
                </a:ext>
              </a:extLst>
            </p:cNvPr>
            <p:cNvSpPr txBox="1"/>
            <p:nvPr/>
          </p:nvSpPr>
          <p:spPr>
            <a:xfrm>
              <a:off x="1272000" y="1650446"/>
              <a:ext cx="30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项目</a:t>
              </a:r>
            </a:p>
          </p:txBody>
        </p:sp>
        <p:sp>
          <p:nvSpPr>
            <p:cNvPr id="41" name="Round Same Side Corner Rectangle 94">
              <a:extLst>
                <a:ext uri="{FF2B5EF4-FFF2-40B4-BE49-F238E27FC236}">
                  <a16:creationId xmlns:a16="http://schemas.microsoft.com/office/drawing/2014/main" id="{575E8B1B-BAF5-405A-850B-A50E5873039E}"/>
                </a:ext>
              </a:extLst>
            </p:cNvPr>
            <p:cNvSpPr/>
            <p:nvPr/>
          </p:nvSpPr>
          <p:spPr>
            <a:xfrm rot="5400000">
              <a:off x="2798363" y="710260"/>
              <a:ext cx="704769" cy="2542252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424DA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/>
            <a:p>
              <a:pPr algn="r"/>
              <a:endParaRPr lang="bg-BG" sz="1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4FF75B2-2DE9-4E8F-B187-F7DE08873357}"/>
              </a:ext>
            </a:extLst>
          </p:cNvPr>
          <p:cNvGrpSpPr/>
          <p:nvPr/>
        </p:nvGrpSpPr>
        <p:grpSpPr>
          <a:xfrm flipH="1">
            <a:off x="6646583" y="5170946"/>
            <a:ext cx="3149874" cy="704769"/>
            <a:chOff x="1272000" y="1629001"/>
            <a:chExt cx="3149874" cy="70476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BBEB56C-5CDB-4E51-A126-38A061966E19}"/>
                </a:ext>
              </a:extLst>
            </p:cNvPr>
            <p:cNvSpPr txBox="1"/>
            <p:nvPr/>
          </p:nvSpPr>
          <p:spPr>
            <a:xfrm>
              <a:off x="1272000" y="1650446"/>
              <a:ext cx="30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项目</a:t>
              </a:r>
            </a:p>
          </p:txBody>
        </p:sp>
        <p:sp>
          <p:nvSpPr>
            <p:cNvPr id="44" name="Round Same Side Corner Rectangle 94">
              <a:extLst>
                <a:ext uri="{FF2B5EF4-FFF2-40B4-BE49-F238E27FC236}">
                  <a16:creationId xmlns:a16="http://schemas.microsoft.com/office/drawing/2014/main" id="{E56372AE-F3A2-4E79-971E-2AEAA245B62C}"/>
                </a:ext>
              </a:extLst>
            </p:cNvPr>
            <p:cNvSpPr/>
            <p:nvPr/>
          </p:nvSpPr>
          <p:spPr>
            <a:xfrm rot="5400000">
              <a:off x="2798363" y="710260"/>
              <a:ext cx="704769" cy="2542252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424DA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2" rIns="109703" bIns="54852" rtlCol="0" anchor="ctr"/>
            <a:lstStyle/>
            <a:p>
              <a:pPr algn="r"/>
              <a:endParaRPr lang="bg-BG" sz="1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64855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4158816">
            <a:extLst>
              <a:ext uri="{FF2B5EF4-FFF2-40B4-BE49-F238E27FC236}">
                <a16:creationId xmlns:a16="http://schemas.microsoft.com/office/drawing/2014/main" id="{C02F4A88-14B7-4113-96B1-88D393AF4D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" b="634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0">
                <a:srgbClr val="0824F2">
                  <a:alpha val="67000"/>
                </a:srgbClr>
              </a:gs>
              <a:gs pos="100000">
                <a:srgbClr val="0824F2"/>
              </a:gs>
              <a:gs pos="79000">
                <a:srgbClr val="0B1663">
                  <a:alpha val="50000"/>
                </a:srgbClr>
              </a:gs>
              <a:gs pos="20000">
                <a:schemeClr val="tx1">
                  <a:lumMod val="95000"/>
                  <a:lumOff val="5000"/>
                  <a:alpha val="9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ACFAB09-4637-4E4E-8E4D-A3ED1D7348BD}"/>
              </a:ext>
            </a:extLst>
          </p:cNvPr>
          <p:cNvSpPr>
            <a:spLocks noChangeAspect="1"/>
          </p:cNvSpPr>
          <p:nvPr/>
        </p:nvSpPr>
        <p:spPr>
          <a:xfrm>
            <a:off x="3756000" y="1089000"/>
            <a:ext cx="4680000" cy="46800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2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4116000" y="1449000"/>
            <a:ext cx="3960000" cy="3960000"/>
          </a:xfrm>
          <a:prstGeom prst="ellipse">
            <a:avLst/>
          </a:prstGeom>
          <a:gradFill>
            <a:gsLst>
              <a:gs pos="0">
                <a:srgbClr val="7383FB"/>
              </a:gs>
              <a:gs pos="90000">
                <a:srgbClr val="0D22C1">
                  <a:alpha val="10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FF7F11-E5EB-4156-9762-3540FF24CD06}"/>
              </a:ext>
            </a:extLst>
          </p:cNvPr>
          <p:cNvSpPr txBox="1"/>
          <p:nvPr/>
        </p:nvSpPr>
        <p:spPr>
          <a:xfrm>
            <a:off x="4875153" y="317553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互动抽奖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70B8F93-1945-423F-97C0-E9FCC6ACAB0C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3396000" y="729000"/>
            <a:ext cx="5400000" cy="54000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2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3C210B-3F3C-4EBA-8CBC-2FDE1155358A}"/>
              </a:ext>
            </a:extLst>
          </p:cNvPr>
          <p:cNvSpPr txBox="1"/>
          <p:nvPr/>
        </p:nvSpPr>
        <p:spPr>
          <a:xfrm>
            <a:off x="5194151" y="2531225"/>
            <a:ext cx="1803699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9000" b="1" spc="600" dirty="0">
                <a:gradFill>
                  <a:gsLst>
                    <a:gs pos="16000">
                      <a:schemeClr val="bg1"/>
                    </a:gs>
                    <a:gs pos="50000">
                      <a:schemeClr val="bg1">
                        <a:alpha val="0"/>
                        <a:lumMod val="100000"/>
                      </a:schemeClr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</a:rPr>
              <a:t>04</a:t>
            </a:r>
            <a:endParaRPr lang="zh-CN" altLang="en-US" sz="9000" b="1" spc="600" dirty="0">
              <a:gradFill>
                <a:gsLst>
                  <a:gs pos="16000">
                    <a:schemeClr val="bg1"/>
                  </a:gs>
                  <a:gs pos="50000">
                    <a:schemeClr val="bg1">
                      <a:alpha val="0"/>
                      <a:lumMod val="100000"/>
                    </a:schemeClr>
                  </a:gs>
                </a:gsLst>
                <a:lin ang="5400000" scaled="0"/>
              </a:gra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6BCC8FB-7DF6-4087-9F00-9BEBC5BAE5C7}"/>
              </a:ext>
            </a:extLst>
          </p:cNvPr>
          <p:cNvSpPr txBox="1">
            <a:spLocks noChangeAspect="1"/>
          </p:cNvSpPr>
          <p:nvPr/>
        </p:nvSpPr>
        <p:spPr>
          <a:xfrm>
            <a:off x="4983708" y="3851372"/>
            <a:ext cx="2224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OPPOSans M" panose="00020600040101010101" charset="-122"/>
                <a:ea typeface="OPPOSans M" panose="00020600040101010101" charset="-122"/>
              </a:rPr>
              <a:t>Draw the interactive</a:t>
            </a:r>
          </a:p>
        </p:txBody>
      </p:sp>
    </p:spTree>
    <p:extLst>
      <p:ext uri="{BB962C8B-B14F-4D97-AF65-F5344CB8AC3E}">
        <p14:creationId xmlns:p14="http://schemas.microsoft.com/office/powerpoint/2010/main" val="27833375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40298D37-86BE-4231-BF0A-D05354998CF7}"/>
              </a:ext>
            </a:extLst>
          </p:cNvPr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79000">
                <a:srgbClr val="0B1663"/>
              </a:gs>
              <a:gs pos="26000">
                <a:schemeClr val="tx1">
                  <a:lumMod val="95000"/>
                  <a:lumOff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0780" y="427038"/>
            <a:ext cx="13388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奖品墙</a:t>
            </a:r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>
          <a:xfrm>
            <a:off x="114006" y="11049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5" name="任意多边形 4"/>
          <p:cNvSpPr>
            <a:spLocks noChangeAspect="1"/>
          </p:cNvSpPr>
          <p:nvPr/>
        </p:nvSpPr>
        <p:spPr>
          <a:xfrm>
            <a:off x="-12994" y="-1651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F4345662-07DC-46B0-8C4C-B0D250A66B21}"/>
              </a:ext>
            </a:extLst>
          </p:cNvPr>
          <p:cNvSpPr/>
          <p:nvPr/>
        </p:nvSpPr>
        <p:spPr>
          <a:xfrm>
            <a:off x="592667" y="1761067"/>
            <a:ext cx="6587066" cy="3657600"/>
          </a:xfrm>
          <a:prstGeom prst="wedgeRectCallout">
            <a:avLst>
              <a:gd name="adj1" fmla="val -38828"/>
              <a:gd name="adj2" fmla="val 6111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FA5C957-90AF-47E6-8E88-21C33E8D869B}"/>
              </a:ext>
            </a:extLst>
          </p:cNvPr>
          <p:cNvSpPr>
            <a:spLocks noChangeAspect="1"/>
          </p:cNvSpPr>
          <p:nvPr/>
        </p:nvSpPr>
        <p:spPr>
          <a:xfrm>
            <a:off x="10603206" y="5832093"/>
            <a:ext cx="866140" cy="866140"/>
          </a:xfrm>
          <a:prstGeom prst="ellipse">
            <a:avLst/>
          </a:pr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2414979B-27EC-405D-839E-5BEE01FD64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1588" y="2707304"/>
            <a:ext cx="9680446" cy="2302180"/>
          </a:xfrm>
          <a:prstGeom prst="rect">
            <a:avLst/>
          </a:prstGeom>
          <a:solidFill>
            <a:schemeClr val="bg1">
              <a:lumMod val="95000"/>
            </a:schemeClr>
          </a:solidFill>
          <a:ln w="9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15000"/>
              </a:prstClr>
            </a:innerShdw>
          </a:effec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5D11AE4-4304-4EE1-B620-61333734C34D}"/>
              </a:ext>
            </a:extLst>
          </p:cNvPr>
          <p:cNvSpPr/>
          <p:nvPr/>
        </p:nvSpPr>
        <p:spPr>
          <a:xfrm>
            <a:off x="2407640" y="2377597"/>
            <a:ext cx="788878" cy="788472"/>
          </a:xfrm>
          <a:prstGeom prst="rect">
            <a:avLst/>
          </a:prstGeom>
          <a:gradFill>
            <a:gsLst>
              <a:gs pos="0">
                <a:srgbClr val="0A40A4"/>
              </a:gs>
              <a:gs pos="100000">
                <a:srgbClr val="023A85"/>
              </a:gs>
            </a:gsLst>
            <a:lin ang="0" scaled="0"/>
          </a:gradFill>
          <a:ln w="2579" cap="flat">
            <a:noFill/>
            <a:prstDash val="solid"/>
            <a:miter/>
          </a:ln>
          <a:effectLst>
            <a:outerShdw blurRad="254000" dist="101600" dir="5400000" algn="t" rotWithShape="0">
              <a:srgbClr val="1067DB">
                <a:alpha val="23000"/>
              </a:srgbClr>
            </a:outerShdw>
          </a:effectLst>
        </p:spPr>
        <p:txBody>
          <a:bodyPr vert="horz" wrap="square" numCol="1" spcCol="0" rtlCol="0" fromWordArt="0" anchor="ctr" anchorCtr="0" forceAA="0" compatLnSpc="0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24CAA87-C6BE-4545-92AA-9456A540325E}"/>
              </a:ext>
            </a:extLst>
          </p:cNvPr>
          <p:cNvSpPr/>
          <p:nvPr/>
        </p:nvSpPr>
        <p:spPr>
          <a:xfrm>
            <a:off x="4607576" y="2400878"/>
            <a:ext cx="788878" cy="788472"/>
          </a:xfrm>
          <a:prstGeom prst="rect">
            <a:avLst/>
          </a:prstGeom>
          <a:gradFill>
            <a:gsLst>
              <a:gs pos="0">
                <a:srgbClr val="0A40A4"/>
              </a:gs>
              <a:gs pos="100000">
                <a:srgbClr val="023A85"/>
              </a:gs>
            </a:gsLst>
            <a:lin ang="0" scaled="0"/>
          </a:gradFill>
          <a:ln w="2579" cap="flat">
            <a:noFill/>
            <a:prstDash val="solid"/>
            <a:miter/>
          </a:ln>
          <a:effectLst>
            <a:outerShdw blurRad="254000" dist="101600" dir="5400000" algn="t" rotWithShape="0">
              <a:srgbClr val="1067DB">
                <a:alpha val="23000"/>
              </a:srgbClr>
            </a:outerShdw>
          </a:effectLst>
        </p:spPr>
        <p:txBody>
          <a:bodyPr vert="horz" wrap="square" numCol="1" spcCol="0" rtlCol="0" fromWordArt="0" anchor="ctr" anchorCtr="0" forceAA="0" compatLnSpc="0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+mn-ea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2E5934A-8DE6-4F38-9FCB-C9B97E3687A0}"/>
              </a:ext>
            </a:extLst>
          </p:cNvPr>
          <p:cNvSpPr/>
          <p:nvPr/>
        </p:nvSpPr>
        <p:spPr>
          <a:xfrm>
            <a:off x="6807512" y="2377597"/>
            <a:ext cx="788878" cy="788472"/>
          </a:xfrm>
          <a:prstGeom prst="rect">
            <a:avLst/>
          </a:prstGeom>
          <a:gradFill>
            <a:gsLst>
              <a:gs pos="0">
                <a:srgbClr val="0A40A4"/>
              </a:gs>
              <a:gs pos="100000">
                <a:srgbClr val="023A85"/>
              </a:gs>
            </a:gsLst>
            <a:lin ang="0" scaled="0"/>
          </a:gradFill>
          <a:ln w="2579" cap="flat">
            <a:noFill/>
            <a:prstDash val="solid"/>
            <a:miter/>
          </a:ln>
          <a:effectLst>
            <a:outerShdw blurRad="254000" dist="101600" dir="5400000" algn="t" rotWithShape="0">
              <a:srgbClr val="1067DB">
                <a:alpha val="23000"/>
              </a:srgbClr>
            </a:outerShdw>
          </a:effectLst>
        </p:spPr>
        <p:txBody>
          <a:bodyPr vert="horz" wrap="square" numCol="1" spcCol="0" rtlCol="0" fromWordArt="0" anchor="ctr" anchorCtr="0" forceAA="0" compatLnSpc="0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+mn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EDE0294-82E3-4D8F-A7B2-C1F024A42458}"/>
              </a:ext>
            </a:extLst>
          </p:cNvPr>
          <p:cNvSpPr/>
          <p:nvPr/>
        </p:nvSpPr>
        <p:spPr>
          <a:xfrm>
            <a:off x="9007448" y="2400878"/>
            <a:ext cx="788878" cy="788472"/>
          </a:xfrm>
          <a:prstGeom prst="rect">
            <a:avLst/>
          </a:prstGeom>
          <a:gradFill>
            <a:gsLst>
              <a:gs pos="0">
                <a:srgbClr val="0A40A4"/>
              </a:gs>
              <a:gs pos="100000">
                <a:srgbClr val="023A85"/>
              </a:gs>
            </a:gsLst>
            <a:lin ang="0" scaled="0"/>
          </a:gradFill>
          <a:ln w="2579" cap="flat">
            <a:noFill/>
            <a:prstDash val="solid"/>
            <a:miter/>
          </a:ln>
          <a:effectLst>
            <a:outerShdw blurRad="254000" dist="101600" dir="5400000" algn="t" rotWithShape="0">
              <a:srgbClr val="1067DB">
                <a:alpha val="23000"/>
              </a:srgbClr>
            </a:outerShdw>
          </a:effectLst>
        </p:spPr>
        <p:txBody>
          <a:bodyPr vert="horz" wrap="square" numCol="1" spcCol="0" rtlCol="0" fromWordArt="0" anchor="ctr" anchorCtr="0" forceAA="0" compatLnSpc="0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5F8CE13-2493-4EE3-8E4E-04E8647FA164}"/>
              </a:ext>
            </a:extLst>
          </p:cNvPr>
          <p:cNvSpPr/>
          <p:nvPr/>
        </p:nvSpPr>
        <p:spPr>
          <a:xfrm>
            <a:off x="2286628" y="3356697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一等奖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652315B-45C6-4743-8747-5095B798F94A}"/>
              </a:ext>
            </a:extLst>
          </p:cNvPr>
          <p:cNvSpPr/>
          <p:nvPr/>
        </p:nvSpPr>
        <p:spPr>
          <a:xfrm>
            <a:off x="4524962" y="3356697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二等奖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1E296D8-8440-4961-9994-0E2E74A8FDF5}"/>
              </a:ext>
            </a:extLst>
          </p:cNvPr>
          <p:cNvSpPr/>
          <p:nvPr/>
        </p:nvSpPr>
        <p:spPr>
          <a:xfrm>
            <a:off x="6728984" y="3356697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三等奖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C7BE1B0-D16C-481D-BE6C-CF710D95A677}"/>
              </a:ext>
            </a:extLst>
          </p:cNvPr>
          <p:cNvSpPr/>
          <p:nvPr/>
        </p:nvSpPr>
        <p:spPr>
          <a:xfrm>
            <a:off x="8924832" y="3356697"/>
            <a:ext cx="9541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参与奖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D4D5712-4A5C-443A-A0B1-40C8B8B6100B}"/>
              </a:ext>
            </a:extLst>
          </p:cNvPr>
          <p:cNvSpPr/>
          <p:nvPr/>
        </p:nvSpPr>
        <p:spPr>
          <a:xfrm>
            <a:off x="1512394" y="3980439"/>
            <a:ext cx="9167211" cy="709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一等奖价值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5000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元，包括但不限于以下几种：手机、电脑、吸尘器、早餐机；二等奖价值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1000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元，包括但不限于以下几种：豆浆机、耳机、音响。。。</a:t>
            </a:r>
          </a:p>
        </p:txBody>
      </p:sp>
    </p:spTree>
    <p:extLst>
      <p:ext uri="{BB962C8B-B14F-4D97-AF65-F5344CB8AC3E}">
        <p14:creationId xmlns:p14="http://schemas.microsoft.com/office/powerpoint/2010/main" val="35232865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5561641-6E71-49EA-BA1C-40AD407DF1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60"/>
          <a:stretch/>
        </p:blipFill>
        <p:spPr>
          <a:xfrm>
            <a:off x="-1" y="22227"/>
            <a:ext cx="12191365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40B6E47A-3F32-4E7C-AB3A-0A6892C74BE4}"/>
              </a:ext>
            </a:extLst>
          </p:cNvPr>
          <p:cNvSpPr/>
          <p:nvPr/>
        </p:nvSpPr>
        <p:spPr>
          <a:xfrm>
            <a:off x="0" y="0"/>
            <a:ext cx="12190730" cy="6858000"/>
          </a:xfrm>
          <a:prstGeom prst="rect">
            <a:avLst/>
          </a:prstGeom>
          <a:gradFill>
            <a:gsLst>
              <a:gs pos="0">
                <a:srgbClr val="0824F2">
                  <a:alpha val="67000"/>
                </a:srgbClr>
              </a:gs>
              <a:gs pos="100000">
                <a:srgbClr val="0824F2"/>
              </a:gs>
              <a:gs pos="79000">
                <a:srgbClr val="0B1663">
                  <a:alpha val="5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03400" y="1833248"/>
            <a:ext cx="8585200" cy="2886710"/>
            <a:chOff x="3650" y="2290"/>
            <a:chExt cx="13520" cy="4546"/>
          </a:xfrm>
        </p:grpSpPr>
        <p:sp>
          <p:nvSpPr>
            <p:cNvPr id="2" name="文本框 1"/>
            <p:cNvSpPr txBox="1"/>
            <p:nvPr/>
          </p:nvSpPr>
          <p:spPr>
            <a:xfrm>
              <a:off x="3650" y="2290"/>
              <a:ext cx="9360" cy="2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0" dirty="0">
                  <a:solidFill>
                    <a:schemeClr val="bg1"/>
                  </a:solidFill>
                  <a:latin typeface="励字侠义简繁" panose="02010604000000000000" pitchFamily="2" charset="-122"/>
                  <a:ea typeface="励字侠义简繁" panose="02010604000000000000" pitchFamily="2" charset="-122"/>
                </a:rPr>
                <a:t>感恩有你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10" y="4269"/>
              <a:ext cx="9360" cy="2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0" dirty="0">
                  <a:solidFill>
                    <a:schemeClr val="bg1"/>
                  </a:solidFill>
                  <a:latin typeface="励字侠义简繁" panose="02010604000000000000" pitchFamily="2" charset="-122"/>
                  <a:ea typeface="励字侠义简繁" panose="02010604000000000000" pitchFamily="2" charset="-122"/>
                </a:rPr>
                <a:t>一路前行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DE23409-74D8-403E-BA0A-A78C0DF99221}"/>
              </a:ext>
            </a:extLst>
          </p:cNvPr>
          <p:cNvGrpSpPr/>
          <p:nvPr/>
        </p:nvGrpSpPr>
        <p:grpSpPr>
          <a:xfrm>
            <a:off x="4856798" y="5514340"/>
            <a:ext cx="2478405" cy="368300"/>
            <a:chOff x="7701" y="8684"/>
            <a:chExt cx="3903" cy="58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CF30359-83C9-4EBE-B3B5-FBABF193A6F6}"/>
                </a:ext>
              </a:extLst>
            </p:cNvPr>
            <p:cNvSpPr txBox="1"/>
            <p:nvPr/>
          </p:nvSpPr>
          <p:spPr>
            <a:xfrm>
              <a:off x="8617" y="8684"/>
              <a:ext cx="207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OPPOSans M" panose="00020600040101010101" charset="-122"/>
                  <a:ea typeface="OPPOSans M" panose="00020600040101010101" charset="-122"/>
                  <a:cs typeface="OPPOSans M" panose="00020600040101010101" charset="-122"/>
                </a:rPr>
                <a:t>20XX</a:t>
              </a:r>
              <a:r>
                <a:rPr lang="zh-CN" altLang="en-US">
                  <a:solidFill>
                    <a:schemeClr val="bg1"/>
                  </a:solidFill>
                  <a:latin typeface="OPPOSans M" panose="00020600040101010101" charset="-122"/>
                  <a:ea typeface="OPPOSans M" panose="00020600040101010101" charset="-122"/>
                  <a:cs typeface="OPPOSans M" panose="00020600040101010101" charset="-122"/>
                </a:rPr>
                <a:t>年会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7D489448-E2B2-49CF-BB9D-821FE3B2772A}"/>
                </a:ext>
              </a:extLst>
            </p:cNvPr>
            <p:cNvCxnSpPr/>
            <p:nvPr/>
          </p:nvCxnSpPr>
          <p:spPr>
            <a:xfrm flipV="1">
              <a:off x="7701" y="8974"/>
              <a:ext cx="90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D6662D68-2D94-40E0-929F-52F99D4D51BF}"/>
                </a:ext>
              </a:extLst>
            </p:cNvPr>
            <p:cNvCxnSpPr/>
            <p:nvPr/>
          </p:nvCxnSpPr>
          <p:spPr>
            <a:xfrm flipV="1">
              <a:off x="10698" y="8974"/>
              <a:ext cx="90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48FB86C2-3818-469C-B2FB-5F1BF00AA090}"/>
              </a:ext>
            </a:extLst>
          </p:cNvPr>
          <p:cNvSpPr txBox="1"/>
          <p:nvPr/>
        </p:nvSpPr>
        <p:spPr>
          <a:xfrm>
            <a:off x="4856480" y="5988685"/>
            <a:ext cx="2479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dirty="0">
                <a:solidFill>
                  <a:schemeClr val="bg1"/>
                </a:solidFill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</a:rPr>
              <a:t>稿定科技集团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 descr="日程表&#10;&#10;描述已自动生成">
            <a:extLst>
              <a:ext uri="{FF2B5EF4-FFF2-40B4-BE49-F238E27FC236}">
                <a16:creationId xmlns:a16="http://schemas.microsoft.com/office/drawing/2014/main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884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408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2CF15A-6125-4CA1-A670-93D478C33FD5}"/>
              </a:ext>
            </a:extLst>
          </p:cNvPr>
          <p:cNvSpPr txBox="1"/>
          <p:nvPr/>
        </p:nvSpPr>
        <p:spPr>
          <a:xfrm>
            <a:off x="3048856" y="3246902"/>
            <a:ext cx="60977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稿定年终</a:t>
            </a:r>
            <a:r>
              <a:rPr lang="en-US" altLang="zh-CN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模板大赛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张小宁  作品</a:t>
            </a:r>
            <a:endParaRPr lang="en-US" altLang="zh-CN" b="1" i="0" u="sng" dirty="0">
              <a:solidFill>
                <a:srgbClr val="0033CC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5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id="{E15EF944-2F81-4C86-A3D5-EE73B4B08EC8}"/>
              </a:ext>
            </a:extLst>
          </p:cNvPr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0">
                <a:srgbClr val="0824F2">
                  <a:alpha val="67000"/>
                </a:srgbClr>
              </a:gs>
              <a:gs pos="100000">
                <a:srgbClr val="0824F2"/>
              </a:gs>
              <a:gs pos="79000">
                <a:srgbClr val="0B1663"/>
              </a:gs>
              <a:gs pos="17000">
                <a:schemeClr val="tx1">
                  <a:lumMod val="95000"/>
                  <a:lumOff val="5000"/>
                  <a:alpha val="9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</a:p>
        </p:txBody>
      </p:sp>
      <p:pic>
        <p:nvPicPr>
          <p:cNvPr id="5" name="图片 4" descr="14396691"/>
          <p:cNvPicPr>
            <a:picLocks noChangeAspect="1"/>
          </p:cNvPicPr>
          <p:nvPr/>
        </p:nvPicPr>
        <p:blipFill>
          <a:blip r:embed="rId2"/>
          <a:srcRect l="11185" t="8623" r="20858" b="-174"/>
          <a:stretch>
            <a:fillRect/>
          </a:stretch>
        </p:blipFill>
        <p:spPr>
          <a:xfrm>
            <a:off x="9062085" y="1938020"/>
            <a:ext cx="2596515" cy="3674110"/>
          </a:xfrm>
          <a:prstGeom prst="rect">
            <a:avLst/>
          </a:prstGeom>
        </p:spPr>
      </p:pic>
      <p:pic>
        <p:nvPicPr>
          <p:cNvPr id="73" name="图片 72" descr="14158816"/>
          <p:cNvPicPr>
            <a:picLocks noChangeAspect="1"/>
          </p:cNvPicPr>
          <p:nvPr/>
        </p:nvPicPr>
        <p:blipFill>
          <a:blip r:embed="rId3"/>
          <a:srcRect l="23164" t="27650"/>
          <a:stretch>
            <a:fillRect/>
          </a:stretch>
        </p:blipFill>
        <p:spPr>
          <a:xfrm>
            <a:off x="541020" y="1938655"/>
            <a:ext cx="2590800" cy="3675380"/>
          </a:xfrm>
          <a:prstGeom prst="rect">
            <a:avLst/>
          </a:prstGeom>
        </p:spPr>
      </p:pic>
      <p:sp>
        <p:nvSpPr>
          <p:cNvPr id="24" name="椭圆 23"/>
          <p:cNvSpPr>
            <a:spLocks noChangeAspect="1"/>
          </p:cNvSpPr>
          <p:nvPr/>
        </p:nvSpPr>
        <p:spPr>
          <a:xfrm>
            <a:off x="10804525" y="5767070"/>
            <a:ext cx="866140" cy="866140"/>
          </a:xfrm>
          <a:prstGeom prst="ellipse">
            <a:avLst/>
          </a:prstGeom>
          <a:gradFill>
            <a:gsLst>
              <a:gs pos="5000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660718" y="585470"/>
            <a:ext cx="10870565" cy="645160"/>
            <a:chOff x="1232" y="922"/>
            <a:chExt cx="17119" cy="1016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232" y="1430"/>
              <a:ext cx="657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7311" y="922"/>
              <a:ext cx="496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OPPOSans M" panose="00020600040101010101" pitchFamily="18" charset="-122"/>
                  <a:ea typeface="励字侠义简繁" panose="02010604000000000000" charset="-122"/>
                </a:rPr>
                <a:t>年会流程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1775" y="1430"/>
              <a:ext cx="657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4" name="图片 73" descr="7007168"/>
          <p:cNvPicPr>
            <a:picLocks noChangeAspect="1"/>
          </p:cNvPicPr>
          <p:nvPr/>
        </p:nvPicPr>
        <p:blipFill>
          <a:blip r:embed="rId4"/>
          <a:srcRect l="11740" r="41221" b="431"/>
          <a:stretch>
            <a:fillRect/>
          </a:stretch>
        </p:blipFill>
        <p:spPr>
          <a:xfrm>
            <a:off x="3376295" y="1935480"/>
            <a:ext cx="2592705" cy="3670300"/>
          </a:xfrm>
          <a:prstGeom prst="rect">
            <a:avLst/>
          </a:prstGeom>
        </p:spPr>
      </p:pic>
      <p:grpSp>
        <p:nvGrpSpPr>
          <p:cNvPr id="67" name="组合 66"/>
          <p:cNvGrpSpPr/>
          <p:nvPr/>
        </p:nvGrpSpPr>
        <p:grpSpPr>
          <a:xfrm>
            <a:off x="3376295" y="1935480"/>
            <a:ext cx="2591435" cy="3678733"/>
            <a:chOff x="5554" y="3219"/>
            <a:chExt cx="4081" cy="5793"/>
          </a:xfrm>
        </p:grpSpPr>
        <p:sp>
          <p:nvSpPr>
            <p:cNvPr id="21" name="矩形 20"/>
            <p:cNvSpPr/>
            <p:nvPr/>
          </p:nvSpPr>
          <p:spPr>
            <a:xfrm>
              <a:off x="5554" y="3219"/>
              <a:ext cx="4081" cy="5793"/>
            </a:xfrm>
            <a:prstGeom prst="rect">
              <a:avLst/>
            </a:prstGeom>
            <a:gradFill>
              <a:gsLst>
                <a:gs pos="40000">
                  <a:schemeClr val="bg1"/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5893" y="6066"/>
              <a:ext cx="2520" cy="2285"/>
              <a:chOff x="5893" y="6066"/>
              <a:chExt cx="2520" cy="2285"/>
            </a:xfrm>
          </p:grpSpPr>
          <p:sp>
            <p:nvSpPr>
              <p:cNvPr id="35" name="文本框 34"/>
              <p:cNvSpPr txBox="1">
                <a:spLocks noChangeAspect="1"/>
              </p:cNvSpPr>
              <p:nvPr/>
            </p:nvSpPr>
            <p:spPr>
              <a:xfrm>
                <a:off x="5893" y="6973"/>
                <a:ext cx="2405" cy="6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200" b="1" dirty="0">
                    <a:latin typeface="OPPOSans M" panose="00020600040101010101" charset="-122"/>
                    <a:ea typeface="OPPOSans M" panose="00020600040101010101" charset="-122"/>
                  </a:rPr>
                  <a:t>颁奖仪式</a:t>
                </a:r>
                <a:endParaRPr lang="en-US" altLang="zh-CN" sz="2200" b="1" dirty="0">
                  <a:latin typeface="OPPOSans M" panose="00020600040101010101" charset="-122"/>
                  <a:ea typeface="OPPOSans M" panose="00020600040101010101" charset="-122"/>
                </a:endParaRPr>
              </a:p>
            </p:txBody>
          </p:sp>
          <p:sp>
            <p:nvSpPr>
              <p:cNvPr id="36" name="文本框 35"/>
              <p:cNvSpPr txBox="1">
                <a:spLocks noChangeAspect="1"/>
              </p:cNvSpPr>
              <p:nvPr/>
            </p:nvSpPr>
            <p:spPr>
              <a:xfrm>
                <a:off x="5893" y="6066"/>
                <a:ext cx="1814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b="1">
                    <a:solidFill>
                      <a:srgbClr val="0D22C1"/>
                    </a:solidFill>
                    <a:latin typeface="OPPOSans M" panose="00020600040101010101" charset="-122"/>
                    <a:ea typeface="OPPOSans M" panose="00020600040101010101" charset="-122"/>
                  </a:rPr>
                  <a:t>02</a:t>
                </a:r>
              </a:p>
            </p:txBody>
          </p:sp>
          <p:sp>
            <p:nvSpPr>
              <p:cNvPr id="58" name="文本框 57"/>
              <p:cNvSpPr txBox="1">
                <a:spLocks noChangeAspect="1"/>
              </p:cNvSpPr>
              <p:nvPr/>
            </p:nvSpPr>
            <p:spPr>
              <a:xfrm>
                <a:off x="5893" y="7878"/>
                <a:ext cx="2520" cy="4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400" dirty="0">
                    <a:latin typeface="OPPOSans M" panose="00020600040101010101" charset="-122"/>
                    <a:ea typeface="OPPOSans M" panose="00020600040101010101" charset="-122"/>
                  </a:rPr>
                  <a:t>A</a:t>
                </a:r>
                <a:r>
                  <a:rPr lang="zh-CN" altLang="en-US" sz="1400" dirty="0">
                    <a:latin typeface="OPPOSans M" panose="00020600040101010101" charset="-122"/>
                    <a:ea typeface="OPPOSans M" panose="00020600040101010101" charset="-122"/>
                  </a:rPr>
                  <a:t>wards ceremony</a:t>
                </a: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6034" y="6802"/>
                <a:ext cx="147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9" name="组合 68"/>
          <p:cNvGrpSpPr/>
          <p:nvPr/>
        </p:nvGrpSpPr>
        <p:grpSpPr>
          <a:xfrm>
            <a:off x="9059545" y="1935480"/>
            <a:ext cx="2591435" cy="3678555"/>
            <a:chOff x="14220" y="3219"/>
            <a:chExt cx="4081" cy="5793"/>
          </a:xfrm>
        </p:grpSpPr>
        <p:sp>
          <p:nvSpPr>
            <p:cNvPr id="23" name="矩形 22"/>
            <p:cNvSpPr/>
            <p:nvPr/>
          </p:nvSpPr>
          <p:spPr>
            <a:xfrm>
              <a:off x="14220" y="3219"/>
              <a:ext cx="4081" cy="5793"/>
            </a:xfrm>
            <a:prstGeom prst="rect">
              <a:avLst/>
            </a:prstGeom>
            <a:gradFill>
              <a:gsLst>
                <a:gs pos="31000">
                  <a:schemeClr val="bg1"/>
                </a:gs>
                <a:gs pos="100000">
                  <a:schemeClr val="bg1">
                    <a:alpha val="38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4557" y="6066"/>
              <a:ext cx="2814" cy="2264"/>
              <a:chOff x="14557" y="6066"/>
              <a:chExt cx="2814" cy="2264"/>
            </a:xfrm>
          </p:grpSpPr>
          <p:sp>
            <p:nvSpPr>
              <p:cNvPr id="41" name="文本框 40"/>
              <p:cNvSpPr txBox="1">
                <a:spLocks noChangeAspect="1"/>
              </p:cNvSpPr>
              <p:nvPr/>
            </p:nvSpPr>
            <p:spPr>
              <a:xfrm>
                <a:off x="14557" y="6973"/>
                <a:ext cx="2405" cy="6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endParaRPr lang="zh-CN" altLang="en-US" sz="2200" b="1" dirty="0">
                  <a:latin typeface="OPPOSans M" panose="00020600040101010101" charset="-122"/>
                  <a:ea typeface="OPPOSans M" panose="00020600040101010101" charset="-122"/>
                </a:endParaRPr>
              </a:p>
            </p:txBody>
          </p:sp>
          <p:sp>
            <p:nvSpPr>
              <p:cNvPr id="42" name="文本框 41"/>
              <p:cNvSpPr txBox="1">
                <a:spLocks noChangeAspect="1"/>
              </p:cNvSpPr>
              <p:nvPr/>
            </p:nvSpPr>
            <p:spPr>
              <a:xfrm>
                <a:off x="14557" y="6066"/>
                <a:ext cx="1814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b="1">
                    <a:solidFill>
                      <a:srgbClr val="0D22C1"/>
                    </a:solidFill>
                    <a:latin typeface="OPPOSans M" panose="00020600040101010101" charset="-122"/>
                    <a:ea typeface="OPPOSans M" panose="00020600040101010101" charset="-122"/>
                  </a:rPr>
                  <a:t>04</a:t>
                </a:r>
              </a:p>
            </p:txBody>
          </p:sp>
          <p:sp>
            <p:nvSpPr>
              <p:cNvPr id="61" name="文本框 60"/>
              <p:cNvSpPr txBox="1">
                <a:spLocks noChangeAspect="1"/>
              </p:cNvSpPr>
              <p:nvPr/>
            </p:nvSpPr>
            <p:spPr>
              <a:xfrm>
                <a:off x="14557" y="7857"/>
                <a:ext cx="2814" cy="4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400" dirty="0">
                    <a:latin typeface="OPPOSans M" panose="00020600040101010101" charset="-122"/>
                    <a:ea typeface="OPPOSans M" panose="00020600040101010101" charset="-122"/>
                  </a:rPr>
                  <a:t>Draw the interactive</a:t>
                </a:r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14698" y="6802"/>
                <a:ext cx="147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6" name="组合 65"/>
          <p:cNvGrpSpPr/>
          <p:nvPr/>
        </p:nvGrpSpPr>
        <p:grpSpPr>
          <a:xfrm>
            <a:off x="539750" y="1935462"/>
            <a:ext cx="2592140" cy="3678733"/>
            <a:chOff x="1220" y="3219"/>
            <a:chExt cx="4082" cy="5793"/>
          </a:xfrm>
        </p:grpSpPr>
        <p:sp>
          <p:nvSpPr>
            <p:cNvPr id="8" name="矩形 7"/>
            <p:cNvSpPr/>
            <p:nvPr/>
          </p:nvSpPr>
          <p:spPr>
            <a:xfrm>
              <a:off x="1220" y="3219"/>
              <a:ext cx="4082" cy="5793"/>
            </a:xfrm>
            <a:prstGeom prst="rect">
              <a:avLst/>
            </a:prstGeom>
            <a:gradFill>
              <a:gsLst>
                <a:gs pos="40000">
                  <a:schemeClr val="bg1">
                    <a:alpha val="10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1560" y="6066"/>
              <a:ext cx="2405" cy="2272"/>
              <a:chOff x="1560" y="6066"/>
              <a:chExt cx="2405" cy="2272"/>
            </a:xfrm>
          </p:grpSpPr>
          <p:sp>
            <p:nvSpPr>
              <p:cNvPr id="4" name="文本框 3"/>
              <p:cNvSpPr txBox="1">
                <a:spLocks noChangeAspect="1"/>
              </p:cNvSpPr>
              <p:nvPr/>
            </p:nvSpPr>
            <p:spPr>
              <a:xfrm>
                <a:off x="1560" y="6973"/>
                <a:ext cx="2405" cy="6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200" b="1">
                    <a:latin typeface="OPPOSans M" panose="00020600040101010101" charset="-122"/>
                    <a:ea typeface="OPPOSans M" panose="00020600040101010101" charset="-122"/>
                  </a:rPr>
                  <a:t>领导致辞</a:t>
                </a:r>
              </a:p>
            </p:txBody>
          </p:sp>
          <p:sp>
            <p:nvSpPr>
              <p:cNvPr id="32" name="文本框 31"/>
              <p:cNvSpPr txBox="1">
                <a:spLocks noChangeAspect="1"/>
              </p:cNvSpPr>
              <p:nvPr/>
            </p:nvSpPr>
            <p:spPr>
              <a:xfrm>
                <a:off x="1560" y="6066"/>
                <a:ext cx="1814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b="1">
                    <a:solidFill>
                      <a:srgbClr val="0D22C1"/>
                    </a:solidFill>
                    <a:latin typeface="OPPOSans M" panose="00020600040101010101" charset="-122"/>
                    <a:ea typeface="OPPOSans M" panose="00020600040101010101" charset="-122"/>
                  </a:rPr>
                  <a:t>01</a:t>
                </a:r>
              </a:p>
            </p:txBody>
          </p:sp>
          <p:sp>
            <p:nvSpPr>
              <p:cNvPr id="57" name="文本框 56"/>
              <p:cNvSpPr txBox="1">
                <a:spLocks noChangeAspect="1"/>
              </p:cNvSpPr>
              <p:nvPr/>
            </p:nvSpPr>
            <p:spPr>
              <a:xfrm>
                <a:off x="1560" y="7865"/>
                <a:ext cx="2293" cy="4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1400" dirty="0">
                    <a:latin typeface="OPPOSans M" panose="00020600040101010101" charset="-122"/>
                    <a:ea typeface="OPPOSans M" panose="00020600040101010101" charset="-122"/>
                  </a:rPr>
                  <a:t>L</a:t>
                </a:r>
                <a:r>
                  <a:rPr lang="zh-CN" altLang="en-US" sz="1400" dirty="0">
                    <a:latin typeface="OPPOSans M" panose="00020600040101010101" charset="-122"/>
                    <a:ea typeface="OPPOSans M" panose="00020600040101010101" charset="-122"/>
                  </a:rPr>
                  <a:t>eader's oration</a:t>
                </a:r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1701" y="6802"/>
                <a:ext cx="147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5" name="图片 74" descr="8031709"/>
          <p:cNvPicPr>
            <a:picLocks noChangeAspect="1"/>
          </p:cNvPicPr>
          <p:nvPr/>
        </p:nvPicPr>
        <p:blipFill>
          <a:blip r:embed="rId5"/>
          <a:srcRect l="6197" r="46804"/>
          <a:stretch>
            <a:fillRect/>
          </a:stretch>
        </p:blipFill>
        <p:spPr>
          <a:xfrm>
            <a:off x="6220460" y="1939290"/>
            <a:ext cx="2586355" cy="3666490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6221095" y="1935480"/>
            <a:ext cx="2591435" cy="3678555"/>
            <a:chOff x="9887" y="3219"/>
            <a:chExt cx="4081" cy="5793"/>
          </a:xfrm>
        </p:grpSpPr>
        <p:sp>
          <p:nvSpPr>
            <p:cNvPr id="22" name="矩形 21"/>
            <p:cNvSpPr/>
            <p:nvPr/>
          </p:nvSpPr>
          <p:spPr>
            <a:xfrm>
              <a:off x="9887" y="3219"/>
              <a:ext cx="4081" cy="5793"/>
            </a:xfrm>
            <a:prstGeom prst="rect">
              <a:avLst/>
            </a:prstGeom>
            <a:gradFill>
              <a:gsLst>
                <a:gs pos="31000">
                  <a:schemeClr val="bg1"/>
                </a:gs>
                <a:gs pos="100000">
                  <a:schemeClr val="bg1">
                    <a:alpha val="17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10288" y="6066"/>
              <a:ext cx="2934" cy="2264"/>
              <a:chOff x="10288" y="6066"/>
              <a:chExt cx="2934" cy="2264"/>
            </a:xfrm>
          </p:grpSpPr>
          <p:sp>
            <p:nvSpPr>
              <p:cNvPr id="50" name="文本框 49"/>
              <p:cNvSpPr txBox="1">
                <a:spLocks noChangeAspect="1"/>
              </p:cNvSpPr>
              <p:nvPr/>
            </p:nvSpPr>
            <p:spPr>
              <a:xfrm>
                <a:off x="10288" y="6973"/>
                <a:ext cx="2934" cy="6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2200" b="1" dirty="0">
                    <a:latin typeface="OPPOSans M" panose="00020600040101010101" charset="-122"/>
                    <a:ea typeface="OPPOSans M" panose="00020600040101010101" charset="-122"/>
                  </a:rPr>
                  <a:t>重点部门汇报</a:t>
                </a:r>
              </a:p>
            </p:txBody>
          </p:sp>
          <p:sp>
            <p:nvSpPr>
              <p:cNvPr id="51" name="文本框 50"/>
              <p:cNvSpPr txBox="1">
                <a:spLocks noChangeAspect="1"/>
              </p:cNvSpPr>
              <p:nvPr/>
            </p:nvSpPr>
            <p:spPr>
              <a:xfrm>
                <a:off x="10288" y="6066"/>
                <a:ext cx="1814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b="1">
                    <a:solidFill>
                      <a:srgbClr val="0D22C1"/>
                    </a:solidFill>
                    <a:latin typeface="OPPOSans M" panose="00020600040101010101" charset="-122"/>
                    <a:ea typeface="OPPOSans M" panose="00020600040101010101" charset="-122"/>
                  </a:rPr>
                  <a:t>03</a:t>
                </a:r>
              </a:p>
            </p:txBody>
          </p:sp>
          <p:sp>
            <p:nvSpPr>
              <p:cNvPr id="59" name="文本框 58"/>
              <p:cNvSpPr txBox="1">
                <a:spLocks noChangeAspect="1"/>
              </p:cNvSpPr>
              <p:nvPr/>
            </p:nvSpPr>
            <p:spPr>
              <a:xfrm>
                <a:off x="10288" y="7857"/>
                <a:ext cx="2599" cy="4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400" dirty="0">
                    <a:latin typeface="OPPOSans M" panose="00020600040101010101" charset="-122"/>
                    <a:ea typeface="OPPOSans M" panose="00020600040101010101" charset="-122"/>
                  </a:rPr>
                  <a:t>The key to report</a:t>
                </a:r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10423" y="6802"/>
                <a:ext cx="147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椭圆 24"/>
          <p:cNvSpPr>
            <a:spLocks noChangeAspect="1"/>
          </p:cNvSpPr>
          <p:nvPr/>
        </p:nvSpPr>
        <p:spPr>
          <a:xfrm>
            <a:off x="899160" y="1590040"/>
            <a:ext cx="487680" cy="487680"/>
          </a:xfrm>
          <a:prstGeom prst="ellipse">
            <a:avLst/>
          </a:pr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4158816">
            <a:extLst>
              <a:ext uri="{FF2B5EF4-FFF2-40B4-BE49-F238E27FC236}">
                <a16:creationId xmlns:a16="http://schemas.microsoft.com/office/drawing/2014/main" id="{C02F4A88-14B7-4113-96B1-88D393AF4D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" b="634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0">
                <a:srgbClr val="0824F2">
                  <a:alpha val="67000"/>
                </a:srgbClr>
              </a:gs>
              <a:gs pos="100000">
                <a:srgbClr val="0824F2"/>
              </a:gs>
              <a:gs pos="79000">
                <a:srgbClr val="0B1663">
                  <a:alpha val="50000"/>
                </a:srgbClr>
              </a:gs>
              <a:gs pos="20000">
                <a:schemeClr val="tx1">
                  <a:lumMod val="95000"/>
                  <a:lumOff val="5000"/>
                  <a:alpha val="9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ACFAB09-4637-4E4E-8E4D-A3ED1D7348BD}"/>
              </a:ext>
            </a:extLst>
          </p:cNvPr>
          <p:cNvSpPr>
            <a:spLocks noChangeAspect="1"/>
          </p:cNvSpPr>
          <p:nvPr/>
        </p:nvSpPr>
        <p:spPr>
          <a:xfrm>
            <a:off x="3756000" y="1089000"/>
            <a:ext cx="4680000" cy="46800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2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4116000" y="1449000"/>
            <a:ext cx="3960000" cy="3960000"/>
          </a:xfrm>
          <a:prstGeom prst="ellipse">
            <a:avLst/>
          </a:prstGeom>
          <a:gradFill>
            <a:gsLst>
              <a:gs pos="0">
                <a:srgbClr val="7383FB"/>
              </a:gs>
              <a:gs pos="90000">
                <a:srgbClr val="0D22C1">
                  <a:alpha val="10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FF7F11-E5EB-4156-9762-3540FF24CD06}"/>
              </a:ext>
            </a:extLst>
          </p:cNvPr>
          <p:cNvSpPr txBox="1"/>
          <p:nvPr/>
        </p:nvSpPr>
        <p:spPr>
          <a:xfrm>
            <a:off x="4875153" y="3175537"/>
            <a:ext cx="24416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领导致辞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70B8F93-1945-423F-97C0-E9FCC6ACAB0C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3396000" y="729000"/>
            <a:ext cx="5400000" cy="54000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2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3C210B-3F3C-4EBA-8CBC-2FDE1155358A}"/>
              </a:ext>
            </a:extLst>
          </p:cNvPr>
          <p:cNvSpPr txBox="1"/>
          <p:nvPr/>
        </p:nvSpPr>
        <p:spPr>
          <a:xfrm>
            <a:off x="5303956" y="2531225"/>
            <a:ext cx="1584088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9000" b="1" spc="600" dirty="0">
                <a:gradFill>
                  <a:gsLst>
                    <a:gs pos="16000">
                      <a:schemeClr val="bg1"/>
                    </a:gs>
                    <a:gs pos="50000">
                      <a:schemeClr val="bg1">
                        <a:alpha val="0"/>
                        <a:lumMod val="100000"/>
                      </a:schemeClr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</a:rPr>
              <a:t>01</a:t>
            </a:r>
            <a:endParaRPr lang="zh-CN" altLang="en-US" sz="9000" b="1" spc="600" dirty="0">
              <a:gradFill>
                <a:gsLst>
                  <a:gs pos="16000">
                    <a:schemeClr val="bg1"/>
                  </a:gs>
                  <a:gs pos="50000">
                    <a:schemeClr val="bg1">
                      <a:alpha val="0"/>
                      <a:lumMod val="100000"/>
                    </a:schemeClr>
                  </a:gs>
                </a:gsLst>
                <a:lin ang="5400000" scaled="0"/>
              </a:gra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6BCC8FB-7DF6-4087-9F00-9BEBC5BAE5C7}"/>
              </a:ext>
            </a:extLst>
          </p:cNvPr>
          <p:cNvSpPr txBox="1">
            <a:spLocks noChangeAspect="1"/>
          </p:cNvSpPr>
          <p:nvPr/>
        </p:nvSpPr>
        <p:spPr>
          <a:xfrm>
            <a:off x="4983708" y="3851372"/>
            <a:ext cx="2224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OPPOSans M" panose="00020600040101010101" charset="-122"/>
                <a:ea typeface="OPPOSans M" panose="00020600040101010101" charset="-122"/>
              </a:rPr>
              <a:t>L</a:t>
            </a:r>
            <a:r>
              <a:rPr lang="zh-CN" altLang="en-US" sz="1400" dirty="0">
                <a:solidFill>
                  <a:schemeClr val="bg1"/>
                </a:solidFill>
                <a:latin typeface="OPPOSans M" panose="00020600040101010101" charset="-122"/>
                <a:ea typeface="OPPOSans M" panose="00020600040101010101" charset="-122"/>
              </a:rPr>
              <a:t>eader's oration</a:t>
            </a:r>
          </a:p>
        </p:txBody>
      </p:sp>
    </p:spTree>
    <p:extLst>
      <p:ext uri="{BB962C8B-B14F-4D97-AF65-F5344CB8AC3E}">
        <p14:creationId xmlns:p14="http://schemas.microsoft.com/office/powerpoint/2010/main" val="1456908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A039AC1F-4434-4D90-9B2A-BDD3BEBEDE1F}"/>
              </a:ext>
            </a:extLst>
          </p:cNvPr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79000">
                <a:srgbClr val="0B1663"/>
              </a:gs>
              <a:gs pos="26000">
                <a:schemeClr val="tx1">
                  <a:lumMod val="95000"/>
                  <a:lumOff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60780" y="427038"/>
            <a:ext cx="28498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董事长新年致辞</a:t>
            </a:r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>
          <a:xfrm>
            <a:off x="114006" y="11049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10" name="对话气泡: 矩形 9">
            <a:extLst>
              <a:ext uri="{FF2B5EF4-FFF2-40B4-BE49-F238E27FC236}">
                <a16:creationId xmlns:a16="http://schemas.microsoft.com/office/drawing/2014/main" id="{D039BBAD-4DC3-40BB-8965-F57B26486DC1}"/>
              </a:ext>
            </a:extLst>
          </p:cNvPr>
          <p:cNvSpPr/>
          <p:nvPr/>
        </p:nvSpPr>
        <p:spPr>
          <a:xfrm>
            <a:off x="1540934" y="1721170"/>
            <a:ext cx="7027332" cy="3341897"/>
          </a:xfrm>
          <a:prstGeom prst="wedgeRectCallout">
            <a:avLst>
              <a:gd name="adj1" fmla="val -30881"/>
              <a:gd name="adj2" fmla="val 74860"/>
            </a:avLst>
          </a:pr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824F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5" name="任意多边形 4"/>
          <p:cNvSpPr>
            <a:spLocks noChangeAspect="1"/>
          </p:cNvSpPr>
          <p:nvPr/>
        </p:nvSpPr>
        <p:spPr>
          <a:xfrm>
            <a:off x="-12994" y="-1651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F4345662-07DC-46B0-8C4C-B0D250A66B21}"/>
              </a:ext>
            </a:extLst>
          </p:cNvPr>
          <p:cNvSpPr/>
          <p:nvPr/>
        </p:nvSpPr>
        <p:spPr>
          <a:xfrm>
            <a:off x="592667" y="1761067"/>
            <a:ext cx="6587066" cy="3657600"/>
          </a:xfrm>
          <a:prstGeom prst="wedgeRectCallout">
            <a:avLst>
              <a:gd name="adj1" fmla="val -38828"/>
              <a:gd name="adj2" fmla="val 6111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FC1ABBA-0FE2-49C6-919E-BA40E84C2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250" l="9959" r="89905">
                        <a14:foregroundMark x1="66439" y1="85375" x2="69441" y2="99250"/>
                        <a14:foregroundMark x1="41883" y1="86125" x2="40791" y2="96750"/>
                        <a14:foregroundMark x1="41337" y1="43250" x2="41337" y2="44750"/>
                        <a14:foregroundMark x1="52524" y1="94625" x2="52251" y2="95500"/>
                        <a14:foregroundMark x1="55525" y1="94875" x2="55525" y2="94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357" y="0"/>
            <a:ext cx="6283643" cy="68580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A07330BF-63C6-4046-8119-2BBAF9598A8B}"/>
              </a:ext>
            </a:extLst>
          </p:cNvPr>
          <p:cNvSpPr txBox="1"/>
          <p:nvPr/>
        </p:nvSpPr>
        <p:spPr>
          <a:xfrm>
            <a:off x="1812831" y="2205350"/>
            <a:ext cx="6179702" cy="2467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0" i="0" dirty="0">
                <a:solidFill>
                  <a:schemeClr val="bg1"/>
                </a:solidFill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伟大的背后都是苦难，困难和压力只会使我们变得更团结、更强大，我们一定能够实现愿景和使命：把数字世界带入每个人、每个家庭、每个组织，构建万物互联的智能世界。</a:t>
            </a:r>
            <a:br>
              <a:rPr lang="zh-CN" altLang="en-US" sz="2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</a:br>
            <a:r>
              <a:rPr lang="zh-CN" altLang="en-US" sz="2000" b="0" i="0" dirty="0">
                <a:solidFill>
                  <a:schemeClr val="bg1"/>
                </a:solidFill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沉舟侧畔千帆过，乘风破浪会有时，任何艰难困苦，休想阻挡我们前进的步伐。</a:t>
            </a:r>
            <a:endParaRPr lang="zh-CN" altLang="en-US" sz="20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4158816">
            <a:extLst>
              <a:ext uri="{FF2B5EF4-FFF2-40B4-BE49-F238E27FC236}">
                <a16:creationId xmlns:a16="http://schemas.microsoft.com/office/drawing/2014/main" id="{C02F4A88-14B7-4113-96B1-88D393AF4D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" b="634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0">
                <a:srgbClr val="0824F2">
                  <a:alpha val="67000"/>
                </a:srgbClr>
              </a:gs>
              <a:gs pos="100000">
                <a:srgbClr val="0824F2"/>
              </a:gs>
              <a:gs pos="79000">
                <a:srgbClr val="0B1663">
                  <a:alpha val="50000"/>
                </a:srgbClr>
              </a:gs>
              <a:gs pos="20000">
                <a:schemeClr val="tx1">
                  <a:lumMod val="95000"/>
                  <a:lumOff val="5000"/>
                  <a:alpha val="9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ACFAB09-4637-4E4E-8E4D-A3ED1D7348BD}"/>
              </a:ext>
            </a:extLst>
          </p:cNvPr>
          <p:cNvSpPr>
            <a:spLocks noChangeAspect="1"/>
          </p:cNvSpPr>
          <p:nvPr/>
        </p:nvSpPr>
        <p:spPr>
          <a:xfrm>
            <a:off x="3756000" y="1089000"/>
            <a:ext cx="4680000" cy="46800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2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4116000" y="1449000"/>
            <a:ext cx="3960000" cy="3960000"/>
          </a:xfrm>
          <a:prstGeom prst="ellipse">
            <a:avLst/>
          </a:prstGeom>
          <a:gradFill>
            <a:gsLst>
              <a:gs pos="0">
                <a:srgbClr val="7383FB"/>
              </a:gs>
              <a:gs pos="90000">
                <a:srgbClr val="0D22C1">
                  <a:alpha val="10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FF7F11-E5EB-4156-9762-3540FF24CD06}"/>
              </a:ext>
            </a:extLst>
          </p:cNvPr>
          <p:cNvSpPr txBox="1"/>
          <p:nvPr/>
        </p:nvSpPr>
        <p:spPr>
          <a:xfrm>
            <a:off x="4875153" y="3175537"/>
            <a:ext cx="24416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颁奖仪式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70B8F93-1945-423F-97C0-E9FCC6ACAB0C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3396000" y="729000"/>
            <a:ext cx="5400000" cy="54000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2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3C210B-3F3C-4EBA-8CBC-2FDE1155358A}"/>
              </a:ext>
            </a:extLst>
          </p:cNvPr>
          <p:cNvSpPr txBox="1"/>
          <p:nvPr/>
        </p:nvSpPr>
        <p:spPr>
          <a:xfrm>
            <a:off x="5194151" y="2531225"/>
            <a:ext cx="1803699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9000" b="1" spc="600" dirty="0">
                <a:gradFill>
                  <a:gsLst>
                    <a:gs pos="16000">
                      <a:schemeClr val="bg1"/>
                    </a:gs>
                    <a:gs pos="50000">
                      <a:schemeClr val="bg1">
                        <a:alpha val="0"/>
                        <a:lumMod val="100000"/>
                      </a:schemeClr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</a:rPr>
              <a:t>02</a:t>
            </a:r>
            <a:endParaRPr lang="zh-CN" altLang="en-US" sz="9000" b="1" spc="600" dirty="0">
              <a:gradFill>
                <a:gsLst>
                  <a:gs pos="16000">
                    <a:schemeClr val="bg1"/>
                  </a:gs>
                  <a:gs pos="50000">
                    <a:schemeClr val="bg1">
                      <a:alpha val="0"/>
                      <a:lumMod val="100000"/>
                    </a:schemeClr>
                  </a:gs>
                </a:gsLst>
                <a:lin ang="5400000" scaled="0"/>
              </a:gra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6BCC8FB-7DF6-4087-9F00-9BEBC5BAE5C7}"/>
              </a:ext>
            </a:extLst>
          </p:cNvPr>
          <p:cNvSpPr txBox="1">
            <a:spLocks noChangeAspect="1"/>
          </p:cNvSpPr>
          <p:nvPr/>
        </p:nvSpPr>
        <p:spPr>
          <a:xfrm>
            <a:off x="4983708" y="3851372"/>
            <a:ext cx="2224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OPPOSans M" panose="00020600040101010101" charset="-122"/>
                <a:ea typeface="OPPOSans M" panose="00020600040101010101" charset="-122"/>
              </a:rPr>
              <a:t>Awards ceremony</a:t>
            </a:r>
          </a:p>
        </p:txBody>
      </p:sp>
    </p:spTree>
    <p:extLst>
      <p:ext uri="{BB962C8B-B14F-4D97-AF65-F5344CB8AC3E}">
        <p14:creationId xmlns:p14="http://schemas.microsoft.com/office/powerpoint/2010/main" val="757970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B5A16C7F-144A-42AB-ACDD-AE4A686201D5}"/>
              </a:ext>
            </a:extLst>
          </p:cNvPr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79000">
                <a:srgbClr val="0B1663"/>
              </a:gs>
              <a:gs pos="26000">
                <a:schemeClr val="tx1">
                  <a:lumMod val="95000"/>
                  <a:lumOff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0780" y="427038"/>
            <a:ext cx="49295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最佳利润奖</a:t>
            </a:r>
            <a:r>
              <a:rPr lang="en-US" altLang="zh-CN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(</a:t>
            </a:r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公司利润占比）</a:t>
            </a:r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>
          <a:xfrm>
            <a:off x="114006" y="11049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5" name="任意多边形 4"/>
          <p:cNvSpPr>
            <a:spLocks noChangeAspect="1"/>
          </p:cNvSpPr>
          <p:nvPr/>
        </p:nvSpPr>
        <p:spPr>
          <a:xfrm>
            <a:off x="-12994" y="-1651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939B6C1-F979-4227-94A2-B3F8D7311A54}"/>
              </a:ext>
            </a:extLst>
          </p:cNvPr>
          <p:cNvGrpSpPr/>
          <p:nvPr/>
        </p:nvGrpSpPr>
        <p:grpSpPr>
          <a:xfrm>
            <a:off x="839261" y="2128958"/>
            <a:ext cx="2752484" cy="2752484"/>
            <a:chOff x="1583989" y="2128958"/>
            <a:chExt cx="2752484" cy="2752484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550DD685-3FB8-4DD0-8024-58F0D7CAA720}"/>
                </a:ext>
              </a:extLst>
            </p:cNvPr>
            <p:cNvGrpSpPr/>
            <p:nvPr/>
          </p:nvGrpSpPr>
          <p:grpSpPr>
            <a:xfrm>
              <a:off x="1583989" y="2128958"/>
              <a:ext cx="2752484" cy="2752484"/>
              <a:chOff x="1583989" y="2205158"/>
              <a:chExt cx="2752484" cy="2752484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54E061B6-798C-433C-8D58-109783DFF834}"/>
                  </a:ext>
                </a:extLst>
              </p:cNvPr>
              <p:cNvSpPr/>
              <p:nvPr/>
            </p:nvSpPr>
            <p:spPr>
              <a:xfrm>
                <a:off x="1583989" y="2205158"/>
                <a:ext cx="2752484" cy="2752484"/>
              </a:xfrm>
              <a:prstGeom prst="ellipse">
                <a:avLst/>
              </a:prstGeom>
              <a:noFill/>
              <a:ln>
                <a:solidFill>
                  <a:srgbClr val="0824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12CBC1BE-B842-4AF3-B110-405A31761BBA}"/>
                  </a:ext>
                </a:extLst>
              </p:cNvPr>
              <p:cNvSpPr/>
              <p:nvPr/>
            </p:nvSpPr>
            <p:spPr>
              <a:xfrm>
                <a:off x="1880231" y="2501400"/>
                <a:ext cx="2160000" cy="2160000"/>
              </a:xfrm>
              <a:prstGeom prst="ellipse">
                <a:avLst/>
              </a:prstGeom>
              <a:gradFill flip="none" rotWithShape="1">
                <a:gsLst>
                  <a:gs pos="97753">
                    <a:srgbClr val="A0BFF2">
                      <a:alpha val="0"/>
                    </a:srgbClr>
                  </a:gs>
                  <a:gs pos="66000">
                    <a:srgbClr val="0824F2"/>
                  </a:gs>
                  <a:gs pos="0">
                    <a:srgbClr val="A0BFF2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E9BE8F7-2093-40E7-BEC0-CA7F2A7AA0B8}"/>
                </a:ext>
              </a:extLst>
            </p:cNvPr>
            <p:cNvSpPr txBox="1"/>
            <p:nvPr/>
          </p:nvSpPr>
          <p:spPr>
            <a:xfrm>
              <a:off x="2204139" y="3182035"/>
              <a:ext cx="15121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90%</a:t>
              </a:r>
              <a:endParaRPr lang="zh-CN" altLang="en-US" sz="36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175EE3B-743B-4E87-848B-6844C43ADA79}"/>
              </a:ext>
            </a:extLst>
          </p:cNvPr>
          <p:cNvGrpSpPr/>
          <p:nvPr/>
        </p:nvGrpSpPr>
        <p:grpSpPr>
          <a:xfrm>
            <a:off x="4710135" y="2128958"/>
            <a:ext cx="2752484" cy="2752484"/>
            <a:chOff x="4719758" y="2128958"/>
            <a:chExt cx="2752484" cy="2752484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5C3C5AF3-6E2A-46B5-AB54-9CD9F0FFD8DB}"/>
                </a:ext>
              </a:extLst>
            </p:cNvPr>
            <p:cNvGrpSpPr/>
            <p:nvPr/>
          </p:nvGrpSpPr>
          <p:grpSpPr>
            <a:xfrm>
              <a:off x="4719758" y="2128958"/>
              <a:ext cx="2752484" cy="2752484"/>
              <a:chOff x="4719758" y="2052758"/>
              <a:chExt cx="2752484" cy="2752484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F0423830-B1A7-4846-A992-DDA1C65C0F54}"/>
                  </a:ext>
                </a:extLst>
              </p:cNvPr>
              <p:cNvSpPr/>
              <p:nvPr/>
            </p:nvSpPr>
            <p:spPr>
              <a:xfrm>
                <a:off x="4719758" y="2052758"/>
                <a:ext cx="2752484" cy="2752484"/>
              </a:xfrm>
              <a:prstGeom prst="ellipse">
                <a:avLst/>
              </a:prstGeom>
              <a:noFill/>
              <a:ln>
                <a:solidFill>
                  <a:srgbClr val="3A4AC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643CFE4B-8381-45CD-977E-1E5C70E3DBD8}"/>
                  </a:ext>
                </a:extLst>
              </p:cNvPr>
              <p:cNvSpPr/>
              <p:nvPr/>
            </p:nvSpPr>
            <p:spPr>
              <a:xfrm>
                <a:off x="5016000" y="2355273"/>
                <a:ext cx="2160000" cy="2160000"/>
              </a:xfrm>
              <a:prstGeom prst="ellipse">
                <a:avLst/>
              </a:prstGeom>
              <a:gradFill flip="none" rotWithShape="1">
                <a:gsLst>
                  <a:gs pos="97753">
                    <a:srgbClr val="A0BFF2">
                      <a:alpha val="0"/>
                    </a:srgbClr>
                  </a:gs>
                  <a:gs pos="66000">
                    <a:srgbClr val="3A4AC1"/>
                  </a:gs>
                  <a:gs pos="0">
                    <a:srgbClr val="A0BFF2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265D3D4-A7E0-4129-B7E9-BA7810E0A331}"/>
                </a:ext>
              </a:extLst>
            </p:cNvPr>
            <p:cNvSpPr txBox="1"/>
            <p:nvPr/>
          </p:nvSpPr>
          <p:spPr>
            <a:xfrm>
              <a:off x="5339908" y="3182035"/>
              <a:ext cx="15121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60%</a:t>
              </a:r>
              <a:endParaRPr lang="zh-CN" altLang="en-US" sz="36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6AB7EF3-70EA-4A24-A8D9-8AAF6E12FAE8}"/>
              </a:ext>
            </a:extLst>
          </p:cNvPr>
          <p:cNvGrpSpPr/>
          <p:nvPr/>
        </p:nvGrpSpPr>
        <p:grpSpPr>
          <a:xfrm>
            <a:off x="8600255" y="2128958"/>
            <a:ext cx="2752484" cy="2752484"/>
            <a:chOff x="7785126" y="2128958"/>
            <a:chExt cx="2752484" cy="2752484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A25D25EE-FF61-46CD-9D14-AC113F4D7152}"/>
                </a:ext>
              </a:extLst>
            </p:cNvPr>
            <p:cNvGrpSpPr/>
            <p:nvPr/>
          </p:nvGrpSpPr>
          <p:grpSpPr>
            <a:xfrm>
              <a:off x="7785126" y="2128958"/>
              <a:ext cx="2752484" cy="2752484"/>
              <a:chOff x="7785126" y="2205158"/>
              <a:chExt cx="2752484" cy="2752484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C5F45168-07F5-4AC2-B5BA-05199D52F401}"/>
                  </a:ext>
                </a:extLst>
              </p:cNvPr>
              <p:cNvSpPr/>
              <p:nvPr/>
            </p:nvSpPr>
            <p:spPr>
              <a:xfrm>
                <a:off x="8081368" y="2501400"/>
                <a:ext cx="2160000" cy="2160000"/>
              </a:xfrm>
              <a:prstGeom prst="ellipse">
                <a:avLst/>
              </a:prstGeom>
              <a:gradFill flip="none" rotWithShape="1">
                <a:gsLst>
                  <a:gs pos="97753">
                    <a:srgbClr val="A0BFF2">
                      <a:alpha val="0"/>
                    </a:srgbClr>
                  </a:gs>
                  <a:gs pos="66000">
                    <a:srgbClr val="424DA2">
                      <a:alpha val="10000"/>
                    </a:srgbClr>
                  </a:gs>
                  <a:gs pos="0">
                    <a:srgbClr val="A0BFF2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4CD1CA4C-6140-42B1-8E09-7F1CCE32DDB7}"/>
                  </a:ext>
                </a:extLst>
              </p:cNvPr>
              <p:cNvSpPr/>
              <p:nvPr/>
            </p:nvSpPr>
            <p:spPr>
              <a:xfrm>
                <a:off x="7785126" y="2205158"/>
                <a:ext cx="2752484" cy="2752484"/>
              </a:xfrm>
              <a:prstGeom prst="ellipse">
                <a:avLst/>
              </a:prstGeom>
              <a:noFill/>
              <a:ln>
                <a:solidFill>
                  <a:srgbClr val="424DA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91EE0D7-A9E1-4EC3-9C63-C4ED1FC7361C}"/>
                </a:ext>
              </a:extLst>
            </p:cNvPr>
            <p:cNvSpPr txBox="1"/>
            <p:nvPr/>
          </p:nvSpPr>
          <p:spPr>
            <a:xfrm>
              <a:off x="8405276" y="3182035"/>
              <a:ext cx="15121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40%</a:t>
              </a:r>
              <a:endParaRPr lang="zh-CN" altLang="en-US" sz="36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CAF1F1FE-ED86-4129-B40B-46848A4CC44B}"/>
              </a:ext>
            </a:extLst>
          </p:cNvPr>
          <p:cNvSpPr txBox="1"/>
          <p:nvPr/>
        </p:nvSpPr>
        <p:spPr>
          <a:xfrm>
            <a:off x="1623033" y="5177684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事业部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50E3E94-2EB7-4B42-985F-706AB7A674AC}"/>
              </a:ext>
            </a:extLst>
          </p:cNvPr>
          <p:cNvSpPr txBox="1"/>
          <p:nvPr/>
        </p:nvSpPr>
        <p:spPr>
          <a:xfrm>
            <a:off x="5327195" y="5177684"/>
            <a:ext cx="151836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集成中心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4BE93FB-6959-453B-B8EC-E4E8F7A4020C}"/>
              </a:ext>
            </a:extLst>
          </p:cNvPr>
          <p:cNvSpPr txBox="1"/>
          <p:nvPr/>
        </p:nvSpPr>
        <p:spPr>
          <a:xfrm>
            <a:off x="9217315" y="5177684"/>
            <a:ext cx="151836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销售中心</a:t>
            </a:r>
          </a:p>
        </p:txBody>
      </p:sp>
    </p:spTree>
    <p:extLst>
      <p:ext uri="{BB962C8B-B14F-4D97-AF65-F5344CB8AC3E}">
        <p14:creationId xmlns:p14="http://schemas.microsoft.com/office/powerpoint/2010/main" val="1768501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338AE9D-B50C-464D-A80B-AB215A2D9D06}"/>
              </a:ext>
            </a:extLst>
          </p:cNvPr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79000">
                <a:srgbClr val="0B1663"/>
              </a:gs>
              <a:gs pos="26000">
                <a:schemeClr val="tx1">
                  <a:lumMod val="95000"/>
                  <a:lumOff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  <a:endParaRPr lang="en-US" altLang="zh-CN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0780" y="427038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最佳增速奖</a:t>
            </a:r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>
          <a:xfrm>
            <a:off x="114006" y="11049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5" name="任意多边形 4"/>
          <p:cNvSpPr>
            <a:spLocks noChangeAspect="1"/>
          </p:cNvSpPr>
          <p:nvPr/>
        </p:nvSpPr>
        <p:spPr>
          <a:xfrm>
            <a:off x="-12994" y="-1651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3DB7E34-F6F5-4013-8C80-44463218935A}"/>
              </a:ext>
            </a:extLst>
          </p:cNvPr>
          <p:cNvGrpSpPr/>
          <p:nvPr/>
        </p:nvGrpSpPr>
        <p:grpSpPr>
          <a:xfrm>
            <a:off x="501464" y="1835910"/>
            <a:ext cx="11189073" cy="3471340"/>
            <a:chOff x="46963" y="1835910"/>
            <a:chExt cx="11189073" cy="347134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6299FAE-1686-44C2-A31A-974A544D1C82}"/>
                </a:ext>
              </a:extLst>
            </p:cNvPr>
            <p:cNvSpPr txBox="1"/>
            <p:nvPr/>
          </p:nvSpPr>
          <p:spPr>
            <a:xfrm>
              <a:off x="1230832" y="4968696"/>
              <a:ext cx="2760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bg1">
                      <a:alpha val="4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1</a:t>
              </a:r>
              <a:endParaRPr lang="zh-CN" altLang="en-US" sz="1600" dirty="0">
                <a:solidFill>
                  <a:schemeClr val="bg1">
                    <a:alpha val="4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F99D59C-9B1B-449B-B7E4-F63D02ABD93F}"/>
                </a:ext>
              </a:extLst>
            </p:cNvPr>
            <p:cNvSpPr txBox="1"/>
            <p:nvPr/>
          </p:nvSpPr>
          <p:spPr>
            <a:xfrm>
              <a:off x="2076376" y="4968696"/>
              <a:ext cx="314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bg1">
                      <a:alpha val="4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2</a:t>
              </a:r>
              <a:endParaRPr lang="zh-CN" altLang="en-US" sz="1600" dirty="0">
                <a:solidFill>
                  <a:schemeClr val="bg1">
                    <a:alpha val="4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001DE00-B618-4FD8-8BE9-EC38F8DE312A}"/>
                </a:ext>
              </a:extLst>
            </p:cNvPr>
            <p:cNvSpPr txBox="1"/>
            <p:nvPr/>
          </p:nvSpPr>
          <p:spPr>
            <a:xfrm>
              <a:off x="2921920" y="4968696"/>
              <a:ext cx="314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bg1">
                      <a:alpha val="4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3</a:t>
              </a:r>
              <a:endParaRPr lang="zh-CN" altLang="en-US" sz="1600" dirty="0">
                <a:solidFill>
                  <a:schemeClr val="bg1">
                    <a:alpha val="4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CAF64BB-E7C6-41D3-B9D0-F3ABE00CE315}"/>
                </a:ext>
              </a:extLst>
            </p:cNvPr>
            <p:cNvSpPr txBox="1"/>
            <p:nvPr/>
          </p:nvSpPr>
          <p:spPr>
            <a:xfrm>
              <a:off x="3767464" y="4968696"/>
              <a:ext cx="314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bg1">
                      <a:alpha val="4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4</a:t>
              </a:r>
              <a:endParaRPr lang="zh-CN" altLang="en-US" sz="1600" dirty="0">
                <a:solidFill>
                  <a:schemeClr val="bg1">
                    <a:alpha val="4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6559924-D0AF-4F02-9D99-ABCA1F5833DB}"/>
                </a:ext>
              </a:extLst>
            </p:cNvPr>
            <p:cNvSpPr txBox="1"/>
            <p:nvPr/>
          </p:nvSpPr>
          <p:spPr>
            <a:xfrm>
              <a:off x="4613008" y="4968696"/>
              <a:ext cx="314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bg1">
                      <a:alpha val="4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5</a:t>
              </a:r>
              <a:endParaRPr lang="zh-CN" altLang="en-US" sz="1600" dirty="0">
                <a:solidFill>
                  <a:schemeClr val="bg1">
                    <a:alpha val="4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1E61ADE-3621-4C66-9C09-02E3EB729C63}"/>
                </a:ext>
              </a:extLst>
            </p:cNvPr>
            <p:cNvSpPr txBox="1"/>
            <p:nvPr/>
          </p:nvSpPr>
          <p:spPr>
            <a:xfrm>
              <a:off x="5458552" y="4968696"/>
              <a:ext cx="314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bg1">
                      <a:alpha val="4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6</a:t>
              </a:r>
              <a:endParaRPr lang="zh-CN" altLang="en-US" sz="1600" dirty="0">
                <a:solidFill>
                  <a:schemeClr val="bg1">
                    <a:alpha val="4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5A39B2E-EA04-477E-8C2B-20AABD3E91C7}"/>
                </a:ext>
              </a:extLst>
            </p:cNvPr>
            <p:cNvSpPr txBox="1"/>
            <p:nvPr/>
          </p:nvSpPr>
          <p:spPr>
            <a:xfrm>
              <a:off x="6304096" y="4968696"/>
              <a:ext cx="314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bg1">
                      <a:alpha val="4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7</a:t>
              </a:r>
              <a:endParaRPr lang="zh-CN" altLang="en-US" sz="1600" dirty="0">
                <a:solidFill>
                  <a:schemeClr val="bg1">
                    <a:alpha val="4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0893BF7-5ED5-4D6C-8764-D48E08826CCC}"/>
                </a:ext>
              </a:extLst>
            </p:cNvPr>
            <p:cNvSpPr txBox="1"/>
            <p:nvPr/>
          </p:nvSpPr>
          <p:spPr>
            <a:xfrm>
              <a:off x="7149640" y="4968696"/>
              <a:ext cx="314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bg1">
                      <a:alpha val="4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8</a:t>
              </a:r>
              <a:endParaRPr lang="zh-CN" altLang="en-US" sz="1600" dirty="0">
                <a:solidFill>
                  <a:schemeClr val="bg1">
                    <a:alpha val="4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917036A-F38F-4015-94AF-2DC9E5497D6F}"/>
                </a:ext>
              </a:extLst>
            </p:cNvPr>
            <p:cNvSpPr txBox="1"/>
            <p:nvPr/>
          </p:nvSpPr>
          <p:spPr>
            <a:xfrm>
              <a:off x="7995184" y="4968696"/>
              <a:ext cx="314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bg1">
                      <a:alpha val="4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9</a:t>
              </a:r>
              <a:endParaRPr lang="zh-CN" altLang="en-US" sz="1600" dirty="0">
                <a:solidFill>
                  <a:schemeClr val="bg1">
                    <a:alpha val="4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AB3EC6E-877D-46AB-AA8A-97E13708A4C7}"/>
                </a:ext>
              </a:extLst>
            </p:cNvPr>
            <p:cNvSpPr txBox="1"/>
            <p:nvPr/>
          </p:nvSpPr>
          <p:spPr>
            <a:xfrm>
              <a:off x="8840728" y="4968696"/>
              <a:ext cx="4058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bg1">
                      <a:alpha val="4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10</a:t>
              </a:r>
              <a:endParaRPr lang="zh-CN" altLang="en-US" sz="1600" dirty="0">
                <a:solidFill>
                  <a:schemeClr val="bg1">
                    <a:alpha val="4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25C4AAF-2AFD-4776-A2A2-DA79904B49B6}"/>
                </a:ext>
              </a:extLst>
            </p:cNvPr>
            <p:cNvSpPr txBox="1"/>
            <p:nvPr/>
          </p:nvSpPr>
          <p:spPr>
            <a:xfrm>
              <a:off x="9806496" y="4968696"/>
              <a:ext cx="36740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bg1">
                      <a:alpha val="4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11</a:t>
              </a:r>
              <a:endParaRPr lang="zh-CN" altLang="en-US" sz="1600" dirty="0">
                <a:solidFill>
                  <a:schemeClr val="bg1">
                    <a:alpha val="4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7945320-C247-4E1C-86F6-AD35D41F987A}"/>
                </a:ext>
              </a:extLst>
            </p:cNvPr>
            <p:cNvSpPr txBox="1"/>
            <p:nvPr/>
          </p:nvSpPr>
          <p:spPr>
            <a:xfrm>
              <a:off x="10772269" y="4968696"/>
              <a:ext cx="4058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bg1">
                      <a:alpha val="4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12</a:t>
              </a:r>
              <a:endParaRPr lang="zh-CN" altLang="en-US" sz="1600" dirty="0">
                <a:solidFill>
                  <a:schemeClr val="bg1">
                    <a:alpha val="4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5C53FDB-9BAD-4563-9D76-7223AA17CF3D}"/>
                </a:ext>
              </a:extLst>
            </p:cNvPr>
            <p:cNvSpPr/>
            <p:nvPr/>
          </p:nvSpPr>
          <p:spPr>
            <a:xfrm>
              <a:off x="1205345" y="1835910"/>
              <a:ext cx="9878291" cy="2686937"/>
            </a:xfrm>
            <a:custGeom>
              <a:avLst/>
              <a:gdLst>
                <a:gd name="connsiteX0" fmla="*/ 0 w 9878291"/>
                <a:gd name="connsiteY0" fmla="*/ 2417435 h 2686937"/>
                <a:gd name="connsiteX1" fmla="*/ 2092037 w 9878291"/>
                <a:gd name="connsiteY1" fmla="*/ 1863254 h 2686937"/>
                <a:gd name="connsiteX2" fmla="*/ 3255819 w 9878291"/>
                <a:gd name="connsiteY2" fmla="*/ 2652963 h 2686937"/>
                <a:gd name="connsiteX3" fmla="*/ 6179128 w 9878291"/>
                <a:gd name="connsiteY3" fmla="*/ 505508 h 2686937"/>
                <a:gd name="connsiteX4" fmla="*/ 7439891 w 9878291"/>
                <a:gd name="connsiteY4" fmla="*/ 1239799 h 2686937"/>
                <a:gd name="connsiteX5" fmla="*/ 7827819 w 9878291"/>
                <a:gd name="connsiteY5" fmla="*/ 1198235 h 2686937"/>
                <a:gd name="connsiteX6" fmla="*/ 8908473 w 9878291"/>
                <a:gd name="connsiteY6" fmla="*/ 366963 h 2686937"/>
                <a:gd name="connsiteX7" fmla="*/ 9587346 w 9878291"/>
                <a:gd name="connsiteY7" fmla="*/ 48308 h 2686937"/>
                <a:gd name="connsiteX8" fmla="*/ 9878291 w 9878291"/>
                <a:gd name="connsiteY8" fmla="*/ 6745 h 2686937"/>
                <a:gd name="connsiteX0" fmla="*/ 0 w 9878291"/>
                <a:gd name="connsiteY0" fmla="*/ 2417435 h 2686937"/>
                <a:gd name="connsiteX1" fmla="*/ 2092037 w 9878291"/>
                <a:gd name="connsiteY1" fmla="*/ 1863254 h 2686937"/>
                <a:gd name="connsiteX2" fmla="*/ 3255819 w 9878291"/>
                <a:gd name="connsiteY2" fmla="*/ 2652963 h 2686937"/>
                <a:gd name="connsiteX3" fmla="*/ 6179128 w 9878291"/>
                <a:gd name="connsiteY3" fmla="*/ 505508 h 2686937"/>
                <a:gd name="connsiteX4" fmla="*/ 7439891 w 9878291"/>
                <a:gd name="connsiteY4" fmla="*/ 1239799 h 2686937"/>
                <a:gd name="connsiteX5" fmla="*/ 7897092 w 9878291"/>
                <a:gd name="connsiteY5" fmla="*/ 1336780 h 2686937"/>
                <a:gd name="connsiteX6" fmla="*/ 8908473 w 9878291"/>
                <a:gd name="connsiteY6" fmla="*/ 366963 h 2686937"/>
                <a:gd name="connsiteX7" fmla="*/ 9587346 w 9878291"/>
                <a:gd name="connsiteY7" fmla="*/ 48308 h 2686937"/>
                <a:gd name="connsiteX8" fmla="*/ 9878291 w 9878291"/>
                <a:gd name="connsiteY8" fmla="*/ 6745 h 268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8291" h="2686937">
                  <a:moveTo>
                    <a:pt x="0" y="2417435"/>
                  </a:moveTo>
                  <a:cubicBezTo>
                    <a:pt x="774700" y="2120717"/>
                    <a:pt x="1549401" y="1823999"/>
                    <a:pt x="2092037" y="1863254"/>
                  </a:cubicBezTo>
                  <a:cubicBezTo>
                    <a:pt x="2634673" y="1902509"/>
                    <a:pt x="2574637" y="2879254"/>
                    <a:pt x="3255819" y="2652963"/>
                  </a:cubicBezTo>
                  <a:cubicBezTo>
                    <a:pt x="3937001" y="2426672"/>
                    <a:pt x="5481783" y="741035"/>
                    <a:pt x="6179128" y="505508"/>
                  </a:cubicBezTo>
                  <a:cubicBezTo>
                    <a:pt x="6876473" y="269981"/>
                    <a:pt x="7153564" y="1101254"/>
                    <a:pt x="7439891" y="1239799"/>
                  </a:cubicBezTo>
                  <a:cubicBezTo>
                    <a:pt x="7726218" y="1378344"/>
                    <a:pt x="7652328" y="1482253"/>
                    <a:pt x="7897092" y="1336780"/>
                  </a:cubicBezTo>
                  <a:cubicBezTo>
                    <a:pt x="8141856" y="1191307"/>
                    <a:pt x="8626764" y="581708"/>
                    <a:pt x="8908473" y="366963"/>
                  </a:cubicBezTo>
                  <a:cubicBezTo>
                    <a:pt x="9190182" y="152218"/>
                    <a:pt x="9425710" y="108344"/>
                    <a:pt x="9587346" y="48308"/>
                  </a:cubicBezTo>
                  <a:cubicBezTo>
                    <a:pt x="9748982" y="-11728"/>
                    <a:pt x="9813636" y="-2492"/>
                    <a:pt x="9878291" y="674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D21EE3E-CF72-4987-9AEB-3097CADFBD0D}"/>
                </a:ext>
              </a:extLst>
            </p:cNvPr>
            <p:cNvSpPr/>
            <p:nvPr/>
          </p:nvSpPr>
          <p:spPr>
            <a:xfrm>
              <a:off x="1357745" y="3086040"/>
              <a:ext cx="9878291" cy="1516705"/>
            </a:xfrm>
            <a:custGeom>
              <a:avLst/>
              <a:gdLst>
                <a:gd name="connsiteX0" fmla="*/ 0 w 9878291"/>
                <a:gd name="connsiteY0" fmla="*/ 2417435 h 2686937"/>
                <a:gd name="connsiteX1" fmla="*/ 2092037 w 9878291"/>
                <a:gd name="connsiteY1" fmla="*/ 1863254 h 2686937"/>
                <a:gd name="connsiteX2" fmla="*/ 3255819 w 9878291"/>
                <a:gd name="connsiteY2" fmla="*/ 2652963 h 2686937"/>
                <a:gd name="connsiteX3" fmla="*/ 6179128 w 9878291"/>
                <a:gd name="connsiteY3" fmla="*/ 505508 h 2686937"/>
                <a:gd name="connsiteX4" fmla="*/ 7439891 w 9878291"/>
                <a:gd name="connsiteY4" fmla="*/ 1239799 h 2686937"/>
                <a:gd name="connsiteX5" fmla="*/ 7827819 w 9878291"/>
                <a:gd name="connsiteY5" fmla="*/ 1198235 h 2686937"/>
                <a:gd name="connsiteX6" fmla="*/ 8908473 w 9878291"/>
                <a:gd name="connsiteY6" fmla="*/ 366963 h 2686937"/>
                <a:gd name="connsiteX7" fmla="*/ 9587346 w 9878291"/>
                <a:gd name="connsiteY7" fmla="*/ 48308 h 2686937"/>
                <a:gd name="connsiteX8" fmla="*/ 9878291 w 9878291"/>
                <a:gd name="connsiteY8" fmla="*/ 6745 h 2686937"/>
                <a:gd name="connsiteX0" fmla="*/ 0 w 9878291"/>
                <a:gd name="connsiteY0" fmla="*/ 2417435 h 2686937"/>
                <a:gd name="connsiteX1" fmla="*/ 2092037 w 9878291"/>
                <a:gd name="connsiteY1" fmla="*/ 1863254 h 2686937"/>
                <a:gd name="connsiteX2" fmla="*/ 3255819 w 9878291"/>
                <a:gd name="connsiteY2" fmla="*/ 2652963 h 2686937"/>
                <a:gd name="connsiteX3" fmla="*/ 6179128 w 9878291"/>
                <a:gd name="connsiteY3" fmla="*/ 505508 h 2686937"/>
                <a:gd name="connsiteX4" fmla="*/ 7439891 w 9878291"/>
                <a:gd name="connsiteY4" fmla="*/ 1239799 h 2686937"/>
                <a:gd name="connsiteX5" fmla="*/ 7897092 w 9878291"/>
                <a:gd name="connsiteY5" fmla="*/ 1336780 h 2686937"/>
                <a:gd name="connsiteX6" fmla="*/ 8908473 w 9878291"/>
                <a:gd name="connsiteY6" fmla="*/ 366963 h 2686937"/>
                <a:gd name="connsiteX7" fmla="*/ 9587346 w 9878291"/>
                <a:gd name="connsiteY7" fmla="*/ 48308 h 2686937"/>
                <a:gd name="connsiteX8" fmla="*/ 9878291 w 9878291"/>
                <a:gd name="connsiteY8" fmla="*/ 6745 h 268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8291" h="2686937">
                  <a:moveTo>
                    <a:pt x="0" y="2417435"/>
                  </a:moveTo>
                  <a:cubicBezTo>
                    <a:pt x="774700" y="2120717"/>
                    <a:pt x="1549401" y="1823999"/>
                    <a:pt x="2092037" y="1863254"/>
                  </a:cubicBezTo>
                  <a:cubicBezTo>
                    <a:pt x="2634673" y="1902509"/>
                    <a:pt x="2574637" y="2879254"/>
                    <a:pt x="3255819" y="2652963"/>
                  </a:cubicBezTo>
                  <a:cubicBezTo>
                    <a:pt x="3937001" y="2426672"/>
                    <a:pt x="5481783" y="741035"/>
                    <a:pt x="6179128" y="505508"/>
                  </a:cubicBezTo>
                  <a:cubicBezTo>
                    <a:pt x="6876473" y="269981"/>
                    <a:pt x="7153564" y="1101254"/>
                    <a:pt x="7439891" y="1239799"/>
                  </a:cubicBezTo>
                  <a:cubicBezTo>
                    <a:pt x="7726218" y="1378344"/>
                    <a:pt x="7652328" y="1482253"/>
                    <a:pt x="7897092" y="1336780"/>
                  </a:cubicBezTo>
                  <a:cubicBezTo>
                    <a:pt x="8141856" y="1191307"/>
                    <a:pt x="8626764" y="581708"/>
                    <a:pt x="8908473" y="366963"/>
                  </a:cubicBezTo>
                  <a:cubicBezTo>
                    <a:pt x="9190182" y="152218"/>
                    <a:pt x="9425710" y="108344"/>
                    <a:pt x="9587346" y="48308"/>
                  </a:cubicBezTo>
                  <a:cubicBezTo>
                    <a:pt x="9748982" y="-11728"/>
                    <a:pt x="9813636" y="-2492"/>
                    <a:pt x="9878291" y="6745"/>
                  </a:cubicBezTo>
                </a:path>
              </a:pathLst>
            </a:custGeom>
            <a:noFill/>
            <a:ln>
              <a:solidFill>
                <a:srgbClr val="A0BFF2">
                  <a:alpha val="51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CCE4B09-16D1-41B6-B7B0-77D38775F7BC}"/>
                </a:ext>
              </a:extLst>
            </p:cNvPr>
            <p:cNvSpPr txBox="1"/>
            <p:nvPr/>
          </p:nvSpPr>
          <p:spPr>
            <a:xfrm>
              <a:off x="46963" y="4310471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去年创收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1F4286A-A339-459A-904A-41005730CAED}"/>
                </a:ext>
              </a:extLst>
            </p:cNvPr>
            <p:cNvSpPr txBox="1"/>
            <p:nvPr/>
          </p:nvSpPr>
          <p:spPr>
            <a:xfrm>
              <a:off x="65227" y="3708911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今年创收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9439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F119DC6B-D517-4EAD-9820-553777675BA8}"/>
              </a:ext>
            </a:extLst>
          </p:cNvPr>
          <p:cNvSpPr/>
          <p:nvPr/>
        </p:nvSpPr>
        <p:spPr>
          <a:xfrm>
            <a:off x="318" y="0"/>
            <a:ext cx="12191365" cy="6858000"/>
          </a:xfrm>
          <a:prstGeom prst="rect">
            <a:avLst/>
          </a:prstGeom>
          <a:gradFill>
            <a:gsLst>
              <a:gs pos="79000">
                <a:srgbClr val="0B1663"/>
              </a:gs>
              <a:gs pos="26000">
                <a:schemeClr val="tx1">
                  <a:lumMod val="95000"/>
                  <a:lumOff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60780" y="427038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最佳创新奖</a:t>
            </a:r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>
          <a:xfrm>
            <a:off x="114006" y="11049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sp>
        <p:nvSpPr>
          <p:cNvPr id="5" name="任意多边形 4"/>
          <p:cNvSpPr>
            <a:spLocks noChangeAspect="1"/>
          </p:cNvSpPr>
          <p:nvPr/>
        </p:nvSpPr>
        <p:spPr>
          <a:xfrm>
            <a:off x="-12994" y="-16510"/>
            <a:ext cx="1046774" cy="1186180"/>
          </a:xfrm>
          <a:custGeom>
            <a:avLst/>
            <a:gdLst>
              <a:gd name="connsiteX0" fmla="*/ 20 w 1648"/>
              <a:gd name="connsiteY0" fmla="*/ 823 h 1868"/>
              <a:gd name="connsiteX1" fmla="*/ 619 w 1648"/>
              <a:gd name="connsiteY1" fmla="*/ 0 h 1868"/>
              <a:gd name="connsiteX2" fmla="*/ 1648 w 1648"/>
              <a:gd name="connsiteY2" fmla="*/ 710 h 1868"/>
              <a:gd name="connsiteX3" fmla="*/ 490 w 1648"/>
              <a:gd name="connsiteY3" fmla="*/ 1868 h 1868"/>
              <a:gd name="connsiteX4" fmla="*/ 20 w 1648"/>
              <a:gd name="connsiteY4" fmla="*/ 823 h 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" h="1868">
                <a:moveTo>
                  <a:pt x="20" y="823"/>
                </a:moveTo>
                <a:cubicBezTo>
                  <a:pt x="20" y="183"/>
                  <a:pt x="-21" y="0"/>
                  <a:pt x="619" y="0"/>
                </a:cubicBezTo>
                <a:cubicBezTo>
                  <a:pt x="1258" y="0"/>
                  <a:pt x="1648" y="70"/>
                  <a:pt x="1648" y="710"/>
                </a:cubicBezTo>
                <a:cubicBezTo>
                  <a:pt x="1648" y="1349"/>
                  <a:pt x="1129" y="1868"/>
                  <a:pt x="490" y="1868"/>
                </a:cubicBezTo>
                <a:cubicBezTo>
                  <a:pt x="-150" y="1868"/>
                  <a:pt x="20" y="1462"/>
                  <a:pt x="20" y="823"/>
                </a:cubicBezTo>
                <a:close/>
              </a:path>
            </a:pathLst>
          </a:custGeom>
          <a:gradFill>
            <a:gsLst>
              <a:gs pos="0">
                <a:srgbClr val="7383FB">
                  <a:alpha val="0"/>
                </a:srgbClr>
              </a:gs>
              <a:gs pos="100000">
                <a:srgbClr val="0D22C1">
                  <a:alpha val="10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681C6496-7AF3-411C-B74A-6C1972D055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2" t="20715"/>
          <a:stretch/>
        </p:blipFill>
        <p:spPr>
          <a:xfrm>
            <a:off x="837247" y="1451129"/>
            <a:ext cx="8714050" cy="494860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714A9651-173F-49FF-B0C0-73C1E83BF1B7}"/>
              </a:ext>
            </a:extLst>
          </p:cNvPr>
          <p:cNvSpPr/>
          <p:nvPr/>
        </p:nvSpPr>
        <p:spPr>
          <a:xfrm rot="5400000">
            <a:off x="2719993" y="-431563"/>
            <a:ext cx="4948555" cy="8714048"/>
          </a:xfrm>
          <a:prstGeom prst="rect">
            <a:avLst/>
          </a:prstGeom>
          <a:gradFill>
            <a:gsLst>
              <a:gs pos="100000">
                <a:srgbClr val="424DA2">
                  <a:alpha val="23000"/>
                </a:srgbClr>
              </a:gs>
              <a:gs pos="7000">
                <a:srgbClr val="424DA2">
                  <a:alpha val="9800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1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          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45AADEBF-F0A4-4DF4-87DC-B67665621CF8}"/>
              </a:ext>
            </a:extLst>
          </p:cNvPr>
          <p:cNvSpPr/>
          <p:nvPr/>
        </p:nvSpPr>
        <p:spPr>
          <a:xfrm>
            <a:off x="3492253" y="3444919"/>
            <a:ext cx="2629765" cy="29548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13" name="Straight Connector 7">
            <a:extLst>
              <a:ext uri="{FF2B5EF4-FFF2-40B4-BE49-F238E27FC236}">
                <a16:creationId xmlns:a16="http://schemas.microsoft.com/office/drawing/2014/main" id="{AC2B0BDD-A54F-47BC-86C2-C996CCB8507B}"/>
              </a:ext>
            </a:extLst>
          </p:cNvPr>
          <p:cNvCxnSpPr/>
          <p:nvPr/>
        </p:nvCxnSpPr>
        <p:spPr>
          <a:xfrm>
            <a:off x="3492253" y="3455033"/>
            <a:ext cx="767255" cy="0"/>
          </a:xfrm>
          <a:prstGeom prst="line">
            <a:avLst/>
          </a:prstGeom>
          <a:ln w="38100">
            <a:solidFill>
              <a:srgbClr val="424D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2">
            <a:extLst>
              <a:ext uri="{FF2B5EF4-FFF2-40B4-BE49-F238E27FC236}">
                <a16:creationId xmlns:a16="http://schemas.microsoft.com/office/drawing/2014/main" id="{848DDF0E-FACB-4A40-B4B5-BC399B9674C3}"/>
              </a:ext>
            </a:extLst>
          </p:cNvPr>
          <p:cNvSpPr/>
          <p:nvPr/>
        </p:nvSpPr>
        <p:spPr>
          <a:xfrm>
            <a:off x="6296784" y="3444919"/>
            <a:ext cx="2629765" cy="29548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15" name="Straight Connector 13">
            <a:extLst>
              <a:ext uri="{FF2B5EF4-FFF2-40B4-BE49-F238E27FC236}">
                <a16:creationId xmlns:a16="http://schemas.microsoft.com/office/drawing/2014/main" id="{B57B68E2-461A-43FF-BF5B-1846EDC0D4D8}"/>
              </a:ext>
            </a:extLst>
          </p:cNvPr>
          <p:cNvCxnSpPr/>
          <p:nvPr/>
        </p:nvCxnSpPr>
        <p:spPr>
          <a:xfrm>
            <a:off x="6296784" y="3455033"/>
            <a:ext cx="767255" cy="0"/>
          </a:xfrm>
          <a:prstGeom prst="line">
            <a:avLst/>
          </a:prstGeom>
          <a:ln w="38100">
            <a:solidFill>
              <a:srgbClr val="424D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7">
            <a:extLst>
              <a:ext uri="{FF2B5EF4-FFF2-40B4-BE49-F238E27FC236}">
                <a16:creationId xmlns:a16="http://schemas.microsoft.com/office/drawing/2014/main" id="{4DC3D48A-8B2D-4278-8985-860641AD1FA6}"/>
              </a:ext>
            </a:extLst>
          </p:cNvPr>
          <p:cNvSpPr/>
          <p:nvPr/>
        </p:nvSpPr>
        <p:spPr>
          <a:xfrm>
            <a:off x="9101316" y="3444919"/>
            <a:ext cx="2629765" cy="29548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17" name="Straight Connector 18">
            <a:extLst>
              <a:ext uri="{FF2B5EF4-FFF2-40B4-BE49-F238E27FC236}">
                <a16:creationId xmlns:a16="http://schemas.microsoft.com/office/drawing/2014/main" id="{E5F4168B-69F1-4493-9820-46B2DF3FF4E2}"/>
              </a:ext>
            </a:extLst>
          </p:cNvPr>
          <p:cNvCxnSpPr/>
          <p:nvPr/>
        </p:nvCxnSpPr>
        <p:spPr>
          <a:xfrm>
            <a:off x="9101316" y="3455033"/>
            <a:ext cx="767255" cy="0"/>
          </a:xfrm>
          <a:prstGeom prst="line">
            <a:avLst/>
          </a:prstGeom>
          <a:ln w="38100">
            <a:solidFill>
              <a:srgbClr val="424D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469047C1-EFBA-4295-BFBD-D0FD876FCE35}"/>
              </a:ext>
            </a:extLst>
          </p:cNvPr>
          <p:cNvSpPr txBox="1"/>
          <p:nvPr/>
        </p:nvSpPr>
        <p:spPr>
          <a:xfrm>
            <a:off x="3785449" y="3689612"/>
            <a:ext cx="2310551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一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技术创新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2DDB614-DED3-41A3-A23D-6FB3F64590AB}"/>
              </a:ext>
            </a:extLst>
          </p:cNvPr>
          <p:cNvSpPr txBox="1"/>
          <p:nvPr/>
        </p:nvSpPr>
        <p:spPr>
          <a:xfrm>
            <a:off x="3785449" y="4845614"/>
            <a:ext cx="2050417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内容文本</a:t>
            </a:r>
          </a:p>
          <a:p>
            <a:pPr marL="171450" indent="-1714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内容文本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8F6747B-5C7A-418B-8105-EA506AFF1790}"/>
              </a:ext>
            </a:extLst>
          </p:cNvPr>
          <p:cNvSpPr txBox="1"/>
          <p:nvPr/>
        </p:nvSpPr>
        <p:spPr>
          <a:xfrm>
            <a:off x="6615998" y="3689612"/>
            <a:ext cx="2310551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二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服务创新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48FB61B-9A3B-452F-8758-C08D1B6B7C83}"/>
              </a:ext>
            </a:extLst>
          </p:cNvPr>
          <p:cNvSpPr txBox="1"/>
          <p:nvPr/>
        </p:nvSpPr>
        <p:spPr>
          <a:xfrm>
            <a:off x="6615998" y="4845614"/>
            <a:ext cx="2050417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内容文本</a:t>
            </a:r>
          </a:p>
          <a:p>
            <a:pPr marL="171450" indent="-1714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内容文本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C9BF529-4E63-4418-95AD-0DE3FB0EF37B}"/>
              </a:ext>
            </a:extLst>
          </p:cNvPr>
          <p:cNvSpPr txBox="1"/>
          <p:nvPr/>
        </p:nvSpPr>
        <p:spPr>
          <a:xfrm>
            <a:off x="9420530" y="3689612"/>
            <a:ext cx="2310551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三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技术创新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5A77124-F923-4388-BEF7-5779E6FB224F}"/>
              </a:ext>
            </a:extLst>
          </p:cNvPr>
          <p:cNvSpPr txBox="1"/>
          <p:nvPr/>
        </p:nvSpPr>
        <p:spPr>
          <a:xfrm>
            <a:off x="9420530" y="4845614"/>
            <a:ext cx="2050417" cy="706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内容文本</a:t>
            </a:r>
          </a:p>
          <a:p>
            <a:pPr marL="171450" indent="-1714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内容文本</a:t>
            </a:r>
          </a:p>
        </p:txBody>
      </p:sp>
    </p:spTree>
    <p:extLst>
      <p:ext uri="{BB962C8B-B14F-4D97-AF65-F5344CB8AC3E}">
        <p14:creationId xmlns:p14="http://schemas.microsoft.com/office/powerpoint/2010/main" val="9752813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ddf1415-66c0-4f5d-8aef-efd02dd6b6d9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ppo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</TotalTime>
  <Words>846</Words>
  <Application>Microsoft Office PowerPoint</Application>
  <PresentationFormat>宽屏</PresentationFormat>
  <Paragraphs>230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励字侠义简繁</vt:lpstr>
      <vt:lpstr>OPPOSans M</vt:lpstr>
      <vt:lpstr>OPPOSans B</vt:lpstr>
      <vt:lpstr>Arial</vt:lpstr>
      <vt:lpstr>等线</vt:lpstr>
      <vt:lpstr>微软雅黑</vt:lpstr>
      <vt:lpstr>OPPOSans R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携手并肩 共创未来——科技蓝年会ppt模板</dc:title>
  <dc:creator>张小宁</dc:creator>
  <cp:keywords>稿定年终PPT模板大赛</cp:keywords>
  <dc:description>www.51pptmoban.com</dc:description>
  <cp:lastModifiedBy>Win user</cp:lastModifiedBy>
  <cp:revision>407</cp:revision>
  <dcterms:created xsi:type="dcterms:W3CDTF">2021-11-22T01:54:10Z</dcterms:created>
  <dcterms:modified xsi:type="dcterms:W3CDTF">2022-01-12T13:32:58Z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FA8119E8C96F47D7902D8CF3D886ABC1</vt:lpwstr>
  </property>
  <property fmtid="{D5CDD505-2E9C-101B-9397-08002B2CF9AE}" pid="3" name="KSOProductBuildVer">
    <vt:lpwstr>2052-3.6.0.5672</vt:lpwstr>
  </property>
</Properties>
</file>