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56" r:id="rId2"/>
    <p:sldId id="458" r:id="rId3"/>
    <p:sldId id="459" r:id="rId4"/>
    <p:sldId id="264" r:id="rId5"/>
    <p:sldId id="424" r:id="rId6"/>
    <p:sldId id="452" r:id="rId7"/>
    <p:sldId id="426" r:id="rId8"/>
    <p:sldId id="455" r:id="rId9"/>
    <p:sldId id="453" r:id="rId10"/>
    <p:sldId id="457" r:id="rId11"/>
    <p:sldId id="261" r:id="rId12"/>
    <p:sldId id="552" r:id="rId13"/>
    <p:sldId id="553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2" userDrawn="1">
          <p15:clr>
            <a:srgbClr val="A4A3A4"/>
          </p15:clr>
        </p15:guide>
        <p15:guide id="2" pos="2842" userDrawn="1">
          <p15:clr>
            <a:srgbClr val="A4A3A4"/>
          </p15:clr>
        </p15:guide>
        <p15:guide id="5" pos="7310" userDrawn="1">
          <p15:clr>
            <a:srgbClr val="A4A3A4"/>
          </p15:clr>
        </p15:guide>
        <p15:guide id="6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7FF"/>
    <a:srgbClr val="47A4FD"/>
    <a:srgbClr val="4996FE"/>
    <a:srgbClr val="6663FF"/>
    <a:srgbClr val="0FBFFD"/>
    <a:srgbClr val="CABEFE"/>
    <a:srgbClr val="7F7F7F"/>
    <a:srgbClr val="B7A7FE"/>
    <a:srgbClr val="E59CDD"/>
    <a:srgbClr val="6A6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44" y="168"/>
      </p:cViewPr>
      <p:guideLst>
        <p:guide orient="horz" pos="2772"/>
        <p:guide pos="2842"/>
        <p:guide pos="731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2400" b="1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pPr>
            <a:r>
              <a:rPr 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近两年业绩增长情况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c:rich>
      </c:tx>
      <c:layout>
        <c:manualLayout>
          <c:xMode val="edge"/>
          <c:yMode val="edge"/>
          <c:x val="5.6700823543567862E-2"/>
          <c:y val="1.77443693064326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2400" b="1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9105956771703279E-3"/>
          <c:y val="0.2598565081316716"/>
          <c:w val="0.9903801567882784"/>
          <c:h val="0.61002810495401061"/>
        </c:manualLayout>
      </c:layout>
      <c:bar3DChart>
        <c:barDir val="col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应收KPI</c:v>
                </c:pt>
              </c:strCache>
            </c:strRef>
          </c:tx>
          <c:spPr>
            <a:gradFill>
              <a:gsLst>
                <a:gs pos="49000">
                  <a:srgbClr val="6663FF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sp3d>
              <a:contourClr>
                <a:srgbClr val="B7A7FE"/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-7.393487211013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8.3259496410867384E-2"/>
                      <c:h val="6.958750163006015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0F0-4F12-8B25-29FAE135B718}"/>
                </c:ext>
              </c:extLst>
            </c:dLbl>
            <c:dLbl>
              <c:idx val="1"/>
              <c:layout>
                <c:manualLayout>
                  <c:x val="0"/>
                  <c:y val="-6.5062687456919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F0-4F12-8B25-29FAE135B718}"/>
                </c:ext>
              </c:extLst>
            </c:dLbl>
            <c:dLbl>
              <c:idx val="2"/>
              <c:layout>
                <c:manualLayout>
                  <c:x val="4.7092475345513231E-3"/>
                  <c:y val="-4.7318318150487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0F0-4F12-8B25-29FAE135B718}"/>
                </c:ext>
              </c:extLst>
            </c:dLbl>
            <c:dLbl>
              <c:idx val="3"/>
              <c:layout>
                <c:manualLayout>
                  <c:x val="2.3546237672755752E-3"/>
                  <c:y val="-4.1403528381676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0F0-4F12-8B25-29FAE135B7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4B60F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类型1</c:v>
                </c:pt>
                <c:pt idx="1">
                  <c:v>类型2</c:v>
                </c:pt>
                <c:pt idx="2">
                  <c:v>类型3</c:v>
                </c:pt>
                <c:pt idx="3">
                  <c:v>类型4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1700</c:v>
                </c:pt>
                <c:pt idx="1">
                  <c:v>3600</c:v>
                </c:pt>
                <c:pt idx="2">
                  <c:v>4870</c:v>
                </c:pt>
                <c:pt idx="3">
                  <c:v>6200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F5A-4B02-94A1-4717B76705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28993380"/>
        <c:axId val="583783684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rgbClr val="4B60FE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类型1</c:v>
                      </c:pt>
                      <c:pt idx="1">
                        <c:v>类型2</c:v>
                      </c:pt>
                      <c:pt idx="2">
                        <c:v>类型3</c:v>
                      </c:pt>
                      <c:pt idx="3">
                        <c:v>类型4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DF5A-4B02-94A1-4717B7670539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Sheet1!#REF!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rgbClr val="4B60FE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类型1</c:v>
                      </c:pt>
                      <c:pt idx="1">
                        <c:v>类型2</c:v>
                      </c:pt>
                      <c:pt idx="2">
                        <c:v>类型3</c:v>
                      </c:pt>
                      <c:pt idx="3">
                        <c:v>类型4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E-DF5A-4B02-94A1-4717B7670539}"/>
                  </c:ext>
                </c:extLst>
              </c15:ser>
            </c15:filteredBarSeries>
          </c:ext>
        </c:extLst>
      </c:bar3DChart>
      <c:catAx>
        <c:axId val="2289933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rgbClr val="4B60FE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/>
                  <a:t>单位：万</a:t>
                </a:r>
              </a:p>
            </c:rich>
          </c:tx>
          <c:layout>
            <c:manualLayout>
              <c:xMode val="edge"/>
              <c:yMode val="edge"/>
              <c:x val="0.75360382583719376"/>
              <c:y val="0.1437016803591721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rgbClr val="4B60FE"/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B60F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3783684"/>
        <c:crosses val="autoZero"/>
        <c:auto val="1"/>
        <c:lblAlgn val="ctr"/>
        <c:lblOffset val="100"/>
        <c:noMultiLvlLbl val="0"/>
      </c:catAx>
      <c:valAx>
        <c:axId val="5837836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89933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4B60FE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A584D-9B11-49D2-85F2-93A2DD815FF2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50F5D-0A4B-48C0-AF40-B1AF218B86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24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50F5D-0A4B-48C0-AF40-B1AF218B86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58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50F5D-0A4B-48C0-AF40-B1AF218B86B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28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50F5D-0A4B-48C0-AF40-B1AF218B86B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72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55000">
              <a:srgbClr val="4F60FE"/>
            </a:gs>
            <a:gs pos="0">
              <a:srgbClr val="41DAFD"/>
            </a:gs>
            <a:gs pos="100000">
              <a:schemeClr val="accent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28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地图, 雪花, 文字&#10;&#10;自动生成的说明">
            <a:extLst>
              <a:ext uri="{FF2B5EF4-FFF2-40B4-BE49-F238E27FC236}">
                <a16:creationId xmlns:a16="http://schemas.microsoft.com/office/drawing/2014/main" id="{CAE2BD5B-4B39-4C2A-A91A-422863317E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8F67780-8A89-4B4D-A208-209956B3F97C}"/>
              </a:ext>
            </a:extLst>
          </p:cNvPr>
          <p:cNvGrpSpPr/>
          <p:nvPr userDrawn="1"/>
        </p:nvGrpSpPr>
        <p:grpSpPr>
          <a:xfrm>
            <a:off x="618558" y="546100"/>
            <a:ext cx="284567" cy="702405"/>
            <a:chOff x="260013" y="267835"/>
            <a:chExt cx="284567" cy="702405"/>
          </a:xfr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</p:grpSpPr>
        <p:sp>
          <p:nvSpPr>
            <p:cNvPr id="14" name="流程图: 终止 13">
              <a:extLst>
                <a:ext uri="{FF2B5EF4-FFF2-40B4-BE49-F238E27FC236}">
                  <a16:creationId xmlns:a16="http://schemas.microsoft.com/office/drawing/2014/main" id="{961B1BB6-3101-439D-8A41-B02FC01454D6}"/>
                </a:ext>
              </a:extLst>
            </p:cNvPr>
            <p:cNvSpPr/>
            <p:nvPr userDrawn="1"/>
          </p:nvSpPr>
          <p:spPr>
            <a:xfrm rot="5400000">
              <a:off x="51094" y="476754"/>
              <a:ext cx="702405" cy="284567"/>
            </a:xfrm>
            <a:prstGeom prst="flowChartTerminator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86F12A8-C42F-4E78-A1BF-D20D93FEECF7}"/>
                </a:ext>
              </a:extLst>
            </p:cNvPr>
            <p:cNvSpPr/>
            <p:nvPr userDrawn="1"/>
          </p:nvSpPr>
          <p:spPr>
            <a:xfrm>
              <a:off x="363005" y="802028"/>
              <a:ext cx="78581" cy="78581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 Light"/>
                <a:cs typeface="+mn-cs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006118" y="622622"/>
            <a:ext cx="10120718" cy="5688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200" b="1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127000" dist="12700" dir="2700000" sx="101000" sy="101000" algn="tl" rotWithShape="0">
                    <a:schemeClr val="accent4">
                      <a:alpha val="37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9CC3CC4-BA73-4D60-9F9E-2E3658BBC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6118" y="973058"/>
            <a:ext cx="8320279" cy="26712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lang="zh-CN" altLang="en-US" sz="1600" b="0" smtClean="0">
                <a:solidFill>
                  <a:srgbClr val="7F7F7F"/>
                </a:solidFill>
                <a:latin typeface="+mn-lt"/>
                <a:ea typeface="+mj-ea"/>
                <a:cs typeface="+mj-cs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altLang="zh-CN" dirty="0"/>
              <a:t>Pls</a:t>
            </a:r>
            <a:r>
              <a:rPr lang="zh-CN" altLang="en-US" dirty="0"/>
              <a:t> </a:t>
            </a:r>
            <a:r>
              <a:rPr lang="en-US" altLang="zh-CN" dirty="0"/>
              <a:t>add</a:t>
            </a:r>
            <a:r>
              <a:rPr lang="zh-CN" altLang="en-US" dirty="0"/>
              <a:t> </a:t>
            </a:r>
            <a:r>
              <a:rPr lang="en-US" altLang="zh-CN" dirty="0" err="1"/>
              <a:t>english</a:t>
            </a:r>
            <a:r>
              <a:rPr lang="en-US" altLang="zh-CN" dirty="0"/>
              <a:t> title</a:t>
            </a:r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1C9393E-5FE1-461B-BAF0-E8D1410E688C}"/>
              </a:ext>
            </a:extLst>
          </p:cNvPr>
          <p:cNvSpPr/>
          <p:nvPr userDrawn="1"/>
        </p:nvSpPr>
        <p:spPr>
          <a:xfrm>
            <a:off x="721551" y="1016585"/>
            <a:ext cx="78581" cy="78581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 Light"/>
              <a:cs typeface="+mn-cs"/>
            </a:endParaRPr>
          </a:p>
        </p:txBody>
      </p:sp>
      <p:pic>
        <p:nvPicPr>
          <p:cNvPr id="12" name="图片 11" descr="图片包含 地图, 雪花, 文字&#10;&#10;自动生成的说明">
            <a:extLst>
              <a:ext uri="{FF2B5EF4-FFF2-40B4-BE49-F238E27FC236}">
                <a16:creationId xmlns:a16="http://schemas.microsoft.com/office/drawing/2014/main" id="{0DE88BBE-6FF5-452B-860B-91542073C1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 flipH="1">
            <a:off x="6096000" y="0"/>
            <a:ext cx="6096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8425D50-6683-49FC-AF9C-A9DA4CF2024F}"/>
              </a:ext>
            </a:extLst>
          </p:cNvPr>
          <p:cNvSpPr/>
          <p:nvPr userDrawn="1"/>
        </p:nvSpPr>
        <p:spPr>
          <a:xfrm>
            <a:off x="0" y="6299200"/>
            <a:ext cx="12192000" cy="5588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55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3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地图, 雪花, 文字&#10;&#10;自动生成的说明">
            <a:extLst>
              <a:ext uri="{FF2B5EF4-FFF2-40B4-BE49-F238E27FC236}">
                <a16:creationId xmlns:a16="http://schemas.microsoft.com/office/drawing/2014/main" id="{CAE2BD5B-4B39-4C2A-A91A-422863317E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12" name="图片 11" descr="图片包含 地图, 雪花, 文字&#10;&#10;自动生成的说明">
            <a:extLst>
              <a:ext uri="{FF2B5EF4-FFF2-40B4-BE49-F238E27FC236}">
                <a16:creationId xmlns:a16="http://schemas.microsoft.com/office/drawing/2014/main" id="{0DE88BBE-6FF5-452B-860B-91542073C1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 flipH="1">
            <a:off x="6096000" y="0"/>
            <a:ext cx="6096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8425D50-6683-49FC-AF9C-A9DA4CF2024F}"/>
              </a:ext>
            </a:extLst>
          </p:cNvPr>
          <p:cNvSpPr/>
          <p:nvPr userDrawn="1"/>
        </p:nvSpPr>
        <p:spPr>
          <a:xfrm>
            <a:off x="0" y="2067560"/>
            <a:ext cx="12192000" cy="328168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55000">
                <a:schemeClr val="accent3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CFA2F805-627B-439F-869A-86D21EA78D60}"/>
              </a:ext>
            </a:extLst>
          </p:cNvPr>
          <p:cNvSpPr txBox="1">
            <a:spLocks/>
          </p:cNvSpPr>
          <p:nvPr/>
        </p:nvSpPr>
        <p:spPr>
          <a:xfrm>
            <a:off x="4861560" y="622622"/>
            <a:ext cx="2468880" cy="568886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127000" dist="12700" dir="2700000" sx="101000" sy="101000" algn="tl" rotWithShape="0">
                    <a:schemeClr val="accent4">
                      <a:alpha val="37000"/>
                    </a:schemeClr>
                  </a:outerShdw>
                </a:effectLst>
                <a:latin typeface="+mj-ea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6600" dirty="0"/>
              <a:t>目 录</a:t>
            </a:r>
          </a:p>
        </p:txBody>
      </p:sp>
      <p:sp>
        <p:nvSpPr>
          <p:cNvPr id="20" name="文本占位符 6">
            <a:extLst>
              <a:ext uri="{FF2B5EF4-FFF2-40B4-BE49-F238E27FC236}">
                <a16:creationId xmlns:a16="http://schemas.microsoft.com/office/drawing/2014/main" id="{9D7F0D21-5737-4CF4-9971-6EA401C3EE09}"/>
              </a:ext>
            </a:extLst>
          </p:cNvPr>
          <p:cNvSpPr txBox="1">
            <a:spLocks/>
          </p:cNvSpPr>
          <p:nvPr/>
        </p:nvSpPr>
        <p:spPr>
          <a:xfrm>
            <a:off x="4404360" y="1224317"/>
            <a:ext cx="3383280" cy="56888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600" b="0" kern="1200" smtClean="0">
                <a:solidFill>
                  <a:srgbClr val="7F7F7F"/>
                </a:solidFill>
                <a:latin typeface="+mn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chemeClr val="tx1">
                    <a:lumMod val="65000"/>
                    <a:lumOff val="35000"/>
                    <a:alpha val="10000"/>
                  </a:schemeClr>
                </a:solidFill>
              </a:rPr>
              <a:t>CONTENT</a:t>
            </a:r>
            <a:endParaRPr lang="en-US" sz="4400" dirty="0">
              <a:solidFill>
                <a:schemeClr val="tx1">
                  <a:lumMod val="65000"/>
                  <a:lumOff val="35000"/>
                  <a:alpha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1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地图, 雪花, 文字&#10;&#10;自动生成的说明">
            <a:extLst>
              <a:ext uri="{FF2B5EF4-FFF2-40B4-BE49-F238E27FC236}">
                <a16:creationId xmlns:a16="http://schemas.microsoft.com/office/drawing/2014/main" id="{CAE2BD5B-4B39-4C2A-A91A-422863317E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12" name="图片 11" descr="图片包含 地图, 雪花, 文字&#10;&#10;自动生成的说明">
            <a:extLst>
              <a:ext uri="{FF2B5EF4-FFF2-40B4-BE49-F238E27FC236}">
                <a16:creationId xmlns:a16="http://schemas.microsoft.com/office/drawing/2014/main" id="{0DE88BBE-6FF5-452B-860B-91542073C1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90" r="26780"/>
          <a:stretch/>
        </p:blipFill>
        <p:spPr>
          <a:xfrm flipH="1"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87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D9F4C2-0517-49F7-B308-84D1D22AE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3AD274-67F2-447C-BCE7-635822631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E2EA32-5762-4228-9938-5C679E660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1DEC-8155-4063-8065-DB622E34BCBF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E328FC-C91F-48B3-BCE6-7808214D5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B93D05-93BB-44EE-B747-AED32D6DC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1187-B605-4A0C-9E45-C91F697163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506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12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088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5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59" r:id="rId5"/>
    <p:sldLayoutId id="2147483663" r:id="rId6"/>
    <p:sldLayoutId id="2147483664" r:id="rId7"/>
    <p:sldLayoutId id="214748366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36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4" userDrawn="1">
          <p15:clr>
            <a:srgbClr val="F26B43"/>
          </p15:clr>
        </p15:guide>
        <p15:guide id="4" pos="384" userDrawn="1">
          <p15:clr>
            <a:srgbClr val="F26B43"/>
          </p15:clr>
        </p15:guide>
        <p15:guide id="5" pos="7296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760" userDrawn="1">
          <p15:clr>
            <a:srgbClr val="F26B43"/>
          </p15:clr>
        </p15:guide>
        <p15:guide id="8" orient="horz" pos="3968" userDrawn="1">
          <p15:clr>
            <a:srgbClr val="F26B43"/>
          </p15:clr>
        </p15:guide>
        <p15:guide id="9" orient="horz" pos="39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E122816-7468-4C2B-9F69-2575864FD549}"/>
              </a:ext>
            </a:extLst>
          </p:cNvPr>
          <p:cNvSpPr txBox="1"/>
          <p:nvPr/>
        </p:nvSpPr>
        <p:spPr>
          <a:xfrm>
            <a:off x="3907854" y="4304212"/>
            <a:ext cx="43762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汇报人：瓜小瓜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DF8BAF-6D0A-48DE-9547-9A1CC94430CB}"/>
              </a:ext>
            </a:extLst>
          </p:cNvPr>
          <p:cNvSpPr txBox="1"/>
          <p:nvPr/>
        </p:nvSpPr>
        <p:spPr>
          <a:xfrm>
            <a:off x="3907854" y="4893750"/>
            <a:ext cx="43762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时   间：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20XX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XX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latin typeface="+mn-ea"/>
              </a:rPr>
              <a:t>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30B69D-E0F9-4C7E-A44B-1BE133D722A1}"/>
              </a:ext>
            </a:extLst>
          </p:cNvPr>
          <p:cNvSpPr txBox="1"/>
          <p:nvPr/>
        </p:nvSpPr>
        <p:spPr>
          <a:xfrm>
            <a:off x="1210958" y="2082698"/>
            <a:ext cx="9794662" cy="123110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8000" dirty="0">
                <a:ln w="38100"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70000">
                      <a:srgbClr val="FFFFFF"/>
                    </a:gs>
                    <a:gs pos="100000">
                      <a:schemeClr val="bg1">
                        <a:alpha val="76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457200" dist="139700" dir="2700000" algn="tl" rotWithShape="0">
                    <a:schemeClr val="tx1">
                      <a:alpha val="31000"/>
                    </a:schemeClr>
                  </a:outerShdw>
                </a:effectLst>
                <a:latin typeface="+mj-ea"/>
                <a:ea typeface="+mj-ea"/>
              </a:rPr>
              <a:t>某某科技面试陈述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0D037D-3DFB-4CC6-B1FA-148605BD95AC}"/>
              </a:ext>
            </a:extLst>
          </p:cNvPr>
          <p:cNvSpPr txBox="1"/>
          <p:nvPr/>
        </p:nvSpPr>
        <p:spPr>
          <a:xfrm>
            <a:off x="3105445" y="3286917"/>
            <a:ext cx="6005688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rPr>
              <a:t>Interview statement of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rPr>
              <a:t>Lorem ipsum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12700" dir="2700000" sx="101000" sy="101000" algn="tl" rotWithShape="0">
                    <a:prstClr val="black">
                      <a:alpha val="37000"/>
                    </a:prstClr>
                  </a:outerShdw>
                </a:effectLst>
                <a:uLnTx/>
                <a:uFillTx/>
                <a:ea typeface="微软雅黑" panose="020B0503020204020204" pitchFamily="34" charset="-122"/>
                <a:sym typeface="Arial" panose="020B0604020202020204" pitchFamily="34" charset="0"/>
              </a:rPr>
              <a:t>technology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CE0C38C-5C62-410A-AE50-FD553DB27876}"/>
              </a:ext>
            </a:extLst>
          </p:cNvPr>
          <p:cNvGrpSpPr/>
          <p:nvPr/>
        </p:nvGrpSpPr>
        <p:grpSpPr>
          <a:xfrm>
            <a:off x="2334978" y="3391449"/>
            <a:ext cx="7546622" cy="5645"/>
            <a:chOff x="2359378" y="3211688"/>
            <a:chExt cx="7546622" cy="564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977634E-DC13-474E-8215-A10A6FA3D236}"/>
                </a:ext>
              </a:extLst>
            </p:cNvPr>
            <p:cNvCxnSpPr>
              <a:cxnSpLocks/>
            </p:cNvCxnSpPr>
            <p:nvPr/>
          </p:nvCxnSpPr>
          <p:spPr>
            <a:xfrm>
              <a:off x="2359378" y="3217333"/>
              <a:ext cx="1027289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DD36A87-756A-4FCF-9715-BFBCF833D9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78711" y="3211688"/>
              <a:ext cx="1027289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0D31F81-9CD5-4235-B5C1-88C1802EABA1}"/>
              </a:ext>
            </a:extLst>
          </p:cNvPr>
          <p:cNvGrpSpPr/>
          <p:nvPr/>
        </p:nvGrpSpPr>
        <p:grpSpPr>
          <a:xfrm>
            <a:off x="-1428598" y="2984101"/>
            <a:ext cx="3763576" cy="4901095"/>
            <a:chOff x="-1428598" y="2984101"/>
            <a:chExt cx="3763576" cy="490109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A9E6BAD-4C15-45E7-BDAC-0344E1783FF6}"/>
                </a:ext>
              </a:extLst>
            </p:cNvPr>
            <p:cNvSpPr/>
            <p:nvPr/>
          </p:nvSpPr>
          <p:spPr>
            <a:xfrm>
              <a:off x="-885742" y="4664476"/>
              <a:ext cx="3220720" cy="322072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9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CA3B430-43B9-4469-B971-3081F39E4ABA}"/>
                </a:ext>
              </a:extLst>
            </p:cNvPr>
            <p:cNvSpPr/>
            <p:nvPr/>
          </p:nvSpPr>
          <p:spPr>
            <a:xfrm>
              <a:off x="-1428598" y="2984101"/>
              <a:ext cx="2639556" cy="26395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4262821-03A2-44A1-8D2C-2A4A4D2995C4}"/>
                </a:ext>
              </a:extLst>
            </p:cNvPr>
            <p:cNvSpPr/>
            <p:nvPr/>
          </p:nvSpPr>
          <p:spPr>
            <a:xfrm>
              <a:off x="302718" y="3429000"/>
              <a:ext cx="2032260" cy="203226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459C496-9A1F-4F87-B26C-A537B84F8F9E}"/>
              </a:ext>
            </a:extLst>
          </p:cNvPr>
          <p:cNvGrpSpPr/>
          <p:nvPr/>
        </p:nvGrpSpPr>
        <p:grpSpPr>
          <a:xfrm flipH="1">
            <a:off x="8865470" y="-974680"/>
            <a:ext cx="4524716" cy="4359583"/>
            <a:chOff x="-1155554" y="2278060"/>
            <a:chExt cx="4524716" cy="435958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F32BC72-F812-4235-8487-DF38CF62609C}"/>
                </a:ext>
              </a:extLst>
            </p:cNvPr>
            <p:cNvSpPr/>
            <p:nvPr/>
          </p:nvSpPr>
          <p:spPr>
            <a:xfrm>
              <a:off x="-1155554" y="3416923"/>
              <a:ext cx="3220720" cy="322072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9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274FEA1-E75E-4C6D-BFE6-6D037B97AE3B}"/>
                </a:ext>
              </a:extLst>
            </p:cNvPr>
            <p:cNvSpPr/>
            <p:nvPr/>
          </p:nvSpPr>
          <p:spPr>
            <a:xfrm>
              <a:off x="-574390" y="2278060"/>
              <a:ext cx="2639556" cy="26395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3C62D6B-A04A-4C57-831E-09C4AFB7E839}"/>
                </a:ext>
              </a:extLst>
            </p:cNvPr>
            <p:cNvSpPr/>
            <p:nvPr/>
          </p:nvSpPr>
          <p:spPr>
            <a:xfrm>
              <a:off x="1336902" y="2809849"/>
              <a:ext cx="2032260" cy="203226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27188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6AF24B74-081F-4897-8B40-2AC2B012D4A8}"/>
              </a:ext>
            </a:extLst>
          </p:cNvPr>
          <p:cNvGrpSpPr/>
          <p:nvPr/>
        </p:nvGrpSpPr>
        <p:grpSpPr>
          <a:xfrm>
            <a:off x="1737360" y="1940560"/>
            <a:ext cx="9072880" cy="2987040"/>
            <a:chOff x="1737360" y="1940560"/>
            <a:chExt cx="9072880" cy="298704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976AA81-CD05-4D30-8E99-2692B77E4708}"/>
                </a:ext>
              </a:extLst>
            </p:cNvPr>
            <p:cNvSpPr/>
            <p:nvPr/>
          </p:nvSpPr>
          <p:spPr>
            <a:xfrm>
              <a:off x="2153656" y="2590303"/>
              <a:ext cx="1823085" cy="1811678"/>
            </a:xfrm>
            <a:prstGeom prst="roundRect">
              <a:avLst>
                <a:gd name="adj" fmla="val 58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94913E9-61F3-41C8-93AF-19688D7EB22F}"/>
                </a:ext>
              </a:extLst>
            </p:cNvPr>
            <p:cNvSpPr txBox="1"/>
            <p:nvPr/>
          </p:nvSpPr>
          <p:spPr>
            <a:xfrm>
              <a:off x="4317423" y="2233535"/>
              <a:ext cx="6140450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0000" b="1" spc="200" dirty="0">
                  <a:solidFill>
                    <a:schemeClr val="bg1"/>
                  </a:solidFill>
                  <a:uFillTx/>
                  <a:latin typeface="+mj-ea"/>
                  <a:ea typeface="+mj-ea"/>
                </a:rPr>
                <a:t>THANKS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671D3B1-8280-47FA-8838-4F77E5FF231B}"/>
                </a:ext>
              </a:extLst>
            </p:cNvPr>
            <p:cNvCxnSpPr/>
            <p:nvPr/>
          </p:nvCxnSpPr>
          <p:spPr>
            <a:xfrm>
              <a:off x="6312249" y="3890884"/>
              <a:ext cx="0" cy="448310"/>
            </a:xfrm>
            <a:prstGeom prst="line">
              <a:avLst/>
            </a:prstGeom>
            <a:ln>
              <a:solidFill>
                <a:srgbClr val="FAFA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0649E95-701B-40A4-8DF6-C3DCEF53E3F3}"/>
                </a:ext>
              </a:extLst>
            </p:cNvPr>
            <p:cNvGrpSpPr/>
            <p:nvPr/>
          </p:nvGrpSpPr>
          <p:grpSpPr>
            <a:xfrm>
              <a:off x="6556804" y="3839023"/>
              <a:ext cx="3775075" cy="626579"/>
              <a:chOff x="6680629" y="3812481"/>
              <a:chExt cx="3775075" cy="6265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730F1EF-A91F-42CA-8DEA-A5DC52DC99F8}"/>
                  </a:ext>
                </a:extLst>
              </p:cNvPr>
              <p:cNvSpPr txBox="1"/>
              <p:nvPr/>
            </p:nvSpPr>
            <p:spPr>
              <a:xfrm>
                <a:off x="6680629" y="3812481"/>
                <a:ext cx="3711834" cy="3847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zh-CN" altLang="en-US" sz="1900" kern="0" spc="80" dirty="0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感谢您的观看和指导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A23E290-7466-4411-87B2-F9C91AD4C5DB}"/>
                  </a:ext>
                </a:extLst>
              </p:cNvPr>
              <p:cNvSpPr txBox="1"/>
              <p:nvPr/>
            </p:nvSpPr>
            <p:spPr>
              <a:xfrm>
                <a:off x="6680629" y="4185144"/>
                <a:ext cx="3775075" cy="25391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zh-CN" sz="1050" dirty="0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Lorem ipsum dolor sit </a:t>
                </a:r>
                <a:r>
                  <a:rPr lang="en-US" altLang="zh-CN" sz="1050" dirty="0" err="1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amet</a:t>
                </a:r>
                <a:r>
                  <a:rPr lang="en-US" altLang="zh-CN" sz="1050" dirty="0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, </a:t>
                </a:r>
                <a:r>
                  <a:rPr lang="en-US" altLang="zh-CN" sz="1050" dirty="0" err="1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consectetuer</a:t>
                </a:r>
                <a:r>
                  <a:rPr lang="en-US" altLang="zh-CN" sz="1050" dirty="0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 </a:t>
                </a:r>
                <a:r>
                  <a:rPr lang="en-US" altLang="zh-CN" sz="1050" dirty="0" err="1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adipiscing</a:t>
                </a:r>
                <a:r>
                  <a:rPr lang="en-US" altLang="zh-CN" sz="1050" dirty="0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 </a:t>
                </a:r>
                <a:r>
                  <a:rPr lang="en-US" altLang="zh-CN" sz="1050" dirty="0" err="1">
                    <a:solidFill>
                      <a:srgbClr val="FAFAFA"/>
                    </a:solidFill>
                    <a:uFillTx/>
                    <a:latin typeface="阿里巴巴普惠体 R" panose="00020600040101010101" pitchFamily="18" charset="-122"/>
                  </a:rPr>
                  <a:t>elit</a:t>
                </a:r>
                <a:endParaRPr lang="zh-CN" altLang="en-US" sz="1050" dirty="0">
                  <a:solidFill>
                    <a:srgbClr val="FAFAFA"/>
                  </a:solidFill>
                  <a:uFillTx/>
                  <a:latin typeface="阿里巴巴普惠体 R" panose="00020600040101010101" pitchFamily="18" charset="-122"/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B9E3B43-A586-43C1-B5C3-23FB8FD25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4513" y="3656996"/>
              <a:ext cx="2039986" cy="916085"/>
            </a:xfrm>
            <a:prstGeom prst="rect">
              <a:avLst/>
            </a:prstGeom>
          </p:spPr>
        </p:pic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8CDABFEE-9528-4488-B7BE-3D312643CD65}"/>
                </a:ext>
              </a:extLst>
            </p:cNvPr>
            <p:cNvSpPr/>
            <p:nvPr/>
          </p:nvSpPr>
          <p:spPr>
            <a:xfrm>
              <a:off x="1737360" y="1940560"/>
              <a:ext cx="9072880" cy="2987040"/>
            </a:xfrm>
            <a:prstGeom prst="roundRect">
              <a:avLst>
                <a:gd name="adj" fmla="val 612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 descr="QR 代码&#10;&#10;描述已自动生成">
              <a:extLst>
                <a:ext uri="{FF2B5EF4-FFF2-40B4-BE49-F238E27FC236}">
                  <a16:creationId xmlns:a16="http://schemas.microsoft.com/office/drawing/2014/main" id="{C10A2D24-1B0D-4847-A280-B7A3D5989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094" y="2615038"/>
              <a:ext cx="1762208" cy="1762208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812D43B-CE0B-4E38-9BC6-D8C002293CBD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75000"/>
                    <a:lumOff val="25000"/>
                    <a:alpha val="21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I am always learning PPT</a:t>
            </a:r>
            <a:endParaRPr lang="zh-CN" altLang="en-US" sz="1800" dirty="0">
              <a:solidFill>
                <a:schemeClr val="tx1">
                  <a:lumMod val="75000"/>
                  <a:lumOff val="25000"/>
                  <a:alpha val="21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29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1B1531F-5B42-44DF-A6F4-45E726A2A7FD}"/>
              </a:ext>
            </a:extLst>
          </p:cNvPr>
          <p:cNvSpPr/>
          <p:nvPr/>
        </p:nvSpPr>
        <p:spPr>
          <a:xfrm>
            <a:off x="1979406" y="4247266"/>
            <a:ext cx="2103120" cy="568165"/>
          </a:xfrm>
          <a:prstGeom prst="roundRect">
            <a:avLst>
              <a:gd name="adj" fmla="val 50000"/>
            </a:avLst>
          </a:prstGeom>
          <a:solidFill>
            <a:srgbClr val="EA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6A8C051-7B11-4758-BA6A-A95E1BBADB7A}"/>
              </a:ext>
            </a:extLst>
          </p:cNvPr>
          <p:cNvSpPr/>
          <p:nvPr/>
        </p:nvSpPr>
        <p:spPr>
          <a:xfrm>
            <a:off x="0" y="1"/>
            <a:ext cx="12192000" cy="6757929"/>
          </a:xfrm>
          <a:custGeom>
            <a:avLst/>
            <a:gdLst>
              <a:gd name="connsiteX0" fmla="*/ 11359 w 12192000"/>
              <a:gd name="connsiteY0" fmla="*/ 0 h 6757929"/>
              <a:gd name="connsiteX1" fmla="*/ 12180641 w 12192000"/>
              <a:gd name="connsiteY1" fmla="*/ 0 h 6757929"/>
              <a:gd name="connsiteX2" fmla="*/ 12192000 w 12192000"/>
              <a:gd name="connsiteY2" fmla="*/ 112675 h 6757929"/>
              <a:gd name="connsiteX3" fmla="*/ 12192000 w 12192000"/>
              <a:gd name="connsiteY3" fmla="*/ 4491591 h 6757929"/>
              <a:gd name="connsiteX4" fmla="*/ 11097238 w 12192000"/>
              <a:gd name="connsiteY4" fmla="*/ 5586353 h 6757929"/>
              <a:gd name="connsiteX5" fmla="*/ 3483900 w 12192000"/>
              <a:gd name="connsiteY5" fmla="*/ 5586353 h 6757929"/>
              <a:gd name="connsiteX6" fmla="*/ 3484049 w 12192000"/>
              <a:gd name="connsiteY6" fmla="*/ 5590572 h 6757929"/>
              <a:gd name="connsiteX7" fmla="*/ 3413030 w 12192000"/>
              <a:gd name="connsiteY7" fmla="*/ 5590572 h 6757929"/>
              <a:gd name="connsiteX8" fmla="*/ 3412956 w 12192000"/>
              <a:gd name="connsiteY8" fmla="*/ 5590553 h 6757929"/>
              <a:gd name="connsiteX9" fmla="*/ 3384399 w 12192000"/>
              <a:gd name="connsiteY9" fmla="*/ 5586353 h 6757929"/>
              <a:gd name="connsiteX10" fmla="*/ 2685724 w 12192000"/>
              <a:gd name="connsiteY10" fmla="*/ 5586353 h 6757929"/>
              <a:gd name="connsiteX11" fmla="*/ 2505950 w 12192000"/>
              <a:gd name="connsiteY11" fmla="*/ 5631160 h 6757929"/>
              <a:gd name="connsiteX12" fmla="*/ 1779632 w 12192000"/>
              <a:gd name="connsiteY12" fmla="*/ 6136646 h 6757929"/>
              <a:gd name="connsiteX13" fmla="*/ 1505134 w 12192000"/>
              <a:gd name="connsiteY13" fmla="*/ 6725759 h 6757929"/>
              <a:gd name="connsiteX14" fmla="*/ 1499839 w 12192000"/>
              <a:gd name="connsiteY14" fmla="*/ 6757929 h 6757929"/>
              <a:gd name="connsiteX15" fmla="*/ 1488434 w 12192000"/>
              <a:gd name="connsiteY15" fmla="*/ 6737373 h 6757929"/>
              <a:gd name="connsiteX16" fmla="*/ 1329889 w 12192000"/>
              <a:gd name="connsiteY16" fmla="*/ 5628267 h 6757929"/>
              <a:gd name="connsiteX17" fmla="*/ 1341754 w 12192000"/>
              <a:gd name="connsiteY17" fmla="*/ 5586353 h 6757929"/>
              <a:gd name="connsiteX18" fmla="*/ 1094762 w 12192000"/>
              <a:gd name="connsiteY18" fmla="*/ 5586353 h 6757929"/>
              <a:gd name="connsiteX19" fmla="*/ 0 w 12192000"/>
              <a:gd name="connsiteY19" fmla="*/ 4491591 h 6757929"/>
              <a:gd name="connsiteX20" fmla="*/ 0 w 12192000"/>
              <a:gd name="connsiteY20" fmla="*/ 112675 h 675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6757929">
                <a:moveTo>
                  <a:pt x="11359" y="0"/>
                </a:moveTo>
                <a:lnTo>
                  <a:pt x="12180641" y="0"/>
                </a:lnTo>
                <a:lnTo>
                  <a:pt x="12192000" y="112675"/>
                </a:lnTo>
                <a:lnTo>
                  <a:pt x="12192000" y="4491591"/>
                </a:lnTo>
                <a:cubicBezTo>
                  <a:pt x="12192000" y="5096211"/>
                  <a:pt x="11701858" y="5586353"/>
                  <a:pt x="11097238" y="5586353"/>
                </a:cubicBezTo>
                <a:lnTo>
                  <a:pt x="3483900" y="5586353"/>
                </a:lnTo>
                <a:lnTo>
                  <a:pt x="3484049" y="5590572"/>
                </a:lnTo>
                <a:lnTo>
                  <a:pt x="3413030" y="5590572"/>
                </a:lnTo>
                <a:lnTo>
                  <a:pt x="3412956" y="5590553"/>
                </a:lnTo>
                <a:lnTo>
                  <a:pt x="3384399" y="5586353"/>
                </a:lnTo>
                <a:lnTo>
                  <a:pt x="2685724" y="5586353"/>
                </a:lnTo>
                <a:lnTo>
                  <a:pt x="2505950" y="5631160"/>
                </a:lnTo>
                <a:cubicBezTo>
                  <a:pt x="2222381" y="5722955"/>
                  <a:pt x="1968925" y="5892230"/>
                  <a:pt x="1779632" y="6136646"/>
                </a:cubicBezTo>
                <a:cubicBezTo>
                  <a:pt x="1641964" y="6314404"/>
                  <a:pt x="1551266" y="6515076"/>
                  <a:pt x="1505134" y="6725759"/>
                </a:cubicBezTo>
                <a:lnTo>
                  <a:pt x="1499839" y="6757929"/>
                </a:lnTo>
                <a:lnTo>
                  <a:pt x="1488434" y="6737373"/>
                </a:lnTo>
                <a:cubicBezTo>
                  <a:pt x="1312300" y="6382977"/>
                  <a:pt x="1255381" y="5991432"/>
                  <a:pt x="1329889" y="5628267"/>
                </a:cubicBezTo>
                <a:lnTo>
                  <a:pt x="1341754" y="5586353"/>
                </a:lnTo>
                <a:lnTo>
                  <a:pt x="1094762" y="5586353"/>
                </a:lnTo>
                <a:cubicBezTo>
                  <a:pt x="490142" y="5586353"/>
                  <a:pt x="0" y="5096211"/>
                  <a:pt x="0" y="4491591"/>
                </a:cubicBezTo>
                <a:lnTo>
                  <a:pt x="0" y="112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平行四边形 15">
            <a:extLst>
              <a:ext uri="{FF2B5EF4-FFF2-40B4-BE49-F238E27FC236}">
                <a16:creationId xmlns:a16="http://schemas.microsoft.com/office/drawing/2014/main" id="{FAEC6787-15FF-400D-83E4-0F0316894F06}"/>
              </a:ext>
            </a:extLst>
          </p:cNvPr>
          <p:cNvSpPr/>
          <p:nvPr/>
        </p:nvSpPr>
        <p:spPr>
          <a:xfrm>
            <a:off x="7791273" y="1659466"/>
            <a:ext cx="3141651" cy="3352800"/>
          </a:xfrm>
          <a:prstGeom prst="round2DiagRect">
            <a:avLst>
              <a:gd name="adj1" fmla="val 28088"/>
              <a:gd name="adj2" fmla="val 0"/>
            </a:avLst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平行四边形 13">
            <a:extLst>
              <a:ext uri="{FF2B5EF4-FFF2-40B4-BE49-F238E27FC236}">
                <a16:creationId xmlns:a16="http://schemas.microsoft.com/office/drawing/2014/main" id="{8DA446C1-C6F0-40E1-89E7-A69B2BDF2651}"/>
              </a:ext>
            </a:extLst>
          </p:cNvPr>
          <p:cNvSpPr/>
          <p:nvPr/>
        </p:nvSpPr>
        <p:spPr>
          <a:xfrm>
            <a:off x="995120" y="986285"/>
            <a:ext cx="8647279" cy="3596640"/>
          </a:xfrm>
          <a:prstGeom prst="round2DiagRect">
            <a:avLst>
              <a:gd name="adj1" fmla="val 38872"/>
              <a:gd name="adj2" fmla="val 0"/>
            </a:avLst>
          </a:prstGeom>
          <a:solidFill>
            <a:srgbClr val="D6EFFA"/>
          </a:solidFill>
          <a:ln>
            <a:solidFill>
              <a:schemeClr val="bg1"/>
            </a:solidFill>
          </a:ln>
          <a:effectLst>
            <a:outerShdw blurRad="901700" dist="1308100" dir="2700000" sx="92000" sy="9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93DF30E-4794-45A3-88A3-07C61368B7D8}"/>
              </a:ext>
            </a:extLst>
          </p:cNvPr>
          <p:cNvSpPr txBox="1"/>
          <p:nvPr/>
        </p:nvSpPr>
        <p:spPr>
          <a:xfrm>
            <a:off x="1825790" y="189216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999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欢迎来撩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091B4E1-FBA8-45CD-BA41-90BF807EC032}"/>
              </a:ext>
            </a:extLst>
          </p:cNvPr>
          <p:cNvSpPr txBox="1"/>
          <p:nvPr/>
        </p:nvSpPr>
        <p:spPr>
          <a:xfrm>
            <a:off x="1818170" y="2444586"/>
            <a:ext cx="7045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2000">
                      <a:schemeClr val="accent1"/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碎片化持续精进的瓜瓜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92601FF-20CA-4FD7-8A9B-A985D5217EDA}"/>
              </a:ext>
            </a:extLst>
          </p:cNvPr>
          <p:cNvSpPr txBox="1"/>
          <p:nvPr/>
        </p:nvSpPr>
        <p:spPr>
          <a:xfrm>
            <a:off x="238498" y="27432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wis721 Blk BT" panose="020B0904030502020204" pitchFamily="34" charset="0"/>
              </a:rPr>
              <a:t>POWERPOINT</a:t>
            </a:r>
            <a:endParaRPr lang="zh-CN" altLang="en-US" dirty="0">
              <a:solidFill>
                <a:schemeClr val="bg1"/>
              </a:solidFill>
              <a:latin typeface="Swis721 Blk BT" panose="020B09040305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8C09747-10F8-402C-94D4-264B040D43A3}"/>
              </a:ext>
            </a:extLst>
          </p:cNvPr>
          <p:cNvGrpSpPr/>
          <p:nvPr/>
        </p:nvGrpSpPr>
        <p:grpSpPr>
          <a:xfrm>
            <a:off x="10639528" y="268724"/>
            <a:ext cx="1161616" cy="369332"/>
            <a:chOff x="10639528" y="569714"/>
            <a:chExt cx="1161616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6B7B1EB-0002-4DCB-84B4-8FD69599632A}"/>
                </a:ext>
              </a:extLst>
            </p:cNvPr>
            <p:cNvSpPr txBox="1"/>
            <p:nvPr/>
          </p:nvSpPr>
          <p:spPr>
            <a:xfrm>
              <a:off x="10639528" y="56971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Swis721 Blk BT" panose="020B0904030502020204" pitchFamily="34" charset="0"/>
                </a:defRPr>
              </a:lvl1pPr>
            </a:lstStyle>
            <a:p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2021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23161DE-AAF4-427E-B7EA-DD716F45F2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4320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5C4E9F6-C23F-45DD-AB21-FC8C97D0BB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34941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789AB81-D47D-4A2B-91DF-981E56E65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365562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17EB161-B14B-4D11-97BF-DE4FDC1DF911}"/>
              </a:ext>
            </a:extLst>
          </p:cNvPr>
          <p:cNvCxnSpPr>
            <a:cxnSpLocks/>
          </p:cNvCxnSpPr>
          <p:nvPr/>
        </p:nvCxnSpPr>
        <p:spPr>
          <a:xfrm>
            <a:off x="2257063" y="453390"/>
            <a:ext cx="8287474" cy="0"/>
          </a:xfrm>
          <a:prstGeom prst="line">
            <a:avLst/>
          </a:prstGeom>
          <a:ln>
            <a:solidFill>
              <a:schemeClr val="bg1"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40C1A0EA-77DD-41D8-9604-781BF3869973}"/>
              </a:ext>
            </a:extLst>
          </p:cNvPr>
          <p:cNvSpPr txBox="1"/>
          <p:nvPr/>
        </p:nvSpPr>
        <p:spPr>
          <a:xfrm>
            <a:off x="-102438" y="6174020"/>
            <a:ext cx="9730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ln>
                  <a:solidFill>
                    <a:srgbClr val="0C3628">
                      <a:alpha val="14000"/>
                    </a:srgbClr>
                  </a:solidFill>
                </a:ln>
                <a:noFill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I AM ALWAYS LEARNING PPT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3CB57F-9C23-4E4F-A66D-B4D61987FF65}"/>
              </a:ext>
            </a:extLst>
          </p:cNvPr>
          <p:cNvSpPr txBox="1"/>
          <p:nvPr/>
        </p:nvSpPr>
        <p:spPr>
          <a:xfrm>
            <a:off x="2270412" y="4398259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演讲人：瓜瓜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9FD19CB-CD51-4534-8338-07A0EE7CE7BF}"/>
              </a:ext>
            </a:extLst>
          </p:cNvPr>
          <p:cNvGrpSpPr/>
          <p:nvPr/>
        </p:nvGrpSpPr>
        <p:grpSpPr>
          <a:xfrm>
            <a:off x="1920240" y="4293395"/>
            <a:ext cx="2832382" cy="568165"/>
            <a:chOff x="1935480" y="4293395"/>
            <a:chExt cx="2832382" cy="568165"/>
          </a:xfrm>
          <a:effectLst>
            <a:outerShdw blurRad="304800" dist="152400" dir="2700000" sx="96000" sy="96000" algn="tl" rotWithShape="0">
              <a:prstClr val="black">
                <a:alpha val="18000"/>
              </a:prstClr>
            </a:outerShdw>
          </a:effectLst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09478DC0-C25C-41AF-9FAA-4BDA154B501D}"/>
                </a:ext>
              </a:extLst>
            </p:cNvPr>
            <p:cNvSpPr/>
            <p:nvPr/>
          </p:nvSpPr>
          <p:spPr>
            <a:xfrm>
              <a:off x="1935480" y="4293395"/>
              <a:ext cx="2832382" cy="568165"/>
            </a:xfrm>
            <a:prstGeom prst="roundRect">
              <a:avLst>
                <a:gd name="adj" fmla="val 50000"/>
              </a:avLst>
            </a:prstGeom>
            <a:solidFill>
              <a:srgbClr val="ED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C84C444-0130-4186-89A7-DFE79EF47E07}"/>
                </a:ext>
              </a:extLst>
            </p:cNvPr>
            <p:cNvSpPr txBox="1"/>
            <p:nvPr/>
          </p:nvSpPr>
          <p:spPr>
            <a:xfrm>
              <a:off x="2252812" y="4438978"/>
              <a:ext cx="219771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微信：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wudong6852</a:t>
              </a:r>
              <a:endParaRPr lang="zh-CN" altLang="en-US" b="1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66BE99A-4EFD-4831-B46C-4DF5C64A7F19}"/>
              </a:ext>
            </a:extLst>
          </p:cNvPr>
          <p:cNvGrpSpPr/>
          <p:nvPr/>
        </p:nvGrpSpPr>
        <p:grpSpPr>
          <a:xfrm>
            <a:off x="342900" y="729444"/>
            <a:ext cx="170574" cy="163429"/>
            <a:chOff x="342900" y="729444"/>
            <a:chExt cx="170574" cy="16342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EDA56AE-F9D4-40D0-97E7-BD6FB49FF689}"/>
                </a:ext>
              </a:extLst>
            </p:cNvPr>
            <p:cNvSpPr/>
            <p:nvPr/>
          </p:nvSpPr>
          <p:spPr>
            <a:xfrm>
              <a:off x="342900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ABFB486-F9E9-429C-8657-C64D21D09B75}"/>
                </a:ext>
              </a:extLst>
            </p:cNvPr>
            <p:cNvSpPr/>
            <p:nvPr/>
          </p:nvSpPr>
          <p:spPr>
            <a:xfrm>
              <a:off x="460134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AB22364-8916-4F89-AA22-793EC7DDAC23}"/>
                </a:ext>
              </a:extLst>
            </p:cNvPr>
            <p:cNvSpPr/>
            <p:nvPr/>
          </p:nvSpPr>
          <p:spPr>
            <a:xfrm>
              <a:off x="342900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D206D60-BAFD-42C2-8B58-4A2965C8021D}"/>
                </a:ext>
              </a:extLst>
            </p:cNvPr>
            <p:cNvSpPr/>
            <p:nvPr/>
          </p:nvSpPr>
          <p:spPr>
            <a:xfrm>
              <a:off x="460134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D27A6AB-5711-4D88-9A2D-96C4968D9BEE}"/>
              </a:ext>
            </a:extLst>
          </p:cNvPr>
          <p:cNvCxnSpPr>
            <a:cxnSpLocks/>
          </p:cNvCxnSpPr>
          <p:nvPr/>
        </p:nvCxnSpPr>
        <p:spPr>
          <a:xfrm>
            <a:off x="1914090" y="3790408"/>
            <a:ext cx="650927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43C8CBE-256D-4C1E-9492-9AED7BCC23FE}"/>
              </a:ext>
            </a:extLst>
          </p:cNvPr>
          <p:cNvGrpSpPr/>
          <p:nvPr/>
        </p:nvGrpSpPr>
        <p:grpSpPr>
          <a:xfrm>
            <a:off x="8245563" y="3422954"/>
            <a:ext cx="357381" cy="735510"/>
            <a:chOff x="8318285" y="3335866"/>
            <a:chExt cx="367755" cy="735510"/>
          </a:xfrm>
        </p:grpSpPr>
        <p:sp>
          <p:nvSpPr>
            <p:cNvPr id="48" name="弧形 47">
              <a:extLst>
                <a:ext uri="{FF2B5EF4-FFF2-40B4-BE49-F238E27FC236}">
                  <a16:creationId xmlns:a16="http://schemas.microsoft.com/office/drawing/2014/main" id="{6718921A-4EB2-494F-94C3-B7B73F84F5DC}"/>
                </a:ext>
              </a:extLst>
            </p:cNvPr>
            <p:cNvSpPr/>
            <p:nvPr/>
          </p:nvSpPr>
          <p:spPr>
            <a:xfrm flipH="1">
              <a:off x="8318285" y="3703621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A8A965CE-4862-46B9-884B-F6F191B09375}"/>
                </a:ext>
              </a:extLst>
            </p:cNvPr>
            <p:cNvSpPr/>
            <p:nvPr/>
          </p:nvSpPr>
          <p:spPr>
            <a:xfrm flipH="1" flipV="1">
              <a:off x="8318285" y="3335866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817A184F-5AAE-48CC-A30E-F1CE1DCFE61C}"/>
              </a:ext>
            </a:extLst>
          </p:cNvPr>
          <p:cNvSpPr txBox="1"/>
          <p:nvPr/>
        </p:nvSpPr>
        <p:spPr>
          <a:xfrm>
            <a:off x="6588315" y="1193538"/>
            <a:ext cx="2324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21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I am always learning PPT</a:t>
            </a:r>
            <a:endParaRPr lang="zh-CN" altLang="en-US" sz="1400" dirty="0">
              <a:solidFill>
                <a:schemeClr val="tx1">
                  <a:lumMod val="75000"/>
                  <a:lumOff val="25000"/>
                  <a:alpha val="21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DC28D3-2A54-47D4-9110-322DF03D3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79" y="2080594"/>
            <a:ext cx="3820053" cy="7311106"/>
          </a:xfrm>
          <a:prstGeom prst="rect">
            <a:avLst/>
          </a:prstGeom>
          <a:effectLst>
            <a:outerShdw blurRad="850900" dist="673100" dir="2700000" sx="90000" sy="90000" algn="tl" rotWithShape="0">
              <a:prstClr val="black">
                <a:alpha val="38000"/>
              </a:prstClr>
            </a:outerShdw>
          </a:effectLst>
        </p:spPr>
      </p:pic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6FF9EE06-490F-4CF4-A244-A98393BB3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929" y="4013750"/>
            <a:ext cx="1271402" cy="1271402"/>
          </a:xfrm>
          <a:prstGeom prst="roundRect">
            <a:avLst>
              <a:gd name="adj" fmla="val 7796"/>
            </a:avLst>
          </a:prstGeom>
        </p:spPr>
      </p:pic>
    </p:spTree>
    <p:extLst>
      <p:ext uri="{BB962C8B-B14F-4D97-AF65-F5344CB8AC3E}">
        <p14:creationId xmlns:p14="http://schemas.microsoft.com/office/powerpoint/2010/main" val="1288372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瓜瓜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利用碎片时间精进的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爱好者，微信号：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wudong6852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，欢迎来撩。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527852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3636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瓜瓜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86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2B38752-64F9-490B-8C2D-41E01DB320A7}"/>
              </a:ext>
            </a:extLst>
          </p:cNvPr>
          <p:cNvGrpSpPr/>
          <p:nvPr/>
        </p:nvGrpSpPr>
        <p:grpSpPr>
          <a:xfrm>
            <a:off x="609600" y="2537268"/>
            <a:ext cx="2283088" cy="2283088"/>
            <a:chOff x="609600" y="2537268"/>
            <a:chExt cx="2283088" cy="2283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FADA239-2FFC-425F-89D9-9D35589ED69D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09600" y="2537268"/>
              <a:ext cx="2283088" cy="22830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9F47FF8-BDAF-4ACC-AE39-0DDA516E8830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86485" y="2614153"/>
              <a:ext cx="2129318" cy="2129318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E54248-3CFE-4C0F-9826-1356D2EB0257}"/>
                </a:ext>
              </a:extLst>
            </p:cNvPr>
            <p:cNvSpPr txBox="1">
              <a:spLocks/>
            </p:cNvSpPr>
            <p:nvPr/>
          </p:nvSpPr>
          <p:spPr>
            <a:xfrm>
              <a:off x="858552" y="3625045"/>
              <a:ext cx="172600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个人履历概述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C9575C-EDA0-4BBB-B58A-33D00C8656B2}"/>
                </a:ext>
              </a:extLst>
            </p:cNvPr>
            <p:cNvSpPr txBox="1"/>
            <p:nvPr/>
          </p:nvSpPr>
          <p:spPr>
            <a:xfrm>
              <a:off x="803478" y="3936448"/>
              <a:ext cx="1836157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>
                      <a:alpha val="50000"/>
                    </a:schemeClr>
                  </a:solidFill>
                </a:rPr>
                <a:t>Summary of Personal Resume</a:t>
              </a:r>
              <a:endParaRPr lang="zh-CN" altLang="en-US" sz="800" dirty="0">
                <a:solidFill>
                  <a:schemeClr val="bg1">
                    <a:alpha val="50000"/>
                  </a:schemeClr>
                </a:solidFill>
              </a:endParaRPr>
            </a:p>
          </p:txBody>
        </p:sp>
        <p:sp>
          <p:nvSpPr>
            <p:cNvPr id="22" name="professional-profile-with-image_31625">
              <a:extLst>
                <a:ext uri="{FF2B5EF4-FFF2-40B4-BE49-F238E27FC236}">
                  <a16:creationId xmlns:a16="http://schemas.microsoft.com/office/drawing/2014/main" id="{BC43295B-E29D-4F74-B0D3-79A6EA683EA7}"/>
                </a:ext>
              </a:extLst>
            </p:cNvPr>
            <p:cNvSpPr/>
            <p:nvPr/>
          </p:nvSpPr>
          <p:spPr>
            <a:xfrm>
              <a:off x="1536094" y="3032681"/>
              <a:ext cx="359530" cy="427488"/>
            </a:xfrm>
            <a:custGeom>
              <a:avLst/>
              <a:gdLst>
                <a:gd name="connsiteX0" fmla="*/ 289904 w 503625"/>
                <a:gd name="connsiteY0" fmla="*/ 511317 h 598818"/>
                <a:gd name="connsiteX1" fmla="*/ 378279 w 503625"/>
                <a:gd name="connsiteY1" fmla="*/ 511317 h 598818"/>
                <a:gd name="connsiteX2" fmla="*/ 389450 w 503625"/>
                <a:gd name="connsiteY2" fmla="*/ 522220 h 598818"/>
                <a:gd name="connsiteX3" fmla="*/ 378279 w 503625"/>
                <a:gd name="connsiteY3" fmla="*/ 533122 h 598818"/>
                <a:gd name="connsiteX4" fmla="*/ 289904 w 503625"/>
                <a:gd name="connsiteY4" fmla="*/ 533122 h 598818"/>
                <a:gd name="connsiteX5" fmla="*/ 278733 w 503625"/>
                <a:gd name="connsiteY5" fmla="*/ 522220 h 598818"/>
                <a:gd name="connsiteX6" fmla="*/ 289904 w 503625"/>
                <a:gd name="connsiteY6" fmla="*/ 511317 h 598818"/>
                <a:gd name="connsiteX7" fmla="*/ 251936 w 503625"/>
                <a:gd name="connsiteY7" fmla="*/ 412173 h 598818"/>
                <a:gd name="connsiteX8" fmla="*/ 378249 w 503625"/>
                <a:gd name="connsiteY8" fmla="*/ 412173 h 598818"/>
                <a:gd name="connsiteX9" fmla="*/ 389168 w 503625"/>
                <a:gd name="connsiteY9" fmla="*/ 423093 h 598818"/>
                <a:gd name="connsiteX10" fmla="*/ 378249 w 503625"/>
                <a:gd name="connsiteY10" fmla="*/ 434260 h 598818"/>
                <a:gd name="connsiteX11" fmla="*/ 251936 w 503625"/>
                <a:gd name="connsiteY11" fmla="*/ 434260 h 598818"/>
                <a:gd name="connsiteX12" fmla="*/ 240769 w 503625"/>
                <a:gd name="connsiteY12" fmla="*/ 423093 h 598818"/>
                <a:gd name="connsiteX13" fmla="*/ 251936 w 503625"/>
                <a:gd name="connsiteY13" fmla="*/ 412173 h 598818"/>
                <a:gd name="connsiteX14" fmla="*/ 125309 w 503625"/>
                <a:gd name="connsiteY14" fmla="*/ 362142 h 598818"/>
                <a:gd name="connsiteX15" fmla="*/ 378279 w 503625"/>
                <a:gd name="connsiteY15" fmla="*/ 362142 h 598818"/>
                <a:gd name="connsiteX16" fmla="*/ 389450 w 503625"/>
                <a:gd name="connsiteY16" fmla="*/ 373027 h 598818"/>
                <a:gd name="connsiteX17" fmla="*/ 378279 w 503625"/>
                <a:gd name="connsiteY17" fmla="*/ 384158 h 598818"/>
                <a:gd name="connsiteX18" fmla="*/ 125309 w 503625"/>
                <a:gd name="connsiteY18" fmla="*/ 384158 h 598818"/>
                <a:gd name="connsiteX19" fmla="*/ 114386 w 503625"/>
                <a:gd name="connsiteY19" fmla="*/ 373027 h 598818"/>
                <a:gd name="connsiteX20" fmla="*/ 125309 w 503625"/>
                <a:gd name="connsiteY20" fmla="*/ 362142 h 598818"/>
                <a:gd name="connsiteX21" fmla="*/ 125309 w 503625"/>
                <a:gd name="connsiteY21" fmla="*/ 311829 h 598818"/>
                <a:gd name="connsiteX22" fmla="*/ 378279 w 503625"/>
                <a:gd name="connsiteY22" fmla="*/ 311829 h 598818"/>
                <a:gd name="connsiteX23" fmla="*/ 389450 w 503625"/>
                <a:gd name="connsiteY23" fmla="*/ 322961 h 598818"/>
                <a:gd name="connsiteX24" fmla="*/ 378279 w 503625"/>
                <a:gd name="connsiteY24" fmla="*/ 333845 h 598818"/>
                <a:gd name="connsiteX25" fmla="*/ 125309 w 503625"/>
                <a:gd name="connsiteY25" fmla="*/ 333845 h 598818"/>
                <a:gd name="connsiteX26" fmla="*/ 114386 w 503625"/>
                <a:gd name="connsiteY26" fmla="*/ 322961 h 598818"/>
                <a:gd name="connsiteX27" fmla="*/ 125309 w 503625"/>
                <a:gd name="connsiteY27" fmla="*/ 311829 h 598818"/>
                <a:gd name="connsiteX28" fmla="*/ 125309 w 503625"/>
                <a:gd name="connsiteY28" fmla="*/ 261727 h 598818"/>
                <a:gd name="connsiteX29" fmla="*/ 378279 w 503625"/>
                <a:gd name="connsiteY29" fmla="*/ 261727 h 598818"/>
                <a:gd name="connsiteX30" fmla="*/ 389450 w 503625"/>
                <a:gd name="connsiteY30" fmla="*/ 272895 h 598818"/>
                <a:gd name="connsiteX31" fmla="*/ 378279 w 503625"/>
                <a:gd name="connsiteY31" fmla="*/ 283814 h 598818"/>
                <a:gd name="connsiteX32" fmla="*/ 125309 w 503625"/>
                <a:gd name="connsiteY32" fmla="*/ 283814 h 598818"/>
                <a:gd name="connsiteX33" fmla="*/ 114386 w 503625"/>
                <a:gd name="connsiteY33" fmla="*/ 272895 h 598818"/>
                <a:gd name="connsiteX34" fmla="*/ 125309 w 503625"/>
                <a:gd name="connsiteY34" fmla="*/ 261727 h 598818"/>
                <a:gd name="connsiteX35" fmla="*/ 178951 w 503625"/>
                <a:gd name="connsiteY35" fmla="*/ 160378 h 598818"/>
                <a:gd name="connsiteX36" fmla="*/ 185655 w 503625"/>
                <a:gd name="connsiteY36" fmla="*/ 168309 h 598818"/>
                <a:gd name="connsiteX37" fmla="*/ 185904 w 503625"/>
                <a:gd name="connsiteY37" fmla="*/ 168309 h 598818"/>
                <a:gd name="connsiteX38" fmla="*/ 168273 w 503625"/>
                <a:gd name="connsiteY38" fmla="*/ 210934 h 598818"/>
                <a:gd name="connsiteX39" fmla="*/ 189380 w 503625"/>
                <a:gd name="connsiteY39" fmla="*/ 231751 h 598818"/>
                <a:gd name="connsiteX40" fmla="*/ 210239 w 503625"/>
                <a:gd name="connsiteY40" fmla="*/ 210934 h 598818"/>
                <a:gd name="connsiteX41" fmla="*/ 192608 w 503625"/>
                <a:gd name="connsiteY41" fmla="*/ 168309 h 598818"/>
                <a:gd name="connsiteX42" fmla="*/ 192857 w 503625"/>
                <a:gd name="connsiteY42" fmla="*/ 168309 h 598818"/>
                <a:gd name="connsiteX43" fmla="*/ 199562 w 503625"/>
                <a:gd name="connsiteY43" fmla="*/ 160626 h 598818"/>
                <a:gd name="connsiteX44" fmla="*/ 189380 w 503625"/>
                <a:gd name="connsiteY44" fmla="*/ 162361 h 598818"/>
                <a:gd name="connsiteX45" fmla="*/ 178951 w 503625"/>
                <a:gd name="connsiteY45" fmla="*/ 160378 h 598818"/>
                <a:gd name="connsiteX46" fmla="*/ 189380 w 503625"/>
                <a:gd name="connsiteY46" fmla="*/ 71906 h 598818"/>
                <a:gd name="connsiteX47" fmla="*/ 230602 w 503625"/>
                <a:gd name="connsiteY47" fmla="*/ 113045 h 598818"/>
                <a:gd name="connsiteX48" fmla="*/ 207756 w 503625"/>
                <a:gd name="connsiteY48" fmla="*/ 156413 h 598818"/>
                <a:gd name="connsiteX49" fmla="*/ 264126 w 503625"/>
                <a:gd name="connsiteY49" fmla="*/ 213412 h 598818"/>
                <a:gd name="connsiteX50" fmla="*/ 114386 w 503625"/>
                <a:gd name="connsiteY50" fmla="*/ 213412 h 598818"/>
                <a:gd name="connsiteX51" fmla="*/ 170756 w 503625"/>
                <a:gd name="connsiteY51" fmla="*/ 156413 h 598818"/>
                <a:gd name="connsiteX52" fmla="*/ 147910 w 503625"/>
                <a:gd name="connsiteY52" fmla="*/ 113045 h 598818"/>
                <a:gd name="connsiteX53" fmla="*/ 189380 w 503625"/>
                <a:gd name="connsiteY53" fmla="*/ 71906 h 598818"/>
                <a:gd name="connsiteX54" fmla="*/ 60068 w 503625"/>
                <a:gd name="connsiteY54" fmla="*/ 24042 h 598818"/>
                <a:gd name="connsiteX55" fmla="*/ 24077 w 503625"/>
                <a:gd name="connsiteY55" fmla="*/ 59981 h 598818"/>
                <a:gd name="connsiteX56" fmla="*/ 24077 w 503625"/>
                <a:gd name="connsiteY56" fmla="*/ 538837 h 598818"/>
                <a:gd name="connsiteX57" fmla="*/ 60068 w 503625"/>
                <a:gd name="connsiteY57" fmla="*/ 574776 h 598818"/>
                <a:gd name="connsiteX58" fmla="*/ 443806 w 503625"/>
                <a:gd name="connsiteY58" fmla="*/ 574776 h 598818"/>
                <a:gd name="connsiteX59" fmla="*/ 479797 w 503625"/>
                <a:gd name="connsiteY59" fmla="*/ 538837 h 598818"/>
                <a:gd name="connsiteX60" fmla="*/ 479797 w 503625"/>
                <a:gd name="connsiteY60" fmla="*/ 59981 h 598818"/>
                <a:gd name="connsiteX61" fmla="*/ 443806 w 503625"/>
                <a:gd name="connsiteY61" fmla="*/ 24042 h 598818"/>
                <a:gd name="connsiteX62" fmla="*/ 60068 w 503625"/>
                <a:gd name="connsiteY62" fmla="*/ 0 h 598818"/>
                <a:gd name="connsiteX63" fmla="*/ 443806 w 503625"/>
                <a:gd name="connsiteY63" fmla="*/ 0 h 598818"/>
                <a:gd name="connsiteX64" fmla="*/ 503625 w 503625"/>
                <a:gd name="connsiteY64" fmla="*/ 59981 h 598818"/>
                <a:gd name="connsiteX65" fmla="*/ 503625 w 503625"/>
                <a:gd name="connsiteY65" fmla="*/ 538837 h 598818"/>
                <a:gd name="connsiteX66" fmla="*/ 443806 w 503625"/>
                <a:gd name="connsiteY66" fmla="*/ 598818 h 598818"/>
                <a:gd name="connsiteX67" fmla="*/ 60068 w 503625"/>
                <a:gd name="connsiteY67" fmla="*/ 598818 h 598818"/>
                <a:gd name="connsiteX68" fmla="*/ 0 w 503625"/>
                <a:gd name="connsiteY68" fmla="*/ 538837 h 598818"/>
                <a:gd name="connsiteX69" fmla="*/ 0 w 503625"/>
                <a:gd name="connsiteY69" fmla="*/ 59981 h 598818"/>
                <a:gd name="connsiteX70" fmla="*/ 60068 w 503625"/>
                <a:gd name="connsiteY70" fmla="*/ 0 h 59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03625" h="598818">
                  <a:moveTo>
                    <a:pt x="289904" y="511317"/>
                  </a:moveTo>
                  <a:lnTo>
                    <a:pt x="378279" y="511317"/>
                  </a:lnTo>
                  <a:cubicBezTo>
                    <a:pt x="384485" y="511317"/>
                    <a:pt x="389450" y="516025"/>
                    <a:pt x="389450" y="522220"/>
                  </a:cubicBezTo>
                  <a:cubicBezTo>
                    <a:pt x="389450" y="528167"/>
                    <a:pt x="384485" y="533122"/>
                    <a:pt x="378279" y="533122"/>
                  </a:cubicBezTo>
                  <a:lnTo>
                    <a:pt x="289904" y="533122"/>
                  </a:lnTo>
                  <a:cubicBezTo>
                    <a:pt x="283698" y="533122"/>
                    <a:pt x="278733" y="528167"/>
                    <a:pt x="278733" y="522220"/>
                  </a:cubicBezTo>
                  <a:cubicBezTo>
                    <a:pt x="278733" y="516025"/>
                    <a:pt x="283698" y="511317"/>
                    <a:pt x="289904" y="511317"/>
                  </a:cubicBezTo>
                  <a:close/>
                  <a:moveTo>
                    <a:pt x="251936" y="412173"/>
                  </a:moveTo>
                  <a:lnTo>
                    <a:pt x="378249" y="412173"/>
                  </a:lnTo>
                  <a:cubicBezTo>
                    <a:pt x="384453" y="412173"/>
                    <a:pt x="389168" y="417137"/>
                    <a:pt x="389168" y="423093"/>
                  </a:cubicBezTo>
                  <a:cubicBezTo>
                    <a:pt x="389168" y="429297"/>
                    <a:pt x="384453" y="434260"/>
                    <a:pt x="378249" y="434260"/>
                  </a:cubicBezTo>
                  <a:lnTo>
                    <a:pt x="251936" y="434260"/>
                  </a:lnTo>
                  <a:cubicBezTo>
                    <a:pt x="245732" y="434260"/>
                    <a:pt x="240769" y="429297"/>
                    <a:pt x="240769" y="423093"/>
                  </a:cubicBezTo>
                  <a:cubicBezTo>
                    <a:pt x="240769" y="417137"/>
                    <a:pt x="245732" y="412173"/>
                    <a:pt x="251936" y="412173"/>
                  </a:cubicBezTo>
                  <a:close/>
                  <a:moveTo>
                    <a:pt x="125309" y="362142"/>
                  </a:moveTo>
                  <a:lnTo>
                    <a:pt x="378279" y="362142"/>
                  </a:lnTo>
                  <a:cubicBezTo>
                    <a:pt x="384485" y="362142"/>
                    <a:pt x="389450" y="367090"/>
                    <a:pt x="389450" y="373027"/>
                  </a:cubicBezTo>
                  <a:cubicBezTo>
                    <a:pt x="389450" y="379211"/>
                    <a:pt x="384485" y="384158"/>
                    <a:pt x="378279" y="384158"/>
                  </a:cubicBezTo>
                  <a:lnTo>
                    <a:pt x="125309" y="384158"/>
                  </a:lnTo>
                  <a:cubicBezTo>
                    <a:pt x="119351" y="384158"/>
                    <a:pt x="114386" y="379211"/>
                    <a:pt x="114386" y="373027"/>
                  </a:cubicBezTo>
                  <a:cubicBezTo>
                    <a:pt x="114386" y="367090"/>
                    <a:pt x="119351" y="362142"/>
                    <a:pt x="125309" y="362142"/>
                  </a:cubicBezTo>
                  <a:close/>
                  <a:moveTo>
                    <a:pt x="125309" y="311829"/>
                  </a:moveTo>
                  <a:lnTo>
                    <a:pt x="378279" y="311829"/>
                  </a:lnTo>
                  <a:cubicBezTo>
                    <a:pt x="384485" y="311829"/>
                    <a:pt x="389450" y="316777"/>
                    <a:pt x="389450" y="322961"/>
                  </a:cubicBezTo>
                  <a:cubicBezTo>
                    <a:pt x="389450" y="328898"/>
                    <a:pt x="384485" y="333845"/>
                    <a:pt x="378279" y="333845"/>
                  </a:cubicBezTo>
                  <a:lnTo>
                    <a:pt x="125309" y="333845"/>
                  </a:lnTo>
                  <a:cubicBezTo>
                    <a:pt x="119351" y="333845"/>
                    <a:pt x="114386" y="328898"/>
                    <a:pt x="114386" y="322961"/>
                  </a:cubicBezTo>
                  <a:cubicBezTo>
                    <a:pt x="114386" y="316777"/>
                    <a:pt x="119351" y="311829"/>
                    <a:pt x="125309" y="311829"/>
                  </a:cubicBezTo>
                  <a:close/>
                  <a:moveTo>
                    <a:pt x="125309" y="261727"/>
                  </a:moveTo>
                  <a:lnTo>
                    <a:pt x="378279" y="261727"/>
                  </a:lnTo>
                  <a:cubicBezTo>
                    <a:pt x="384485" y="261727"/>
                    <a:pt x="389450" y="266691"/>
                    <a:pt x="389450" y="272895"/>
                  </a:cubicBezTo>
                  <a:cubicBezTo>
                    <a:pt x="389450" y="278851"/>
                    <a:pt x="384485" y="283814"/>
                    <a:pt x="378279" y="283814"/>
                  </a:cubicBezTo>
                  <a:lnTo>
                    <a:pt x="125309" y="283814"/>
                  </a:lnTo>
                  <a:cubicBezTo>
                    <a:pt x="119351" y="283814"/>
                    <a:pt x="114386" y="278851"/>
                    <a:pt x="114386" y="272895"/>
                  </a:cubicBezTo>
                  <a:cubicBezTo>
                    <a:pt x="114386" y="266691"/>
                    <a:pt x="119351" y="261727"/>
                    <a:pt x="125309" y="261727"/>
                  </a:cubicBezTo>
                  <a:close/>
                  <a:moveTo>
                    <a:pt x="178951" y="160378"/>
                  </a:moveTo>
                  <a:lnTo>
                    <a:pt x="185655" y="168309"/>
                  </a:lnTo>
                  <a:lnTo>
                    <a:pt x="185904" y="168309"/>
                  </a:lnTo>
                  <a:lnTo>
                    <a:pt x="168273" y="210934"/>
                  </a:lnTo>
                  <a:lnTo>
                    <a:pt x="189380" y="231751"/>
                  </a:lnTo>
                  <a:lnTo>
                    <a:pt x="210239" y="210934"/>
                  </a:lnTo>
                  <a:lnTo>
                    <a:pt x="192608" y="168309"/>
                  </a:lnTo>
                  <a:lnTo>
                    <a:pt x="192857" y="168309"/>
                  </a:lnTo>
                  <a:lnTo>
                    <a:pt x="199562" y="160626"/>
                  </a:lnTo>
                  <a:cubicBezTo>
                    <a:pt x="196333" y="161617"/>
                    <a:pt x="192857" y="162361"/>
                    <a:pt x="189380" y="162361"/>
                  </a:cubicBezTo>
                  <a:cubicBezTo>
                    <a:pt x="185655" y="162361"/>
                    <a:pt x="182179" y="161617"/>
                    <a:pt x="178951" y="160378"/>
                  </a:cubicBezTo>
                  <a:close/>
                  <a:moveTo>
                    <a:pt x="189380" y="71906"/>
                  </a:moveTo>
                  <a:cubicBezTo>
                    <a:pt x="212226" y="71906"/>
                    <a:pt x="230602" y="90493"/>
                    <a:pt x="230602" y="113045"/>
                  </a:cubicBezTo>
                  <a:cubicBezTo>
                    <a:pt x="230602" y="129401"/>
                    <a:pt x="221414" y="147244"/>
                    <a:pt x="207756" y="156413"/>
                  </a:cubicBezTo>
                  <a:cubicBezTo>
                    <a:pt x="240287" y="164591"/>
                    <a:pt x="264126" y="192595"/>
                    <a:pt x="264126" y="213412"/>
                  </a:cubicBezTo>
                  <a:cubicBezTo>
                    <a:pt x="264126" y="237946"/>
                    <a:pt x="114386" y="237946"/>
                    <a:pt x="114386" y="213412"/>
                  </a:cubicBezTo>
                  <a:cubicBezTo>
                    <a:pt x="114386" y="192595"/>
                    <a:pt x="138474" y="164591"/>
                    <a:pt x="170756" y="156413"/>
                  </a:cubicBezTo>
                  <a:cubicBezTo>
                    <a:pt x="157346" y="147244"/>
                    <a:pt x="147910" y="129401"/>
                    <a:pt x="147910" y="113045"/>
                  </a:cubicBezTo>
                  <a:cubicBezTo>
                    <a:pt x="147910" y="90493"/>
                    <a:pt x="166534" y="71906"/>
                    <a:pt x="189380" y="71906"/>
                  </a:cubicBezTo>
                  <a:close/>
                  <a:moveTo>
                    <a:pt x="60068" y="24042"/>
                  </a:moveTo>
                  <a:cubicBezTo>
                    <a:pt x="40211" y="24042"/>
                    <a:pt x="24077" y="40152"/>
                    <a:pt x="24077" y="59981"/>
                  </a:cubicBezTo>
                  <a:lnTo>
                    <a:pt x="24077" y="538837"/>
                  </a:lnTo>
                  <a:cubicBezTo>
                    <a:pt x="24077" y="558666"/>
                    <a:pt x="40211" y="574776"/>
                    <a:pt x="60068" y="574776"/>
                  </a:cubicBezTo>
                  <a:lnTo>
                    <a:pt x="443806" y="574776"/>
                  </a:lnTo>
                  <a:cubicBezTo>
                    <a:pt x="463663" y="574776"/>
                    <a:pt x="479797" y="558666"/>
                    <a:pt x="479797" y="538837"/>
                  </a:cubicBezTo>
                  <a:lnTo>
                    <a:pt x="479797" y="59981"/>
                  </a:lnTo>
                  <a:cubicBezTo>
                    <a:pt x="479797" y="40152"/>
                    <a:pt x="463663" y="24042"/>
                    <a:pt x="443806" y="24042"/>
                  </a:cubicBezTo>
                  <a:close/>
                  <a:moveTo>
                    <a:pt x="60068" y="0"/>
                  </a:moveTo>
                  <a:lnTo>
                    <a:pt x="443806" y="0"/>
                  </a:lnTo>
                  <a:cubicBezTo>
                    <a:pt x="476818" y="0"/>
                    <a:pt x="503625" y="26768"/>
                    <a:pt x="503625" y="59981"/>
                  </a:cubicBezTo>
                  <a:lnTo>
                    <a:pt x="503625" y="538837"/>
                  </a:lnTo>
                  <a:cubicBezTo>
                    <a:pt x="503625" y="571802"/>
                    <a:pt x="476818" y="598818"/>
                    <a:pt x="443806" y="598818"/>
                  </a:cubicBezTo>
                  <a:lnTo>
                    <a:pt x="60068" y="598818"/>
                  </a:lnTo>
                  <a:cubicBezTo>
                    <a:pt x="27055" y="598818"/>
                    <a:pt x="0" y="571802"/>
                    <a:pt x="0" y="538837"/>
                  </a:cubicBezTo>
                  <a:lnTo>
                    <a:pt x="0" y="59981"/>
                  </a:lnTo>
                  <a:cubicBezTo>
                    <a:pt x="0" y="26768"/>
                    <a:pt x="27055" y="0"/>
                    <a:pt x="60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7E0C38E-6834-446F-B54C-4FCB545F185E}"/>
              </a:ext>
            </a:extLst>
          </p:cNvPr>
          <p:cNvGrpSpPr/>
          <p:nvPr/>
        </p:nvGrpSpPr>
        <p:grpSpPr>
          <a:xfrm>
            <a:off x="3506171" y="2537268"/>
            <a:ext cx="2283088" cy="2283088"/>
            <a:chOff x="3506171" y="2537268"/>
            <a:chExt cx="2283088" cy="228308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62B2C53-37AF-4991-8010-DACCB8B8BA00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3506171" y="2537268"/>
              <a:ext cx="2283088" cy="22830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5FD3A2E5-91B6-4793-B439-AB9A6554EC83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3583056" y="2614153"/>
              <a:ext cx="2129318" cy="2129318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文本框 30">
              <a:extLst>
                <a:ext uri="{FF2B5EF4-FFF2-40B4-BE49-F238E27FC236}">
                  <a16:creationId xmlns:a16="http://schemas.microsoft.com/office/drawing/2014/main" id="{2697DF29-1AB5-47BF-88AF-0948565BBFA2}"/>
                </a:ext>
              </a:extLst>
            </p:cNvPr>
            <p:cNvSpPr txBox="1">
              <a:spLocks/>
            </p:cNvSpPr>
            <p:nvPr/>
          </p:nvSpPr>
          <p:spPr>
            <a:xfrm>
              <a:off x="3755123" y="3625045"/>
              <a:ext cx="172600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主要工作成果</a:t>
              </a:r>
            </a:p>
          </p:txBody>
        </p:sp>
        <p:sp>
          <p:nvSpPr>
            <p:cNvPr id="54" name="文本框 31">
              <a:extLst>
                <a:ext uri="{FF2B5EF4-FFF2-40B4-BE49-F238E27FC236}">
                  <a16:creationId xmlns:a16="http://schemas.microsoft.com/office/drawing/2014/main" id="{7C42E059-B5FF-4F63-A114-8F90E27D4D5F}"/>
                </a:ext>
              </a:extLst>
            </p:cNvPr>
            <p:cNvSpPr txBox="1"/>
            <p:nvPr/>
          </p:nvSpPr>
          <p:spPr>
            <a:xfrm>
              <a:off x="3700049" y="3936448"/>
              <a:ext cx="1836157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chemeClr val="bg1">
                      <a:alpha val="50000"/>
                    </a:schemeClr>
                  </a:solidFill>
                </a:rPr>
                <a:t>Main achievements </a:t>
              </a:r>
              <a:endParaRPr lang="zh-CN" altLang="en-US" sz="800" dirty="0">
                <a:solidFill>
                  <a:schemeClr val="bg1">
                    <a:alpha val="50000"/>
                  </a:schemeClr>
                </a:solidFill>
              </a:endParaRPr>
            </a:p>
          </p:txBody>
        </p:sp>
        <p:sp>
          <p:nvSpPr>
            <p:cNvPr id="55" name="professional-profile-with-image_31625">
              <a:extLst>
                <a:ext uri="{FF2B5EF4-FFF2-40B4-BE49-F238E27FC236}">
                  <a16:creationId xmlns:a16="http://schemas.microsoft.com/office/drawing/2014/main" id="{25A5CDF5-EDD0-4C6D-86EC-93B20EAC2971}"/>
                </a:ext>
              </a:extLst>
            </p:cNvPr>
            <p:cNvSpPr/>
            <p:nvPr/>
          </p:nvSpPr>
          <p:spPr>
            <a:xfrm>
              <a:off x="4434810" y="3032681"/>
              <a:ext cx="355238" cy="427488"/>
            </a:xfrm>
            <a:custGeom>
              <a:avLst/>
              <a:gdLst>
                <a:gd name="connsiteX0" fmla="*/ 309879 w 489449"/>
                <a:gd name="connsiteY0" fmla="*/ 308061 h 588994"/>
                <a:gd name="connsiteX1" fmla="*/ 334291 w 489449"/>
                <a:gd name="connsiteY1" fmla="*/ 308061 h 588994"/>
                <a:gd name="connsiteX2" fmla="*/ 334291 w 489449"/>
                <a:gd name="connsiteY2" fmla="*/ 343898 h 588994"/>
                <a:gd name="connsiteX3" fmla="*/ 368754 w 489449"/>
                <a:gd name="connsiteY3" fmla="*/ 343898 h 588994"/>
                <a:gd name="connsiteX4" fmla="*/ 368754 w 489449"/>
                <a:gd name="connsiteY4" fmla="*/ 369700 h 588994"/>
                <a:gd name="connsiteX5" fmla="*/ 334291 w 489449"/>
                <a:gd name="connsiteY5" fmla="*/ 369700 h 588994"/>
                <a:gd name="connsiteX6" fmla="*/ 334291 w 489449"/>
                <a:gd name="connsiteY6" fmla="*/ 405537 h 588994"/>
                <a:gd name="connsiteX7" fmla="*/ 309879 w 489449"/>
                <a:gd name="connsiteY7" fmla="*/ 405537 h 588994"/>
                <a:gd name="connsiteX8" fmla="*/ 309879 w 489449"/>
                <a:gd name="connsiteY8" fmla="*/ 369700 h 588994"/>
                <a:gd name="connsiteX9" fmla="*/ 275416 w 489449"/>
                <a:gd name="connsiteY9" fmla="*/ 369700 h 588994"/>
                <a:gd name="connsiteX10" fmla="*/ 275416 w 489449"/>
                <a:gd name="connsiteY10" fmla="*/ 343898 h 588994"/>
                <a:gd name="connsiteX11" fmla="*/ 309879 w 489449"/>
                <a:gd name="connsiteY11" fmla="*/ 343898 h 588994"/>
                <a:gd name="connsiteX12" fmla="*/ 249645 w 489449"/>
                <a:gd name="connsiteY12" fmla="*/ 280933 h 588994"/>
                <a:gd name="connsiteX13" fmla="*/ 285531 w 489449"/>
                <a:gd name="connsiteY13" fmla="*/ 286665 h 588994"/>
                <a:gd name="connsiteX14" fmla="*/ 278354 w 489449"/>
                <a:gd name="connsiteY14" fmla="*/ 313894 h 588994"/>
                <a:gd name="connsiteX15" fmla="*/ 251080 w 489449"/>
                <a:gd name="connsiteY15" fmla="*/ 308162 h 588994"/>
                <a:gd name="connsiteX16" fmla="*/ 203710 w 489449"/>
                <a:gd name="connsiteY16" fmla="*/ 356887 h 588994"/>
                <a:gd name="connsiteX17" fmla="*/ 251080 w 489449"/>
                <a:gd name="connsiteY17" fmla="*/ 405612 h 588994"/>
                <a:gd name="connsiteX18" fmla="*/ 278354 w 489449"/>
                <a:gd name="connsiteY18" fmla="*/ 401313 h 588994"/>
                <a:gd name="connsiteX19" fmla="*/ 284096 w 489449"/>
                <a:gd name="connsiteY19" fmla="*/ 427109 h 588994"/>
                <a:gd name="connsiteX20" fmla="*/ 245338 w 489449"/>
                <a:gd name="connsiteY20" fmla="*/ 434274 h 588994"/>
                <a:gd name="connsiteX21" fmla="*/ 167824 w 489449"/>
                <a:gd name="connsiteY21" fmla="*/ 359753 h 588994"/>
                <a:gd name="connsiteX22" fmla="*/ 249645 w 489449"/>
                <a:gd name="connsiteY22" fmla="*/ 280933 h 588994"/>
                <a:gd name="connsiteX23" fmla="*/ 165063 w 489449"/>
                <a:gd name="connsiteY23" fmla="*/ 75953 h 588994"/>
                <a:gd name="connsiteX24" fmla="*/ 74637 w 489449"/>
                <a:gd name="connsiteY24" fmla="*/ 170536 h 588994"/>
                <a:gd name="connsiteX25" fmla="*/ 165063 w 489449"/>
                <a:gd name="connsiteY25" fmla="*/ 170536 h 588994"/>
                <a:gd name="connsiteX26" fmla="*/ 219606 w 489449"/>
                <a:gd name="connsiteY26" fmla="*/ 55890 h 588994"/>
                <a:gd name="connsiteX27" fmla="*/ 221041 w 489449"/>
                <a:gd name="connsiteY27" fmla="*/ 224993 h 588994"/>
                <a:gd name="connsiteX28" fmla="*/ 54543 w 489449"/>
                <a:gd name="connsiteY28" fmla="*/ 226426 h 588994"/>
                <a:gd name="connsiteX29" fmla="*/ 54543 w 489449"/>
                <a:gd name="connsiteY29" fmla="*/ 533104 h 588994"/>
                <a:gd name="connsiteX30" fmla="*/ 433471 w 489449"/>
                <a:gd name="connsiteY30" fmla="*/ 533104 h 588994"/>
                <a:gd name="connsiteX31" fmla="*/ 433471 w 489449"/>
                <a:gd name="connsiteY31" fmla="*/ 55890 h 588994"/>
                <a:gd name="connsiteX32" fmla="*/ 162193 w 489449"/>
                <a:gd name="connsiteY32" fmla="*/ 0 h 588994"/>
                <a:gd name="connsiteX33" fmla="*/ 165063 w 489449"/>
                <a:gd name="connsiteY33" fmla="*/ 0 h 588994"/>
                <a:gd name="connsiteX34" fmla="*/ 489449 w 489449"/>
                <a:gd name="connsiteY34" fmla="*/ 0 h 588994"/>
                <a:gd name="connsiteX35" fmla="*/ 489449 w 489449"/>
                <a:gd name="connsiteY35" fmla="*/ 588994 h 588994"/>
                <a:gd name="connsiteX36" fmla="*/ 0 w 489449"/>
                <a:gd name="connsiteY36" fmla="*/ 588994 h 588994"/>
                <a:gd name="connsiteX37" fmla="*/ 0 w 489449"/>
                <a:gd name="connsiteY37" fmla="*/ 169103 h 58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89449" h="588994">
                  <a:moveTo>
                    <a:pt x="309879" y="308061"/>
                  </a:moveTo>
                  <a:lnTo>
                    <a:pt x="334291" y="308061"/>
                  </a:lnTo>
                  <a:lnTo>
                    <a:pt x="334291" y="343898"/>
                  </a:lnTo>
                  <a:lnTo>
                    <a:pt x="368754" y="343898"/>
                  </a:lnTo>
                  <a:lnTo>
                    <a:pt x="368754" y="369700"/>
                  </a:lnTo>
                  <a:lnTo>
                    <a:pt x="334291" y="369700"/>
                  </a:lnTo>
                  <a:lnTo>
                    <a:pt x="334291" y="405537"/>
                  </a:lnTo>
                  <a:lnTo>
                    <a:pt x="309879" y="405537"/>
                  </a:lnTo>
                  <a:lnTo>
                    <a:pt x="309879" y="369700"/>
                  </a:lnTo>
                  <a:lnTo>
                    <a:pt x="275416" y="369700"/>
                  </a:lnTo>
                  <a:lnTo>
                    <a:pt x="275416" y="343898"/>
                  </a:lnTo>
                  <a:lnTo>
                    <a:pt x="309879" y="343898"/>
                  </a:lnTo>
                  <a:close/>
                  <a:moveTo>
                    <a:pt x="249645" y="280933"/>
                  </a:moveTo>
                  <a:cubicBezTo>
                    <a:pt x="266870" y="280933"/>
                    <a:pt x="279789" y="283799"/>
                    <a:pt x="285531" y="286665"/>
                  </a:cubicBezTo>
                  <a:lnTo>
                    <a:pt x="278354" y="313894"/>
                  </a:lnTo>
                  <a:cubicBezTo>
                    <a:pt x="272612" y="311028"/>
                    <a:pt x="262564" y="308162"/>
                    <a:pt x="251080" y="308162"/>
                  </a:cubicBezTo>
                  <a:cubicBezTo>
                    <a:pt x="223807" y="308162"/>
                    <a:pt x="203710" y="323926"/>
                    <a:pt x="203710" y="356887"/>
                  </a:cubicBezTo>
                  <a:cubicBezTo>
                    <a:pt x="203710" y="386982"/>
                    <a:pt x="220936" y="405612"/>
                    <a:pt x="251080" y="405612"/>
                  </a:cubicBezTo>
                  <a:cubicBezTo>
                    <a:pt x="261128" y="405612"/>
                    <a:pt x="272612" y="404179"/>
                    <a:pt x="278354" y="401313"/>
                  </a:cubicBezTo>
                  <a:lnTo>
                    <a:pt x="284096" y="427109"/>
                  </a:lnTo>
                  <a:cubicBezTo>
                    <a:pt x="278354" y="429975"/>
                    <a:pt x="263999" y="434274"/>
                    <a:pt x="245338" y="434274"/>
                  </a:cubicBezTo>
                  <a:cubicBezTo>
                    <a:pt x="193662" y="434274"/>
                    <a:pt x="167824" y="401313"/>
                    <a:pt x="167824" y="359753"/>
                  </a:cubicBezTo>
                  <a:cubicBezTo>
                    <a:pt x="167824" y="308162"/>
                    <a:pt x="203710" y="280933"/>
                    <a:pt x="249645" y="280933"/>
                  </a:cubicBezTo>
                  <a:close/>
                  <a:moveTo>
                    <a:pt x="165063" y="75953"/>
                  </a:moveTo>
                  <a:lnTo>
                    <a:pt x="74637" y="170536"/>
                  </a:lnTo>
                  <a:lnTo>
                    <a:pt x="165063" y="170536"/>
                  </a:lnTo>
                  <a:close/>
                  <a:moveTo>
                    <a:pt x="219606" y="55890"/>
                  </a:moveTo>
                  <a:lnTo>
                    <a:pt x="221041" y="224993"/>
                  </a:lnTo>
                  <a:lnTo>
                    <a:pt x="54543" y="226426"/>
                  </a:lnTo>
                  <a:lnTo>
                    <a:pt x="54543" y="533104"/>
                  </a:lnTo>
                  <a:lnTo>
                    <a:pt x="433471" y="533104"/>
                  </a:lnTo>
                  <a:lnTo>
                    <a:pt x="433471" y="55890"/>
                  </a:lnTo>
                  <a:close/>
                  <a:moveTo>
                    <a:pt x="162193" y="0"/>
                  </a:moveTo>
                  <a:lnTo>
                    <a:pt x="165063" y="0"/>
                  </a:lnTo>
                  <a:lnTo>
                    <a:pt x="489449" y="0"/>
                  </a:lnTo>
                  <a:lnTo>
                    <a:pt x="489449" y="588994"/>
                  </a:lnTo>
                  <a:lnTo>
                    <a:pt x="0" y="588994"/>
                  </a:lnTo>
                  <a:lnTo>
                    <a:pt x="0" y="169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B4E601F-8CC8-4CEE-A91F-9720EFB7E797}"/>
              </a:ext>
            </a:extLst>
          </p:cNvPr>
          <p:cNvGrpSpPr/>
          <p:nvPr/>
        </p:nvGrpSpPr>
        <p:grpSpPr>
          <a:xfrm>
            <a:off x="6402742" y="2537268"/>
            <a:ext cx="2283088" cy="2283088"/>
            <a:chOff x="6402742" y="2537268"/>
            <a:chExt cx="2283088" cy="228308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1D292EE-56E3-47A6-9568-060EEF44FA1D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402742" y="2537268"/>
              <a:ext cx="2283088" cy="22830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0B7258E-CAAE-4270-AC4A-693DC9CFCDA7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479627" y="2614153"/>
              <a:ext cx="2129318" cy="2129318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文本框 37">
              <a:extLst>
                <a:ext uri="{FF2B5EF4-FFF2-40B4-BE49-F238E27FC236}">
                  <a16:creationId xmlns:a16="http://schemas.microsoft.com/office/drawing/2014/main" id="{0F2307D8-061F-48D3-AD97-2592133B800B}"/>
                </a:ext>
              </a:extLst>
            </p:cNvPr>
            <p:cNvSpPr txBox="1">
              <a:spLocks/>
            </p:cNvSpPr>
            <p:nvPr/>
          </p:nvSpPr>
          <p:spPr>
            <a:xfrm>
              <a:off x="6651694" y="3625045"/>
              <a:ext cx="172600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成功案例分享</a:t>
              </a:r>
            </a:p>
          </p:txBody>
        </p:sp>
        <p:sp>
          <p:nvSpPr>
            <p:cNvPr id="61" name="文本框 38">
              <a:extLst>
                <a:ext uri="{FF2B5EF4-FFF2-40B4-BE49-F238E27FC236}">
                  <a16:creationId xmlns:a16="http://schemas.microsoft.com/office/drawing/2014/main" id="{40250B1C-FD2A-417A-AEA3-762AFFE209E0}"/>
                </a:ext>
              </a:extLst>
            </p:cNvPr>
            <p:cNvSpPr txBox="1"/>
            <p:nvPr/>
          </p:nvSpPr>
          <p:spPr>
            <a:xfrm>
              <a:off x="6596620" y="3936448"/>
              <a:ext cx="1836157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chemeClr val="bg1">
                      <a:alpha val="50000"/>
                    </a:schemeClr>
                  </a:solidFill>
                </a:rPr>
                <a:t>Successful case sharing</a:t>
              </a:r>
              <a:endParaRPr lang="zh-CN" altLang="en-US" sz="800" dirty="0">
                <a:solidFill>
                  <a:schemeClr val="bg1">
                    <a:alpha val="50000"/>
                  </a:schemeClr>
                </a:solidFill>
              </a:endParaRPr>
            </a:p>
          </p:txBody>
        </p:sp>
        <p:sp>
          <p:nvSpPr>
            <p:cNvPr id="62" name="professional-profile-with-image_31625">
              <a:extLst>
                <a:ext uri="{FF2B5EF4-FFF2-40B4-BE49-F238E27FC236}">
                  <a16:creationId xmlns:a16="http://schemas.microsoft.com/office/drawing/2014/main" id="{C0BDDAE9-546C-4481-B981-23B95E4D6DC1}"/>
                </a:ext>
              </a:extLst>
            </p:cNvPr>
            <p:cNvSpPr/>
            <p:nvPr/>
          </p:nvSpPr>
          <p:spPr>
            <a:xfrm>
              <a:off x="7307767" y="3032681"/>
              <a:ext cx="402466" cy="427488"/>
            </a:xfrm>
            <a:custGeom>
              <a:avLst/>
              <a:gdLst>
                <a:gd name="connsiteX0" fmla="*/ 54352 w 567583"/>
                <a:gd name="connsiteY0" fmla="*/ 141937 h 602871"/>
                <a:gd name="connsiteX1" fmla="*/ 175962 w 567583"/>
                <a:gd name="connsiteY1" fmla="*/ 141937 h 602871"/>
                <a:gd name="connsiteX2" fmla="*/ 229556 w 567583"/>
                <a:gd name="connsiteY2" fmla="*/ 195308 h 602871"/>
                <a:gd name="connsiteX3" fmla="*/ 230467 w 567583"/>
                <a:gd name="connsiteY3" fmla="*/ 361487 h 602871"/>
                <a:gd name="connsiteX4" fmla="*/ 207846 w 567583"/>
                <a:gd name="connsiteY4" fmla="*/ 384231 h 602871"/>
                <a:gd name="connsiteX5" fmla="*/ 185224 w 567583"/>
                <a:gd name="connsiteY5" fmla="*/ 361639 h 602871"/>
                <a:gd name="connsiteX6" fmla="*/ 184313 w 567583"/>
                <a:gd name="connsiteY6" fmla="*/ 195460 h 602871"/>
                <a:gd name="connsiteX7" fmla="*/ 179454 w 567583"/>
                <a:gd name="connsiteY7" fmla="*/ 190911 h 602871"/>
                <a:gd name="connsiteX8" fmla="*/ 174900 w 567583"/>
                <a:gd name="connsiteY8" fmla="*/ 195612 h 602871"/>
                <a:gd name="connsiteX9" fmla="*/ 175355 w 567583"/>
                <a:gd name="connsiteY9" fmla="*/ 575731 h 602871"/>
                <a:gd name="connsiteX10" fmla="*/ 148179 w 567583"/>
                <a:gd name="connsiteY10" fmla="*/ 602871 h 602871"/>
                <a:gd name="connsiteX11" fmla="*/ 121003 w 567583"/>
                <a:gd name="connsiteY11" fmla="*/ 575731 h 602871"/>
                <a:gd name="connsiteX12" fmla="*/ 121003 w 567583"/>
                <a:gd name="connsiteY12" fmla="*/ 358758 h 602871"/>
                <a:gd name="connsiteX13" fmla="*/ 109160 w 567583"/>
                <a:gd name="connsiteY13" fmla="*/ 358758 h 602871"/>
                <a:gd name="connsiteX14" fmla="*/ 109160 w 567583"/>
                <a:gd name="connsiteY14" fmla="*/ 575731 h 602871"/>
                <a:gd name="connsiteX15" fmla="*/ 81984 w 567583"/>
                <a:gd name="connsiteY15" fmla="*/ 602871 h 602871"/>
                <a:gd name="connsiteX16" fmla="*/ 54808 w 567583"/>
                <a:gd name="connsiteY16" fmla="*/ 575731 h 602871"/>
                <a:gd name="connsiteX17" fmla="*/ 54808 w 567583"/>
                <a:gd name="connsiteY17" fmla="*/ 195612 h 602871"/>
                <a:gd name="connsiteX18" fmla="*/ 50557 w 567583"/>
                <a:gd name="connsiteY18" fmla="*/ 191215 h 602871"/>
                <a:gd name="connsiteX19" fmla="*/ 46154 w 567583"/>
                <a:gd name="connsiteY19" fmla="*/ 195460 h 602871"/>
                <a:gd name="connsiteX20" fmla="*/ 45243 w 567583"/>
                <a:gd name="connsiteY20" fmla="*/ 361639 h 602871"/>
                <a:gd name="connsiteX21" fmla="*/ 22621 w 567583"/>
                <a:gd name="connsiteY21" fmla="*/ 384231 h 602871"/>
                <a:gd name="connsiteX22" fmla="*/ 22470 w 567583"/>
                <a:gd name="connsiteY22" fmla="*/ 384231 h 602871"/>
                <a:gd name="connsiteX23" fmla="*/ 0 w 567583"/>
                <a:gd name="connsiteY23" fmla="*/ 361487 h 602871"/>
                <a:gd name="connsiteX24" fmla="*/ 759 w 567583"/>
                <a:gd name="connsiteY24" fmla="*/ 195308 h 602871"/>
                <a:gd name="connsiteX25" fmla="*/ 54352 w 567583"/>
                <a:gd name="connsiteY25" fmla="*/ 141937 h 602871"/>
                <a:gd name="connsiteX26" fmla="*/ 376961 w 567583"/>
                <a:gd name="connsiteY26" fmla="*/ 33408 h 602871"/>
                <a:gd name="connsiteX27" fmla="*/ 423958 w 567583"/>
                <a:gd name="connsiteY27" fmla="*/ 80228 h 602871"/>
                <a:gd name="connsiteX28" fmla="*/ 376961 w 567583"/>
                <a:gd name="connsiteY28" fmla="*/ 127048 h 602871"/>
                <a:gd name="connsiteX29" fmla="*/ 329964 w 567583"/>
                <a:gd name="connsiteY29" fmla="*/ 80228 h 602871"/>
                <a:gd name="connsiteX30" fmla="*/ 376961 w 567583"/>
                <a:gd name="connsiteY30" fmla="*/ 33408 h 602871"/>
                <a:gd name="connsiteX31" fmla="*/ 115410 w 567583"/>
                <a:gd name="connsiteY31" fmla="*/ 33408 h 602871"/>
                <a:gd name="connsiteX32" fmla="*/ 162301 w 567583"/>
                <a:gd name="connsiteY32" fmla="*/ 80264 h 602871"/>
                <a:gd name="connsiteX33" fmla="*/ 115410 w 567583"/>
                <a:gd name="connsiteY33" fmla="*/ 127120 h 602871"/>
                <a:gd name="connsiteX34" fmla="*/ 68519 w 567583"/>
                <a:gd name="connsiteY34" fmla="*/ 80264 h 602871"/>
                <a:gd name="connsiteX35" fmla="*/ 115410 w 567583"/>
                <a:gd name="connsiteY35" fmla="*/ 33408 h 602871"/>
                <a:gd name="connsiteX36" fmla="*/ 209788 w 567583"/>
                <a:gd name="connsiteY36" fmla="*/ 83 h 602871"/>
                <a:gd name="connsiteX37" fmla="*/ 225162 w 567583"/>
                <a:gd name="connsiteY37" fmla="*/ 8044 h 602871"/>
                <a:gd name="connsiteX38" fmla="*/ 356358 w 567583"/>
                <a:gd name="connsiteY38" fmla="*/ 164673 h 602871"/>
                <a:gd name="connsiteX39" fmla="*/ 396445 w 567583"/>
                <a:gd name="connsiteY39" fmla="*/ 164673 h 602871"/>
                <a:gd name="connsiteX40" fmla="*/ 527489 w 567583"/>
                <a:gd name="connsiteY40" fmla="*/ 8044 h 602871"/>
                <a:gd name="connsiteX41" fmla="*/ 559529 w 567583"/>
                <a:gd name="connsiteY41" fmla="*/ 5314 h 602871"/>
                <a:gd name="connsiteX42" fmla="*/ 562262 w 567583"/>
                <a:gd name="connsiteY42" fmla="*/ 37156 h 602871"/>
                <a:gd name="connsiteX43" fmla="*/ 436381 w 567583"/>
                <a:gd name="connsiteY43" fmla="*/ 187417 h 602871"/>
                <a:gd name="connsiteX44" fmla="*/ 436837 w 567583"/>
                <a:gd name="connsiteY44" fmla="*/ 575730 h 602871"/>
                <a:gd name="connsiteX45" fmla="*/ 409656 w 567583"/>
                <a:gd name="connsiteY45" fmla="*/ 602871 h 602871"/>
                <a:gd name="connsiteX46" fmla="*/ 382476 w 567583"/>
                <a:gd name="connsiteY46" fmla="*/ 575730 h 602871"/>
                <a:gd name="connsiteX47" fmla="*/ 382476 w 567583"/>
                <a:gd name="connsiteY47" fmla="*/ 358754 h 602871"/>
                <a:gd name="connsiteX48" fmla="*/ 370783 w 567583"/>
                <a:gd name="connsiteY48" fmla="*/ 358754 h 602871"/>
                <a:gd name="connsiteX49" fmla="*/ 370783 w 567583"/>
                <a:gd name="connsiteY49" fmla="*/ 575730 h 602871"/>
                <a:gd name="connsiteX50" fmla="*/ 343603 w 567583"/>
                <a:gd name="connsiteY50" fmla="*/ 602871 h 602871"/>
                <a:gd name="connsiteX51" fmla="*/ 316422 w 567583"/>
                <a:gd name="connsiteY51" fmla="*/ 575730 h 602871"/>
                <a:gd name="connsiteX52" fmla="*/ 316422 w 567583"/>
                <a:gd name="connsiteY52" fmla="*/ 187417 h 602871"/>
                <a:gd name="connsiteX53" fmla="*/ 190389 w 567583"/>
                <a:gd name="connsiteY53" fmla="*/ 37156 h 602871"/>
                <a:gd name="connsiteX54" fmla="*/ 193274 w 567583"/>
                <a:gd name="connsiteY54" fmla="*/ 5314 h 602871"/>
                <a:gd name="connsiteX55" fmla="*/ 209788 w 567583"/>
                <a:gd name="connsiteY55" fmla="*/ 83 h 60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67583" h="602871">
                  <a:moveTo>
                    <a:pt x="54352" y="141937"/>
                  </a:moveTo>
                  <a:lnTo>
                    <a:pt x="175962" y="141937"/>
                  </a:lnTo>
                  <a:cubicBezTo>
                    <a:pt x="205416" y="141937"/>
                    <a:pt x="229404" y="165894"/>
                    <a:pt x="229556" y="195308"/>
                  </a:cubicBezTo>
                  <a:lnTo>
                    <a:pt x="230467" y="361487"/>
                  </a:lnTo>
                  <a:cubicBezTo>
                    <a:pt x="230467" y="373920"/>
                    <a:pt x="220447" y="384079"/>
                    <a:pt x="207846" y="384231"/>
                  </a:cubicBezTo>
                  <a:cubicBezTo>
                    <a:pt x="195396" y="384231"/>
                    <a:pt x="185224" y="374072"/>
                    <a:pt x="185224" y="361639"/>
                  </a:cubicBezTo>
                  <a:lnTo>
                    <a:pt x="184313" y="195460"/>
                  </a:lnTo>
                  <a:cubicBezTo>
                    <a:pt x="184161" y="192882"/>
                    <a:pt x="182035" y="190911"/>
                    <a:pt x="179454" y="190911"/>
                  </a:cubicBezTo>
                  <a:cubicBezTo>
                    <a:pt x="176873" y="190911"/>
                    <a:pt x="174900" y="193034"/>
                    <a:pt x="174900" y="195612"/>
                  </a:cubicBezTo>
                  <a:cubicBezTo>
                    <a:pt x="174900" y="422288"/>
                    <a:pt x="175355" y="216839"/>
                    <a:pt x="175355" y="575731"/>
                  </a:cubicBezTo>
                  <a:cubicBezTo>
                    <a:pt x="175355" y="590741"/>
                    <a:pt x="163209" y="602871"/>
                    <a:pt x="148179" y="602871"/>
                  </a:cubicBezTo>
                  <a:cubicBezTo>
                    <a:pt x="133148" y="602871"/>
                    <a:pt x="121003" y="590741"/>
                    <a:pt x="121003" y="575731"/>
                  </a:cubicBezTo>
                  <a:lnTo>
                    <a:pt x="121003" y="358758"/>
                  </a:lnTo>
                  <a:lnTo>
                    <a:pt x="109160" y="358758"/>
                  </a:lnTo>
                  <a:lnTo>
                    <a:pt x="109160" y="575731"/>
                  </a:lnTo>
                  <a:cubicBezTo>
                    <a:pt x="109160" y="590741"/>
                    <a:pt x="97015" y="602871"/>
                    <a:pt x="81984" y="602871"/>
                  </a:cubicBezTo>
                  <a:cubicBezTo>
                    <a:pt x="67105" y="602871"/>
                    <a:pt x="54808" y="590741"/>
                    <a:pt x="54808" y="575731"/>
                  </a:cubicBezTo>
                  <a:lnTo>
                    <a:pt x="54808" y="195612"/>
                  </a:lnTo>
                  <a:cubicBezTo>
                    <a:pt x="54808" y="193337"/>
                    <a:pt x="52986" y="191366"/>
                    <a:pt x="50557" y="191215"/>
                  </a:cubicBezTo>
                  <a:cubicBezTo>
                    <a:pt x="48128" y="191215"/>
                    <a:pt x="46154" y="193034"/>
                    <a:pt x="46154" y="195460"/>
                  </a:cubicBezTo>
                  <a:lnTo>
                    <a:pt x="45243" y="361639"/>
                  </a:lnTo>
                  <a:cubicBezTo>
                    <a:pt x="45243" y="374072"/>
                    <a:pt x="35071" y="384231"/>
                    <a:pt x="22621" y="384231"/>
                  </a:cubicBezTo>
                  <a:lnTo>
                    <a:pt x="22470" y="384231"/>
                  </a:lnTo>
                  <a:cubicBezTo>
                    <a:pt x="10020" y="384079"/>
                    <a:pt x="0" y="373920"/>
                    <a:pt x="0" y="361487"/>
                  </a:cubicBezTo>
                  <a:lnTo>
                    <a:pt x="759" y="195308"/>
                  </a:lnTo>
                  <a:cubicBezTo>
                    <a:pt x="911" y="165894"/>
                    <a:pt x="25051" y="141937"/>
                    <a:pt x="54352" y="141937"/>
                  </a:cubicBezTo>
                  <a:close/>
                  <a:moveTo>
                    <a:pt x="376961" y="33408"/>
                  </a:moveTo>
                  <a:cubicBezTo>
                    <a:pt x="402917" y="33408"/>
                    <a:pt x="423958" y="54370"/>
                    <a:pt x="423958" y="80228"/>
                  </a:cubicBezTo>
                  <a:cubicBezTo>
                    <a:pt x="423958" y="106086"/>
                    <a:pt x="402917" y="127048"/>
                    <a:pt x="376961" y="127048"/>
                  </a:cubicBezTo>
                  <a:cubicBezTo>
                    <a:pt x="351005" y="127048"/>
                    <a:pt x="329964" y="106086"/>
                    <a:pt x="329964" y="80228"/>
                  </a:cubicBezTo>
                  <a:cubicBezTo>
                    <a:pt x="329964" y="54370"/>
                    <a:pt x="351005" y="33408"/>
                    <a:pt x="376961" y="33408"/>
                  </a:cubicBezTo>
                  <a:close/>
                  <a:moveTo>
                    <a:pt x="115410" y="33408"/>
                  </a:moveTo>
                  <a:cubicBezTo>
                    <a:pt x="141307" y="33408"/>
                    <a:pt x="162301" y="54386"/>
                    <a:pt x="162301" y="80264"/>
                  </a:cubicBezTo>
                  <a:cubicBezTo>
                    <a:pt x="162301" y="106142"/>
                    <a:pt x="141307" y="127120"/>
                    <a:pt x="115410" y="127120"/>
                  </a:cubicBezTo>
                  <a:cubicBezTo>
                    <a:pt x="89513" y="127120"/>
                    <a:pt x="68519" y="106142"/>
                    <a:pt x="68519" y="80264"/>
                  </a:cubicBezTo>
                  <a:cubicBezTo>
                    <a:pt x="68519" y="54386"/>
                    <a:pt x="89513" y="33408"/>
                    <a:pt x="115410" y="33408"/>
                  </a:cubicBezTo>
                  <a:close/>
                  <a:moveTo>
                    <a:pt x="209788" y="83"/>
                  </a:moveTo>
                  <a:cubicBezTo>
                    <a:pt x="215558" y="576"/>
                    <a:pt x="221138" y="3267"/>
                    <a:pt x="225162" y="8044"/>
                  </a:cubicBezTo>
                  <a:lnTo>
                    <a:pt x="356358" y="164673"/>
                  </a:lnTo>
                  <a:lnTo>
                    <a:pt x="396445" y="164673"/>
                  </a:lnTo>
                  <a:lnTo>
                    <a:pt x="527489" y="8044"/>
                  </a:lnTo>
                  <a:cubicBezTo>
                    <a:pt x="535537" y="-1509"/>
                    <a:pt x="549811" y="-2722"/>
                    <a:pt x="559529" y="5314"/>
                  </a:cubicBezTo>
                  <a:cubicBezTo>
                    <a:pt x="569095" y="13350"/>
                    <a:pt x="570310" y="27603"/>
                    <a:pt x="562262" y="37156"/>
                  </a:cubicBezTo>
                  <a:lnTo>
                    <a:pt x="436381" y="187417"/>
                  </a:lnTo>
                  <a:cubicBezTo>
                    <a:pt x="436381" y="418949"/>
                    <a:pt x="436837" y="218500"/>
                    <a:pt x="436837" y="575730"/>
                  </a:cubicBezTo>
                  <a:cubicBezTo>
                    <a:pt x="436837" y="590741"/>
                    <a:pt x="424689" y="602871"/>
                    <a:pt x="409656" y="602871"/>
                  </a:cubicBezTo>
                  <a:cubicBezTo>
                    <a:pt x="394623" y="602871"/>
                    <a:pt x="382476" y="590741"/>
                    <a:pt x="382476" y="575730"/>
                  </a:cubicBezTo>
                  <a:lnTo>
                    <a:pt x="382476" y="358754"/>
                  </a:lnTo>
                  <a:lnTo>
                    <a:pt x="370783" y="358754"/>
                  </a:lnTo>
                  <a:lnTo>
                    <a:pt x="370783" y="575730"/>
                  </a:lnTo>
                  <a:cubicBezTo>
                    <a:pt x="370783" y="590741"/>
                    <a:pt x="358636" y="602871"/>
                    <a:pt x="343603" y="602871"/>
                  </a:cubicBezTo>
                  <a:cubicBezTo>
                    <a:pt x="328570" y="602871"/>
                    <a:pt x="316422" y="590741"/>
                    <a:pt x="316422" y="575730"/>
                  </a:cubicBezTo>
                  <a:lnTo>
                    <a:pt x="316422" y="187417"/>
                  </a:lnTo>
                  <a:lnTo>
                    <a:pt x="190389" y="37156"/>
                  </a:lnTo>
                  <a:cubicBezTo>
                    <a:pt x="182341" y="27603"/>
                    <a:pt x="183708" y="13350"/>
                    <a:pt x="193274" y="5314"/>
                  </a:cubicBezTo>
                  <a:cubicBezTo>
                    <a:pt x="198058" y="1296"/>
                    <a:pt x="204018" y="-410"/>
                    <a:pt x="209788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352D15C-0CEB-4D68-AB73-D5D463492D81}"/>
              </a:ext>
            </a:extLst>
          </p:cNvPr>
          <p:cNvGrpSpPr/>
          <p:nvPr/>
        </p:nvGrpSpPr>
        <p:grpSpPr>
          <a:xfrm>
            <a:off x="9299312" y="2537268"/>
            <a:ext cx="2283088" cy="2283088"/>
            <a:chOff x="9299312" y="2537268"/>
            <a:chExt cx="2283088" cy="2283088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E68DE70-65AA-432B-961D-FE010EFB669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9299312" y="2537268"/>
              <a:ext cx="2283088" cy="22830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231FEEF5-B323-4EDD-835B-A4A003735787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9376197" y="2614153"/>
              <a:ext cx="2129318" cy="2129318"/>
            </a:xfrm>
            <a:prstGeom prst="ellips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文本框 44">
              <a:extLst>
                <a:ext uri="{FF2B5EF4-FFF2-40B4-BE49-F238E27FC236}">
                  <a16:creationId xmlns:a16="http://schemas.microsoft.com/office/drawing/2014/main" id="{9654A6DA-EAE4-46D0-A7C1-C671096B9139}"/>
                </a:ext>
              </a:extLst>
            </p:cNvPr>
            <p:cNvSpPr txBox="1">
              <a:spLocks/>
            </p:cNvSpPr>
            <p:nvPr/>
          </p:nvSpPr>
          <p:spPr>
            <a:xfrm>
              <a:off x="9548264" y="3625045"/>
              <a:ext cx="172600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方法提炼总结</a:t>
              </a:r>
            </a:p>
          </p:txBody>
        </p:sp>
        <p:sp>
          <p:nvSpPr>
            <p:cNvPr id="68" name="文本框 45">
              <a:extLst>
                <a:ext uri="{FF2B5EF4-FFF2-40B4-BE49-F238E27FC236}">
                  <a16:creationId xmlns:a16="http://schemas.microsoft.com/office/drawing/2014/main" id="{D051FB82-5827-4A1C-AC80-9A1B4802DCBD}"/>
                </a:ext>
              </a:extLst>
            </p:cNvPr>
            <p:cNvSpPr txBox="1"/>
            <p:nvPr/>
          </p:nvSpPr>
          <p:spPr>
            <a:xfrm>
              <a:off x="9493190" y="3936448"/>
              <a:ext cx="183615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chemeClr val="bg1">
                      <a:alpha val="50000"/>
                    </a:schemeClr>
                  </a:solidFill>
                </a:rPr>
                <a:t>Methods Extraction and summary</a:t>
              </a:r>
              <a:endParaRPr lang="zh-CN" altLang="en-US" sz="800" dirty="0">
                <a:solidFill>
                  <a:schemeClr val="bg1">
                    <a:alpha val="50000"/>
                  </a:schemeClr>
                </a:solidFill>
              </a:endParaRPr>
            </a:p>
          </p:txBody>
        </p:sp>
        <p:sp>
          <p:nvSpPr>
            <p:cNvPr id="69" name="professional-profile-with-image_31625">
              <a:extLst>
                <a:ext uri="{FF2B5EF4-FFF2-40B4-BE49-F238E27FC236}">
                  <a16:creationId xmlns:a16="http://schemas.microsoft.com/office/drawing/2014/main" id="{FF620A32-019D-4272-8DB8-B67B5F9A4BB8}"/>
                </a:ext>
              </a:extLst>
            </p:cNvPr>
            <p:cNvSpPr/>
            <p:nvPr/>
          </p:nvSpPr>
          <p:spPr>
            <a:xfrm>
              <a:off x="10191827" y="3032892"/>
              <a:ext cx="427488" cy="427064"/>
            </a:xfrm>
            <a:custGeom>
              <a:avLst/>
              <a:gdLst>
                <a:gd name="connsiteX0" fmla="*/ 71957 w 578004"/>
                <a:gd name="connsiteY0" fmla="*/ 173984 h 577432"/>
                <a:gd name="connsiteX1" fmla="*/ 85808 w 578004"/>
                <a:gd name="connsiteY1" fmla="*/ 186884 h 577432"/>
                <a:gd name="connsiteX2" fmla="*/ 85808 w 578004"/>
                <a:gd name="connsiteY2" fmla="*/ 298378 h 577432"/>
                <a:gd name="connsiteX3" fmla="*/ 71957 w 578004"/>
                <a:gd name="connsiteY3" fmla="*/ 311278 h 577432"/>
                <a:gd name="connsiteX4" fmla="*/ 59030 w 578004"/>
                <a:gd name="connsiteY4" fmla="*/ 298378 h 577432"/>
                <a:gd name="connsiteX5" fmla="*/ 59030 w 578004"/>
                <a:gd name="connsiteY5" fmla="*/ 186884 h 577432"/>
                <a:gd name="connsiteX6" fmla="*/ 71957 w 578004"/>
                <a:gd name="connsiteY6" fmla="*/ 173984 h 577432"/>
                <a:gd name="connsiteX7" fmla="*/ 254571 w 578004"/>
                <a:gd name="connsiteY7" fmla="*/ 171273 h 577432"/>
                <a:gd name="connsiteX8" fmla="*/ 405859 w 578004"/>
                <a:gd name="connsiteY8" fmla="*/ 203508 h 577432"/>
                <a:gd name="connsiteX9" fmla="*/ 427999 w 578004"/>
                <a:gd name="connsiteY9" fmla="*/ 203508 h 577432"/>
                <a:gd name="connsiteX10" fmla="*/ 446448 w 578004"/>
                <a:gd name="connsiteY10" fmla="*/ 210876 h 577432"/>
                <a:gd name="connsiteX11" fmla="*/ 434456 w 578004"/>
                <a:gd name="connsiteY11" fmla="*/ 301133 h 577432"/>
                <a:gd name="connsiteX12" fmla="*/ 452906 w 578004"/>
                <a:gd name="connsiteY12" fmla="*/ 316790 h 577432"/>
                <a:gd name="connsiteX13" fmla="*/ 472278 w 578004"/>
                <a:gd name="connsiteY13" fmla="*/ 301133 h 577432"/>
                <a:gd name="connsiteX14" fmla="*/ 459363 w 578004"/>
                <a:gd name="connsiteY14" fmla="*/ 210876 h 577432"/>
                <a:gd name="connsiteX15" fmla="*/ 477813 w 578004"/>
                <a:gd name="connsiteY15" fmla="*/ 203508 h 577432"/>
                <a:gd name="connsiteX16" fmla="*/ 503642 w 578004"/>
                <a:gd name="connsiteY16" fmla="*/ 203508 h 577432"/>
                <a:gd name="connsiteX17" fmla="*/ 527627 w 578004"/>
                <a:gd name="connsiteY17" fmla="*/ 220086 h 577432"/>
                <a:gd name="connsiteX18" fmla="*/ 576519 w 578004"/>
                <a:gd name="connsiteY18" fmla="*/ 344420 h 577432"/>
                <a:gd name="connsiteX19" fmla="*/ 561759 w 578004"/>
                <a:gd name="connsiteY19" fmla="*/ 378497 h 577432"/>
                <a:gd name="connsiteX20" fmla="*/ 527627 w 578004"/>
                <a:gd name="connsiteY20" fmla="*/ 363761 h 577432"/>
                <a:gd name="connsiteX21" fmla="*/ 504565 w 578004"/>
                <a:gd name="connsiteY21" fmla="*/ 303896 h 577432"/>
                <a:gd name="connsiteX22" fmla="*/ 504565 w 578004"/>
                <a:gd name="connsiteY22" fmla="*/ 376655 h 577432"/>
                <a:gd name="connsiteX23" fmla="*/ 514712 w 578004"/>
                <a:gd name="connsiteY23" fmla="*/ 548881 h 577432"/>
                <a:gd name="connsiteX24" fmla="*/ 489805 w 578004"/>
                <a:gd name="connsiteY24" fmla="*/ 576511 h 577432"/>
                <a:gd name="connsiteX25" fmla="*/ 487960 w 578004"/>
                <a:gd name="connsiteY25" fmla="*/ 577432 h 577432"/>
                <a:gd name="connsiteX26" fmla="*/ 462131 w 578004"/>
                <a:gd name="connsiteY26" fmla="*/ 552565 h 577432"/>
                <a:gd name="connsiteX27" fmla="*/ 452906 w 578004"/>
                <a:gd name="connsiteY27" fmla="*/ 404285 h 577432"/>
                <a:gd name="connsiteX28" fmla="*/ 444603 w 578004"/>
                <a:gd name="connsiteY28" fmla="*/ 552565 h 577432"/>
                <a:gd name="connsiteX29" fmla="*/ 418774 w 578004"/>
                <a:gd name="connsiteY29" fmla="*/ 577432 h 577432"/>
                <a:gd name="connsiteX30" fmla="*/ 416929 w 578004"/>
                <a:gd name="connsiteY30" fmla="*/ 576511 h 577432"/>
                <a:gd name="connsiteX31" fmla="*/ 392022 w 578004"/>
                <a:gd name="connsiteY31" fmla="*/ 548881 h 577432"/>
                <a:gd name="connsiteX32" fmla="*/ 402169 w 578004"/>
                <a:gd name="connsiteY32" fmla="*/ 376655 h 577432"/>
                <a:gd name="connsiteX33" fmla="*/ 402169 w 578004"/>
                <a:gd name="connsiteY33" fmla="*/ 256005 h 577432"/>
                <a:gd name="connsiteX34" fmla="*/ 397557 w 578004"/>
                <a:gd name="connsiteY34" fmla="*/ 255084 h 577432"/>
                <a:gd name="connsiteX35" fmla="*/ 244424 w 578004"/>
                <a:gd name="connsiteY35" fmla="*/ 222849 h 577432"/>
                <a:gd name="connsiteX36" fmla="*/ 224129 w 578004"/>
                <a:gd name="connsiteY36" fmla="*/ 191535 h 577432"/>
                <a:gd name="connsiteX37" fmla="*/ 254571 w 578004"/>
                <a:gd name="connsiteY37" fmla="*/ 171273 h 577432"/>
                <a:gd name="connsiteX38" fmla="*/ 190019 w 578004"/>
                <a:gd name="connsiteY38" fmla="*/ 134483 h 577432"/>
                <a:gd name="connsiteX39" fmla="*/ 203869 w 578004"/>
                <a:gd name="connsiteY39" fmla="*/ 147374 h 577432"/>
                <a:gd name="connsiteX40" fmla="*/ 203869 w 578004"/>
                <a:gd name="connsiteY40" fmla="*/ 298387 h 577432"/>
                <a:gd name="connsiteX41" fmla="*/ 190019 w 578004"/>
                <a:gd name="connsiteY41" fmla="*/ 311278 h 577432"/>
                <a:gd name="connsiteX42" fmla="*/ 177091 w 578004"/>
                <a:gd name="connsiteY42" fmla="*/ 298387 h 577432"/>
                <a:gd name="connsiteX43" fmla="*/ 177091 w 578004"/>
                <a:gd name="connsiteY43" fmla="*/ 147374 h 577432"/>
                <a:gd name="connsiteX44" fmla="*/ 190019 w 578004"/>
                <a:gd name="connsiteY44" fmla="*/ 134483 h 577432"/>
                <a:gd name="connsiteX45" fmla="*/ 453380 w 578004"/>
                <a:gd name="connsiteY45" fmla="*/ 97644 h 577432"/>
                <a:gd name="connsiteX46" fmla="*/ 499909 w 578004"/>
                <a:gd name="connsiteY46" fmla="*/ 144099 h 577432"/>
                <a:gd name="connsiteX47" fmla="*/ 453380 w 578004"/>
                <a:gd name="connsiteY47" fmla="*/ 190554 h 577432"/>
                <a:gd name="connsiteX48" fmla="*/ 406851 w 578004"/>
                <a:gd name="connsiteY48" fmla="*/ 144099 h 577432"/>
                <a:gd name="connsiteX49" fmla="*/ 453380 w 578004"/>
                <a:gd name="connsiteY49" fmla="*/ 97644 h 577432"/>
                <a:gd name="connsiteX50" fmla="*/ 130988 w 578004"/>
                <a:gd name="connsiteY50" fmla="*/ 81962 h 577432"/>
                <a:gd name="connsiteX51" fmla="*/ 144839 w 578004"/>
                <a:gd name="connsiteY51" fmla="*/ 94855 h 577432"/>
                <a:gd name="connsiteX52" fmla="*/ 144839 w 578004"/>
                <a:gd name="connsiteY52" fmla="*/ 298385 h 577432"/>
                <a:gd name="connsiteX53" fmla="*/ 130988 w 578004"/>
                <a:gd name="connsiteY53" fmla="*/ 311278 h 577432"/>
                <a:gd name="connsiteX54" fmla="*/ 118061 w 578004"/>
                <a:gd name="connsiteY54" fmla="*/ 298385 h 577432"/>
                <a:gd name="connsiteX55" fmla="*/ 118061 w 578004"/>
                <a:gd name="connsiteY55" fmla="*/ 94855 h 577432"/>
                <a:gd name="connsiteX56" fmla="*/ 130988 w 578004"/>
                <a:gd name="connsiteY56" fmla="*/ 81962 h 577432"/>
                <a:gd name="connsiteX57" fmla="*/ 25828 w 578004"/>
                <a:gd name="connsiteY57" fmla="*/ 0 h 577432"/>
                <a:gd name="connsiteX58" fmla="*/ 354210 w 578004"/>
                <a:gd name="connsiteY58" fmla="*/ 0 h 577432"/>
                <a:gd name="connsiteX59" fmla="*/ 380960 w 578004"/>
                <a:gd name="connsiteY59" fmla="*/ 26707 h 577432"/>
                <a:gd name="connsiteX60" fmla="*/ 368046 w 578004"/>
                <a:gd name="connsiteY60" fmla="*/ 48810 h 577432"/>
                <a:gd name="connsiteX61" fmla="*/ 368046 w 578004"/>
                <a:gd name="connsiteY61" fmla="*/ 168533 h 577432"/>
                <a:gd name="connsiteX62" fmla="*/ 341296 w 578004"/>
                <a:gd name="connsiteY62" fmla="*/ 163007 h 577432"/>
                <a:gd name="connsiteX63" fmla="*/ 341296 w 578004"/>
                <a:gd name="connsiteY63" fmla="*/ 52494 h 577432"/>
                <a:gd name="connsiteX64" fmla="*/ 39664 w 578004"/>
                <a:gd name="connsiteY64" fmla="*/ 52494 h 577432"/>
                <a:gd name="connsiteX65" fmla="*/ 39664 w 578004"/>
                <a:gd name="connsiteY65" fmla="*/ 340749 h 577432"/>
                <a:gd name="connsiteX66" fmla="*/ 341296 w 578004"/>
                <a:gd name="connsiteY66" fmla="*/ 340749 h 577432"/>
                <a:gd name="connsiteX67" fmla="*/ 341296 w 578004"/>
                <a:gd name="connsiteY67" fmla="*/ 269837 h 577432"/>
                <a:gd name="connsiteX68" fmla="*/ 368046 w 578004"/>
                <a:gd name="connsiteY68" fmla="*/ 275362 h 577432"/>
                <a:gd name="connsiteX69" fmla="*/ 368046 w 578004"/>
                <a:gd name="connsiteY69" fmla="*/ 354563 h 577432"/>
                <a:gd name="connsiteX70" fmla="*/ 354210 w 578004"/>
                <a:gd name="connsiteY70" fmla="*/ 367457 h 577432"/>
                <a:gd name="connsiteX71" fmla="*/ 273959 w 578004"/>
                <a:gd name="connsiteY71" fmla="*/ 367457 h 577432"/>
                <a:gd name="connsiteX72" fmla="*/ 321003 w 578004"/>
                <a:gd name="connsiteY72" fmla="*/ 544278 h 577432"/>
                <a:gd name="connsiteX73" fmla="*/ 302554 w 578004"/>
                <a:gd name="connsiteY73" fmla="*/ 576511 h 577432"/>
                <a:gd name="connsiteX74" fmla="*/ 295175 w 578004"/>
                <a:gd name="connsiteY74" fmla="*/ 577432 h 577432"/>
                <a:gd name="connsiteX75" fmla="*/ 270270 w 578004"/>
                <a:gd name="connsiteY75" fmla="*/ 557171 h 577432"/>
                <a:gd name="connsiteX76" fmla="*/ 219537 w 578004"/>
                <a:gd name="connsiteY76" fmla="*/ 367457 h 577432"/>
                <a:gd name="connsiteX77" fmla="*/ 161423 w 578004"/>
                <a:gd name="connsiteY77" fmla="*/ 367457 h 577432"/>
                <a:gd name="connsiteX78" fmla="*/ 110690 w 578004"/>
                <a:gd name="connsiteY78" fmla="*/ 557171 h 577432"/>
                <a:gd name="connsiteX79" fmla="*/ 85785 w 578004"/>
                <a:gd name="connsiteY79" fmla="*/ 577432 h 577432"/>
                <a:gd name="connsiteX80" fmla="*/ 78406 w 578004"/>
                <a:gd name="connsiteY80" fmla="*/ 576511 h 577432"/>
                <a:gd name="connsiteX81" fmla="*/ 59957 w 578004"/>
                <a:gd name="connsiteY81" fmla="*/ 544278 h 577432"/>
                <a:gd name="connsiteX82" fmla="*/ 107001 w 578004"/>
                <a:gd name="connsiteY82" fmla="*/ 367457 h 577432"/>
                <a:gd name="connsiteX83" fmla="*/ 25828 w 578004"/>
                <a:gd name="connsiteY83" fmla="*/ 367457 h 577432"/>
                <a:gd name="connsiteX84" fmla="*/ 12914 w 578004"/>
                <a:gd name="connsiteY84" fmla="*/ 354563 h 577432"/>
                <a:gd name="connsiteX85" fmla="*/ 12914 w 578004"/>
                <a:gd name="connsiteY85" fmla="*/ 48810 h 577432"/>
                <a:gd name="connsiteX86" fmla="*/ 0 w 578004"/>
                <a:gd name="connsiteY86" fmla="*/ 26707 h 577432"/>
                <a:gd name="connsiteX87" fmla="*/ 25828 w 578004"/>
                <a:gd name="connsiteY8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8004" h="577432">
                  <a:moveTo>
                    <a:pt x="71957" y="173984"/>
                  </a:moveTo>
                  <a:cubicBezTo>
                    <a:pt x="79344" y="173984"/>
                    <a:pt x="85808" y="179513"/>
                    <a:pt x="85808" y="186884"/>
                  </a:cubicBezTo>
                  <a:lnTo>
                    <a:pt x="85808" y="298378"/>
                  </a:lnTo>
                  <a:cubicBezTo>
                    <a:pt x="85808" y="305749"/>
                    <a:pt x="79344" y="311278"/>
                    <a:pt x="71957" y="311278"/>
                  </a:cubicBezTo>
                  <a:cubicBezTo>
                    <a:pt x="64570" y="311278"/>
                    <a:pt x="59030" y="305749"/>
                    <a:pt x="59030" y="298378"/>
                  </a:cubicBezTo>
                  <a:lnTo>
                    <a:pt x="59030" y="186884"/>
                  </a:lnTo>
                  <a:cubicBezTo>
                    <a:pt x="59030" y="179513"/>
                    <a:pt x="64570" y="173984"/>
                    <a:pt x="71957" y="173984"/>
                  </a:cubicBezTo>
                  <a:close/>
                  <a:moveTo>
                    <a:pt x="254571" y="171273"/>
                  </a:moveTo>
                  <a:lnTo>
                    <a:pt x="405859" y="203508"/>
                  </a:lnTo>
                  <a:lnTo>
                    <a:pt x="427999" y="203508"/>
                  </a:lnTo>
                  <a:cubicBezTo>
                    <a:pt x="435378" y="203508"/>
                    <a:pt x="441836" y="206271"/>
                    <a:pt x="446448" y="210876"/>
                  </a:cubicBezTo>
                  <a:lnTo>
                    <a:pt x="434456" y="301133"/>
                  </a:lnTo>
                  <a:lnTo>
                    <a:pt x="452906" y="316790"/>
                  </a:lnTo>
                  <a:lnTo>
                    <a:pt x="472278" y="301133"/>
                  </a:lnTo>
                  <a:lnTo>
                    <a:pt x="459363" y="210876"/>
                  </a:lnTo>
                  <a:cubicBezTo>
                    <a:pt x="463976" y="206271"/>
                    <a:pt x="470433" y="203508"/>
                    <a:pt x="477813" y="203508"/>
                  </a:cubicBezTo>
                  <a:lnTo>
                    <a:pt x="503642" y="203508"/>
                  </a:lnTo>
                  <a:cubicBezTo>
                    <a:pt x="514712" y="203508"/>
                    <a:pt x="523937" y="209955"/>
                    <a:pt x="527627" y="220086"/>
                  </a:cubicBezTo>
                  <a:lnTo>
                    <a:pt x="576519" y="344420"/>
                  </a:lnTo>
                  <a:cubicBezTo>
                    <a:pt x="581131" y="358235"/>
                    <a:pt x="574674" y="372971"/>
                    <a:pt x="561759" y="378497"/>
                  </a:cubicBezTo>
                  <a:cubicBezTo>
                    <a:pt x="547922" y="384023"/>
                    <a:pt x="532239" y="377576"/>
                    <a:pt x="527627" y="363761"/>
                  </a:cubicBezTo>
                  <a:lnTo>
                    <a:pt x="504565" y="303896"/>
                  </a:lnTo>
                  <a:lnTo>
                    <a:pt x="504565" y="376655"/>
                  </a:lnTo>
                  <a:lnTo>
                    <a:pt x="514712" y="548881"/>
                  </a:lnTo>
                  <a:cubicBezTo>
                    <a:pt x="514712" y="563617"/>
                    <a:pt x="503642" y="576511"/>
                    <a:pt x="489805" y="576511"/>
                  </a:cubicBezTo>
                  <a:cubicBezTo>
                    <a:pt x="488883" y="577432"/>
                    <a:pt x="488883" y="577432"/>
                    <a:pt x="487960" y="577432"/>
                  </a:cubicBezTo>
                  <a:cubicBezTo>
                    <a:pt x="474123" y="577432"/>
                    <a:pt x="463053" y="566380"/>
                    <a:pt x="462131" y="552565"/>
                  </a:cubicBezTo>
                  <a:lnTo>
                    <a:pt x="452906" y="404285"/>
                  </a:lnTo>
                  <a:lnTo>
                    <a:pt x="444603" y="552565"/>
                  </a:lnTo>
                  <a:cubicBezTo>
                    <a:pt x="443681" y="566380"/>
                    <a:pt x="432611" y="577432"/>
                    <a:pt x="418774" y="577432"/>
                  </a:cubicBezTo>
                  <a:cubicBezTo>
                    <a:pt x="417851" y="577432"/>
                    <a:pt x="416929" y="577432"/>
                    <a:pt x="416929" y="576511"/>
                  </a:cubicBezTo>
                  <a:cubicBezTo>
                    <a:pt x="402169" y="576511"/>
                    <a:pt x="391099" y="563617"/>
                    <a:pt x="392022" y="548881"/>
                  </a:cubicBezTo>
                  <a:lnTo>
                    <a:pt x="402169" y="376655"/>
                  </a:lnTo>
                  <a:lnTo>
                    <a:pt x="402169" y="256005"/>
                  </a:lnTo>
                  <a:cubicBezTo>
                    <a:pt x="400324" y="256005"/>
                    <a:pt x="398479" y="255084"/>
                    <a:pt x="397557" y="255084"/>
                  </a:cubicBezTo>
                  <a:lnTo>
                    <a:pt x="244424" y="222849"/>
                  </a:lnTo>
                  <a:cubicBezTo>
                    <a:pt x="229664" y="219165"/>
                    <a:pt x="220439" y="205350"/>
                    <a:pt x="224129" y="191535"/>
                  </a:cubicBezTo>
                  <a:cubicBezTo>
                    <a:pt x="226897" y="176799"/>
                    <a:pt x="240734" y="168510"/>
                    <a:pt x="254571" y="171273"/>
                  </a:cubicBezTo>
                  <a:close/>
                  <a:moveTo>
                    <a:pt x="190019" y="134483"/>
                  </a:moveTo>
                  <a:cubicBezTo>
                    <a:pt x="197406" y="134483"/>
                    <a:pt x="203869" y="140008"/>
                    <a:pt x="203869" y="147374"/>
                  </a:cubicBezTo>
                  <a:lnTo>
                    <a:pt x="203869" y="298387"/>
                  </a:lnTo>
                  <a:cubicBezTo>
                    <a:pt x="203869" y="305753"/>
                    <a:pt x="197406" y="311278"/>
                    <a:pt x="190019" y="311278"/>
                  </a:cubicBezTo>
                  <a:cubicBezTo>
                    <a:pt x="183555" y="311278"/>
                    <a:pt x="177091" y="305753"/>
                    <a:pt x="177091" y="298387"/>
                  </a:cubicBezTo>
                  <a:lnTo>
                    <a:pt x="177091" y="147374"/>
                  </a:lnTo>
                  <a:cubicBezTo>
                    <a:pt x="177091" y="140008"/>
                    <a:pt x="183555" y="134483"/>
                    <a:pt x="190019" y="134483"/>
                  </a:cubicBezTo>
                  <a:close/>
                  <a:moveTo>
                    <a:pt x="453380" y="97644"/>
                  </a:moveTo>
                  <a:cubicBezTo>
                    <a:pt x="479077" y="97644"/>
                    <a:pt x="499909" y="118443"/>
                    <a:pt x="499909" y="144099"/>
                  </a:cubicBezTo>
                  <a:cubicBezTo>
                    <a:pt x="499909" y="169755"/>
                    <a:pt x="479077" y="190554"/>
                    <a:pt x="453380" y="190554"/>
                  </a:cubicBezTo>
                  <a:cubicBezTo>
                    <a:pt x="427683" y="190554"/>
                    <a:pt x="406851" y="169755"/>
                    <a:pt x="406851" y="144099"/>
                  </a:cubicBezTo>
                  <a:cubicBezTo>
                    <a:pt x="406851" y="118443"/>
                    <a:pt x="427683" y="97644"/>
                    <a:pt x="453380" y="97644"/>
                  </a:cubicBezTo>
                  <a:close/>
                  <a:moveTo>
                    <a:pt x="130988" y="81962"/>
                  </a:moveTo>
                  <a:cubicBezTo>
                    <a:pt x="138375" y="81962"/>
                    <a:pt x="144839" y="87488"/>
                    <a:pt x="144839" y="94855"/>
                  </a:cubicBezTo>
                  <a:lnTo>
                    <a:pt x="144839" y="298385"/>
                  </a:lnTo>
                  <a:cubicBezTo>
                    <a:pt x="144839" y="305752"/>
                    <a:pt x="138375" y="311278"/>
                    <a:pt x="130988" y="311278"/>
                  </a:cubicBezTo>
                  <a:cubicBezTo>
                    <a:pt x="124524" y="311278"/>
                    <a:pt x="118061" y="305752"/>
                    <a:pt x="118061" y="298385"/>
                  </a:cubicBezTo>
                  <a:lnTo>
                    <a:pt x="118061" y="94855"/>
                  </a:lnTo>
                  <a:cubicBezTo>
                    <a:pt x="118061" y="87488"/>
                    <a:pt x="124524" y="81962"/>
                    <a:pt x="130988" y="81962"/>
                  </a:cubicBezTo>
                  <a:close/>
                  <a:moveTo>
                    <a:pt x="25828" y="0"/>
                  </a:moveTo>
                  <a:lnTo>
                    <a:pt x="354210" y="0"/>
                  </a:lnTo>
                  <a:cubicBezTo>
                    <a:pt x="368969" y="0"/>
                    <a:pt x="380960" y="11972"/>
                    <a:pt x="380960" y="26707"/>
                  </a:cubicBezTo>
                  <a:cubicBezTo>
                    <a:pt x="380960" y="35917"/>
                    <a:pt x="375426" y="44205"/>
                    <a:pt x="368046" y="48810"/>
                  </a:cubicBezTo>
                  <a:lnTo>
                    <a:pt x="368046" y="168533"/>
                  </a:lnTo>
                  <a:lnTo>
                    <a:pt x="341296" y="163007"/>
                  </a:lnTo>
                  <a:lnTo>
                    <a:pt x="341296" y="52494"/>
                  </a:lnTo>
                  <a:lnTo>
                    <a:pt x="39664" y="52494"/>
                  </a:lnTo>
                  <a:lnTo>
                    <a:pt x="39664" y="340749"/>
                  </a:lnTo>
                  <a:lnTo>
                    <a:pt x="341296" y="340749"/>
                  </a:lnTo>
                  <a:lnTo>
                    <a:pt x="341296" y="269837"/>
                  </a:lnTo>
                  <a:lnTo>
                    <a:pt x="368046" y="275362"/>
                  </a:lnTo>
                  <a:lnTo>
                    <a:pt x="368046" y="354563"/>
                  </a:lnTo>
                  <a:cubicBezTo>
                    <a:pt x="368046" y="361010"/>
                    <a:pt x="361589" y="367457"/>
                    <a:pt x="354210" y="367457"/>
                  </a:cubicBezTo>
                  <a:lnTo>
                    <a:pt x="273959" y="367457"/>
                  </a:lnTo>
                  <a:lnTo>
                    <a:pt x="321003" y="544278"/>
                  </a:lnTo>
                  <a:cubicBezTo>
                    <a:pt x="324693" y="558092"/>
                    <a:pt x="316391" y="572827"/>
                    <a:pt x="302554" y="576511"/>
                  </a:cubicBezTo>
                  <a:cubicBezTo>
                    <a:pt x="299787" y="576511"/>
                    <a:pt x="297942" y="577432"/>
                    <a:pt x="295175" y="577432"/>
                  </a:cubicBezTo>
                  <a:cubicBezTo>
                    <a:pt x="284106" y="577432"/>
                    <a:pt x="273037" y="569143"/>
                    <a:pt x="270270" y="557171"/>
                  </a:cubicBezTo>
                  <a:lnTo>
                    <a:pt x="219537" y="367457"/>
                  </a:lnTo>
                  <a:lnTo>
                    <a:pt x="161423" y="367457"/>
                  </a:lnTo>
                  <a:lnTo>
                    <a:pt x="110690" y="557171"/>
                  </a:lnTo>
                  <a:cubicBezTo>
                    <a:pt x="107923" y="569143"/>
                    <a:pt x="96854" y="577432"/>
                    <a:pt x="85785" y="577432"/>
                  </a:cubicBezTo>
                  <a:cubicBezTo>
                    <a:pt x="83018" y="577432"/>
                    <a:pt x="81173" y="576511"/>
                    <a:pt x="78406" y="576511"/>
                  </a:cubicBezTo>
                  <a:cubicBezTo>
                    <a:pt x="64569" y="572827"/>
                    <a:pt x="56267" y="558092"/>
                    <a:pt x="59957" y="544278"/>
                  </a:cubicBezTo>
                  <a:lnTo>
                    <a:pt x="107001" y="367457"/>
                  </a:lnTo>
                  <a:lnTo>
                    <a:pt x="25828" y="367457"/>
                  </a:lnTo>
                  <a:cubicBezTo>
                    <a:pt x="19371" y="367457"/>
                    <a:pt x="12914" y="361010"/>
                    <a:pt x="12914" y="354563"/>
                  </a:cubicBezTo>
                  <a:lnTo>
                    <a:pt x="12914" y="48810"/>
                  </a:lnTo>
                  <a:cubicBezTo>
                    <a:pt x="5534" y="44205"/>
                    <a:pt x="0" y="35917"/>
                    <a:pt x="0" y="26707"/>
                  </a:cubicBezTo>
                  <a:cubicBezTo>
                    <a:pt x="0" y="11972"/>
                    <a:pt x="11991" y="0"/>
                    <a:pt x="258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65728EA-28BF-4F1A-93A5-3DC2130431C6}"/>
              </a:ext>
            </a:extLst>
          </p:cNvPr>
          <p:cNvGrpSpPr/>
          <p:nvPr/>
        </p:nvGrpSpPr>
        <p:grpSpPr>
          <a:xfrm>
            <a:off x="3988650" y="871076"/>
            <a:ext cx="4214700" cy="175856"/>
            <a:chOff x="3828121" y="871076"/>
            <a:chExt cx="4214700" cy="17585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374A380-C832-43C1-8E59-4F79F730AB4C}"/>
                </a:ext>
              </a:extLst>
            </p:cNvPr>
            <p:cNvGrpSpPr/>
            <p:nvPr/>
          </p:nvGrpSpPr>
          <p:grpSpPr>
            <a:xfrm rot="5400000">
              <a:off x="3957227" y="741970"/>
              <a:ext cx="175856" cy="434068"/>
              <a:chOff x="5268375" y="546100"/>
              <a:chExt cx="284567" cy="702405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1522C77B-F236-414C-B6E5-B10DAA3D3FF2}"/>
                  </a:ext>
                </a:extLst>
              </p:cNvPr>
              <p:cNvGrpSpPr/>
              <p:nvPr userDrawn="1"/>
            </p:nvGrpSpPr>
            <p:grpSpPr>
              <a:xfrm>
                <a:off x="5268375" y="546100"/>
                <a:ext cx="284567" cy="702405"/>
                <a:chOff x="260013" y="267835"/>
                <a:chExt cx="284567" cy="702405"/>
              </a:xfrm>
              <a:gradFill>
                <a:gsLst>
                  <a:gs pos="55000">
                    <a:srgbClr val="4F60FE"/>
                  </a:gs>
                  <a:gs pos="0">
                    <a:srgbClr val="41DAFD"/>
                  </a:gs>
                  <a:gs pos="100000">
                    <a:schemeClr val="accent3"/>
                  </a:gs>
                </a:gsLst>
                <a:lin ang="5400000" scaled="1"/>
              </a:gradFill>
            </p:grpSpPr>
            <p:sp>
              <p:nvSpPr>
                <p:cNvPr id="14" name="流程图: 终止 13">
                  <a:extLst>
                    <a:ext uri="{FF2B5EF4-FFF2-40B4-BE49-F238E27FC236}">
                      <a16:creationId xmlns:a16="http://schemas.microsoft.com/office/drawing/2014/main" id="{AFE2C0BF-7D93-40C6-BAE6-5A4DEBB13061}"/>
                    </a:ext>
                  </a:extLst>
                </p:cNvPr>
                <p:cNvSpPr/>
                <p:nvPr userDrawn="1"/>
              </p:nvSpPr>
              <p:spPr>
                <a:xfrm rot="5400000">
                  <a:off x="51094" y="476754"/>
                  <a:ext cx="702405" cy="284567"/>
                </a:xfrm>
                <a:prstGeom prst="flowChartTerminator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8C995D7A-D770-494D-8F1B-D9C9981A9C80}"/>
                    </a:ext>
                  </a:extLst>
                </p:cNvPr>
                <p:cNvSpPr/>
                <p:nvPr userDrawn="1"/>
              </p:nvSpPr>
              <p:spPr>
                <a:xfrm>
                  <a:off x="363005" y="802028"/>
                  <a:ext cx="78581" cy="78581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 Light"/>
                    <a:cs typeface="+mn-cs"/>
                  </a:endParaRP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178E4661-6D9E-4831-8B4F-A3517ED97BC5}"/>
                  </a:ext>
                </a:extLst>
              </p:cNvPr>
              <p:cNvSpPr/>
              <p:nvPr/>
            </p:nvSpPr>
            <p:spPr>
              <a:xfrm>
                <a:off x="5371368" y="1016585"/>
                <a:ext cx="78581" cy="7858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82B1E631-AD33-4FEA-9D9E-AA12E766C6B8}"/>
                </a:ext>
              </a:extLst>
            </p:cNvPr>
            <p:cNvGrpSpPr/>
            <p:nvPr/>
          </p:nvGrpSpPr>
          <p:grpSpPr>
            <a:xfrm rot="16200000" flipH="1">
              <a:off x="7737859" y="741970"/>
              <a:ext cx="175856" cy="434068"/>
              <a:chOff x="5268375" y="546100"/>
              <a:chExt cx="284567" cy="702405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C28D7F60-A17B-4816-A39B-1BCA2D9F2E91}"/>
                  </a:ext>
                </a:extLst>
              </p:cNvPr>
              <p:cNvGrpSpPr/>
              <p:nvPr userDrawn="1"/>
            </p:nvGrpSpPr>
            <p:grpSpPr>
              <a:xfrm>
                <a:off x="5268375" y="546100"/>
                <a:ext cx="284567" cy="702405"/>
                <a:chOff x="260013" y="267835"/>
                <a:chExt cx="284567" cy="702405"/>
              </a:xfrm>
              <a:gradFill>
                <a:gsLst>
                  <a:gs pos="55000">
                    <a:srgbClr val="4F60FE"/>
                  </a:gs>
                  <a:gs pos="0">
                    <a:srgbClr val="41DAFD"/>
                  </a:gs>
                  <a:gs pos="100000">
                    <a:schemeClr val="accent3"/>
                  </a:gs>
                </a:gsLst>
                <a:lin ang="5400000" scaled="1"/>
              </a:gradFill>
            </p:grpSpPr>
            <p:sp>
              <p:nvSpPr>
                <p:cNvPr id="73" name="流程图: 终止 72">
                  <a:extLst>
                    <a:ext uri="{FF2B5EF4-FFF2-40B4-BE49-F238E27FC236}">
                      <a16:creationId xmlns:a16="http://schemas.microsoft.com/office/drawing/2014/main" id="{B2F2633C-62F7-4414-9C4E-A2C872742308}"/>
                    </a:ext>
                  </a:extLst>
                </p:cNvPr>
                <p:cNvSpPr/>
                <p:nvPr userDrawn="1"/>
              </p:nvSpPr>
              <p:spPr>
                <a:xfrm rot="5400000">
                  <a:off x="51094" y="476754"/>
                  <a:ext cx="702405" cy="284567"/>
                </a:xfrm>
                <a:prstGeom prst="flowChartTerminator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2AB7F58A-C54A-4CE9-9540-C75DF56DEF56}"/>
                    </a:ext>
                  </a:extLst>
                </p:cNvPr>
                <p:cNvSpPr/>
                <p:nvPr userDrawn="1"/>
              </p:nvSpPr>
              <p:spPr>
                <a:xfrm>
                  <a:off x="363005" y="802028"/>
                  <a:ext cx="78581" cy="78581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 Light"/>
                    <a:cs typeface="+mn-cs"/>
                  </a:endParaRPr>
                </a:p>
              </p:txBody>
            </p:sp>
          </p:grp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970E89FD-C205-4BF1-8379-1C9B53D3E835}"/>
                  </a:ext>
                </a:extLst>
              </p:cNvPr>
              <p:cNvSpPr/>
              <p:nvPr/>
            </p:nvSpPr>
            <p:spPr>
              <a:xfrm>
                <a:off x="5371368" y="1016585"/>
                <a:ext cx="78581" cy="7858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 Light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997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FD4054FB-6A19-41C2-91DF-0D5EE6D1A12D}"/>
              </a:ext>
            </a:extLst>
          </p:cNvPr>
          <p:cNvSpPr/>
          <p:nvPr/>
        </p:nvSpPr>
        <p:spPr>
          <a:xfrm>
            <a:off x="6790117" y="-1405915"/>
            <a:ext cx="9669831" cy="9669831"/>
          </a:xfrm>
          <a:prstGeom prst="ellipse">
            <a:avLst/>
          </a:pr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54943E2E-9060-4F32-A156-775CA8948C78}"/>
              </a:ext>
            </a:extLst>
          </p:cNvPr>
          <p:cNvSpPr/>
          <p:nvPr/>
        </p:nvSpPr>
        <p:spPr>
          <a:xfrm>
            <a:off x="7212897" y="-983134"/>
            <a:ext cx="8824272" cy="8824270"/>
          </a:xfrm>
          <a:prstGeom prst="arc">
            <a:avLst>
              <a:gd name="adj1" fmla="val 10821521"/>
              <a:gd name="adj2" fmla="val 0"/>
            </a:avLst>
          </a:prstGeom>
          <a:noFill/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CD6D5DAA-D02E-49B3-B100-76CCEE9AFD4F}"/>
              </a:ext>
            </a:extLst>
          </p:cNvPr>
          <p:cNvSpPr/>
          <p:nvPr/>
        </p:nvSpPr>
        <p:spPr>
          <a:xfrm>
            <a:off x="7562985" y="-633046"/>
            <a:ext cx="8124096" cy="8124094"/>
          </a:xfrm>
          <a:prstGeom prst="arc">
            <a:avLst>
              <a:gd name="adj1" fmla="val 19807290"/>
              <a:gd name="adj2" fmla="val 9028163"/>
            </a:avLst>
          </a:prstGeom>
          <a:noFill/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64FA0043-ED77-474F-81AA-14315B5AD1E4}"/>
              </a:ext>
            </a:extLst>
          </p:cNvPr>
          <p:cNvSpPr/>
          <p:nvPr/>
        </p:nvSpPr>
        <p:spPr>
          <a:xfrm>
            <a:off x="7423912" y="-772119"/>
            <a:ext cx="8402242" cy="8402240"/>
          </a:xfrm>
          <a:prstGeom prst="arc">
            <a:avLst>
              <a:gd name="adj1" fmla="val 12328197"/>
              <a:gd name="adj2" fmla="val 19099372"/>
            </a:avLst>
          </a:prstGeom>
          <a:noFill/>
          <a:ln>
            <a:gradFill flip="none" rotWithShape="1">
              <a:gsLst>
                <a:gs pos="0">
                  <a:schemeClr val="bg1">
                    <a:alpha val="3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AB065AD-FEF9-4C32-9083-EE13119588F7}"/>
              </a:ext>
            </a:extLst>
          </p:cNvPr>
          <p:cNvSpPr/>
          <p:nvPr/>
        </p:nvSpPr>
        <p:spPr>
          <a:xfrm>
            <a:off x="0" y="2308860"/>
            <a:ext cx="6059488" cy="2240280"/>
          </a:xfrm>
          <a:custGeom>
            <a:avLst/>
            <a:gdLst>
              <a:gd name="connsiteX0" fmla="*/ 0 w 6059488"/>
              <a:gd name="connsiteY0" fmla="*/ 0 h 2240280"/>
              <a:gd name="connsiteX1" fmla="*/ 5792783 w 6059488"/>
              <a:gd name="connsiteY1" fmla="*/ 0 h 2240280"/>
              <a:gd name="connsiteX2" fmla="*/ 6059488 w 6059488"/>
              <a:gd name="connsiteY2" fmla="*/ 266705 h 2240280"/>
              <a:gd name="connsiteX3" fmla="*/ 6059488 w 6059488"/>
              <a:gd name="connsiteY3" fmla="*/ 757972 h 2240280"/>
              <a:gd name="connsiteX4" fmla="*/ 5697321 w 6059488"/>
              <a:gd name="connsiteY4" fmla="*/ 1120140 h 2240280"/>
              <a:gd name="connsiteX5" fmla="*/ 6059488 w 6059488"/>
              <a:gd name="connsiteY5" fmla="*/ 1482308 h 2240280"/>
              <a:gd name="connsiteX6" fmla="*/ 6059488 w 6059488"/>
              <a:gd name="connsiteY6" fmla="*/ 1973575 h 2240280"/>
              <a:gd name="connsiteX7" fmla="*/ 5792783 w 6059488"/>
              <a:gd name="connsiteY7" fmla="*/ 2240280 h 2240280"/>
              <a:gd name="connsiteX8" fmla="*/ 0 w 6059488"/>
              <a:gd name="connsiteY8" fmla="*/ 2240280 h 224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59488" h="2240280">
                <a:moveTo>
                  <a:pt x="0" y="0"/>
                </a:moveTo>
                <a:lnTo>
                  <a:pt x="5792783" y="0"/>
                </a:lnTo>
                <a:cubicBezTo>
                  <a:pt x="5940080" y="0"/>
                  <a:pt x="6059488" y="119408"/>
                  <a:pt x="6059488" y="266705"/>
                </a:cubicBezTo>
                <a:lnTo>
                  <a:pt x="6059488" y="757972"/>
                </a:lnTo>
                <a:cubicBezTo>
                  <a:pt x="5859468" y="757972"/>
                  <a:pt x="5697321" y="920120"/>
                  <a:pt x="5697321" y="1120140"/>
                </a:cubicBezTo>
                <a:cubicBezTo>
                  <a:pt x="5697321" y="1320160"/>
                  <a:pt x="5859468" y="1482308"/>
                  <a:pt x="6059488" y="1482308"/>
                </a:cubicBezTo>
                <a:lnTo>
                  <a:pt x="6059488" y="1973575"/>
                </a:lnTo>
                <a:cubicBezTo>
                  <a:pt x="6059488" y="2120872"/>
                  <a:pt x="5940080" y="2240280"/>
                  <a:pt x="5792783" y="2240280"/>
                </a:cubicBezTo>
                <a:lnTo>
                  <a:pt x="0" y="2240280"/>
                </a:lnTo>
                <a:close/>
              </a:path>
            </a:pathLst>
          </a:cu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709C5C-1AC7-4FF8-9FE0-143BE74842D4}"/>
              </a:ext>
            </a:extLst>
          </p:cNvPr>
          <p:cNvSpPr txBox="1">
            <a:spLocks/>
          </p:cNvSpPr>
          <p:nvPr/>
        </p:nvSpPr>
        <p:spPr>
          <a:xfrm>
            <a:off x="1137306" y="2853492"/>
            <a:ext cx="403341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algn="l"/>
            <a:r>
              <a:rPr lang="zh-CN" altLang="en-US" sz="4400" dirty="0">
                <a:latin typeface="+mj-ea"/>
                <a:ea typeface="+mj-ea"/>
              </a:rPr>
              <a:t>个人履历概述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217915D-DAF7-4A08-990D-7A2B88BCDBD0}"/>
              </a:ext>
            </a:extLst>
          </p:cNvPr>
          <p:cNvCxnSpPr>
            <a:cxnSpLocks/>
          </p:cNvCxnSpPr>
          <p:nvPr/>
        </p:nvCxnSpPr>
        <p:spPr>
          <a:xfrm>
            <a:off x="1137306" y="3530600"/>
            <a:ext cx="3951625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2280456-3503-4FB0-8E1A-35D654D07062}"/>
              </a:ext>
            </a:extLst>
          </p:cNvPr>
          <p:cNvSpPr txBox="1"/>
          <p:nvPr/>
        </p:nvSpPr>
        <p:spPr>
          <a:xfrm>
            <a:off x="1137306" y="3716703"/>
            <a:ext cx="4089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>
                    <a:alpha val="50000"/>
                  </a:schemeClr>
                </a:solidFill>
              </a:rPr>
              <a:t>Summary of Personal Resume</a:t>
            </a:r>
            <a:endParaRPr lang="zh-CN" altLang="en-US" sz="10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A74C0E91-0FA7-4CB6-B7F9-9D8157BC32C9}"/>
              </a:ext>
            </a:extLst>
          </p:cNvPr>
          <p:cNvSpPr/>
          <p:nvPr/>
        </p:nvSpPr>
        <p:spPr>
          <a:xfrm rot="16200000" flipH="1" flipV="1">
            <a:off x="5889223" y="3350175"/>
            <a:ext cx="182878" cy="157652"/>
          </a:xfrm>
          <a:prstGeom prst="triangle">
            <a:avLst/>
          </a:pr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9A10B7-26AF-4C58-968A-5C27D7F0821F}"/>
              </a:ext>
            </a:extLst>
          </p:cNvPr>
          <p:cNvSpPr txBox="1"/>
          <p:nvPr/>
        </p:nvSpPr>
        <p:spPr>
          <a:xfrm>
            <a:off x="7385100" y="1543869"/>
            <a:ext cx="366959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i="1" dirty="0">
                <a:solidFill>
                  <a:schemeClr val="bg1"/>
                </a:solidFill>
              </a:rPr>
              <a:t>01</a:t>
            </a:r>
            <a:endParaRPr lang="zh-CN" altLang="en-US" sz="239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93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-4427967" y="-8290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399433F-A44A-4D2E-94A4-BEA15A3F2F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Summary of Personal Resume</a:t>
            </a:r>
            <a:endParaRPr lang="zh-CN" altLang="en-US" dirty="0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273F1048-5033-46D4-BB2C-8075528C9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个人履历概述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6F592D-8F79-4E2A-BEC6-E732BE75EBED}"/>
              </a:ext>
            </a:extLst>
          </p:cNvPr>
          <p:cNvSpPr txBox="1"/>
          <p:nvPr/>
        </p:nvSpPr>
        <p:spPr>
          <a:xfrm>
            <a:off x="1248726" y="3833075"/>
            <a:ext cx="1799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瓜瓜科技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1B2DA7-443E-4FF0-9815-2DA3ADDC41C3}"/>
              </a:ext>
            </a:extLst>
          </p:cNvPr>
          <p:cNvGrpSpPr/>
          <p:nvPr/>
        </p:nvGrpSpPr>
        <p:grpSpPr>
          <a:xfrm>
            <a:off x="1250505" y="4583794"/>
            <a:ext cx="655108" cy="369324"/>
            <a:chOff x="1250505" y="4583794"/>
            <a:chExt cx="655108" cy="36932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3F838C3-E17D-41FA-92F0-00178D512971}"/>
                </a:ext>
              </a:extLst>
            </p:cNvPr>
            <p:cNvSpPr/>
            <p:nvPr/>
          </p:nvSpPr>
          <p:spPr>
            <a:xfrm>
              <a:off x="1250505" y="4583794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0F72CEE-5968-40A0-A333-DE83D65F9776}"/>
                </a:ext>
              </a:extLst>
            </p:cNvPr>
            <p:cNvSpPr txBox="1"/>
            <p:nvPr/>
          </p:nvSpPr>
          <p:spPr>
            <a:xfrm>
              <a:off x="1250506" y="4629957"/>
              <a:ext cx="65510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职位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E398B00-D6F1-48ED-8F20-A253799E8279}"/>
              </a:ext>
            </a:extLst>
          </p:cNvPr>
          <p:cNvSpPr txBox="1"/>
          <p:nvPr/>
        </p:nvSpPr>
        <p:spPr>
          <a:xfrm>
            <a:off x="2036827" y="4629957"/>
            <a:ext cx="20199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项目经理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B3DCE68-4832-4E45-8523-C9136FE612B6}"/>
              </a:ext>
            </a:extLst>
          </p:cNvPr>
          <p:cNvSpPr txBox="1"/>
          <p:nvPr/>
        </p:nvSpPr>
        <p:spPr>
          <a:xfrm>
            <a:off x="2036827" y="5151159"/>
            <a:ext cx="19553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瓜瓜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定制管理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D32AA3D-8EC2-46EA-9676-DAD6DE84F4DC}"/>
              </a:ext>
            </a:extLst>
          </p:cNvPr>
          <p:cNvGrpSpPr/>
          <p:nvPr/>
        </p:nvGrpSpPr>
        <p:grpSpPr>
          <a:xfrm>
            <a:off x="1250505" y="5104996"/>
            <a:ext cx="655108" cy="369324"/>
            <a:chOff x="1250505" y="5104996"/>
            <a:chExt cx="655108" cy="36932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45A838D6-709F-4736-A0CC-B62F4FA19B89}"/>
                </a:ext>
              </a:extLst>
            </p:cNvPr>
            <p:cNvSpPr/>
            <p:nvPr/>
          </p:nvSpPr>
          <p:spPr>
            <a:xfrm>
              <a:off x="1250505" y="5104996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A2957FC-F8AF-4165-AB39-AC55DC4A8D4D}"/>
                </a:ext>
              </a:extLst>
            </p:cNvPr>
            <p:cNvSpPr txBox="1"/>
            <p:nvPr/>
          </p:nvSpPr>
          <p:spPr>
            <a:xfrm>
              <a:off x="1250506" y="5151159"/>
              <a:ext cx="65510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职责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89FE0FE8-69D0-4EC0-BC52-3083A540F4D8}"/>
              </a:ext>
            </a:extLst>
          </p:cNvPr>
          <p:cNvSpPr txBox="1"/>
          <p:nvPr/>
        </p:nvSpPr>
        <p:spPr>
          <a:xfrm>
            <a:off x="5042831" y="3833075"/>
            <a:ext cx="179953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小瓜科技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3A55E62-A7D4-45DF-B25C-C2077943C065}"/>
              </a:ext>
            </a:extLst>
          </p:cNvPr>
          <p:cNvSpPr txBox="1"/>
          <p:nvPr/>
        </p:nvSpPr>
        <p:spPr>
          <a:xfrm>
            <a:off x="5820071" y="4629957"/>
            <a:ext cx="22323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图书销售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F1C8C9A-188A-42ED-9198-C0720A8BFC8D}"/>
              </a:ext>
            </a:extLst>
          </p:cNvPr>
          <p:cNvSpPr txBox="1"/>
          <p:nvPr/>
        </p:nvSpPr>
        <p:spPr>
          <a:xfrm>
            <a:off x="5820072" y="5117292"/>
            <a:ext cx="2806346" cy="646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瓜瓜书籍，图文画册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等全产品销售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1948F46-E596-4B50-B77D-DF9BE71E445B}"/>
              </a:ext>
            </a:extLst>
          </p:cNvPr>
          <p:cNvSpPr txBox="1"/>
          <p:nvPr/>
        </p:nvSpPr>
        <p:spPr>
          <a:xfrm>
            <a:off x="8921381" y="3833075"/>
            <a:ext cx="179953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大瓜科技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A42E6CF-574F-488C-94D9-14B85FA00177}"/>
              </a:ext>
            </a:extLst>
          </p:cNvPr>
          <p:cNvSpPr txBox="1"/>
          <p:nvPr/>
        </p:nvSpPr>
        <p:spPr>
          <a:xfrm>
            <a:off x="9713861" y="4629957"/>
            <a:ext cx="20199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新媒体销售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490A867-909E-4AC8-884B-0516817EEEEF}"/>
              </a:ext>
            </a:extLst>
          </p:cNvPr>
          <p:cNvSpPr txBox="1"/>
          <p:nvPr/>
        </p:nvSpPr>
        <p:spPr>
          <a:xfrm>
            <a:off x="9713861" y="5117292"/>
            <a:ext cx="2808000" cy="646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负责新媒体广告、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平台销售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B22D6A0-AED1-47D9-96FC-33C9961F4A1E}"/>
              </a:ext>
            </a:extLst>
          </p:cNvPr>
          <p:cNvCxnSpPr>
            <a:cxnSpLocks/>
          </p:cNvCxnSpPr>
          <p:nvPr/>
        </p:nvCxnSpPr>
        <p:spPr>
          <a:xfrm>
            <a:off x="1029749" y="1773114"/>
            <a:ext cx="0" cy="43200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18CF2D5-F32C-4784-9ED7-DE37AEFB0AAC}"/>
              </a:ext>
            </a:extLst>
          </p:cNvPr>
          <p:cNvCxnSpPr>
            <a:cxnSpLocks/>
          </p:cNvCxnSpPr>
          <p:nvPr/>
        </p:nvCxnSpPr>
        <p:spPr>
          <a:xfrm>
            <a:off x="4846025" y="1773114"/>
            <a:ext cx="0" cy="43200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F74ED0E-6BD4-4D39-836F-A8B42740C25D}"/>
              </a:ext>
            </a:extLst>
          </p:cNvPr>
          <p:cNvCxnSpPr>
            <a:cxnSpLocks/>
          </p:cNvCxnSpPr>
          <p:nvPr/>
        </p:nvCxnSpPr>
        <p:spPr>
          <a:xfrm>
            <a:off x="8723261" y="1773113"/>
            <a:ext cx="0" cy="43200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confont-11117-5703296">
            <a:extLst>
              <a:ext uri="{FF2B5EF4-FFF2-40B4-BE49-F238E27FC236}">
                <a16:creationId xmlns:a16="http://schemas.microsoft.com/office/drawing/2014/main" id="{6A858DD9-745C-4505-8E5D-EAE38C7AD4D1}"/>
              </a:ext>
            </a:extLst>
          </p:cNvPr>
          <p:cNvSpPr>
            <a:spLocks/>
          </p:cNvSpPr>
          <p:nvPr/>
        </p:nvSpPr>
        <p:spPr bwMode="auto">
          <a:xfrm>
            <a:off x="1248725" y="2545854"/>
            <a:ext cx="1061036" cy="1075706"/>
          </a:xfrm>
          <a:custGeom>
            <a:avLst/>
            <a:gdLst>
              <a:gd name="connsiteX0" fmla="*/ 58809 w 396866"/>
              <a:gd name="connsiteY0" fmla="*/ 197698 h 284838"/>
              <a:gd name="connsiteX1" fmla="*/ 155357 w 396866"/>
              <a:gd name="connsiteY1" fmla="*/ 197698 h 284838"/>
              <a:gd name="connsiteX2" fmla="*/ 164896 w 396866"/>
              <a:gd name="connsiteY2" fmla="*/ 207237 h 284838"/>
              <a:gd name="connsiteX3" fmla="*/ 155357 w 396866"/>
              <a:gd name="connsiteY3" fmla="*/ 216776 h 284838"/>
              <a:gd name="connsiteX4" fmla="*/ 58809 w 396866"/>
              <a:gd name="connsiteY4" fmla="*/ 216776 h 284838"/>
              <a:gd name="connsiteX5" fmla="*/ 49271 w 396866"/>
              <a:gd name="connsiteY5" fmla="*/ 207237 h 284838"/>
              <a:gd name="connsiteX6" fmla="*/ 58809 w 396866"/>
              <a:gd name="connsiteY6" fmla="*/ 197698 h 284838"/>
              <a:gd name="connsiteX7" fmla="*/ 58809 w 396866"/>
              <a:gd name="connsiteY7" fmla="*/ 156391 h 284838"/>
              <a:gd name="connsiteX8" fmla="*/ 114528 w 396866"/>
              <a:gd name="connsiteY8" fmla="*/ 156391 h 284838"/>
              <a:gd name="connsiteX9" fmla="*/ 124023 w 396866"/>
              <a:gd name="connsiteY9" fmla="*/ 165887 h 284838"/>
              <a:gd name="connsiteX10" fmla="*/ 114528 w 396866"/>
              <a:gd name="connsiteY10" fmla="*/ 175426 h 284838"/>
              <a:gd name="connsiteX11" fmla="*/ 58809 w 396866"/>
              <a:gd name="connsiteY11" fmla="*/ 175426 h 284838"/>
              <a:gd name="connsiteX12" fmla="*/ 49271 w 396866"/>
              <a:gd name="connsiteY12" fmla="*/ 165887 h 284838"/>
              <a:gd name="connsiteX13" fmla="*/ 58809 w 396866"/>
              <a:gd name="connsiteY13" fmla="*/ 156391 h 284838"/>
              <a:gd name="connsiteX14" fmla="*/ 249349 w 396866"/>
              <a:gd name="connsiteY14" fmla="*/ 117884 h 284838"/>
              <a:gd name="connsiteX15" fmla="*/ 244300 w 396866"/>
              <a:gd name="connsiteY15" fmla="*/ 118100 h 284838"/>
              <a:gd name="connsiteX16" fmla="*/ 244300 w 396866"/>
              <a:gd name="connsiteY16" fmla="*/ 140079 h 284838"/>
              <a:gd name="connsiteX17" fmla="*/ 249349 w 396866"/>
              <a:gd name="connsiteY17" fmla="*/ 140079 h 284838"/>
              <a:gd name="connsiteX18" fmla="*/ 265707 w 396866"/>
              <a:gd name="connsiteY18" fmla="*/ 128766 h 284838"/>
              <a:gd name="connsiteX19" fmla="*/ 249349 w 396866"/>
              <a:gd name="connsiteY19" fmla="*/ 117884 h 284838"/>
              <a:gd name="connsiteX20" fmla="*/ 183876 w 396866"/>
              <a:gd name="connsiteY20" fmla="*/ 117884 h 284838"/>
              <a:gd name="connsiteX21" fmla="*/ 178827 w 396866"/>
              <a:gd name="connsiteY21" fmla="*/ 118100 h 284838"/>
              <a:gd name="connsiteX22" fmla="*/ 178827 w 396866"/>
              <a:gd name="connsiteY22" fmla="*/ 140079 h 284838"/>
              <a:gd name="connsiteX23" fmla="*/ 183876 w 396866"/>
              <a:gd name="connsiteY23" fmla="*/ 140079 h 284838"/>
              <a:gd name="connsiteX24" fmla="*/ 200277 w 396866"/>
              <a:gd name="connsiteY24" fmla="*/ 128766 h 284838"/>
              <a:gd name="connsiteX25" fmla="*/ 183876 w 396866"/>
              <a:gd name="connsiteY25" fmla="*/ 117884 h 284838"/>
              <a:gd name="connsiteX26" fmla="*/ 58809 w 396866"/>
              <a:gd name="connsiteY26" fmla="*/ 114653 h 284838"/>
              <a:gd name="connsiteX27" fmla="*/ 114528 w 396866"/>
              <a:gd name="connsiteY27" fmla="*/ 114653 h 284838"/>
              <a:gd name="connsiteX28" fmla="*/ 124023 w 396866"/>
              <a:gd name="connsiteY28" fmla="*/ 124192 h 284838"/>
              <a:gd name="connsiteX29" fmla="*/ 114528 w 396866"/>
              <a:gd name="connsiteY29" fmla="*/ 133687 h 284838"/>
              <a:gd name="connsiteX30" fmla="*/ 58809 w 396866"/>
              <a:gd name="connsiteY30" fmla="*/ 133687 h 284838"/>
              <a:gd name="connsiteX31" fmla="*/ 49271 w 396866"/>
              <a:gd name="connsiteY31" fmla="*/ 124192 h 284838"/>
              <a:gd name="connsiteX32" fmla="*/ 58809 w 396866"/>
              <a:gd name="connsiteY32" fmla="*/ 114653 h 284838"/>
              <a:gd name="connsiteX33" fmla="*/ 287546 w 396866"/>
              <a:gd name="connsiteY33" fmla="*/ 105016 h 284838"/>
              <a:gd name="connsiteX34" fmla="*/ 350472 w 396866"/>
              <a:gd name="connsiteY34" fmla="*/ 105016 h 284838"/>
              <a:gd name="connsiteX35" fmla="*/ 350472 w 396866"/>
              <a:gd name="connsiteY35" fmla="*/ 118100 h 284838"/>
              <a:gd name="connsiteX36" fmla="*/ 327813 w 396866"/>
              <a:gd name="connsiteY36" fmla="*/ 118100 h 284838"/>
              <a:gd name="connsiteX37" fmla="*/ 327813 w 396866"/>
              <a:gd name="connsiteY37" fmla="*/ 182699 h 284838"/>
              <a:gd name="connsiteX38" fmla="*/ 310593 w 396866"/>
              <a:gd name="connsiteY38" fmla="*/ 182699 h 284838"/>
              <a:gd name="connsiteX39" fmla="*/ 310593 w 396866"/>
              <a:gd name="connsiteY39" fmla="*/ 118100 h 284838"/>
              <a:gd name="connsiteX40" fmla="*/ 287546 w 396866"/>
              <a:gd name="connsiteY40" fmla="*/ 118100 h 284838"/>
              <a:gd name="connsiteX41" fmla="*/ 227899 w 396866"/>
              <a:gd name="connsiteY41" fmla="*/ 105016 h 284838"/>
              <a:gd name="connsiteX42" fmla="*/ 251637 w 396866"/>
              <a:gd name="connsiteY42" fmla="*/ 105016 h 284838"/>
              <a:gd name="connsiteX43" fmla="*/ 283143 w 396866"/>
              <a:gd name="connsiteY43" fmla="*/ 128938 h 284838"/>
              <a:gd name="connsiteX44" fmla="*/ 256298 w 396866"/>
              <a:gd name="connsiteY44" fmla="*/ 152861 h 284838"/>
              <a:gd name="connsiteX45" fmla="*/ 244300 w 396866"/>
              <a:gd name="connsiteY45" fmla="*/ 152861 h 284838"/>
              <a:gd name="connsiteX46" fmla="*/ 244300 w 396866"/>
              <a:gd name="connsiteY46" fmla="*/ 182699 h 284838"/>
              <a:gd name="connsiteX47" fmla="*/ 227899 w 396866"/>
              <a:gd name="connsiteY47" fmla="*/ 182699 h 284838"/>
              <a:gd name="connsiteX48" fmla="*/ 162469 w 396866"/>
              <a:gd name="connsiteY48" fmla="*/ 105016 h 284838"/>
              <a:gd name="connsiteX49" fmla="*/ 186380 w 396866"/>
              <a:gd name="connsiteY49" fmla="*/ 105016 h 284838"/>
              <a:gd name="connsiteX50" fmla="*/ 217886 w 396866"/>
              <a:gd name="connsiteY50" fmla="*/ 128938 h 284838"/>
              <a:gd name="connsiteX51" fmla="*/ 191041 w 396866"/>
              <a:gd name="connsiteY51" fmla="*/ 152861 h 284838"/>
              <a:gd name="connsiteX52" fmla="*/ 178827 w 396866"/>
              <a:gd name="connsiteY52" fmla="*/ 152861 h 284838"/>
              <a:gd name="connsiteX53" fmla="*/ 178827 w 396866"/>
              <a:gd name="connsiteY53" fmla="*/ 182699 h 284838"/>
              <a:gd name="connsiteX54" fmla="*/ 162469 w 396866"/>
              <a:gd name="connsiteY54" fmla="*/ 182699 h 284838"/>
              <a:gd name="connsiteX55" fmla="*/ 58809 w 396866"/>
              <a:gd name="connsiteY55" fmla="*/ 77144 h 284838"/>
              <a:gd name="connsiteX56" fmla="*/ 114528 w 396866"/>
              <a:gd name="connsiteY56" fmla="*/ 77144 h 284838"/>
              <a:gd name="connsiteX57" fmla="*/ 124023 w 396866"/>
              <a:gd name="connsiteY57" fmla="*/ 86640 h 284838"/>
              <a:gd name="connsiteX58" fmla="*/ 114528 w 396866"/>
              <a:gd name="connsiteY58" fmla="*/ 96179 h 284838"/>
              <a:gd name="connsiteX59" fmla="*/ 58809 w 396866"/>
              <a:gd name="connsiteY59" fmla="*/ 96179 h 284838"/>
              <a:gd name="connsiteX60" fmla="*/ 49271 w 396866"/>
              <a:gd name="connsiteY60" fmla="*/ 86640 h 284838"/>
              <a:gd name="connsiteX61" fmla="*/ 58809 w 396866"/>
              <a:gd name="connsiteY61" fmla="*/ 77144 h 284838"/>
              <a:gd name="connsiteX62" fmla="*/ 19032 w 396866"/>
              <a:gd name="connsiteY62" fmla="*/ 19035 h 284838"/>
              <a:gd name="connsiteX63" fmla="*/ 19032 w 396866"/>
              <a:gd name="connsiteY63" fmla="*/ 265760 h 284838"/>
              <a:gd name="connsiteX64" fmla="*/ 377834 w 396866"/>
              <a:gd name="connsiteY64" fmla="*/ 265760 h 284838"/>
              <a:gd name="connsiteX65" fmla="*/ 377834 w 396866"/>
              <a:gd name="connsiteY65" fmla="*/ 19035 h 284838"/>
              <a:gd name="connsiteX66" fmla="*/ 9537 w 396866"/>
              <a:gd name="connsiteY66" fmla="*/ 0 h 284838"/>
              <a:gd name="connsiteX67" fmla="*/ 387329 w 396866"/>
              <a:gd name="connsiteY67" fmla="*/ 0 h 284838"/>
              <a:gd name="connsiteX68" fmla="*/ 396866 w 396866"/>
              <a:gd name="connsiteY68" fmla="*/ 9539 h 284838"/>
              <a:gd name="connsiteX69" fmla="*/ 396866 w 396866"/>
              <a:gd name="connsiteY69" fmla="*/ 275299 h 284838"/>
              <a:gd name="connsiteX70" fmla="*/ 387329 w 396866"/>
              <a:gd name="connsiteY70" fmla="*/ 284838 h 284838"/>
              <a:gd name="connsiteX71" fmla="*/ 9537 w 396866"/>
              <a:gd name="connsiteY71" fmla="*/ 284838 h 284838"/>
              <a:gd name="connsiteX72" fmla="*/ 0 w 396866"/>
              <a:gd name="connsiteY72" fmla="*/ 275299 h 284838"/>
              <a:gd name="connsiteX73" fmla="*/ 0 w 396866"/>
              <a:gd name="connsiteY73" fmla="*/ 9539 h 284838"/>
              <a:gd name="connsiteX74" fmla="*/ 9537 w 396866"/>
              <a:gd name="connsiteY74" fmla="*/ 0 h 28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96866" h="284838">
                <a:moveTo>
                  <a:pt x="58809" y="197698"/>
                </a:moveTo>
                <a:lnTo>
                  <a:pt x="155357" y="197698"/>
                </a:lnTo>
                <a:cubicBezTo>
                  <a:pt x="160623" y="197698"/>
                  <a:pt x="164896" y="201971"/>
                  <a:pt x="164896" y="207237"/>
                </a:cubicBezTo>
                <a:cubicBezTo>
                  <a:pt x="164896" y="212503"/>
                  <a:pt x="160623" y="216776"/>
                  <a:pt x="155357" y="216776"/>
                </a:cubicBezTo>
                <a:lnTo>
                  <a:pt x="58809" y="216776"/>
                </a:lnTo>
                <a:cubicBezTo>
                  <a:pt x="53544" y="216776"/>
                  <a:pt x="49271" y="212503"/>
                  <a:pt x="49271" y="207237"/>
                </a:cubicBezTo>
                <a:cubicBezTo>
                  <a:pt x="49271" y="201971"/>
                  <a:pt x="53544" y="197698"/>
                  <a:pt x="58809" y="197698"/>
                </a:cubicBezTo>
                <a:close/>
                <a:moveTo>
                  <a:pt x="58809" y="156391"/>
                </a:moveTo>
                <a:lnTo>
                  <a:pt x="114528" y="156391"/>
                </a:lnTo>
                <a:cubicBezTo>
                  <a:pt x="119751" y="156391"/>
                  <a:pt x="124023" y="160621"/>
                  <a:pt x="124023" y="165887"/>
                </a:cubicBezTo>
                <a:cubicBezTo>
                  <a:pt x="124023" y="171153"/>
                  <a:pt x="119751" y="175426"/>
                  <a:pt x="114528" y="175426"/>
                </a:cubicBezTo>
                <a:lnTo>
                  <a:pt x="58809" y="175426"/>
                </a:lnTo>
                <a:cubicBezTo>
                  <a:pt x="53544" y="175426"/>
                  <a:pt x="49271" y="171153"/>
                  <a:pt x="49271" y="165887"/>
                </a:cubicBezTo>
                <a:cubicBezTo>
                  <a:pt x="49271" y="160621"/>
                  <a:pt x="53544" y="156391"/>
                  <a:pt x="58809" y="156391"/>
                </a:cubicBezTo>
                <a:close/>
                <a:moveTo>
                  <a:pt x="249349" y="117884"/>
                </a:moveTo>
                <a:cubicBezTo>
                  <a:pt x="247666" y="118273"/>
                  <a:pt x="245983" y="118316"/>
                  <a:pt x="244300" y="118100"/>
                </a:cubicBezTo>
                <a:lnTo>
                  <a:pt x="244300" y="140079"/>
                </a:lnTo>
                <a:lnTo>
                  <a:pt x="249349" y="140079"/>
                </a:lnTo>
                <a:cubicBezTo>
                  <a:pt x="260485" y="141245"/>
                  <a:pt x="266009" y="137445"/>
                  <a:pt x="265707" y="128766"/>
                </a:cubicBezTo>
                <a:cubicBezTo>
                  <a:pt x="265448" y="120086"/>
                  <a:pt x="260269" y="117582"/>
                  <a:pt x="249349" y="117884"/>
                </a:cubicBezTo>
                <a:close/>
                <a:moveTo>
                  <a:pt x="183876" y="117884"/>
                </a:moveTo>
                <a:cubicBezTo>
                  <a:pt x="182236" y="118273"/>
                  <a:pt x="180510" y="118316"/>
                  <a:pt x="178827" y="118100"/>
                </a:cubicBezTo>
                <a:lnTo>
                  <a:pt x="178827" y="140079"/>
                </a:lnTo>
                <a:lnTo>
                  <a:pt x="183876" y="140079"/>
                </a:lnTo>
                <a:cubicBezTo>
                  <a:pt x="195055" y="141245"/>
                  <a:pt x="200450" y="137445"/>
                  <a:pt x="200277" y="128766"/>
                </a:cubicBezTo>
                <a:cubicBezTo>
                  <a:pt x="200104" y="120086"/>
                  <a:pt x="194753" y="117582"/>
                  <a:pt x="183876" y="117884"/>
                </a:cubicBezTo>
                <a:close/>
                <a:moveTo>
                  <a:pt x="58809" y="114653"/>
                </a:moveTo>
                <a:lnTo>
                  <a:pt x="114528" y="114653"/>
                </a:lnTo>
                <a:cubicBezTo>
                  <a:pt x="119751" y="114653"/>
                  <a:pt x="124023" y="118926"/>
                  <a:pt x="124023" y="124192"/>
                </a:cubicBezTo>
                <a:cubicBezTo>
                  <a:pt x="124023" y="129458"/>
                  <a:pt x="119751" y="133687"/>
                  <a:pt x="114528" y="133687"/>
                </a:cubicBezTo>
                <a:lnTo>
                  <a:pt x="58809" y="133687"/>
                </a:lnTo>
                <a:cubicBezTo>
                  <a:pt x="53544" y="133687"/>
                  <a:pt x="49271" y="129458"/>
                  <a:pt x="49271" y="124192"/>
                </a:cubicBezTo>
                <a:cubicBezTo>
                  <a:pt x="49271" y="118926"/>
                  <a:pt x="53544" y="114653"/>
                  <a:pt x="58809" y="114653"/>
                </a:cubicBezTo>
                <a:close/>
                <a:moveTo>
                  <a:pt x="287546" y="105016"/>
                </a:moveTo>
                <a:lnTo>
                  <a:pt x="350472" y="105016"/>
                </a:lnTo>
                <a:lnTo>
                  <a:pt x="350472" y="118100"/>
                </a:lnTo>
                <a:lnTo>
                  <a:pt x="327813" y="118100"/>
                </a:lnTo>
                <a:lnTo>
                  <a:pt x="327813" y="182699"/>
                </a:lnTo>
                <a:lnTo>
                  <a:pt x="310593" y="182699"/>
                </a:lnTo>
                <a:lnTo>
                  <a:pt x="310593" y="118100"/>
                </a:lnTo>
                <a:lnTo>
                  <a:pt x="287546" y="118100"/>
                </a:lnTo>
                <a:close/>
                <a:moveTo>
                  <a:pt x="227899" y="105016"/>
                </a:moveTo>
                <a:lnTo>
                  <a:pt x="251637" y="105016"/>
                </a:lnTo>
                <a:cubicBezTo>
                  <a:pt x="272656" y="105016"/>
                  <a:pt x="283143" y="112745"/>
                  <a:pt x="283143" y="128938"/>
                </a:cubicBezTo>
                <a:cubicBezTo>
                  <a:pt x="283143" y="145131"/>
                  <a:pt x="273605" y="151997"/>
                  <a:pt x="256298" y="152861"/>
                </a:cubicBezTo>
                <a:lnTo>
                  <a:pt x="244300" y="152861"/>
                </a:lnTo>
                <a:lnTo>
                  <a:pt x="244300" y="182699"/>
                </a:lnTo>
                <a:lnTo>
                  <a:pt x="227899" y="182699"/>
                </a:lnTo>
                <a:close/>
                <a:moveTo>
                  <a:pt x="162469" y="105016"/>
                </a:moveTo>
                <a:lnTo>
                  <a:pt x="186380" y="105016"/>
                </a:lnTo>
                <a:cubicBezTo>
                  <a:pt x="207312" y="105016"/>
                  <a:pt x="217886" y="112745"/>
                  <a:pt x="217886" y="128938"/>
                </a:cubicBezTo>
                <a:cubicBezTo>
                  <a:pt x="217886" y="145131"/>
                  <a:pt x="208391" y="151997"/>
                  <a:pt x="191041" y="152861"/>
                </a:cubicBezTo>
                <a:lnTo>
                  <a:pt x="178827" y="152861"/>
                </a:lnTo>
                <a:lnTo>
                  <a:pt x="178827" y="182699"/>
                </a:lnTo>
                <a:lnTo>
                  <a:pt x="162469" y="182699"/>
                </a:lnTo>
                <a:close/>
                <a:moveTo>
                  <a:pt x="58809" y="77144"/>
                </a:moveTo>
                <a:lnTo>
                  <a:pt x="114528" y="77144"/>
                </a:lnTo>
                <a:cubicBezTo>
                  <a:pt x="119751" y="77144"/>
                  <a:pt x="124023" y="81374"/>
                  <a:pt x="124023" y="86640"/>
                </a:cubicBezTo>
                <a:cubicBezTo>
                  <a:pt x="124023" y="91906"/>
                  <a:pt x="119751" y="96179"/>
                  <a:pt x="114528" y="96179"/>
                </a:cubicBezTo>
                <a:lnTo>
                  <a:pt x="58809" y="96179"/>
                </a:lnTo>
                <a:cubicBezTo>
                  <a:pt x="53544" y="96179"/>
                  <a:pt x="49271" y="91906"/>
                  <a:pt x="49271" y="86640"/>
                </a:cubicBezTo>
                <a:cubicBezTo>
                  <a:pt x="49271" y="81374"/>
                  <a:pt x="53544" y="77144"/>
                  <a:pt x="58809" y="77144"/>
                </a:cubicBezTo>
                <a:close/>
                <a:moveTo>
                  <a:pt x="19032" y="19035"/>
                </a:moveTo>
                <a:lnTo>
                  <a:pt x="19032" y="265760"/>
                </a:lnTo>
                <a:lnTo>
                  <a:pt x="377834" y="265760"/>
                </a:lnTo>
                <a:lnTo>
                  <a:pt x="377834" y="19035"/>
                </a:lnTo>
                <a:close/>
                <a:moveTo>
                  <a:pt x="9537" y="0"/>
                </a:moveTo>
                <a:lnTo>
                  <a:pt x="387329" y="0"/>
                </a:lnTo>
                <a:cubicBezTo>
                  <a:pt x="392594" y="0"/>
                  <a:pt x="396866" y="4273"/>
                  <a:pt x="396866" y="9539"/>
                </a:cubicBezTo>
                <a:lnTo>
                  <a:pt x="396866" y="275299"/>
                </a:lnTo>
                <a:cubicBezTo>
                  <a:pt x="396866" y="280565"/>
                  <a:pt x="392594" y="284838"/>
                  <a:pt x="387329" y="284838"/>
                </a:cubicBezTo>
                <a:lnTo>
                  <a:pt x="9537" y="284838"/>
                </a:lnTo>
                <a:cubicBezTo>
                  <a:pt x="4272" y="284838"/>
                  <a:pt x="0" y="280565"/>
                  <a:pt x="0" y="275299"/>
                </a:cubicBezTo>
                <a:lnTo>
                  <a:pt x="0" y="9539"/>
                </a:lnTo>
                <a:cubicBezTo>
                  <a:pt x="0" y="4273"/>
                  <a:pt x="4272" y="0"/>
                  <a:pt x="9537" y="0"/>
                </a:cubicBezTo>
                <a:close/>
              </a:path>
            </a:pathLst>
          </a:custGeom>
          <a:ln w="38100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3" name="two-books_21576">
            <a:extLst>
              <a:ext uri="{FF2B5EF4-FFF2-40B4-BE49-F238E27FC236}">
                <a16:creationId xmlns:a16="http://schemas.microsoft.com/office/drawing/2014/main" id="{39BC9BD4-B773-41DC-AA5B-875229793948}"/>
              </a:ext>
            </a:extLst>
          </p:cNvPr>
          <p:cNvSpPr>
            <a:spLocks/>
          </p:cNvSpPr>
          <p:nvPr/>
        </p:nvSpPr>
        <p:spPr bwMode="auto">
          <a:xfrm>
            <a:off x="5042831" y="2545854"/>
            <a:ext cx="1061036" cy="1075706"/>
          </a:xfrm>
          <a:custGeom>
            <a:avLst/>
            <a:gdLst>
              <a:gd name="T0" fmla="*/ 11132 w 11352"/>
              <a:gd name="T1" fmla="*/ 3653 h 10786"/>
              <a:gd name="T2" fmla="*/ 10293 w 11352"/>
              <a:gd name="T3" fmla="*/ 2924 h 10786"/>
              <a:gd name="T4" fmla="*/ 10923 w 11352"/>
              <a:gd name="T5" fmla="*/ 2205 h 10786"/>
              <a:gd name="T6" fmla="*/ 11132 w 11352"/>
              <a:gd name="T7" fmla="*/ 777 h 10786"/>
              <a:gd name="T8" fmla="*/ 9951 w 11352"/>
              <a:gd name="T9" fmla="*/ 0 h 10786"/>
              <a:gd name="T10" fmla="*/ 2945 w 11352"/>
              <a:gd name="T11" fmla="*/ 0 h 10786"/>
              <a:gd name="T12" fmla="*/ 469 w 11352"/>
              <a:gd name="T13" fmla="*/ 2828 h 10786"/>
              <a:gd name="T14" fmla="*/ 251 w 11352"/>
              <a:gd name="T15" fmla="*/ 3164 h 10786"/>
              <a:gd name="T16" fmla="*/ 359 w 11352"/>
              <a:gd name="T17" fmla="*/ 4441 h 10786"/>
              <a:gd name="T18" fmla="*/ 1045 w 11352"/>
              <a:gd name="T19" fmla="*/ 4965 h 10786"/>
              <a:gd name="T20" fmla="*/ 414 w 11352"/>
              <a:gd name="T21" fmla="*/ 5746 h 10786"/>
              <a:gd name="T22" fmla="*/ 218 w 11352"/>
              <a:gd name="T23" fmla="*/ 7148 h 10786"/>
              <a:gd name="T24" fmla="*/ 1019 w 11352"/>
              <a:gd name="T25" fmla="*/ 7853 h 10786"/>
              <a:gd name="T26" fmla="*/ 414 w 11352"/>
              <a:gd name="T27" fmla="*/ 8595 h 10786"/>
              <a:gd name="T28" fmla="*/ 222 w 11352"/>
              <a:gd name="T29" fmla="*/ 10018 h 10786"/>
              <a:gd name="T30" fmla="*/ 1398 w 11352"/>
              <a:gd name="T31" fmla="*/ 10786 h 10786"/>
              <a:gd name="T32" fmla="*/ 8446 w 11352"/>
              <a:gd name="T33" fmla="*/ 10786 h 10786"/>
              <a:gd name="T34" fmla="*/ 10923 w 11352"/>
              <a:gd name="T35" fmla="*/ 7958 h 10786"/>
              <a:gd name="T36" fmla="*/ 11132 w 11352"/>
              <a:gd name="T37" fmla="*/ 6529 h 10786"/>
              <a:gd name="T38" fmla="*/ 10293 w 11352"/>
              <a:gd name="T39" fmla="*/ 5800 h 10786"/>
              <a:gd name="T40" fmla="*/ 10923 w 11352"/>
              <a:gd name="T41" fmla="*/ 5081 h 10786"/>
              <a:gd name="T42" fmla="*/ 11132 w 11352"/>
              <a:gd name="T43" fmla="*/ 3653 h 10786"/>
              <a:gd name="T44" fmla="*/ 962 w 11352"/>
              <a:gd name="T45" fmla="*/ 4050 h 10786"/>
              <a:gd name="T46" fmla="*/ 867 w 11352"/>
              <a:gd name="T47" fmla="*/ 3595 h 10786"/>
              <a:gd name="T48" fmla="*/ 5285 w 11352"/>
              <a:gd name="T49" fmla="*/ 3595 h 10786"/>
              <a:gd name="T50" fmla="*/ 5285 w 11352"/>
              <a:gd name="T51" fmla="*/ 2876 h 10786"/>
              <a:gd name="T52" fmla="*/ 1383 w 11352"/>
              <a:gd name="T53" fmla="*/ 2876 h 10786"/>
              <a:gd name="T54" fmla="*/ 3271 w 11352"/>
              <a:gd name="T55" fmla="*/ 719 h 10786"/>
              <a:gd name="T56" fmla="*/ 9951 w 11352"/>
              <a:gd name="T57" fmla="*/ 719 h 10786"/>
              <a:gd name="T58" fmla="*/ 10477 w 11352"/>
              <a:gd name="T59" fmla="*/ 1071 h 10786"/>
              <a:gd name="T60" fmla="*/ 10384 w 11352"/>
              <a:gd name="T61" fmla="*/ 1729 h 10786"/>
              <a:gd name="T62" fmla="*/ 8120 w 11352"/>
              <a:gd name="T63" fmla="*/ 4314 h 10786"/>
              <a:gd name="T64" fmla="*/ 1440 w 11352"/>
              <a:gd name="T65" fmla="*/ 4314 h 10786"/>
              <a:gd name="T66" fmla="*/ 962 w 11352"/>
              <a:gd name="T67" fmla="*/ 4050 h 10786"/>
              <a:gd name="T68" fmla="*/ 9951 w 11352"/>
              <a:gd name="T69" fmla="*/ 6472 h 10786"/>
              <a:gd name="T70" fmla="*/ 10477 w 11352"/>
              <a:gd name="T71" fmla="*/ 6824 h 10786"/>
              <a:gd name="T72" fmla="*/ 10384 w 11352"/>
              <a:gd name="T73" fmla="*/ 7481 h 10786"/>
              <a:gd name="T74" fmla="*/ 8120 w 11352"/>
              <a:gd name="T75" fmla="*/ 10067 h 10786"/>
              <a:gd name="T76" fmla="*/ 1398 w 11352"/>
              <a:gd name="T77" fmla="*/ 10067 h 10786"/>
              <a:gd name="T78" fmla="*/ 875 w 11352"/>
              <a:gd name="T79" fmla="*/ 9719 h 10786"/>
              <a:gd name="T80" fmla="*/ 831 w 11352"/>
              <a:gd name="T81" fmla="*/ 9348 h 10786"/>
              <a:gd name="T82" fmla="*/ 6364 w 11352"/>
              <a:gd name="T83" fmla="*/ 9348 h 10786"/>
              <a:gd name="T84" fmla="*/ 6364 w 11352"/>
              <a:gd name="T85" fmla="*/ 8629 h 10786"/>
              <a:gd name="T86" fmla="*/ 1314 w 11352"/>
              <a:gd name="T87" fmla="*/ 8629 h 10786"/>
              <a:gd name="T88" fmla="*/ 1901 w 11352"/>
              <a:gd name="T89" fmla="*/ 7910 h 10786"/>
              <a:gd name="T90" fmla="*/ 8446 w 11352"/>
              <a:gd name="T91" fmla="*/ 7910 h 10786"/>
              <a:gd name="T92" fmla="*/ 9705 w 11352"/>
              <a:gd name="T93" fmla="*/ 6472 h 10786"/>
              <a:gd name="T94" fmla="*/ 9951 w 11352"/>
              <a:gd name="T95" fmla="*/ 6472 h 10786"/>
              <a:gd name="T96" fmla="*/ 10384 w 11352"/>
              <a:gd name="T97" fmla="*/ 4605 h 10786"/>
              <a:gd name="T98" fmla="*/ 8120 w 11352"/>
              <a:gd name="T99" fmla="*/ 7191 h 10786"/>
              <a:gd name="T100" fmla="*/ 1398 w 11352"/>
              <a:gd name="T101" fmla="*/ 7191 h 10786"/>
              <a:gd name="T102" fmla="*/ 872 w 11352"/>
              <a:gd name="T103" fmla="*/ 6848 h 10786"/>
              <a:gd name="T104" fmla="*/ 834 w 11352"/>
              <a:gd name="T105" fmla="*/ 6472 h 10786"/>
              <a:gd name="T106" fmla="*/ 3487 w 11352"/>
              <a:gd name="T107" fmla="*/ 6472 h 10786"/>
              <a:gd name="T108" fmla="*/ 3487 w 11352"/>
              <a:gd name="T109" fmla="*/ 5753 h 10786"/>
              <a:gd name="T110" fmla="*/ 1332 w 11352"/>
              <a:gd name="T111" fmla="*/ 5753 h 10786"/>
              <a:gd name="T112" fmla="*/ 1913 w 11352"/>
              <a:gd name="T113" fmla="*/ 5033 h 10786"/>
              <a:gd name="T114" fmla="*/ 8446 w 11352"/>
              <a:gd name="T115" fmla="*/ 5033 h 10786"/>
              <a:gd name="T116" fmla="*/ 9705 w 11352"/>
              <a:gd name="T117" fmla="*/ 3595 h 10786"/>
              <a:gd name="T118" fmla="*/ 9951 w 11352"/>
              <a:gd name="T119" fmla="*/ 3595 h 10786"/>
              <a:gd name="T120" fmla="*/ 10477 w 11352"/>
              <a:gd name="T121" fmla="*/ 3948 h 10786"/>
              <a:gd name="T122" fmla="*/ 10384 w 11352"/>
              <a:gd name="T123" fmla="*/ 4605 h 10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352" h="10786">
                <a:moveTo>
                  <a:pt x="11132" y="3653"/>
                </a:moveTo>
                <a:cubicBezTo>
                  <a:pt x="10967" y="3284"/>
                  <a:pt x="10660" y="3025"/>
                  <a:pt x="10293" y="2924"/>
                </a:cubicBezTo>
                <a:lnTo>
                  <a:pt x="10923" y="2205"/>
                </a:lnTo>
                <a:cubicBezTo>
                  <a:pt x="11272" y="1812"/>
                  <a:pt x="11352" y="1266"/>
                  <a:pt x="11132" y="777"/>
                </a:cubicBezTo>
                <a:cubicBezTo>
                  <a:pt x="10917" y="297"/>
                  <a:pt x="10465" y="0"/>
                  <a:pt x="9951" y="0"/>
                </a:cubicBezTo>
                <a:lnTo>
                  <a:pt x="2945" y="0"/>
                </a:lnTo>
                <a:lnTo>
                  <a:pt x="469" y="2828"/>
                </a:lnTo>
                <a:cubicBezTo>
                  <a:pt x="378" y="2930"/>
                  <a:pt x="305" y="3043"/>
                  <a:pt x="251" y="3164"/>
                </a:cubicBezTo>
                <a:cubicBezTo>
                  <a:pt x="70" y="3569"/>
                  <a:pt x="111" y="4058"/>
                  <a:pt x="359" y="4441"/>
                </a:cubicBezTo>
                <a:cubicBezTo>
                  <a:pt x="527" y="4699"/>
                  <a:pt x="768" y="4875"/>
                  <a:pt x="1045" y="4965"/>
                </a:cubicBezTo>
                <a:lnTo>
                  <a:pt x="414" y="5746"/>
                </a:lnTo>
                <a:cubicBezTo>
                  <a:pt x="76" y="6137"/>
                  <a:pt x="1" y="6675"/>
                  <a:pt x="218" y="7148"/>
                </a:cubicBezTo>
                <a:cubicBezTo>
                  <a:pt x="378" y="7497"/>
                  <a:pt x="670" y="7748"/>
                  <a:pt x="1019" y="7853"/>
                </a:cubicBezTo>
                <a:lnTo>
                  <a:pt x="414" y="8595"/>
                </a:lnTo>
                <a:cubicBezTo>
                  <a:pt x="74" y="8989"/>
                  <a:pt x="0" y="9534"/>
                  <a:pt x="222" y="10018"/>
                </a:cubicBezTo>
                <a:cubicBezTo>
                  <a:pt x="439" y="10492"/>
                  <a:pt x="890" y="10786"/>
                  <a:pt x="1398" y="10786"/>
                </a:cubicBezTo>
                <a:lnTo>
                  <a:pt x="8446" y="10786"/>
                </a:lnTo>
                <a:lnTo>
                  <a:pt x="10923" y="7958"/>
                </a:lnTo>
                <a:cubicBezTo>
                  <a:pt x="11272" y="7565"/>
                  <a:pt x="11352" y="7018"/>
                  <a:pt x="11132" y="6529"/>
                </a:cubicBezTo>
                <a:cubicBezTo>
                  <a:pt x="10967" y="6161"/>
                  <a:pt x="10660" y="5901"/>
                  <a:pt x="10293" y="5800"/>
                </a:cubicBezTo>
                <a:lnTo>
                  <a:pt x="10923" y="5081"/>
                </a:lnTo>
                <a:cubicBezTo>
                  <a:pt x="11272" y="4689"/>
                  <a:pt x="11352" y="4142"/>
                  <a:pt x="11132" y="3653"/>
                </a:cubicBezTo>
                <a:close/>
                <a:moveTo>
                  <a:pt x="962" y="4050"/>
                </a:moveTo>
                <a:cubicBezTo>
                  <a:pt x="873" y="3912"/>
                  <a:pt x="841" y="3748"/>
                  <a:pt x="867" y="3595"/>
                </a:cubicBezTo>
                <a:lnTo>
                  <a:pt x="5285" y="3595"/>
                </a:lnTo>
                <a:lnTo>
                  <a:pt x="5285" y="2876"/>
                </a:lnTo>
                <a:lnTo>
                  <a:pt x="1383" y="2876"/>
                </a:lnTo>
                <a:lnTo>
                  <a:pt x="3271" y="719"/>
                </a:lnTo>
                <a:lnTo>
                  <a:pt x="9951" y="719"/>
                </a:lnTo>
                <a:cubicBezTo>
                  <a:pt x="10181" y="719"/>
                  <a:pt x="10377" y="851"/>
                  <a:pt x="10477" y="1071"/>
                </a:cubicBezTo>
                <a:cubicBezTo>
                  <a:pt x="10556" y="1249"/>
                  <a:pt x="10574" y="1514"/>
                  <a:pt x="10384" y="1729"/>
                </a:cubicBezTo>
                <a:lnTo>
                  <a:pt x="8120" y="4314"/>
                </a:lnTo>
                <a:lnTo>
                  <a:pt x="1440" y="4314"/>
                </a:lnTo>
                <a:cubicBezTo>
                  <a:pt x="1174" y="4314"/>
                  <a:pt x="1027" y="4148"/>
                  <a:pt x="962" y="4050"/>
                </a:cubicBezTo>
                <a:close/>
                <a:moveTo>
                  <a:pt x="9951" y="6472"/>
                </a:moveTo>
                <a:cubicBezTo>
                  <a:pt x="10181" y="6472"/>
                  <a:pt x="10377" y="6604"/>
                  <a:pt x="10477" y="6824"/>
                </a:cubicBezTo>
                <a:cubicBezTo>
                  <a:pt x="10556" y="7002"/>
                  <a:pt x="10574" y="7267"/>
                  <a:pt x="10384" y="7481"/>
                </a:cubicBezTo>
                <a:lnTo>
                  <a:pt x="8120" y="10067"/>
                </a:lnTo>
                <a:lnTo>
                  <a:pt x="1398" y="10067"/>
                </a:lnTo>
                <a:cubicBezTo>
                  <a:pt x="1171" y="10067"/>
                  <a:pt x="975" y="9937"/>
                  <a:pt x="875" y="9719"/>
                </a:cubicBezTo>
                <a:cubicBezTo>
                  <a:pt x="829" y="9616"/>
                  <a:pt x="808" y="9484"/>
                  <a:pt x="831" y="9348"/>
                </a:cubicBezTo>
                <a:lnTo>
                  <a:pt x="6364" y="9348"/>
                </a:lnTo>
                <a:lnTo>
                  <a:pt x="6364" y="8629"/>
                </a:lnTo>
                <a:lnTo>
                  <a:pt x="1314" y="8629"/>
                </a:lnTo>
                <a:lnTo>
                  <a:pt x="1901" y="7910"/>
                </a:lnTo>
                <a:lnTo>
                  <a:pt x="8446" y="7910"/>
                </a:lnTo>
                <a:lnTo>
                  <a:pt x="9705" y="6472"/>
                </a:lnTo>
                <a:lnTo>
                  <a:pt x="9951" y="6472"/>
                </a:lnTo>
                <a:close/>
                <a:moveTo>
                  <a:pt x="10384" y="4605"/>
                </a:moveTo>
                <a:lnTo>
                  <a:pt x="8120" y="7191"/>
                </a:lnTo>
                <a:lnTo>
                  <a:pt x="1398" y="7191"/>
                </a:lnTo>
                <a:cubicBezTo>
                  <a:pt x="1167" y="7191"/>
                  <a:pt x="970" y="7063"/>
                  <a:pt x="872" y="6848"/>
                </a:cubicBezTo>
                <a:cubicBezTo>
                  <a:pt x="815" y="6724"/>
                  <a:pt x="806" y="6595"/>
                  <a:pt x="834" y="6472"/>
                </a:cubicBezTo>
                <a:lnTo>
                  <a:pt x="3487" y="6472"/>
                </a:lnTo>
                <a:lnTo>
                  <a:pt x="3487" y="5753"/>
                </a:lnTo>
                <a:lnTo>
                  <a:pt x="1332" y="5753"/>
                </a:lnTo>
                <a:lnTo>
                  <a:pt x="1913" y="5033"/>
                </a:lnTo>
                <a:lnTo>
                  <a:pt x="8446" y="5033"/>
                </a:lnTo>
                <a:lnTo>
                  <a:pt x="9705" y="3595"/>
                </a:lnTo>
                <a:lnTo>
                  <a:pt x="9951" y="3595"/>
                </a:lnTo>
                <a:cubicBezTo>
                  <a:pt x="10181" y="3595"/>
                  <a:pt x="10377" y="3727"/>
                  <a:pt x="10477" y="3948"/>
                </a:cubicBezTo>
                <a:cubicBezTo>
                  <a:pt x="10556" y="4125"/>
                  <a:pt x="10574" y="4391"/>
                  <a:pt x="10384" y="4605"/>
                </a:cubicBezTo>
                <a:close/>
              </a:path>
            </a:pathLst>
          </a:custGeom>
          <a:ln w="38100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4" name="profits_174515">
            <a:extLst>
              <a:ext uri="{FF2B5EF4-FFF2-40B4-BE49-F238E27FC236}">
                <a16:creationId xmlns:a16="http://schemas.microsoft.com/office/drawing/2014/main" id="{E849C902-E71E-4A80-8436-089A9543284A}"/>
              </a:ext>
            </a:extLst>
          </p:cNvPr>
          <p:cNvSpPr>
            <a:spLocks/>
          </p:cNvSpPr>
          <p:nvPr/>
        </p:nvSpPr>
        <p:spPr bwMode="auto">
          <a:xfrm>
            <a:off x="8921381" y="2545854"/>
            <a:ext cx="1061036" cy="1075706"/>
          </a:xfrm>
          <a:custGeom>
            <a:avLst/>
            <a:gdLst>
              <a:gd name="connsiteX0" fmla="*/ 573736 w 597971"/>
              <a:gd name="connsiteY0" fmla="*/ 198204 h 606238"/>
              <a:gd name="connsiteX1" fmla="*/ 24498 w 597971"/>
              <a:gd name="connsiteY1" fmla="*/ 419573 h 606238"/>
              <a:gd name="connsiteX2" fmla="*/ 24498 w 597971"/>
              <a:gd name="connsiteY2" fmla="*/ 582051 h 606238"/>
              <a:gd name="connsiteX3" fmla="*/ 341660 w 597971"/>
              <a:gd name="connsiteY3" fmla="*/ 582051 h 606238"/>
              <a:gd name="connsiteX4" fmla="*/ 341660 w 597971"/>
              <a:gd name="connsiteY4" fmla="*/ 399329 h 606238"/>
              <a:gd name="connsiteX5" fmla="*/ 366159 w 597971"/>
              <a:gd name="connsiteY5" fmla="*/ 399329 h 606238"/>
              <a:gd name="connsiteX6" fmla="*/ 366159 w 597971"/>
              <a:gd name="connsiteY6" fmla="*/ 582051 h 606238"/>
              <a:gd name="connsiteX7" fmla="*/ 451508 w 597971"/>
              <a:gd name="connsiteY7" fmla="*/ 582051 h 606238"/>
              <a:gd name="connsiteX8" fmla="*/ 451508 w 597971"/>
              <a:gd name="connsiteY8" fmla="*/ 338071 h 606238"/>
              <a:gd name="connsiteX9" fmla="*/ 476006 w 597971"/>
              <a:gd name="connsiteY9" fmla="*/ 338071 h 606238"/>
              <a:gd name="connsiteX10" fmla="*/ 476006 w 597971"/>
              <a:gd name="connsiteY10" fmla="*/ 582051 h 606238"/>
              <a:gd name="connsiteX11" fmla="*/ 573736 w 597971"/>
              <a:gd name="connsiteY11" fmla="*/ 582051 h 606238"/>
              <a:gd name="connsiteX12" fmla="*/ 581376 w 597971"/>
              <a:gd name="connsiteY12" fmla="*/ 168758 h 606238"/>
              <a:gd name="connsiteX13" fmla="*/ 592703 w 597971"/>
              <a:gd name="connsiteY13" fmla="*/ 169809 h 606238"/>
              <a:gd name="connsiteX14" fmla="*/ 597971 w 597971"/>
              <a:gd name="connsiteY14" fmla="*/ 180063 h 606238"/>
              <a:gd name="connsiteX15" fmla="*/ 597971 w 597971"/>
              <a:gd name="connsiteY15" fmla="*/ 594144 h 606238"/>
              <a:gd name="connsiteX16" fmla="*/ 585854 w 597971"/>
              <a:gd name="connsiteY16" fmla="*/ 606238 h 606238"/>
              <a:gd name="connsiteX17" fmla="*/ 12117 w 597971"/>
              <a:gd name="connsiteY17" fmla="*/ 606238 h 606238"/>
              <a:gd name="connsiteX18" fmla="*/ 0 w 597971"/>
              <a:gd name="connsiteY18" fmla="*/ 594144 h 606238"/>
              <a:gd name="connsiteX19" fmla="*/ 0 w 597971"/>
              <a:gd name="connsiteY19" fmla="*/ 411423 h 606238"/>
              <a:gd name="connsiteX20" fmla="*/ 7639 w 597971"/>
              <a:gd name="connsiteY20" fmla="*/ 400118 h 606238"/>
              <a:gd name="connsiteX21" fmla="*/ 430961 w 597971"/>
              <a:gd name="connsiteY21" fmla="*/ 787 h 606238"/>
              <a:gd name="connsiteX22" fmla="*/ 440180 w 597971"/>
              <a:gd name="connsiteY22" fmla="*/ 1017 h 606238"/>
              <a:gd name="connsiteX23" fmla="*/ 518407 w 597971"/>
              <a:gd name="connsiteY23" fmla="*/ 35721 h 606238"/>
              <a:gd name="connsiteX24" fmla="*/ 524729 w 597971"/>
              <a:gd name="connsiteY24" fmla="*/ 42556 h 606238"/>
              <a:gd name="connsiteX25" fmla="*/ 524465 w 597971"/>
              <a:gd name="connsiteY25" fmla="*/ 51758 h 606238"/>
              <a:gd name="connsiteX26" fmla="*/ 489697 w 597971"/>
              <a:gd name="connsiteY26" fmla="*/ 129578 h 606238"/>
              <a:gd name="connsiteX27" fmla="*/ 478635 w 597971"/>
              <a:gd name="connsiteY27" fmla="*/ 136940 h 606238"/>
              <a:gd name="connsiteX28" fmla="*/ 473631 w 597971"/>
              <a:gd name="connsiteY28" fmla="*/ 135888 h 606238"/>
              <a:gd name="connsiteX29" fmla="*/ 467573 w 597971"/>
              <a:gd name="connsiteY29" fmla="*/ 119851 h 606238"/>
              <a:gd name="connsiteX30" fmla="*/ 489171 w 597971"/>
              <a:gd name="connsiteY30" fmla="*/ 70950 h 606238"/>
              <a:gd name="connsiteX31" fmla="*/ 63792 w 597971"/>
              <a:gd name="connsiteY31" fmla="*/ 257088 h 606238"/>
              <a:gd name="connsiteX32" fmla="*/ 59051 w 597971"/>
              <a:gd name="connsiteY32" fmla="*/ 258139 h 606238"/>
              <a:gd name="connsiteX33" fmla="*/ 47725 w 597971"/>
              <a:gd name="connsiteY33" fmla="*/ 251041 h 606238"/>
              <a:gd name="connsiteX34" fmla="*/ 54047 w 597971"/>
              <a:gd name="connsiteY34" fmla="*/ 235004 h 606238"/>
              <a:gd name="connsiteX35" fmla="*/ 483376 w 597971"/>
              <a:gd name="connsiteY35" fmla="*/ 46763 h 606238"/>
              <a:gd name="connsiteX36" fmla="*/ 430434 w 597971"/>
              <a:gd name="connsiteY36" fmla="*/ 23364 h 606238"/>
              <a:gd name="connsiteX37" fmla="*/ 424113 w 597971"/>
              <a:gd name="connsiteY37" fmla="*/ 7064 h 606238"/>
              <a:gd name="connsiteX38" fmla="*/ 430961 w 597971"/>
              <a:gd name="connsiteY38" fmla="*/ 787 h 60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97971" h="606238">
                <a:moveTo>
                  <a:pt x="573736" y="198204"/>
                </a:moveTo>
                <a:lnTo>
                  <a:pt x="24498" y="419573"/>
                </a:lnTo>
                <a:lnTo>
                  <a:pt x="24498" y="582051"/>
                </a:lnTo>
                <a:lnTo>
                  <a:pt x="341660" y="582051"/>
                </a:lnTo>
                <a:lnTo>
                  <a:pt x="341660" y="399329"/>
                </a:lnTo>
                <a:lnTo>
                  <a:pt x="366159" y="399329"/>
                </a:lnTo>
                <a:lnTo>
                  <a:pt x="366159" y="582051"/>
                </a:lnTo>
                <a:lnTo>
                  <a:pt x="451508" y="582051"/>
                </a:lnTo>
                <a:lnTo>
                  <a:pt x="451508" y="338071"/>
                </a:lnTo>
                <a:lnTo>
                  <a:pt x="476006" y="338071"/>
                </a:lnTo>
                <a:lnTo>
                  <a:pt x="476006" y="582051"/>
                </a:lnTo>
                <a:lnTo>
                  <a:pt x="573736" y="582051"/>
                </a:lnTo>
                <a:close/>
                <a:moveTo>
                  <a:pt x="581376" y="168758"/>
                </a:moveTo>
                <a:cubicBezTo>
                  <a:pt x="585063" y="167180"/>
                  <a:pt x="589278" y="167706"/>
                  <a:pt x="592703" y="169809"/>
                </a:cubicBezTo>
                <a:cubicBezTo>
                  <a:pt x="596127" y="172176"/>
                  <a:pt x="597971" y="175856"/>
                  <a:pt x="597971" y="180063"/>
                </a:cubicBezTo>
                <a:lnTo>
                  <a:pt x="597971" y="594144"/>
                </a:lnTo>
                <a:cubicBezTo>
                  <a:pt x="597971" y="600980"/>
                  <a:pt x="592439" y="606238"/>
                  <a:pt x="585854" y="606238"/>
                </a:cubicBezTo>
                <a:lnTo>
                  <a:pt x="12117" y="606238"/>
                </a:lnTo>
                <a:cubicBezTo>
                  <a:pt x="5532" y="606238"/>
                  <a:pt x="0" y="600980"/>
                  <a:pt x="0" y="594144"/>
                </a:cubicBezTo>
                <a:lnTo>
                  <a:pt x="0" y="411423"/>
                </a:lnTo>
                <a:cubicBezTo>
                  <a:pt x="0" y="406427"/>
                  <a:pt x="3161" y="401958"/>
                  <a:pt x="7639" y="400118"/>
                </a:cubicBezTo>
                <a:close/>
                <a:moveTo>
                  <a:pt x="430961" y="787"/>
                </a:moveTo>
                <a:cubicBezTo>
                  <a:pt x="433858" y="-297"/>
                  <a:pt x="437151" y="-297"/>
                  <a:pt x="440180" y="1017"/>
                </a:cubicBezTo>
                <a:lnTo>
                  <a:pt x="518407" y="35721"/>
                </a:lnTo>
                <a:cubicBezTo>
                  <a:pt x="521305" y="37035"/>
                  <a:pt x="523675" y="39402"/>
                  <a:pt x="524729" y="42556"/>
                </a:cubicBezTo>
                <a:cubicBezTo>
                  <a:pt x="525782" y="45448"/>
                  <a:pt x="525782" y="48866"/>
                  <a:pt x="524465" y="51758"/>
                </a:cubicBezTo>
                <a:lnTo>
                  <a:pt x="489697" y="129578"/>
                </a:lnTo>
                <a:cubicBezTo>
                  <a:pt x="487854" y="134311"/>
                  <a:pt x="483376" y="136940"/>
                  <a:pt x="478635" y="136940"/>
                </a:cubicBezTo>
                <a:cubicBezTo>
                  <a:pt x="477055" y="136940"/>
                  <a:pt x="475211" y="136677"/>
                  <a:pt x="473631" y="135888"/>
                </a:cubicBezTo>
                <a:cubicBezTo>
                  <a:pt x="467573" y="132996"/>
                  <a:pt x="464675" y="125898"/>
                  <a:pt x="467573" y="119851"/>
                </a:cubicBezTo>
                <a:lnTo>
                  <a:pt x="489171" y="70950"/>
                </a:lnTo>
                <a:lnTo>
                  <a:pt x="63792" y="257088"/>
                </a:lnTo>
                <a:cubicBezTo>
                  <a:pt x="62212" y="257876"/>
                  <a:pt x="60631" y="258139"/>
                  <a:pt x="59051" y="258139"/>
                </a:cubicBezTo>
                <a:cubicBezTo>
                  <a:pt x="54310" y="258139"/>
                  <a:pt x="49832" y="255510"/>
                  <a:pt x="47725" y="251041"/>
                </a:cubicBezTo>
                <a:cubicBezTo>
                  <a:pt x="45091" y="244731"/>
                  <a:pt x="47725" y="237633"/>
                  <a:pt x="54047" y="235004"/>
                </a:cubicBezTo>
                <a:lnTo>
                  <a:pt x="483376" y="46763"/>
                </a:lnTo>
                <a:lnTo>
                  <a:pt x="430434" y="23364"/>
                </a:lnTo>
                <a:cubicBezTo>
                  <a:pt x="424113" y="20472"/>
                  <a:pt x="421479" y="13374"/>
                  <a:pt x="424113" y="7064"/>
                </a:cubicBezTo>
                <a:cubicBezTo>
                  <a:pt x="425561" y="4041"/>
                  <a:pt x="428064" y="1872"/>
                  <a:pt x="430961" y="787"/>
                </a:cubicBezTo>
                <a:close/>
              </a:path>
            </a:pathLst>
          </a:custGeom>
          <a:ln w="38100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文本框 64">
            <a:extLst>
              <a:ext uri="{FF2B5EF4-FFF2-40B4-BE49-F238E27FC236}">
                <a16:creationId xmlns:a16="http://schemas.microsoft.com/office/drawing/2014/main" id="{ADC23758-5503-4716-A4A4-FCD404AA28BB}"/>
              </a:ext>
            </a:extLst>
          </p:cNvPr>
          <p:cNvSpPr txBox="1"/>
          <p:nvPr/>
        </p:nvSpPr>
        <p:spPr>
          <a:xfrm>
            <a:off x="1248725" y="1760346"/>
            <a:ext cx="238765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dirty="0"/>
              <a:t>2010</a:t>
            </a:r>
            <a:r>
              <a:rPr lang="zh-CN" altLang="en-US" dirty="0"/>
              <a:t>年</a:t>
            </a:r>
          </a:p>
        </p:txBody>
      </p:sp>
      <p:sp>
        <p:nvSpPr>
          <p:cNvPr id="27" name="文本框 93">
            <a:extLst>
              <a:ext uri="{FF2B5EF4-FFF2-40B4-BE49-F238E27FC236}">
                <a16:creationId xmlns:a16="http://schemas.microsoft.com/office/drawing/2014/main" id="{19701C17-BE3C-4584-A605-DEB2B0628454}"/>
              </a:ext>
            </a:extLst>
          </p:cNvPr>
          <p:cNvSpPr txBox="1"/>
          <p:nvPr/>
        </p:nvSpPr>
        <p:spPr>
          <a:xfrm>
            <a:off x="5042831" y="1760346"/>
            <a:ext cx="296211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/>
              <a:t>2013</a:t>
            </a:r>
            <a:r>
              <a:rPr lang="zh-CN" altLang="en-US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</a:p>
        </p:txBody>
      </p:sp>
      <p:sp>
        <p:nvSpPr>
          <p:cNvPr id="28" name="文本框 101">
            <a:extLst>
              <a:ext uri="{FF2B5EF4-FFF2-40B4-BE49-F238E27FC236}">
                <a16:creationId xmlns:a16="http://schemas.microsoft.com/office/drawing/2014/main" id="{A3D1D7B2-01F4-49B3-8697-65F90D2AF091}"/>
              </a:ext>
            </a:extLst>
          </p:cNvPr>
          <p:cNvSpPr txBox="1"/>
          <p:nvPr/>
        </p:nvSpPr>
        <p:spPr>
          <a:xfrm>
            <a:off x="8921381" y="1760346"/>
            <a:ext cx="32460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b="1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2017</a:t>
            </a:r>
            <a:r>
              <a:rPr lang="zh-CN" altLang="en-US" sz="2800" b="1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</a:t>
            </a:r>
            <a:r>
              <a:rPr lang="en-US" altLang="zh-CN" sz="2800" b="1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4</a:t>
            </a:r>
            <a:r>
              <a:rPr lang="zh-CN" altLang="en-US" sz="2800" b="1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月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FA3764-5618-4C10-867B-581121A44D77}"/>
              </a:ext>
            </a:extLst>
          </p:cNvPr>
          <p:cNvCxnSpPr>
            <a:cxnSpLocks/>
          </p:cNvCxnSpPr>
          <p:nvPr/>
        </p:nvCxnSpPr>
        <p:spPr>
          <a:xfrm>
            <a:off x="1248725" y="4356295"/>
            <a:ext cx="142298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648805C-F410-44E6-9A08-D7DF416FCECE}"/>
              </a:ext>
            </a:extLst>
          </p:cNvPr>
          <p:cNvCxnSpPr>
            <a:cxnSpLocks/>
          </p:cNvCxnSpPr>
          <p:nvPr/>
        </p:nvCxnSpPr>
        <p:spPr>
          <a:xfrm>
            <a:off x="5042831" y="4356295"/>
            <a:ext cx="142298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9909047-33B8-4EE2-9DCF-E9754A6ACF57}"/>
              </a:ext>
            </a:extLst>
          </p:cNvPr>
          <p:cNvCxnSpPr>
            <a:cxnSpLocks/>
          </p:cNvCxnSpPr>
          <p:nvPr/>
        </p:nvCxnSpPr>
        <p:spPr>
          <a:xfrm>
            <a:off x="8921381" y="4356295"/>
            <a:ext cx="142298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761CA5D-E7FD-4B34-8CF6-761A756D9EC9}"/>
              </a:ext>
            </a:extLst>
          </p:cNvPr>
          <p:cNvGrpSpPr/>
          <p:nvPr/>
        </p:nvGrpSpPr>
        <p:grpSpPr>
          <a:xfrm>
            <a:off x="5033359" y="4583794"/>
            <a:ext cx="655108" cy="369324"/>
            <a:chOff x="1250505" y="4583794"/>
            <a:chExt cx="655108" cy="36932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0B525DE-8BF6-4438-BC15-32857F6DA65C}"/>
                </a:ext>
              </a:extLst>
            </p:cNvPr>
            <p:cNvSpPr/>
            <p:nvPr/>
          </p:nvSpPr>
          <p:spPr>
            <a:xfrm>
              <a:off x="1250505" y="4583794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2B7EEB7-7946-447C-8F04-7C2EE5CA56AF}"/>
                </a:ext>
              </a:extLst>
            </p:cNvPr>
            <p:cNvSpPr txBox="1"/>
            <p:nvPr/>
          </p:nvSpPr>
          <p:spPr>
            <a:xfrm>
              <a:off x="1250506" y="4629957"/>
              <a:ext cx="65510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职位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9578065-C6DA-4F70-BD4A-654568988196}"/>
              </a:ext>
            </a:extLst>
          </p:cNvPr>
          <p:cNvGrpSpPr/>
          <p:nvPr/>
        </p:nvGrpSpPr>
        <p:grpSpPr>
          <a:xfrm>
            <a:off x="5033359" y="5104996"/>
            <a:ext cx="655108" cy="369324"/>
            <a:chOff x="1250505" y="5104996"/>
            <a:chExt cx="655108" cy="369324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7A117EA-CCE3-484D-915F-E34050EAD20B}"/>
                </a:ext>
              </a:extLst>
            </p:cNvPr>
            <p:cNvSpPr/>
            <p:nvPr/>
          </p:nvSpPr>
          <p:spPr>
            <a:xfrm>
              <a:off x="1250505" y="5104996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7E5B5E-93BA-4EC4-AFC9-EF1A2D24C7CF}"/>
                </a:ext>
              </a:extLst>
            </p:cNvPr>
            <p:cNvSpPr txBox="1"/>
            <p:nvPr/>
          </p:nvSpPr>
          <p:spPr>
            <a:xfrm>
              <a:off x="1250506" y="5151159"/>
              <a:ext cx="65510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职责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5E07B8C-1727-4A85-8E6D-3A5D5971DAFD}"/>
              </a:ext>
            </a:extLst>
          </p:cNvPr>
          <p:cNvGrpSpPr/>
          <p:nvPr/>
        </p:nvGrpSpPr>
        <p:grpSpPr>
          <a:xfrm>
            <a:off x="8921381" y="4583794"/>
            <a:ext cx="655108" cy="369324"/>
            <a:chOff x="1250505" y="4583794"/>
            <a:chExt cx="655108" cy="369324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12640FBB-855A-403A-B72D-15A98A29FDBA}"/>
                </a:ext>
              </a:extLst>
            </p:cNvPr>
            <p:cNvSpPr/>
            <p:nvPr/>
          </p:nvSpPr>
          <p:spPr>
            <a:xfrm>
              <a:off x="1250505" y="4583794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911022-D9C1-4BB2-B3F7-37A52501EF7A}"/>
                </a:ext>
              </a:extLst>
            </p:cNvPr>
            <p:cNvSpPr txBox="1"/>
            <p:nvPr/>
          </p:nvSpPr>
          <p:spPr>
            <a:xfrm>
              <a:off x="1250506" y="4629957"/>
              <a:ext cx="65510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职位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2DB87C-EB8D-4E2C-A0CC-5F34492DF729}"/>
              </a:ext>
            </a:extLst>
          </p:cNvPr>
          <p:cNvGrpSpPr/>
          <p:nvPr/>
        </p:nvGrpSpPr>
        <p:grpSpPr>
          <a:xfrm>
            <a:off x="8921381" y="5104996"/>
            <a:ext cx="655108" cy="369324"/>
            <a:chOff x="1250505" y="5104996"/>
            <a:chExt cx="655108" cy="369324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0BEC7F55-5AC4-4617-914E-D521CBEE298E}"/>
                </a:ext>
              </a:extLst>
            </p:cNvPr>
            <p:cNvSpPr/>
            <p:nvPr/>
          </p:nvSpPr>
          <p:spPr>
            <a:xfrm>
              <a:off x="1250505" y="5104996"/>
              <a:ext cx="655108" cy="369324"/>
            </a:xfrm>
            <a:prstGeom prst="roundRect">
              <a:avLst>
                <a:gd name="adj" fmla="val 31231"/>
              </a:avLst>
            </a:prstGeom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5EC0413-BF0B-4B40-B05F-6CB9891B55F8}"/>
                </a:ext>
              </a:extLst>
            </p:cNvPr>
            <p:cNvSpPr txBox="1"/>
            <p:nvPr/>
          </p:nvSpPr>
          <p:spPr>
            <a:xfrm>
              <a:off x="1250506" y="5151159"/>
              <a:ext cx="65510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职责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943120259"/>
              </p:ext>
            </p:extLst>
          </p:nvPr>
        </p:nvGraphicFramePr>
        <p:xfrm>
          <a:off x="702357" y="1590623"/>
          <a:ext cx="5393643" cy="4294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文本框 29">
            <a:extLst>
              <a:ext uri="{FF2B5EF4-FFF2-40B4-BE49-F238E27FC236}">
                <a16:creationId xmlns:a16="http://schemas.microsoft.com/office/drawing/2014/main" id="{959AAF1B-AFAA-48F0-AA91-197B1D4CE6B0}"/>
              </a:ext>
            </a:extLst>
          </p:cNvPr>
          <p:cNvSpPr txBox="1"/>
          <p:nvPr/>
        </p:nvSpPr>
        <p:spPr>
          <a:xfrm>
            <a:off x="7946207" y="2159643"/>
            <a:ext cx="298158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实现客户</a:t>
            </a:r>
            <a:r>
              <a:rPr lang="zh-CN" altLang="en-US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渗透率</a:t>
            </a:r>
            <a:r>
              <a:rPr lang="zh-CN" altLang="en-US" dirty="0">
                <a:latin typeface="+mn-ea"/>
              </a:rPr>
              <a:t>  </a:t>
            </a:r>
            <a:r>
              <a:rPr lang="en-US" altLang="zh-CN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100%</a:t>
            </a:r>
            <a:endParaRPr lang="en-US" altLang="zh-CN" dirty="0"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突破</a:t>
            </a:r>
            <a:r>
              <a:rPr lang="zh-CN" altLang="en-US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千万级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大客户  </a:t>
            </a:r>
            <a:r>
              <a:rPr lang="en-US" altLang="zh-CN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5</a:t>
            </a:r>
            <a:r>
              <a:rPr lang="zh-CN" altLang="en-US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家</a:t>
            </a:r>
            <a:r>
              <a:rPr lang="en-US" altLang="zh-CN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+</a:t>
            </a:r>
            <a:endParaRPr lang="zh-CN" altLang="en-US" dirty="0"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4AC8606-9D51-4B54-8CCA-333133B26B27}"/>
              </a:ext>
            </a:extLst>
          </p:cNvPr>
          <p:cNvSpPr txBox="1"/>
          <p:nvPr/>
        </p:nvSpPr>
        <p:spPr>
          <a:xfrm>
            <a:off x="7946207" y="4555207"/>
            <a:ext cx="3310202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平均增长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季度  </a:t>
            </a:r>
            <a:r>
              <a:rPr lang="en-US" altLang="zh-CN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600W+</a:t>
            </a:r>
            <a:endParaRPr lang="en-US" altLang="zh-CN" dirty="0"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完成率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季度  </a:t>
            </a:r>
            <a:r>
              <a:rPr lang="en-US" altLang="zh-CN" sz="3600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90%+</a:t>
            </a:r>
            <a:endParaRPr lang="zh-CN" altLang="en-US" dirty="0"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>
                      <a:alpha val="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135E72E-CF71-4FAC-8CF4-3D6466A6A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主要工作成果</a:t>
            </a:r>
            <a:r>
              <a:rPr lang="en-US" altLang="zh-CN" b="0" dirty="0"/>
              <a:t>-KPI</a:t>
            </a:r>
            <a:r>
              <a:rPr lang="zh-CN" altLang="en-US" b="0" dirty="0"/>
              <a:t>完成情况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41125FF-93B0-4F6F-A277-2B0FF1FA3F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Main achievements -KPI performance</a:t>
            </a:r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81412-7B5D-4C9A-9E91-8F9C703AC3D1}"/>
              </a:ext>
            </a:extLst>
          </p:cNvPr>
          <p:cNvGrpSpPr/>
          <p:nvPr/>
        </p:nvGrpSpPr>
        <p:grpSpPr>
          <a:xfrm>
            <a:off x="6628730" y="2159643"/>
            <a:ext cx="1107996" cy="1107996"/>
            <a:chOff x="6628730" y="2159643"/>
            <a:chExt cx="1107996" cy="11079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3D0ABF-1197-430F-9B45-E9A650548820}"/>
                </a:ext>
              </a:extLst>
            </p:cNvPr>
            <p:cNvSpPr txBox="1"/>
            <p:nvPr/>
          </p:nvSpPr>
          <p:spPr>
            <a:xfrm>
              <a:off x="6677029" y="2221199"/>
              <a:ext cx="1011398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b="0" dirty="0"/>
                <a:t>客户</a:t>
              </a:r>
              <a:endParaRPr lang="en-US" altLang="zh-CN" sz="3200" b="0" dirty="0"/>
            </a:p>
            <a:p>
              <a:pPr algn="ctr"/>
              <a:r>
                <a:rPr lang="zh-CN" altLang="en-US" sz="3200" b="0" dirty="0"/>
                <a:t>发展</a:t>
              </a:r>
              <a:endParaRPr lang="en-US" altLang="zh-CN" sz="3200" b="0" dirty="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744DFDC-8088-4CF5-835E-2022444D1024}"/>
                </a:ext>
              </a:extLst>
            </p:cNvPr>
            <p:cNvSpPr/>
            <p:nvPr/>
          </p:nvSpPr>
          <p:spPr>
            <a:xfrm>
              <a:off x="6628730" y="2159643"/>
              <a:ext cx="1107996" cy="1107996"/>
            </a:xfrm>
            <a:prstGeom prst="roundRect">
              <a:avLst/>
            </a:prstGeom>
            <a:ln w="22225">
              <a:gradFill>
                <a:gsLst>
                  <a:gs pos="0">
                    <a:schemeClr val="accent2"/>
                  </a:gs>
                  <a:gs pos="55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DD9CADE-AEBD-409C-85A6-833B1DFA8548}"/>
              </a:ext>
            </a:extLst>
          </p:cNvPr>
          <p:cNvGrpSpPr/>
          <p:nvPr/>
        </p:nvGrpSpPr>
        <p:grpSpPr>
          <a:xfrm>
            <a:off x="6628730" y="4555207"/>
            <a:ext cx="1107996" cy="1107996"/>
            <a:chOff x="6628730" y="4555207"/>
            <a:chExt cx="1107996" cy="11079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14B285-EC1D-49A3-B9BF-8DA32ABC9EFC}"/>
                </a:ext>
              </a:extLst>
            </p:cNvPr>
            <p:cNvSpPr txBox="1"/>
            <p:nvPr/>
          </p:nvSpPr>
          <p:spPr>
            <a:xfrm>
              <a:off x="6639358" y="4616763"/>
              <a:ext cx="108674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b="0" dirty="0"/>
                <a:t>收入</a:t>
              </a:r>
              <a:endParaRPr lang="en-US" altLang="zh-CN" sz="3200" b="0" dirty="0"/>
            </a:p>
            <a:p>
              <a:pPr algn="ctr"/>
              <a:r>
                <a:rPr lang="zh-CN" altLang="en-US" sz="3200" b="0" dirty="0"/>
                <a:t>业绩</a:t>
              </a:r>
              <a:endParaRPr lang="en-US" altLang="zh-CN" sz="3200" b="0" dirty="0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22FDDB4-DF5C-4B04-BFD9-B790E16E8253}"/>
                </a:ext>
              </a:extLst>
            </p:cNvPr>
            <p:cNvSpPr/>
            <p:nvPr/>
          </p:nvSpPr>
          <p:spPr>
            <a:xfrm>
              <a:off x="6628730" y="4555207"/>
              <a:ext cx="1107996" cy="1107996"/>
            </a:xfrm>
            <a:prstGeom prst="roundRect">
              <a:avLst/>
            </a:prstGeom>
            <a:ln w="22225">
              <a:gradFill>
                <a:gsLst>
                  <a:gs pos="0">
                    <a:schemeClr val="accent2"/>
                  </a:gs>
                  <a:gs pos="55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225CD1D-140E-4886-A341-53674AC1545D}"/>
              </a:ext>
            </a:extLst>
          </p:cNvPr>
          <p:cNvCxnSpPr>
            <a:cxnSpLocks/>
          </p:cNvCxnSpPr>
          <p:nvPr/>
        </p:nvCxnSpPr>
        <p:spPr>
          <a:xfrm>
            <a:off x="6615667" y="3916552"/>
            <a:ext cx="461705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099E8463-B5B6-489E-AE44-59CB1CEC2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主要工作成果</a:t>
            </a:r>
            <a:r>
              <a:rPr lang="en-US" altLang="zh-CN" b="0" dirty="0"/>
              <a:t>-</a:t>
            </a:r>
            <a:r>
              <a:rPr lang="zh-CN" altLang="en-US" b="0" dirty="0"/>
              <a:t>客户成功项目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E798A2E-46FA-4B21-BB43-173807E83C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Main achievements -success program of customer 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gray">
          <a:xfrm>
            <a:off x="5023835" y="4518482"/>
            <a:ext cx="2144330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突破</a:t>
            </a:r>
            <a:r>
              <a:rPr lang="en-US" altLang="zh-CN" sz="36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&amp;</a:t>
            </a:r>
            <a:r>
              <a:rPr lang="zh-CN" altLang="en-US" sz="36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贡献</a:t>
            </a:r>
            <a:endParaRPr lang="en-US" altLang="zh-CN" sz="3600" dirty="0">
              <a:gradFill>
                <a:gsLst>
                  <a:gs pos="55000">
                    <a:srgbClr val="4F60FE"/>
                  </a:gs>
                  <a:gs pos="0">
                    <a:srgbClr val="41DAFD"/>
                  </a:gs>
                  <a:gs pos="100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5" name="TextBox 40"/>
          <p:cNvSpPr txBox="1"/>
          <p:nvPr/>
        </p:nvSpPr>
        <p:spPr>
          <a:xfrm>
            <a:off x="623781" y="4745403"/>
            <a:ext cx="2992691" cy="8703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凤凰网全量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IDC,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6000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台物理机全部迁移至腾讯云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是腾讯云最大的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IDC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上云项目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月消耗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500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万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TextBox 40"/>
          <p:cNvSpPr txBox="1"/>
          <p:nvPr/>
        </p:nvSpPr>
        <p:spPr>
          <a:xfrm>
            <a:off x="623780" y="3230925"/>
            <a:ext cx="2992691" cy="5748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客户从</a:t>
            </a:r>
            <a:r>
              <a:rPr lang="en-US" altLang="zh-CN" sz="1600" dirty="0" err="1">
                <a:solidFill>
                  <a:schemeClr val="tx1"/>
                </a:solidFill>
                <a:latin typeface="+mn-ea"/>
                <a:ea typeface="+mn-ea"/>
              </a:rPr>
              <a:t>Ucloud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全量迁移至腾讯云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月消耗</a:t>
            </a:r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200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万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9009557" y="3230925"/>
            <a:ext cx="2635708" cy="5748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中标客户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CDN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、直播、海外等项目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整体收入达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1000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40"/>
          <p:cNvSpPr txBox="1"/>
          <p:nvPr/>
        </p:nvSpPr>
        <p:spPr>
          <a:xfrm>
            <a:off x="9009557" y="4756367"/>
            <a:ext cx="2635708" cy="8703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佳缘百合全量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IDC2500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迁移至腾讯云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,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又一个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IDC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上云的重要标杆案例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0DBC2A-32C3-4E51-884F-4ED66B267744}"/>
              </a:ext>
            </a:extLst>
          </p:cNvPr>
          <p:cNvGrpSpPr/>
          <p:nvPr/>
        </p:nvGrpSpPr>
        <p:grpSpPr>
          <a:xfrm>
            <a:off x="623781" y="2932416"/>
            <a:ext cx="2555748" cy="369332"/>
            <a:chOff x="622621" y="2932416"/>
            <a:chExt cx="2555748" cy="369332"/>
          </a:xfrm>
        </p:grpSpPr>
        <p:sp>
          <p:nvSpPr>
            <p:cNvPr id="20" name="TextBox 36"/>
            <p:cNvSpPr txBox="1"/>
            <p:nvPr/>
          </p:nvSpPr>
          <p:spPr>
            <a:xfrm>
              <a:off x="622621" y="2932416"/>
              <a:ext cx="89094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快看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3825075-EC2D-4875-B0A2-A641F7BCB345}"/>
                </a:ext>
              </a:extLst>
            </p:cNvPr>
            <p:cNvSpPr txBox="1"/>
            <p:nvPr/>
          </p:nvSpPr>
          <p:spPr>
            <a:xfrm>
              <a:off x="1227357" y="2978583"/>
              <a:ext cx="1951012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漫画迁移腾讯云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2D5C5F-A953-4837-89FC-DE0FEA391F96}"/>
              </a:ext>
            </a:extLst>
          </p:cNvPr>
          <p:cNvGrpSpPr/>
          <p:nvPr/>
        </p:nvGrpSpPr>
        <p:grpSpPr>
          <a:xfrm>
            <a:off x="623781" y="4437923"/>
            <a:ext cx="1975134" cy="369332"/>
            <a:chOff x="622621" y="4641123"/>
            <a:chExt cx="1975134" cy="369332"/>
          </a:xfrm>
        </p:grpSpPr>
        <p:sp>
          <p:nvSpPr>
            <p:cNvPr id="9" name="TextBox 16"/>
            <p:cNvSpPr txBox="1"/>
            <p:nvPr/>
          </p:nvSpPr>
          <p:spPr>
            <a:xfrm>
              <a:off x="622621" y="4641123"/>
              <a:ext cx="89094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凤凰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5687B411-7749-4B4C-AC4F-BDEEEB2D4ADD}"/>
                </a:ext>
              </a:extLst>
            </p:cNvPr>
            <p:cNvSpPr txBox="1"/>
            <p:nvPr/>
          </p:nvSpPr>
          <p:spPr>
            <a:xfrm>
              <a:off x="1256041" y="4687290"/>
              <a:ext cx="134171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all in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腾讯云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6699F2E-54D8-42F3-9E0D-C0BBA56974D8}"/>
              </a:ext>
            </a:extLst>
          </p:cNvPr>
          <p:cNvGrpSpPr/>
          <p:nvPr/>
        </p:nvGrpSpPr>
        <p:grpSpPr>
          <a:xfrm>
            <a:off x="4843472" y="1514212"/>
            <a:ext cx="2505056" cy="872645"/>
            <a:chOff x="4865351" y="1575651"/>
            <a:chExt cx="3205768" cy="872645"/>
          </a:xfrm>
        </p:grpSpPr>
        <p:sp>
          <p:nvSpPr>
            <p:cNvPr id="32" name="TextBox 40"/>
            <p:cNvSpPr txBox="1"/>
            <p:nvPr/>
          </p:nvSpPr>
          <p:spPr>
            <a:xfrm>
              <a:off x="4865351" y="1873459"/>
              <a:ext cx="3205768" cy="5748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阿里云腹地抢得客户信任，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成为第一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CDN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供应商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F50A54A-5AF9-4726-8316-41C96B572DE9}"/>
                </a:ext>
              </a:extLst>
            </p:cNvPr>
            <p:cNvGrpSpPr/>
            <p:nvPr/>
          </p:nvGrpSpPr>
          <p:grpSpPr>
            <a:xfrm>
              <a:off x="4865351" y="1575651"/>
              <a:ext cx="2849439" cy="369332"/>
              <a:chOff x="4860217" y="1537996"/>
              <a:chExt cx="2849439" cy="369332"/>
            </a:xfrm>
          </p:grpSpPr>
          <p:sp>
            <p:nvSpPr>
              <p:cNvPr id="21" name="TextBox 37"/>
              <p:cNvSpPr txBox="1"/>
              <p:nvPr/>
            </p:nvSpPr>
            <p:spPr>
              <a:xfrm>
                <a:off x="4860217" y="1537996"/>
                <a:ext cx="89094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55000">
                          <a:srgbClr val="4F60FE"/>
                        </a:gs>
                        <a:gs pos="0">
                          <a:srgbClr val="41DAFD"/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新浪</a:t>
                </a:r>
                <a:endParaRPr lang="en-US" altLang="zh-CN" sz="2400" dirty="0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A51B3531-63C1-480A-8526-7249FFEBB465}"/>
                  </a:ext>
                </a:extLst>
              </p:cNvPr>
              <p:cNvSpPr txBox="1"/>
              <p:nvPr/>
            </p:nvSpPr>
            <p:spPr>
              <a:xfrm>
                <a:off x="5721855" y="1584163"/>
                <a:ext cx="198780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CDN</a:t>
                </a: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突破一个</a:t>
                </a:r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T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32D8EC-55B4-4E36-8DC5-9E5D97DA36BB}"/>
              </a:ext>
            </a:extLst>
          </p:cNvPr>
          <p:cNvGrpSpPr/>
          <p:nvPr/>
        </p:nvGrpSpPr>
        <p:grpSpPr>
          <a:xfrm>
            <a:off x="9009557" y="2932416"/>
            <a:ext cx="1682831" cy="369332"/>
            <a:chOff x="8489727" y="2947104"/>
            <a:chExt cx="1682831" cy="369332"/>
          </a:xfrm>
        </p:grpSpPr>
        <p:sp>
          <p:nvSpPr>
            <p:cNvPr id="22" name="TextBox 38"/>
            <p:cNvSpPr txBox="1"/>
            <p:nvPr/>
          </p:nvSpPr>
          <p:spPr>
            <a:xfrm>
              <a:off x="8489727" y="2947104"/>
              <a:ext cx="146956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汽车之家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0760B89-A1E7-4A17-9FE6-406D29AC4440}"/>
                </a:ext>
              </a:extLst>
            </p:cNvPr>
            <p:cNvSpPr txBox="1"/>
            <p:nvPr/>
          </p:nvSpPr>
          <p:spPr>
            <a:xfrm>
              <a:off x="9698069" y="2993271"/>
              <a:ext cx="47448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破冰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65F919-AA8E-4854-AF7E-6059C91F5D6C}"/>
              </a:ext>
            </a:extLst>
          </p:cNvPr>
          <p:cNvGrpSpPr/>
          <p:nvPr/>
        </p:nvGrpSpPr>
        <p:grpSpPr>
          <a:xfrm>
            <a:off x="9009557" y="4460940"/>
            <a:ext cx="2528549" cy="369332"/>
            <a:chOff x="8489727" y="4664140"/>
            <a:chExt cx="2528549" cy="369332"/>
          </a:xfrm>
        </p:grpSpPr>
        <p:sp>
          <p:nvSpPr>
            <p:cNvPr id="23" name="TextBox 39"/>
            <p:cNvSpPr txBox="1"/>
            <p:nvPr/>
          </p:nvSpPr>
          <p:spPr>
            <a:xfrm>
              <a:off x="8489727" y="4664140"/>
              <a:ext cx="168119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55000">
                        <a:srgbClr val="4F60FE"/>
                      </a:gs>
                      <a:gs pos="0">
                        <a:srgbClr val="41DAFD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佳缘百合</a:t>
              </a:r>
              <a:endParaRPr lang="en-US" altLang="zh-CN" sz="24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B0818390-E5A8-438F-8D8E-5C9ECA601C1C}"/>
                </a:ext>
              </a:extLst>
            </p:cNvPr>
            <p:cNvSpPr txBox="1"/>
            <p:nvPr/>
          </p:nvSpPr>
          <p:spPr>
            <a:xfrm>
              <a:off x="9676562" y="4710307"/>
              <a:ext cx="134171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all in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腾讯云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C9A5E52-A614-4CD7-82ED-D4243BEF66D9}"/>
              </a:ext>
            </a:extLst>
          </p:cNvPr>
          <p:cNvGrpSpPr/>
          <p:nvPr/>
        </p:nvGrpSpPr>
        <p:grpSpPr>
          <a:xfrm>
            <a:off x="3960086" y="2979325"/>
            <a:ext cx="4271828" cy="4271828"/>
            <a:chOff x="-1685924" y="2076690"/>
            <a:chExt cx="1423986" cy="142398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1A0DFBC-3C73-49D4-AE2E-0251AE9965C0}"/>
                </a:ext>
              </a:extLst>
            </p:cNvPr>
            <p:cNvSpPr/>
            <p:nvPr/>
          </p:nvSpPr>
          <p:spPr>
            <a:xfrm>
              <a:off x="-1479711" y="2908869"/>
              <a:ext cx="991556" cy="16444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04778438-2D5A-472C-983C-19C826A60B7D}"/>
                </a:ext>
              </a:extLst>
            </p:cNvPr>
            <p:cNvSpPr/>
            <p:nvPr/>
          </p:nvSpPr>
          <p:spPr>
            <a:xfrm>
              <a:off x="-1648778" y="2880831"/>
              <a:ext cx="1329690" cy="220516"/>
            </a:xfrm>
            <a:prstGeom prst="arc">
              <a:avLst>
                <a:gd name="adj1" fmla="val 10216404"/>
                <a:gd name="adj2" fmla="val 594489"/>
              </a:avLst>
            </a:prstGeom>
            <a:noFill/>
            <a:ln>
              <a:gradFill>
                <a:gsLst>
                  <a:gs pos="13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9C04A65-4F69-4ED9-ACE0-86C3C9446830}"/>
                </a:ext>
              </a:extLst>
            </p:cNvPr>
            <p:cNvSpPr/>
            <p:nvPr/>
          </p:nvSpPr>
          <p:spPr>
            <a:xfrm>
              <a:off x="-1272541" y="2855799"/>
              <a:ext cx="577215" cy="9572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11339C4-9B32-4EBC-8ACC-F508B79ABEE7}"/>
                </a:ext>
              </a:extLst>
            </p:cNvPr>
            <p:cNvSpPr/>
            <p:nvPr/>
          </p:nvSpPr>
          <p:spPr>
            <a:xfrm>
              <a:off x="-1685924" y="2076690"/>
              <a:ext cx="1423986" cy="142398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595C97-A664-4A33-96CC-47AD4D3D053D}"/>
                </a:ext>
              </a:extLst>
            </p:cNvPr>
            <p:cNvSpPr/>
            <p:nvPr/>
          </p:nvSpPr>
          <p:spPr>
            <a:xfrm>
              <a:off x="-1581149" y="2181465"/>
              <a:ext cx="1214436" cy="1214436"/>
            </a:xfrm>
            <a:prstGeom prst="ellipse">
              <a:avLst/>
            </a:prstGeom>
            <a:noFill/>
            <a:ln w="60325">
              <a:gradFill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210A17-65F5-47FC-8758-8C44C0F6D29D}"/>
              </a:ext>
            </a:extLst>
          </p:cNvPr>
          <p:cNvGrpSpPr/>
          <p:nvPr/>
        </p:nvGrpSpPr>
        <p:grpSpPr>
          <a:xfrm>
            <a:off x="3218051" y="3070335"/>
            <a:ext cx="1234764" cy="401738"/>
            <a:chOff x="3218051" y="3141455"/>
            <a:chExt cx="1234764" cy="40173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3DDF609-181E-46B7-A206-6C09BE75FAE2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C6ECD9C-99F9-46B3-AD0C-4D0DEBEB5CFB}"/>
                </a:ext>
              </a:extLst>
            </p:cNvPr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3D953F0-8775-4F60-8E82-79E21DF63159}"/>
                </a:ext>
              </a:extLst>
            </p:cNvPr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0C2E1DC-611A-4D42-A3B0-8D588BFEB2BD}"/>
              </a:ext>
            </a:extLst>
          </p:cNvPr>
          <p:cNvGrpSpPr/>
          <p:nvPr/>
        </p:nvGrpSpPr>
        <p:grpSpPr>
          <a:xfrm flipH="1">
            <a:off x="7711721" y="3070335"/>
            <a:ext cx="1191691" cy="358665"/>
            <a:chOff x="3218051" y="3141455"/>
            <a:chExt cx="1191691" cy="358665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A7DFB35-EFA8-4162-9D12-0F0DD26B9BA7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1161967-9897-471A-A484-AC2B51301190}"/>
                </a:ext>
              </a:extLst>
            </p:cNvPr>
            <p:cNvCxnSpPr/>
            <p:nvPr/>
          </p:nvCxnSpPr>
          <p:spPr>
            <a:xfrm>
              <a:off x="3240911" y="3164316"/>
              <a:ext cx="836583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7FE38B5-7047-4208-8152-4C01E5D72298}"/>
                </a:ext>
              </a:extLst>
            </p:cNvPr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6769834-3312-4560-8B89-B331A776CD8D}"/>
              </a:ext>
            </a:extLst>
          </p:cNvPr>
          <p:cNvGrpSpPr/>
          <p:nvPr/>
        </p:nvGrpSpPr>
        <p:grpSpPr>
          <a:xfrm flipV="1">
            <a:off x="2100184" y="5534612"/>
            <a:ext cx="1895164" cy="401738"/>
            <a:chOff x="3218051" y="3141455"/>
            <a:chExt cx="1895164" cy="401738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C9A4AC7-57A9-41E2-A34F-B111BEDD907F}"/>
                </a:ext>
              </a:extLst>
            </p:cNvPr>
            <p:cNvCxnSpPr>
              <a:cxnSpLocks/>
            </p:cNvCxnSpPr>
            <p:nvPr/>
          </p:nvCxnSpPr>
          <p:spPr>
            <a:xfrm>
              <a:off x="4734338" y="3164316"/>
              <a:ext cx="378877" cy="378877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CC5954F-2D54-43DB-8EEB-3A7E189400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40911" y="3164316"/>
              <a:ext cx="1493427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D3F23E4A-7D2E-40C8-8EB2-6FCF168457DB}"/>
                </a:ext>
              </a:extLst>
            </p:cNvPr>
            <p:cNvSpPr/>
            <p:nvPr/>
          </p:nvSpPr>
          <p:spPr>
            <a:xfrm>
              <a:off x="321805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58872A4-C6A9-427D-8075-CC951AE75D92}"/>
              </a:ext>
            </a:extLst>
          </p:cNvPr>
          <p:cNvGrpSpPr/>
          <p:nvPr/>
        </p:nvGrpSpPr>
        <p:grpSpPr>
          <a:xfrm flipH="1" flipV="1">
            <a:off x="8071119" y="5577685"/>
            <a:ext cx="2990011" cy="358665"/>
            <a:chOff x="1419731" y="3141455"/>
            <a:chExt cx="2990011" cy="358665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7DD68EF-C2C6-4C29-991E-93374D67CBF6}"/>
                </a:ext>
              </a:extLst>
            </p:cNvPr>
            <p:cNvCxnSpPr>
              <a:cxnSpLocks/>
            </p:cNvCxnSpPr>
            <p:nvPr/>
          </p:nvCxnSpPr>
          <p:spPr>
            <a:xfrm>
              <a:off x="4073938" y="3164316"/>
              <a:ext cx="335804" cy="335804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E5C02AF-4CA5-4769-BADA-6143EBEEF5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2590" y="3164316"/>
              <a:ext cx="263134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D764AD1-5F03-4944-BCBC-8CFD2FB76A16}"/>
                </a:ext>
              </a:extLst>
            </p:cNvPr>
            <p:cNvSpPr/>
            <p:nvPr/>
          </p:nvSpPr>
          <p:spPr>
            <a:xfrm>
              <a:off x="1419731" y="3141455"/>
              <a:ext cx="45719" cy="45719"/>
            </a:xfrm>
            <a:prstGeom prst="ellipse">
              <a:avLst/>
            </a:prstGeom>
            <a:gradFill>
              <a:gsLst>
                <a:gs pos="55000">
                  <a:srgbClr val="4F60FE"/>
                </a:gs>
                <a:gs pos="0">
                  <a:srgbClr val="41DAFD"/>
                </a:gs>
                <a:gs pos="100000">
                  <a:schemeClr val="accent3"/>
                </a:gs>
              </a:gsLst>
              <a:lin ang="5400000" scaled="1"/>
            </a:gradFill>
            <a:ln w="25400">
              <a:solidFill>
                <a:schemeClr val="accent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BEB3CDDB-AA54-4635-BD02-34E2A5E52991}"/>
              </a:ext>
            </a:extLst>
          </p:cNvPr>
          <p:cNvSpPr/>
          <p:nvPr/>
        </p:nvSpPr>
        <p:spPr>
          <a:xfrm flipH="1">
            <a:off x="6080409" y="2519149"/>
            <a:ext cx="45719" cy="45719"/>
          </a:xfrm>
          <a:prstGeom prst="ellipse">
            <a:avLst/>
          </a:prstGeom>
          <a:gradFill>
            <a:gsLst>
              <a:gs pos="55000">
                <a:srgbClr val="4F60FE"/>
              </a:gs>
              <a:gs pos="0">
                <a:srgbClr val="41DAFD"/>
              </a:gs>
              <a:gs pos="100000">
                <a:schemeClr val="accent3"/>
              </a:gs>
            </a:gsLst>
            <a:lin ang="5400000" scaled="1"/>
          </a:gradFill>
          <a:ln w="25400">
            <a:solidFill>
              <a:schemeClr val="accent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B37CA98-387B-492C-BCB7-0E26DBBD42F3}"/>
              </a:ext>
            </a:extLst>
          </p:cNvPr>
          <p:cNvCxnSpPr>
            <a:stCxn id="62" idx="0"/>
            <a:endCxn id="30" idx="0"/>
          </p:cNvCxnSpPr>
          <p:nvPr/>
        </p:nvCxnSpPr>
        <p:spPr>
          <a:xfrm flipH="1">
            <a:off x="6096000" y="2519149"/>
            <a:ext cx="7268" cy="460176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79878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9B397C-80F7-4F0C-99AD-EB8A3F42B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8240" y="3367283"/>
            <a:ext cx="4146330" cy="2656813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34157606-C1BE-4D7B-B648-25C0AD1C1DF1}"/>
              </a:ext>
            </a:extLst>
          </p:cNvPr>
          <p:cNvSpPr txBox="1"/>
          <p:nvPr/>
        </p:nvSpPr>
        <p:spPr>
          <a:xfrm>
            <a:off x="1507031" y="863193"/>
            <a:ext cx="2529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lt"/>
              </a:rPr>
              <a:t>PART 03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2119A15-23EC-4215-829D-0506A6ABEC4D}"/>
              </a:ext>
            </a:extLst>
          </p:cNvPr>
          <p:cNvGrpSpPr/>
          <p:nvPr/>
        </p:nvGrpSpPr>
        <p:grpSpPr>
          <a:xfrm>
            <a:off x="8601865" y="1719952"/>
            <a:ext cx="3004654" cy="1180226"/>
            <a:chOff x="8601865" y="1719952"/>
            <a:chExt cx="3004654" cy="1180226"/>
          </a:xfrm>
        </p:grpSpPr>
        <p:sp>
          <p:nvSpPr>
            <p:cNvPr id="77" name="Rectangle 10"/>
            <p:cNvSpPr>
              <a:spLocks noChangeAspect="1"/>
            </p:cNvSpPr>
            <p:nvPr/>
          </p:nvSpPr>
          <p:spPr>
            <a:xfrm>
              <a:off x="8601865" y="2031804"/>
              <a:ext cx="3004654" cy="86837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lIns="0" tIns="0" rIns="0" bIns="0" anchor="ctr"/>
            <a:lstStyle/>
            <a:p>
              <a:pPr lvl="0" eaLnBrk="0" hangingPunct="0">
                <a:lnSpc>
                  <a:spcPct val="120000"/>
                </a:lnSpc>
                <a:buClr>
                  <a:schemeClr val="tx2"/>
                </a:buClr>
                <a:buFont typeface="Wingdings" pitchFamily="2" charset="2"/>
              </a:pPr>
              <a:r>
                <a:rPr lang="zh-CN" altLang="en-US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n-ea"/>
                  <a:sym typeface="+mn-ea"/>
                </a:rPr>
                <a:t>高层互动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，优化产品及方案；时刻关注阿里动向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78" name="Rectangle 11"/>
            <p:cNvSpPr>
              <a:spLocks noChangeAspect="1"/>
            </p:cNvSpPr>
            <p:nvPr/>
          </p:nvSpPr>
          <p:spPr>
            <a:xfrm>
              <a:off x="8601865" y="1719952"/>
              <a:ext cx="1509880" cy="3323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 anchor="ctr">
              <a:spAutoFit/>
            </a:bodyPr>
            <a:lstStyle/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r>
                <a:rPr lang="zh-CN" altLang="en-US" sz="2400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项目后期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ACF8EC96-FB3E-484F-ADBC-18C98979C4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7" name="Picture 4">
            <a:extLst>
              <a:ext uri="{FF2B5EF4-FFF2-40B4-BE49-F238E27FC236}">
                <a16:creationId xmlns:a16="http://schemas.microsoft.com/office/drawing/2014/main" id="{BEFC1AEA-F6BD-462C-A1B2-03175F151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481" y="1978041"/>
            <a:ext cx="1514042" cy="714286"/>
          </a:xfrm>
          <a:prstGeom prst="rect">
            <a:avLst/>
          </a:prstGeom>
        </p:spPr>
      </p:pic>
      <p:sp>
        <p:nvSpPr>
          <p:cNvPr id="7" name="标题 6">
            <a:extLst>
              <a:ext uri="{FF2B5EF4-FFF2-40B4-BE49-F238E27FC236}">
                <a16:creationId xmlns:a16="http://schemas.microsoft.com/office/drawing/2014/main" id="{201577A7-EC32-4F5F-B55E-0B04710E6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成功案例分享</a:t>
            </a:r>
            <a:r>
              <a:rPr lang="en-US" altLang="zh-CN" b="0" dirty="0"/>
              <a:t>-</a:t>
            </a:r>
            <a:r>
              <a:rPr lang="zh-CN" altLang="en-US" b="0" dirty="0"/>
              <a:t>新浪微博</a:t>
            </a:r>
            <a:br>
              <a:rPr lang="zh-CN" altLang="en-US" b="0" dirty="0"/>
            </a:br>
            <a:endParaRPr lang="zh-CN" altLang="en-US" b="0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EC1D5A5-8329-4DC3-8F1A-2919F9E819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Successful case sharing-</a:t>
            </a:r>
            <a:r>
              <a:rPr lang="en-US" altLang="zh-CN" dirty="0" err="1"/>
              <a:t>Sina</a:t>
            </a:r>
            <a:r>
              <a:rPr lang="en-US" altLang="zh-CN" dirty="0"/>
              <a:t> microblog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5335ECF-8D94-4B39-BBAB-34A8C23B84B3}"/>
              </a:ext>
            </a:extLst>
          </p:cNvPr>
          <p:cNvGrpSpPr/>
          <p:nvPr/>
        </p:nvGrpSpPr>
        <p:grpSpPr>
          <a:xfrm>
            <a:off x="5533473" y="1747244"/>
            <a:ext cx="3038400" cy="1081624"/>
            <a:chOff x="5533472" y="1747244"/>
            <a:chExt cx="3038400" cy="1081624"/>
          </a:xfrm>
        </p:grpSpPr>
        <p:sp>
          <p:nvSpPr>
            <p:cNvPr id="75" name="Rectangle 8"/>
            <p:cNvSpPr>
              <a:spLocks noChangeAspect="1"/>
            </p:cNvSpPr>
            <p:nvPr/>
          </p:nvSpPr>
          <p:spPr>
            <a:xfrm>
              <a:off x="5563303" y="1747244"/>
              <a:ext cx="1801354" cy="33239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 anchor="ctr">
              <a:spAutoFit/>
            </a:bodyPr>
            <a:lstStyle/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r>
                <a:rPr lang="zh-CN" altLang="en-US" sz="2400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项目中期</a:t>
              </a:r>
            </a:p>
          </p:txBody>
        </p:sp>
        <p:sp>
          <p:nvSpPr>
            <p:cNvPr id="2" name="textcount">
              <a:extLst>
                <a:ext uri="{FF2B5EF4-FFF2-40B4-BE49-F238E27FC236}">
                  <a16:creationId xmlns:a16="http://schemas.microsoft.com/office/drawing/2014/main" id="{1062163F-A395-48A0-9E10-AFE573661FE5}"/>
                </a:ext>
              </a:extLst>
            </p:cNvPr>
            <p:cNvSpPr txBox="1">
              <a:spLocks/>
            </p:cNvSpPr>
            <p:nvPr/>
          </p:nvSpPr>
          <p:spPr>
            <a:xfrm>
              <a:off x="5533472" y="2180614"/>
              <a:ext cx="3038400" cy="648254"/>
            </a:xfrm>
            <a:prstGeom prst="rect">
              <a:avLst/>
            </a:prstGeom>
            <a:noFill/>
          </p:spPr>
          <p:txBody>
            <a:bodyPr vert="horz" lIns="0" tIns="0" rIns="0" bIns="0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</a:rPr>
                <a:t>驱动资源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，协同协助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推动、执行及优化策略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1FB9E54-F701-4EB4-AAB5-C7C9DD0205FD}"/>
              </a:ext>
            </a:extLst>
          </p:cNvPr>
          <p:cNvGrpSpPr/>
          <p:nvPr/>
        </p:nvGrpSpPr>
        <p:grpSpPr>
          <a:xfrm>
            <a:off x="2465881" y="1721798"/>
            <a:ext cx="3037599" cy="1091830"/>
            <a:chOff x="2465881" y="1721798"/>
            <a:chExt cx="3037599" cy="1091830"/>
          </a:xfrm>
        </p:grpSpPr>
        <p:sp>
          <p:nvSpPr>
            <p:cNvPr id="72" name="Rectangle 5"/>
            <p:cNvSpPr>
              <a:spLocks noChangeAspect="1"/>
            </p:cNvSpPr>
            <p:nvPr/>
          </p:nvSpPr>
          <p:spPr>
            <a:xfrm>
              <a:off x="2465881" y="1721798"/>
              <a:ext cx="1571010" cy="35784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25200" rIns="0" bIns="0" anchor="ctr">
              <a:spAutoFit/>
            </a:bodyPr>
            <a:lstStyle/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r>
                <a:rPr lang="zh-CN" altLang="en-US" sz="2400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项目</a:t>
              </a:r>
              <a:r>
                <a:rPr lang="zh-CN" altLang="zh-CN" sz="2400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前期</a:t>
              </a:r>
            </a:p>
          </p:txBody>
        </p:sp>
        <p:sp>
          <p:nvSpPr>
            <p:cNvPr id="3" name="textcount">
              <a:extLst>
                <a:ext uri="{FF2B5EF4-FFF2-40B4-BE49-F238E27FC236}">
                  <a16:creationId xmlns:a16="http://schemas.microsoft.com/office/drawing/2014/main" id="{1B904577-2FAB-4717-B7DF-F696019E5E1B}"/>
                </a:ext>
              </a:extLst>
            </p:cNvPr>
            <p:cNvSpPr txBox="1">
              <a:spLocks/>
            </p:cNvSpPr>
            <p:nvPr/>
          </p:nvSpPr>
          <p:spPr>
            <a:xfrm>
              <a:off x="2465881" y="2165374"/>
              <a:ext cx="3037599" cy="648254"/>
            </a:xfrm>
            <a:prstGeom prst="rect">
              <a:avLst/>
            </a:prstGeom>
            <a:noFill/>
          </p:spPr>
          <p:txBody>
            <a:bodyPr vert="horz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摸底分析，</a:t>
              </a:r>
              <a:r>
                <a:rPr lang="zh-CN" altLang="en-US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</a:rPr>
                <a:t>寻求突破口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充分了解客户及竞品信息</a:t>
              </a:r>
            </a:p>
          </p:txBody>
        </p:sp>
      </p:grpSp>
      <p:sp>
        <p:nvSpPr>
          <p:cNvPr id="16" name="箭头: 右 15">
            <a:extLst>
              <a:ext uri="{FF2B5EF4-FFF2-40B4-BE49-F238E27FC236}">
                <a16:creationId xmlns:a16="http://schemas.microsoft.com/office/drawing/2014/main" id="{B29127F4-4313-46A8-9E99-DC0747C74BEB}"/>
              </a:ext>
            </a:extLst>
          </p:cNvPr>
          <p:cNvSpPr/>
          <p:nvPr/>
        </p:nvSpPr>
        <p:spPr>
          <a:xfrm>
            <a:off x="609600" y="2692327"/>
            <a:ext cx="10972800" cy="721068"/>
          </a:xfrm>
          <a:prstGeom prst="rightArrow">
            <a:avLst/>
          </a:prstGeom>
          <a:gradFill flip="none" rotWithShape="1">
            <a:gsLst>
              <a:gs pos="54400">
                <a:schemeClr val="accent3">
                  <a:alpha val="32000"/>
                </a:schemeClr>
              </a:gs>
              <a:gs pos="0">
                <a:schemeClr val="accent2">
                  <a:alpha val="12000"/>
                </a:schemeClr>
              </a:gs>
              <a:gs pos="100000">
                <a:schemeClr val="accent4">
                  <a:alpha val="3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352C904-1100-4CE0-B88C-2F5BD3676B1C}"/>
              </a:ext>
            </a:extLst>
          </p:cNvPr>
          <p:cNvCxnSpPr>
            <a:cxnSpLocks/>
          </p:cNvCxnSpPr>
          <p:nvPr/>
        </p:nvCxnSpPr>
        <p:spPr>
          <a:xfrm>
            <a:off x="2256722" y="1571079"/>
            <a:ext cx="0" cy="1466761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95F82DFF-79AD-4C4F-A8F6-0D92921838D8}"/>
              </a:ext>
            </a:extLst>
          </p:cNvPr>
          <p:cNvCxnSpPr>
            <a:cxnSpLocks/>
          </p:cNvCxnSpPr>
          <p:nvPr/>
        </p:nvCxnSpPr>
        <p:spPr>
          <a:xfrm>
            <a:off x="5314882" y="1571079"/>
            <a:ext cx="0" cy="1466761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18A3D47A-5402-4007-ADD8-A83D7859CF1C}"/>
              </a:ext>
            </a:extLst>
          </p:cNvPr>
          <p:cNvCxnSpPr>
            <a:cxnSpLocks/>
          </p:cNvCxnSpPr>
          <p:nvPr/>
        </p:nvCxnSpPr>
        <p:spPr>
          <a:xfrm>
            <a:off x="8373042" y="1642199"/>
            <a:ext cx="0" cy="1466761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EBE261E-DF02-47BC-A1F7-7E3EA7AED4BA}"/>
              </a:ext>
            </a:extLst>
          </p:cNvPr>
          <p:cNvGrpSpPr/>
          <p:nvPr/>
        </p:nvGrpSpPr>
        <p:grpSpPr>
          <a:xfrm>
            <a:off x="8501516" y="3704516"/>
            <a:ext cx="3491138" cy="2490596"/>
            <a:chOff x="8501516" y="3704516"/>
            <a:chExt cx="3491138" cy="249059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EA9F953-2A12-43B9-A327-444B4396EB57}"/>
                </a:ext>
              </a:extLst>
            </p:cNvPr>
            <p:cNvSpPr txBox="1"/>
            <p:nvPr/>
          </p:nvSpPr>
          <p:spPr>
            <a:xfrm>
              <a:off x="9559163" y="4583656"/>
              <a:ext cx="2433491" cy="648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提出全面合作方案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55000">
                        <a:schemeClr val="accent3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</a:rPr>
                <a:t>增值共赢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创造合作机制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856B847-B0AB-4838-9FB1-D88B365A1407}"/>
                </a:ext>
              </a:extLst>
            </p:cNvPr>
            <p:cNvSpPr txBox="1"/>
            <p:nvPr/>
          </p:nvSpPr>
          <p:spPr>
            <a:xfrm>
              <a:off x="8501516" y="4333064"/>
              <a:ext cx="116410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P</a:t>
              </a:r>
              <a:endParaRPr lang="zh-CN" altLang="en-US" sz="115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5E5A240-5207-4F68-BA1C-DDD16DB6C87F}"/>
                </a:ext>
              </a:extLst>
            </p:cNvPr>
            <p:cNvSpPr txBox="1"/>
            <p:nvPr/>
          </p:nvSpPr>
          <p:spPr>
            <a:xfrm>
              <a:off x="9288131" y="5304346"/>
              <a:ext cx="33054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  <a:cs typeface="+mn-cs"/>
                </a:rPr>
                <a:t>l</a:t>
              </a:r>
              <a:endParaRPr lang="zh-CN" altLang="en-US" sz="4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D189FF3-3159-4838-9C14-944DFEE52F71}"/>
                </a:ext>
              </a:extLst>
            </p:cNvPr>
            <p:cNvSpPr txBox="1"/>
            <p:nvPr/>
          </p:nvSpPr>
          <p:spPr>
            <a:xfrm>
              <a:off x="9427917" y="5304346"/>
              <a:ext cx="5357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  <a:cs typeface="+mn-cs"/>
                </a:rPr>
                <a:t>a</a:t>
              </a:r>
              <a:endParaRPr lang="zh-CN" altLang="en-US" sz="4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83CC1BE-06E2-493E-A187-A77BE55C03D8}"/>
                </a:ext>
              </a:extLst>
            </p:cNvPr>
            <p:cNvSpPr txBox="1"/>
            <p:nvPr/>
          </p:nvSpPr>
          <p:spPr>
            <a:xfrm>
              <a:off x="9772887" y="5304346"/>
              <a:ext cx="527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  <a:cs typeface="+mn-cs"/>
                </a:rPr>
                <a:t>n</a:t>
              </a:r>
              <a:endParaRPr lang="zh-CN" altLang="en-US" sz="4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6F64FFB-93E0-4660-8D91-6B5848BB7E15}"/>
                </a:ext>
              </a:extLst>
            </p:cNvPr>
            <p:cNvGrpSpPr/>
            <p:nvPr/>
          </p:nvGrpSpPr>
          <p:grpSpPr>
            <a:xfrm>
              <a:off x="8697651" y="3704516"/>
              <a:ext cx="1647122" cy="471663"/>
              <a:chOff x="609600" y="3577709"/>
              <a:chExt cx="1647122" cy="471663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AE18F215-6ECB-49C2-9A31-4741AB1649A2}"/>
                  </a:ext>
                </a:extLst>
              </p:cNvPr>
              <p:cNvSpPr/>
              <p:nvPr/>
            </p:nvSpPr>
            <p:spPr>
              <a:xfrm>
                <a:off x="609600" y="3577709"/>
                <a:ext cx="1647122" cy="47166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4DAD8F1-F9FA-4794-9564-005789791C24}"/>
                  </a:ext>
                </a:extLst>
              </p:cNvPr>
              <p:cNvSpPr txBox="1"/>
              <p:nvPr/>
            </p:nvSpPr>
            <p:spPr>
              <a:xfrm>
                <a:off x="773365" y="3582708"/>
                <a:ext cx="13195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未来规划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E0CDE40-79CD-425E-8715-8A0FE78C0189}"/>
              </a:ext>
            </a:extLst>
          </p:cNvPr>
          <p:cNvGrpSpPr/>
          <p:nvPr/>
        </p:nvGrpSpPr>
        <p:grpSpPr>
          <a:xfrm>
            <a:off x="395607" y="3727415"/>
            <a:ext cx="3668893" cy="2630867"/>
            <a:chOff x="395607" y="3727415"/>
            <a:chExt cx="3668893" cy="2630867"/>
          </a:xfrm>
        </p:grpSpPr>
        <p:sp>
          <p:nvSpPr>
            <p:cNvPr id="81" name="Rectangle 14"/>
            <p:cNvSpPr>
              <a:spLocks noChangeAspect="1"/>
            </p:cNvSpPr>
            <p:nvPr/>
          </p:nvSpPr>
          <p:spPr>
            <a:xfrm>
              <a:off x="609600" y="5731453"/>
              <a:ext cx="1369970" cy="3231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tIns="91440" bIns="91440" anchor="ctr">
              <a:spAutoFit/>
            </a:bodyPr>
            <a:lstStyle/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endParaRPr lang="zh-TW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0135" name="Rectangle 38"/>
            <p:cNvSpPr/>
            <p:nvPr/>
          </p:nvSpPr>
          <p:spPr>
            <a:xfrm>
              <a:off x="1478041" y="4583656"/>
              <a:ext cx="2396725" cy="721067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lIns="0" tIns="0" rIns="0" bIns="0" anchor="ctr"/>
            <a:lstStyle/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阿里投后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lvl="0" eaLnBrk="0" hangingPunct="0">
                <a:lnSpc>
                  <a:spcPct val="90000"/>
                </a:lnSpc>
                <a:spcBef>
                  <a:spcPct val="30000"/>
                </a:spcBef>
                <a:buNone/>
              </a:pPr>
              <a:r>
                <a:rPr lang="zh-CN" altLang="en-US" b="1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n-ea"/>
                </a:rPr>
                <a:t>华北最大客户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7CBE6F8-0283-410E-810A-A346A7F42C8F}"/>
                </a:ext>
              </a:extLst>
            </p:cNvPr>
            <p:cNvGrpSpPr/>
            <p:nvPr/>
          </p:nvGrpSpPr>
          <p:grpSpPr>
            <a:xfrm>
              <a:off x="609600" y="3727415"/>
              <a:ext cx="1647122" cy="471663"/>
              <a:chOff x="609600" y="3577709"/>
              <a:chExt cx="1647122" cy="471663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CDD24BB6-06B2-42FF-8480-FDAC045A767D}"/>
                  </a:ext>
                </a:extLst>
              </p:cNvPr>
              <p:cNvSpPr/>
              <p:nvPr/>
            </p:nvSpPr>
            <p:spPr>
              <a:xfrm>
                <a:off x="609600" y="3577709"/>
                <a:ext cx="1647122" cy="47166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55000">
                    <a:schemeClr val="accent3"/>
                  </a:gs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E7F213D-90BF-4417-B22E-043BD33F1E74}"/>
                  </a:ext>
                </a:extLst>
              </p:cNvPr>
              <p:cNvSpPr txBox="1"/>
              <p:nvPr/>
            </p:nvSpPr>
            <p:spPr>
              <a:xfrm>
                <a:off x="773365" y="3582708"/>
                <a:ext cx="13195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项目背景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BD409D1-23F5-4C5A-9153-141A12784FD9}"/>
                </a:ext>
              </a:extLst>
            </p:cNvPr>
            <p:cNvSpPr txBox="1"/>
            <p:nvPr/>
          </p:nvSpPr>
          <p:spPr>
            <a:xfrm>
              <a:off x="1356753" y="5650396"/>
              <a:ext cx="3353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 </a:t>
              </a: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0FDC438-A80C-4D4E-A564-23BF9DCAC921}"/>
                </a:ext>
              </a:extLst>
            </p:cNvPr>
            <p:cNvSpPr txBox="1"/>
            <p:nvPr/>
          </p:nvSpPr>
          <p:spPr>
            <a:xfrm>
              <a:off x="395607" y="4328001"/>
              <a:ext cx="122822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1500"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C5A47BA-9645-4A04-B5DA-BCA8CB5D7BDD}"/>
                </a:ext>
              </a:extLst>
            </p:cNvPr>
            <p:cNvSpPr txBox="1"/>
            <p:nvPr/>
          </p:nvSpPr>
          <p:spPr>
            <a:xfrm>
              <a:off x="1383571" y="5258480"/>
              <a:ext cx="5357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A507044-D190-45D2-8630-7AF5B7A26E1F}"/>
                </a:ext>
              </a:extLst>
            </p:cNvPr>
            <p:cNvSpPr txBox="1"/>
            <p:nvPr/>
          </p:nvSpPr>
          <p:spPr>
            <a:xfrm>
              <a:off x="1683381" y="5258480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c</a:t>
              </a:r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3743F2A-56B4-4B9A-81B5-95F2E38FE025}"/>
                </a:ext>
              </a:extLst>
            </p:cNvPr>
            <p:cNvSpPr txBox="1"/>
            <p:nvPr/>
          </p:nvSpPr>
          <p:spPr>
            <a:xfrm>
              <a:off x="1933497" y="5258480"/>
              <a:ext cx="4940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k</a:t>
              </a:r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6F3FDAA-8DC6-4286-A9E9-552396DB6AF5}"/>
                </a:ext>
              </a:extLst>
            </p:cNvPr>
            <p:cNvSpPr txBox="1"/>
            <p:nvPr/>
          </p:nvSpPr>
          <p:spPr>
            <a:xfrm>
              <a:off x="2191629" y="5258480"/>
              <a:ext cx="5325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g</a:t>
              </a:r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BEF2A91-CCE4-4227-8E72-E4922FB2AFC7}"/>
                </a:ext>
              </a:extLst>
            </p:cNvPr>
            <p:cNvSpPr txBox="1"/>
            <p:nvPr/>
          </p:nvSpPr>
          <p:spPr>
            <a:xfrm>
              <a:off x="2488233" y="5258480"/>
              <a:ext cx="4026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r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AB5D9A5-9C29-430C-891A-E6731AB100F1}"/>
                </a:ext>
              </a:extLst>
            </p:cNvPr>
            <p:cNvSpPr txBox="1"/>
            <p:nvPr/>
          </p:nvSpPr>
          <p:spPr>
            <a:xfrm>
              <a:off x="2654993" y="5258480"/>
              <a:ext cx="52450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o</a:t>
              </a:r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DF9E36E-5914-49B4-B1C6-739050492E61}"/>
                </a:ext>
              </a:extLst>
            </p:cNvPr>
            <p:cNvSpPr txBox="1"/>
            <p:nvPr/>
          </p:nvSpPr>
          <p:spPr>
            <a:xfrm>
              <a:off x="2943582" y="5258480"/>
              <a:ext cx="527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u</a:t>
              </a:r>
              <a:endParaRPr lang="zh-CN" altLang="en-US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4EBD81A-A43B-43AE-B007-EBEB3CA0B4A4}"/>
                </a:ext>
              </a:extLst>
            </p:cNvPr>
            <p:cNvSpPr txBox="1"/>
            <p:nvPr/>
          </p:nvSpPr>
          <p:spPr>
            <a:xfrm>
              <a:off x="3235377" y="5258480"/>
              <a:ext cx="527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n</a:t>
              </a:r>
              <a:endParaRPr lang="zh-CN" alt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C31016C-E954-41D3-86B1-BD7842BF3C23}"/>
                </a:ext>
              </a:extLst>
            </p:cNvPr>
            <p:cNvSpPr txBox="1"/>
            <p:nvPr/>
          </p:nvSpPr>
          <p:spPr>
            <a:xfrm>
              <a:off x="3527173" y="5258480"/>
              <a:ext cx="5373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A61839D-CB50-4E2B-956C-A7D934862D7A}"/>
              </a:ext>
            </a:extLst>
          </p:cNvPr>
          <p:cNvGrpSpPr/>
          <p:nvPr/>
        </p:nvGrpSpPr>
        <p:grpSpPr>
          <a:xfrm>
            <a:off x="4110892" y="3702390"/>
            <a:ext cx="4344232" cy="2509852"/>
            <a:chOff x="4008740" y="3702390"/>
            <a:chExt cx="4344232" cy="250985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59C3572-1162-415C-8BA2-112234FAA80F}"/>
                </a:ext>
              </a:extLst>
            </p:cNvPr>
            <p:cNvSpPr txBox="1"/>
            <p:nvPr/>
          </p:nvSpPr>
          <p:spPr>
            <a:xfrm>
              <a:off x="5231588" y="4583656"/>
              <a:ext cx="3121384" cy="6467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破冰客户</a:t>
              </a:r>
              <a:r>
                <a:rPr lang="zh-CN" altLang="en-US" b="1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n-ea"/>
                </a:rPr>
                <a:t>成为</a:t>
              </a:r>
              <a:r>
                <a:rPr lang="en-US" altLang="zh-CN" b="1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n-ea"/>
                </a:rPr>
                <a:t>CDN</a:t>
              </a:r>
              <a:r>
                <a:rPr lang="zh-CN" altLang="en-US" b="1" dirty="0">
                  <a:gradFill>
                    <a:gsLst>
                      <a:gs pos="550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/>
                      </a:gs>
                    </a:gsLst>
                    <a:lin ang="5400000" scaled="1"/>
                  </a:gradFill>
                  <a:latin typeface="+mn-ea"/>
                </a:rPr>
                <a:t>第一大厂商</a:t>
              </a:r>
              <a:endParaRPr lang="en-US" altLang="zh-CN" b="1" dirty="0">
                <a:gradFill>
                  <a:gsLst>
                    <a:gs pos="550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月销售收入从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0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增长到近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700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万</a:t>
              </a:r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805BFE33-BB21-49E7-9E32-A3D9C4701639}"/>
                </a:ext>
              </a:extLst>
            </p:cNvPr>
            <p:cNvSpPr/>
            <p:nvPr/>
          </p:nvSpPr>
          <p:spPr>
            <a:xfrm>
              <a:off x="4210372" y="3702390"/>
              <a:ext cx="1647122" cy="471663"/>
            </a:xfrm>
            <a:prstGeom prst="roundRect">
              <a:avLst>
                <a:gd name="adj" fmla="val 50000"/>
              </a:avLst>
            </a:prstGeom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8835467-D69B-4B3B-8958-8642E31F8C05}"/>
                </a:ext>
              </a:extLst>
            </p:cNvPr>
            <p:cNvSpPr txBox="1"/>
            <p:nvPr/>
          </p:nvSpPr>
          <p:spPr>
            <a:xfrm>
              <a:off x="4466470" y="3753555"/>
              <a:ext cx="113492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项目收获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637D56E-5BA1-4D67-B718-C18FB5C3BEA3}"/>
                </a:ext>
              </a:extLst>
            </p:cNvPr>
            <p:cNvSpPr txBox="1"/>
            <p:nvPr/>
          </p:nvSpPr>
          <p:spPr>
            <a:xfrm>
              <a:off x="4008740" y="4350194"/>
              <a:ext cx="134844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1500"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en-US" altLang="zh-CN" dirty="0"/>
                <a:t>G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AA4F007-985A-4A5D-A109-4CE3E7A44865}"/>
                </a:ext>
              </a:extLst>
            </p:cNvPr>
            <p:cNvSpPr txBox="1"/>
            <p:nvPr/>
          </p:nvSpPr>
          <p:spPr>
            <a:xfrm>
              <a:off x="5061316" y="5258480"/>
              <a:ext cx="5357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a</a:t>
              </a:r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DBFD3F6-6019-4545-B50A-F474A498F677}"/>
                </a:ext>
              </a:extLst>
            </p:cNvPr>
            <p:cNvSpPr txBox="1"/>
            <p:nvPr/>
          </p:nvSpPr>
          <p:spPr>
            <a:xfrm>
              <a:off x="5441273" y="5258480"/>
              <a:ext cx="33054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i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07E397E-C531-4375-A8B7-611C3F9D9944}"/>
                </a:ext>
              </a:extLst>
            </p:cNvPr>
            <p:cNvSpPr txBox="1"/>
            <p:nvPr/>
          </p:nvSpPr>
          <p:spPr>
            <a:xfrm>
              <a:off x="5616046" y="5258480"/>
              <a:ext cx="527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4400">
                        <a:schemeClr val="accent3"/>
                      </a:gs>
                      <a:gs pos="0">
                        <a:schemeClr val="accent2"/>
                      </a:gs>
                      <a:gs pos="100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B"/>
                  <a:ea typeface="阿里巴巴普惠体 R"/>
                </a:defRPr>
              </a:lvl1pPr>
            </a:lstStyle>
            <a:p>
              <a:r>
                <a:rPr lang="en-US" altLang="zh-CN"/>
                <a:t>n</a:t>
              </a:r>
              <a:endParaRPr lang="zh-CN" altLang="en-US" dirty="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F99C0C6-3730-49BC-B781-0C1E69B281C3}"/>
              </a:ext>
            </a:extLst>
          </p:cNvPr>
          <p:cNvCxnSpPr>
            <a:cxnSpLocks/>
          </p:cNvCxnSpPr>
          <p:nvPr/>
        </p:nvCxnSpPr>
        <p:spPr>
          <a:xfrm>
            <a:off x="3961310" y="1676376"/>
            <a:ext cx="7512682" cy="119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ACF8EC96-FB3E-484F-ADBC-18C98979C4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35" name="Rectangle 38"/>
          <p:cNvSpPr/>
          <p:nvPr/>
        </p:nvSpPr>
        <p:spPr>
          <a:xfrm>
            <a:off x="902729" y="4899849"/>
            <a:ext cx="5441308" cy="1225120"/>
          </a:xfrm>
          <a:prstGeom prst="rect">
            <a:avLst/>
          </a:prstGeom>
          <a:noFill/>
          <a:ln w="12700">
            <a:noFill/>
            <a:miter/>
          </a:ln>
        </p:spPr>
        <p:txBody>
          <a:bodyPr lIns="0" tIns="0" rIns="0" bIns="0" anchor="t"/>
          <a:lstStyle/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婚恋领域头部互联网企业，老牌互联网公司</a:t>
            </a:r>
            <a:r>
              <a:rPr lang="zh-CN" altLang="en-US" sz="1600" b="0" dirty="0">
                <a:latin typeface="+mn-ea"/>
              </a:rPr>
              <a:t>，</a:t>
            </a:r>
            <a:r>
              <a:rPr lang="zh-CN" altLang="en-US" sz="1600" b="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重</a:t>
            </a:r>
            <a:r>
              <a:rPr lang="en-US" altLang="zh-CN" sz="1600" b="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IDC</a:t>
            </a:r>
            <a:r>
              <a:rPr lang="zh-CN" altLang="en-US" sz="1600" b="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客户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复星集团与阿里</a:t>
            </a:r>
            <a:r>
              <a:rPr lang="zh-CN" altLang="en-US" sz="1600" b="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关系非常好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sz="1600" b="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n-ea"/>
              </a:rPr>
              <a:t>内部使用的系统</a:t>
            </a: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都是华为云</a:t>
            </a:r>
          </a:p>
        </p:txBody>
      </p:sp>
      <p:sp>
        <p:nvSpPr>
          <p:cNvPr id="81" name="Rectangle 14"/>
          <p:cNvSpPr>
            <a:spLocks noChangeAspect="1"/>
          </p:cNvSpPr>
          <p:nvPr/>
        </p:nvSpPr>
        <p:spPr>
          <a:xfrm>
            <a:off x="8224288" y="3208049"/>
            <a:ext cx="1369970" cy="3231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tIns="91440" bIns="91440" anchor="ctr">
            <a:spAutoFit/>
          </a:bodyPr>
          <a:lstStyle/>
          <a:p>
            <a:pPr lvl="0" algn="ctr" eaLnBrk="0" hangingPunct="0">
              <a:lnSpc>
                <a:spcPct val="90000"/>
              </a:lnSpc>
              <a:spcBef>
                <a:spcPct val="30000"/>
              </a:spcBef>
              <a:buNone/>
            </a:pPr>
            <a:endParaRPr lang="zh-TW" altLang="en-US" sz="1000" dirty="0"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59C3572-1162-415C-8BA2-112234FAA80F}"/>
              </a:ext>
            </a:extLst>
          </p:cNvPr>
          <p:cNvSpPr txBox="1"/>
          <p:nvPr/>
        </p:nvSpPr>
        <p:spPr>
          <a:xfrm>
            <a:off x="7023899" y="4899849"/>
            <a:ext cx="4212081" cy="1307217"/>
          </a:xfrm>
          <a:prstGeom prst="rect">
            <a:avLst/>
          </a:prstGeom>
          <a:noFill/>
          <a:ln w="12700">
            <a:noFill/>
            <a:miter/>
          </a:ln>
        </p:spPr>
        <p:txBody>
          <a:bodyPr lIns="0" tIns="0" rIns="0" bIns="0" anchor="t"/>
          <a:lstStyle>
            <a:defPPr>
              <a:defRPr lang="zh-CN"/>
            </a:defPPr>
            <a:lvl1pPr lvl="0" eaLnBrk="0" hangingPunct="0">
              <a:lnSpc>
                <a:spcPct val="120000"/>
              </a:lnSpc>
              <a:buNone/>
              <a:defRPr b="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55000">
                      <a:srgbClr val="4F60FE"/>
                    </a:gs>
                    <a:gs pos="0">
                      <a:srgbClr val="41DAFD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rPr>
              <a:t>破冰客户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，全量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IDC2500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台，迁移至腾讯云，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又一个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IDC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上云的重要标杆案例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097F45-15AA-4F3C-85C7-11DE73365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0" y="1815713"/>
            <a:ext cx="1638595" cy="938970"/>
          </a:xfrm>
          <a:prstGeom prst="rect">
            <a:avLst/>
          </a:prstGeom>
        </p:spPr>
      </p:pic>
      <p:sp>
        <p:nvSpPr>
          <p:cNvPr id="28" name="Text Box 23">
            <a:extLst>
              <a:ext uri="{FF2B5EF4-FFF2-40B4-BE49-F238E27FC236}">
                <a16:creationId xmlns:a16="http://schemas.microsoft.com/office/drawing/2014/main" id="{75DFFA2F-89E0-4936-87E1-E4FFB5A7B120}"/>
              </a:ext>
            </a:extLst>
          </p:cNvPr>
          <p:cNvSpPr txBox="1"/>
          <p:nvPr/>
        </p:nvSpPr>
        <p:spPr>
          <a:xfrm>
            <a:off x="519295" y="2579311"/>
            <a:ext cx="965328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0" hangingPunct="0">
              <a:buNone/>
            </a:pP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2020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月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9" name="Text Box 25">
            <a:extLst>
              <a:ext uri="{FF2B5EF4-FFF2-40B4-BE49-F238E27FC236}">
                <a16:creationId xmlns:a16="http://schemas.microsoft.com/office/drawing/2014/main" id="{834AA7FF-DCA8-4289-BCB8-8DD87C0AA21F}"/>
              </a:ext>
            </a:extLst>
          </p:cNvPr>
          <p:cNvSpPr txBox="1"/>
          <p:nvPr/>
        </p:nvSpPr>
        <p:spPr>
          <a:xfrm>
            <a:off x="4871392" y="2579311"/>
            <a:ext cx="1059906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0" hangingPunct="0">
              <a:buNone/>
            </a:pP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2020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月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0" name="Text Box 26">
            <a:extLst>
              <a:ext uri="{FF2B5EF4-FFF2-40B4-BE49-F238E27FC236}">
                <a16:creationId xmlns:a16="http://schemas.microsoft.com/office/drawing/2014/main" id="{DED070FF-1D20-45DC-ADBA-B51B9FFD2E96}"/>
              </a:ext>
            </a:extLst>
          </p:cNvPr>
          <p:cNvSpPr txBox="1"/>
          <p:nvPr/>
        </p:nvSpPr>
        <p:spPr>
          <a:xfrm>
            <a:off x="7013530" y="2579311"/>
            <a:ext cx="1367682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0" hangingPunct="0">
              <a:buNone/>
            </a:pP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2020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月下旬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Text Box 35">
            <a:extLst>
              <a:ext uri="{FF2B5EF4-FFF2-40B4-BE49-F238E27FC236}">
                <a16:creationId xmlns:a16="http://schemas.microsoft.com/office/drawing/2014/main" id="{58B5E707-4171-4C14-A02C-0CA766AB2C06}"/>
              </a:ext>
            </a:extLst>
          </p:cNvPr>
          <p:cNvSpPr txBox="1"/>
          <p:nvPr/>
        </p:nvSpPr>
        <p:spPr>
          <a:xfrm>
            <a:off x="9219603" y="2579311"/>
            <a:ext cx="1527175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0" hangingPunct="0">
              <a:buNone/>
            </a:pP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2020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11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月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2" name="Text Box 24">
            <a:extLst>
              <a:ext uri="{FF2B5EF4-FFF2-40B4-BE49-F238E27FC236}">
                <a16:creationId xmlns:a16="http://schemas.microsoft.com/office/drawing/2014/main" id="{7E81D0E3-607D-4EC7-BB19-5D0829B12E96}"/>
              </a:ext>
            </a:extLst>
          </p:cNvPr>
          <p:cNvSpPr txBox="1"/>
          <p:nvPr/>
        </p:nvSpPr>
        <p:spPr>
          <a:xfrm>
            <a:off x="2541455" y="2579311"/>
            <a:ext cx="1273105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algn="ctr" eaLnBrk="0" hangingPunct="0">
              <a:buNone/>
            </a:pP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2020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9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月上旬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53516999-4FBD-4AFF-BD9A-D997F96AD647}"/>
              </a:ext>
            </a:extLst>
          </p:cNvPr>
          <p:cNvSpPr txBox="1"/>
          <p:nvPr/>
        </p:nvSpPr>
        <p:spPr>
          <a:xfrm>
            <a:off x="2634633" y="1548013"/>
            <a:ext cx="4243835" cy="82452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softEdge rad="63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14300" lvl="0" indent="-114300" eaLnBrk="0" hangingPunct="0">
              <a:spcBef>
                <a:spcPct val="50000"/>
              </a:spcBef>
              <a:buClr>
                <a:schemeClr val="tx2"/>
              </a:buClr>
              <a:buNone/>
            </a:pPr>
            <a:r>
              <a:rPr lang="zh-CN" altLang="en-US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战术引导</a:t>
            </a:r>
            <a:endParaRPr lang="en-US" altLang="zh-CN" sz="2000" dirty="0">
              <a:gradFill>
                <a:gsLst>
                  <a:gs pos="54400">
                    <a:schemeClr val="accent3"/>
                  </a:gs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、客户引导，从内部递方案，获取多部门信息反馈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、方案引导，为客户制定详细的推动方案，和外部资源支持</a:t>
            </a:r>
          </a:p>
        </p:txBody>
      </p:sp>
      <p:sp>
        <p:nvSpPr>
          <p:cNvPr id="34" name="Text Box 4">
            <a:extLst>
              <a:ext uri="{FF2B5EF4-FFF2-40B4-BE49-F238E27FC236}">
                <a16:creationId xmlns:a16="http://schemas.microsoft.com/office/drawing/2014/main" id="{6D0FA744-71BB-4B28-B995-C6B010AFAFCA}"/>
              </a:ext>
            </a:extLst>
          </p:cNvPr>
          <p:cNvSpPr txBox="1"/>
          <p:nvPr/>
        </p:nvSpPr>
        <p:spPr>
          <a:xfrm>
            <a:off x="7142136" y="1548013"/>
            <a:ext cx="3895725" cy="82452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softEdge rad="63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14300" lvl="0" indent="-114300" eaLnBrk="0" hangingPunct="0">
              <a:spcBef>
                <a:spcPct val="50000"/>
              </a:spcBef>
              <a:buClr>
                <a:schemeClr val="tx2"/>
              </a:buClr>
              <a:buNone/>
            </a:pPr>
            <a:r>
              <a:rPr lang="zh-CN" altLang="en-US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竞品了解，推动招标</a:t>
            </a: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Font typeface="Wingdings" pitchFamily="2" charset="2"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、公关</a:t>
            </a: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CEO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，获得高层答疑；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Font typeface="Wingdings" pitchFamily="2" charset="2"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、为避免两外俩家大厂拉抽屉，引导客户招投标</a:t>
            </a:r>
          </a:p>
        </p:txBody>
      </p:sp>
      <p:sp>
        <p:nvSpPr>
          <p:cNvPr id="35" name="Text Box 32">
            <a:extLst>
              <a:ext uri="{FF2B5EF4-FFF2-40B4-BE49-F238E27FC236}">
                <a16:creationId xmlns:a16="http://schemas.microsoft.com/office/drawing/2014/main" id="{24FEAA6A-0AB1-4416-9515-673693942564}"/>
              </a:ext>
            </a:extLst>
          </p:cNvPr>
          <p:cNvSpPr txBox="1"/>
          <p:nvPr/>
        </p:nvSpPr>
        <p:spPr>
          <a:xfrm>
            <a:off x="602430" y="2882551"/>
            <a:ext cx="2942293" cy="82452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softEdge rad="63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14300" lvl="0" indent="-114300" eaLnBrk="0" hangingPunct="0">
              <a:spcBef>
                <a:spcPct val="50000"/>
              </a:spcBef>
              <a:buClr>
                <a:schemeClr val="tx2"/>
              </a:buClr>
              <a:buNone/>
            </a:pPr>
            <a:r>
              <a:rPr lang="zh-CN" altLang="en-US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建立信任，获取商机</a:t>
            </a:r>
            <a:endParaRPr lang="en-US" altLang="zh-CN" sz="2000" dirty="0">
              <a:gradFill>
                <a:gsLst>
                  <a:gs pos="54400">
                    <a:schemeClr val="accent3"/>
                  </a:gs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快速获得关键人信任；了解内部信息；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可确定的商机机会</a:t>
            </a:r>
          </a:p>
        </p:txBody>
      </p:sp>
      <p:sp>
        <p:nvSpPr>
          <p:cNvPr id="36" name="Text Box 33">
            <a:extLst>
              <a:ext uri="{FF2B5EF4-FFF2-40B4-BE49-F238E27FC236}">
                <a16:creationId xmlns:a16="http://schemas.microsoft.com/office/drawing/2014/main" id="{0D04A1BE-A7E8-48C8-B386-4F1B5F8FBA36}"/>
              </a:ext>
            </a:extLst>
          </p:cNvPr>
          <p:cNvSpPr txBox="1"/>
          <p:nvPr/>
        </p:nvSpPr>
        <p:spPr>
          <a:xfrm>
            <a:off x="4995637" y="2882551"/>
            <a:ext cx="3702765" cy="104612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softEdge rad="63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14300" lvl="0" indent="-114300" eaLnBrk="0" hangingPunct="0">
              <a:spcBef>
                <a:spcPct val="50000"/>
              </a:spcBef>
              <a:buClr>
                <a:schemeClr val="tx2"/>
              </a:buClr>
              <a:buNone/>
            </a:pPr>
            <a:r>
              <a:rPr lang="en-US" altLang="zh-CN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IDC</a:t>
            </a:r>
            <a:r>
              <a:rPr lang="zh-CN" altLang="en-US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上云分析，策略制定</a:t>
            </a: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Font typeface="Wingdings" pitchFamily="2" charset="2"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、痛点分析，</a:t>
            </a: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IDC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上云四大难点</a:t>
            </a: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Font typeface="Wingdings" pitchFamily="2" charset="2"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、策略制定，根据痛点制定一揽子计划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Font typeface="Wingdings" pitchFamily="2" charset="2"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3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、加大商务攻坚力度</a:t>
            </a:r>
          </a:p>
        </p:txBody>
      </p:sp>
      <p:sp>
        <p:nvSpPr>
          <p:cNvPr id="37" name="Text Box 34">
            <a:extLst>
              <a:ext uri="{FF2B5EF4-FFF2-40B4-BE49-F238E27FC236}">
                <a16:creationId xmlns:a16="http://schemas.microsoft.com/office/drawing/2014/main" id="{82639DCD-C92B-42C9-8BB3-6590849D6CFA}"/>
              </a:ext>
            </a:extLst>
          </p:cNvPr>
          <p:cNvSpPr txBox="1"/>
          <p:nvPr/>
        </p:nvSpPr>
        <p:spPr>
          <a:xfrm>
            <a:off x="9577672" y="2882551"/>
            <a:ext cx="2325111" cy="104612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softEdge rad="63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14300" lvl="0" indent="-114300" eaLnBrk="0" hangingPunct="0">
              <a:spcBef>
                <a:spcPct val="50000"/>
              </a:spcBef>
              <a:buClr>
                <a:schemeClr val="tx2"/>
              </a:buClr>
              <a:buNone/>
            </a:pPr>
            <a:r>
              <a:rPr lang="zh-CN" altLang="en-US" sz="2000" dirty="0">
                <a:gradFill>
                  <a:gsLst>
                    <a:gs pos="54400">
                      <a:schemeClr val="accent3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j-ea"/>
                <a:ea typeface="+mj-ea"/>
              </a:rPr>
              <a:t>化解阻力，得胜</a:t>
            </a:r>
            <a:endParaRPr lang="en-US" altLang="zh-CN" sz="2000" dirty="0">
              <a:gradFill>
                <a:gsLst>
                  <a:gs pos="54400">
                    <a:schemeClr val="accent3"/>
                  </a:gs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、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测试环节多次不通过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  <a:sym typeface="+mn-ea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2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、招标前数据库出故障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  <a:sym typeface="+mn-ea"/>
            </a:endParaRPr>
          </a:p>
          <a:p>
            <a:pPr lvl="0" eaLnBrk="0" hangingPunct="0">
              <a:lnSpc>
                <a:spcPct val="120000"/>
              </a:lnSpc>
              <a:buClr>
                <a:schemeClr val="tx2"/>
              </a:buClr>
              <a:buNone/>
            </a:pPr>
            <a:r>
              <a:rPr lang="en-US" altLang="zh-CN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3</a:t>
            </a:r>
            <a:r>
              <a:rPr lang="zh-CN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、招标过程客户临时增环节</a:t>
            </a:r>
            <a:endParaRPr lang="en-US" altLang="zh-CN" sz="1200" b="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  <a:sym typeface="+mn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B91124-5DF2-40A3-9BBB-1EC28D98E88D}"/>
              </a:ext>
            </a:extLst>
          </p:cNvPr>
          <p:cNvCxnSpPr>
            <a:cxnSpLocks/>
          </p:cNvCxnSpPr>
          <p:nvPr/>
        </p:nvCxnSpPr>
        <p:spPr>
          <a:xfrm>
            <a:off x="1477003" y="2717810"/>
            <a:ext cx="1058400" cy="0"/>
          </a:xfrm>
          <a:prstGeom prst="line">
            <a:avLst/>
          </a:prstGeom>
          <a:ln w="22225"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A395B5A-3339-43BD-8499-219F8EAE2E59}"/>
              </a:ext>
            </a:extLst>
          </p:cNvPr>
          <p:cNvCxnSpPr>
            <a:cxnSpLocks/>
          </p:cNvCxnSpPr>
          <p:nvPr/>
        </p:nvCxnSpPr>
        <p:spPr>
          <a:xfrm>
            <a:off x="3813837" y="2713824"/>
            <a:ext cx="1058400" cy="7972"/>
          </a:xfrm>
          <a:prstGeom prst="line">
            <a:avLst/>
          </a:prstGeom>
          <a:ln w="22225"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4E1CD511-A9E1-4630-9C38-7D91A24A964B}"/>
              </a:ext>
            </a:extLst>
          </p:cNvPr>
          <p:cNvCxnSpPr>
            <a:cxnSpLocks/>
          </p:cNvCxnSpPr>
          <p:nvPr/>
        </p:nvCxnSpPr>
        <p:spPr>
          <a:xfrm>
            <a:off x="6307774" y="2719312"/>
            <a:ext cx="893278" cy="0"/>
          </a:xfrm>
          <a:prstGeom prst="line">
            <a:avLst/>
          </a:prstGeom>
          <a:ln w="222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6C16D544-DD71-4D6A-B5B0-5BA819731A48}"/>
              </a:ext>
            </a:extLst>
          </p:cNvPr>
          <p:cNvCxnSpPr>
            <a:cxnSpLocks/>
          </p:cNvCxnSpPr>
          <p:nvPr/>
        </p:nvCxnSpPr>
        <p:spPr>
          <a:xfrm>
            <a:off x="8396065" y="2713824"/>
            <a:ext cx="1058400" cy="7972"/>
          </a:xfrm>
          <a:prstGeom prst="line">
            <a:avLst/>
          </a:prstGeom>
          <a:ln w="22225"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3">
            <a:extLst>
              <a:ext uri="{FF2B5EF4-FFF2-40B4-BE49-F238E27FC236}">
                <a16:creationId xmlns:a16="http://schemas.microsoft.com/office/drawing/2014/main" id="{5E7FE492-1039-4D33-95B7-EC249B3DE4F2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b="0" dirty="0"/>
              <a:t>成功案例分享</a:t>
            </a:r>
            <a:r>
              <a:rPr lang="en-US" altLang="zh-CN" b="0" dirty="0"/>
              <a:t>-</a:t>
            </a:r>
            <a:r>
              <a:rPr lang="zh-CN" altLang="en-US" b="0" dirty="0"/>
              <a:t>世纪佳缘</a:t>
            </a:r>
            <a:br>
              <a:rPr lang="zh-CN" altLang="en-US" b="0" dirty="0"/>
            </a:br>
            <a:endParaRPr lang="zh-CN" altLang="en-US" b="0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E7BEA119-31B5-4FC1-BB89-E17D28F204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Successful case sharing-Century Jiayuan.com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751A3E4-8C21-4DC1-9286-45BF4370C70B}"/>
              </a:ext>
            </a:extLst>
          </p:cNvPr>
          <p:cNvCxnSpPr>
            <a:cxnSpLocks/>
          </p:cNvCxnSpPr>
          <p:nvPr/>
        </p:nvCxnSpPr>
        <p:spPr>
          <a:xfrm>
            <a:off x="5924611" y="2713824"/>
            <a:ext cx="1058400" cy="7972"/>
          </a:xfrm>
          <a:prstGeom prst="line">
            <a:avLst/>
          </a:prstGeom>
          <a:ln w="22225"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AE88904-4D34-4F0D-8CE6-8CA2B98837C7}"/>
              </a:ext>
            </a:extLst>
          </p:cNvPr>
          <p:cNvCxnSpPr>
            <a:cxnSpLocks/>
          </p:cNvCxnSpPr>
          <p:nvPr/>
        </p:nvCxnSpPr>
        <p:spPr>
          <a:xfrm>
            <a:off x="619994" y="2980816"/>
            <a:ext cx="0" cy="9612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5F6C120-9365-453D-BD2F-89872D4C3080}"/>
              </a:ext>
            </a:extLst>
          </p:cNvPr>
          <p:cNvCxnSpPr>
            <a:cxnSpLocks/>
          </p:cNvCxnSpPr>
          <p:nvPr/>
        </p:nvCxnSpPr>
        <p:spPr>
          <a:xfrm>
            <a:off x="4995637" y="2980816"/>
            <a:ext cx="0" cy="9612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D3C42DC-2365-4AC3-8BE4-213FC0764B36}"/>
              </a:ext>
            </a:extLst>
          </p:cNvPr>
          <p:cNvCxnSpPr>
            <a:cxnSpLocks/>
          </p:cNvCxnSpPr>
          <p:nvPr/>
        </p:nvCxnSpPr>
        <p:spPr>
          <a:xfrm>
            <a:off x="2651456" y="1619291"/>
            <a:ext cx="0" cy="9612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D5AC1B32-F603-4C0A-B0FF-A83D68C8F202}"/>
              </a:ext>
            </a:extLst>
          </p:cNvPr>
          <p:cNvCxnSpPr>
            <a:cxnSpLocks/>
          </p:cNvCxnSpPr>
          <p:nvPr/>
        </p:nvCxnSpPr>
        <p:spPr>
          <a:xfrm>
            <a:off x="7130422" y="1604155"/>
            <a:ext cx="0" cy="9612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AEF3DDF4-ABEE-4391-AD87-E1C79B746AB3}"/>
              </a:ext>
            </a:extLst>
          </p:cNvPr>
          <p:cNvCxnSpPr>
            <a:cxnSpLocks/>
          </p:cNvCxnSpPr>
          <p:nvPr/>
        </p:nvCxnSpPr>
        <p:spPr>
          <a:xfrm>
            <a:off x="9564591" y="2980816"/>
            <a:ext cx="0" cy="961200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C3106DB2-1694-4881-A153-A3EEEABBE1B3}"/>
              </a:ext>
            </a:extLst>
          </p:cNvPr>
          <p:cNvSpPr/>
          <p:nvPr/>
        </p:nvSpPr>
        <p:spPr>
          <a:xfrm>
            <a:off x="1552487" y="4294781"/>
            <a:ext cx="1647122" cy="471663"/>
          </a:xfrm>
          <a:prstGeom prst="roundRect">
            <a:avLst>
              <a:gd name="adj" fmla="val 50000"/>
            </a:avLst>
          </a:prstGeom>
          <a:gradFill>
            <a:gsLst>
              <a:gs pos="55000">
                <a:schemeClr val="accent3"/>
              </a:gs>
              <a:gs pos="0">
                <a:schemeClr val="accent2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48197F5-6993-4C24-8B80-6E5754CEB96A}"/>
              </a:ext>
            </a:extLst>
          </p:cNvPr>
          <p:cNvSpPr txBox="1"/>
          <p:nvPr/>
        </p:nvSpPr>
        <p:spPr>
          <a:xfrm>
            <a:off x="1716252" y="4299780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C450EE-C1CD-4BF9-AE7B-2823249C2016}"/>
              </a:ext>
            </a:extLst>
          </p:cNvPr>
          <p:cNvGrpSpPr/>
          <p:nvPr/>
        </p:nvGrpSpPr>
        <p:grpSpPr>
          <a:xfrm>
            <a:off x="7861657" y="4302702"/>
            <a:ext cx="1647122" cy="471663"/>
            <a:chOff x="7022558" y="4394142"/>
            <a:chExt cx="1647122" cy="471663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1CB10D56-1835-4914-9CE3-30CE5EB3328B}"/>
                </a:ext>
              </a:extLst>
            </p:cNvPr>
            <p:cNvSpPr/>
            <p:nvPr/>
          </p:nvSpPr>
          <p:spPr>
            <a:xfrm>
              <a:off x="7022558" y="4394142"/>
              <a:ext cx="1647122" cy="471663"/>
            </a:xfrm>
            <a:prstGeom prst="roundRect">
              <a:avLst>
                <a:gd name="adj" fmla="val 50000"/>
              </a:avLst>
            </a:prstGeom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8103534-7470-4725-8621-692F90576885}"/>
                </a:ext>
              </a:extLst>
            </p:cNvPr>
            <p:cNvSpPr txBox="1"/>
            <p:nvPr/>
          </p:nvSpPr>
          <p:spPr>
            <a:xfrm>
              <a:off x="7278656" y="4445307"/>
              <a:ext cx="113492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项目收获</a:t>
              </a: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32C01FA1-41C6-4801-A512-C0759787E8EB}"/>
              </a:ext>
            </a:extLst>
          </p:cNvPr>
          <p:cNvSpPr/>
          <p:nvPr/>
        </p:nvSpPr>
        <p:spPr>
          <a:xfrm>
            <a:off x="618309" y="5045896"/>
            <a:ext cx="145083" cy="145083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535543C7-AFF8-4820-90F2-488D717FBAA4}"/>
              </a:ext>
            </a:extLst>
          </p:cNvPr>
          <p:cNvSpPr/>
          <p:nvPr/>
        </p:nvSpPr>
        <p:spPr>
          <a:xfrm>
            <a:off x="618309" y="5411368"/>
            <a:ext cx="145083" cy="145083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D8CB9861-E1EF-4945-A18B-9BDE547223DD}"/>
              </a:ext>
            </a:extLst>
          </p:cNvPr>
          <p:cNvSpPr/>
          <p:nvPr/>
        </p:nvSpPr>
        <p:spPr>
          <a:xfrm>
            <a:off x="618309" y="5776840"/>
            <a:ext cx="145083" cy="145083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5BE5C645-BBB3-4CE2-A418-9FAC500A3248}"/>
              </a:ext>
            </a:extLst>
          </p:cNvPr>
          <p:cNvCxnSpPr>
            <a:cxnSpLocks/>
          </p:cNvCxnSpPr>
          <p:nvPr/>
        </p:nvCxnSpPr>
        <p:spPr>
          <a:xfrm>
            <a:off x="10505440" y="2724030"/>
            <a:ext cx="738282" cy="0"/>
          </a:xfrm>
          <a:prstGeom prst="line">
            <a:avLst/>
          </a:prstGeom>
          <a:ln w="22225">
            <a:gradFill>
              <a:gsLst>
                <a:gs pos="0">
                  <a:schemeClr val="accent2"/>
                </a:gs>
                <a:gs pos="55000">
                  <a:schemeClr val="accent3"/>
                </a:gs>
                <a:gs pos="100000">
                  <a:schemeClr val="accent4"/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waving-flag_16212">
            <a:extLst>
              <a:ext uri="{FF2B5EF4-FFF2-40B4-BE49-F238E27FC236}">
                <a16:creationId xmlns:a16="http://schemas.microsoft.com/office/drawing/2014/main" id="{0A8249CC-90B8-47EA-B67F-7A53BD919A36}"/>
              </a:ext>
            </a:extLst>
          </p:cNvPr>
          <p:cNvSpPr>
            <a:spLocks noChangeAspect="1"/>
          </p:cNvSpPr>
          <p:nvPr/>
        </p:nvSpPr>
        <p:spPr bwMode="auto">
          <a:xfrm>
            <a:off x="11179767" y="2488475"/>
            <a:ext cx="373128" cy="458671"/>
          </a:xfrm>
          <a:custGeom>
            <a:avLst/>
            <a:gdLst>
              <a:gd name="connsiteX0" fmla="*/ 201391 w 491559"/>
              <a:gd name="connsiteY0" fmla="*/ 34417 h 604252"/>
              <a:gd name="connsiteX1" fmla="*/ 244085 w 491559"/>
              <a:gd name="connsiteY1" fmla="*/ 44529 h 604252"/>
              <a:gd name="connsiteX2" fmla="*/ 473074 w 491559"/>
              <a:gd name="connsiteY2" fmla="*/ 56463 h 604252"/>
              <a:gd name="connsiteX3" fmla="*/ 491559 w 491559"/>
              <a:gd name="connsiteY3" fmla="*/ 65692 h 604252"/>
              <a:gd name="connsiteX4" fmla="*/ 491559 w 491559"/>
              <a:gd name="connsiteY4" fmla="*/ 291654 h 604252"/>
              <a:gd name="connsiteX5" fmla="*/ 474827 w 491559"/>
              <a:gd name="connsiteY5" fmla="*/ 330640 h 604252"/>
              <a:gd name="connsiteX6" fmla="*/ 374117 w 491559"/>
              <a:gd name="connsiteY6" fmla="*/ 374559 h 604252"/>
              <a:gd name="connsiteX7" fmla="*/ 196280 w 491559"/>
              <a:gd name="connsiteY7" fmla="*/ 306930 h 604252"/>
              <a:gd name="connsiteX8" fmla="*/ 103537 w 491559"/>
              <a:gd name="connsiteY8" fmla="*/ 336846 h 604252"/>
              <a:gd name="connsiteX9" fmla="*/ 84255 w 491559"/>
              <a:gd name="connsiteY9" fmla="*/ 326343 h 604252"/>
              <a:gd name="connsiteX10" fmla="*/ 84255 w 491559"/>
              <a:gd name="connsiteY10" fmla="*/ 96563 h 604252"/>
              <a:gd name="connsiteX11" fmla="*/ 103218 w 491559"/>
              <a:gd name="connsiteY11" fmla="*/ 60441 h 604252"/>
              <a:gd name="connsiteX12" fmla="*/ 201391 w 491559"/>
              <a:gd name="connsiteY12" fmla="*/ 34417 h 604252"/>
              <a:gd name="connsiteX13" fmla="*/ 33942 w 491559"/>
              <a:gd name="connsiteY13" fmla="*/ 0 h 604252"/>
              <a:gd name="connsiteX14" fmla="*/ 67884 w 491559"/>
              <a:gd name="connsiteY14" fmla="*/ 33888 h 604252"/>
              <a:gd name="connsiteX15" fmla="*/ 65016 w 491559"/>
              <a:gd name="connsiteY15" fmla="*/ 47411 h 604252"/>
              <a:gd name="connsiteX16" fmla="*/ 57048 w 491559"/>
              <a:gd name="connsiteY16" fmla="*/ 81617 h 604252"/>
              <a:gd name="connsiteX17" fmla="*/ 57048 w 491559"/>
              <a:gd name="connsiteY17" fmla="*/ 581183 h 604252"/>
              <a:gd name="connsiteX18" fmla="*/ 33942 w 491559"/>
              <a:gd name="connsiteY18" fmla="*/ 604252 h 604252"/>
              <a:gd name="connsiteX19" fmla="*/ 10836 w 491559"/>
              <a:gd name="connsiteY19" fmla="*/ 581183 h 604252"/>
              <a:gd name="connsiteX20" fmla="*/ 10836 w 491559"/>
              <a:gd name="connsiteY20" fmla="*/ 81617 h 604252"/>
              <a:gd name="connsiteX21" fmla="*/ 2868 w 491559"/>
              <a:gd name="connsiteY21" fmla="*/ 47411 h 604252"/>
              <a:gd name="connsiteX22" fmla="*/ 0 w 491559"/>
              <a:gd name="connsiteY22" fmla="*/ 33888 h 604252"/>
              <a:gd name="connsiteX23" fmla="*/ 33942 w 491559"/>
              <a:gd name="connsiteY23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91559" h="604252">
                <a:moveTo>
                  <a:pt x="201391" y="34417"/>
                </a:moveTo>
                <a:cubicBezTo>
                  <a:pt x="215153" y="35359"/>
                  <a:pt x="229504" y="38442"/>
                  <a:pt x="244085" y="44529"/>
                </a:cubicBezTo>
                <a:cubicBezTo>
                  <a:pt x="323761" y="77627"/>
                  <a:pt x="352285" y="143188"/>
                  <a:pt x="473074" y="56463"/>
                </a:cubicBezTo>
                <a:cubicBezTo>
                  <a:pt x="483432" y="48984"/>
                  <a:pt x="491559" y="52962"/>
                  <a:pt x="491559" y="65692"/>
                </a:cubicBezTo>
                <a:lnTo>
                  <a:pt x="491559" y="291654"/>
                </a:lnTo>
                <a:cubicBezTo>
                  <a:pt x="491559" y="304384"/>
                  <a:pt x="484547" y="322365"/>
                  <a:pt x="474827" y="330640"/>
                </a:cubicBezTo>
                <a:cubicBezTo>
                  <a:pt x="453793" y="348780"/>
                  <a:pt x="415389" y="375832"/>
                  <a:pt x="374117" y="374559"/>
                </a:cubicBezTo>
                <a:cubicBezTo>
                  <a:pt x="312288" y="372649"/>
                  <a:pt x="252371" y="306930"/>
                  <a:pt x="196280" y="306930"/>
                </a:cubicBezTo>
                <a:cubicBezTo>
                  <a:pt x="160585" y="306930"/>
                  <a:pt x="124730" y="324275"/>
                  <a:pt x="103537" y="336846"/>
                </a:cubicBezTo>
                <a:cubicBezTo>
                  <a:pt x="92541" y="343370"/>
                  <a:pt x="84255" y="339074"/>
                  <a:pt x="84255" y="326343"/>
                </a:cubicBezTo>
                <a:lnTo>
                  <a:pt x="84255" y="96563"/>
                </a:lnTo>
                <a:cubicBezTo>
                  <a:pt x="84255" y="83833"/>
                  <a:pt x="92382" y="66965"/>
                  <a:pt x="103218" y="60441"/>
                </a:cubicBezTo>
                <a:cubicBezTo>
                  <a:pt x="124133" y="48029"/>
                  <a:pt x="160107" y="31589"/>
                  <a:pt x="201391" y="34417"/>
                </a:cubicBezTo>
                <a:close/>
                <a:moveTo>
                  <a:pt x="33942" y="0"/>
                </a:moveTo>
                <a:cubicBezTo>
                  <a:pt x="52746" y="0"/>
                  <a:pt x="67884" y="15114"/>
                  <a:pt x="67884" y="33888"/>
                </a:cubicBezTo>
                <a:cubicBezTo>
                  <a:pt x="67884" y="38661"/>
                  <a:pt x="66928" y="43274"/>
                  <a:pt x="65016" y="47411"/>
                </a:cubicBezTo>
                <a:cubicBezTo>
                  <a:pt x="61988" y="54411"/>
                  <a:pt x="57048" y="68889"/>
                  <a:pt x="57048" y="81617"/>
                </a:cubicBezTo>
                <a:lnTo>
                  <a:pt x="57048" y="581183"/>
                </a:lnTo>
                <a:cubicBezTo>
                  <a:pt x="57048" y="593911"/>
                  <a:pt x="46690" y="604252"/>
                  <a:pt x="33942" y="604252"/>
                </a:cubicBezTo>
                <a:cubicBezTo>
                  <a:pt x="21194" y="604252"/>
                  <a:pt x="10836" y="593911"/>
                  <a:pt x="10836" y="581183"/>
                </a:cubicBezTo>
                <a:lnTo>
                  <a:pt x="10836" y="81617"/>
                </a:lnTo>
                <a:cubicBezTo>
                  <a:pt x="10836" y="68889"/>
                  <a:pt x="6055" y="54411"/>
                  <a:pt x="2868" y="47411"/>
                </a:cubicBezTo>
                <a:cubicBezTo>
                  <a:pt x="1115" y="43274"/>
                  <a:pt x="0" y="38661"/>
                  <a:pt x="0" y="33888"/>
                </a:cubicBezTo>
                <a:cubicBezTo>
                  <a:pt x="0" y="15114"/>
                  <a:pt x="15298" y="0"/>
                  <a:pt x="33942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A31F5B5-6B78-4622-A3C4-7FBD9B44D784}"/>
              </a:ext>
            </a:extLst>
          </p:cNvPr>
          <p:cNvSpPr/>
          <p:nvPr/>
        </p:nvSpPr>
        <p:spPr>
          <a:xfrm>
            <a:off x="6749505" y="5045896"/>
            <a:ext cx="145083" cy="145083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0DA63583-655D-433B-9D59-016478660E74}"/>
              </a:ext>
            </a:extLst>
          </p:cNvPr>
          <p:cNvSpPr/>
          <p:nvPr/>
        </p:nvSpPr>
        <p:spPr>
          <a:xfrm>
            <a:off x="6749505" y="5411368"/>
            <a:ext cx="145083" cy="145083"/>
          </a:xfrm>
          <a:prstGeom prst="ellipse">
            <a:avLst/>
          </a:prstGeom>
          <a:gradFill>
            <a:gsLst>
              <a:gs pos="0">
                <a:schemeClr val="accent2"/>
              </a:gs>
              <a:gs pos="5500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B2F3135-83F2-4FA9-B26C-4ABB5CD2D66F}"/>
              </a:ext>
            </a:extLst>
          </p:cNvPr>
          <p:cNvCxnSpPr>
            <a:cxnSpLocks/>
          </p:cNvCxnSpPr>
          <p:nvPr/>
        </p:nvCxnSpPr>
        <p:spPr>
          <a:xfrm>
            <a:off x="6100447" y="4100631"/>
            <a:ext cx="0" cy="2024338"/>
          </a:xfrm>
          <a:prstGeom prst="line">
            <a:avLst/>
          </a:prstGeom>
          <a:ln w="28575">
            <a:gradFill>
              <a:gsLst>
                <a:gs pos="55000">
                  <a:schemeClr val="accent3"/>
                </a:gs>
                <a:gs pos="0">
                  <a:schemeClr val="accent2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32243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14A1AC0D-30AF-431F-A228-7728D4FBF3D9}"/>
              </a:ext>
            </a:extLst>
          </p:cNvPr>
          <p:cNvSpPr>
            <a:spLocks/>
          </p:cNvSpPr>
          <p:nvPr/>
        </p:nvSpPr>
        <p:spPr>
          <a:xfrm>
            <a:off x="641626" y="1590622"/>
            <a:ext cx="5018907" cy="44050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33FC6D1-3A4A-44DF-88D4-2C39E5497146}"/>
              </a:ext>
            </a:extLst>
          </p:cNvPr>
          <p:cNvSpPr>
            <a:spLocks/>
          </p:cNvSpPr>
          <p:nvPr/>
        </p:nvSpPr>
        <p:spPr>
          <a:xfrm>
            <a:off x="6302255" y="1590622"/>
            <a:ext cx="5018907" cy="44050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DC2B715-3A0E-4100-ABD8-B33DA155DD1F}"/>
              </a:ext>
            </a:extLst>
          </p:cNvPr>
          <p:cNvSpPr/>
          <p:nvPr/>
        </p:nvSpPr>
        <p:spPr>
          <a:xfrm>
            <a:off x="0" y="0"/>
            <a:ext cx="12192000" cy="1245670"/>
          </a:xfrm>
          <a:custGeom>
            <a:avLst/>
            <a:gdLst>
              <a:gd name="connsiteX0" fmla="*/ 0 w 12192000"/>
              <a:gd name="connsiteY0" fmla="*/ 0 h 1245670"/>
              <a:gd name="connsiteX1" fmla="*/ 12192000 w 12192000"/>
              <a:gd name="connsiteY1" fmla="*/ 0 h 1245670"/>
              <a:gd name="connsiteX2" fmla="*/ 12192000 w 12192000"/>
              <a:gd name="connsiteY2" fmla="*/ 352885 h 1245670"/>
              <a:gd name="connsiteX3" fmla="*/ 12079873 w 12192000"/>
              <a:gd name="connsiteY3" fmla="*/ 401901 h 1245670"/>
              <a:gd name="connsiteX4" fmla="*/ 6116976 w 12192000"/>
              <a:gd name="connsiteY4" fmla="*/ 1245670 h 1245670"/>
              <a:gd name="connsiteX5" fmla="*/ 154080 w 12192000"/>
              <a:gd name="connsiteY5" fmla="*/ 401901 h 1245670"/>
              <a:gd name="connsiteX6" fmla="*/ 0 w 12192000"/>
              <a:gd name="connsiteY6" fmla="*/ 334547 h 124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245670">
                <a:moveTo>
                  <a:pt x="0" y="0"/>
                </a:moveTo>
                <a:lnTo>
                  <a:pt x="12192000" y="0"/>
                </a:lnTo>
                <a:lnTo>
                  <a:pt x="12192000" y="352885"/>
                </a:lnTo>
                <a:lnTo>
                  <a:pt x="12079873" y="401901"/>
                </a:lnTo>
                <a:cubicBezTo>
                  <a:pt x="10857020" y="907760"/>
                  <a:pt x="8643995" y="1245670"/>
                  <a:pt x="6116976" y="1245670"/>
                </a:cubicBezTo>
                <a:cubicBezTo>
                  <a:pt x="3589958" y="1245670"/>
                  <a:pt x="1376932" y="907760"/>
                  <a:pt x="154080" y="401901"/>
                </a:cubicBezTo>
                <a:lnTo>
                  <a:pt x="0" y="3345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649B6B4-7781-46A4-9367-D018B16F8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方法论提炼</a:t>
            </a:r>
            <a:r>
              <a:rPr lang="en-US" altLang="zh-CN" b="0" dirty="0"/>
              <a:t>-</a:t>
            </a:r>
            <a:r>
              <a:rPr lang="zh-CN" altLang="en-US" b="0" dirty="0"/>
              <a:t>生态资源的使用方法与价值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84838E-3743-41CD-B49A-16D996A0F9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Ways refinery-usage method and value of ecological resources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3860ED2-F8B2-405B-B784-7C6756693ECB}"/>
              </a:ext>
            </a:extLst>
          </p:cNvPr>
          <p:cNvSpPr txBox="1"/>
          <p:nvPr/>
        </p:nvSpPr>
        <p:spPr>
          <a:xfrm>
            <a:off x="7090724" y="2782491"/>
            <a:ext cx="34419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56000">
                      <a:srgbClr val="4F60FE">
                        <a:alpha val="15000"/>
                      </a:srgbClr>
                    </a:gs>
                    <a:gs pos="0">
                      <a:srgbClr val="41DAFD">
                        <a:alpha val="0"/>
                      </a:srgb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价值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7DE5E-22BD-4C2F-9ADF-F99398AB358B}"/>
              </a:ext>
            </a:extLst>
          </p:cNvPr>
          <p:cNvSpPr txBox="1"/>
          <p:nvPr/>
        </p:nvSpPr>
        <p:spPr>
          <a:xfrm>
            <a:off x="1430095" y="2782491"/>
            <a:ext cx="34419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56000">
                      <a:srgbClr val="4F60FE">
                        <a:alpha val="15000"/>
                      </a:srgbClr>
                    </a:gs>
                    <a:gs pos="0">
                      <a:srgbClr val="41DAFD">
                        <a:alpha val="0"/>
                      </a:srgb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方法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57432" y="2237656"/>
            <a:ext cx="3024000" cy="144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收集客户需求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引导生态资源的价值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提供生态方案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参与推动落地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7432" y="4323801"/>
            <a:ext cx="3024000" cy="144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latin typeface="+mn-ea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分析行业客户类型及需求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针对匹配生态资源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头脑风暴行程生态方案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组织落地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16459" y="2237656"/>
            <a:ext cx="3024000" cy="144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助力客户业务增长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获得更夯实的信任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提高客户影响力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结合云业务组合更多价值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6459" y="4323801"/>
            <a:ext cx="3024000" cy="144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强有力的销售工具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建立更好的信任工具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更好的建立内部营销体系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公司及品牌影响力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986215" y="1819741"/>
            <a:ext cx="1206850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t" anchorCtr="0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外部</a:t>
            </a: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986215" y="3901750"/>
            <a:ext cx="1206850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t" anchorCtr="0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内部</a:t>
            </a:r>
          </a:p>
        </p:txBody>
      </p:sp>
      <p:sp>
        <p:nvSpPr>
          <p:cNvPr id="16" name="矩形 15"/>
          <p:cNvSpPr/>
          <p:nvPr/>
        </p:nvSpPr>
        <p:spPr>
          <a:xfrm>
            <a:off x="6666940" y="3901750"/>
            <a:ext cx="1137030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t" anchorCtr="0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内部</a:t>
            </a:r>
          </a:p>
        </p:txBody>
      </p:sp>
      <p:sp>
        <p:nvSpPr>
          <p:cNvPr id="17" name="矩形 16"/>
          <p:cNvSpPr/>
          <p:nvPr/>
        </p:nvSpPr>
        <p:spPr>
          <a:xfrm>
            <a:off x="6666940" y="1819741"/>
            <a:ext cx="1137030" cy="43088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numCol="1" rtlCol="0" anchor="t" anchorCtr="0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gradFill>
                  <a:gsLst>
                    <a:gs pos="49000">
                      <a:schemeClr val="accent1"/>
                    </a:gs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外部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7FAE23-8BB6-498E-B46B-37AEC7256060}"/>
              </a:ext>
            </a:extLst>
          </p:cNvPr>
          <p:cNvSpPr txBox="1"/>
          <p:nvPr/>
        </p:nvSpPr>
        <p:spPr>
          <a:xfrm>
            <a:off x="2075017" y="1881296"/>
            <a:ext cx="141224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alpha val="19000"/>
                  </a:schemeClr>
                </a:solidFill>
              </a:defRPr>
            </a:lvl1pPr>
          </a:lstStyle>
          <a:p>
            <a:r>
              <a:rPr lang="en-US" altLang="zh-CN" dirty="0"/>
              <a:t>EXTERNAL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922ACB-F5CA-4D16-83AA-E71AA90FA511}"/>
              </a:ext>
            </a:extLst>
          </p:cNvPr>
          <p:cNvSpPr txBox="1"/>
          <p:nvPr/>
        </p:nvSpPr>
        <p:spPr>
          <a:xfrm>
            <a:off x="2075017" y="3963305"/>
            <a:ext cx="125996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alpha val="19000"/>
                  </a:schemeClr>
                </a:solidFill>
              </a:defRPr>
            </a:lvl1pPr>
          </a:lstStyle>
          <a:p>
            <a:r>
              <a:rPr lang="en-US" altLang="zh-CN" dirty="0"/>
              <a:t>INTERIOR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A5620B-FA1E-4936-BE91-94E964865AC3}"/>
              </a:ext>
            </a:extLst>
          </p:cNvPr>
          <p:cNvSpPr txBox="1"/>
          <p:nvPr/>
        </p:nvSpPr>
        <p:spPr>
          <a:xfrm>
            <a:off x="7712530" y="1881296"/>
            <a:ext cx="141224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alpha val="19000"/>
                  </a:schemeClr>
                </a:solidFill>
              </a:rPr>
              <a:t>EXTERNAL</a:t>
            </a:r>
            <a:endParaRPr lang="zh-CN" altLang="en-US" sz="2000" dirty="0">
              <a:solidFill>
                <a:schemeClr val="tx1">
                  <a:alpha val="19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4395EC1-DD4C-4D0C-B2FF-66B5F334F51D}"/>
              </a:ext>
            </a:extLst>
          </p:cNvPr>
          <p:cNvSpPr txBox="1"/>
          <p:nvPr/>
        </p:nvSpPr>
        <p:spPr>
          <a:xfrm>
            <a:off x="7712530" y="3963305"/>
            <a:ext cx="125996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alpha val="19000"/>
                  </a:schemeClr>
                </a:solidFill>
              </a:rPr>
              <a:t>INTERIOR</a:t>
            </a:r>
            <a:endParaRPr lang="zh-CN" altLang="en-US" sz="2000" dirty="0">
              <a:solidFill>
                <a:schemeClr val="tx1">
                  <a:alpha val="1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0007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8.5,&quot;FooterHeight&quot;:8.0,&quot;SideMargin&quot;:5.0,&quot;TopMargin&quot;:8.0,&quot;BottomMargin&quot;:0.0,&quot;IntervalMargin&quot;:1.2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3794;#95773;#168314;#173283;#4470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83;#166460;#167613;#370282;#15367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564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76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9402;"/>
</p:tagLst>
</file>

<file path=ppt/theme/theme1.xml><?xml version="1.0" encoding="utf-8"?>
<a:theme xmlns:a="http://schemas.openxmlformats.org/drawingml/2006/main" name="Office 主题​​">
  <a:themeElements>
    <a:clrScheme name="蓝紫色渐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60FE"/>
      </a:accent1>
      <a:accent2>
        <a:srgbClr val="41CBFD"/>
      </a:accent2>
      <a:accent3>
        <a:srgbClr val="6A63FF"/>
      </a:accent3>
      <a:accent4>
        <a:srgbClr val="B7A7F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优设标题黑+阿里巴巴普惠体R">
      <a:majorFont>
        <a:latin typeface="Hanson"/>
        <a:ea typeface="优设标题黑"/>
        <a:cs typeface=""/>
      </a:majorFont>
      <a:minorFont>
        <a:latin typeface="OPPOSans B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858</Words>
  <Application>Microsoft Office PowerPoint</Application>
  <PresentationFormat>宽屏</PresentationFormat>
  <Paragraphs>187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Hanson</vt:lpstr>
      <vt:lpstr>OPPOSans B</vt:lpstr>
      <vt:lpstr>OPPOSans M</vt:lpstr>
      <vt:lpstr>Radikal</vt:lpstr>
      <vt:lpstr>Swis721 Blk BT</vt:lpstr>
      <vt:lpstr>阿里巴巴普惠体 B</vt:lpstr>
      <vt:lpstr>阿里巴巴普惠体 Heavy</vt:lpstr>
      <vt:lpstr>阿里巴巴普惠体 R</vt:lpstr>
      <vt:lpstr>等线</vt:lpstr>
      <vt:lpstr>汉仪雅酷黑 45W</vt:lpstr>
      <vt:lpstr>微软雅黑</vt:lpstr>
      <vt:lpstr>优设标题黑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个人履历概述</vt:lpstr>
      <vt:lpstr>主要工作成果-KPI完成情况</vt:lpstr>
      <vt:lpstr>主要工作成果-客户成功项目</vt:lpstr>
      <vt:lpstr>成功案例分享-新浪微博 </vt:lpstr>
      <vt:lpstr>成功案例分享-世纪佳缘 </vt:lpstr>
      <vt:lpstr>方法论提炼-生态资源的使用方法与价值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科技公司商务面试陈述ppt模板</dc:title>
  <dc:creator>瓜瓜</dc:creator>
  <cp:keywords>P界达人</cp:keywords>
  <dc:description>www.51pptmoban.com</dc:description>
  <cp:lastModifiedBy>Win user</cp:lastModifiedBy>
  <cp:revision>291</cp:revision>
  <dcterms:created xsi:type="dcterms:W3CDTF">2021-03-09T15:29:31Z</dcterms:created>
  <dcterms:modified xsi:type="dcterms:W3CDTF">2022-01-13T14:55:19Z</dcterms:modified>
</cp:coreProperties>
</file>