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66" r:id="rId2"/>
    <p:sldId id="312" r:id="rId3"/>
    <p:sldId id="256" r:id="rId4"/>
    <p:sldId id="299" r:id="rId5"/>
    <p:sldId id="258" r:id="rId6"/>
    <p:sldId id="322" r:id="rId7"/>
    <p:sldId id="319" r:id="rId8"/>
    <p:sldId id="315" r:id="rId9"/>
    <p:sldId id="298" r:id="rId10"/>
    <p:sldId id="276" r:id="rId11"/>
    <p:sldId id="269" r:id="rId12"/>
    <p:sldId id="305" r:id="rId13"/>
    <p:sldId id="317" r:id="rId14"/>
    <p:sldId id="263" r:id="rId15"/>
    <p:sldId id="264" r:id="rId16"/>
    <p:sldId id="285" r:id="rId17"/>
    <p:sldId id="318" r:id="rId18"/>
    <p:sldId id="265" r:id="rId19"/>
    <p:sldId id="288" r:id="rId20"/>
    <p:sldId id="289" r:id="rId21"/>
    <p:sldId id="290" r:id="rId22"/>
    <p:sldId id="291" r:id="rId23"/>
    <p:sldId id="326" r:id="rId24"/>
    <p:sldId id="323" r:id="rId25"/>
    <p:sldId id="324" r:id="rId26"/>
    <p:sldId id="37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712" userDrawn="1">
          <p15:clr>
            <a:srgbClr val="A4A3A4"/>
          </p15:clr>
        </p15:guide>
        <p15:guide id="7" orient="horz" pos="3928" userDrawn="1">
          <p15:clr>
            <a:srgbClr val="A4A3A4"/>
          </p15:clr>
        </p15:guide>
        <p15:guide id="8" orient="horz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7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44" y="192"/>
      </p:cViewPr>
      <p:guideLst>
        <p:guide orient="horz" pos="2273"/>
        <p:guide pos="3840"/>
        <p:guide pos="416"/>
        <p:guide orient="horz" pos="648"/>
        <p:guide orient="horz" pos="712"/>
        <p:guide orient="horz" pos="3928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6" d="100"/>
          <a:sy n="86" d="100"/>
        </p:scale>
        <p:origin x="4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Microsoft%20PowerPoint%20&#20013;&#30340;&#22270;&#34920;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W\Desktop\PPT&#22823;&#36187;%20(1)\&#26032;&#24314;%20Microsoft%20Excel%20&#24037;&#20316;&#34920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W\Desktop\PPT&#22823;&#36187;%20(1)\&#26032;&#24314;%20Microsoft%20Excel%20&#24037;&#20316;&#34920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2020-12-31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38100" algn="ctr" rotWithShape="0">
                <a:schemeClr val="accent1">
                  <a:lumMod val="50000"/>
                  <a:alpha val="40000"/>
                </a:schemeClr>
              </a:outerShdw>
            </a:effectLst>
          </c:spPr>
          <c:invertIfNegative val="0"/>
          <c:cat>
            <c:strRef>
              <c:f>Sheet1!$A$2:$A$7</c:f>
              <c:strCache>
                <c:ptCount val="6"/>
                <c:pt idx="0">
                  <c:v>同业存放款项</c:v>
                </c:pt>
                <c:pt idx="1">
                  <c:v>吸收存款</c:v>
                </c:pt>
                <c:pt idx="2">
                  <c:v>贷款和垫款净额</c:v>
                </c:pt>
                <c:pt idx="3">
                  <c:v>贷款和垫款总额</c:v>
                </c:pt>
                <c:pt idx="4">
                  <c:v>总负债</c:v>
                </c:pt>
                <c:pt idx="5">
                  <c:v>总资产</c:v>
                </c:pt>
              </c:strCache>
            </c:strRef>
          </c:cat>
          <c:val>
            <c:numRef>
              <c:f>Sheet1!$B$2:$B$7</c:f>
              <c:numCache>
                <c:formatCode>#,##0</c:formatCode>
                <c:ptCount val="6"/>
                <c:pt idx="0">
                  <c:v>891472</c:v>
                </c:pt>
                <c:pt idx="1">
                  <c:v>2122870</c:v>
                </c:pt>
                <c:pt idx="2">
                  <c:v>2951898</c:v>
                </c:pt>
                <c:pt idx="3">
                  <c:v>3074089</c:v>
                </c:pt>
                <c:pt idx="4">
                  <c:v>3554993</c:v>
                </c:pt>
                <c:pt idx="5">
                  <c:v>4056077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1C-4A64-83FD-FE0FCF32E2F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2019-12-31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38100" sx="101000" sy="101000" algn="ctr" rotWithShape="0">
                <a:schemeClr val="accent6">
                  <a:lumMod val="75000"/>
                  <a:alpha val="40000"/>
                </a:schemeClr>
              </a:outerShdw>
            </a:effectLst>
          </c:spPr>
          <c:invertIfNegative val="0"/>
          <c:cat>
            <c:strRef>
              <c:f>Sheet1!$A$2:$A$7</c:f>
              <c:strCache>
                <c:ptCount val="6"/>
                <c:pt idx="0">
                  <c:v>同业存放款项</c:v>
                </c:pt>
                <c:pt idx="1">
                  <c:v>吸收存款</c:v>
                </c:pt>
                <c:pt idx="2">
                  <c:v>贷款和垫款净额</c:v>
                </c:pt>
                <c:pt idx="3">
                  <c:v>贷款和垫款总额</c:v>
                </c:pt>
                <c:pt idx="4">
                  <c:v>总负债</c:v>
                </c:pt>
                <c:pt idx="5">
                  <c:v>总资产</c:v>
                </c:pt>
              </c:strCache>
            </c:strRef>
          </c:cat>
          <c:val>
            <c:numRef>
              <c:f>Sheet1!$C$2:$C$7</c:f>
              <c:numCache>
                <c:formatCode>#,##0</c:formatCode>
                <c:ptCount val="6"/>
                <c:pt idx="0">
                  <c:v>1042974</c:v>
                </c:pt>
                <c:pt idx="1">
                  <c:v>2672382</c:v>
                </c:pt>
                <c:pt idx="2">
                  <c:v>3238813</c:v>
                </c:pt>
                <c:pt idx="3">
                  <c:v>3344438</c:v>
                </c:pt>
                <c:pt idx="4">
                  <c:v>3984843</c:v>
                </c:pt>
                <c:pt idx="5">
                  <c:v>4415322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1C-4A64-83FD-FE0FCF32E2F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2018-12-31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>
              <a:outerShdw blurRad="38100" algn="ctr" rotWithShape="0">
                <a:schemeClr val="accent3">
                  <a:lumMod val="50000"/>
                  <a:alpha val="40000"/>
                </a:schemeClr>
              </a:outerShdw>
            </a:effectLst>
          </c:spPr>
          <c:invertIfNegative val="0"/>
          <c:cat>
            <c:strRef>
              <c:f>Sheet1!$A$2:$A$7</c:f>
              <c:strCache>
                <c:ptCount val="6"/>
                <c:pt idx="0">
                  <c:v>同业存放款项</c:v>
                </c:pt>
                <c:pt idx="1">
                  <c:v>吸收存款</c:v>
                </c:pt>
                <c:pt idx="2">
                  <c:v>贷款和垫款净额</c:v>
                </c:pt>
                <c:pt idx="3">
                  <c:v>贷款和垫款总额</c:v>
                </c:pt>
                <c:pt idx="4">
                  <c:v>总负债</c:v>
                </c:pt>
                <c:pt idx="5">
                  <c:v>总资产</c:v>
                </c:pt>
              </c:strCache>
            </c:strRef>
          </c:cat>
          <c:val>
            <c:numRef>
              <c:f>Sheet1!$D$2:$D$7</c:f>
              <c:numCache>
                <c:formatCode>#,##0</c:formatCode>
                <c:ptCount val="6"/>
                <c:pt idx="0">
                  <c:v>1842024</c:v>
                </c:pt>
                <c:pt idx="1">
                  <c:v>1363808</c:v>
                </c:pt>
                <c:pt idx="2">
                  <c:v>2502018</c:v>
                </c:pt>
                <c:pt idx="3">
                  <c:v>2571619</c:v>
                </c:pt>
                <c:pt idx="4">
                  <c:v>3298578</c:v>
                </c:pt>
                <c:pt idx="5">
                  <c:v>3615738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11C-4A64-83FD-FE0FCF32E2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0"/>
        <c:overlap val="-8"/>
        <c:axId val="185770207"/>
        <c:axId val="185770863"/>
      </c:barChart>
      <c:catAx>
        <c:axId val="185770207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  <a:alpha val="11000"/>
                    </a:schemeClr>
                  </a:gs>
                  <a:gs pos="53000">
                    <a:schemeClr val="accent1">
                      <a:lumMod val="45000"/>
                      <a:lumOff val="55000"/>
                      <a:alpha val="98000"/>
                    </a:schemeClr>
                  </a:gs>
                  <a:gs pos="98000">
                    <a:schemeClr val="accent1">
                      <a:lumMod val="45000"/>
                      <a:lumOff val="55000"/>
                      <a:alpha val="68000"/>
                    </a:schemeClr>
                  </a:gs>
                </a:gsLst>
                <a:lin ang="5400000" scaled="1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5770863"/>
        <c:crosses val="autoZero"/>
        <c:auto val="1"/>
        <c:lblAlgn val="ctr"/>
        <c:lblOffset val="100"/>
        <c:noMultiLvlLbl val="0"/>
      </c:catAx>
      <c:valAx>
        <c:axId val="185770863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57702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accent3">
              <a:lumMod val="75000"/>
            </a:schemeClr>
          </a:solid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803872872003715"/>
          <c:y val="4.4499275007645431E-2"/>
          <c:w val="0.82916903002156528"/>
          <c:h val="0.852918367909076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 年/万元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63500" algn="ctr" rotWithShape="0">
                <a:schemeClr val="accent4">
                  <a:lumMod val="75000"/>
                  <a:alpha val="40000"/>
                </a:scheme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营业收入</c:v>
                </c:pt>
                <c:pt idx="1">
                  <c:v>营业支出</c:v>
                </c:pt>
                <c:pt idx="2">
                  <c:v>营业利润</c:v>
                </c:pt>
                <c:pt idx="3">
                  <c:v>利润总额</c:v>
                </c:pt>
                <c:pt idx="4">
                  <c:v>净利润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235658</c:v>
                </c:pt>
                <c:pt idx="1">
                  <c:v>156962</c:v>
                </c:pt>
                <c:pt idx="2">
                  <c:v>78695</c:v>
                </c:pt>
                <c:pt idx="3">
                  <c:v>78458</c:v>
                </c:pt>
                <c:pt idx="4">
                  <c:v>70605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16-4E76-98EB-6242C11340D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2019年/万元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sx="101000" sy="101000" algn="ctr" rotWithShape="0">
                <a:schemeClr val="accent3">
                  <a:alpha val="40000"/>
                </a:scheme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营业收入</c:v>
                </c:pt>
                <c:pt idx="1">
                  <c:v>营业支出</c:v>
                </c:pt>
                <c:pt idx="2">
                  <c:v>营业利润</c:v>
                </c:pt>
                <c:pt idx="3">
                  <c:v>利润总额</c:v>
                </c:pt>
                <c:pt idx="4">
                  <c:v>净利润</c:v>
                </c:pt>
              </c:strCache>
            </c:strRef>
          </c:cat>
          <c:val>
            <c:numRef>
              <c:f>Sheet1!$C$2:$C$6</c:f>
              <c:numCache>
                <c:formatCode>#,##0</c:formatCode>
                <c:ptCount val="5"/>
                <c:pt idx="0">
                  <c:v>268066</c:v>
                </c:pt>
                <c:pt idx="1">
                  <c:v>137784</c:v>
                </c:pt>
                <c:pt idx="2">
                  <c:v>130282</c:v>
                </c:pt>
                <c:pt idx="3">
                  <c:v>130212</c:v>
                </c:pt>
                <c:pt idx="4">
                  <c:v>113318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16-4E76-98EB-6242C11340D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2018 年/万元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schemeClr val="accent1">
                  <a:lumMod val="50000"/>
                  <a:alpha val="40000"/>
                </a:scheme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营业收入</c:v>
                </c:pt>
                <c:pt idx="1">
                  <c:v>营业支出</c:v>
                </c:pt>
                <c:pt idx="2">
                  <c:v>营业利润</c:v>
                </c:pt>
                <c:pt idx="3">
                  <c:v>利润总额</c:v>
                </c:pt>
                <c:pt idx="4">
                  <c:v>净利润</c:v>
                </c:pt>
              </c:strCache>
            </c:strRef>
          </c:cat>
          <c:val>
            <c:numRef>
              <c:f>Sheet1!$D$2:$D$6</c:f>
              <c:numCache>
                <c:formatCode>#,##0</c:formatCode>
                <c:ptCount val="5"/>
                <c:pt idx="0">
                  <c:v>133504</c:v>
                </c:pt>
                <c:pt idx="1">
                  <c:v>87756</c:v>
                </c:pt>
                <c:pt idx="2">
                  <c:v>45747</c:v>
                </c:pt>
                <c:pt idx="3">
                  <c:v>45672</c:v>
                </c:pt>
                <c:pt idx="4">
                  <c:v>36838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416-4E76-98EB-6242C11340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axId val="1148605632"/>
        <c:axId val="1148605960"/>
      </c:barChart>
      <c:catAx>
        <c:axId val="11486056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48605960"/>
        <c:crosses val="autoZero"/>
        <c:auto val="1"/>
        <c:lblAlgn val="ctr"/>
        <c:lblOffset val="100"/>
        <c:noMultiLvlLbl val="0"/>
      </c:catAx>
      <c:valAx>
        <c:axId val="1148605960"/>
        <c:scaling>
          <c:orientation val="minMax"/>
        </c:scaling>
        <c:delete val="0"/>
        <c:axPos val="b"/>
        <c:majorGridlines>
          <c:spPr>
            <a:ln w="9525" cap="flat" cmpd="sng" algn="ctr">
              <a:gradFill flip="none" rotWithShape="1">
                <a:gsLst>
                  <a:gs pos="0">
                    <a:schemeClr val="accent1">
                      <a:alpha val="19000"/>
                    </a:schemeClr>
                  </a:gs>
                  <a:gs pos="49000">
                    <a:schemeClr val="accent1">
                      <a:lumMod val="45000"/>
                      <a:lumOff val="55000"/>
                      <a:alpha val="66000"/>
                    </a:schemeClr>
                  </a:gs>
                  <a:gs pos="100000">
                    <a:schemeClr val="accent1">
                      <a:lumMod val="45000"/>
                      <a:lumOff val="55000"/>
                      <a:alpha val="60000"/>
                    </a:schemeClr>
                  </a:gs>
                </a:gsLst>
                <a:lin ang="5400000" scaled="1"/>
                <a:tileRect/>
              </a:gra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48605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accent3">
              <a:lumMod val="75000"/>
            </a:schemeClr>
          </a:solidFill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'[Microsoft PowerPoint 中的图表]Sheet1'!$B$1:$B$2</c:f>
              <c:strCache>
                <c:ptCount val="2"/>
                <c:pt idx="0">
                  <c:v>2020年12月31日</c:v>
                </c:pt>
                <c:pt idx="1">
                  <c:v>金额/万元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'[Microsoft PowerPoint 中的图表]Sheet1'!$A$3:$A$6</c:f>
              <c:strCache>
                <c:ptCount val="4"/>
                <c:pt idx="0">
                  <c:v>发放贷款和垫款总额</c:v>
                </c:pt>
                <c:pt idx="1">
                  <c:v>个人贷款和垫款</c:v>
                </c:pt>
                <c:pt idx="2">
                  <c:v>公司贷款和垫款</c:v>
                </c:pt>
                <c:pt idx="3">
                  <c:v>票据贴现</c:v>
                </c:pt>
              </c:strCache>
            </c:strRef>
          </c:cat>
          <c:val>
            <c:numRef>
              <c:f>'[Microsoft PowerPoint 中的图表]Sheet1'!$B$3:$B$6</c:f>
              <c:numCache>
                <c:formatCode>#,##0.00</c:formatCode>
                <c:ptCount val="4"/>
                <c:pt idx="0">
                  <c:v>223422.06</c:v>
                </c:pt>
                <c:pt idx="1">
                  <c:v>76958.289999999994</c:v>
                </c:pt>
                <c:pt idx="2">
                  <c:v>119619.24</c:v>
                </c:pt>
                <c:pt idx="3">
                  <c:v>24430.91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4E-46A7-B761-C91B34817977}"/>
            </c:ext>
          </c:extLst>
        </c:ser>
        <c:ser>
          <c:idx val="1"/>
          <c:order val="1"/>
          <c:tx>
            <c:strRef>
              <c:f>'[Microsoft PowerPoint 中的图表]Sheet1'!$C$1:$C$2</c:f>
              <c:strCache>
                <c:ptCount val="2"/>
                <c:pt idx="0">
                  <c:v>2019年12月31日</c:v>
                </c:pt>
                <c:pt idx="1">
                  <c:v>金额/万元</c:v>
                </c:pt>
              </c:strCache>
            </c:strRef>
          </c:tx>
          <c:spPr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'[Microsoft PowerPoint 中的图表]Sheet1'!$A$3:$A$6</c:f>
              <c:strCache>
                <c:ptCount val="4"/>
                <c:pt idx="0">
                  <c:v>发放贷款和垫款总额</c:v>
                </c:pt>
                <c:pt idx="1">
                  <c:v>个人贷款和垫款</c:v>
                </c:pt>
                <c:pt idx="2">
                  <c:v>公司贷款和垫款</c:v>
                </c:pt>
                <c:pt idx="3">
                  <c:v>票据贴现</c:v>
                </c:pt>
              </c:strCache>
            </c:strRef>
          </c:cat>
          <c:val>
            <c:numRef>
              <c:f>'[Microsoft PowerPoint 中的图表]Sheet1'!$C$3:$C$6</c:f>
              <c:numCache>
                <c:formatCode>#,##0.00</c:formatCode>
                <c:ptCount val="4"/>
                <c:pt idx="0">
                  <c:v>210017.13</c:v>
                </c:pt>
                <c:pt idx="1">
                  <c:v>80727.539999999994</c:v>
                </c:pt>
                <c:pt idx="2">
                  <c:v>112289.37</c:v>
                </c:pt>
                <c:pt idx="3">
                  <c:v>15447.73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4E-46A7-B761-C91B348179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6"/>
        <c:axId val="796181200"/>
        <c:axId val="796174968"/>
      </c:barChart>
      <c:catAx>
        <c:axId val="7961812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96174968"/>
        <c:crosses val="autoZero"/>
        <c:auto val="1"/>
        <c:lblAlgn val="ctr"/>
        <c:lblOffset val="100"/>
        <c:noMultiLvlLbl val="0"/>
      </c:catAx>
      <c:valAx>
        <c:axId val="796174968"/>
        <c:scaling>
          <c:orientation val="minMax"/>
        </c:scaling>
        <c:delete val="0"/>
        <c:axPos val="b"/>
        <c:majorGridlines>
          <c:spPr>
            <a:ln w="3175" cap="flat" cmpd="sng" algn="ctr">
              <a:gradFill>
                <a:gsLst>
                  <a:gs pos="56000">
                    <a:srgbClr val="95FFFF">
                      <a:alpha val="16000"/>
                    </a:srgbClr>
                  </a:gs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96181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946534057844429"/>
          <c:y val="8.0850671859344914E-2"/>
          <c:w val="0.73209007394299352"/>
          <c:h val="0.7448097611734891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 年/万元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营业收入</c:v>
                </c:pt>
                <c:pt idx="1">
                  <c:v>营业支出</c:v>
                </c:pt>
                <c:pt idx="2">
                  <c:v>营业利润</c:v>
                </c:pt>
                <c:pt idx="3">
                  <c:v>利润总额</c:v>
                </c:pt>
                <c:pt idx="4">
                  <c:v>净利润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235658</c:v>
                </c:pt>
                <c:pt idx="1">
                  <c:v>156962</c:v>
                </c:pt>
                <c:pt idx="2">
                  <c:v>78695</c:v>
                </c:pt>
                <c:pt idx="3">
                  <c:v>78458</c:v>
                </c:pt>
                <c:pt idx="4">
                  <c:v>70605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98-4119-9053-62ACB881515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2019年/万元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营业收入</c:v>
                </c:pt>
                <c:pt idx="1">
                  <c:v>营业支出</c:v>
                </c:pt>
                <c:pt idx="2">
                  <c:v>营业利润</c:v>
                </c:pt>
                <c:pt idx="3">
                  <c:v>利润总额</c:v>
                </c:pt>
                <c:pt idx="4">
                  <c:v>净利润</c:v>
                </c:pt>
              </c:strCache>
            </c:strRef>
          </c:cat>
          <c:val>
            <c:numRef>
              <c:f>Sheet1!$C$2:$C$6</c:f>
              <c:numCache>
                <c:formatCode>#,##0</c:formatCode>
                <c:ptCount val="5"/>
                <c:pt idx="0">
                  <c:v>268066</c:v>
                </c:pt>
                <c:pt idx="1">
                  <c:v>137784</c:v>
                </c:pt>
                <c:pt idx="2">
                  <c:v>130282</c:v>
                </c:pt>
                <c:pt idx="3">
                  <c:v>130212</c:v>
                </c:pt>
                <c:pt idx="4">
                  <c:v>113318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B98-4119-9053-62ACB881515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2018 年/万元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营业收入</c:v>
                </c:pt>
                <c:pt idx="1">
                  <c:v>营业支出</c:v>
                </c:pt>
                <c:pt idx="2">
                  <c:v>营业利润</c:v>
                </c:pt>
                <c:pt idx="3">
                  <c:v>利润总额</c:v>
                </c:pt>
                <c:pt idx="4">
                  <c:v>净利润</c:v>
                </c:pt>
              </c:strCache>
            </c:strRef>
          </c:cat>
          <c:val>
            <c:numRef>
              <c:f>Sheet1!$D$2:$D$6</c:f>
              <c:numCache>
                <c:formatCode>#,##0</c:formatCode>
                <c:ptCount val="5"/>
                <c:pt idx="0">
                  <c:v>133504</c:v>
                </c:pt>
                <c:pt idx="1">
                  <c:v>87756</c:v>
                </c:pt>
                <c:pt idx="2">
                  <c:v>45747</c:v>
                </c:pt>
                <c:pt idx="3">
                  <c:v>45672</c:v>
                </c:pt>
                <c:pt idx="4">
                  <c:v>36838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B98-4119-9053-62ACB88151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6"/>
        <c:axId val="1148605632"/>
        <c:axId val="1148605960"/>
      </c:barChart>
      <c:catAx>
        <c:axId val="1148605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48605960"/>
        <c:crosses val="autoZero"/>
        <c:auto val="1"/>
        <c:lblAlgn val="ctr"/>
        <c:lblOffset val="100"/>
        <c:noMultiLvlLbl val="0"/>
      </c:catAx>
      <c:valAx>
        <c:axId val="1148605960"/>
        <c:scaling>
          <c:orientation val="minMax"/>
        </c:scaling>
        <c:delete val="0"/>
        <c:axPos val="b"/>
        <c:majorGridlines>
          <c:spPr>
            <a:ln w="3175" cap="flat" cmpd="sng" algn="ctr">
              <a:gradFill>
                <a:gsLst>
                  <a:gs pos="50400">
                    <a:schemeClr val="bg2">
                      <a:lumMod val="20000"/>
                      <a:lumOff val="80000"/>
                      <a:alpha val="18000"/>
                    </a:schemeClr>
                  </a:gs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48605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金额/百万元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Sheet1!$A$2:$A$10</c:f>
              <c:strCache>
                <c:ptCount val="9"/>
                <c:pt idx="0">
                  <c:v>贷款损失准备</c:v>
                </c:pt>
                <c:pt idx="1">
                  <c:v>商誉</c:v>
                </c:pt>
                <c:pt idx="2">
                  <c:v>其他</c:v>
                </c:pt>
                <c:pt idx="3">
                  <c:v>现金、贵金属及存放中央银行款项</c:v>
                </c:pt>
                <c:pt idx="4">
                  <c:v>同业往来</c:v>
                </c:pt>
                <c:pt idx="5">
                  <c:v>投资证券及其他金融资产</c:v>
                </c:pt>
                <c:pt idx="6">
                  <c:v>贷款和垫款净额</c:v>
                </c:pt>
                <c:pt idx="7">
                  <c:v>贷款和垫款总额</c:v>
                </c:pt>
                <c:pt idx="8">
                  <c:v>资产总额</c:v>
                </c:pt>
              </c:strCache>
            </c:strRef>
          </c:cat>
          <c:val>
            <c:numRef>
              <c:f>Sheet1!$B$2:$B$10</c:f>
              <c:numCache>
                <c:formatCode>#,##0</c:formatCode>
                <c:ptCount val="9"/>
                <c:pt idx="0">
                  <c:v>-234522</c:v>
                </c:pt>
                <c:pt idx="1">
                  <c:v>9954</c:v>
                </c:pt>
                <c:pt idx="2">
                  <c:v>253312</c:v>
                </c:pt>
                <c:pt idx="3">
                  <c:v>546416</c:v>
                </c:pt>
                <c:pt idx="4">
                  <c:v>616516</c:v>
                </c:pt>
                <c:pt idx="5">
                  <c:v>2130889</c:v>
                </c:pt>
                <c:pt idx="6">
                  <c:v>4804361</c:v>
                </c:pt>
                <c:pt idx="7">
                  <c:v>5038883</c:v>
                </c:pt>
                <c:pt idx="8">
                  <c:v>8361448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889-41A6-B30A-08B65EC8E91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百分比%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>
              <a:outerShdw blurRad="76200" dist="12700" dir="5400000" sx="101000" sy="101000" algn="t" rotWithShape="0">
                <a:schemeClr val="tx2">
                  <a:alpha val="20000"/>
                </a:schemeClr>
              </a:outerShdw>
            </a:effectLst>
          </c:spPr>
          <c:marker>
            <c:symbol val="circle"/>
            <c:size val="5"/>
            <c:spPr>
              <a:solidFill>
                <a:schemeClr val="tx2"/>
              </a:solidFill>
              <a:ln w="9525">
                <a:solidFill>
                  <a:schemeClr val="tx2"/>
                </a:solidFill>
              </a:ln>
              <a:effectLst>
                <a:outerShdw blurRad="76200" dist="12700" dir="5400000" sx="101000" sy="101000" algn="t" rotWithShape="0">
                  <a:schemeClr val="tx2">
                    <a:alpha val="20000"/>
                  </a:schemeClr>
                </a:outerShdw>
              </a:effectLst>
            </c:spPr>
          </c:marker>
          <c:cat>
            <c:strRef>
              <c:f>Sheet1!$A$2:$A$10</c:f>
              <c:strCache>
                <c:ptCount val="9"/>
                <c:pt idx="0">
                  <c:v>贷款损失准备</c:v>
                </c:pt>
                <c:pt idx="1">
                  <c:v>商誉</c:v>
                </c:pt>
                <c:pt idx="2">
                  <c:v>其他</c:v>
                </c:pt>
                <c:pt idx="3">
                  <c:v>现金、贵金属及存放中央银行款项</c:v>
                </c:pt>
                <c:pt idx="4">
                  <c:v>同业往来</c:v>
                </c:pt>
                <c:pt idx="5">
                  <c:v>投资证券及其他金融资产</c:v>
                </c:pt>
                <c:pt idx="6">
                  <c:v>贷款和垫款净额</c:v>
                </c:pt>
                <c:pt idx="7">
                  <c:v>贷款和垫款总额</c:v>
                </c:pt>
                <c:pt idx="8">
                  <c:v>资产总额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-2.8</c:v>
                </c:pt>
                <c:pt idx="1">
                  <c:v>0.12</c:v>
                </c:pt>
                <c:pt idx="2">
                  <c:v>3.04</c:v>
                </c:pt>
                <c:pt idx="3">
                  <c:v>6.53</c:v>
                </c:pt>
                <c:pt idx="4">
                  <c:v>7.37</c:v>
                </c:pt>
                <c:pt idx="5">
                  <c:v>25.48</c:v>
                </c:pt>
                <c:pt idx="6">
                  <c:v>57.46</c:v>
                </c:pt>
                <c:pt idx="7">
                  <c:v>60.26</c:v>
                </c:pt>
                <c:pt idx="8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889-41A6-B30A-08B65EC8E91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金额/百万元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>
              <a:outerShdw blurRad="50800" dist="12700" dir="5400000" algn="ctr" rotWithShape="0">
                <a:schemeClr val="accent1">
                  <a:alpha val="40000"/>
                </a:schemeClr>
              </a:outerShdw>
            </a:effectLst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>
                <a:outerShdw blurRad="50800" dist="12700" dir="5400000" algn="ctr" rotWithShape="0">
                  <a:schemeClr val="accent1">
                    <a:alpha val="40000"/>
                  </a:schemeClr>
                </a:outerShdw>
              </a:effectLst>
            </c:spPr>
          </c:marker>
          <c:cat>
            <c:strRef>
              <c:f>Sheet1!$A$2:$A$10</c:f>
              <c:strCache>
                <c:ptCount val="9"/>
                <c:pt idx="0">
                  <c:v>贷款损失准备</c:v>
                </c:pt>
                <c:pt idx="1">
                  <c:v>商誉</c:v>
                </c:pt>
                <c:pt idx="2">
                  <c:v>其他</c:v>
                </c:pt>
                <c:pt idx="3">
                  <c:v>现金、贵金属及存放中央银行款项</c:v>
                </c:pt>
                <c:pt idx="4">
                  <c:v>同业往来</c:v>
                </c:pt>
                <c:pt idx="5">
                  <c:v>投资证券及其他金融资产</c:v>
                </c:pt>
                <c:pt idx="6">
                  <c:v>贷款和垫款净额</c:v>
                </c:pt>
                <c:pt idx="7">
                  <c:v>贷款和垫款总额</c:v>
                </c:pt>
                <c:pt idx="8">
                  <c:v>资产总额</c:v>
                </c:pt>
              </c:strCache>
            </c:strRef>
          </c:cat>
          <c:val>
            <c:numRef>
              <c:f>Sheet1!$D$2:$D$10</c:f>
              <c:numCache>
                <c:formatCode>#,##0</c:formatCode>
                <c:ptCount val="9"/>
                <c:pt idx="0">
                  <c:v>-222899</c:v>
                </c:pt>
                <c:pt idx="1">
                  <c:v>9954</c:v>
                </c:pt>
                <c:pt idx="2">
                  <c:v>196049</c:v>
                </c:pt>
                <c:pt idx="3">
                  <c:v>571990</c:v>
                </c:pt>
                <c:pt idx="4">
                  <c:v>522507</c:v>
                </c:pt>
                <c:pt idx="5">
                  <c:v>1839440</c:v>
                </c:pt>
                <c:pt idx="6">
                  <c:v>4277300</c:v>
                </c:pt>
                <c:pt idx="7">
                  <c:v>4500199</c:v>
                </c:pt>
                <c:pt idx="8">
                  <c:v>7417240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889-41A6-B30A-08B65EC8E91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百分比%</c:v>
                </c:pt>
              </c:strCache>
            </c:strRef>
          </c:tx>
          <c:spPr>
            <a:ln w="19050" cap="rnd">
              <a:noFill/>
              <a:round/>
            </a:ln>
            <a:effectLst>
              <a:outerShdw blurRad="50800" dist="25400" dir="5400000" algn="t" rotWithShape="0">
                <a:schemeClr val="accent1">
                  <a:alpha val="20000"/>
                </a:schemeClr>
              </a:outerShdw>
            </a:effectLst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>
                <a:outerShdw blurRad="50800" dist="25400" dir="5400000" algn="t" rotWithShape="0">
                  <a:schemeClr val="accent1">
                    <a:alpha val="20000"/>
                  </a:schemeClr>
                </a:outerShdw>
              </a:effectLst>
            </c:spPr>
          </c:marker>
          <c:dPt>
            <c:idx val="6"/>
            <c:marker>
              <c:symbol val="circl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>
                  <a:outerShdw blurRad="50800" dist="25400" dir="5400000" algn="t" rotWithShape="0">
                    <a:schemeClr val="accent1">
                      <a:alpha val="20000"/>
                    </a:schemeClr>
                  </a:outerShdw>
                </a:effectLst>
              </c:spPr>
            </c:marker>
            <c:bubble3D val="0"/>
            <c:spPr>
              <a:ln w="19050" cap="rnd">
                <a:noFill/>
                <a:round/>
              </a:ln>
              <a:effectLst>
                <a:outerShdw blurRad="50800" dist="25400" dir="5400000" algn="t" rotWithShape="0">
                  <a:schemeClr val="accent1">
                    <a:alpha val="2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1889-41A6-B30A-08B65EC8E912}"/>
              </c:ext>
            </c:extLst>
          </c:dPt>
          <c:dPt>
            <c:idx val="8"/>
            <c:marker>
              <c:symbol val="circl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>
                  <a:outerShdw blurRad="50800" dist="25400" dir="5400000" algn="t" rotWithShape="0">
                    <a:schemeClr val="accent1">
                      <a:alpha val="20000"/>
                    </a:schemeClr>
                  </a:outerShdw>
                </a:effectLst>
              </c:spPr>
            </c:marker>
            <c:bubble3D val="0"/>
            <c:spPr>
              <a:ln w="19050" cap="rnd">
                <a:noFill/>
                <a:round/>
              </a:ln>
              <a:effectLst>
                <a:outerShdw blurRad="50800" dist="25400" dir="5400000" algn="t" rotWithShape="0">
                  <a:schemeClr val="accent1">
                    <a:alpha val="2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1889-41A6-B30A-08B65EC8E912}"/>
              </c:ext>
            </c:extLst>
          </c:dPt>
          <c:cat>
            <c:strRef>
              <c:f>Sheet1!$A$2:$A$10</c:f>
              <c:strCache>
                <c:ptCount val="9"/>
                <c:pt idx="0">
                  <c:v>贷款损失准备</c:v>
                </c:pt>
                <c:pt idx="1">
                  <c:v>商誉</c:v>
                </c:pt>
                <c:pt idx="2">
                  <c:v>其他</c:v>
                </c:pt>
                <c:pt idx="3">
                  <c:v>现金、贵金属及存放中央银行款项</c:v>
                </c:pt>
                <c:pt idx="4">
                  <c:v>同业往来</c:v>
                </c:pt>
                <c:pt idx="5">
                  <c:v>投资证券及其他金融资产</c:v>
                </c:pt>
                <c:pt idx="6">
                  <c:v>贷款和垫款净额</c:v>
                </c:pt>
                <c:pt idx="7">
                  <c:v>贷款和垫款总额</c:v>
                </c:pt>
                <c:pt idx="8">
                  <c:v>资产总额</c:v>
                </c:pt>
              </c:strCache>
            </c:strRef>
          </c:cat>
          <c:val>
            <c:numRef>
              <c:f>Sheet1!$E$2:$E$10</c:f>
              <c:numCache>
                <c:formatCode>General</c:formatCode>
                <c:ptCount val="9"/>
                <c:pt idx="0">
                  <c:v>3</c:v>
                </c:pt>
                <c:pt idx="1">
                  <c:v>0.13</c:v>
                </c:pt>
                <c:pt idx="2">
                  <c:v>2.65</c:v>
                </c:pt>
                <c:pt idx="3">
                  <c:v>7.71</c:v>
                </c:pt>
                <c:pt idx="4">
                  <c:v>7.04</c:v>
                </c:pt>
                <c:pt idx="5">
                  <c:v>24.8</c:v>
                </c:pt>
                <c:pt idx="6">
                  <c:v>57.67</c:v>
                </c:pt>
                <c:pt idx="7">
                  <c:v>60.67</c:v>
                </c:pt>
                <c:pt idx="8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889-41A6-B30A-08B65EC8E9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89392640"/>
        <c:axId val="889400512"/>
      </c:lineChart>
      <c:catAx>
        <c:axId val="8893926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89400512"/>
        <c:crosses val="autoZero"/>
        <c:auto val="1"/>
        <c:lblAlgn val="ctr"/>
        <c:lblOffset val="100"/>
        <c:noMultiLvlLbl val="0"/>
      </c:catAx>
      <c:valAx>
        <c:axId val="889400512"/>
        <c:scaling>
          <c:orientation val="minMax"/>
        </c:scaling>
        <c:delete val="0"/>
        <c:axPos val="l"/>
        <c:majorGridlines>
          <c:spPr>
            <a:ln w="6350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400">
                    <a:srgbClr val="81D5FC">
                      <a:alpha val="16000"/>
                    </a:srgbClr>
                  </a:gs>
                  <a:gs pos="100000">
                    <a:schemeClr val="bg2">
                      <a:lumMod val="75000"/>
                      <a:alpha val="9000"/>
                    </a:schemeClr>
                  </a:gs>
                </a:gsLst>
                <a:lin ang="10800000" scaled="1"/>
                <a:tileRect/>
              </a:gra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89392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300">
          <a:solidFill>
            <a:schemeClr val="accent6">
              <a:lumMod val="50000"/>
            </a:schemeClr>
          </a:solidFill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405759344262872"/>
          <c:y val="5.5042538780955517E-2"/>
          <c:w val="0.80772344096579751"/>
          <c:h val="0.8303271386508549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Sheet1!$F$12:$F$15</c:f>
              <c:strCache>
                <c:ptCount val="4"/>
                <c:pt idx="0">
                  <c:v>折旧、摊销和租赁</c:v>
                </c:pt>
                <c:pt idx="1">
                  <c:v>员工费</c:v>
                </c:pt>
                <c:pt idx="2">
                  <c:v>业务及管理费</c:v>
                </c:pt>
                <c:pt idx="3">
                  <c:v>其他行政费</c:v>
                </c:pt>
              </c:strCache>
            </c:strRef>
          </c:cat>
          <c:val>
            <c:numRef>
              <c:f>Sheet1!$G$12:$G$15</c:f>
              <c:numCache>
                <c:formatCode>General</c:formatCode>
                <c:ptCount val="4"/>
                <c:pt idx="0">
                  <c:v>9729</c:v>
                </c:pt>
                <c:pt idx="1">
                  <c:v>57040</c:v>
                </c:pt>
                <c:pt idx="2">
                  <c:v>96745</c:v>
                </c:pt>
                <c:pt idx="3">
                  <c:v>29976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44-4B52-9389-9C0D3056E24D}"/>
            </c:ext>
          </c:extLst>
        </c:ser>
        <c:ser>
          <c:idx val="1"/>
          <c:order val="1"/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Sheet1!$F$12:$F$15</c:f>
              <c:strCache>
                <c:ptCount val="4"/>
                <c:pt idx="0">
                  <c:v>折旧、摊销和租赁</c:v>
                </c:pt>
                <c:pt idx="1">
                  <c:v>员工费</c:v>
                </c:pt>
                <c:pt idx="2">
                  <c:v>业务及管理费</c:v>
                </c:pt>
                <c:pt idx="3">
                  <c:v>其他行政费</c:v>
                </c:pt>
              </c:strCache>
            </c:strRef>
          </c:cat>
          <c:val>
            <c:numRef>
              <c:f>Sheet1!$H$12:$H$15</c:f>
              <c:numCache>
                <c:formatCode>General</c:formatCode>
                <c:ptCount val="4"/>
                <c:pt idx="0">
                  <c:v>9289</c:v>
                </c:pt>
                <c:pt idx="1">
                  <c:v>51439</c:v>
                </c:pt>
                <c:pt idx="2">
                  <c:v>86541</c:v>
                </c:pt>
                <c:pt idx="3">
                  <c:v>25813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44-4B52-9389-9C0D3056E2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7"/>
        <c:overlap val="-90"/>
        <c:axId val="946880408"/>
        <c:axId val="900658680"/>
      </c:barChart>
      <c:catAx>
        <c:axId val="946880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00658680"/>
        <c:crosses val="autoZero"/>
        <c:auto val="1"/>
        <c:lblAlgn val="ctr"/>
        <c:lblOffset val="100"/>
        <c:noMultiLvlLbl val="0"/>
      </c:catAx>
      <c:valAx>
        <c:axId val="900658680"/>
        <c:scaling>
          <c:orientation val="minMax"/>
        </c:scaling>
        <c:delete val="0"/>
        <c:axPos val="l"/>
        <c:majorGridlines>
          <c:spPr>
            <a:ln w="3175" cap="flat" cmpd="sng" algn="ctr">
              <a:gradFill flip="none" rotWithShape="1">
                <a:gsLst>
                  <a:gs pos="0">
                    <a:schemeClr val="bg2">
                      <a:lumMod val="40000"/>
                      <a:lumOff val="60000"/>
                      <a:alpha val="0"/>
                    </a:schemeClr>
                  </a:gs>
                  <a:gs pos="76000">
                    <a:schemeClr val="bg2">
                      <a:lumMod val="60000"/>
                      <a:lumOff val="40000"/>
                      <a:alpha val="15000"/>
                    </a:schemeClr>
                  </a:gs>
                  <a:gs pos="100000">
                    <a:schemeClr val="bg2">
                      <a:lumMod val="60000"/>
                      <a:lumOff val="40000"/>
                      <a:alpha val="0"/>
                    </a:schemeClr>
                  </a:gs>
                  <a:gs pos="36000">
                    <a:schemeClr val="bg2">
                      <a:lumMod val="60000"/>
                      <a:lumOff val="40000"/>
                      <a:alpha val="15000"/>
                    </a:schemeClr>
                  </a:gs>
                </a:gsLst>
                <a:lin ang="0" scaled="1"/>
                <a:tileRect/>
              </a:gra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6880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accent6">
              <a:lumMod val="50000"/>
            </a:schemeClr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FEC48987-11AF-4B07-A864-E1F536ECEB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BDF405E-6B98-4F1C-9371-845E33B9F72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10302-F9E7-44B0-A19D-558BE952994D}" type="datetimeFigureOut">
              <a:rPr lang="zh-CN" altLang="en-US" smtClean="0"/>
              <a:t>2022/1/16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1249D90-760E-4BED-831B-07B03A0E66A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4EE7254-C095-44D4-8E5F-8C3E3F464C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0EB7B-F09C-4AEF-BF29-268EF6E75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7384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D4BE-BCD4-45E3-A961-75EA96D8C171}" type="datetimeFigureOut">
              <a:rPr lang="zh-CN" altLang="en-US" smtClean="0"/>
              <a:t>2022/1/16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F4A78-E528-4CEE-A7DE-D527CC7C9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204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A6CFE3-F845-43C2-A6C1-6F07B8C5A9B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71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7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76A623-FEDD-4E8A-BF0B-AECCD0A73E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EED75E8-E131-49C4-A2A5-C87B5092F1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9141FB-03D8-4F46-B85D-A9790487C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FC58C5-5484-4525-8F18-79E148C9A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4EF780-7602-4DF4-9E80-BB0DB497F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144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面-上">
            <a:extLst>
              <a:ext uri="{FF2B5EF4-FFF2-40B4-BE49-F238E27FC236}">
                <a16:creationId xmlns:a16="http://schemas.microsoft.com/office/drawing/2014/main" id="{0F3C5ACC-EC0A-4E4B-9680-C04A733555A8}"/>
              </a:ext>
            </a:extLst>
          </p:cNvPr>
          <p:cNvSpPr/>
          <p:nvPr userDrawn="1"/>
        </p:nvSpPr>
        <p:spPr bwMode="auto"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" name="页面-下">
            <a:extLst>
              <a:ext uri="{FF2B5EF4-FFF2-40B4-BE49-F238E27FC236}">
                <a16:creationId xmlns:a16="http://schemas.microsoft.com/office/drawing/2014/main" id="{7749A45D-94AD-4D0E-82D8-E85CA27D8965}"/>
              </a:ext>
            </a:extLst>
          </p:cNvPr>
          <p:cNvSpPr/>
          <p:nvPr userDrawn="1"/>
        </p:nvSpPr>
        <p:spPr bwMode="auto"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8499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hdphoto" Target="../media/hdphoto7.wdp"/><Relationship Id="rId3" Type="http://schemas.microsoft.com/office/2007/relationships/hdphoto" Target="../media/hdphoto2.wdp"/><Relationship Id="rId7" Type="http://schemas.microsoft.com/office/2007/relationships/hdphoto" Target="../media/hdphoto4.wdp"/><Relationship Id="rId12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microsoft.com/office/2007/relationships/hdphoto" Target="../media/hdphoto5.wdp"/><Relationship Id="rId1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3.jpg"/><Relationship Id="rId12" Type="http://schemas.openxmlformats.org/officeDocument/2006/relationships/image" Target="../media/image48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2.jp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image" Target="../media/image16.png"/><Relationship Id="rId7" Type="http://schemas.openxmlformats.org/officeDocument/2006/relationships/chart" Target="../charts/chart5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D8F67F5-F919-4294-B5B8-38EE1866603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BEB24556-E9A8-440F-A492-C34544BC5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96F59AA-B805-47F7-94C7-C3C5E5C903B7}"/>
                </a:ext>
              </a:extLst>
            </p:cNvPr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2353FCC-B544-4CEC-AA11-37BFB515A880}"/>
                </a:ext>
              </a:extLst>
            </p:cNvPr>
            <p:cNvSpPr txBox="1"/>
            <p:nvPr/>
          </p:nvSpPr>
          <p:spPr>
            <a:xfrm>
              <a:off x="2313830" y="5947189"/>
              <a:ext cx="29989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瑛子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8F5887B-8553-47DB-88BD-0E0A9B13145E}"/>
                </a:ext>
              </a:extLst>
            </p:cNvPr>
            <p:cNvSpPr txBox="1"/>
            <p:nvPr/>
          </p:nvSpPr>
          <p:spPr>
            <a:xfrm>
              <a:off x="8081076" y="5947189"/>
              <a:ext cx="31816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17521366329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E8D6C1D-8A10-4780-9B2B-482B71BEA089}"/>
                </a:ext>
              </a:extLst>
            </p:cNvPr>
            <p:cNvSpPr txBox="1"/>
            <p:nvPr/>
          </p:nvSpPr>
          <p:spPr>
            <a:xfrm>
              <a:off x="929306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作者：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DA80E25F-9663-4B93-94EA-770CDF845175}"/>
                </a:ext>
              </a:extLst>
            </p:cNvPr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CD42A07-EACC-4F58-86C6-9F095C0A1EF0}"/>
                </a:ext>
              </a:extLst>
            </p:cNvPr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联系方式：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BE60F788-152C-4ACC-8EE5-DB861836DA65}"/>
                </a:ext>
              </a:extLst>
            </p:cNvPr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839A69A5-B9B2-4EC0-951D-2FE34D3A6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76"/>
            <a:stretch/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4327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49672EC4-6BDC-48F6-8D08-C75929C68AB3}"/>
              </a:ext>
            </a:extLst>
          </p:cNvPr>
          <p:cNvSpPr/>
          <p:nvPr/>
        </p:nvSpPr>
        <p:spPr>
          <a:xfrm>
            <a:off x="0" y="0"/>
            <a:ext cx="12192000" cy="68704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31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F972E440-E819-4493-81C6-FC4C09CE206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6000"/>
          </a:blip>
          <a:stretch>
            <a:fillRect/>
          </a:stretch>
        </p:blipFill>
        <p:spPr>
          <a:xfrm>
            <a:off x="-529" y="1028701"/>
            <a:ext cx="12193057" cy="5838938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12A273E-E848-4972-8EED-2A5C78824045}"/>
              </a:ext>
            </a:extLst>
          </p:cNvPr>
          <p:cNvCxnSpPr>
            <a:cxnSpLocks/>
          </p:cNvCxnSpPr>
          <p:nvPr/>
        </p:nvCxnSpPr>
        <p:spPr>
          <a:xfrm>
            <a:off x="655052" y="901952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6BDC0438-7E41-4CEE-8B6F-9C32E25AACC0}"/>
              </a:ext>
            </a:extLst>
          </p:cNvPr>
          <p:cNvGrpSpPr/>
          <p:nvPr/>
        </p:nvGrpSpPr>
        <p:grpSpPr>
          <a:xfrm>
            <a:off x="232949" y="485445"/>
            <a:ext cx="682280" cy="379310"/>
            <a:chOff x="232949" y="336204"/>
            <a:chExt cx="556038" cy="561975"/>
          </a:xfrm>
        </p:grpSpPr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id="{ECF6DD2C-3A1F-491D-AB21-A8C51EC22990}"/>
                </a:ext>
              </a:extLst>
            </p:cNvPr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3434EB2D-2AC1-4D3D-921F-F92961E1D930}"/>
                </a:ext>
              </a:extLst>
            </p:cNvPr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1" name="平行四边形 70">
              <a:extLst>
                <a:ext uri="{FF2B5EF4-FFF2-40B4-BE49-F238E27FC236}">
                  <a16:creationId xmlns:a16="http://schemas.microsoft.com/office/drawing/2014/main" id="{2AA19FB2-7ABF-42A9-B5F4-5E505DBA47F8}"/>
                </a:ext>
              </a:extLst>
            </p:cNvPr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EFDB0C5-8376-40E3-B233-95FC4A86CE9E}"/>
              </a:ext>
            </a:extLst>
          </p:cNvPr>
          <p:cNvSpPr txBox="1"/>
          <p:nvPr/>
        </p:nvSpPr>
        <p:spPr>
          <a:xfrm>
            <a:off x="1975505" y="1267551"/>
            <a:ext cx="8267700" cy="677173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zh-CN" sz="2000" dirty="0">
                <a:solidFill>
                  <a:schemeClr val="accent6">
                    <a:lumMod val="75000"/>
                  </a:schemeClr>
                </a:solidFill>
              </a:rPr>
              <a:t>加快风险经理制度改革、提高操作风险管理水平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3F9DF8F-966E-421F-AABE-5EB2F6BD9F26}"/>
              </a:ext>
            </a:extLst>
          </p:cNvPr>
          <p:cNvGrpSpPr/>
          <p:nvPr/>
        </p:nvGrpSpPr>
        <p:grpSpPr>
          <a:xfrm>
            <a:off x="4715172" y="2938641"/>
            <a:ext cx="2972634" cy="3027608"/>
            <a:chOff x="4668480" y="2690991"/>
            <a:chExt cx="2972634" cy="3027608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F0EF05E-C519-4A3F-A15F-4C53C994BDEF}"/>
                </a:ext>
              </a:extLst>
            </p:cNvPr>
            <p:cNvSpPr/>
            <p:nvPr/>
          </p:nvSpPr>
          <p:spPr bwMode="auto">
            <a:xfrm rot="20465482">
              <a:off x="4761688" y="2690991"/>
              <a:ext cx="2879426" cy="3027608"/>
            </a:xfrm>
            <a:custGeom>
              <a:avLst/>
              <a:gdLst>
                <a:gd name="connsiteX0" fmla="*/ 2297452 w 2297452"/>
                <a:gd name="connsiteY0" fmla="*/ 1207842 h 2415684"/>
                <a:gd name="connsiteX1" fmla="*/ 1419904 w 2297452"/>
                <a:gd name="connsiteY1" fmla="*/ 2415684 h 2415684"/>
                <a:gd name="connsiteX2" fmla="*/ 0 w 2297452"/>
                <a:gd name="connsiteY2" fmla="*/ 1954329 h 2415684"/>
                <a:gd name="connsiteX3" fmla="*/ 0 w 2297452"/>
                <a:gd name="connsiteY3" fmla="*/ 461355 h 2415684"/>
                <a:gd name="connsiteX4" fmla="*/ 1419904 w 2297452"/>
                <a:gd name="connsiteY4" fmla="*/ 0 h 2415684"/>
                <a:gd name="connsiteX5" fmla="*/ 2297452 w 2297452"/>
                <a:gd name="connsiteY5" fmla="*/ 1207842 h 2415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7452" h="2415684">
                  <a:moveTo>
                    <a:pt x="2297452" y="1207842"/>
                  </a:moveTo>
                  <a:lnTo>
                    <a:pt x="1419904" y="2415684"/>
                  </a:lnTo>
                  <a:lnTo>
                    <a:pt x="0" y="1954329"/>
                  </a:lnTo>
                  <a:lnTo>
                    <a:pt x="0" y="461355"/>
                  </a:lnTo>
                  <a:lnTo>
                    <a:pt x="1419904" y="0"/>
                  </a:lnTo>
                  <a:lnTo>
                    <a:pt x="2297452" y="1207842"/>
                  </a:lnTo>
                  <a:close/>
                </a:path>
              </a:pathLst>
            </a:custGeom>
            <a:noFill/>
            <a:ln w="3175">
              <a:gradFill>
                <a:gsLst>
                  <a:gs pos="0">
                    <a:schemeClr val="accent6">
                      <a:alpha val="7000"/>
                    </a:schemeClr>
                  </a:gs>
                  <a:gs pos="52000">
                    <a:schemeClr val="bg2">
                      <a:lumMod val="20000"/>
                      <a:lumOff val="80000"/>
                      <a:alpha val="20000"/>
                    </a:schemeClr>
                  </a:gs>
                  <a:gs pos="83000">
                    <a:schemeClr val="bg2">
                      <a:lumMod val="40000"/>
                      <a:lumOff val="60000"/>
                      <a:alpha val="11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6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D817AE26-5F5D-4749-9BEE-ACC704A3A375}"/>
                </a:ext>
              </a:extLst>
            </p:cNvPr>
            <p:cNvSpPr/>
            <p:nvPr/>
          </p:nvSpPr>
          <p:spPr bwMode="auto">
            <a:xfrm>
              <a:off x="4668480" y="3650800"/>
              <a:ext cx="417950" cy="41795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alpha val="39000"/>
                  </a:schemeClr>
                </a:gs>
                <a:gs pos="35000">
                  <a:schemeClr val="accent6">
                    <a:lumMod val="60000"/>
                    <a:lumOff val="40000"/>
                    <a:alpha val="51000"/>
                  </a:schemeClr>
                </a:gs>
                <a:gs pos="100000">
                  <a:schemeClr val="accent6">
                    <a:lumMod val="20000"/>
                    <a:lumOff val="80000"/>
                    <a:alpha val="0"/>
                  </a:schemeClr>
                </a:gs>
                <a:gs pos="67000">
                  <a:schemeClr val="accent6">
                    <a:lumMod val="40000"/>
                    <a:lumOff val="60000"/>
                    <a:alpha val="43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EA569F34-645D-4098-8DFD-4F1118CB8088}"/>
                </a:ext>
              </a:extLst>
            </p:cNvPr>
            <p:cNvSpPr/>
            <p:nvPr/>
          </p:nvSpPr>
          <p:spPr bwMode="auto">
            <a:xfrm>
              <a:off x="5853688" y="2773594"/>
              <a:ext cx="417950" cy="41795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alpha val="39000"/>
                  </a:schemeClr>
                </a:gs>
                <a:gs pos="35000">
                  <a:schemeClr val="accent6">
                    <a:lumMod val="60000"/>
                    <a:lumOff val="40000"/>
                    <a:alpha val="51000"/>
                  </a:schemeClr>
                </a:gs>
                <a:gs pos="100000">
                  <a:schemeClr val="accent6">
                    <a:lumMod val="20000"/>
                    <a:lumOff val="80000"/>
                    <a:alpha val="0"/>
                  </a:schemeClr>
                </a:gs>
                <a:gs pos="67000">
                  <a:schemeClr val="accent6">
                    <a:lumMod val="40000"/>
                    <a:lumOff val="60000"/>
                    <a:alpha val="43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28A08F5-0214-478C-AB0B-654689E9C7CF}"/>
                </a:ext>
              </a:extLst>
            </p:cNvPr>
            <p:cNvSpPr/>
            <p:nvPr/>
          </p:nvSpPr>
          <p:spPr bwMode="auto">
            <a:xfrm>
              <a:off x="7072233" y="3631751"/>
              <a:ext cx="417950" cy="41795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alpha val="39000"/>
                  </a:schemeClr>
                </a:gs>
                <a:gs pos="35000">
                  <a:schemeClr val="accent6">
                    <a:lumMod val="60000"/>
                    <a:lumOff val="40000"/>
                    <a:alpha val="51000"/>
                  </a:schemeClr>
                </a:gs>
                <a:gs pos="100000">
                  <a:schemeClr val="accent6">
                    <a:lumMod val="20000"/>
                    <a:lumOff val="80000"/>
                    <a:alpha val="0"/>
                  </a:schemeClr>
                </a:gs>
                <a:gs pos="67000">
                  <a:schemeClr val="accent6">
                    <a:lumMod val="40000"/>
                    <a:lumOff val="60000"/>
                    <a:alpha val="43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E5CCB2D3-2C6E-4F72-8581-3E366C938291}"/>
                </a:ext>
              </a:extLst>
            </p:cNvPr>
            <p:cNvSpPr/>
            <p:nvPr/>
          </p:nvSpPr>
          <p:spPr bwMode="auto">
            <a:xfrm>
              <a:off x="6632852" y="5051081"/>
              <a:ext cx="417950" cy="41795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alpha val="39000"/>
                  </a:schemeClr>
                </a:gs>
                <a:gs pos="35000">
                  <a:schemeClr val="accent6">
                    <a:lumMod val="60000"/>
                    <a:lumOff val="40000"/>
                    <a:alpha val="51000"/>
                  </a:schemeClr>
                </a:gs>
                <a:gs pos="100000">
                  <a:schemeClr val="accent6">
                    <a:lumMod val="20000"/>
                    <a:lumOff val="80000"/>
                    <a:alpha val="0"/>
                  </a:schemeClr>
                </a:gs>
                <a:gs pos="67000">
                  <a:schemeClr val="accent6">
                    <a:lumMod val="40000"/>
                    <a:lumOff val="60000"/>
                    <a:alpha val="43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86F67C11-61CB-44AD-84FA-6184B529D84B}"/>
                </a:ext>
              </a:extLst>
            </p:cNvPr>
            <p:cNvSpPr/>
            <p:nvPr/>
          </p:nvSpPr>
          <p:spPr bwMode="auto">
            <a:xfrm>
              <a:off x="5143581" y="5065364"/>
              <a:ext cx="417950" cy="41795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alpha val="39000"/>
                  </a:schemeClr>
                </a:gs>
                <a:gs pos="35000">
                  <a:schemeClr val="accent6">
                    <a:lumMod val="60000"/>
                    <a:lumOff val="40000"/>
                    <a:alpha val="51000"/>
                  </a:schemeClr>
                </a:gs>
                <a:gs pos="100000">
                  <a:schemeClr val="accent6">
                    <a:lumMod val="20000"/>
                    <a:lumOff val="80000"/>
                    <a:alpha val="0"/>
                  </a:schemeClr>
                </a:gs>
                <a:gs pos="67000">
                  <a:schemeClr val="accent6">
                    <a:lumMod val="40000"/>
                    <a:lumOff val="60000"/>
                    <a:alpha val="43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E4DB7CE-79D1-4D4B-8C07-D69E566C49B1}"/>
                </a:ext>
              </a:extLst>
            </p:cNvPr>
            <p:cNvGrpSpPr/>
            <p:nvPr/>
          </p:nvGrpSpPr>
          <p:grpSpPr>
            <a:xfrm>
              <a:off x="4810992" y="2916106"/>
              <a:ext cx="2539135" cy="2496531"/>
              <a:chOff x="4810992" y="2916106"/>
              <a:chExt cx="2539135" cy="2496531"/>
            </a:xfrm>
          </p:grpSpPr>
          <p:sp>
            <p:nvSpPr>
              <p:cNvPr id="3" name="任意多边形: 形状 2">
                <a:extLst>
                  <a:ext uri="{FF2B5EF4-FFF2-40B4-BE49-F238E27FC236}">
                    <a16:creationId xmlns:a16="http://schemas.microsoft.com/office/drawing/2014/main" id="{4B01E21B-978A-4A3D-80AB-881C666A746E}"/>
                  </a:ext>
                </a:extLst>
              </p:cNvPr>
              <p:cNvSpPr/>
              <p:nvPr/>
            </p:nvSpPr>
            <p:spPr bwMode="auto">
              <a:xfrm rot="20465482">
                <a:off x="5052675" y="2996953"/>
                <a:ext cx="2297452" cy="2415684"/>
              </a:xfrm>
              <a:custGeom>
                <a:avLst/>
                <a:gdLst>
                  <a:gd name="connsiteX0" fmla="*/ 2297452 w 2297452"/>
                  <a:gd name="connsiteY0" fmla="*/ 1207842 h 2415684"/>
                  <a:gd name="connsiteX1" fmla="*/ 1419904 w 2297452"/>
                  <a:gd name="connsiteY1" fmla="*/ 2415684 h 2415684"/>
                  <a:gd name="connsiteX2" fmla="*/ 0 w 2297452"/>
                  <a:gd name="connsiteY2" fmla="*/ 1954329 h 2415684"/>
                  <a:gd name="connsiteX3" fmla="*/ 0 w 2297452"/>
                  <a:gd name="connsiteY3" fmla="*/ 461355 h 2415684"/>
                  <a:gd name="connsiteX4" fmla="*/ 1419904 w 2297452"/>
                  <a:gd name="connsiteY4" fmla="*/ 0 h 2415684"/>
                  <a:gd name="connsiteX5" fmla="*/ 2297452 w 2297452"/>
                  <a:gd name="connsiteY5" fmla="*/ 1207842 h 2415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7452" h="2415684">
                    <a:moveTo>
                      <a:pt x="2297452" y="1207842"/>
                    </a:moveTo>
                    <a:lnTo>
                      <a:pt x="1419904" y="2415684"/>
                    </a:lnTo>
                    <a:lnTo>
                      <a:pt x="0" y="1954329"/>
                    </a:lnTo>
                    <a:lnTo>
                      <a:pt x="0" y="461355"/>
                    </a:lnTo>
                    <a:lnTo>
                      <a:pt x="1419904" y="0"/>
                    </a:lnTo>
                    <a:lnTo>
                      <a:pt x="2297452" y="120784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alpha val="19000"/>
                    </a:schemeClr>
                  </a:gs>
                  <a:gs pos="35000">
                    <a:schemeClr val="accent6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67000">
                    <a:schemeClr val="accent6">
                      <a:lumMod val="40000"/>
                      <a:lumOff val="60000"/>
                      <a:alpha val="2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0836049A-9809-4A03-A492-9E08155BC3CA}"/>
                  </a:ext>
                </a:extLst>
              </p:cNvPr>
              <p:cNvSpPr/>
              <p:nvPr/>
            </p:nvSpPr>
            <p:spPr bwMode="auto">
              <a:xfrm rot="20465482">
                <a:off x="5383349" y="3349651"/>
                <a:ext cx="1626580" cy="1710288"/>
              </a:xfrm>
              <a:custGeom>
                <a:avLst/>
                <a:gdLst>
                  <a:gd name="connsiteX0" fmla="*/ 2297452 w 2297452"/>
                  <a:gd name="connsiteY0" fmla="*/ 1207842 h 2415684"/>
                  <a:gd name="connsiteX1" fmla="*/ 1419904 w 2297452"/>
                  <a:gd name="connsiteY1" fmla="*/ 2415684 h 2415684"/>
                  <a:gd name="connsiteX2" fmla="*/ 0 w 2297452"/>
                  <a:gd name="connsiteY2" fmla="*/ 1954329 h 2415684"/>
                  <a:gd name="connsiteX3" fmla="*/ 0 w 2297452"/>
                  <a:gd name="connsiteY3" fmla="*/ 461355 h 2415684"/>
                  <a:gd name="connsiteX4" fmla="*/ 1419904 w 2297452"/>
                  <a:gd name="connsiteY4" fmla="*/ 0 h 2415684"/>
                  <a:gd name="connsiteX5" fmla="*/ 2297452 w 2297452"/>
                  <a:gd name="connsiteY5" fmla="*/ 1207842 h 2415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7452" h="2415684">
                    <a:moveTo>
                      <a:pt x="2297452" y="1207842"/>
                    </a:moveTo>
                    <a:lnTo>
                      <a:pt x="1419904" y="2415684"/>
                    </a:lnTo>
                    <a:lnTo>
                      <a:pt x="0" y="1954329"/>
                    </a:lnTo>
                    <a:lnTo>
                      <a:pt x="0" y="461355"/>
                    </a:lnTo>
                    <a:lnTo>
                      <a:pt x="1419904" y="0"/>
                    </a:lnTo>
                    <a:lnTo>
                      <a:pt x="2297452" y="1207842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 w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25607FE-4731-425F-8771-D29D61E14799}"/>
                  </a:ext>
                </a:extLst>
              </p:cNvPr>
              <p:cNvSpPr/>
              <p:nvPr/>
            </p:nvSpPr>
            <p:spPr bwMode="auto">
              <a:xfrm rot="20465482">
                <a:off x="5674768" y="3658571"/>
                <a:ext cx="1038980" cy="1092448"/>
              </a:xfrm>
              <a:custGeom>
                <a:avLst/>
                <a:gdLst>
                  <a:gd name="connsiteX0" fmla="*/ 2297452 w 2297452"/>
                  <a:gd name="connsiteY0" fmla="*/ 1207842 h 2415684"/>
                  <a:gd name="connsiteX1" fmla="*/ 1419904 w 2297452"/>
                  <a:gd name="connsiteY1" fmla="*/ 2415684 h 2415684"/>
                  <a:gd name="connsiteX2" fmla="*/ 0 w 2297452"/>
                  <a:gd name="connsiteY2" fmla="*/ 1954329 h 2415684"/>
                  <a:gd name="connsiteX3" fmla="*/ 0 w 2297452"/>
                  <a:gd name="connsiteY3" fmla="*/ 461355 h 2415684"/>
                  <a:gd name="connsiteX4" fmla="*/ 1419904 w 2297452"/>
                  <a:gd name="connsiteY4" fmla="*/ 0 h 2415684"/>
                  <a:gd name="connsiteX5" fmla="*/ 2297452 w 2297452"/>
                  <a:gd name="connsiteY5" fmla="*/ 1207842 h 2415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7452" h="2415684">
                    <a:moveTo>
                      <a:pt x="2297452" y="1207842"/>
                    </a:moveTo>
                    <a:lnTo>
                      <a:pt x="1419904" y="2415684"/>
                    </a:lnTo>
                    <a:lnTo>
                      <a:pt x="0" y="1954329"/>
                    </a:lnTo>
                    <a:lnTo>
                      <a:pt x="0" y="461355"/>
                    </a:lnTo>
                    <a:lnTo>
                      <a:pt x="1419904" y="0"/>
                    </a:lnTo>
                    <a:lnTo>
                      <a:pt x="2297452" y="1207842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238B1DF3-4E68-407A-BD13-C6E86F419471}"/>
                  </a:ext>
                </a:extLst>
              </p:cNvPr>
              <p:cNvSpPr/>
              <p:nvPr/>
            </p:nvSpPr>
            <p:spPr bwMode="auto">
              <a:xfrm>
                <a:off x="5996200" y="2916106"/>
                <a:ext cx="132926" cy="13292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>
                      <a:alpha val="39000"/>
                    </a:schemeClr>
                  </a:gs>
                  <a:gs pos="35000">
                    <a:schemeClr val="accent6">
                      <a:lumMod val="60000"/>
                      <a:lumOff val="40000"/>
                      <a:alpha val="51000"/>
                    </a:schemeClr>
                  </a:gs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67000">
                    <a:schemeClr val="accent6">
                      <a:lumMod val="40000"/>
                      <a:lumOff val="60000"/>
                      <a:alpha val="43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7F474E27-22B8-4DC3-9E31-3E9817801611}"/>
                  </a:ext>
                </a:extLst>
              </p:cNvPr>
              <p:cNvSpPr/>
              <p:nvPr/>
            </p:nvSpPr>
            <p:spPr bwMode="auto">
              <a:xfrm>
                <a:off x="7214745" y="3774263"/>
                <a:ext cx="132926" cy="13292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>
                      <a:alpha val="39000"/>
                    </a:schemeClr>
                  </a:gs>
                  <a:gs pos="35000">
                    <a:schemeClr val="accent6">
                      <a:lumMod val="60000"/>
                      <a:lumOff val="40000"/>
                      <a:alpha val="51000"/>
                    </a:schemeClr>
                  </a:gs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67000">
                    <a:schemeClr val="accent6">
                      <a:lumMod val="40000"/>
                      <a:lumOff val="60000"/>
                      <a:alpha val="43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2151A9E9-8742-4144-AC09-64B686D0DB0B}"/>
                  </a:ext>
                </a:extLst>
              </p:cNvPr>
              <p:cNvSpPr/>
              <p:nvPr/>
            </p:nvSpPr>
            <p:spPr bwMode="auto">
              <a:xfrm>
                <a:off x="6775364" y="5193593"/>
                <a:ext cx="132926" cy="13292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>
                      <a:alpha val="39000"/>
                    </a:schemeClr>
                  </a:gs>
                  <a:gs pos="35000">
                    <a:schemeClr val="accent6">
                      <a:lumMod val="60000"/>
                      <a:lumOff val="40000"/>
                      <a:alpha val="51000"/>
                    </a:schemeClr>
                  </a:gs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67000">
                    <a:schemeClr val="accent6">
                      <a:lumMod val="40000"/>
                      <a:lumOff val="60000"/>
                      <a:alpha val="43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30F1D8F3-A2E2-46CF-ACA4-493D660DB086}"/>
                  </a:ext>
                </a:extLst>
              </p:cNvPr>
              <p:cNvSpPr/>
              <p:nvPr/>
            </p:nvSpPr>
            <p:spPr bwMode="auto">
              <a:xfrm>
                <a:off x="5286093" y="5207876"/>
                <a:ext cx="132926" cy="13292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>
                      <a:alpha val="39000"/>
                    </a:schemeClr>
                  </a:gs>
                  <a:gs pos="35000">
                    <a:schemeClr val="accent6">
                      <a:lumMod val="60000"/>
                      <a:lumOff val="40000"/>
                      <a:alpha val="51000"/>
                    </a:schemeClr>
                  </a:gs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67000">
                    <a:schemeClr val="accent6">
                      <a:lumMod val="40000"/>
                      <a:lumOff val="60000"/>
                      <a:alpha val="43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D1FF85B2-8FBC-40D8-B394-3EE99D2B053A}"/>
                  </a:ext>
                </a:extLst>
              </p:cNvPr>
              <p:cNvSpPr/>
              <p:nvPr/>
            </p:nvSpPr>
            <p:spPr bwMode="auto">
              <a:xfrm>
                <a:off x="4810992" y="3793312"/>
                <a:ext cx="132926" cy="13292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>
                      <a:alpha val="39000"/>
                    </a:schemeClr>
                  </a:gs>
                  <a:gs pos="35000">
                    <a:schemeClr val="accent6">
                      <a:lumMod val="60000"/>
                      <a:lumOff val="40000"/>
                      <a:alpha val="51000"/>
                    </a:schemeClr>
                  </a:gs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67000">
                    <a:schemeClr val="accent6">
                      <a:lumMod val="40000"/>
                      <a:lumOff val="60000"/>
                      <a:alpha val="43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n-ea"/>
                </a:endParaRPr>
              </a:p>
            </p:txBody>
          </p: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541CB97D-7454-4813-A9C5-E10256973660}"/>
                  </a:ext>
                </a:extLst>
              </p:cNvPr>
              <p:cNvGrpSpPr/>
              <p:nvPr/>
            </p:nvGrpSpPr>
            <p:grpSpPr>
              <a:xfrm>
                <a:off x="5931215" y="4009850"/>
                <a:ext cx="403376" cy="403376"/>
                <a:chOff x="5822103" y="3881688"/>
                <a:chExt cx="621600" cy="621600"/>
              </a:xfrm>
            </p:grpSpPr>
            <p:sp>
              <p:nvSpPr>
                <p:cNvPr id="50" name="矩形: 圆角 49">
                  <a:extLst>
                    <a:ext uri="{FF2B5EF4-FFF2-40B4-BE49-F238E27FC236}">
                      <a16:creationId xmlns:a16="http://schemas.microsoft.com/office/drawing/2014/main" id="{43E3DC3F-6BAF-46D2-8F0D-B6626AD9A17C}"/>
                    </a:ext>
                  </a:extLst>
                </p:cNvPr>
                <p:cNvSpPr/>
                <p:nvPr/>
              </p:nvSpPr>
              <p:spPr bwMode="auto">
                <a:xfrm>
                  <a:off x="5822103" y="3881688"/>
                  <a:ext cx="621600" cy="62160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53000">
                      <a:schemeClr val="accent3">
                        <a:alpha val="33000"/>
                      </a:schemeClr>
                    </a:gs>
                    <a:gs pos="0">
                      <a:schemeClr val="bg2">
                        <a:lumMod val="75000"/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800000" scaled="0"/>
                  <a:tileRect/>
                </a:gradFill>
                <a:ln w="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70000" lnSpcReduction="20000"/>
                </a:bodyPr>
                <a:lstStyle/>
                <a:p>
                  <a:pPr eaLnBrk="0" fontAlgn="base" hangingPunct="0">
                    <a:lnSpc>
                      <a:spcPct val="13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dirty="0">
                    <a:latin typeface="+mj-lt"/>
                  </a:endParaRPr>
                </a:p>
              </p:txBody>
            </p:sp>
            <p:sp>
              <p:nvSpPr>
                <p:cNvPr id="51" name="矩形: 圆角 50">
                  <a:extLst>
                    <a:ext uri="{FF2B5EF4-FFF2-40B4-BE49-F238E27FC236}">
                      <a16:creationId xmlns:a16="http://schemas.microsoft.com/office/drawing/2014/main" id="{20FEC527-EDB5-4EE5-BE3D-2DB346778341}"/>
                    </a:ext>
                  </a:extLst>
                </p:cNvPr>
                <p:cNvSpPr/>
                <p:nvPr/>
              </p:nvSpPr>
              <p:spPr bwMode="auto">
                <a:xfrm flipH="1">
                  <a:off x="5822103" y="3881688"/>
                  <a:ext cx="621600" cy="62160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3">
                        <a:alpha val="58000"/>
                      </a:schemeClr>
                    </a:gs>
                    <a:gs pos="0">
                      <a:schemeClr val="bg2">
                        <a:lumMod val="75000"/>
                        <a:alpha val="58000"/>
                      </a:schemeClr>
                    </a:gs>
                  </a:gsLst>
                  <a:lin ang="13800000" scaled="0"/>
                  <a:tileRect/>
                </a:gradFill>
                <a:ln w="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70000" lnSpcReduction="20000"/>
                </a:bodyPr>
                <a:lstStyle/>
                <a:p>
                  <a:pPr eaLnBrk="0" fontAlgn="base" hangingPunct="0">
                    <a:lnSpc>
                      <a:spcPct val="13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dirty="0">
                    <a:latin typeface="+mj-lt"/>
                  </a:endParaRPr>
                </a:p>
              </p:txBody>
            </p:sp>
          </p:grpSp>
        </p:grpSp>
      </p:grp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6BB0596A-746C-4144-9A5D-9911D2CB6F75}"/>
              </a:ext>
            </a:extLst>
          </p:cNvPr>
          <p:cNvCxnSpPr>
            <a:cxnSpLocks/>
          </p:cNvCxnSpPr>
          <p:nvPr/>
        </p:nvCxnSpPr>
        <p:spPr>
          <a:xfrm>
            <a:off x="5708398" y="1881224"/>
            <a:ext cx="775201" cy="0"/>
          </a:xfrm>
          <a:prstGeom prst="line">
            <a:avLst/>
          </a:prstGeom>
          <a:ln w="66675" cap="rnd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64F3195C-8C72-450B-B652-4EFF2176E361}"/>
              </a:ext>
            </a:extLst>
          </p:cNvPr>
          <p:cNvGrpSpPr/>
          <p:nvPr/>
        </p:nvGrpSpPr>
        <p:grpSpPr>
          <a:xfrm>
            <a:off x="1456889" y="5290153"/>
            <a:ext cx="3446190" cy="459947"/>
            <a:chOff x="1456889" y="5290153"/>
            <a:chExt cx="3446190" cy="459947"/>
          </a:xfrm>
        </p:grpSpPr>
        <p:sp>
          <p:nvSpPr>
            <p:cNvPr id="36" name="矩形: 对角圆角 35">
              <a:extLst>
                <a:ext uri="{FF2B5EF4-FFF2-40B4-BE49-F238E27FC236}">
                  <a16:creationId xmlns:a16="http://schemas.microsoft.com/office/drawing/2014/main" id="{71722488-8CFF-47D6-852E-C80F99D2F347}"/>
                </a:ext>
              </a:extLst>
            </p:cNvPr>
            <p:cNvSpPr/>
            <p:nvPr/>
          </p:nvSpPr>
          <p:spPr bwMode="auto">
            <a:xfrm>
              <a:off x="1456889" y="5290153"/>
              <a:ext cx="3446190" cy="459947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3175">
              <a:gradFill>
                <a:gsLst>
                  <a:gs pos="0">
                    <a:schemeClr val="bg2"/>
                  </a:gs>
                  <a:gs pos="5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A6566E3-8E7C-4BAE-A817-A483B1E722EF}"/>
                </a:ext>
              </a:extLst>
            </p:cNvPr>
            <p:cNvSpPr txBox="1"/>
            <p:nvPr/>
          </p:nvSpPr>
          <p:spPr>
            <a:xfrm>
              <a:off x="1471018" y="5345110"/>
              <a:ext cx="3362059" cy="350032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07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algn="r"/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认真履行岗位职责，发挥监管作用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D96A953C-3C5F-47D8-B9BC-4A5F93823712}"/>
              </a:ext>
            </a:extLst>
          </p:cNvPr>
          <p:cNvGrpSpPr/>
          <p:nvPr/>
        </p:nvGrpSpPr>
        <p:grpSpPr>
          <a:xfrm>
            <a:off x="1147186" y="3848879"/>
            <a:ext cx="3338841" cy="459947"/>
            <a:chOff x="1147186" y="3848879"/>
            <a:chExt cx="3338841" cy="459947"/>
          </a:xfrm>
        </p:grpSpPr>
        <p:sp>
          <p:nvSpPr>
            <p:cNvPr id="35" name="矩形: 对角圆角 34">
              <a:extLst>
                <a:ext uri="{FF2B5EF4-FFF2-40B4-BE49-F238E27FC236}">
                  <a16:creationId xmlns:a16="http://schemas.microsoft.com/office/drawing/2014/main" id="{F1A38B5A-6E93-4B4B-9972-321C3544BE29}"/>
                </a:ext>
              </a:extLst>
            </p:cNvPr>
            <p:cNvSpPr/>
            <p:nvPr/>
          </p:nvSpPr>
          <p:spPr bwMode="auto">
            <a:xfrm>
              <a:off x="1232434" y="3848879"/>
              <a:ext cx="3253593" cy="459947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3175">
              <a:gradFill>
                <a:gsLst>
                  <a:gs pos="0">
                    <a:schemeClr val="bg2"/>
                  </a:gs>
                  <a:gs pos="5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81B49E7-B869-46D0-AA23-27269BE0D493}"/>
                </a:ext>
              </a:extLst>
            </p:cNvPr>
            <p:cNvSpPr txBox="1"/>
            <p:nvPr/>
          </p:nvSpPr>
          <p:spPr>
            <a:xfrm>
              <a:off x="1147186" y="3882612"/>
              <a:ext cx="3325160" cy="39248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成</a:t>
              </a:r>
              <a:r>
                <a:rPr lang="zh-CN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功组织两次专项风险评估工作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16FB6C6B-2CAD-4DFF-91D3-4D975284C14A}"/>
              </a:ext>
            </a:extLst>
          </p:cNvPr>
          <p:cNvGrpSpPr/>
          <p:nvPr/>
        </p:nvGrpSpPr>
        <p:grpSpPr>
          <a:xfrm>
            <a:off x="4530570" y="2365349"/>
            <a:ext cx="3396608" cy="459947"/>
            <a:chOff x="4530570" y="2365349"/>
            <a:chExt cx="3396608" cy="459947"/>
          </a:xfrm>
        </p:grpSpPr>
        <p:sp>
          <p:nvSpPr>
            <p:cNvPr id="39" name="矩形: 对角圆角 38">
              <a:extLst>
                <a:ext uri="{FF2B5EF4-FFF2-40B4-BE49-F238E27FC236}">
                  <a16:creationId xmlns:a16="http://schemas.microsoft.com/office/drawing/2014/main" id="{A84924D8-EAA7-49F2-854B-2062EA5065B4}"/>
                </a:ext>
              </a:extLst>
            </p:cNvPr>
            <p:cNvSpPr/>
            <p:nvPr/>
          </p:nvSpPr>
          <p:spPr bwMode="auto">
            <a:xfrm>
              <a:off x="4530570" y="2365349"/>
              <a:ext cx="3396608" cy="459947"/>
            </a:xfrm>
            <a:prstGeom prst="round2DiagRect">
              <a:avLst>
                <a:gd name="adj1" fmla="val 50000"/>
                <a:gd name="adj2" fmla="val 8284"/>
              </a:avLst>
            </a:prstGeom>
            <a:solidFill>
              <a:schemeClr val="bg1"/>
            </a:solidFill>
            <a:ln w="3175">
              <a:gradFill>
                <a:gsLst>
                  <a:gs pos="0">
                    <a:schemeClr val="bg2"/>
                  </a:gs>
                  <a:gs pos="5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505A458-7837-47D8-ACCC-CA70E473173A}"/>
                </a:ext>
              </a:extLst>
            </p:cNvPr>
            <p:cNvSpPr txBox="1"/>
            <p:nvPr/>
          </p:nvSpPr>
          <p:spPr>
            <a:xfrm>
              <a:off x="4573052" y="2396434"/>
              <a:ext cx="3311644" cy="39248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algn="ctr"/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完成风险管理信息系统上线工作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CAD386F-41BF-4709-82DF-56F0C50F1821}"/>
              </a:ext>
            </a:extLst>
          </p:cNvPr>
          <p:cNvGrpSpPr/>
          <p:nvPr/>
        </p:nvGrpSpPr>
        <p:grpSpPr>
          <a:xfrm>
            <a:off x="7674764" y="3848879"/>
            <a:ext cx="3609102" cy="459947"/>
            <a:chOff x="7674764" y="3848879"/>
            <a:chExt cx="3609102" cy="459947"/>
          </a:xfrm>
        </p:grpSpPr>
        <p:sp>
          <p:nvSpPr>
            <p:cNvPr id="38" name="矩形: 对角圆角 37">
              <a:extLst>
                <a:ext uri="{FF2B5EF4-FFF2-40B4-BE49-F238E27FC236}">
                  <a16:creationId xmlns:a16="http://schemas.microsoft.com/office/drawing/2014/main" id="{DF19C252-1955-4D68-AA0C-E2B431A92E44}"/>
                </a:ext>
              </a:extLst>
            </p:cNvPr>
            <p:cNvSpPr/>
            <p:nvPr/>
          </p:nvSpPr>
          <p:spPr bwMode="auto">
            <a:xfrm>
              <a:off x="7709701" y="3848879"/>
              <a:ext cx="3574165" cy="459947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3175">
              <a:gradFill>
                <a:gsLst>
                  <a:gs pos="0">
                    <a:schemeClr val="bg2"/>
                  </a:gs>
                  <a:gs pos="5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E904315-CDA4-4A72-96C1-6C38979F8FBA}"/>
                </a:ext>
              </a:extLst>
            </p:cNvPr>
            <p:cNvSpPr txBox="1"/>
            <p:nvPr/>
          </p:nvSpPr>
          <p:spPr>
            <a:xfrm>
              <a:off x="7674764" y="3882612"/>
              <a:ext cx="3593552" cy="39248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加强十二级分类管理，提高管理水平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B219F75D-C905-44C0-99E6-90C4F85620AB}"/>
              </a:ext>
            </a:extLst>
          </p:cNvPr>
          <p:cNvGrpSpPr/>
          <p:nvPr/>
        </p:nvGrpSpPr>
        <p:grpSpPr>
          <a:xfrm>
            <a:off x="7254518" y="5290153"/>
            <a:ext cx="3339825" cy="459947"/>
            <a:chOff x="7254518" y="5290153"/>
            <a:chExt cx="3339825" cy="459947"/>
          </a:xfrm>
        </p:grpSpPr>
        <p:sp>
          <p:nvSpPr>
            <p:cNvPr id="37" name="矩形: 对角圆角 36">
              <a:extLst>
                <a:ext uri="{FF2B5EF4-FFF2-40B4-BE49-F238E27FC236}">
                  <a16:creationId xmlns:a16="http://schemas.microsoft.com/office/drawing/2014/main" id="{98FBB014-B675-4F3D-9955-5871DAAEDF88}"/>
                </a:ext>
              </a:extLst>
            </p:cNvPr>
            <p:cNvSpPr/>
            <p:nvPr/>
          </p:nvSpPr>
          <p:spPr bwMode="auto">
            <a:xfrm>
              <a:off x="7274751" y="5290153"/>
              <a:ext cx="3319592" cy="459947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3175">
              <a:gradFill>
                <a:gsLst>
                  <a:gs pos="0">
                    <a:schemeClr val="bg2"/>
                  </a:gs>
                  <a:gs pos="5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1B0B384-D2D2-4CF1-B5D1-4C3083A0C3B6}"/>
                </a:ext>
              </a:extLst>
            </p:cNvPr>
            <p:cNvSpPr txBox="1"/>
            <p:nvPr/>
          </p:nvSpPr>
          <p:spPr>
            <a:xfrm>
              <a:off x="7254518" y="5323886"/>
              <a:ext cx="3339824" cy="39248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zh-CN" dirty="0"/>
                <a:t>加强基础管理，提高风险管理质量</a:t>
              </a:r>
            </a:p>
          </p:txBody>
        </p:sp>
      </p:grp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57B2A966-6035-43D5-8915-7676DF7CA6B4}"/>
              </a:ext>
            </a:extLst>
          </p:cNvPr>
          <p:cNvCxnSpPr>
            <a:cxnSpLocks/>
          </p:cNvCxnSpPr>
          <p:nvPr/>
        </p:nvCxnSpPr>
        <p:spPr>
          <a:xfrm>
            <a:off x="5887023" y="1995524"/>
            <a:ext cx="417950" cy="0"/>
          </a:xfrm>
          <a:prstGeom prst="line">
            <a:avLst/>
          </a:prstGeom>
          <a:ln w="66675" cap="rnd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489E7A77-6DB5-4714-886A-95CF09ABE9B3}"/>
              </a:ext>
            </a:extLst>
          </p:cNvPr>
          <p:cNvSpPr txBox="1">
            <a:spLocks/>
          </p:cNvSpPr>
          <p:nvPr/>
        </p:nvSpPr>
        <p:spPr>
          <a:xfrm>
            <a:off x="915229" y="339886"/>
            <a:ext cx="6097836" cy="607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主要工作成绩</a:t>
            </a:r>
          </a:p>
        </p:txBody>
      </p:sp>
    </p:spTree>
    <p:extLst>
      <p:ext uri="{BB962C8B-B14F-4D97-AF65-F5344CB8AC3E}">
        <p14:creationId xmlns:p14="http://schemas.microsoft.com/office/powerpoint/2010/main" val="337661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accel="30000" decel="7000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600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0" calcmode="lin" valueType="num"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0" dur="22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2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6" dur="2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9" dur="22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2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4" dur="22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2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9" dur="22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2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4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A2046604-675B-48AE-B7F5-0F3F7B295995}"/>
              </a:ext>
            </a:extLst>
          </p:cNvPr>
          <p:cNvSpPr/>
          <p:nvPr/>
        </p:nvSpPr>
        <p:spPr>
          <a:xfrm>
            <a:off x="0" y="0"/>
            <a:ext cx="12192000" cy="68704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D740CB97-20DC-4C08-AF92-9BF5946B12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529" y="5520176"/>
            <a:ext cx="12193057" cy="1347461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ADDD80D-A26F-4D1F-9321-2C109A114B2D}"/>
              </a:ext>
            </a:extLst>
          </p:cNvPr>
          <p:cNvCxnSpPr>
            <a:cxnSpLocks/>
          </p:cNvCxnSpPr>
          <p:nvPr/>
        </p:nvCxnSpPr>
        <p:spPr>
          <a:xfrm>
            <a:off x="655052" y="901952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 descr="建筑与房屋的城市空拍图&#10;&#10;描述已自动生成">
            <a:extLst>
              <a:ext uri="{FF2B5EF4-FFF2-40B4-BE49-F238E27FC236}">
                <a16:creationId xmlns:a16="http://schemas.microsoft.com/office/drawing/2014/main" id="{4F89EE46-5F51-45FE-9221-50B705C8C3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4164" y="1849567"/>
            <a:ext cx="6097836" cy="3501305"/>
          </a:xfrm>
          <a:prstGeom prst="round2DiagRect">
            <a:avLst>
              <a:gd name="adj1" fmla="val 50000"/>
              <a:gd name="adj2" fmla="val 0"/>
            </a:avLst>
          </a:prstGeom>
        </p:spPr>
      </p:pic>
      <p:sp>
        <p:nvSpPr>
          <p:cNvPr id="28" name="矩形: 对角圆角 27">
            <a:extLst>
              <a:ext uri="{FF2B5EF4-FFF2-40B4-BE49-F238E27FC236}">
                <a16:creationId xmlns:a16="http://schemas.microsoft.com/office/drawing/2014/main" id="{CDFEF8B8-6ADB-4D51-9740-89B43B14131C}"/>
              </a:ext>
            </a:extLst>
          </p:cNvPr>
          <p:cNvSpPr/>
          <p:nvPr/>
        </p:nvSpPr>
        <p:spPr bwMode="auto">
          <a:xfrm>
            <a:off x="6096000" y="1849568"/>
            <a:ext cx="6095999" cy="3501304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6">
              <a:alpha val="36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AFE52C3-EF88-466E-AEFB-B7C95641E4A0}"/>
              </a:ext>
            </a:extLst>
          </p:cNvPr>
          <p:cNvGrpSpPr/>
          <p:nvPr/>
        </p:nvGrpSpPr>
        <p:grpSpPr>
          <a:xfrm>
            <a:off x="232949" y="485445"/>
            <a:ext cx="682280" cy="379310"/>
            <a:chOff x="232949" y="336204"/>
            <a:chExt cx="556038" cy="561975"/>
          </a:xfrm>
        </p:grpSpPr>
        <p:sp>
          <p:nvSpPr>
            <p:cNvPr id="52" name="平行四边形 51">
              <a:extLst>
                <a:ext uri="{FF2B5EF4-FFF2-40B4-BE49-F238E27FC236}">
                  <a16:creationId xmlns:a16="http://schemas.microsoft.com/office/drawing/2014/main" id="{3C0ED36D-7590-4952-ADFD-7908FC3C8FCF}"/>
                </a:ext>
              </a:extLst>
            </p:cNvPr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id="{2C869151-E032-483B-8C4B-B16A55AAE4B8}"/>
                </a:ext>
              </a:extLst>
            </p:cNvPr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id="{D39A91AC-3E16-4029-BF2F-195DA37D5E1C}"/>
                </a:ext>
              </a:extLst>
            </p:cNvPr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BAD9FEE9-A819-49F3-B9C7-ACADCDA32065}"/>
              </a:ext>
            </a:extLst>
          </p:cNvPr>
          <p:cNvSpPr txBox="1"/>
          <p:nvPr/>
        </p:nvSpPr>
        <p:spPr>
          <a:xfrm>
            <a:off x="1497301" y="1533222"/>
            <a:ext cx="4185631" cy="322076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加强资产质量管理，规范管理模式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5D273F5-B649-4D2C-A4A1-0887E7F47B31}"/>
              </a:ext>
            </a:extLst>
          </p:cNvPr>
          <p:cNvSpPr txBox="1">
            <a:spLocks/>
          </p:cNvSpPr>
          <p:nvPr/>
        </p:nvSpPr>
        <p:spPr>
          <a:xfrm>
            <a:off x="915229" y="339886"/>
            <a:ext cx="6097836" cy="607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主要工作成绩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D3CCF36-88D1-46B4-9728-EAD64ECFBF45}"/>
              </a:ext>
            </a:extLst>
          </p:cNvPr>
          <p:cNvGrpSpPr/>
          <p:nvPr/>
        </p:nvGrpSpPr>
        <p:grpSpPr>
          <a:xfrm>
            <a:off x="1137414" y="2053870"/>
            <a:ext cx="4699872" cy="490829"/>
            <a:chOff x="1137414" y="2738793"/>
            <a:chExt cx="4699872" cy="49082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8C24BA2-8FAB-443B-A3C4-7AB2CDC05092}"/>
                </a:ext>
              </a:extLst>
            </p:cNvPr>
            <p:cNvSpPr txBox="1"/>
            <p:nvPr/>
          </p:nvSpPr>
          <p:spPr>
            <a:xfrm>
              <a:off x="1344005" y="2797005"/>
              <a:ext cx="4493281" cy="39248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07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6">
                      <a:lumMod val="7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改进粗放式的经营模式，强化业务全流程管理</a:t>
              </a:r>
            </a:p>
          </p:txBody>
        </p:sp>
        <p:sp>
          <p:nvSpPr>
            <p:cNvPr id="4" name="矩形: 对角圆角 3">
              <a:extLst>
                <a:ext uri="{FF2B5EF4-FFF2-40B4-BE49-F238E27FC236}">
                  <a16:creationId xmlns:a16="http://schemas.microsoft.com/office/drawing/2014/main" id="{E4203B05-8A16-4463-94E1-01838EED5121}"/>
                </a:ext>
              </a:extLst>
            </p:cNvPr>
            <p:cNvSpPr/>
            <p:nvPr/>
          </p:nvSpPr>
          <p:spPr bwMode="auto">
            <a:xfrm>
              <a:off x="1343477" y="2810183"/>
              <a:ext cx="4493281" cy="379301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3175">
              <a:gradFill flip="none" rotWithShape="1">
                <a:gsLst>
                  <a:gs pos="38000">
                    <a:srgbClr val="509FF9"/>
                  </a:gs>
                  <a:gs pos="72000">
                    <a:srgbClr val="80C3F3"/>
                  </a:gs>
                  <a:gs pos="0">
                    <a:schemeClr val="accent6">
                      <a:alpha val="52000"/>
                    </a:schemeClr>
                  </a:gs>
                  <a:gs pos="100000">
                    <a:schemeClr val="accent1">
                      <a:lumMod val="45000"/>
                      <a:lumOff val="55000"/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4" name="泪滴形 43">
              <a:extLst>
                <a:ext uri="{FF2B5EF4-FFF2-40B4-BE49-F238E27FC236}">
                  <a16:creationId xmlns:a16="http://schemas.microsoft.com/office/drawing/2014/main" id="{28D195C2-F439-40D2-BF46-0B9158DBAD0A}"/>
                </a:ext>
              </a:extLst>
            </p:cNvPr>
            <p:cNvSpPr/>
            <p:nvPr/>
          </p:nvSpPr>
          <p:spPr bwMode="auto">
            <a:xfrm rot="686115">
              <a:off x="1137414" y="2738793"/>
              <a:ext cx="466809" cy="490829"/>
            </a:xfrm>
            <a:prstGeom prst="teardrop">
              <a:avLst/>
            </a:prstGeom>
            <a:gradFill flip="none" rotWithShape="1">
              <a:gsLst>
                <a:gs pos="0">
                  <a:schemeClr val="accent6"/>
                </a:gs>
                <a:gs pos="35000">
                  <a:schemeClr val="accent6">
                    <a:alpha val="34000"/>
                  </a:schemeClr>
                </a:gs>
                <a:gs pos="100000">
                  <a:schemeClr val="accent6">
                    <a:lumMod val="40000"/>
                    <a:lumOff val="60000"/>
                    <a:alpha val="0"/>
                  </a:schemeClr>
                </a:gs>
              </a:gsLst>
              <a:lin ang="2700000" scaled="1"/>
              <a:tileRect/>
            </a:gradFill>
            <a:ln w="3175">
              <a:gradFill flip="none" rotWithShape="1">
                <a:gsLst>
                  <a:gs pos="0">
                    <a:schemeClr val="accent6"/>
                  </a:gs>
                  <a:gs pos="61000">
                    <a:schemeClr val="bg2">
                      <a:alpha val="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0FFAA24-D5C3-4CA4-94F7-365C385991A8}"/>
              </a:ext>
            </a:extLst>
          </p:cNvPr>
          <p:cNvGrpSpPr/>
          <p:nvPr/>
        </p:nvGrpSpPr>
        <p:grpSpPr>
          <a:xfrm>
            <a:off x="1137414" y="2989261"/>
            <a:ext cx="4699872" cy="490829"/>
            <a:chOff x="1137414" y="3692156"/>
            <a:chExt cx="4699872" cy="490829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3B06B7A-AEC3-4B96-83B7-F511CCDDE969}"/>
                </a:ext>
              </a:extLst>
            </p:cNvPr>
            <p:cNvSpPr txBox="1"/>
            <p:nvPr/>
          </p:nvSpPr>
          <p:spPr>
            <a:xfrm>
              <a:off x="1344005" y="3725753"/>
              <a:ext cx="4493281" cy="39248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07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6">
                      <a:lumMod val="7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完善信贷风险管理架构体系及贷款审批质量</a:t>
              </a:r>
            </a:p>
          </p:txBody>
        </p:sp>
        <p:sp>
          <p:nvSpPr>
            <p:cNvPr id="36" name="矩形: 对角圆角 35">
              <a:extLst>
                <a:ext uri="{FF2B5EF4-FFF2-40B4-BE49-F238E27FC236}">
                  <a16:creationId xmlns:a16="http://schemas.microsoft.com/office/drawing/2014/main" id="{5B7CB76B-07B8-494C-9FA7-AC78E8484C6A}"/>
                </a:ext>
              </a:extLst>
            </p:cNvPr>
            <p:cNvSpPr/>
            <p:nvPr/>
          </p:nvSpPr>
          <p:spPr bwMode="auto">
            <a:xfrm>
              <a:off x="1343477" y="3740314"/>
              <a:ext cx="4493281" cy="379301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3175">
              <a:gradFill flip="none" rotWithShape="1">
                <a:gsLst>
                  <a:gs pos="38000">
                    <a:srgbClr val="509FF9"/>
                  </a:gs>
                  <a:gs pos="72000">
                    <a:srgbClr val="80C3F3"/>
                  </a:gs>
                  <a:gs pos="0">
                    <a:schemeClr val="accent6">
                      <a:alpha val="52000"/>
                    </a:schemeClr>
                  </a:gs>
                  <a:gs pos="100000">
                    <a:schemeClr val="accent1">
                      <a:lumMod val="45000"/>
                      <a:lumOff val="55000"/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6" name="泪滴形 45">
              <a:extLst>
                <a:ext uri="{FF2B5EF4-FFF2-40B4-BE49-F238E27FC236}">
                  <a16:creationId xmlns:a16="http://schemas.microsoft.com/office/drawing/2014/main" id="{5E1B51A8-CDD8-4A88-A8CF-07D645D32891}"/>
                </a:ext>
              </a:extLst>
            </p:cNvPr>
            <p:cNvSpPr/>
            <p:nvPr/>
          </p:nvSpPr>
          <p:spPr bwMode="auto">
            <a:xfrm rot="686115">
              <a:off x="1137414" y="3692156"/>
              <a:ext cx="466809" cy="490829"/>
            </a:xfrm>
            <a:prstGeom prst="teardrop">
              <a:avLst/>
            </a:prstGeom>
            <a:gradFill flip="none" rotWithShape="1">
              <a:gsLst>
                <a:gs pos="0">
                  <a:schemeClr val="accent6"/>
                </a:gs>
                <a:gs pos="35000">
                  <a:schemeClr val="accent6">
                    <a:alpha val="34000"/>
                  </a:schemeClr>
                </a:gs>
                <a:gs pos="100000">
                  <a:schemeClr val="accent6">
                    <a:lumMod val="40000"/>
                    <a:lumOff val="60000"/>
                    <a:alpha val="0"/>
                  </a:schemeClr>
                </a:gs>
              </a:gsLst>
              <a:lin ang="2700000" scaled="1"/>
              <a:tileRect/>
            </a:gradFill>
            <a:ln w="3175">
              <a:gradFill flip="none" rotWithShape="1">
                <a:gsLst>
                  <a:gs pos="0">
                    <a:schemeClr val="accent6"/>
                  </a:gs>
                  <a:gs pos="61000">
                    <a:schemeClr val="bg2">
                      <a:alpha val="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053C84C-32B6-4FE3-906A-BC6A98590238}"/>
              </a:ext>
            </a:extLst>
          </p:cNvPr>
          <p:cNvGrpSpPr/>
          <p:nvPr/>
        </p:nvGrpSpPr>
        <p:grpSpPr>
          <a:xfrm>
            <a:off x="1137414" y="3924652"/>
            <a:ext cx="4699872" cy="490829"/>
            <a:chOff x="1137414" y="4630183"/>
            <a:chExt cx="4699872" cy="49082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C1F6DDB-E3D6-49FD-B346-47EDDF344CFD}"/>
                </a:ext>
              </a:extLst>
            </p:cNvPr>
            <p:cNvSpPr txBox="1"/>
            <p:nvPr/>
          </p:nvSpPr>
          <p:spPr>
            <a:xfrm>
              <a:off x="1344005" y="4654501"/>
              <a:ext cx="4493281" cy="39248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07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6">
                      <a:lumMod val="7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完善贷款审批管理，规范贷款业务操作</a:t>
              </a:r>
            </a:p>
          </p:txBody>
        </p:sp>
        <p:sp>
          <p:nvSpPr>
            <p:cNvPr id="37" name="矩形: 对角圆角 36">
              <a:extLst>
                <a:ext uri="{FF2B5EF4-FFF2-40B4-BE49-F238E27FC236}">
                  <a16:creationId xmlns:a16="http://schemas.microsoft.com/office/drawing/2014/main" id="{2CE0826B-B9C2-44E0-AFC7-171474D6969C}"/>
                </a:ext>
              </a:extLst>
            </p:cNvPr>
            <p:cNvSpPr/>
            <p:nvPr/>
          </p:nvSpPr>
          <p:spPr bwMode="auto">
            <a:xfrm>
              <a:off x="1343477" y="4680429"/>
              <a:ext cx="4493281" cy="379301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3175">
              <a:gradFill flip="none" rotWithShape="1">
                <a:gsLst>
                  <a:gs pos="38000">
                    <a:srgbClr val="509FF9"/>
                  </a:gs>
                  <a:gs pos="72000">
                    <a:srgbClr val="80C3F3"/>
                  </a:gs>
                  <a:gs pos="0">
                    <a:schemeClr val="accent6">
                      <a:alpha val="52000"/>
                    </a:schemeClr>
                  </a:gs>
                  <a:gs pos="100000">
                    <a:schemeClr val="accent1">
                      <a:lumMod val="45000"/>
                      <a:lumOff val="55000"/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7" name="泪滴形 46">
              <a:extLst>
                <a:ext uri="{FF2B5EF4-FFF2-40B4-BE49-F238E27FC236}">
                  <a16:creationId xmlns:a16="http://schemas.microsoft.com/office/drawing/2014/main" id="{22528139-DB4D-4213-BAD0-2C8BC5AE0764}"/>
                </a:ext>
              </a:extLst>
            </p:cNvPr>
            <p:cNvSpPr/>
            <p:nvPr/>
          </p:nvSpPr>
          <p:spPr bwMode="auto">
            <a:xfrm rot="686115">
              <a:off x="1137414" y="4630183"/>
              <a:ext cx="466809" cy="490829"/>
            </a:xfrm>
            <a:prstGeom prst="teardrop">
              <a:avLst/>
            </a:prstGeom>
            <a:gradFill flip="none" rotWithShape="1">
              <a:gsLst>
                <a:gs pos="0">
                  <a:schemeClr val="accent6"/>
                </a:gs>
                <a:gs pos="35000">
                  <a:schemeClr val="accent6">
                    <a:alpha val="34000"/>
                  </a:schemeClr>
                </a:gs>
                <a:gs pos="100000">
                  <a:schemeClr val="accent6">
                    <a:lumMod val="40000"/>
                    <a:lumOff val="60000"/>
                    <a:alpha val="0"/>
                  </a:schemeClr>
                </a:gs>
              </a:gsLst>
              <a:lin ang="2700000" scaled="1"/>
              <a:tileRect/>
            </a:gradFill>
            <a:ln w="3175">
              <a:gradFill flip="none" rotWithShape="1">
                <a:gsLst>
                  <a:gs pos="0">
                    <a:schemeClr val="accent6"/>
                  </a:gs>
                  <a:gs pos="61000">
                    <a:schemeClr val="bg2">
                      <a:alpha val="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D153E6E-D68F-4A6D-B118-5A672F2F464C}"/>
              </a:ext>
            </a:extLst>
          </p:cNvPr>
          <p:cNvGrpSpPr/>
          <p:nvPr/>
        </p:nvGrpSpPr>
        <p:grpSpPr>
          <a:xfrm>
            <a:off x="1137414" y="4860043"/>
            <a:ext cx="4699872" cy="490829"/>
            <a:chOff x="1137414" y="5544966"/>
            <a:chExt cx="4699872" cy="49082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B99416D-010C-43C8-9886-4364084055C3}"/>
                </a:ext>
              </a:extLst>
            </p:cNvPr>
            <p:cNvSpPr txBox="1"/>
            <p:nvPr/>
          </p:nvSpPr>
          <p:spPr>
            <a:xfrm>
              <a:off x="1344005" y="5583250"/>
              <a:ext cx="4493281" cy="39248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07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6">
                      <a:lumMod val="7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对申报资料的完整性、合规性进行审查</a:t>
              </a:r>
            </a:p>
          </p:txBody>
        </p:sp>
        <p:sp>
          <p:nvSpPr>
            <p:cNvPr id="38" name="矩形: 对角圆角 37">
              <a:extLst>
                <a:ext uri="{FF2B5EF4-FFF2-40B4-BE49-F238E27FC236}">
                  <a16:creationId xmlns:a16="http://schemas.microsoft.com/office/drawing/2014/main" id="{5DCF3769-9FFD-4252-94B4-9442DAD49D45}"/>
                </a:ext>
              </a:extLst>
            </p:cNvPr>
            <p:cNvSpPr/>
            <p:nvPr/>
          </p:nvSpPr>
          <p:spPr bwMode="auto">
            <a:xfrm>
              <a:off x="1343477" y="5634736"/>
              <a:ext cx="4493281" cy="379301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3175">
              <a:gradFill flip="none" rotWithShape="1">
                <a:gsLst>
                  <a:gs pos="38000">
                    <a:srgbClr val="509FF9"/>
                  </a:gs>
                  <a:gs pos="72000">
                    <a:srgbClr val="80C3F3"/>
                  </a:gs>
                  <a:gs pos="0">
                    <a:schemeClr val="accent6">
                      <a:alpha val="52000"/>
                    </a:schemeClr>
                  </a:gs>
                  <a:gs pos="100000">
                    <a:schemeClr val="accent1">
                      <a:lumMod val="45000"/>
                      <a:lumOff val="55000"/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泪滴形 47">
              <a:extLst>
                <a:ext uri="{FF2B5EF4-FFF2-40B4-BE49-F238E27FC236}">
                  <a16:creationId xmlns:a16="http://schemas.microsoft.com/office/drawing/2014/main" id="{A415ED75-B75C-403F-954D-2FE189023C44}"/>
                </a:ext>
              </a:extLst>
            </p:cNvPr>
            <p:cNvSpPr/>
            <p:nvPr/>
          </p:nvSpPr>
          <p:spPr bwMode="auto">
            <a:xfrm rot="686115">
              <a:off x="1137414" y="5544966"/>
              <a:ext cx="466809" cy="490829"/>
            </a:xfrm>
            <a:prstGeom prst="teardrop">
              <a:avLst/>
            </a:prstGeom>
            <a:gradFill flip="none" rotWithShape="1">
              <a:gsLst>
                <a:gs pos="0">
                  <a:schemeClr val="accent6"/>
                </a:gs>
                <a:gs pos="35000">
                  <a:schemeClr val="accent6">
                    <a:alpha val="34000"/>
                  </a:schemeClr>
                </a:gs>
                <a:gs pos="100000">
                  <a:schemeClr val="accent6">
                    <a:lumMod val="40000"/>
                    <a:lumOff val="60000"/>
                    <a:alpha val="0"/>
                  </a:schemeClr>
                </a:gs>
              </a:gsLst>
              <a:lin ang="2700000" scaled="1"/>
              <a:tileRect/>
            </a:gradFill>
            <a:ln w="3175">
              <a:gradFill flip="none" rotWithShape="1">
                <a:gsLst>
                  <a:gs pos="0">
                    <a:schemeClr val="accent6"/>
                  </a:gs>
                  <a:gs pos="61000">
                    <a:schemeClr val="bg2">
                      <a:alpha val="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916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3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>
            <a:extLst>
              <a:ext uri="{FF2B5EF4-FFF2-40B4-BE49-F238E27FC236}">
                <a16:creationId xmlns:a16="http://schemas.microsoft.com/office/drawing/2014/main" id="{00A33EEB-B82D-479F-B877-1E2A2A335497}"/>
              </a:ext>
            </a:extLst>
          </p:cNvPr>
          <p:cNvSpPr/>
          <p:nvPr/>
        </p:nvSpPr>
        <p:spPr>
          <a:xfrm>
            <a:off x="0" y="0"/>
            <a:ext cx="12192000" cy="68704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BAAAF163-E357-4F56-92C4-9ED6583F5FBD}"/>
              </a:ext>
            </a:extLst>
          </p:cNvPr>
          <p:cNvSpPr/>
          <p:nvPr/>
        </p:nvSpPr>
        <p:spPr>
          <a:xfrm>
            <a:off x="915229" y="2186940"/>
            <a:ext cx="10361542" cy="4137233"/>
          </a:xfrm>
          <a:prstGeom prst="roundRect">
            <a:avLst>
              <a:gd name="adj" fmla="val 359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63500" algn="c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06D5B89-459D-463D-8C68-4C32FFE2392B}"/>
              </a:ext>
            </a:extLst>
          </p:cNvPr>
          <p:cNvCxnSpPr>
            <a:cxnSpLocks/>
          </p:cNvCxnSpPr>
          <p:nvPr/>
        </p:nvCxnSpPr>
        <p:spPr>
          <a:xfrm>
            <a:off x="655052" y="901952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99AE8E6-7F34-45D1-9685-B08A795166D7}"/>
              </a:ext>
            </a:extLst>
          </p:cNvPr>
          <p:cNvGrpSpPr/>
          <p:nvPr/>
        </p:nvGrpSpPr>
        <p:grpSpPr>
          <a:xfrm>
            <a:off x="1270508" y="4258810"/>
            <a:ext cx="2964434" cy="636004"/>
            <a:chOff x="1270508" y="4258810"/>
            <a:chExt cx="2964434" cy="636004"/>
          </a:xfrm>
        </p:grpSpPr>
        <p:sp>
          <p:nvSpPr>
            <p:cNvPr id="4" name="矩形: 圆顶角 3">
              <a:extLst>
                <a:ext uri="{FF2B5EF4-FFF2-40B4-BE49-F238E27FC236}">
                  <a16:creationId xmlns:a16="http://schemas.microsoft.com/office/drawing/2014/main" id="{15C936F6-5E1A-4AEB-AD13-E739E7661DE8}"/>
                </a:ext>
              </a:extLst>
            </p:cNvPr>
            <p:cNvSpPr/>
            <p:nvPr/>
          </p:nvSpPr>
          <p:spPr bwMode="auto">
            <a:xfrm>
              <a:off x="1270508" y="4258810"/>
              <a:ext cx="2964434" cy="636004"/>
            </a:xfrm>
            <a:prstGeom prst="round2SameRect">
              <a:avLst>
                <a:gd name="adj1" fmla="val 50000"/>
                <a:gd name="adj2" fmla="val 0"/>
              </a:avLst>
            </a:prstGeom>
            <a:blipFill dpi="0" rotWithShape="1">
              <a:blip r:embed="rId2" cstate="screen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solidFill>
                <a:schemeClr val="bg1">
                  <a:alpha val="26000"/>
                </a:schemeClr>
              </a:solidFill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9E8387F-5F39-4B0A-959C-318BAE1DB512}"/>
                </a:ext>
              </a:extLst>
            </p:cNvPr>
            <p:cNvSpPr txBox="1"/>
            <p:nvPr/>
          </p:nvSpPr>
          <p:spPr>
            <a:xfrm>
              <a:off x="1424097" y="4352984"/>
              <a:ext cx="2657256" cy="392480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>
              <a:defPPr>
                <a:defRPr lang="zh-CN"/>
              </a:defPPr>
              <a:lvl1pPr marL="285750" indent="-285750" algn="just">
                <a:lnSpc>
                  <a:spcPct val="130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accent5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加强行业信贷政策指导</a:t>
              </a:r>
              <a:endParaRPr lang="en-US" altLang="zh-CN" dirty="0">
                <a:solidFill>
                  <a:schemeClr val="accent5"/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8A8E7BA-F899-40E9-820A-EC234D13DD0D}"/>
              </a:ext>
            </a:extLst>
          </p:cNvPr>
          <p:cNvGrpSpPr/>
          <p:nvPr/>
        </p:nvGrpSpPr>
        <p:grpSpPr>
          <a:xfrm>
            <a:off x="1270508" y="4957664"/>
            <a:ext cx="2964434" cy="636004"/>
            <a:chOff x="1270508" y="5021164"/>
            <a:chExt cx="2964434" cy="636004"/>
          </a:xfrm>
        </p:grpSpPr>
        <p:sp>
          <p:nvSpPr>
            <p:cNvPr id="33" name="矩形: 圆顶角 32">
              <a:extLst>
                <a:ext uri="{FF2B5EF4-FFF2-40B4-BE49-F238E27FC236}">
                  <a16:creationId xmlns:a16="http://schemas.microsoft.com/office/drawing/2014/main" id="{D578F55B-53FB-4E51-8A6C-FB7CEC77C194}"/>
                </a:ext>
              </a:extLst>
            </p:cNvPr>
            <p:cNvSpPr/>
            <p:nvPr/>
          </p:nvSpPr>
          <p:spPr bwMode="auto">
            <a:xfrm flipV="1">
              <a:off x="1270508" y="5021164"/>
              <a:ext cx="2964434" cy="636004"/>
            </a:xfrm>
            <a:prstGeom prst="round2SameRect">
              <a:avLst>
                <a:gd name="adj1" fmla="val 50000"/>
                <a:gd name="adj2" fmla="val 0"/>
              </a:avLst>
            </a:prstGeom>
            <a:blipFill dpi="0" rotWithShape="1"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solidFill>
                <a:schemeClr val="bg1">
                  <a:alpha val="26000"/>
                </a:schemeClr>
              </a:solidFill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5B9C8F9-ED7A-4D50-8AED-47E25DBAEE94}"/>
                </a:ext>
              </a:extLst>
            </p:cNvPr>
            <p:cNvSpPr txBox="1"/>
            <p:nvPr/>
          </p:nvSpPr>
          <p:spPr>
            <a:xfrm>
              <a:off x="1424097" y="5090036"/>
              <a:ext cx="2657256" cy="392480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>
              <a:defPPr>
                <a:defRPr lang="zh-CN"/>
              </a:defPPr>
              <a:lvl1pPr marL="285750" indent="-285750" algn="just">
                <a:lnSpc>
                  <a:spcPct val="130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accent5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实施法人客户名单制管理</a:t>
              </a:r>
              <a:endParaRPr lang="en-US" altLang="zh-CN" dirty="0">
                <a:solidFill>
                  <a:schemeClr val="accent5"/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A4C3EDD-20CD-4F51-9B95-68BF3C03A347}"/>
              </a:ext>
            </a:extLst>
          </p:cNvPr>
          <p:cNvGrpSpPr/>
          <p:nvPr/>
        </p:nvGrpSpPr>
        <p:grpSpPr>
          <a:xfrm>
            <a:off x="7947533" y="4258810"/>
            <a:ext cx="2964434" cy="636004"/>
            <a:chOff x="7947533" y="4258810"/>
            <a:chExt cx="2964434" cy="636004"/>
          </a:xfrm>
        </p:grpSpPr>
        <p:sp>
          <p:nvSpPr>
            <p:cNvPr id="38" name="矩形: 圆顶角 37">
              <a:extLst>
                <a:ext uri="{FF2B5EF4-FFF2-40B4-BE49-F238E27FC236}">
                  <a16:creationId xmlns:a16="http://schemas.microsoft.com/office/drawing/2014/main" id="{D6A73D78-B610-41E5-8347-C06EE5649EE5}"/>
                </a:ext>
              </a:extLst>
            </p:cNvPr>
            <p:cNvSpPr/>
            <p:nvPr/>
          </p:nvSpPr>
          <p:spPr bwMode="auto">
            <a:xfrm>
              <a:off x="7947533" y="4258810"/>
              <a:ext cx="2964434" cy="636004"/>
            </a:xfrm>
            <a:prstGeom prst="round2SameRect">
              <a:avLst>
                <a:gd name="adj1" fmla="val 50000"/>
                <a:gd name="adj2" fmla="val 0"/>
              </a:avLst>
            </a:prstGeom>
            <a:blipFill dpi="0" rotWithShape="1">
              <a:blip r:embed="rId6" cstate="screen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solidFill>
                <a:schemeClr val="bg1">
                  <a:alpha val="26000"/>
                </a:schemeClr>
              </a:solidFill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F03C390-B23C-4C55-9E13-AF4275CFD918}"/>
                </a:ext>
              </a:extLst>
            </p:cNvPr>
            <p:cNvSpPr txBox="1"/>
            <p:nvPr/>
          </p:nvSpPr>
          <p:spPr>
            <a:xfrm>
              <a:off x="8101122" y="4405678"/>
              <a:ext cx="2657256" cy="392480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>
              <a:defPPr>
                <a:defRPr lang="zh-CN"/>
              </a:defPPr>
              <a:lvl1pPr marL="285750" indent="-285750" algn="just">
                <a:lnSpc>
                  <a:spcPct val="130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marL="0" indent="0" algn="ctr">
                <a:buNone/>
              </a:pPr>
              <a:r>
                <a:rPr lang="zh-CN" altLang="en-US">
                  <a:solidFill>
                    <a:schemeClr val="accent5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下达退出计划</a:t>
              </a:r>
              <a:r>
                <a:rPr lang="en-US" altLang="zh-CN">
                  <a:solidFill>
                    <a:schemeClr val="accent5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3000</a:t>
              </a:r>
              <a:r>
                <a:rPr lang="zh-CN" altLang="en-US">
                  <a:solidFill>
                    <a:schemeClr val="accent5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万元</a:t>
              </a:r>
              <a:endParaRPr lang="zh-CN" altLang="zh-CN" dirty="0">
                <a:solidFill>
                  <a:schemeClr val="accent5"/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7622691-78C4-471C-89E3-3D40C20778C0}"/>
              </a:ext>
            </a:extLst>
          </p:cNvPr>
          <p:cNvGrpSpPr/>
          <p:nvPr/>
        </p:nvGrpSpPr>
        <p:grpSpPr>
          <a:xfrm>
            <a:off x="7947533" y="4957664"/>
            <a:ext cx="2964434" cy="636004"/>
            <a:chOff x="7947533" y="5021164"/>
            <a:chExt cx="2964434" cy="636004"/>
          </a:xfrm>
        </p:grpSpPr>
        <p:sp>
          <p:nvSpPr>
            <p:cNvPr id="39" name="矩形: 圆顶角 38">
              <a:extLst>
                <a:ext uri="{FF2B5EF4-FFF2-40B4-BE49-F238E27FC236}">
                  <a16:creationId xmlns:a16="http://schemas.microsoft.com/office/drawing/2014/main" id="{F46FFAEC-3E8C-4DB9-B502-05E92866B739}"/>
                </a:ext>
              </a:extLst>
            </p:cNvPr>
            <p:cNvSpPr/>
            <p:nvPr/>
          </p:nvSpPr>
          <p:spPr bwMode="auto">
            <a:xfrm flipV="1">
              <a:off x="7947533" y="5021164"/>
              <a:ext cx="2964434" cy="636004"/>
            </a:xfrm>
            <a:prstGeom prst="round2SameRect">
              <a:avLst>
                <a:gd name="adj1" fmla="val 50000"/>
                <a:gd name="adj2" fmla="val 0"/>
              </a:avLst>
            </a:prstGeom>
            <a:blipFill dpi="0" rotWithShape="1">
              <a:blip r:embed="rId8" cstate="screen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solidFill>
                <a:schemeClr val="bg1">
                  <a:alpha val="26000"/>
                </a:schemeClr>
              </a:solidFill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4362480-4911-41B6-92C0-7D8C221037A3}"/>
                </a:ext>
              </a:extLst>
            </p:cNvPr>
            <p:cNvSpPr txBox="1"/>
            <p:nvPr/>
          </p:nvSpPr>
          <p:spPr>
            <a:xfrm>
              <a:off x="8101122" y="5142730"/>
              <a:ext cx="2657256" cy="392480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>
              <a:defPPr>
                <a:defRPr lang="zh-CN"/>
              </a:defPPr>
              <a:lvl1pPr marL="285750" indent="-285750" algn="just">
                <a:lnSpc>
                  <a:spcPct val="130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accent5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低效客户退出工作顺利进行</a:t>
              </a:r>
              <a:endParaRPr lang="zh-CN" altLang="zh-CN" dirty="0">
                <a:solidFill>
                  <a:schemeClr val="accent5"/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88BF180-8B0E-4CC1-9AE1-9DD098B1C3AF}"/>
              </a:ext>
            </a:extLst>
          </p:cNvPr>
          <p:cNvGrpSpPr/>
          <p:nvPr/>
        </p:nvGrpSpPr>
        <p:grpSpPr>
          <a:xfrm>
            <a:off x="4613783" y="4258810"/>
            <a:ext cx="2964434" cy="636004"/>
            <a:chOff x="4613783" y="4258810"/>
            <a:chExt cx="2964434" cy="636004"/>
          </a:xfrm>
        </p:grpSpPr>
        <p:sp>
          <p:nvSpPr>
            <p:cNvPr id="36" name="矩形: 圆顶角 35">
              <a:extLst>
                <a:ext uri="{FF2B5EF4-FFF2-40B4-BE49-F238E27FC236}">
                  <a16:creationId xmlns:a16="http://schemas.microsoft.com/office/drawing/2014/main" id="{C5FC49CE-27B4-4017-9BBE-CA7F1D06812C}"/>
                </a:ext>
              </a:extLst>
            </p:cNvPr>
            <p:cNvSpPr/>
            <p:nvPr/>
          </p:nvSpPr>
          <p:spPr bwMode="auto">
            <a:xfrm>
              <a:off x="4613783" y="4258810"/>
              <a:ext cx="2964434" cy="636004"/>
            </a:xfrm>
            <a:prstGeom prst="round2SameRect">
              <a:avLst>
                <a:gd name="adj1" fmla="val 50000"/>
                <a:gd name="adj2" fmla="val 0"/>
              </a:avLst>
            </a:prstGeom>
            <a:blipFill dpi="0" rotWithShape="1">
              <a:blip r:embed="rId10" cstate="screen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solidFill>
                <a:schemeClr val="bg1">
                  <a:alpha val="26000"/>
                </a:schemeClr>
              </a:solidFill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658308D-B565-4EF9-9119-99CC0D851735}"/>
                </a:ext>
              </a:extLst>
            </p:cNvPr>
            <p:cNvSpPr txBox="1"/>
            <p:nvPr/>
          </p:nvSpPr>
          <p:spPr>
            <a:xfrm>
              <a:off x="4767372" y="4405678"/>
              <a:ext cx="2657256" cy="392480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>
              <a:defPPr>
                <a:defRPr lang="zh-CN"/>
              </a:defPPr>
              <a:lvl1pPr marL="285750" indent="-285750" algn="just">
                <a:lnSpc>
                  <a:spcPct val="130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accent5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做好年度信用等级评定工作</a:t>
              </a:r>
              <a:endParaRPr lang="zh-CN" altLang="zh-CN" dirty="0">
                <a:solidFill>
                  <a:schemeClr val="accent5"/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62FED7F-3601-4270-AF88-F2F2F1252FB6}"/>
              </a:ext>
            </a:extLst>
          </p:cNvPr>
          <p:cNvGrpSpPr/>
          <p:nvPr/>
        </p:nvGrpSpPr>
        <p:grpSpPr>
          <a:xfrm>
            <a:off x="4613783" y="4957664"/>
            <a:ext cx="2964434" cy="636004"/>
            <a:chOff x="4613783" y="5021164"/>
            <a:chExt cx="2964434" cy="636004"/>
          </a:xfrm>
        </p:grpSpPr>
        <p:sp>
          <p:nvSpPr>
            <p:cNvPr id="37" name="矩形: 圆顶角 36">
              <a:extLst>
                <a:ext uri="{FF2B5EF4-FFF2-40B4-BE49-F238E27FC236}">
                  <a16:creationId xmlns:a16="http://schemas.microsoft.com/office/drawing/2014/main" id="{A04A1F87-F493-4D16-BEDC-C1B0362AC744}"/>
                </a:ext>
              </a:extLst>
            </p:cNvPr>
            <p:cNvSpPr/>
            <p:nvPr/>
          </p:nvSpPr>
          <p:spPr bwMode="auto">
            <a:xfrm flipV="1">
              <a:off x="4613783" y="5021164"/>
              <a:ext cx="2964434" cy="636004"/>
            </a:xfrm>
            <a:prstGeom prst="round2SameRect">
              <a:avLst>
                <a:gd name="adj1" fmla="val 50000"/>
                <a:gd name="adj2" fmla="val 0"/>
              </a:avLst>
            </a:prstGeom>
            <a:blipFill dpi="0" rotWithShape="1">
              <a:blip r:embed="rId12" cstate="screen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solidFill>
                <a:schemeClr val="bg1">
                  <a:alpha val="26000"/>
                </a:schemeClr>
              </a:solidFill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589D6A5-BE2B-42EB-A4F0-12417AE0487E}"/>
                </a:ext>
              </a:extLst>
            </p:cNvPr>
            <p:cNvSpPr txBox="1"/>
            <p:nvPr/>
          </p:nvSpPr>
          <p:spPr>
            <a:xfrm>
              <a:off x="4767372" y="5142730"/>
              <a:ext cx="2657256" cy="392480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>
              <a:defPPr>
                <a:defRPr lang="zh-CN"/>
              </a:defPPr>
              <a:lvl1pPr marL="285750" indent="-285750" algn="just">
                <a:lnSpc>
                  <a:spcPct val="130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marL="0" indent="0" algn="ctr">
                <a:buNone/>
              </a:pPr>
              <a:r>
                <a:rPr lang="zh-CN" altLang="en-US">
                  <a:solidFill>
                    <a:schemeClr val="accent5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科学调整授信管理策略</a:t>
              </a:r>
              <a:endParaRPr lang="zh-CN" altLang="zh-CN" dirty="0">
                <a:solidFill>
                  <a:schemeClr val="accent5"/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349F6E0-8B40-462C-B945-6F75FAFC302F}"/>
              </a:ext>
            </a:extLst>
          </p:cNvPr>
          <p:cNvSpPr txBox="1"/>
          <p:nvPr/>
        </p:nvSpPr>
        <p:spPr>
          <a:xfrm>
            <a:off x="4081352" y="1435159"/>
            <a:ext cx="4040458" cy="41440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业务精细化管理水平取得新进展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DC9650FE-2772-4D9B-859D-59921609FA87}"/>
              </a:ext>
            </a:extLst>
          </p:cNvPr>
          <p:cNvCxnSpPr>
            <a:cxnSpLocks/>
          </p:cNvCxnSpPr>
          <p:nvPr/>
        </p:nvCxnSpPr>
        <p:spPr>
          <a:xfrm>
            <a:off x="5713981" y="1886098"/>
            <a:ext cx="775201" cy="0"/>
          </a:xfrm>
          <a:prstGeom prst="line">
            <a:avLst/>
          </a:prstGeom>
          <a:ln w="66675" cap="rnd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D62B2E7B-914A-44F3-8096-6341C7BCF5E1}"/>
              </a:ext>
            </a:extLst>
          </p:cNvPr>
          <p:cNvGrpSpPr/>
          <p:nvPr/>
        </p:nvGrpSpPr>
        <p:grpSpPr>
          <a:xfrm>
            <a:off x="232949" y="485445"/>
            <a:ext cx="682280" cy="379310"/>
            <a:chOff x="232949" y="336204"/>
            <a:chExt cx="556038" cy="561975"/>
          </a:xfrm>
        </p:grpSpPr>
        <p:sp>
          <p:nvSpPr>
            <p:cNvPr id="66" name="平行四边形 65">
              <a:extLst>
                <a:ext uri="{FF2B5EF4-FFF2-40B4-BE49-F238E27FC236}">
                  <a16:creationId xmlns:a16="http://schemas.microsoft.com/office/drawing/2014/main" id="{55B56265-7C28-4BBE-9CFD-344AD00270CA}"/>
                </a:ext>
              </a:extLst>
            </p:cNvPr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67" name="平行四边形 66">
              <a:extLst>
                <a:ext uri="{FF2B5EF4-FFF2-40B4-BE49-F238E27FC236}">
                  <a16:creationId xmlns:a16="http://schemas.microsoft.com/office/drawing/2014/main" id="{EA52F16E-D335-4677-93B8-F7833A74C362}"/>
                </a:ext>
              </a:extLst>
            </p:cNvPr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68" name="平行四边形 67">
              <a:extLst>
                <a:ext uri="{FF2B5EF4-FFF2-40B4-BE49-F238E27FC236}">
                  <a16:creationId xmlns:a16="http://schemas.microsoft.com/office/drawing/2014/main" id="{938688FB-6C1B-485E-975E-AFA848E384E5}"/>
                </a:ext>
              </a:extLst>
            </p:cNvPr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1856D05-8916-4159-914F-9DC7453F517C}"/>
              </a:ext>
            </a:extLst>
          </p:cNvPr>
          <p:cNvGrpSpPr/>
          <p:nvPr/>
        </p:nvGrpSpPr>
        <p:grpSpPr>
          <a:xfrm>
            <a:off x="1174216" y="2484021"/>
            <a:ext cx="3157017" cy="1315059"/>
            <a:chOff x="1174216" y="2484021"/>
            <a:chExt cx="3157017" cy="1315059"/>
          </a:xfrm>
        </p:grpSpPr>
        <p:sp>
          <p:nvSpPr>
            <p:cNvPr id="3" name="矩形: 剪去左右顶角 2">
              <a:extLst>
                <a:ext uri="{FF2B5EF4-FFF2-40B4-BE49-F238E27FC236}">
                  <a16:creationId xmlns:a16="http://schemas.microsoft.com/office/drawing/2014/main" id="{F5AAFFA3-FE13-4EAD-AE43-A72564EF0930}"/>
                </a:ext>
              </a:extLst>
            </p:cNvPr>
            <p:cNvSpPr/>
            <p:nvPr/>
          </p:nvSpPr>
          <p:spPr bwMode="auto">
            <a:xfrm flipV="1">
              <a:off x="1174216" y="2484024"/>
              <a:ext cx="3157017" cy="1315056"/>
            </a:xfrm>
            <a:prstGeom prst="snip2SameRect">
              <a:avLst>
                <a:gd name="adj1" fmla="val 8702"/>
                <a:gd name="adj2" fmla="val 3862"/>
              </a:avLst>
            </a:prstGeom>
            <a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8" name="矩形: 剪去左右顶角 57">
              <a:extLst>
                <a:ext uri="{FF2B5EF4-FFF2-40B4-BE49-F238E27FC236}">
                  <a16:creationId xmlns:a16="http://schemas.microsoft.com/office/drawing/2014/main" id="{58A55F2B-6DD3-4A2E-9607-3B400F4B32C6}"/>
                </a:ext>
              </a:extLst>
            </p:cNvPr>
            <p:cNvSpPr/>
            <p:nvPr/>
          </p:nvSpPr>
          <p:spPr bwMode="auto">
            <a:xfrm flipV="1">
              <a:off x="1174216" y="2484021"/>
              <a:ext cx="3157017" cy="1315053"/>
            </a:xfrm>
            <a:prstGeom prst="snip2SameRect">
              <a:avLst>
                <a:gd name="adj1" fmla="val 8461"/>
                <a:gd name="adj2" fmla="val 3862"/>
              </a:avLst>
            </a:prstGeom>
            <a:solidFill>
              <a:schemeClr val="accent6">
                <a:lumMod val="75000"/>
                <a:alpha val="97000"/>
              </a:schemeClr>
            </a:solidFill>
            <a:ln w="12700">
              <a:gradFill flip="none" rotWithShape="1">
                <a:gsLst>
                  <a:gs pos="0">
                    <a:schemeClr val="bg2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22DE3A61-0900-4AE6-9D51-D97B4B55895B}"/>
                </a:ext>
              </a:extLst>
            </p:cNvPr>
            <p:cNvCxnSpPr>
              <a:cxnSpLocks/>
            </p:cNvCxnSpPr>
            <p:nvPr/>
          </p:nvCxnSpPr>
          <p:spPr>
            <a:xfrm>
              <a:off x="1750305" y="3088397"/>
              <a:ext cx="2004838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B02C45AB-1F23-4678-8C55-5050911FBB39}"/>
                </a:ext>
              </a:extLst>
            </p:cNvPr>
            <p:cNvSpPr txBox="1"/>
            <p:nvPr/>
          </p:nvSpPr>
          <p:spPr>
            <a:xfrm>
              <a:off x="1270507" y="2706191"/>
              <a:ext cx="2964434" cy="350032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07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algn="ctr"/>
              <a:r>
                <a:rPr lang="zh-CN" altLang="en-US" sz="1600">
                  <a:solidFill>
                    <a:schemeClr val="bg1">
                      <a:lumMod val="100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规范业务操作</a:t>
              </a:r>
              <a:endParaRPr lang="en-US" altLang="zh-CN" sz="1600" dirty="0">
                <a:solidFill>
                  <a:schemeClr val="bg1">
                    <a:lumMod val="100000"/>
                  </a:schemeClr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A0031813-2C94-40A5-8AFA-8A869988FC6B}"/>
                </a:ext>
              </a:extLst>
            </p:cNvPr>
            <p:cNvSpPr txBox="1"/>
            <p:nvPr/>
          </p:nvSpPr>
          <p:spPr>
            <a:xfrm>
              <a:off x="1270507" y="3120571"/>
              <a:ext cx="2964434" cy="350032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07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>
                      <a:lumMod val="100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构建科学风险控制体系</a:t>
              </a:r>
              <a:endParaRPr lang="en-US" altLang="zh-CN" sz="1600" dirty="0">
                <a:solidFill>
                  <a:schemeClr val="bg1">
                    <a:lumMod val="100000"/>
                  </a:schemeClr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C74108E-1D0A-4A37-9A6E-14D14BB147A2}"/>
              </a:ext>
            </a:extLst>
          </p:cNvPr>
          <p:cNvGrpSpPr/>
          <p:nvPr/>
        </p:nvGrpSpPr>
        <p:grpSpPr>
          <a:xfrm>
            <a:off x="4517491" y="2484021"/>
            <a:ext cx="3157017" cy="1315055"/>
            <a:chOff x="4517491" y="2484021"/>
            <a:chExt cx="3157017" cy="1315055"/>
          </a:xfrm>
        </p:grpSpPr>
        <p:sp>
          <p:nvSpPr>
            <p:cNvPr id="22" name="矩形: 剪去左右顶角 21">
              <a:extLst>
                <a:ext uri="{FF2B5EF4-FFF2-40B4-BE49-F238E27FC236}">
                  <a16:creationId xmlns:a16="http://schemas.microsoft.com/office/drawing/2014/main" id="{93B0E4F0-65ED-4D77-9D24-2388529E3320}"/>
                </a:ext>
              </a:extLst>
            </p:cNvPr>
            <p:cNvSpPr/>
            <p:nvPr/>
          </p:nvSpPr>
          <p:spPr bwMode="auto">
            <a:xfrm flipV="1">
              <a:off x="4517491" y="2484024"/>
              <a:ext cx="3157017" cy="1315050"/>
            </a:xfrm>
            <a:prstGeom prst="snip2SameRect">
              <a:avLst>
                <a:gd name="adj1" fmla="val 8943"/>
                <a:gd name="adj2" fmla="val 3862"/>
              </a:avLst>
            </a:prstGeom>
            <a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59" name="矩形: 剪去左右顶角 58">
              <a:extLst>
                <a:ext uri="{FF2B5EF4-FFF2-40B4-BE49-F238E27FC236}">
                  <a16:creationId xmlns:a16="http://schemas.microsoft.com/office/drawing/2014/main" id="{A15DE326-FBD8-41E8-9B7A-C78E64E218BA}"/>
                </a:ext>
              </a:extLst>
            </p:cNvPr>
            <p:cNvSpPr/>
            <p:nvPr/>
          </p:nvSpPr>
          <p:spPr bwMode="auto">
            <a:xfrm flipV="1">
              <a:off x="4517491" y="2484021"/>
              <a:ext cx="3157017" cy="1315055"/>
            </a:xfrm>
            <a:prstGeom prst="snip2SameRect">
              <a:avLst>
                <a:gd name="adj1" fmla="val 8702"/>
                <a:gd name="adj2" fmla="val 3379"/>
              </a:avLst>
            </a:prstGeom>
            <a:solidFill>
              <a:schemeClr val="accent6">
                <a:lumMod val="75000"/>
                <a:alpha val="97000"/>
              </a:schemeClr>
            </a:solidFill>
            <a:ln w="12700">
              <a:gradFill flip="none" rotWithShape="1">
                <a:gsLst>
                  <a:gs pos="0">
                    <a:schemeClr val="bg2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56BFEB9D-2760-4793-9F18-56B2116DE443}"/>
                </a:ext>
              </a:extLst>
            </p:cNvPr>
            <p:cNvCxnSpPr>
              <a:cxnSpLocks/>
            </p:cNvCxnSpPr>
            <p:nvPr/>
          </p:nvCxnSpPr>
          <p:spPr>
            <a:xfrm>
              <a:off x="5093580" y="3088397"/>
              <a:ext cx="2004838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DD105BFE-DD4B-41BB-A7CE-9BC27AEF7C78}"/>
                </a:ext>
              </a:extLst>
            </p:cNvPr>
            <p:cNvSpPr txBox="1"/>
            <p:nvPr/>
          </p:nvSpPr>
          <p:spPr>
            <a:xfrm>
              <a:off x="4613782" y="2706191"/>
              <a:ext cx="2964434" cy="350032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07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algn="ctr"/>
              <a:r>
                <a:rPr lang="zh-CN" altLang="en-US" sz="1600">
                  <a:solidFill>
                    <a:schemeClr val="bg1">
                      <a:lumMod val="100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严格客户准入</a:t>
              </a:r>
              <a:endParaRPr lang="zh-CN" altLang="zh-CN" sz="1600" dirty="0">
                <a:solidFill>
                  <a:schemeClr val="bg1">
                    <a:lumMod val="100000"/>
                  </a:schemeClr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7A007881-C295-47EB-B922-1B0DFF44A75B}"/>
                </a:ext>
              </a:extLst>
            </p:cNvPr>
            <p:cNvSpPr txBox="1"/>
            <p:nvPr/>
          </p:nvSpPr>
          <p:spPr>
            <a:xfrm>
              <a:off x="4613782" y="3120571"/>
              <a:ext cx="2964434" cy="350032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07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algn="ctr"/>
              <a:r>
                <a:rPr lang="zh-CN" altLang="en-US" sz="1600">
                  <a:solidFill>
                    <a:schemeClr val="bg1">
                      <a:lumMod val="100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加强法人客户评级授信管理</a:t>
              </a:r>
              <a:endParaRPr lang="zh-CN" altLang="zh-CN" sz="1600" dirty="0">
                <a:solidFill>
                  <a:schemeClr val="bg1">
                    <a:lumMod val="100000"/>
                  </a:schemeClr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69BECE6-F83F-4361-BCE0-AB58A4C2DC4D}"/>
              </a:ext>
            </a:extLst>
          </p:cNvPr>
          <p:cNvGrpSpPr/>
          <p:nvPr/>
        </p:nvGrpSpPr>
        <p:grpSpPr>
          <a:xfrm>
            <a:off x="7851241" y="2484022"/>
            <a:ext cx="3157017" cy="1315051"/>
            <a:chOff x="7851241" y="2484022"/>
            <a:chExt cx="3157017" cy="1315051"/>
          </a:xfrm>
        </p:grpSpPr>
        <p:sp>
          <p:nvSpPr>
            <p:cNvPr id="23" name="矩形: 剪去左右顶角 22">
              <a:extLst>
                <a:ext uri="{FF2B5EF4-FFF2-40B4-BE49-F238E27FC236}">
                  <a16:creationId xmlns:a16="http://schemas.microsoft.com/office/drawing/2014/main" id="{1F16F784-38B3-4E08-A831-256908895BB1}"/>
                </a:ext>
              </a:extLst>
            </p:cNvPr>
            <p:cNvSpPr/>
            <p:nvPr/>
          </p:nvSpPr>
          <p:spPr bwMode="auto">
            <a:xfrm flipV="1">
              <a:off x="7851241" y="2484023"/>
              <a:ext cx="3157017" cy="1315049"/>
            </a:xfrm>
            <a:prstGeom prst="snip2SameRect">
              <a:avLst>
                <a:gd name="adj1" fmla="val 9667"/>
                <a:gd name="adj2" fmla="val 3138"/>
              </a:avLst>
            </a:prstGeom>
            <a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60" name="矩形: 剪去左右顶角 59">
              <a:extLst>
                <a:ext uri="{FF2B5EF4-FFF2-40B4-BE49-F238E27FC236}">
                  <a16:creationId xmlns:a16="http://schemas.microsoft.com/office/drawing/2014/main" id="{5DDFC289-6D45-4B6B-9AE3-BC3D7B6CD40E}"/>
                </a:ext>
              </a:extLst>
            </p:cNvPr>
            <p:cNvSpPr/>
            <p:nvPr/>
          </p:nvSpPr>
          <p:spPr bwMode="auto">
            <a:xfrm flipV="1">
              <a:off x="7851241" y="2484022"/>
              <a:ext cx="3157017" cy="1315051"/>
            </a:xfrm>
            <a:prstGeom prst="snip2SameRect">
              <a:avLst>
                <a:gd name="adj1" fmla="val 9909"/>
                <a:gd name="adj2" fmla="val 3379"/>
              </a:avLst>
            </a:prstGeom>
            <a:solidFill>
              <a:schemeClr val="accent6">
                <a:lumMod val="75000"/>
                <a:alpha val="97000"/>
              </a:schemeClr>
            </a:solidFill>
            <a:ln w="12700">
              <a:gradFill flip="none" rotWithShape="1">
                <a:gsLst>
                  <a:gs pos="0">
                    <a:schemeClr val="bg2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F3B331A4-2F2C-442B-B283-22C0296EECCF}"/>
                </a:ext>
              </a:extLst>
            </p:cNvPr>
            <p:cNvCxnSpPr>
              <a:cxnSpLocks/>
            </p:cNvCxnSpPr>
            <p:nvPr/>
          </p:nvCxnSpPr>
          <p:spPr>
            <a:xfrm>
              <a:off x="8427330" y="3088397"/>
              <a:ext cx="2004838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48559148-5204-4FB2-8BC0-09E5695D136D}"/>
                </a:ext>
              </a:extLst>
            </p:cNvPr>
            <p:cNvSpPr txBox="1"/>
            <p:nvPr/>
          </p:nvSpPr>
          <p:spPr>
            <a:xfrm>
              <a:off x="7947532" y="2706191"/>
              <a:ext cx="2964434" cy="350032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07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algn="ctr"/>
              <a:r>
                <a:rPr lang="zh-CN" altLang="en-US" sz="1600">
                  <a:solidFill>
                    <a:schemeClr val="bg1">
                      <a:lumMod val="100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强化风险意识</a:t>
              </a:r>
              <a:endParaRPr lang="zh-CN" altLang="zh-CN" sz="1600" dirty="0">
                <a:solidFill>
                  <a:schemeClr val="bg1">
                    <a:lumMod val="100000"/>
                  </a:schemeClr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B345106E-DEAF-465A-B829-408C6114AAFF}"/>
                </a:ext>
              </a:extLst>
            </p:cNvPr>
            <p:cNvSpPr txBox="1"/>
            <p:nvPr/>
          </p:nvSpPr>
          <p:spPr>
            <a:xfrm>
              <a:off x="7947532" y="3120571"/>
              <a:ext cx="2964434" cy="350032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07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algn="ctr"/>
              <a:r>
                <a:rPr lang="zh-CN" altLang="en-US" sz="1600">
                  <a:solidFill>
                    <a:schemeClr val="bg1">
                      <a:lumMod val="100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做好潜在风险客户退出工作</a:t>
              </a:r>
              <a:endParaRPr lang="zh-CN" altLang="zh-CN" sz="1600" dirty="0">
                <a:solidFill>
                  <a:schemeClr val="bg1">
                    <a:lumMod val="100000"/>
                  </a:schemeClr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</a:endParaRPr>
            </a:p>
          </p:txBody>
        </p:sp>
      </p:grp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614BA39E-3733-4B83-A485-D0CD7C8CA438}"/>
              </a:ext>
            </a:extLst>
          </p:cNvPr>
          <p:cNvCxnSpPr>
            <a:cxnSpLocks/>
          </p:cNvCxnSpPr>
          <p:nvPr/>
        </p:nvCxnSpPr>
        <p:spPr>
          <a:xfrm>
            <a:off x="5907781" y="2000398"/>
            <a:ext cx="387601" cy="0"/>
          </a:xfrm>
          <a:prstGeom prst="line">
            <a:avLst/>
          </a:prstGeom>
          <a:ln w="66675" cap="rnd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>
            <a:extLst>
              <a:ext uri="{FF2B5EF4-FFF2-40B4-BE49-F238E27FC236}">
                <a16:creationId xmlns:a16="http://schemas.microsoft.com/office/drawing/2014/main" id="{92CBA5A7-8B2C-4D29-8AAE-77C52E535F07}"/>
              </a:ext>
            </a:extLst>
          </p:cNvPr>
          <p:cNvSpPr txBox="1">
            <a:spLocks/>
          </p:cNvSpPr>
          <p:nvPr/>
        </p:nvSpPr>
        <p:spPr>
          <a:xfrm>
            <a:off x="915229" y="339886"/>
            <a:ext cx="6097836" cy="607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主要工作成绩</a:t>
            </a:r>
          </a:p>
        </p:txBody>
      </p:sp>
    </p:spTree>
    <p:extLst>
      <p:ext uri="{BB962C8B-B14F-4D97-AF65-F5344CB8AC3E}">
        <p14:creationId xmlns:p14="http://schemas.microsoft.com/office/powerpoint/2010/main" val="197034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3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4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4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4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5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5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A69D4274-132F-4415-89E8-067DF6686DF5}"/>
              </a:ext>
            </a:extLst>
          </p:cNvPr>
          <p:cNvSpPr/>
          <p:nvPr/>
        </p:nvSpPr>
        <p:spPr>
          <a:xfrm>
            <a:off x="0" y="0"/>
            <a:ext cx="12192000" cy="68704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18C352-EC06-4B71-B979-51327BE594B0}"/>
              </a:ext>
            </a:extLst>
          </p:cNvPr>
          <p:cNvSpPr txBox="1"/>
          <p:nvPr/>
        </p:nvSpPr>
        <p:spPr>
          <a:xfrm>
            <a:off x="3843501" y="2887227"/>
            <a:ext cx="6358791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5400" dirty="0"/>
              <a:t>经验和教训</a:t>
            </a:r>
            <a:endParaRPr lang="zh-CN" altLang="zh-CN" sz="5400" dirty="0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DCA2F44-417C-4B68-AC59-AD65072F2356}"/>
              </a:ext>
            </a:extLst>
          </p:cNvPr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127E9C8-2A78-4BDC-BA7E-8C0D0571C45A}"/>
                </a:ext>
              </a:extLst>
            </p:cNvPr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6B99750-C8AB-4458-8B70-2AB87335534D}"/>
                </a:ext>
              </a:extLst>
            </p:cNvPr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AAA22395-A9DF-4509-BADB-9188702CCE58}"/>
                </a:ext>
              </a:extLst>
            </p:cNvPr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8DC832A9-F47A-443A-84EB-BD0AAB122A7F}"/>
                </a:ext>
              </a:extLst>
            </p:cNvPr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2F70B0A-8A9F-4FB5-8C70-E70B093DDCF9}"/>
                </a:ext>
              </a:extLst>
            </p:cNvPr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1E0309C6-C41A-48B8-9C3F-9058D6389CBB}"/>
              </a:ext>
            </a:extLst>
          </p:cNvPr>
          <p:cNvSpPr/>
          <p:nvPr/>
        </p:nvSpPr>
        <p:spPr bwMode="auto">
          <a:xfrm flipV="1">
            <a:off x="9786083" y="1353"/>
            <a:ext cx="2405917" cy="376531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DF417E3F-B24D-404F-87E3-79905265EC26}"/>
              </a:ext>
            </a:extLst>
          </p:cNvPr>
          <p:cNvSpPr/>
          <p:nvPr/>
        </p:nvSpPr>
        <p:spPr bwMode="auto">
          <a:xfrm flipV="1">
            <a:off x="9786083" y="1353"/>
            <a:ext cx="2405917" cy="376531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441E06D6-AF92-4440-ADA4-899931173749}"/>
              </a:ext>
            </a:extLst>
          </p:cNvPr>
          <p:cNvSpPr txBox="1"/>
          <p:nvPr/>
        </p:nvSpPr>
        <p:spPr>
          <a:xfrm>
            <a:off x="498349" y="1200691"/>
            <a:ext cx="2906565" cy="1569660"/>
          </a:xfrm>
          <a:prstGeom prst="rect">
            <a:avLst/>
          </a:prstGeom>
          <a:noFill/>
          <a:effectLst/>
        </p:spPr>
        <p:txBody>
          <a:bodyPr wrap="none" rtlCol="0">
            <a:normAutofit/>
          </a:bodyPr>
          <a:lstStyle/>
          <a:p>
            <a:r>
              <a:rPr lang="en-US" altLang="zh-CN" sz="9600" b="1" dirty="0">
                <a:solidFill>
                  <a:schemeClr val="accent6"/>
                </a:solidFill>
                <a:latin typeface="+mj-lt"/>
                <a:ea typeface="锐字云字库中长宋GB" panose="02010604000000000000" pitchFamily="2" charset="-122"/>
              </a:rPr>
              <a:t>PART</a:t>
            </a:r>
            <a:endParaRPr lang="zh-CN" altLang="en-US" sz="9600" b="1" dirty="0">
              <a:solidFill>
                <a:schemeClr val="accent6"/>
              </a:solidFill>
              <a:latin typeface="+mj-lt"/>
              <a:ea typeface="锐字云字库中长宋GB" panose="02010604000000000000" pitchFamily="2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6F6B0687-D1F3-402B-B788-4E0E6516B813}"/>
              </a:ext>
            </a:extLst>
          </p:cNvPr>
          <p:cNvSpPr txBox="1"/>
          <p:nvPr/>
        </p:nvSpPr>
        <p:spPr>
          <a:xfrm>
            <a:off x="3757792" y="1187244"/>
            <a:ext cx="933269" cy="1569660"/>
          </a:xfrm>
          <a:prstGeom prst="rect">
            <a:avLst/>
          </a:prstGeom>
          <a:noFill/>
          <a:effectLst/>
        </p:spPr>
        <p:txBody>
          <a:bodyPr wrap="none" rtlCol="0">
            <a:normAutofit/>
          </a:bodyPr>
          <a:lstStyle>
            <a:defPPr>
              <a:defRPr lang="zh-CN"/>
            </a:defPPr>
            <a:lvl1pPr>
              <a:defRPr sz="8000" b="1">
                <a:solidFill>
                  <a:schemeClr val="accent6">
                    <a:lumMod val="75000"/>
                  </a:schemeClr>
                </a:solidFill>
                <a:latin typeface="锐字云字库中长宋GB" panose="02010604000000000000" pitchFamily="2" charset="-122"/>
                <a:ea typeface="锐字云字库中长宋GB" panose="02010604000000000000" pitchFamily="2" charset="-122"/>
              </a:defRPr>
            </a:lvl1pPr>
          </a:lstStyle>
          <a:p>
            <a:r>
              <a:rPr lang="en-US" altLang="zh-CN" sz="9600" dirty="0">
                <a:solidFill>
                  <a:schemeClr val="accent6"/>
                </a:solidFill>
                <a:latin typeface="+mj-lt"/>
              </a:rPr>
              <a:t>3</a:t>
            </a:r>
            <a:endParaRPr lang="zh-CN" altLang="en-US" sz="9600" dirty="0">
              <a:solidFill>
                <a:schemeClr val="accent6"/>
              </a:solidFill>
              <a:latin typeface="+mj-lt"/>
            </a:endParaRP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9460952-CCCE-484D-9539-133C41D75CCA}"/>
              </a:ext>
            </a:extLst>
          </p:cNvPr>
          <p:cNvCxnSpPr>
            <a:cxnSpLocks/>
          </p:cNvCxnSpPr>
          <p:nvPr/>
        </p:nvCxnSpPr>
        <p:spPr>
          <a:xfrm>
            <a:off x="4987925" y="2340261"/>
            <a:ext cx="167097" cy="0"/>
          </a:xfrm>
          <a:prstGeom prst="line">
            <a:avLst/>
          </a:prstGeom>
          <a:ln w="635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76CFFE80-EAB1-49F1-8A2D-EE4F171E72DC}"/>
              </a:ext>
            </a:extLst>
          </p:cNvPr>
          <p:cNvCxnSpPr>
            <a:cxnSpLocks/>
          </p:cNvCxnSpPr>
          <p:nvPr/>
        </p:nvCxnSpPr>
        <p:spPr>
          <a:xfrm>
            <a:off x="4723676" y="2340261"/>
            <a:ext cx="195986" cy="0"/>
          </a:xfrm>
          <a:prstGeom prst="line">
            <a:avLst/>
          </a:prstGeom>
          <a:ln w="635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164679F6-DFA2-43CF-9234-AC021E141853}"/>
              </a:ext>
            </a:extLst>
          </p:cNvPr>
          <p:cNvCxnSpPr>
            <a:cxnSpLocks/>
          </p:cNvCxnSpPr>
          <p:nvPr/>
        </p:nvCxnSpPr>
        <p:spPr>
          <a:xfrm flipV="1">
            <a:off x="0" y="2337396"/>
            <a:ext cx="4648199" cy="18740"/>
          </a:xfrm>
          <a:prstGeom prst="line">
            <a:avLst/>
          </a:prstGeom>
          <a:ln w="66675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3BD3B6A5-2E34-4258-8196-AF70FAB852E9}"/>
              </a:ext>
            </a:extLst>
          </p:cNvPr>
          <p:cNvCxnSpPr>
            <a:cxnSpLocks/>
          </p:cNvCxnSpPr>
          <p:nvPr/>
        </p:nvCxnSpPr>
        <p:spPr>
          <a:xfrm>
            <a:off x="7554059" y="3588991"/>
            <a:ext cx="195986" cy="0"/>
          </a:xfrm>
          <a:prstGeom prst="line">
            <a:avLst/>
          </a:prstGeom>
          <a:ln w="635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D9D56C3C-E8D8-4A45-A87F-227C11751652}"/>
              </a:ext>
            </a:extLst>
          </p:cNvPr>
          <p:cNvCxnSpPr>
            <a:cxnSpLocks/>
          </p:cNvCxnSpPr>
          <p:nvPr/>
        </p:nvCxnSpPr>
        <p:spPr>
          <a:xfrm>
            <a:off x="7818308" y="3588991"/>
            <a:ext cx="167097" cy="0"/>
          </a:xfrm>
          <a:prstGeom prst="line">
            <a:avLst/>
          </a:prstGeom>
          <a:ln w="635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566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7" grpId="0"/>
      <p:bldP spid="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26B39C01-696B-4067-AAAF-8A87581FC76F}"/>
              </a:ext>
            </a:extLst>
          </p:cNvPr>
          <p:cNvSpPr/>
          <p:nvPr/>
        </p:nvSpPr>
        <p:spPr>
          <a:xfrm>
            <a:off x="0" y="0"/>
            <a:ext cx="12192000" cy="68704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49455A-5663-48B1-8A29-F12BC2B14D10}"/>
              </a:ext>
            </a:extLst>
          </p:cNvPr>
          <p:cNvSpPr txBox="1"/>
          <p:nvPr/>
        </p:nvSpPr>
        <p:spPr>
          <a:xfrm>
            <a:off x="3721100" y="1395575"/>
            <a:ext cx="4591050" cy="492353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>
            <a:defPPr>
              <a:defRPr lang="zh-CN"/>
            </a:defPPr>
            <a:lvl1pPr algn="ctr">
              <a:lnSpc>
                <a:spcPct val="107000"/>
              </a:lnSpc>
              <a:spcAft>
                <a:spcPts val="800"/>
              </a:spcAft>
              <a:defRPr>
                <a:solidFill>
                  <a:schemeClr val="accent6"/>
                </a:solidFill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000" dirty="0"/>
              <a:t>工作中存在的一些问题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0D02EA2-A08E-48F2-9B9C-009D869411AB}"/>
              </a:ext>
            </a:extLst>
          </p:cNvPr>
          <p:cNvCxnSpPr>
            <a:cxnSpLocks/>
          </p:cNvCxnSpPr>
          <p:nvPr/>
        </p:nvCxnSpPr>
        <p:spPr>
          <a:xfrm>
            <a:off x="655052" y="901952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87E8F6EE-D756-42FC-9356-3EAAC8E755FF}"/>
              </a:ext>
            </a:extLst>
          </p:cNvPr>
          <p:cNvGrpSpPr/>
          <p:nvPr/>
        </p:nvGrpSpPr>
        <p:grpSpPr>
          <a:xfrm>
            <a:off x="668751" y="2216370"/>
            <a:ext cx="2570094" cy="4019330"/>
            <a:chOff x="668751" y="2216370"/>
            <a:chExt cx="2570094" cy="4019330"/>
          </a:xfrm>
        </p:grpSpPr>
        <p:sp>
          <p:nvSpPr>
            <p:cNvPr id="20" name="矩形: 对角圆角 19">
              <a:extLst>
                <a:ext uri="{FF2B5EF4-FFF2-40B4-BE49-F238E27FC236}">
                  <a16:creationId xmlns:a16="http://schemas.microsoft.com/office/drawing/2014/main" id="{1796BC18-7750-418C-A8CE-1BA0B2420300}"/>
                </a:ext>
              </a:extLst>
            </p:cNvPr>
            <p:cNvSpPr/>
            <p:nvPr/>
          </p:nvSpPr>
          <p:spPr bwMode="auto">
            <a:xfrm>
              <a:off x="668751" y="2293540"/>
              <a:ext cx="2570094" cy="3942160"/>
            </a:xfrm>
            <a:prstGeom prst="round2DiagRect">
              <a:avLst>
                <a:gd name="adj1" fmla="val 20744"/>
                <a:gd name="adj2" fmla="val 0"/>
              </a:avLst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" name="矩形: 对角圆角 2">
              <a:extLst>
                <a:ext uri="{FF2B5EF4-FFF2-40B4-BE49-F238E27FC236}">
                  <a16:creationId xmlns:a16="http://schemas.microsoft.com/office/drawing/2014/main" id="{F75CA310-2327-4A7A-9474-774B51EC51CD}"/>
                </a:ext>
              </a:extLst>
            </p:cNvPr>
            <p:cNvSpPr/>
            <p:nvPr/>
          </p:nvSpPr>
          <p:spPr bwMode="auto">
            <a:xfrm>
              <a:off x="668751" y="2293540"/>
              <a:ext cx="2570094" cy="3942160"/>
            </a:xfrm>
            <a:prstGeom prst="round2DiagRect">
              <a:avLst>
                <a:gd name="adj1" fmla="val 20744"/>
                <a:gd name="adj2" fmla="val 0"/>
              </a:avLst>
            </a:prstGeom>
            <a:gradFill flip="none" rotWithShape="1">
              <a:gsLst>
                <a:gs pos="51400">
                  <a:srgbClr val="0D57C4">
                    <a:alpha val="0"/>
                  </a:srgbClr>
                </a:gs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50000"/>
                  </a:schemeClr>
                </a:gs>
              </a:gsLst>
              <a:lin ang="54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868BEDB9-8016-4040-B774-30DB8C0FB391}"/>
                </a:ext>
              </a:extLst>
            </p:cNvPr>
            <p:cNvSpPr/>
            <p:nvPr/>
          </p:nvSpPr>
          <p:spPr bwMode="auto">
            <a:xfrm>
              <a:off x="668751" y="2216370"/>
              <a:ext cx="2570094" cy="3942160"/>
            </a:xfrm>
            <a:prstGeom prst="round2DiagRect">
              <a:avLst>
                <a:gd name="adj1" fmla="val 20744"/>
                <a:gd name="adj2" fmla="val 0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73000">
                  <a:schemeClr val="accent6">
                    <a:lumMod val="50000"/>
                  </a:schemeClr>
                </a:gs>
              </a:gsLst>
              <a:lin ang="5400000" scaled="1"/>
            </a:gradFill>
            <a:ln w="0">
              <a:noFill/>
            </a:ln>
            <a:effectLst>
              <a:reflection blurRad="355600" stA="62000" endPos="7000" dist="25400" dir="5400000" sy="-100000" algn="bl" rotWithShape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757AF5E-9397-41A6-9F9C-F53BB61FA199}"/>
                </a:ext>
              </a:extLst>
            </p:cNvPr>
            <p:cNvSpPr txBox="1"/>
            <p:nvPr/>
          </p:nvSpPr>
          <p:spPr>
            <a:xfrm>
              <a:off x="903460" y="5190931"/>
              <a:ext cx="2100676" cy="712567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1600" dirty="0">
                  <a:solidFill>
                    <a:schemeClr val="accent5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风险防控的有效性需要进一步增强</a:t>
              </a:r>
              <a:endParaRPr lang="zh-CN" altLang="zh-CN" sz="1600" dirty="0">
                <a:solidFill>
                  <a:schemeClr val="accent5"/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0B4256E8-FE41-4863-A840-B5FFC1CD38D1}"/>
                </a:ext>
              </a:extLst>
            </p:cNvPr>
            <p:cNvCxnSpPr>
              <a:cxnSpLocks/>
            </p:cNvCxnSpPr>
            <p:nvPr/>
          </p:nvCxnSpPr>
          <p:spPr>
            <a:xfrm>
              <a:off x="951379" y="5102976"/>
              <a:ext cx="2004838" cy="0"/>
            </a:xfrm>
            <a:prstGeom prst="line">
              <a:avLst/>
            </a:prstGeom>
            <a:ln w="38100" cap="rnd">
              <a:solidFill>
                <a:schemeClr val="bg2">
                  <a:alpha val="4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795D4589-A5C7-4FFC-85ED-130ECB815B04}"/>
                </a:ext>
              </a:extLst>
            </p:cNvPr>
            <p:cNvSpPr/>
            <p:nvPr/>
          </p:nvSpPr>
          <p:spPr bwMode="auto">
            <a:xfrm rot="20465482">
              <a:off x="828309" y="4982933"/>
              <a:ext cx="228340" cy="24009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alpha val="19000"/>
                  </a:schemeClr>
                </a:gs>
                <a:gs pos="3500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20000"/>
                    <a:lumOff val="80000"/>
                    <a:alpha val="0"/>
                  </a:schemeClr>
                </a:gs>
                <a:gs pos="67000">
                  <a:schemeClr val="accent6">
                    <a:lumMod val="40000"/>
                    <a:lumOff val="60000"/>
                    <a:alpha val="2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BB7D9DC-7F4D-4942-BACA-B4108614333A}"/>
              </a:ext>
            </a:extLst>
          </p:cNvPr>
          <p:cNvGrpSpPr/>
          <p:nvPr/>
        </p:nvGrpSpPr>
        <p:grpSpPr>
          <a:xfrm>
            <a:off x="3389726" y="2293540"/>
            <a:ext cx="2570094" cy="3942160"/>
            <a:chOff x="3389726" y="2293540"/>
            <a:chExt cx="2570094" cy="3942160"/>
          </a:xfrm>
        </p:grpSpPr>
        <p:sp>
          <p:nvSpPr>
            <p:cNvPr id="22" name="矩形: 对角圆角 21">
              <a:extLst>
                <a:ext uri="{FF2B5EF4-FFF2-40B4-BE49-F238E27FC236}">
                  <a16:creationId xmlns:a16="http://schemas.microsoft.com/office/drawing/2014/main" id="{EE47E912-880F-4C7F-9D09-55D63F82C908}"/>
                </a:ext>
              </a:extLst>
            </p:cNvPr>
            <p:cNvSpPr/>
            <p:nvPr/>
          </p:nvSpPr>
          <p:spPr bwMode="auto">
            <a:xfrm>
              <a:off x="3389726" y="2293540"/>
              <a:ext cx="2570094" cy="3942160"/>
            </a:xfrm>
            <a:prstGeom prst="round2DiagRect">
              <a:avLst>
                <a:gd name="adj1" fmla="val 20373"/>
                <a:gd name="adj2" fmla="val 0"/>
              </a:avLst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7" name="矩形: 对角圆角 16">
              <a:extLst>
                <a:ext uri="{FF2B5EF4-FFF2-40B4-BE49-F238E27FC236}">
                  <a16:creationId xmlns:a16="http://schemas.microsoft.com/office/drawing/2014/main" id="{597AAEB3-87FF-49ED-AC67-C41C134DA158}"/>
                </a:ext>
              </a:extLst>
            </p:cNvPr>
            <p:cNvSpPr/>
            <p:nvPr/>
          </p:nvSpPr>
          <p:spPr bwMode="auto">
            <a:xfrm>
              <a:off x="3389726" y="2293540"/>
              <a:ext cx="2570094" cy="3942160"/>
            </a:xfrm>
            <a:prstGeom prst="round2DiagRect">
              <a:avLst>
                <a:gd name="adj1" fmla="val 21856"/>
                <a:gd name="adj2" fmla="val 0"/>
              </a:avLst>
            </a:prstGeom>
            <a:gradFill>
              <a:gsLst>
                <a:gs pos="51400">
                  <a:srgbClr val="2244E1">
                    <a:alpha val="0"/>
                  </a:srgbClr>
                </a:gs>
                <a:gs pos="0">
                  <a:schemeClr val="accent6">
                    <a:alpha val="0"/>
                  </a:schemeClr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26" name="矩形: 对角圆角 25">
              <a:extLst>
                <a:ext uri="{FF2B5EF4-FFF2-40B4-BE49-F238E27FC236}">
                  <a16:creationId xmlns:a16="http://schemas.microsoft.com/office/drawing/2014/main" id="{9368577C-425A-4A33-8A36-3DEC9B488BF0}"/>
                </a:ext>
              </a:extLst>
            </p:cNvPr>
            <p:cNvSpPr/>
            <p:nvPr/>
          </p:nvSpPr>
          <p:spPr bwMode="auto">
            <a:xfrm>
              <a:off x="3389726" y="2293540"/>
              <a:ext cx="2570094" cy="3942160"/>
            </a:xfrm>
            <a:prstGeom prst="round2DiagRect">
              <a:avLst>
                <a:gd name="adj1" fmla="val 20455"/>
                <a:gd name="adj2" fmla="val 0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73000">
                  <a:schemeClr val="accent6">
                    <a:lumMod val="75000"/>
                  </a:schemeClr>
                </a:gs>
              </a:gsLst>
              <a:lin ang="5400000" scaled="1"/>
            </a:gradFill>
            <a:ln w="0">
              <a:noFill/>
            </a:ln>
            <a:effectLst>
              <a:reflection blurRad="355600" stA="62000" endPos="7000" dist="25400" dir="5400000" sy="-100000" algn="bl" rotWithShape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1F3B3CE-66C5-45F3-AA80-854E01FFB432}"/>
                </a:ext>
              </a:extLst>
            </p:cNvPr>
            <p:cNvSpPr txBox="1"/>
            <p:nvPr/>
          </p:nvSpPr>
          <p:spPr>
            <a:xfrm>
              <a:off x="3624435" y="5190931"/>
              <a:ext cx="2100676" cy="712567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1600" dirty="0">
                  <a:solidFill>
                    <a:schemeClr val="accent5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授信执行环节仍然比较薄弱</a:t>
              </a:r>
              <a:endParaRPr lang="zh-CN" altLang="zh-CN" sz="1600" dirty="0">
                <a:solidFill>
                  <a:schemeClr val="accent5"/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AE4426BB-70E0-4FA1-9B93-E2ABBF3A5A76}"/>
                </a:ext>
              </a:extLst>
            </p:cNvPr>
            <p:cNvCxnSpPr>
              <a:cxnSpLocks/>
            </p:cNvCxnSpPr>
            <p:nvPr/>
          </p:nvCxnSpPr>
          <p:spPr>
            <a:xfrm>
              <a:off x="3672354" y="5102976"/>
              <a:ext cx="2004838" cy="0"/>
            </a:xfrm>
            <a:prstGeom prst="line">
              <a:avLst/>
            </a:prstGeom>
            <a:ln w="38100" cap="rnd">
              <a:solidFill>
                <a:schemeClr val="bg2">
                  <a:alpha val="4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95B8546A-1113-4802-9044-56FFA66DD0C6}"/>
                </a:ext>
              </a:extLst>
            </p:cNvPr>
            <p:cNvSpPr/>
            <p:nvPr/>
          </p:nvSpPr>
          <p:spPr bwMode="auto">
            <a:xfrm rot="20465482">
              <a:off x="3558183" y="4982933"/>
              <a:ext cx="228340" cy="24009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alpha val="19000"/>
                  </a:schemeClr>
                </a:gs>
                <a:gs pos="3500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20000"/>
                    <a:lumOff val="80000"/>
                    <a:alpha val="0"/>
                  </a:schemeClr>
                </a:gs>
                <a:gs pos="67000">
                  <a:schemeClr val="accent6">
                    <a:lumMod val="40000"/>
                    <a:lumOff val="60000"/>
                    <a:alpha val="2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009625F-8FF2-44A2-BF69-3254996BC08E}"/>
              </a:ext>
            </a:extLst>
          </p:cNvPr>
          <p:cNvGrpSpPr/>
          <p:nvPr/>
        </p:nvGrpSpPr>
        <p:grpSpPr>
          <a:xfrm>
            <a:off x="6119052" y="2293540"/>
            <a:ext cx="2570094" cy="3942160"/>
            <a:chOff x="6119052" y="2293540"/>
            <a:chExt cx="2570094" cy="3942160"/>
          </a:xfrm>
        </p:grpSpPr>
        <p:sp>
          <p:nvSpPr>
            <p:cNvPr id="21" name="矩形: 对角圆角 20">
              <a:extLst>
                <a:ext uri="{FF2B5EF4-FFF2-40B4-BE49-F238E27FC236}">
                  <a16:creationId xmlns:a16="http://schemas.microsoft.com/office/drawing/2014/main" id="{2BCD3EF5-AF35-4810-ADB4-80C91975D37A}"/>
                </a:ext>
              </a:extLst>
            </p:cNvPr>
            <p:cNvSpPr/>
            <p:nvPr/>
          </p:nvSpPr>
          <p:spPr bwMode="auto">
            <a:xfrm>
              <a:off x="6119052" y="2293540"/>
              <a:ext cx="2570094" cy="3942160"/>
            </a:xfrm>
            <a:prstGeom prst="round2DiagRect">
              <a:avLst>
                <a:gd name="adj1" fmla="val 21856"/>
                <a:gd name="adj2" fmla="val 0"/>
              </a:avLst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8" name="矩形: 对角圆角 17">
              <a:extLst>
                <a:ext uri="{FF2B5EF4-FFF2-40B4-BE49-F238E27FC236}">
                  <a16:creationId xmlns:a16="http://schemas.microsoft.com/office/drawing/2014/main" id="{FDDB2196-DFD5-4F92-A15E-9B9D2709AD2B}"/>
                </a:ext>
              </a:extLst>
            </p:cNvPr>
            <p:cNvSpPr/>
            <p:nvPr/>
          </p:nvSpPr>
          <p:spPr bwMode="auto">
            <a:xfrm>
              <a:off x="6119052" y="2293540"/>
              <a:ext cx="2570094" cy="3942160"/>
            </a:xfrm>
            <a:prstGeom prst="round2DiagRect">
              <a:avLst>
                <a:gd name="adj1" fmla="val 20373"/>
                <a:gd name="adj2" fmla="val 0"/>
              </a:avLst>
            </a:prstGeom>
            <a:gradFill flip="none" rotWithShape="1">
              <a:gsLst>
                <a:gs pos="51400">
                  <a:srgbClr val="0D57C4">
                    <a:alpha val="0"/>
                  </a:srgbClr>
                </a:gs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lumMod val="50000"/>
                  </a:schemeClr>
                </a:gs>
              </a:gsLst>
              <a:lin ang="54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28" name="矩形: 对角圆角 27">
              <a:extLst>
                <a:ext uri="{FF2B5EF4-FFF2-40B4-BE49-F238E27FC236}">
                  <a16:creationId xmlns:a16="http://schemas.microsoft.com/office/drawing/2014/main" id="{E5F479ED-CC8B-4937-9D72-8479FA48D8B6}"/>
                </a:ext>
              </a:extLst>
            </p:cNvPr>
            <p:cNvSpPr/>
            <p:nvPr/>
          </p:nvSpPr>
          <p:spPr bwMode="auto">
            <a:xfrm>
              <a:off x="6119052" y="2293540"/>
              <a:ext cx="2570094" cy="3942160"/>
            </a:xfrm>
            <a:prstGeom prst="round2DiagRect">
              <a:avLst>
                <a:gd name="adj1" fmla="val 20373"/>
                <a:gd name="adj2" fmla="val 0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73000">
                  <a:schemeClr val="accent6">
                    <a:lumMod val="50000"/>
                  </a:schemeClr>
                </a:gs>
              </a:gsLst>
              <a:lin ang="5400000" scaled="1"/>
            </a:gradFill>
            <a:ln w="0">
              <a:noFill/>
            </a:ln>
            <a:effectLst>
              <a:reflection blurRad="355600" stA="62000" endPos="7000" dist="25400" dir="5400000" sy="-100000" algn="bl" rotWithShape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B0D1F0F-8FC4-4A60-92AB-38B51940BC35}"/>
                </a:ext>
              </a:extLst>
            </p:cNvPr>
            <p:cNvSpPr txBox="1"/>
            <p:nvPr/>
          </p:nvSpPr>
          <p:spPr>
            <a:xfrm>
              <a:off x="6353761" y="5190931"/>
              <a:ext cx="2100676" cy="712567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1600" dirty="0">
                  <a:solidFill>
                    <a:schemeClr val="accent5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风险管理方式、方法急需创新</a:t>
              </a:r>
              <a:endParaRPr lang="zh-CN" altLang="zh-CN" sz="1600" dirty="0">
                <a:solidFill>
                  <a:schemeClr val="accent5"/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09B279D2-FE26-4152-A44A-19284DA3361E}"/>
                </a:ext>
              </a:extLst>
            </p:cNvPr>
            <p:cNvCxnSpPr>
              <a:cxnSpLocks/>
            </p:cNvCxnSpPr>
            <p:nvPr/>
          </p:nvCxnSpPr>
          <p:spPr>
            <a:xfrm>
              <a:off x="6401680" y="5102976"/>
              <a:ext cx="2004838" cy="0"/>
            </a:xfrm>
            <a:prstGeom prst="line">
              <a:avLst/>
            </a:prstGeom>
            <a:ln w="38100" cap="rnd">
              <a:solidFill>
                <a:schemeClr val="bg2">
                  <a:alpha val="4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25957D69-CAE5-42D8-B88D-692235CD40C3}"/>
                </a:ext>
              </a:extLst>
            </p:cNvPr>
            <p:cNvSpPr/>
            <p:nvPr/>
          </p:nvSpPr>
          <p:spPr bwMode="auto">
            <a:xfrm rot="20465482">
              <a:off x="6287510" y="4982933"/>
              <a:ext cx="228340" cy="24009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alpha val="19000"/>
                  </a:schemeClr>
                </a:gs>
                <a:gs pos="3500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20000"/>
                    <a:lumOff val="80000"/>
                    <a:alpha val="0"/>
                  </a:schemeClr>
                </a:gs>
                <a:gs pos="67000">
                  <a:schemeClr val="accent6">
                    <a:lumMod val="40000"/>
                    <a:lumOff val="60000"/>
                    <a:alpha val="2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BA3A06C-B93D-4C8F-9E07-6089B0481F77}"/>
              </a:ext>
            </a:extLst>
          </p:cNvPr>
          <p:cNvGrpSpPr/>
          <p:nvPr/>
        </p:nvGrpSpPr>
        <p:grpSpPr>
          <a:xfrm>
            <a:off x="8848378" y="2293540"/>
            <a:ext cx="2570094" cy="3942160"/>
            <a:chOff x="8848378" y="2293540"/>
            <a:chExt cx="2570094" cy="3942160"/>
          </a:xfrm>
        </p:grpSpPr>
        <p:sp>
          <p:nvSpPr>
            <p:cNvPr id="23" name="矩形: 对角圆角 22">
              <a:extLst>
                <a:ext uri="{FF2B5EF4-FFF2-40B4-BE49-F238E27FC236}">
                  <a16:creationId xmlns:a16="http://schemas.microsoft.com/office/drawing/2014/main" id="{E95B7195-4FC1-4D09-9BE1-E3BC96E3CDD5}"/>
                </a:ext>
              </a:extLst>
            </p:cNvPr>
            <p:cNvSpPr/>
            <p:nvPr/>
          </p:nvSpPr>
          <p:spPr bwMode="auto">
            <a:xfrm flipH="1" flipV="1">
              <a:off x="8848378" y="2293540"/>
              <a:ext cx="2570094" cy="3942160"/>
            </a:xfrm>
            <a:prstGeom prst="round2DiagRect">
              <a:avLst>
                <a:gd name="adj1" fmla="val 20373"/>
                <a:gd name="adj2" fmla="val 0"/>
              </a:avLst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9" name="矩形: 对角圆角 18">
              <a:extLst>
                <a:ext uri="{FF2B5EF4-FFF2-40B4-BE49-F238E27FC236}">
                  <a16:creationId xmlns:a16="http://schemas.microsoft.com/office/drawing/2014/main" id="{6D97FEFF-E175-4176-BD09-87AE5D51C15A}"/>
                </a:ext>
              </a:extLst>
            </p:cNvPr>
            <p:cNvSpPr/>
            <p:nvPr/>
          </p:nvSpPr>
          <p:spPr bwMode="auto">
            <a:xfrm>
              <a:off x="8848378" y="2293540"/>
              <a:ext cx="2570094" cy="3942160"/>
            </a:xfrm>
            <a:prstGeom prst="round2DiagRect">
              <a:avLst>
                <a:gd name="adj1" fmla="val 20373"/>
                <a:gd name="adj2" fmla="val 0"/>
              </a:avLst>
            </a:prstGeom>
            <a:gradFill>
              <a:gsLst>
                <a:gs pos="51400">
                  <a:srgbClr val="2244E1">
                    <a:alpha val="0"/>
                  </a:srgbClr>
                </a:gs>
                <a:gs pos="0">
                  <a:schemeClr val="accent6">
                    <a:alpha val="0"/>
                  </a:schemeClr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27" name="矩形: 对角圆角 26">
              <a:extLst>
                <a:ext uri="{FF2B5EF4-FFF2-40B4-BE49-F238E27FC236}">
                  <a16:creationId xmlns:a16="http://schemas.microsoft.com/office/drawing/2014/main" id="{80547393-25D4-4F86-B2C3-7941A6734123}"/>
                </a:ext>
              </a:extLst>
            </p:cNvPr>
            <p:cNvSpPr/>
            <p:nvPr/>
          </p:nvSpPr>
          <p:spPr bwMode="auto">
            <a:xfrm>
              <a:off x="8848378" y="2293540"/>
              <a:ext cx="2570094" cy="3942160"/>
            </a:xfrm>
            <a:prstGeom prst="round2DiagRect">
              <a:avLst>
                <a:gd name="adj1" fmla="val 20373"/>
                <a:gd name="adj2" fmla="val 0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73000">
                  <a:schemeClr val="accent6">
                    <a:lumMod val="75000"/>
                  </a:schemeClr>
                </a:gs>
              </a:gsLst>
              <a:lin ang="5400000" scaled="1"/>
            </a:gradFill>
            <a:ln w="0">
              <a:noFill/>
            </a:ln>
            <a:effectLst>
              <a:reflection blurRad="355600" stA="62000" endPos="7000" dist="25400" dir="5400000" sy="-100000" algn="bl" rotWithShape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816CC85-4CA5-4FBD-848D-E92AAAC37FE0}"/>
                </a:ext>
              </a:extLst>
            </p:cNvPr>
            <p:cNvSpPr txBox="1"/>
            <p:nvPr/>
          </p:nvSpPr>
          <p:spPr>
            <a:xfrm>
              <a:off x="9083087" y="5190931"/>
              <a:ext cx="2100676" cy="712567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1600" dirty="0">
                  <a:solidFill>
                    <a:schemeClr val="accent5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信贷队伍有待进一步加强</a:t>
              </a:r>
              <a:endParaRPr lang="zh-CN" altLang="zh-CN" sz="1600" dirty="0">
                <a:solidFill>
                  <a:schemeClr val="accent5"/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C10B3583-0DEE-40E5-87C2-70194D642102}"/>
                </a:ext>
              </a:extLst>
            </p:cNvPr>
            <p:cNvCxnSpPr>
              <a:cxnSpLocks/>
            </p:cNvCxnSpPr>
            <p:nvPr/>
          </p:nvCxnSpPr>
          <p:spPr>
            <a:xfrm>
              <a:off x="9131006" y="5102976"/>
              <a:ext cx="2004838" cy="0"/>
            </a:xfrm>
            <a:prstGeom prst="line">
              <a:avLst/>
            </a:prstGeom>
            <a:ln w="38100" cap="rnd">
              <a:solidFill>
                <a:schemeClr val="bg2">
                  <a:alpha val="4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18A328F-884C-4070-834D-CC0488342FF8}"/>
                </a:ext>
              </a:extLst>
            </p:cNvPr>
            <p:cNvSpPr/>
            <p:nvPr/>
          </p:nvSpPr>
          <p:spPr bwMode="auto">
            <a:xfrm rot="20465482">
              <a:off x="9016836" y="4982933"/>
              <a:ext cx="228340" cy="24009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alpha val="19000"/>
                  </a:schemeClr>
                </a:gs>
                <a:gs pos="3500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20000"/>
                    <a:lumOff val="80000"/>
                    <a:alpha val="0"/>
                  </a:schemeClr>
                </a:gs>
                <a:gs pos="67000">
                  <a:schemeClr val="accent6">
                    <a:lumMod val="40000"/>
                    <a:lumOff val="60000"/>
                    <a:alpha val="2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37" name="矩形: 对角圆角 36">
            <a:extLst>
              <a:ext uri="{FF2B5EF4-FFF2-40B4-BE49-F238E27FC236}">
                <a16:creationId xmlns:a16="http://schemas.microsoft.com/office/drawing/2014/main" id="{CE5A6E15-D5D5-4A25-8A33-C793DBF39800}"/>
              </a:ext>
            </a:extLst>
          </p:cNvPr>
          <p:cNvSpPr/>
          <p:nvPr/>
        </p:nvSpPr>
        <p:spPr bwMode="auto">
          <a:xfrm flipV="1">
            <a:off x="5896317" y="2014067"/>
            <a:ext cx="399365" cy="45719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6">
              <a:lumMod val="60000"/>
              <a:lumOff val="40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2FC781CD-4DB4-47DF-9CD3-D3548E35AE15}"/>
              </a:ext>
            </a:extLst>
          </p:cNvPr>
          <p:cNvGrpSpPr/>
          <p:nvPr/>
        </p:nvGrpSpPr>
        <p:grpSpPr>
          <a:xfrm>
            <a:off x="232949" y="485445"/>
            <a:ext cx="682280" cy="379310"/>
            <a:chOff x="232949" y="336204"/>
            <a:chExt cx="556038" cy="561975"/>
          </a:xfrm>
        </p:grpSpPr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32FB21DD-BC33-46EB-844C-AA78D235116F}"/>
                </a:ext>
              </a:extLst>
            </p:cNvPr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>
              <a:extLst>
                <a:ext uri="{FF2B5EF4-FFF2-40B4-BE49-F238E27FC236}">
                  <a16:creationId xmlns:a16="http://schemas.microsoft.com/office/drawing/2014/main" id="{2DB5D1E9-DA38-417D-864D-215ABD2807D8}"/>
                </a:ext>
              </a:extLst>
            </p:cNvPr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id="{E0FA2B5F-A23F-44DC-AFDF-23E76FC42200}"/>
                </a:ext>
              </a:extLst>
            </p:cNvPr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1" name="矩形: 对角圆角 40">
            <a:extLst>
              <a:ext uri="{FF2B5EF4-FFF2-40B4-BE49-F238E27FC236}">
                <a16:creationId xmlns:a16="http://schemas.microsoft.com/office/drawing/2014/main" id="{C2A57403-0AFF-4A16-BE97-F018554107FE}"/>
              </a:ext>
            </a:extLst>
          </p:cNvPr>
          <p:cNvSpPr/>
          <p:nvPr/>
        </p:nvSpPr>
        <p:spPr bwMode="auto">
          <a:xfrm>
            <a:off x="5509452" y="1909088"/>
            <a:ext cx="1219200" cy="45719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6">
              <a:lumMod val="60000"/>
              <a:lumOff val="40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6E740A7-05C3-4777-9F07-7D9BFFAA4711}"/>
              </a:ext>
            </a:extLst>
          </p:cNvPr>
          <p:cNvSpPr txBox="1">
            <a:spLocks/>
          </p:cNvSpPr>
          <p:nvPr/>
        </p:nvSpPr>
        <p:spPr>
          <a:xfrm>
            <a:off x="915229" y="339886"/>
            <a:ext cx="6097836" cy="607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经验和教训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01115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3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7" grpId="0" animBg="1"/>
      <p:bldP spid="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2C1AA43D-A36A-48D8-A39A-B50F63791531}"/>
              </a:ext>
            </a:extLst>
          </p:cNvPr>
          <p:cNvSpPr/>
          <p:nvPr/>
        </p:nvSpPr>
        <p:spPr>
          <a:xfrm>
            <a:off x="0" y="0"/>
            <a:ext cx="12192000" cy="68704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04E2222-D6D2-4373-84FF-90512E14C72D}"/>
              </a:ext>
            </a:extLst>
          </p:cNvPr>
          <p:cNvGrpSpPr/>
          <p:nvPr/>
        </p:nvGrpSpPr>
        <p:grpSpPr>
          <a:xfrm>
            <a:off x="1987182" y="2401224"/>
            <a:ext cx="2424840" cy="477320"/>
            <a:chOff x="1707652" y="2401224"/>
            <a:chExt cx="2424840" cy="47732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7F8E350-E90A-48C2-BE46-2CC68675D8A2}"/>
                </a:ext>
              </a:extLst>
            </p:cNvPr>
            <p:cNvSpPr txBox="1"/>
            <p:nvPr/>
          </p:nvSpPr>
          <p:spPr>
            <a:xfrm>
              <a:off x="1707652" y="2459397"/>
              <a:ext cx="2421297" cy="419147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6350">
              <a:solidFill>
                <a:schemeClr val="bg2"/>
              </a:solidFill>
            </a:ln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400" dirty="0">
                  <a:effectLst/>
                </a:rPr>
                <a:t>严格主体资格审查</a:t>
              </a:r>
              <a:endParaRPr lang="zh-CN" altLang="zh-CN" sz="1400" dirty="0">
                <a:effectLst/>
              </a:endParaRPr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27155ADA-BDCC-49E9-8D26-3C46754E65E4}"/>
                </a:ext>
              </a:extLst>
            </p:cNvPr>
            <p:cNvCxnSpPr>
              <a:cxnSpLocks/>
            </p:cNvCxnSpPr>
            <p:nvPr/>
          </p:nvCxnSpPr>
          <p:spPr>
            <a:xfrm>
              <a:off x="3810257" y="2401224"/>
              <a:ext cx="322235" cy="0"/>
            </a:xfrm>
            <a:prstGeom prst="line">
              <a:avLst/>
            </a:prstGeom>
            <a:ln w="635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62BC1B1-0BD8-42BA-835D-07375EFAF4D9}"/>
              </a:ext>
            </a:extLst>
          </p:cNvPr>
          <p:cNvGrpSpPr/>
          <p:nvPr/>
        </p:nvGrpSpPr>
        <p:grpSpPr>
          <a:xfrm>
            <a:off x="1442614" y="3399388"/>
            <a:ext cx="2422978" cy="495204"/>
            <a:chOff x="1163084" y="3399388"/>
            <a:chExt cx="2422978" cy="49520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4DC8E52-42A9-42DE-9F88-63664D131579}"/>
                </a:ext>
              </a:extLst>
            </p:cNvPr>
            <p:cNvSpPr txBox="1"/>
            <p:nvPr/>
          </p:nvSpPr>
          <p:spPr>
            <a:xfrm>
              <a:off x="1163084" y="3475445"/>
              <a:ext cx="2421297" cy="419147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6350">
              <a:solidFill>
                <a:schemeClr val="bg2"/>
              </a:solidFill>
            </a:ln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400" dirty="0">
                  <a:effectLst/>
                </a:rPr>
                <a:t>严格政策性审查</a:t>
              </a:r>
              <a:endParaRPr lang="zh-CN" altLang="zh-CN" sz="1400" dirty="0">
                <a:effectLst/>
              </a:endParaRPr>
            </a:p>
          </p:txBody>
        </p: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714DC272-911C-46B0-8F12-50A4047A8F02}"/>
                </a:ext>
              </a:extLst>
            </p:cNvPr>
            <p:cNvCxnSpPr>
              <a:cxnSpLocks/>
            </p:cNvCxnSpPr>
            <p:nvPr/>
          </p:nvCxnSpPr>
          <p:spPr>
            <a:xfrm>
              <a:off x="3026769" y="3399388"/>
              <a:ext cx="559293" cy="0"/>
            </a:xfrm>
            <a:prstGeom prst="line">
              <a:avLst/>
            </a:prstGeom>
            <a:ln w="635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AE295F2-8EC9-49A9-AEC8-6EF554C511CD}"/>
              </a:ext>
            </a:extLst>
          </p:cNvPr>
          <p:cNvGrpSpPr/>
          <p:nvPr/>
        </p:nvGrpSpPr>
        <p:grpSpPr>
          <a:xfrm>
            <a:off x="1413435" y="4561731"/>
            <a:ext cx="2428344" cy="483836"/>
            <a:chOff x="1133905" y="4561731"/>
            <a:chExt cx="2428344" cy="48383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F158DCE-EDBD-4936-8D26-E1C036FA86EF}"/>
                </a:ext>
              </a:extLst>
            </p:cNvPr>
            <p:cNvSpPr txBox="1"/>
            <p:nvPr/>
          </p:nvSpPr>
          <p:spPr>
            <a:xfrm>
              <a:off x="1133905" y="4626420"/>
              <a:ext cx="2421297" cy="419147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6350">
              <a:solidFill>
                <a:schemeClr val="bg2">
                  <a:lumMod val="75000"/>
                </a:schemeClr>
              </a:solidFill>
            </a:ln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400" dirty="0">
                  <a:effectLst/>
                </a:rPr>
                <a:t>严格贷款新规的执行</a:t>
              </a:r>
              <a:endParaRPr lang="zh-CN" altLang="zh-CN" sz="1400" dirty="0">
                <a:effectLst/>
              </a:endParaRPr>
            </a:p>
          </p:txBody>
        </p: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E476D194-9061-4EB2-BC8C-2E79D0D736D5}"/>
                </a:ext>
              </a:extLst>
            </p:cNvPr>
            <p:cNvCxnSpPr>
              <a:cxnSpLocks/>
            </p:cNvCxnSpPr>
            <p:nvPr/>
          </p:nvCxnSpPr>
          <p:spPr>
            <a:xfrm>
              <a:off x="3002956" y="4561731"/>
              <a:ext cx="559293" cy="0"/>
            </a:xfrm>
            <a:prstGeom prst="line">
              <a:avLst/>
            </a:prstGeom>
            <a:ln w="635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28C7191-F93E-4137-8B7F-64231E6610CA}"/>
              </a:ext>
            </a:extLst>
          </p:cNvPr>
          <p:cNvGrpSpPr/>
          <p:nvPr/>
        </p:nvGrpSpPr>
        <p:grpSpPr>
          <a:xfrm>
            <a:off x="1987711" y="5518196"/>
            <a:ext cx="2424840" cy="484729"/>
            <a:chOff x="1708181" y="5518196"/>
            <a:chExt cx="2424840" cy="48472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1988CFF-AEC0-48B7-81BB-D5B1030AB698}"/>
                </a:ext>
              </a:extLst>
            </p:cNvPr>
            <p:cNvSpPr txBox="1"/>
            <p:nvPr/>
          </p:nvSpPr>
          <p:spPr>
            <a:xfrm>
              <a:off x="1708181" y="5583778"/>
              <a:ext cx="2421297" cy="419147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6350">
              <a:solidFill>
                <a:schemeClr val="bg2"/>
              </a:solidFill>
            </a:ln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400" dirty="0">
                  <a:effectLst/>
                </a:rPr>
                <a:t>严格借款人财务能力审查</a:t>
              </a:r>
              <a:endParaRPr lang="zh-CN" altLang="zh-CN" sz="1400" dirty="0">
                <a:effectLst/>
              </a:endParaRPr>
            </a:p>
          </p:txBody>
        </p: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3BDF78B9-42A8-4B11-BACD-699239AAC1DD}"/>
                </a:ext>
              </a:extLst>
            </p:cNvPr>
            <p:cNvCxnSpPr/>
            <p:nvPr/>
          </p:nvCxnSpPr>
          <p:spPr>
            <a:xfrm>
              <a:off x="3810786" y="5518196"/>
              <a:ext cx="322235" cy="0"/>
            </a:xfrm>
            <a:prstGeom prst="line">
              <a:avLst/>
            </a:prstGeom>
            <a:ln w="635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BB7A75DC-F1CD-4332-9E9D-F032FD94C795}"/>
              </a:ext>
            </a:extLst>
          </p:cNvPr>
          <p:cNvCxnSpPr>
            <a:cxnSpLocks/>
          </p:cNvCxnSpPr>
          <p:nvPr/>
        </p:nvCxnSpPr>
        <p:spPr>
          <a:xfrm>
            <a:off x="5829300" y="1848564"/>
            <a:ext cx="533400" cy="0"/>
          </a:xfrm>
          <a:prstGeom prst="line">
            <a:avLst/>
          </a:prstGeom>
          <a:ln w="635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6BC693D-583A-4EF1-A4CB-3B42877F7F2B}"/>
              </a:ext>
            </a:extLst>
          </p:cNvPr>
          <p:cNvGrpSpPr/>
          <p:nvPr/>
        </p:nvGrpSpPr>
        <p:grpSpPr>
          <a:xfrm>
            <a:off x="4018683" y="2094832"/>
            <a:ext cx="3989960" cy="3963068"/>
            <a:chOff x="-1093198" y="2094832"/>
            <a:chExt cx="3989960" cy="3963068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E9DDB3C4-DB8A-4B88-9966-5C670EA0EEA8}"/>
                </a:ext>
              </a:extLst>
            </p:cNvPr>
            <p:cNvSpPr/>
            <p:nvPr/>
          </p:nvSpPr>
          <p:spPr bwMode="auto">
            <a:xfrm flipH="1">
              <a:off x="-1066305" y="2094832"/>
              <a:ext cx="3963067" cy="3963068"/>
            </a:xfrm>
            <a:prstGeom prst="ellipse">
              <a:avLst/>
            </a:prstGeom>
            <a:gradFill flip="none" rotWithShape="1">
              <a:gsLst>
                <a:gs pos="55400">
                  <a:srgbClr val="86ACE4">
                    <a:alpha val="0"/>
                  </a:srgbClr>
                </a:gs>
                <a:gs pos="0">
                  <a:schemeClr val="accent6">
                    <a:alpha val="12000"/>
                  </a:schemeClr>
                </a:gs>
                <a:gs pos="100000">
                  <a:schemeClr val="accent6">
                    <a:alpha val="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schemeClr val="accent5"/>
                </a:solidFill>
                <a:latin typeface="+mn-ea"/>
              </a:endParaRPr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B783D631-09C5-44BD-8D7E-F92A292F507E}"/>
                </a:ext>
              </a:extLst>
            </p:cNvPr>
            <p:cNvSpPr/>
            <p:nvPr/>
          </p:nvSpPr>
          <p:spPr bwMode="auto">
            <a:xfrm flipH="1">
              <a:off x="-630518" y="2500367"/>
              <a:ext cx="3151993" cy="3151993"/>
            </a:xfrm>
            <a:prstGeom prst="ellipse">
              <a:avLst/>
            </a:prstGeom>
            <a:gradFill flip="none" rotWithShape="1">
              <a:gsLst>
                <a:gs pos="55400">
                  <a:srgbClr val="86ACE4">
                    <a:alpha val="0"/>
                  </a:srgbClr>
                </a:gs>
                <a:gs pos="0">
                  <a:schemeClr val="accent6">
                    <a:alpha val="23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10800000" scaled="1"/>
              <a:tileRect/>
            </a:gradFill>
            <a:ln w="3175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schemeClr val="accent5"/>
                </a:solidFill>
                <a:latin typeface="+mn-ea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522CDC78-C4CE-420F-9E8C-3A9C6935F80B}"/>
                </a:ext>
              </a:extLst>
            </p:cNvPr>
            <p:cNvSpPr/>
            <p:nvPr/>
          </p:nvSpPr>
          <p:spPr bwMode="auto">
            <a:xfrm rot="19284717">
              <a:off x="-475991" y="2376223"/>
              <a:ext cx="237713" cy="237713"/>
            </a:xfrm>
            <a:prstGeom prst="ellipse">
              <a:avLst/>
            </a:prstGeom>
            <a:gradFill flip="none" rotWithShape="1">
              <a:gsLst>
                <a:gs pos="55400">
                  <a:schemeClr val="bg2">
                    <a:lumMod val="75000"/>
                    <a:alpha val="33000"/>
                  </a:schemeClr>
                </a:gs>
                <a:gs pos="0">
                  <a:schemeClr val="accent6">
                    <a:alpha val="53000"/>
                  </a:schemeClr>
                </a:gs>
                <a:gs pos="100000">
                  <a:schemeClr val="bg2">
                    <a:alpha val="3000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0D1542C-480E-49AC-AFAB-D8A5B48CC0EB}"/>
                </a:ext>
              </a:extLst>
            </p:cNvPr>
            <p:cNvSpPr/>
            <p:nvPr/>
          </p:nvSpPr>
          <p:spPr bwMode="auto">
            <a:xfrm rot="19284717">
              <a:off x="-475991" y="5477885"/>
              <a:ext cx="237713" cy="237713"/>
            </a:xfrm>
            <a:prstGeom prst="ellipse">
              <a:avLst/>
            </a:prstGeom>
            <a:gradFill flip="none" rotWithShape="1">
              <a:gsLst>
                <a:gs pos="55400">
                  <a:schemeClr val="bg2">
                    <a:lumMod val="75000"/>
                    <a:alpha val="33000"/>
                  </a:schemeClr>
                </a:gs>
                <a:gs pos="0">
                  <a:schemeClr val="accent6">
                    <a:alpha val="53000"/>
                  </a:schemeClr>
                </a:gs>
                <a:gs pos="100000">
                  <a:schemeClr val="bg2">
                    <a:alpha val="3000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3FB5F31C-6B67-4E74-B217-E1FBF3E4BAC8}"/>
                </a:ext>
              </a:extLst>
            </p:cNvPr>
            <p:cNvSpPr/>
            <p:nvPr/>
          </p:nvSpPr>
          <p:spPr bwMode="auto">
            <a:xfrm rot="19284717">
              <a:off x="-1093198" y="3339621"/>
              <a:ext cx="237713" cy="237713"/>
            </a:xfrm>
            <a:prstGeom prst="ellipse">
              <a:avLst/>
            </a:prstGeom>
            <a:gradFill flip="none" rotWithShape="1">
              <a:gsLst>
                <a:gs pos="55400">
                  <a:schemeClr val="bg2">
                    <a:lumMod val="75000"/>
                    <a:alpha val="33000"/>
                  </a:schemeClr>
                </a:gs>
                <a:gs pos="0">
                  <a:schemeClr val="accent6">
                    <a:alpha val="53000"/>
                  </a:schemeClr>
                </a:gs>
                <a:gs pos="100000">
                  <a:schemeClr val="bg2">
                    <a:alpha val="3000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F21BE292-6096-4889-8E18-AC5FE71D96D3}"/>
                </a:ext>
              </a:extLst>
            </p:cNvPr>
            <p:cNvSpPr/>
            <p:nvPr/>
          </p:nvSpPr>
          <p:spPr bwMode="auto">
            <a:xfrm rot="19284717">
              <a:off x="-1093198" y="4542882"/>
              <a:ext cx="237713" cy="237713"/>
            </a:xfrm>
            <a:prstGeom prst="ellipse">
              <a:avLst/>
            </a:prstGeom>
            <a:gradFill flip="none" rotWithShape="1">
              <a:gsLst>
                <a:gs pos="55400">
                  <a:schemeClr val="bg2">
                    <a:lumMod val="75000"/>
                    <a:alpha val="33000"/>
                  </a:schemeClr>
                </a:gs>
                <a:gs pos="0">
                  <a:schemeClr val="accent6">
                    <a:alpha val="53000"/>
                  </a:schemeClr>
                </a:gs>
                <a:gs pos="100000">
                  <a:schemeClr val="bg2">
                    <a:alpha val="3000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E2DCAD44-E20C-4DB9-BCB2-0869939042D7}"/>
                </a:ext>
              </a:extLst>
            </p:cNvPr>
            <p:cNvSpPr/>
            <p:nvPr/>
          </p:nvSpPr>
          <p:spPr bwMode="auto">
            <a:xfrm flipH="1">
              <a:off x="-252403" y="2829280"/>
              <a:ext cx="2494170" cy="2494171"/>
            </a:xfrm>
            <a:prstGeom prst="ellipse">
              <a:avLst/>
            </a:prstGeom>
            <a:gradFill flip="none" rotWithShape="1">
              <a:gsLst>
                <a:gs pos="55400">
                  <a:srgbClr val="86ACE4">
                    <a:alpha val="0"/>
                  </a:srgbClr>
                </a:gs>
                <a:gs pos="0">
                  <a:schemeClr val="accent6">
                    <a:alpha val="23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pic>
        <p:nvPicPr>
          <p:cNvPr id="55" name="图片 54">
            <a:extLst>
              <a:ext uri="{FF2B5EF4-FFF2-40B4-BE49-F238E27FC236}">
                <a16:creationId xmlns:a16="http://schemas.microsoft.com/office/drawing/2014/main" id="{EB70A9A4-2748-4D07-9FB2-5A13C94C86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5832154"/>
            <a:ext cx="12193057" cy="1035483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572D582-83C3-43BE-BC05-7A7D2E91B23E}"/>
              </a:ext>
            </a:extLst>
          </p:cNvPr>
          <p:cNvCxnSpPr>
            <a:cxnSpLocks/>
          </p:cNvCxnSpPr>
          <p:nvPr/>
        </p:nvCxnSpPr>
        <p:spPr>
          <a:xfrm>
            <a:off x="655052" y="901952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35F94659-D5DD-4B23-A8EC-80C3CD194E62}"/>
              </a:ext>
            </a:extLst>
          </p:cNvPr>
          <p:cNvSpPr txBox="1"/>
          <p:nvPr/>
        </p:nvSpPr>
        <p:spPr>
          <a:xfrm>
            <a:off x="3519902" y="1231839"/>
            <a:ext cx="5285546" cy="4675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8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严格授信审查制度，有效防范风险</a:t>
            </a:r>
            <a:endParaRPr lang="zh-CN" altLang="zh-CN" sz="2000" dirty="0"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0620C24-B557-40AE-81BB-8392545A5C13}"/>
              </a:ext>
            </a:extLst>
          </p:cNvPr>
          <p:cNvGrpSpPr/>
          <p:nvPr/>
        </p:nvGrpSpPr>
        <p:grpSpPr>
          <a:xfrm>
            <a:off x="232949" y="485445"/>
            <a:ext cx="682280" cy="379310"/>
            <a:chOff x="232949" y="336204"/>
            <a:chExt cx="556038" cy="561975"/>
          </a:xfrm>
        </p:grpSpPr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32700E40-4E66-4090-BC9B-E7B789B1D1AE}"/>
                </a:ext>
              </a:extLst>
            </p:cNvPr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id="{BFB918F9-160D-4D89-ABDB-03E1EDB7E04F}"/>
                </a:ext>
              </a:extLst>
            </p:cNvPr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A4C951D1-AB46-42C6-9135-44BF7CEB18D1}"/>
                </a:ext>
              </a:extLst>
            </p:cNvPr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0CBD029-B2BA-4094-8C27-80127B6B2BEA}"/>
              </a:ext>
            </a:extLst>
          </p:cNvPr>
          <p:cNvGrpSpPr/>
          <p:nvPr/>
        </p:nvGrpSpPr>
        <p:grpSpPr>
          <a:xfrm>
            <a:off x="7882109" y="2427227"/>
            <a:ext cx="2760627" cy="477320"/>
            <a:chOff x="7356332" y="2427227"/>
            <a:chExt cx="2760627" cy="47732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3A77A04-5CE9-4A89-AAF8-B2C80E811122}"/>
                </a:ext>
              </a:extLst>
            </p:cNvPr>
            <p:cNvSpPr txBox="1"/>
            <p:nvPr/>
          </p:nvSpPr>
          <p:spPr>
            <a:xfrm>
              <a:off x="7356332" y="2485400"/>
              <a:ext cx="2760627" cy="419147"/>
            </a:xfrm>
            <a:prstGeom prst="round2DiagRect">
              <a:avLst>
                <a:gd name="adj1" fmla="val 0"/>
                <a:gd name="adj2" fmla="val 50000"/>
              </a:avLst>
            </a:prstGeom>
            <a:noFill/>
            <a:ln w="6350">
              <a:solidFill>
                <a:schemeClr val="accent1"/>
              </a:solidFill>
            </a:ln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30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1400" dirty="0">
                  <a:latin typeface="+mn-ea"/>
                  <a:ea typeface="+mn-ea"/>
                </a:rPr>
                <a:t>调整内部管理机制</a:t>
              </a:r>
              <a:endParaRPr lang="zh-CN" altLang="zh-CN" sz="1400" dirty="0">
                <a:latin typeface="+mn-ea"/>
                <a:ea typeface="+mn-ea"/>
              </a:endParaRPr>
            </a:p>
          </p:txBody>
        </p: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E7FEC673-8740-41B8-9E53-B644E77CC911}"/>
                </a:ext>
              </a:extLst>
            </p:cNvPr>
            <p:cNvCxnSpPr>
              <a:cxnSpLocks/>
            </p:cNvCxnSpPr>
            <p:nvPr/>
          </p:nvCxnSpPr>
          <p:spPr>
            <a:xfrm>
              <a:off x="7356332" y="2427227"/>
              <a:ext cx="322235" cy="0"/>
            </a:xfrm>
            <a:prstGeom prst="line">
              <a:avLst/>
            </a:prstGeom>
            <a:ln w="635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59003B4-4596-47B7-B255-57002E0F13AA}"/>
              </a:ext>
            </a:extLst>
          </p:cNvPr>
          <p:cNvGrpSpPr/>
          <p:nvPr/>
        </p:nvGrpSpPr>
        <p:grpSpPr>
          <a:xfrm>
            <a:off x="7794975" y="5515134"/>
            <a:ext cx="2760627" cy="484729"/>
            <a:chOff x="7269198" y="5515134"/>
            <a:chExt cx="2760627" cy="48472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B856C71-17B5-430E-B7EB-C5CA70E46978}"/>
                </a:ext>
              </a:extLst>
            </p:cNvPr>
            <p:cNvSpPr txBox="1"/>
            <p:nvPr/>
          </p:nvSpPr>
          <p:spPr>
            <a:xfrm>
              <a:off x="7269198" y="5580716"/>
              <a:ext cx="2760627" cy="419147"/>
            </a:xfrm>
            <a:prstGeom prst="round2DiagRect">
              <a:avLst>
                <a:gd name="adj1" fmla="val 0"/>
                <a:gd name="adj2" fmla="val 50000"/>
              </a:avLst>
            </a:prstGeom>
            <a:noFill/>
            <a:ln w="6350">
              <a:solidFill>
                <a:schemeClr val="accent1"/>
              </a:solidFill>
            </a:ln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latin typeface="+mn-ea"/>
                  <a:ea typeface="+mn-ea"/>
                </a:rPr>
                <a:t>提高管理能力、业务操作水平</a:t>
              </a:r>
              <a:endParaRPr lang="zh-CN" altLang="zh-CN" sz="1400" dirty="0">
                <a:latin typeface="+mn-ea"/>
                <a:ea typeface="+mn-ea"/>
              </a:endParaRP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31E26906-9B3F-4F35-89BD-F9FA42AE1B4C}"/>
                </a:ext>
              </a:extLst>
            </p:cNvPr>
            <p:cNvCxnSpPr/>
            <p:nvPr/>
          </p:nvCxnSpPr>
          <p:spPr>
            <a:xfrm>
              <a:off x="7269198" y="5515134"/>
              <a:ext cx="322235" cy="0"/>
            </a:xfrm>
            <a:prstGeom prst="line">
              <a:avLst/>
            </a:prstGeom>
            <a:ln w="635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2EC6A58-145A-4FC0-BB5C-051194B49608}"/>
              </a:ext>
            </a:extLst>
          </p:cNvPr>
          <p:cNvGrpSpPr/>
          <p:nvPr/>
        </p:nvGrpSpPr>
        <p:grpSpPr>
          <a:xfrm>
            <a:off x="8292383" y="3454450"/>
            <a:ext cx="2774842" cy="495204"/>
            <a:chOff x="7766606" y="3454450"/>
            <a:chExt cx="2774842" cy="49520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1D2CDA0-28FF-4CB9-A157-22C7E6FBC792}"/>
                </a:ext>
              </a:extLst>
            </p:cNvPr>
            <p:cNvSpPr txBox="1"/>
            <p:nvPr/>
          </p:nvSpPr>
          <p:spPr>
            <a:xfrm>
              <a:off x="7780821" y="3530507"/>
              <a:ext cx="2760627" cy="419147"/>
            </a:xfrm>
            <a:prstGeom prst="round2DiagRect">
              <a:avLst>
                <a:gd name="adj1" fmla="val 0"/>
                <a:gd name="adj2" fmla="val 50000"/>
              </a:avLst>
            </a:prstGeom>
            <a:noFill/>
            <a:ln w="6350">
              <a:solidFill>
                <a:schemeClr val="accent1"/>
              </a:solidFill>
            </a:ln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latin typeface="+mn-ea"/>
                  <a:ea typeface="+mn-ea"/>
                </a:rPr>
                <a:t>岗位重新分配责任落实到人</a:t>
              </a:r>
              <a:endParaRPr lang="zh-CN" altLang="zh-CN" sz="1400" dirty="0">
                <a:latin typeface="+mn-ea"/>
                <a:ea typeface="+mn-ea"/>
              </a:endParaRPr>
            </a:p>
          </p:txBody>
        </p: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D4B5A54C-CDB5-4FE0-9DA2-261E8FCE0DEE}"/>
                </a:ext>
              </a:extLst>
            </p:cNvPr>
            <p:cNvCxnSpPr>
              <a:cxnSpLocks/>
            </p:cNvCxnSpPr>
            <p:nvPr/>
          </p:nvCxnSpPr>
          <p:spPr>
            <a:xfrm>
              <a:off x="7766606" y="3454450"/>
              <a:ext cx="559293" cy="0"/>
            </a:xfrm>
            <a:prstGeom prst="line">
              <a:avLst/>
            </a:prstGeom>
            <a:ln w="635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EDCB9D6-A18A-4992-9973-906F9F44F20A}"/>
              </a:ext>
            </a:extLst>
          </p:cNvPr>
          <p:cNvGrpSpPr/>
          <p:nvPr/>
        </p:nvGrpSpPr>
        <p:grpSpPr>
          <a:xfrm>
            <a:off x="8282859" y="4659663"/>
            <a:ext cx="2777682" cy="483836"/>
            <a:chOff x="7757082" y="4659663"/>
            <a:chExt cx="2777682" cy="48383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C351FC9-7ACA-4CA4-9E42-DB48B6244BA1}"/>
                </a:ext>
              </a:extLst>
            </p:cNvPr>
            <p:cNvSpPr txBox="1"/>
            <p:nvPr/>
          </p:nvSpPr>
          <p:spPr>
            <a:xfrm>
              <a:off x="7774137" y="4724352"/>
              <a:ext cx="2760627" cy="419147"/>
            </a:xfrm>
            <a:prstGeom prst="round2DiagRect">
              <a:avLst>
                <a:gd name="adj1" fmla="val 0"/>
                <a:gd name="adj2" fmla="val 50000"/>
              </a:avLst>
            </a:prstGeom>
            <a:noFill/>
            <a:ln w="6350">
              <a:solidFill>
                <a:schemeClr val="accent1"/>
              </a:solidFill>
            </a:ln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Aft>
                  <a:spcPts val="800"/>
                </a:spcAft>
                <a:defRPr sz="1600">
                  <a:solidFill>
                    <a:schemeClr val="accent6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提高风险防范意识及控制能力</a:t>
              </a:r>
              <a:endPara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endParaRPr>
            </a:p>
          </p:txBody>
        </p: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9DCE4665-487C-4D43-8120-DFB79478EB79}"/>
                </a:ext>
              </a:extLst>
            </p:cNvPr>
            <p:cNvCxnSpPr>
              <a:cxnSpLocks/>
            </p:cNvCxnSpPr>
            <p:nvPr/>
          </p:nvCxnSpPr>
          <p:spPr>
            <a:xfrm>
              <a:off x="7757082" y="4659663"/>
              <a:ext cx="559293" cy="0"/>
            </a:xfrm>
            <a:prstGeom prst="line">
              <a:avLst/>
            </a:prstGeom>
            <a:ln w="635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5C00AB8-1C21-41CA-953B-8D1A1EB586B6}"/>
              </a:ext>
            </a:extLst>
          </p:cNvPr>
          <p:cNvGrpSpPr/>
          <p:nvPr/>
        </p:nvGrpSpPr>
        <p:grpSpPr>
          <a:xfrm>
            <a:off x="4234267" y="2094832"/>
            <a:ext cx="3988329" cy="3963068"/>
            <a:chOff x="7067223" y="2094832"/>
            <a:chExt cx="3988329" cy="3963068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434003B7-BC7D-4DF8-BAD3-D4B6406BBB7E}"/>
                </a:ext>
              </a:extLst>
            </p:cNvPr>
            <p:cNvSpPr/>
            <p:nvPr/>
          </p:nvSpPr>
          <p:spPr bwMode="auto">
            <a:xfrm>
              <a:off x="7067223" y="2094832"/>
              <a:ext cx="3963067" cy="3963068"/>
            </a:xfrm>
            <a:prstGeom prst="ellipse">
              <a:avLst/>
            </a:prstGeom>
            <a:gradFill flip="none" rotWithShape="1">
              <a:gsLst>
                <a:gs pos="55400">
                  <a:srgbClr val="86ACE4">
                    <a:alpha val="0"/>
                  </a:srgbClr>
                </a:gs>
                <a:gs pos="0">
                  <a:schemeClr val="accent6">
                    <a:alpha val="11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059C5827-6D3A-404F-9439-19540111748D}"/>
                </a:ext>
              </a:extLst>
            </p:cNvPr>
            <p:cNvSpPr/>
            <p:nvPr/>
          </p:nvSpPr>
          <p:spPr bwMode="auto">
            <a:xfrm>
              <a:off x="7454562" y="2500369"/>
              <a:ext cx="3151993" cy="3151993"/>
            </a:xfrm>
            <a:prstGeom prst="ellipse">
              <a:avLst/>
            </a:prstGeom>
            <a:gradFill flip="none" rotWithShape="1">
              <a:gsLst>
                <a:gs pos="55400">
                  <a:srgbClr val="86ACE4">
                    <a:alpha val="0"/>
                  </a:srgbClr>
                </a:gs>
                <a:gs pos="0">
                  <a:schemeClr val="accent6">
                    <a:alpha val="23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EF5CC2CC-420B-423B-B0A0-506EB103A299}"/>
                </a:ext>
              </a:extLst>
            </p:cNvPr>
            <p:cNvSpPr/>
            <p:nvPr/>
          </p:nvSpPr>
          <p:spPr bwMode="auto">
            <a:xfrm rot="19284717">
              <a:off x="10192433" y="2376223"/>
              <a:ext cx="237713" cy="237713"/>
            </a:xfrm>
            <a:prstGeom prst="ellipse">
              <a:avLst/>
            </a:prstGeom>
            <a:gradFill flip="none" rotWithShape="1">
              <a:gsLst>
                <a:gs pos="55400">
                  <a:schemeClr val="bg2">
                    <a:lumMod val="75000"/>
                    <a:alpha val="33000"/>
                  </a:schemeClr>
                </a:gs>
                <a:gs pos="0">
                  <a:schemeClr val="accent6">
                    <a:alpha val="53000"/>
                  </a:schemeClr>
                </a:gs>
                <a:gs pos="100000">
                  <a:schemeClr val="bg2">
                    <a:alpha val="3000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6C26A2B0-3150-4A1D-9651-AF5511116062}"/>
                </a:ext>
              </a:extLst>
            </p:cNvPr>
            <p:cNvSpPr/>
            <p:nvPr/>
          </p:nvSpPr>
          <p:spPr bwMode="auto">
            <a:xfrm rot="19284717">
              <a:off x="10192433" y="5477885"/>
              <a:ext cx="237713" cy="237713"/>
            </a:xfrm>
            <a:prstGeom prst="ellipse">
              <a:avLst/>
            </a:prstGeom>
            <a:gradFill flip="none" rotWithShape="1">
              <a:gsLst>
                <a:gs pos="55400">
                  <a:schemeClr val="bg2">
                    <a:lumMod val="75000"/>
                    <a:alpha val="33000"/>
                  </a:schemeClr>
                </a:gs>
                <a:gs pos="0">
                  <a:schemeClr val="accent6">
                    <a:alpha val="53000"/>
                  </a:schemeClr>
                </a:gs>
                <a:gs pos="100000">
                  <a:schemeClr val="bg2">
                    <a:alpha val="3000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AC93686D-5B38-4034-913B-B907DF28DA1B}"/>
                </a:ext>
              </a:extLst>
            </p:cNvPr>
            <p:cNvSpPr/>
            <p:nvPr/>
          </p:nvSpPr>
          <p:spPr bwMode="auto">
            <a:xfrm rot="19284717">
              <a:off x="10817839" y="3373488"/>
              <a:ext cx="237713" cy="237713"/>
            </a:xfrm>
            <a:prstGeom prst="ellipse">
              <a:avLst/>
            </a:prstGeom>
            <a:gradFill flip="none" rotWithShape="1">
              <a:gsLst>
                <a:gs pos="55400">
                  <a:schemeClr val="bg2">
                    <a:lumMod val="75000"/>
                    <a:alpha val="33000"/>
                  </a:schemeClr>
                </a:gs>
                <a:gs pos="0">
                  <a:schemeClr val="accent6">
                    <a:alpha val="53000"/>
                  </a:schemeClr>
                </a:gs>
                <a:gs pos="100000">
                  <a:schemeClr val="bg2">
                    <a:alpha val="3000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6F716A8C-FD06-412D-A42C-2CC002A173F2}"/>
                </a:ext>
              </a:extLst>
            </p:cNvPr>
            <p:cNvSpPr/>
            <p:nvPr/>
          </p:nvSpPr>
          <p:spPr bwMode="auto">
            <a:xfrm rot="19284717">
              <a:off x="10775514" y="4594522"/>
              <a:ext cx="237713" cy="237713"/>
            </a:xfrm>
            <a:prstGeom prst="ellipse">
              <a:avLst/>
            </a:prstGeom>
            <a:gradFill flip="none" rotWithShape="1">
              <a:gsLst>
                <a:gs pos="55400">
                  <a:schemeClr val="bg2">
                    <a:lumMod val="75000"/>
                    <a:alpha val="33000"/>
                  </a:schemeClr>
                </a:gs>
                <a:gs pos="0">
                  <a:schemeClr val="accent6">
                    <a:alpha val="53000"/>
                  </a:schemeClr>
                </a:gs>
                <a:gs pos="100000">
                  <a:schemeClr val="bg2">
                    <a:alpha val="3000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E9BE7FCA-1FA3-4701-BCDB-180E883A8871}"/>
                </a:ext>
              </a:extLst>
            </p:cNvPr>
            <p:cNvSpPr/>
            <p:nvPr/>
          </p:nvSpPr>
          <p:spPr bwMode="auto">
            <a:xfrm rot="5400000" flipH="1">
              <a:off x="7697990" y="2829281"/>
              <a:ext cx="2494171" cy="2494170"/>
            </a:xfrm>
            <a:prstGeom prst="ellipse">
              <a:avLst/>
            </a:prstGeom>
            <a:gradFill flip="none" rotWithShape="1">
              <a:gsLst>
                <a:gs pos="55400">
                  <a:srgbClr val="86ACE4">
                    <a:alpha val="0"/>
                  </a:srgbClr>
                </a:gs>
                <a:gs pos="0">
                  <a:schemeClr val="accent6">
                    <a:alpha val="4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10800000" scaled="1"/>
              <a:tileRect/>
            </a:gradFill>
            <a:ln w="3175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sp>
        <p:nvSpPr>
          <p:cNvPr id="65" name="椭圆 64">
            <a:extLst>
              <a:ext uri="{FF2B5EF4-FFF2-40B4-BE49-F238E27FC236}">
                <a16:creationId xmlns:a16="http://schemas.microsoft.com/office/drawing/2014/main" id="{0C6FA307-0EB5-48E2-844F-16856D0F59F9}"/>
              </a:ext>
            </a:extLst>
          </p:cNvPr>
          <p:cNvSpPr/>
          <p:nvPr/>
        </p:nvSpPr>
        <p:spPr bwMode="auto">
          <a:xfrm rot="16200000">
            <a:off x="5256734" y="3237361"/>
            <a:ext cx="1785056" cy="1785055"/>
          </a:xfrm>
          <a:prstGeom prst="ellipse">
            <a:avLst/>
          </a:prstGeom>
          <a:gradFill flip="none" rotWithShape="1">
            <a:gsLst>
              <a:gs pos="0">
                <a:schemeClr val="bg2">
                  <a:alpha val="15000"/>
                </a:schemeClr>
              </a:gs>
              <a:gs pos="100000">
                <a:schemeClr val="accent6">
                  <a:alpha val="5000"/>
                </a:schemeClr>
              </a:gs>
            </a:gsLst>
            <a:lin ang="10800000" scaled="1"/>
            <a:tileRect/>
          </a:gra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D50C6BA8-3EEC-4D46-854C-BF59000045B8}"/>
              </a:ext>
            </a:extLst>
          </p:cNvPr>
          <p:cNvSpPr txBox="1"/>
          <p:nvPr/>
        </p:nvSpPr>
        <p:spPr>
          <a:xfrm>
            <a:off x="5675050" y="3507976"/>
            <a:ext cx="975250" cy="11776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授信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  <a:p>
            <a:pPr algn="dist">
              <a:lnSpc>
                <a:spcPct val="13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审查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6BB058A-317C-4B65-AF29-DB09675ED766}"/>
              </a:ext>
            </a:extLst>
          </p:cNvPr>
          <p:cNvSpPr txBox="1">
            <a:spLocks/>
          </p:cNvSpPr>
          <p:nvPr/>
        </p:nvSpPr>
        <p:spPr>
          <a:xfrm>
            <a:off x="915229" y="339886"/>
            <a:ext cx="6097836" cy="607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经验和教训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89882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250" fill="hold"/>
                                        <p:tgtEl>
                                          <p:spTgt spid="8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3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3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4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4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5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5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>
            <a:extLst>
              <a:ext uri="{FF2B5EF4-FFF2-40B4-BE49-F238E27FC236}">
                <a16:creationId xmlns:a16="http://schemas.microsoft.com/office/drawing/2014/main" id="{5CB89865-5674-480E-892A-9EF9FE31F099}"/>
              </a:ext>
            </a:extLst>
          </p:cNvPr>
          <p:cNvSpPr/>
          <p:nvPr/>
        </p:nvSpPr>
        <p:spPr>
          <a:xfrm>
            <a:off x="0" y="0"/>
            <a:ext cx="12192000" cy="68704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B7A4D245-58A3-4F6C-A627-8C6CA425BA6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529" y="3213336"/>
            <a:ext cx="12193057" cy="3654301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408CB3F2-63D7-409B-9FE0-5EF88197DD91}"/>
              </a:ext>
            </a:extLst>
          </p:cNvPr>
          <p:cNvGrpSpPr/>
          <p:nvPr/>
        </p:nvGrpSpPr>
        <p:grpSpPr>
          <a:xfrm>
            <a:off x="599666" y="2026738"/>
            <a:ext cx="5153211" cy="3619688"/>
            <a:chOff x="599666" y="2026738"/>
            <a:chExt cx="5153211" cy="3619688"/>
          </a:xfrm>
        </p:grpSpPr>
        <p:sp>
          <p:nvSpPr>
            <p:cNvPr id="40" name="矩形: 对角圆角 39">
              <a:extLst>
                <a:ext uri="{FF2B5EF4-FFF2-40B4-BE49-F238E27FC236}">
                  <a16:creationId xmlns:a16="http://schemas.microsoft.com/office/drawing/2014/main" id="{CAD0CE54-D03F-45F7-BA41-EE2762DC5449}"/>
                </a:ext>
              </a:extLst>
            </p:cNvPr>
            <p:cNvSpPr/>
            <p:nvPr/>
          </p:nvSpPr>
          <p:spPr bwMode="auto">
            <a:xfrm>
              <a:off x="599666" y="2219325"/>
              <a:ext cx="5153211" cy="3427101"/>
            </a:xfrm>
            <a:prstGeom prst="round2DiagRect">
              <a:avLst>
                <a:gd name="adj1" fmla="val 27669"/>
                <a:gd name="adj2" fmla="val 0"/>
              </a:avLst>
            </a:prstGeom>
            <a:blipFill dpi="0" rotWithShape="1">
              <a:blip r:embed="rId3" cstate="screen">
                <a:alphaModFix amt="41000"/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" name="矩形: 对角圆角 2">
              <a:extLst>
                <a:ext uri="{FF2B5EF4-FFF2-40B4-BE49-F238E27FC236}">
                  <a16:creationId xmlns:a16="http://schemas.microsoft.com/office/drawing/2014/main" id="{1704987F-E51B-45DB-9BB6-2B86974FCC4E}"/>
                </a:ext>
              </a:extLst>
            </p:cNvPr>
            <p:cNvSpPr/>
            <p:nvPr/>
          </p:nvSpPr>
          <p:spPr bwMode="auto">
            <a:xfrm>
              <a:off x="599666" y="2026738"/>
              <a:ext cx="5153211" cy="3599426"/>
            </a:xfrm>
            <a:prstGeom prst="round2DiagRect">
              <a:avLst>
                <a:gd name="adj1" fmla="val 26579"/>
                <a:gd name="adj2" fmla="val 1059"/>
              </a:avLst>
            </a:prstGeom>
            <a:gradFill>
              <a:gsLst>
                <a:gs pos="0">
                  <a:schemeClr val="accent6">
                    <a:alpha val="92000"/>
                  </a:schemeClr>
                </a:gs>
                <a:gs pos="100000">
                  <a:schemeClr val="accent6">
                    <a:lumMod val="50000"/>
                  </a:schemeClr>
                </a:gs>
              </a:gsLst>
              <a:lin ang="10800000" scaled="1"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F3A1A64-3DB3-47DD-B808-61EE5D9323C1}"/>
              </a:ext>
            </a:extLst>
          </p:cNvPr>
          <p:cNvGrpSpPr/>
          <p:nvPr/>
        </p:nvGrpSpPr>
        <p:grpSpPr>
          <a:xfrm>
            <a:off x="6283505" y="2026736"/>
            <a:ext cx="5222777" cy="3619690"/>
            <a:chOff x="6283505" y="2026736"/>
            <a:chExt cx="5222777" cy="3619690"/>
          </a:xfrm>
        </p:grpSpPr>
        <p:sp>
          <p:nvSpPr>
            <p:cNvPr id="39" name="矩形: 对角圆角 38">
              <a:extLst>
                <a:ext uri="{FF2B5EF4-FFF2-40B4-BE49-F238E27FC236}">
                  <a16:creationId xmlns:a16="http://schemas.microsoft.com/office/drawing/2014/main" id="{0DE077A2-CA7E-4BD3-8FB3-AB4ACFC680D2}"/>
                </a:ext>
              </a:extLst>
            </p:cNvPr>
            <p:cNvSpPr/>
            <p:nvPr/>
          </p:nvSpPr>
          <p:spPr bwMode="auto">
            <a:xfrm flipH="1">
              <a:off x="6283505" y="2219323"/>
              <a:ext cx="5222777" cy="3427103"/>
            </a:xfrm>
            <a:prstGeom prst="round2DiagRect">
              <a:avLst>
                <a:gd name="adj1" fmla="val 32873"/>
                <a:gd name="adj2" fmla="val 0"/>
              </a:avLst>
            </a:prstGeom>
            <a:blipFill dpi="0" rotWithShape="1">
              <a:blip r:embed="rId4" cstate="screen">
                <a:alphaModFix amt="41000"/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8" name="矩形: 对角圆角 37">
              <a:extLst>
                <a:ext uri="{FF2B5EF4-FFF2-40B4-BE49-F238E27FC236}">
                  <a16:creationId xmlns:a16="http://schemas.microsoft.com/office/drawing/2014/main" id="{C69CA237-D3D6-4E0B-A5E9-16D174F8449D}"/>
                </a:ext>
              </a:extLst>
            </p:cNvPr>
            <p:cNvSpPr/>
            <p:nvPr/>
          </p:nvSpPr>
          <p:spPr bwMode="auto">
            <a:xfrm flipH="1">
              <a:off x="6283507" y="2026736"/>
              <a:ext cx="5222775" cy="3599426"/>
            </a:xfrm>
            <a:prstGeom prst="round2DiagRect">
              <a:avLst>
                <a:gd name="adj1" fmla="val 27484"/>
                <a:gd name="adj2" fmla="val 1323"/>
              </a:avLst>
            </a:prstGeom>
            <a:gradFill flip="none" rotWithShape="1">
              <a:gsLst>
                <a:gs pos="0">
                  <a:schemeClr val="accent6">
                    <a:alpha val="98000"/>
                  </a:schemeClr>
                </a:gs>
                <a:gs pos="100000">
                  <a:schemeClr val="accent6">
                    <a:lumMod val="5000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410FDBB-2814-4BE5-88C0-91B754CBD587}"/>
              </a:ext>
            </a:extLst>
          </p:cNvPr>
          <p:cNvCxnSpPr>
            <a:cxnSpLocks/>
          </p:cNvCxnSpPr>
          <p:nvPr/>
        </p:nvCxnSpPr>
        <p:spPr>
          <a:xfrm>
            <a:off x="655052" y="901952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5BFDA64-77C1-48BF-97FF-503124AF7E50}"/>
              </a:ext>
            </a:extLst>
          </p:cNvPr>
          <p:cNvGrpSpPr/>
          <p:nvPr/>
        </p:nvGrpSpPr>
        <p:grpSpPr>
          <a:xfrm>
            <a:off x="232949" y="485445"/>
            <a:ext cx="682280" cy="379310"/>
            <a:chOff x="232949" y="336204"/>
            <a:chExt cx="556038" cy="561975"/>
          </a:xfrm>
        </p:grpSpPr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3D7A12B6-CF1C-4DED-97C5-85A8BA452D02}"/>
                </a:ext>
              </a:extLst>
            </p:cNvPr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id="{61FA9B6B-1BC3-45BF-AAD8-8B589DBE1F2A}"/>
                </a:ext>
              </a:extLst>
            </p:cNvPr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3E0844E7-3F50-42B8-9953-AC4C53F5EDCA}"/>
                </a:ext>
              </a:extLst>
            </p:cNvPr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69F79C0-042A-4A1B-9E84-33EB64D16633}"/>
              </a:ext>
            </a:extLst>
          </p:cNvPr>
          <p:cNvGrpSpPr/>
          <p:nvPr/>
        </p:nvGrpSpPr>
        <p:grpSpPr>
          <a:xfrm>
            <a:off x="990600" y="2966344"/>
            <a:ext cx="4281306" cy="721172"/>
            <a:chOff x="990600" y="2906798"/>
            <a:chExt cx="4281306" cy="72117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930629E-F16D-44CC-B09F-CD52507F6917}"/>
                </a:ext>
              </a:extLst>
            </p:cNvPr>
            <p:cNvSpPr txBox="1"/>
            <p:nvPr/>
          </p:nvSpPr>
          <p:spPr>
            <a:xfrm>
              <a:off x="990600" y="2906798"/>
              <a:ext cx="4281306" cy="712567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</a:rPr>
                <a:t>规范信贷业务报批及操作管理，客户精细化管理，认真筛选、排序分类</a:t>
              </a:r>
              <a:endParaRPr lang="zh-CN" altLang="zh-CN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EFB5D603-CC58-44C1-A3BC-C0309DD8DA84}"/>
                </a:ext>
              </a:extLst>
            </p:cNvPr>
            <p:cNvCxnSpPr>
              <a:cxnSpLocks/>
            </p:cNvCxnSpPr>
            <p:nvPr/>
          </p:nvCxnSpPr>
          <p:spPr>
            <a:xfrm>
              <a:off x="1406470" y="3627970"/>
              <a:ext cx="3841170" cy="0"/>
            </a:xfrm>
            <a:prstGeom prst="line">
              <a:avLst/>
            </a:prstGeom>
            <a:ln w="3175">
              <a:gradFill>
                <a:gsLst>
                  <a:gs pos="0">
                    <a:schemeClr val="accent3">
                      <a:lumMod val="75000"/>
                    </a:schemeClr>
                  </a:gs>
                  <a:gs pos="64000">
                    <a:schemeClr val="bg2">
                      <a:alpha val="62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B181249-D119-40E0-9AB7-87F10994CB79}"/>
              </a:ext>
            </a:extLst>
          </p:cNvPr>
          <p:cNvGrpSpPr/>
          <p:nvPr/>
        </p:nvGrpSpPr>
        <p:grpSpPr>
          <a:xfrm>
            <a:off x="990600" y="3880953"/>
            <a:ext cx="4234587" cy="662927"/>
            <a:chOff x="1013053" y="4059783"/>
            <a:chExt cx="4234587" cy="66292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AA86992-00CE-428A-8721-8EEDE310CA39}"/>
                </a:ext>
              </a:extLst>
            </p:cNvPr>
            <p:cNvSpPr txBox="1"/>
            <p:nvPr/>
          </p:nvSpPr>
          <p:spPr>
            <a:xfrm>
              <a:off x="1013053" y="4059783"/>
              <a:ext cx="4212134" cy="635046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</a:rPr>
                <a:t>实行信贷业务精细化管理，结合客户实际情况，根据客户情形实行动态管理。</a:t>
              </a:r>
              <a:endParaRPr lang="zh-CN" altLang="zh-CN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5CAB0B92-AEE3-47AB-85C5-AA13DE12A303}"/>
                </a:ext>
              </a:extLst>
            </p:cNvPr>
            <p:cNvCxnSpPr>
              <a:cxnSpLocks/>
            </p:cNvCxnSpPr>
            <p:nvPr/>
          </p:nvCxnSpPr>
          <p:spPr>
            <a:xfrm>
              <a:off x="1406470" y="4722710"/>
              <a:ext cx="3841170" cy="0"/>
            </a:xfrm>
            <a:prstGeom prst="line">
              <a:avLst/>
            </a:prstGeom>
            <a:ln w="3175">
              <a:gradFill>
                <a:gsLst>
                  <a:gs pos="0">
                    <a:schemeClr val="accent3">
                      <a:lumMod val="75000"/>
                    </a:schemeClr>
                  </a:gs>
                  <a:gs pos="64000">
                    <a:schemeClr val="bg2">
                      <a:alpha val="62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258727B-FC5C-4457-9B1C-ED93A65F669D}"/>
              </a:ext>
            </a:extLst>
          </p:cNvPr>
          <p:cNvGrpSpPr/>
          <p:nvPr/>
        </p:nvGrpSpPr>
        <p:grpSpPr>
          <a:xfrm>
            <a:off x="990600" y="4727792"/>
            <a:ext cx="4257040" cy="712567"/>
            <a:chOff x="990600" y="4946867"/>
            <a:chExt cx="4257040" cy="71256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FE7117A-4058-4D56-A31E-7AFF04622092}"/>
                </a:ext>
              </a:extLst>
            </p:cNvPr>
            <p:cNvSpPr txBox="1"/>
            <p:nvPr/>
          </p:nvSpPr>
          <p:spPr>
            <a:xfrm>
              <a:off x="990600" y="4946867"/>
              <a:ext cx="4257040" cy="712567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</a:rPr>
                <a:t>加大管理制度的推行力度，规范操作，严防风险，做好培训摸底考试</a:t>
              </a:r>
              <a:endParaRPr lang="zh-CN" altLang="zh-CN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10334E2B-45DD-49EA-9197-F408CA4221A8}"/>
                </a:ext>
              </a:extLst>
            </p:cNvPr>
            <p:cNvCxnSpPr>
              <a:cxnSpLocks/>
            </p:cNvCxnSpPr>
            <p:nvPr/>
          </p:nvCxnSpPr>
          <p:spPr>
            <a:xfrm>
              <a:off x="1406470" y="5648115"/>
              <a:ext cx="3841170" cy="0"/>
            </a:xfrm>
            <a:prstGeom prst="line">
              <a:avLst/>
            </a:prstGeom>
            <a:ln w="3175">
              <a:gradFill>
                <a:gsLst>
                  <a:gs pos="0">
                    <a:schemeClr val="accent3">
                      <a:lumMod val="75000"/>
                    </a:schemeClr>
                  </a:gs>
                  <a:gs pos="64000">
                    <a:schemeClr val="bg2">
                      <a:alpha val="62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F5D0605-2AD1-4A57-821F-6D18446F6E7C}"/>
              </a:ext>
            </a:extLst>
          </p:cNvPr>
          <p:cNvGrpSpPr/>
          <p:nvPr/>
        </p:nvGrpSpPr>
        <p:grpSpPr>
          <a:xfrm>
            <a:off x="6728432" y="2340082"/>
            <a:ext cx="4275026" cy="480450"/>
            <a:chOff x="6728432" y="2340082"/>
            <a:chExt cx="4275026" cy="48045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1DDF188-2423-4AEE-980A-3D7ED693E75E}"/>
                </a:ext>
              </a:extLst>
            </p:cNvPr>
            <p:cNvSpPr txBox="1"/>
            <p:nvPr/>
          </p:nvSpPr>
          <p:spPr>
            <a:xfrm>
              <a:off x="7041639" y="2340082"/>
              <a:ext cx="3961819" cy="337657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衔接对口部门，规范上报各项报表</a:t>
              </a:r>
              <a:endParaRPr lang="zh-CN" altLang="zh-CN" dirty="0">
                <a:solidFill>
                  <a:schemeClr val="bg1"/>
                </a:solidFill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E068F50-85CB-4518-90EC-2E42480A4203}"/>
                </a:ext>
              </a:extLst>
            </p:cNvPr>
            <p:cNvGrpSpPr/>
            <p:nvPr/>
          </p:nvGrpSpPr>
          <p:grpSpPr>
            <a:xfrm>
              <a:off x="6728432" y="2388865"/>
              <a:ext cx="228340" cy="240090"/>
              <a:chOff x="6356957" y="1713378"/>
              <a:chExt cx="228340" cy="240090"/>
            </a:xfrm>
          </p:grpSpPr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CAA457C1-F778-48F6-A051-324C241E65A1}"/>
                  </a:ext>
                </a:extLst>
              </p:cNvPr>
              <p:cNvSpPr/>
              <p:nvPr/>
            </p:nvSpPr>
            <p:spPr bwMode="auto">
              <a:xfrm>
                <a:off x="6356957" y="1713378"/>
                <a:ext cx="228340" cy="24009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6"/>
                  </a:gs>
                  <a:gs pos="35000">
                    <a:schemeClr val="accent6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  <a:gs pos="67000">
                    <a:schemeClr val="accent6">
                      <a:lumMod val="40000"/>
                      <a:lumOff val="60000"/>
                      <a:alpha val="2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BCC5D380-E741-4DA7-9FB3-A06BDFE2A2C7}"/>
                  </a:ext>
                </a:extLst>
              </p:cNvPr>
              <p:cNvSpPr/>
              <p:nvPr/>
            </p:nvSpPr>
            <p:spPr bwMode="auto">
              <a:xfrm rot="20465482">
                <a:off x="6416013" y="1775473"/>
                <a:ext cx="110228" cy="1159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/>
                  </a:gs>
                  <a:gs pos="35000">
                    <a:schemeClr val="accent6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  <a:gs pos="67000">
                    <a:schemeClr val="accent6">
                      <a:lumMod val="40000"/>
                      <a:lumOff val="60000"/>
                      <a:alpha val="2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</p:grp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EAD53D56-8572-4AAD-8431-D8B9219E2428}"/>
                </a:ext>
              </a:extLst>
            </p:cNvPr>
            <p:cNvCxnSpPr>
              <a:cxnSpLocks/>
            </p:cNvCxnSpPr>
            <p:nvPr/>
          </p:nvCxnSpPr>
          <p:spPr>
            <a:xfrm>
              <a:off x="7013065" y="2820532"/>
              <a:ext cx="3841170" cy="0"/>
            </a:xfrm>
            <a:prstGeom prst="line">
              <a:avLst/>
            </a:prstGeom>
            <a:ln w="3175">
              <a:gradFill>
                <a:gsLst>
                  <a:gs pos="0">
                    <a:schemeClr val="accent3">
                      <a:lumMod val="75000"/>
                    </a:schemeClr>
                  </a:gs>
                  <a:gs pos="64000">
                    <a:schemeClr val="bg2">
                      <a:alpha val="62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A3C90F6-588B-484A-97C9-5BC0F60AA248}"/>
              </a:ext>
            </a:extLst>
          </p:cNvPr>
          <p:cNvGrpSpPr/>
          <p:nvPr/>
        </p:nvGrpSpPr>
        <p:grpSpPr>
          <a:xfrm>
            <a:off x="6705600" y="3021758"/>
            <a:ext cx="4212134" cy="691937"/>
            <a:chOff x="6705600" y="3021758"/>
            <a:chExt cx="4212134" cy="69193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16FA3DB-A999-4A95-A4EE-FCA458375EEF}"/>
                </a:ext>
              </a:extLst>
            </p:cNvPr>
            <p:cNvSpPr txBox="1"/>
            <p:nvPr/>
          </p:nvSpPr>
          <p:spPr>
            <a:xfrm>
              <a:off x="6705600" y="3021758"/>
              <a:ext cx="4212134" cy="635046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</a:rPr>
                <a:t>按月、按季及时、完整、真实地完成各类报表上报工作</a:t>
              </a:r>
              <a:endParaRPr lang="zh-CN" altLang="zh-CN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A682084C-F55B-4FCA-9D5D-218075DAD47C}"/>
                </a:ext>
              </a:extLst>
            </p:cNvPr>
            <p:cNvCxnSpPr>
              <a:cxnSpLocks/>
            </p:cNvCxnSpPr>
            <p:nvPr/>
          </p:nvCxnSpPr>
          <p:spPr>
            <a:xfrm>
              <a:off x="7013065" y="3713695"/>
              <a:ext cx="3841170" cy="0"/>
            </a:xfrm>
            <a:prstGeom prst="line">
              <a:avLst/>
            </a:prstGeom>
            <a:ln w="3175">
              <a:gradFill>
                <a:gsLst>
                  <a:gs pos="0">
                    <a:schemeClr val="accent3">
                      <a:lumMod val="75000"/>
                    </a:schemeClr>
                  </a:gs>
                  <a:gs pos="64000">
                    <a:schemeClr val="bg2">
                      <a:alpha val="62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DBDF5F5-178E-4D6B-B679-634C05A72FD9}"/>
              </a:ext>
            </a:extLst>
          </p:cNvPr>
          <p:cNvGrpSpPr/>
          <p:nvPr/>
        </p:nvGrpSpPr>
        <p:grpSpPr>
          <a:xfrm>
            <a:off x="6705600" y="3865797"/>
            <a:ext cx="4212134" cy="662928"/>
            <a:chOff x="6705600" y="4059782"/>
            <a:chExt cx="4212134" cy="66292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6397C91-19D0-4024-B28B-35E7EAAEBE8F}"/>
                </a:ext>
              </a:extLst>
            </p:cNvPr>
            <p:cNvSpPr txBox="1"/>
            <p:nvPr/>
          </p:nvSpPr>
          <p:spPr>
            <a:xfrm>
              <a:off x="6705600" y="4059782"/>
              <a:ext cx="4212134" cy="635046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</a:rPr>
                <a:t>安排专人管理操作风险信息系统，及时通知并协助事发单位做好录入上报工作</a:t>
              </a:r>
              <a:endParaRPr lang="zh-CN" altLang="zh-CN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8197B79D-30E2-49DA-A4F2-50A33556AB1A}"/>
                </a:ext>
              </a:extLst>
            </p:cNvPr>
            <p:cNvCxnSpPr>
              <a:cxnSpLocks/>
            </p:cNvCxnSpPr>
            <p:nvPr/>
          </p:nvCxnSpPr>
          <p:spPr>
            <a:xfrm>
              <a:off x="7013065" y="4722710"/>
              <a:ext cx="3841170" cy="0"/>
            </a:xfrm>
            <a:prstGeom prst="line">
              <a:avLst/>
            </a:prstGeom>
            <a:ln w="3175">
              <a:gradFill>
                <a:gsLst>
                  <a:gs pos="0">
                    <a:schemeClr val="accent3">
                      <a:lumMod val="75000"/>
                    </a:schemeClr>
                  </a:gs>
                  <a:gs pos="64000">
                    <a:schemeClr val="bg2">
                      <a:alpha val="62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CC4ECB6-EBCA-45AA-B27D-4DA531628B1B}"/>
              </a:ext>
            </a:extLst>
          </p:cNvPr>
          <p:cNvGrpSpPr/>
          <p:nvPr/>
        </p:nvGrpSpPr>
        <p:grpSpPr>
          <a:xfrm>
            <a:off x="6705600" y="4766552"/>
            <a:ext cx="4212134" cy="643438"/>
            <a:chOff x="6705600" y="4985627"/>
            <a:chExt cx="4212134" cy="64343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A2D1A86-062A-4CD9-943D-BBB7A714138E}"/>
                </a:ext>
              </a:extLst>
            </p:cNvPr>
            <p:cNvSpPr txBox="1"/>
            <p:nvPr/>
          </p:nvSpPr>
          <p:spPr>
            <a:xfrm>
              <a:off x="6705600" y="4985627"/>
              <a:ext cx="4212134" cy="635046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</a:rPr>
                <a:t>按月维护关键风险指标和当前数据，按季做好操作风险分析报告工作</a:t>
              </a:r>
              <a:endParaRPr lang="zh-CN" altLang="zh-CN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3B38F3DD-1416-457D-A661-4C8D7013D70A}"/>
                </a:ext>
              </a:extLst>
            </p:cNvPr>
            <p:cNvCxnSpPr>
              <a:cxnSpLocks/>
            </p:cNvCxnSpPr>
            <p:nvPr/>
          </p:nvCxnSpPr>
          <p:spPr>
            <a:xfrm>
              <a:off x="7013065" y="5629065"/>
              <a:ext cx="3841170" cy="0"/>
            </a:xfrm>
            <a:prstGeom prst="line">
              <a:avLst/>
            </a:prstGeom>
            <a:ln w="3175">
              <a:gradFill>
                <a:gsLst>
                  <a:gs pos="0">
                    <a:schemeClr val="accent3">
                      <a:lumMod val="75000"/>
                    </a:schemeClr>
                  </a:gs>
                  <a:gs pos="64000">
                    <a:schemeClr val="bg2">
                      <a:alpha val="62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6F631D4-2993-45E7-A26B-52BA2D11177B}"/>
              </a:ext>
            </a:extLst>
          </p:cNvPr>
          <p:cNvGrpSpPr/>
          <p:nvPr/>
        </p:nvGrpSpPr>
        <p:grpSpPr>
          <a:xfrm>
            <a:off x="994511" y="2340082"/>
            <a:ext cx="4389545" cy="442350"/>
            <a:chOff x="994511" y="2340082"/>
            <a:chExt cx="4389545" cy="44235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DFF9024-12B8-4A51-A2FF-F84D388B0F28}"/>
                </a:ext>
              </a:extLst>
            </p:cNvPr>
            <p:cNvSpPr txBox="1"/>
            <p:nvPr/>
          </p:nvSpPr>
          <p:spPr>
            <a:xfrm>
              <a:off x="1361276" y="2340082"/>
              <a:ext cx="4022780" cy="337657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加强风险控制，规范信贷业务操作</a:t>
              </a:r>
              <a:endParaRPr lang="zh-CN" altLang="zh-CN" dirty="0">
                <a:solidFill>
                  <a:schemeClr val="bg1"/>
                </a:solidFill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F4645707-3A15-4A07-89AB-87982C1C7615}"/>
                </a:ext>
              </a:extLst>
            </p:cNvPr>
            <p:cNvCxnSpPr>
              <a:cxnSpLocks/>
            </p:cNvCxnSpPr>
            <p:nvPr/>
          </p:nvCxnSpPr>
          <p:spPr>
            <a:xfrm>
              <a:off x="1406470" y="2782432"/>
              <a:ext cx="3841170" cy="0"/>
            </a:xfrm>
            <a:prstGeom prst="line">
              <a:avLst/>
            </a:prstGeom>
            <a:ln w="3175">
              <a:gradFill>
                <a:gsLst>
                  <a:gs pos="0">
                    <a:schemeClr val="accent3">
                      <a:lumMod val="75000"/>
                    </a:schemeClr>
                  </a:gs>
                  <a:gs pos="64000">
                    <a:schemeClr val="bg2">
                      <a:alpha val="62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30BA465-5486-4082-A5BD-318E54D402BA}"/>
                </a:ext>
              </a:extLst>
            </p:cNvPr>
            <p:cNvGrpSpPr/>
            <p:nvPr/>
          </p:nvGrpSpPr>
          <p:grpSpPr>
            <a:xfrm>
              <a:off x="994511" y="2388865"/>
              <a:ext cx="228340" cy="240090"/>
              <a:chOff x="6356957" y="1713378"/>
              <a:chExt cx="228340" cy="240090"/>
            </a:xfrm>
          </p:grpSpPr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id="{DE8F97F5-0C23-44AD-B768-487808CF5D6C}"/>
                  </a:ext>
                </a:extLst>
              </p:cNvPr>
              <p:cNvSpPr/>
              <p:nvPr/>
            </p:nvSpPr>
            <p:spPr bwMode="auto">
              <a:xfrm>
                <a:off x="6356957" y="1713378"/>
                <a:ext cx="228340" cy="24009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6"/>
                  </a:gs>
                  <a:gs pos="35000">
                    <a:schemeClr val="accent6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  <a:gs pos="67000">
                    <a:schemeClr val="accent6">
                      <a:lumMod val="40000"/>
                      <a:lumOff val="60000"/>
                      <a:alpha val="2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5E7A8DDB-58C9-4E48-AE0F-BB5B33BF5C24}"/>
                  </a:ext>
                </a:extLst>
              </p:cNvPr>
              <p:cNvSpPr/>
              <p:nvPr/>
            </p:nvSpPr>
            <p:spPr bwMode="auto">
              <a:xfrm rot="20465482">
                <a:off x="6416013" y="1775473"/>
                <a:ext cx="110228" cy="1159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/>
                  </a:gs>
                  <a:gs pos="35000">
                    <a:schemeClr val="accent6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  <a:gs pos="67000">
                    <a:schemeClr val="accent6">
                      <a:lumMod val="40000"/>
                      <a:lumOff val="60000"/>
                      <a:alpha val="2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</p:grpSp>
      </p:grp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E464FC39-D00D-412B-925B-684EB202C473}"/>
              </a:ext>
            </a:extLst>
          </p:cNvPr>
          <p:cNvCxnSpPr>
            <a:cxnSpLocks/>
          </p:cNvCxnSpPr>
          <p:nvPr/>
        </p:nvCxnSpPr>
        <p:spPr>
          <a:xfrm>
            <a:off x="5829299" y="1842214"/>
            <a:ext cx="533400" cy="0"/>
          </a:xfrm>
          <a:prstGeom prst="line">
            <a:avLst/>
          </a:prstGeom>
          <a:ln w="63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>
            <a:extLst>
              <a:ext uri="{FF2B5EF4-FFF2-40B4-BE49-F238E27FC236}">
                <a16:creationId xmlns:a16="http://schemas.microsoft.com/office/drawing/2014/main" id="{6E44F1A6-01EB-47BA-B6C9-38EEA72FD4E6}"/>
              </a:ext>
            </a:extLst>
          </p:cNvPr>
          <p:cNvSpPr txBox="1"/>
          <p:nvPr/>
        </p:nvSpPr>
        <p:spPr>
          <a:xfrm>
            <a:off x="3519902" y="1231839"/>
            <a:ext cx="5285546" cy="4675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8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严格授信审查制度，有效防范风险</a:t>
            </a:r>
            <a:endParaRPr lang="zh-CN" altLang="zh-CN" sz="2000" dirty="0"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A25080D9-FAF4-4328-B88C-7C91850F312A}"/>
              </a:ext>
            </a:extLst>
          </p:cNvPr>
          <p:cNvCxnSpPr>
            <a:cxnSpLocks/>
          </p:cNvCxnSpPr>
          <p:nvPr/>
        </p:nvCxnSpPr>
        <p:spPr>
          <a:xfrm>
            <a:off x="5586597" y="1737439"/>
            <a:ext cx="1018805" cy="0"/>
          </a:xfrm>
          <a:prstGeom prst="line">
            <a:avLst/>
          </a:prstGeom>
          <a:ln w="63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50EDB8BD-A0BB-4046-9931-19C5C32A1DEF}"/>
              </a:ext>
            </a:extLst>
          </p:cNvPr>
          <p:cNvCxnSpPr/>
          <p:nvPr/>
        </p:nvCxnSpPr>
        <p:spPr>
          <a:xfrm>
            <a:off x="-529" y="5608326"/>
            <a:ext cx="4753504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accent6"/>
                </a:gs>
                <a:gs pos="100000">
                  <a:schemeClr val="accent6">
                    <a:lumMod val="5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CD38FCE1-D690-44E0-8687-BAE87218B7BF}"/>
              </a:ext>
            </a:extLst>
          </p:cNvPr>
          <p:cNvCxnSpPr/>
          <p:nvPr/>
        </p:nvCxnSpPr>
        <p:spPr>
          <a:xfrm>
            <a:off x="7438496" y="5608326"/>
            <a:ext cx="4753504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accent6"/>
                </a:gs>
                <a:gs pos="100000">
                  <a:schemeClr val="accent6">
                    <a:lumMod val="5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id="{9285EB27-4B7F-4DBC-B2D3-A0E05AA7F32A}"/>
              </a:ext>
            </a:extLst>
          </p:cNvPr>
          <p:cNvSpPr txBox="1">
            <a:spLocks/>
          </p:cNvSpPr>
          <p:nvPr/>
        </p:nvSpPr>
        <p:spPr>
          <a:xfrm>
            <a:off x="915229" y="339886"/>
            <a:ext cx="6097836" cy="607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经验和教训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86559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3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4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3" dur="2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8" dur="2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3" dur="2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8" dur="2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A69D4274-132F-4415-89E8-067DF6686DF5}"/>
              </a:ext>
            </a:extLst>
          </p:cNvPr>
          <p:cNvSpPr/>
          <p:nvPr/>
        </p:nvSpPr>
        <p:spPr>
          <a:xfrm>
            <a:off x="0" y="0"/>
            <a:ext cx="12192000" cy="68704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5A505C1-4BEC-433A-AC35-58885E676136}"/>
              </a:ext>
            </a:extLst>
          </p:cNvPr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18CDE33-8E11-4F53-9E58-00613C9AF1BA}"/>
                </a:ext>
              </a:extLst>
            </p:cNvPr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90EC946-88F7-4383-9137-17451F108C04}"/>
                </a:ext>
              </a:extLst>
            </p:cNvPr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3443324-10D7-4361-8820-32A46E8C3BC7}"/>
                </a:ext>
              </a:extLst>
            </p:cNvPr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5F0E2935-F4D7-47C3-A3A9-0802ABDE8394}"/>
                </a:ext>
              </a:extLst>
            </p:cNvPr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1CC15A6-BE37-4D00-BDD3-D034CA2CF2E7}"/>
                </a:ext>
              </a:extLst>
            </p:cNvPr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A3412EE0-D5F7-4FBE-BDC6-ACD8ECC681A9}"/>
              </a:ext>
            </a:extLst>
          </p:cNvPr>
          <p:cNvSpPr txBox="1"/>
          <p:nvPr/>
        </p:nvSpPr>
        <p:spPr>
          <a:xfrm>
            <a:off x="3965113" y="2875757"/>
            <a:ext cx="6358791" cy="923330"/>
          </a:xfrm>
          <a:prstGeom prst="rect">
            <a:avLst/>
          </a:prstGeom>
          <a:noFill/>
          <a:effectLst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defRPr sz="5400" b="1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未来工作计划</a:t>
            </a:r>
            <a:endParaRPr lang="zh-CN" altLang="zh-CN" dirty="0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75BD65C7-9A10-4C0B-9389-8E4B1A675BF2}"/>
              </a:ext>
            </a:extLst>
          </p:cNvPr>
          <p:cNvSpPr/>
          <p:nvPr/>
        </p:nvSpPr>
        <p:spPr bwMode="auto">
          <a:xfrm flipV="1">
            <a:off x="9786083" y="1353"/>
            <a:ext cx="2405917" cy="376531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4C0778B0-B91E-40C3-BD22-FCEE7E60F65E}"/>
              </a:ext>
            </a:extLst>
          </p:cNvPr>
          <p:cNvSpPr/>
          <p:nvPr/>
        </p:nvSpPr>
        <p:spPr bwMode="auto">
          <a:xfrm flipV="1">
            <a:off x="9786083" y="1353"/>
            <a:ext cx="2405917" cy="376531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5F143DEA-B133-4B2A-96F3-E3BDC487DC22}"/>
              </a:ext>
            </a:extLst>
          </p:cNvPr>
          <p:cNvSpPr txBox="1"/>
          <p:nvPr/>
        </p:nvSpPr>
        <p:spPr>
          <a:xfrm>
            <a:off x="473875" y="1169760"/>
            <a:ext cx="2906565" cy="1569660"/>
          </a:xfrm>
          <a:prstGeom prst="rect">
            <a:avLst/>
          </a:prstGeom>
          <a:noFill/>
          <a:effectLst/>
        </p:spPr>
        <p:txBody>
          <a:bodyPr wrap="none" rtlCol="0">
            <a:normAutofit/>
          </a:bodyPr>
          <a:lstStyle/>
          <a:p>
            <a:r>
              <a:rPr lang="en-US" altLang="zh-CN" sz="9600" b="1" dirty="0">
                <a:solidFill>
                  <a:schemeClr val="accent6"/>
                </a:solidFill>
                <a:latin typeface="+mj-lt"/>
                <a:ea typeface="锐字云字库中长宋GB" panose="02010604000000000000" pitchFamily="2" charset="-122"/>
              </a:rPr>
              <a:t>PART</a:t>
            </a:r>
            <a:endParaRPr lang="zh-CN" altLang="en-US" sz="9600" b="1" dirty="0">
              <a:solidFill>
                <a:schemeClr val="accent6"/>
              </a:solidFill>
              <a:latin typeface="+mj-lt"/>
              <a:ea typeface="锐字云字库中长宋GB" panose="02010604000000000000" pitchFamily="2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3F97D354-C3A3-4E3A-9AC9-281A4AF77A8B}"/>
              </a:ext>
            </a:extLst>
          </p:cNvPr>
          <p:cNvSpPr txBox="1"/>
          <p:nvPr/>
        </p:nvSpPr>
        <p:spPr>
          <a:xfrm>
            <a:off x="3733318" y="1156313"/>
            <a:ext cx="926857" cy="1569660"/>
          </a:xfrm>
          <a:prstGeom prst="rect">
            <a:avLst/>
          </a:prstGeom>
          <a:noFill/>
          <a:effectLst/>
        </p:spPr>
        <p:txBody>
          <a:bodyPr wrap="none" rtlCol="0">
            <a:normAutofit/>
          </a:bodyPr>
          <a:lstStyle>
            <a:defPPr>
              <a:defRPr lang="zh-CN"/>
            </a:defPPr>
            <a:lvl1pPr>
              <a:defRPr sz="8000" b="1">
                <a:solidFill>
                  <a:schemeClr val="accent6">
                    <a:lumMod val="75000"/>
                  </a:schemeClr>
                </a:solidFill>
                <a:latin typeface="锐字云字库中长宋GB" panose="02010604000000000000" pitchFamily="2" charset="-122"/>
                <a:ea typeface="锐字云字库中长宋GB" panose="02010604000000000000" pitchFamily="2" charset="-122"/>
              </a:defRPr>
            </a:lvl1pPr>
          </a:lstStyle>
          <a:p>
            <a:r>
              <a:rPr lang="en-US" altLang="zh-CN" sz="9600" dirty="0">
                <a:solidFill>
                  <a:schemeClr val="accent6"/>
                </a:solidFill>
                <a:latin typeface="+mj-lt"/>
              </a:rPr>
              <a:t>4</a:t>
            </a:r>
            <a:endParaRPr lang="zh-CN" altLang="en-US" sz="9600" dirty="0">
              <a:solidFill>
                <a:schemeClr val="accent6"/>
              </a:solidFill>
              <a:latin typeface="+mj-lt"/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FF95F65B-FA46-4E45-BC05-27100627B39B}"/>
              </a:ext>
            </a:extLst>
          </p:cNvPr>
          <p:cNvCxnSpPr>
            <a:cxnSpLocks/>
          </p:cNvCxnSpPr>
          <p:nvPr/>
        </p:nvCxnSpPr>
        <p:spPr>
          <a:xfrm>
            <a:off x="4987925" y="2327561"/>
            <a:ext cx="167097" cy="0"/>
          </a:xfrm>
          <a:prstGeom prst="line">
            <a:avLst/>
          </a:prstGeom>
          <a:ln w="635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685EA168-B82F-485B-AB28-2146A53979A2}"/>
              </a:ext>
            </a:extLst>
          </p:cNvPr>
          <p:cNvCxnSpPr>
            <a:cxnSpLocks/>
          </p:cNvCxnSpPr>
          <p:nvPr/>
        </p:nvCxnSpPr>
        <p:spPr>
          <a:xfrm>
            <a:off x="4723676" y="2327561"/>
            <a:ext cx="195986" cy="0"/>
          </a:xfrm>
          <a:prstGeom prst="line">
            <a:avLst/>
          </a:prstGeom>
          <a:ln w="635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E4C6C017-7D7F-495A-ABF4-80713EBADFB2}"/>
              </a:ext>
            </a:extLst>
          </p:cNvPr>
          <p:cNvCxnSpPr>
            <a:cxnSpLocks/>
          </p:cNvCxnSpPr>
          <p:nvPr/>
        </p:nvCxnSpPr>
        <p:spPr>
          <a:xfrm flipV="1">
            <a:off x="0" y="2324696"/>
            <a:ext cx="4648199" cy="18740"/>
          </a:xfrm>
          <a:prstGeom prst="line">
            <a:avLst/>
          </a:prstGeom>
          <a:ln w="66675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DFC5CFC6-CFC0-4D6D-9F42-4F8B5A41340A}"/>
              </a:ext>
            </a:extLst>
          </p:cNvPr>
          <p:cNvCxnSpPr>
            <a:cxnSpLocks/>
          </p:cNvCxnSpPr>
          <p:nvPr/>
        </p:nvCxnSpPr>
        <p:spPr>
          <a:xfrm>
            <a:off x="8581853" y="3576291"/>
            <a:ext cx="195986" cy="0"/>
          </a:xfrm>
          <a:prstGeom prst="line">
            <a:avLst/>
          </a:prstGeom>
          <a:ln w="635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1C070956-C5C3-42AC-920B-8165414BD15C}"/>
              </a:ext>
            </a:extLst>
          </p:cNvPr>
          <p:cNvCxnSpPr>
            <a:cxnSpLocks/>
          </p:cNvCxnSpPr>
          <p:nvPr/>
        </p:nvCxnSpPr>
        <p:spPr>
          <a:xfrm>
            <a:off x="8846102" y="3576291"/>
            <a:ext cx="167097" cy="0"/>
          </a:xfrm>
          <a:prstGeom prst="line">
            <a:avLst/>
          </a:prstGeom>
          <a:ln w="635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937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65" grpId="0"/>
      <p:bldP spid="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矩形 112">
            <a:extLst>
              <a:ext uri="{FF2B5EF4-FFF2-40B4-BE49-F238E27FC236}">
                <a16:creationId xmlns:a16="http://schemas.microsoft.com/office/drawing/2014/main" id="{3EE070BC-6726-4D93-B532-AB8FC930BBD6}"/>
              </a:ext>
            </a:extLst>
          </p:cNvPr>
          <p:cNvSpPr/>
          <p:nvPr/>
        </p:nvSpPr>
        <p:spPr>
          <a:xfrm>
            <a:off x="0" y="0"/>
            <a:ext cx="12192000" cy="68704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A5EAED41-4B78-4672-B51F-F3CCEF61810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2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6372555"/>
            <a:ext cx="12193057" cy="483390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14938EA-DCE3-401E-B148-3582AF21CF30}"/>
              </a:ext>
            </a:extLst>
          </p:cNvPr>
          <p:cNvCxnSpPr>
            <a:cxnSpLocks/>
          </p:cNvCxnSpPr>
          <p:nvPr/>
        </p:nvCxnSpPr>
        <p:spPr>
          <a:xfrm>
            <a:off x="655052" y="901952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B5C8791-1317-4DF5-BDBD-1BE4CC33FC98}"/>
              </a:ext>
            </a:extLst>
          </p:cNvPr>
          <p:cNvGrpSpPr/>
          <p:nvPr/>
        </p:nvGrpSpPr>
        <p:grpSpPr>
          <a:xfrm>
            <a:off x="232949" y="485445"/>
            <a:ext cx="682280" cy="379310"/>
            <a:chOff x="232949" y="336204"/>
            <a:chExt cx="556038" cy="561975"/>
          </a:xfrm>
        </p:grpSpPr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4E4615F5-F521-417C-99E2-3D1381D4C250}"/>
                </a:ext>
              </a:extLst>
            </p:cNvPr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id="{DBB58581-7B40-4442-8D54-F8C1651EE600}"/>
                </a:ext>
              </a:extLst>
            </p:cNvPr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3CE82183-225F-4BC1-A089-3E7F6AA9EE49}"/>
                </a:ext>
              </a:extLst>
            </p:cNvPr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F1D49276-4FD0-4166-BB63-03CAED48789C}"/>
              </a:ext>
            </a:extLst>
          </p:cNvPr>
          <p:cNvGrpSpPr/>
          <p:nvPr/>
        </p:nvGrpSpPr>
        <p:grpSpPr>
          <a:xfrm>
            <a:off x="6670452" y="1989148"/>
            <a:ext cx="4808865" cy="565228"/>
            <a:chOff x="6211130" y="3345702"/>
            <a:chExt cx="4925545" cy="588805"/>
          </a:xfrm>
        </p:grpSpPr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919ADD2F-AA0D-4C1C-BE19-4421930BD43A}"/>
                </a:ext>
              </a:extLst>
            </p:cNvPr>
            <p:cNvGrpSpPr/>
            <p:nvPr/>
          </p:nvGrpSpPr>
          <p:grpSpPr>
            <a:xfrm>
              <a:off x="6211130" y="3345702"/>
              <a:ext cx="4925545" cy="588805"/>
              <a:chOff x="6211130" y="3345702"/>
              <a:chExt cx="4925545" cy="588805"/>
            </a:xfrm>
          </p:grpSpPr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DC56F273-5E9B-4F16-9751-3D01C8BCD461}"/>
                  </a:ext>
                </a:extLst>
              </p:cNvPr>
              <p:cNvGrpSpPr/>
              <p:nvPr/>
            </p:nvGrpSpPr>
            <p:grpSpPr>
              <a:xfrm>
                <a:off x="6211130" y="3345702"/>
                <a:ext cx="4925545" cy="588805"/>
                <a:chOff x="751769" y="1569723"/>
                <a:chExt cx="4925545" cy="588805"/>
              </a:xfrm>
            </p:grpSpPr>
            <p:grpSp>
              <p:nvGrpSpPr>
                <p:cNvPr id="63" name="组合 62">
                  <a:extLst>
                    <a:ext uri="{FF2B5EF4-FFF2-40B4-BE49-F238E27FC236}">
                      <a16:creationId xmlns:a16="http://schemas.microsoft.com/office/drawing/2014/main" id="{79014F28-4444-4718-8EEE-DE698599F3AE}"/>
                    </a:ext>
                  </a:extLst>
                </p:cNvPr>
                <p:cNvGrpSpPr/>
                <p:nvPr/>
              </p:nvGrpSpPr>
              <p:grpSpPr>
                <a:xfrm>
                  <a:off x="751769" y="1569723"/>
                  <a:ext cx="452191" cy="522223"/>
                  <a:chOff x="751769" y="1569723"/>
                  <a:chExt cx="452191" cy="522223"/>
                </a:xfrm>
              </p:grpSpPr>
              <p:sp>
                <p:nvSpPr>
                  <p:cNvPr id="65" name="平行四边形 64">
                    <a:extLst>
                      <a:ext uri="{FF2B5EF4-FFF2-40B4-BE49-F238E27FC236}">
                        <a16:creationId xmlns:a16="http://schemas.microsoft.com/office/drawing/2014/main" id="{5B0A6C55-7CC5-4667-B8BD-280DD64F84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1769" y="1569723"/>
                    <a:ext cx="452191" cy="522223"/>
                  </a:xfrm>
                  <a:prstGeom prst="parallelogram">
                    <a:avLst>
                      <a:gd name="adj" fmla="val 30055"/>
                    </a:avLst>
                  </a:prstGeom>
                  <a:gradFill flip="none" rotWithShape="1">
                    <a:gsLst>
                      <a:gs pos="0">
                        <a:schemeClr val="accent6"/>
                      </a:gs>
                      <a:gs pos="100000">
                        <a:schemeClr val="bg2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 w="0"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 fontScale="77500" lnSpcReduction="20000"/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3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sz="1600" b="0" i="0" u="none" strike="noStrike" cap="none" normalizeH="0" baseline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+mn-ea"/>
                      <a:cs typeface="宋体" panose="02010600030101010101" pitchFamily="2" charset="-122"/>
                    </a:endParaRPr>
                  </a:p>
                </p:txBody>
              </p:sp>
              <p:sp>
                <p:nvSpPr>
                  <p:cNvPr id="66" name="平行四边形 65">
                    <a:extLst>
                      <a:ext uri="{FF2B5EF4-FFF2-40B4-BE49-F238E27FC236}">
                        <a16:creationId xmlns:a16="http://schemas.microsoft.com/office/drawing/2014/main" id="{DA1D9792-7499-4AF5-AF3A-C6D30779F4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5229" y="1758498"/>
                    <a:ext cx="288731" cy="333448"/>
                  </a:xfrm>
                  <a:prstGeom prst="parallelogram">
                    <a:avLst>
                      <a:gd name="adj" fmla="val 30055"/>
                    </a:avLst>
                  </a:prstGeom>
                  <a:gradFill flip="none" rotWithShape="1">
                    <a:gsLst>
                      <a:gs pos="0">
                        <a:schemeClr val="accent6"/>
                      </a:gs>
                      <a:gs pos="100000">
                        <a:schemeClr val="bg2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 w="0"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 fontScale="32500" lnSpcReduction="20000"/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3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sz="1600" b="0" i="0" u="none" strike="noStrike" cap="none" normalizeH="0" baseline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+mn-ea"/>
                      <a:cs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64" name="平行四边形 63">
                  <a:extLst>
                    <a:ext uri="{FF2B5EF4-FFF2-40B4-BE49-F238E27FC236}">
                      <a16:creationId xmlns:a16="http://schemas.microsoft.com/office/drawing/2014/main" id="{53E45399-BDD7-49A2-B8FC-7A722287319C}"/>
                    </a:ext>
                  </a:extLst>
                </p:cNvPr>
                <p:cNvSpPr/>
                <p:nvPr/>
              </p:nvSpPr>
              <p:spPr bwMode="auto">
                <a:xfrm>
                  <a:off x="1135794" y="1749030"/>
                  <a:ext cx="4541520" cy="409498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bg2">
                        <a:alpha val="0"/>
                      </a:schemeClr>
                    </a:gs>
                  </a:gsLst>
                  <a:lin ang="0" scaled="1"/>
                  <a:tileRect/>
                </a:gradFill>
                <a:ln w="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85000" lnSpcReduction="20000"/>
                </a:bodyPr>
                <a:lstStyle/>
                <a:p>
                  <a:pPr eaLnBrk="0" fontAlgn="base" hangingPunct="0">
                    <a:lnSpc>
                      <a:spcPct val="13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  <p:sp>
            <p:nvSpPr>
              <p:cNvPr id="84" name="平行四边形 83">
                <a:extLst>
                  <a:ext uri="{FF2B5EF4-FFF2-40B4-BE49-F238E27FC236}">
                    <a16:creationId xmlns:a16="http://schemas.microsoft.com/office/drawing/2014/main" id="{379A5796-E63C-4976-B97F-DE4DFB54F7E7}"/>
                  </a:ext>
                </a:extLst>
              </p:cNvPr>
              <p:cNvSpPr/>
              <p:nvPr/>
            </p:nvSpPr>
            <p:spPr bwMode="auto">
              <a:xfrm>
                <a:off x="6484710" y="3493115"/>
                <a:ext cx="4477158" cy="409498"/>
              </a:xfrm>
              <a:prstGeom prst="parallelogram">
                <a:avLst/>
              </a:prstGeom>
              <a:noFill/>
              <a:ln w="3175">
                <a:gradFill flip="none" rotWithShape="1">
                  <a:gsLst>
                    <a:gs pos="61500">
                      <a:srgbClr val="47AAFE">
                        <a:alpha val="0"/>
                      </a:srgbClr>
                    </a:gs>
                    <a:gs pos="0">
                      <a:schemeClr val="accent6"/>
                    </a:gs>
                    <a:gs pos="100000">
                      <a:schemeClr val="bg2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4BEB233-C271-47B7-AD3A-23082F3A1189}"/>
                </a:ext>
              </a:extLst>
            </p:cNvPr>
            <p:cNvSpPr txBox="1"/>
            <p:nvPr/>
          </p:nvSpPr>
          <p:spPr>
            <a:xfrm>
              <a:off x="6325430" y="3521427"/>
              <a:ext cx="3664390" cy="382216"/>
            </a:xfrm>
            <a:prstGeom prst="parallelogram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做好应收利息回收工作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4EE79B19-3BA4-4BAB-AEE3-ED51B95DD997}"/>
              </a:ext>
            </a:extLst>
          </p:cNvPr>
          <p:cNvGrpSpPr/>
          <p:nvPr/>
        </p:nvGrpSpPr>
        <p:grpSpPr>
          <a:xfrm>
            <a:off x="6670452" y="2663740"/>
            <a:ext cx="4808865" cy="567770"/>
            <a:chOff x="6211130" y="4839180"/>
            <a:chExt cx="4644058" cy="588805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924190A3-A4EA-4881-976A-6B6F7E04B37A}"/>
                </a:ext>
              </a:extLst>
            </p:cNvPr>
            <p:cNvGrpSpPr/>
            <p:nvPr/>
          </p:nvGrpSpPr>
          <p:grpSpPr>
            <a:xfrm>
              <a:off x="6211130" y="4839180"/>
              <a:ext cx="4644058" cy="588805"/>
              <a:chOff x="6211130" y="4839180"/>
              <a:chExt cx="4644058" cy="588805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6EF343EE-B325-4B90-AD78-DC9DA34AC6A2}"/>
                  </a:ext>
                </a:extLst>
              </p:cNvPr>
              <p:cNvGrpSpPr/>
              <p:nvPr/>
            </p:nvGrpSpPr>
            <p:grpSpPr>
              <a:xfrm>
                <a:off x="6211130" y="4839180"/>
                <a:ext cx="4644058" cy="588805"/>
                <a:chOff x="751769" y="1569723"/>
                <a:chExt cx="4644058" cy="588805"/>
              </a:xfrm>
            </p:grpSpPr>
            <p:grpSp>
              <p:nvGrpSpPr>
                <p:cNvPr id="53" name="组合 52">
                  <a:extLst>
                    <a:ext uri="{FF2B5EF4-FFF2-40B4-BE49-F238E27FC236}">
                      <a16:creationId xmlns:a16="http://schemas.microsoft.com/office/drawing/2014/main" id="{9D576E54-2099-4AAA-A63A-556AF9334293}"/>
                    </a:ext>
                  </a:extLst>
                </p:cNvPr>
                <p:cNvGrpSpPr/>
                <p:nvPr/>
              </p:nvGrpSpPr>
              <p:grpSpPr>
                <a:xfrm>
                  <a:off x="751769" y="1569723"/>
                  <a:ext cx="452191" cy="522223"/>
                  <a:chOff x="751769" y="1569723"/>
                  <a:chExt cx="452191" cy="522223"/>
                </a:xfrm>
              </p:grpSpPr>
              <p:sp>
                <p:nvSpPr>
                  <p:cNvPr id="55" name="平行四边形 54">
                    <a:extLst>
                      <a:ext uri="{FF2B5EF4-FFF2-40B4-BE49-F238E27FC236}">
                        <a16:creationId xmlns:a16="http://schemas.microsoft.com/office/drawing/2014/main" id="{3FDF5110-125F-4E33-B721-E4795E4C65B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1769" y="1569723"/>
                    <a:ext cx="452191" cy="522223"/>
                  </a:xfrm>
                  <a:prstGeom prst="parallelogram">
                    <a:avLst>
                      <a:gd name="adj" fmla="val 30055"/>
                    </a:avLst>
                  </a:prstGeom>
                  <a:gradFill flip="none" rotWithShape="1">
                    <a:gsLst>
                      <a:gs pos="0">
                        <a:schemeClr val="accent6"/>
                      </a:gs>
                      <a:gs pos="100000">
                        <a:schemeClr val="bg2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 w="0"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 fontScale="77500" lnSpcReduction="20000"/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3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sz="1600" b="0" i="0" u="none" strike="noStrike" cap="none" normalizeH="0" baseline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+mn-ea"/>
                      <a:cs typeface="宋体" panose="02010600030101010101" pitchFamily="2" charset="-122"/>
                    </a:endParaRPr>
                  </a:p>
                </p:txBody>
              </p:sp>
              <p:sp>
                <p:nvSpPr>
                  <p:cNvPr id="56" name="平行四边形 55">
                    <a:extLst>
                      <a:ext uri="{FF2B5EF4-FFF2-40B4-BE49-F238E27FC236}">
                        <a16:creationId xmlns:a16="http://schemas.microsoft.com/office/drawing/2014/main" id="{78216D73-BA66-4D49-878E-E1310ABACE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5229" y="1758498"/>
                    <a:ext cx="288731" cy="333448"/>
                  </a:xfrm>
                  <a:prstGeom prst="parallelogram">
                    <a:avLst>
                      <a:gd name="adj" fmla="val 30055"/>
                    </a:avLst>
                  </a:prstGeom>
                  <a:gradFill flip="none" rotWithShape="1">
                    <a:gsLst>
                      <a:gs pos="0">
                        <a:schemeClr val="accent6"/>
                      </a:gs>
                      <a:gs pos="100000">
                        <a:schemeClr val="bg2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 w="0"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 fontScale="32500" lnSpcReduction="20000"/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3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sz="1600" b="0" i="0" u="none" strike="noStrike" cap="none" normalizeH="0" baseline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+mn-ea"/>
                      <a:cs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54" name="平行四边形 53">
                  <a:extLst>
                    <a:ext uri="{FF2B5EF4-FFF2-40B4-BE49-F238E27FC236}">
                      <a16:creationId xmlns:a16="http://schemas.microsoft.com/office/drawing/2014/main" id="{4AAE23BC-E944-4B38-893D-0DC413AC0390}"/>
                    </a:ext>
                  </a:extLst>
                </p:cNvPr>
                <p:cNvSpPr/>
                <p:nvPr/>
              </p:nvSpPr>
              <p:spPr bwMode="auto">
                <a:xfrm>
                  <a:off x="1135794" y="1749030"/>
                  <a:ext cx="4260033" cy="409498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bg2">
                        <a:alpha val="0"/>
                      </a:schemeClr>
                    </a:gs>
                  </a:gsLst>
                  <a:lin ang="0" scaled="1"/>
                  <a:tileRect/>
                </a:gradFill>
                <a:ln w="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85000" lnSpcReduction="20000"/>
                </a:bodyPr>
                <a:lstStyle/>
                <a:p>
                  <a:pPr eaLnBrk="0" fontAlgn="base" hangingPunct="0">
                    <a:lnSpc>
                      <a:spcPct val="13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  <p:sp>
            <p:nvSpPr>
              <p:cNvPr id="85" name="平行四边形 84">
                <a:extLst>
                  <a:ext uri="{FF2B5EF4-FFF2-40B4-BE49-F238E27FC236}">
                    <a16:creationId xmlns:a16="http://schemas.microsoft.com/office/drawing/2014/main" id="{2AD164E4-C16F-4068-855B-00D3CC53CF41}"/>
                  </a:ext>
                </a:extLst>
              </p:cNvPr>
              <p:cNvSpPr/>
              <p:nvPr/>
            </p:nvSpPr>
            <p:spPr bwMode="auto">
              <a:xfrm>
                <a:off x="6484709" y="4983864"/>
                <a:ext cx="4285685" cy="409498"/>
              </a:xfrm>
              <a:prstGeom prst="parallelogram">
                <a:avLst/>
              </a:prstGeom>
              <a:noFill/>
              <a:ln w="3175">
                <a:gradFill flip="none" rotWithShape="1">
                  <a:gsLst>
                    <a:gs pos="61500">
                      <a:srgbClr val="47AAFE">
                        <a:alpha val="0"/>
                      </a:srgbClr>
                    </a:gs>
                    <a:gs pos="0">
                      <a:schemeClr val="accent6"/>
                    </a:gs>
                    <a:gs pos="100000">
                      <a:schemeClr val="bg2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152A81F-E854-493C-B4A1-EF692884893D}"/>
                </a:ext>
              </a:extLst>
            </p:cNvPr>
            <p:cNvSpPr txBox="1"/>
            <p:nvPr/>
          </p:nvSpPr>
          <p:spPr>
            <a:xfrm>
              <a:off x="6325430" y="5011633"/>
              <a:ext cx="3973723" cy="380505"/>
            </a:xfrm>
            <a:prstGeom prst="parallelogram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做好风险分类的汇总及上报工作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4A4303C7-6F14-4408-B227-C6CA584A9B04}"/>
              </a:ext>
            </a:extLst>
          </p:cNvPr>
          <p:cNvGrpSpPr/>
          <p:nvPr/>
        </p:nvGrpSpPr>
        <p:grpSpPr>
          <a:xfrm>
            <a:off x="6670452" y="1287969"/>
            <a:ext cx="4808865" cy="591815"/>
            <a:chOff x="6218750" y="1897765"/>
            <a:chExt cx="4636438" cy="588805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D80B4C61-47C7-4227-93FE-1E7C96574528}"/>
                </a:ext>
              </a:extLst>
            </p:cNvPr>
            <p:cNvGrpSpPr/>
            <p:nvPr/>
          </p:nvGrpSpPr>
          <p:grpSpPr>
            <a:xfrm>
              <a:off x="6218750" y="1897765"/>
              <a:ext cx="4636438" cy="588805"/>
              <a:chOff x="6218750" y="1897765"/>
              <a:chExt cx="4636438" cy="588805"/>
            </a:xfrm>
          </p:grpSpPr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013351D7-6490-4B0B-AFAC-CF3AE6708CA4}"/>
                  </a:ext>
                </a:extLst>
              </p:cNvPr>
              <p:cNvGrpSpPr/>
              <p:nvPr/>
            </p:nvGrpSpPr>
            <p:grpSpPr>
              <a:xfrm>
                <a:off x="6218750" y="1897765"/>
                <a:ext cx="4636438" cy="588805"/>
                <a:chOff x="751769" y="1569723"/>
                <a:chExt cx="4636438" cy="588805"/>
              </a:xfrm>
            </p:grpSpPr>
            <p:grpSp>
              <p:nvGrpSpPr>
                <p:cNvPr id="58" name="组合 57">
                  <a:extLst>
                    <a:ext uri="{FF2B5EF4-FFF2-40B4-BE49-F238E27FC236}">
                      <a16:creationId xmlns:a16="http://schemas.microsoft.com/office/drawing/2014/main" id="{CC037C46-CCB3-4221-AE99-201EBD35E81E}"/>
                    </a:ext>
                  </a:extLst>
                </p:cNvPr>
                <p:cNvGrpSpPr/>
                <p:nvPr/>
              </p:nvGrpSpPr>
              <p:grpSpPr>
                <a:xfrm>
                  <a:off x="751769" y="1569723"/>
                  <a:ext cx="452191" cy="522223"/>
                  <a:chOff x="751769" y="1569723"/>
                  <a:chExt cx="452191" cy="522223"/>
                </a:xfrm>
              </p:grpSpPr>
              <p:sp>
                <p:nvSpPr>
                  <p:cNvPr id="60" name="平行四边形 59">
                    <a:extLst>
                      <a:ext uri="{FF2B5EF4-FFF2-40B4-BE49-F238E27FC236}">
                        <a16:creationId xmlns:a16="http://schemas.microsoft.com/office/drawing/2014/main" id="{000E653E-F3C1-4CFD-B063-5DABA68165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1769" y="1569723"/>
                    <a:ext cx="452191" cy="522223"/>
                  </a:xfrm>
                  <a:prstGeom prst="parallelogram">
                    <a:avLst>
                      <a:gd name="adj" fmla="val 30055"/>
                    </a:avLst>
                  </a:prstGeom>
                  <a:gradFill flip="none" rotWithShape="1">
                    <a:gsLst>
                      <a:gs pos="0">
                        <a:schemeClr val="accent6"/>
                      </a:gs>
                      <a:gs pos="100000">
                        <a:schemeClr val="bg2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 w="0"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 fontScale="77500" lnSpcReduction="20000"/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3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sz="1600" b="0" i="0" u="none" strike="noStrike" cap="none" normalizeH="0" baseline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+mn-ea"/>
                      <a:cs typeface="宋体" panose="02010600030101010101" pitchFamily="2" charset="-122"/>
                    </a:endParaRPr>
                  </a:p>
                </p:txBody>
              </p:sp>
              <p:sp>
                <p:nvSpPr>
                  <p:cNvPr id="61" name="平行四边形 60">
                    <a:extLst>
                      <a:ext uri="{FF2B5EF4-FFF2-40B4-BE49-F238E27FC236}">
                        <a16:creationId xmlns:a16="http://schemas.microsoft.com/office/drawing/2014/main" id="{BE7F4663-93E0-42E4-9D19-E508ED1598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5229" y="1758498"/>
                    <a:ext cx="288731" cy="333448"/>
                  </a:xfrm>
                  <a:prstGeom prst="parallelogram">
                    <a:avLst>
                      <a:gd name="adj" fmla="val 30055"/>
                    </a:avLst>
                  </a:prstGeom>
                  <a:gradFill flip="none" rotWithShape="1">
                    <a:gsLst>
                      <a:gs pos="0">
                        <a:schemeClr val="accent6"/>
                      </a:gs>
                      <a:gs pos="100000">
                        <a:schemeClr val="bg2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 w="0"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 fontScale="40000" lnSpcReduction="20000"/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3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sz="1600" b="0" i="0" u="none" strike="noStrike" cap="none" normalizeH="0" baseline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+mn-ea"/>
                      <a:cs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59" name="平行四边形 58">
                  <a:extLst>
                    <a:ext uri="{FF2B5EF4-FFF2-40B4-BE49-F238E27FC236}">
                      <a16:creationId xmlns:a16="http://schemas.microsoft.com/office/drawing/2014/main" id="{D520BC42-0927-4FCF-BC4A-7E67413BA0AE}"/>
                    </a:ext>
                  </a:extLst>
                </p:cNvPr>
                <p:cNvSpPr/>
                <p:nvPr/>
              </p:nvSpPr>
              <p:spPr bwMode="auto">
                <a:xfrm>
                  <a:off x="1135794" y="1749030"/>
                  <a:ext cx="4252413" cy="409498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bg2">
                        <a:alpha val="0"/>
                      </a:schemeClr>
                    </a:gs>
                  </a:gsLst>
                  <a:lin ang="0" scaled="1"/>
                  <a:tileRect/>
                </a:gradFill>
                <a:ln w="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85000" lnSpcReduction="20000"/>
                </a:bodyPr>
                <a:lstStyle/>
                <a:p>
                  <a:pPr eaLnBrk="0" fontAlgn="base" hangingPunct="0">
                    <a:lnSpc>
                      <a:spcPct val="13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  <p:sp>
            <p:nvSpPr>
              <p:cNvPr id="83" name="平行四边形 82">
                <a:extLst>
                  <a:ext uri="{FF2B5EF4-FFF2-40B4-BE49-F238E27FC236}">
                    <a16:creationId xmlns:a16="http://schemas.microsoft.com/office/drawing/2014/main" id="{87D5F459-8BAA-4860-A16F-D8C0666F4B2E}"/>
                  </a:ext>
                </a:extLst>
              </p:cNvPr>
              <p:cNvSpPr/>
              <p:nvPr/>
            </p:nvSpPr>
            <p:spPr bwMode="auto">
              <a:xfrm>
                <a:off x="6484710" y="2030755"/>
                <a:ext cx="4370478" cy="409498"/>
              </a:xfrm>
              <a:prstGeom prst="parallelogram">
                <a:avLst/>
              </a:prstGeom>
              <a:noFill/>
              <a:ln w="3175">
                <a:gradFill flip="none" rotWithShape="1">
                  <a:gsLst>
                    <a:gs pos="61500">
                      <a:srgbClr val="47AAFE">
                        <a:alpha val="0"/>
                      </a:srgbClr>
                    </a:gs>
                    <a:gs pos="0">
                      <a:schemeClr val="accent6"/>
                    </a:gs>
                    <a:gs pos="100000">
                      <a:schemeClr val="bg2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5F4B183-67A6-41E9-9B95-ACB1039C2E44}"/>
                </a:ext>
              </a:extLst>
            </p:cNvPr>
            <p:cNvSpPr txBox="1"/>
            <p:nvPr/>
          </p:nvSpPr>
          <p:spPr>
            <a:xfrm>
              <a:off x="6325431" y="2085836"/>
              <a:ext cx="3618670" cy="366911"/>
            </a:xfrm>
            <a:prstGeom prst="parallelogram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积极做好各项报表等其它工作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E6F453C6-6676-46B2-9527-DD4370E74C9E}"/>
              </a:ext>
            </a:extLst>
          </p:cNvPr>
          <p:cNvGrpSpPr/>
          <p:nvPr/>
        </p:nvGrpSpPr>
        <p:grpSpPr>
          <a:xfrm>
            <a:off x="660400" y="4498796"/>
            <a:ext cx="4808865" cy="588805"/>
            <a:chOff x="1056569" y="3048632"/>
            <a:chExt cx="3892629" cy="588805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8F84FE53-8EFB-484D-A601-433F992663A6}"/>
                </a:ext>
              </a:extLst>
            </p:cNvPr>
            <p:cNvGrpSpPr/>
            <p:nvPr/>
          </p:nvGrpSpPr>
          <p:grpSpPr>
            <a:xfrm>
              <a:off x="1056569" y="3048632"/>
              <a:ext cx="3892629" cy="588805"/>
              <a:chOff x="1056569" y="3048632"/>
              <a:chExt cx="3892629" cy="588805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BB1AECAD-5E81-444D-9528-CD99AAB9D642}"/>
                  </a:ext>
                </a:extLst>
              </p:cNvPr>
              <p:cNvGrpSpPr/>
              <p:nvPr/>
            </p:nvGrpSpPr>
            <p:grpSpPr>
              <a:xfrm>
                <a:off x="1056569" y="3048632"/>
                <a:ext cx="3892629" cy="588805"/>
                <a:chOff x="751769" y="1569723"/>
                <a:chExt cx="3892629" cy="588805"/>
              </a:xfrm>
            </p:grpSpPr>
            <p:grpSp>
              <p:nvGrpSpPr>
                <p:cNvPr id="43" name="组合 42">
                  <a:extLst>
                    <a:ext uri="{FF2B5EF4-FFF2-40B4-BE49-F238E27FC236}">
                      <a16:creationId xmlns:a16="http://schemas.microsoft.com/office/drawing/2014/main" id="{B3967ACD-D2AA-4EB7-B9CF-9AE29B75F2A4}"/>
                    </a:ext>
                  </a:extLst>
                </p:cNvPr>
                <p:cNvGrpSpPr/>
                <p:nvPr/>
              </p:nvGrpSpPr>
              <p:grpSpPr>
                <a:xfrm>
                  <a:off x="751769" y="1569723"/>
                  <a:ext cx="452191" cy="522223"/>
                  <a:chOff x="751769" y="1569723"/>
                  <a:chExt cx="452191" cy="522223"/>
                </a:xfrm>
              </p:grpSpPr>
              <p:sp>
                <p:nvSpPr>
                  <p:cNvPr id="45" name="平行四边形 44">
                    <a:extLst>
                      <a:ext uri="{FF2B5EF4-FFF2-40B4-BE49-F238E27FC236}">
                        <a16:creationId xmlns:a16="http://schemas.microsoft.com/office/drawing/2014/main" id="{837344F5-827E-437E-BAB5-174BEC812A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1769" y="1569723"/>
                    <a:ext cx="452191" cy="522223"/>
                  </a:xfrm>
                  <a:prstGeom prst="parallelogram">
                    <a:avLst>
                      <a:gd name="adj" fmla="val 30055"/>
                    </a:avLst>
                  </a:prstGeom>
                  <a:gradFill flip="none" rotWithShape="1">
                    <a:gsLst>
                      <a:gs pos="0">
                        <a:schemeClr val="accent6"/>
                      </a:gs>
                      <a:gs pos="100000">
                        <a:schemeClr val="bg2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 w="0"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 fontScale="77500" lnSpcReduction="20000"/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3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sz="1600" b="0" i="0" u="none" strike="noStrike" cap="none" normalizeH="0" baseline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+mn-ea"/>
                      <a:cs typeface="宋体" panose="02010600030101010101" pitchFamily="2" charset="-122"/>
                    </a:endParaRPr>
                  </a:p>
                </p:txBody>
              </p:sp>
              <p:sp>
                <p:nvSpPr>
                  <p:cNvPr id="46" name="平行四边形 45">
                    <a:extLst>
                      <a:ext uri="{FF2B5EF4-FFF2-40B4-BE49-F238E27FC236}">
                        <a16:creationId xmlns:a16="http://schemas.microsoft.com/office/drawing/2014/main" id="{E0B91517-5772-44B5-A092-B7ADED460F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5229" y="1758498"/>
                    <a:ext cx="288731" cy="333448"/>
                  </a:xfrm>
                  <a:prstGeom prst="parallelogram">
                    <a:avLst>
                      <a:gd name="adj" fmla="val 30055"/>
                    </a:avLst>
                  </a:prstGeom>
                  <a:gradFill flip="none" rotWithShape="1">
                    <a:gsLst>
                      <a:gs pos="0">
                        <a:schemeClr val="accent6"/>
                      </a:gs>
                      <a:gs pos="100000">
                        <a:schemeClr val="bg2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 w="0"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 fontScale="40000" lnSpcReduction="20000"/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3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sz="1600" b="0" i="0" u="none" strike="noStrike" cap="none" normalizeH="0" baseline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+mn-ea"/>
                      <a:cs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44" name="平行四边形 43">
                  <a:extLst>
                    <a:ext uri="{FF2B5EF4-FFF2-40B4-BE49-F238E27FC236}">
                      <a16:creationId xmlns:a16="http://schemas.microsoft.com/office/drawing/2014/main" id="{68E83C97-494C-4D63-BEFA-6AB8A70211F1}"/>
                    </a:ext>
                  </a:extLst>
                </p:cNvPr>
                <p:cNvSpPr/>
                <p:nvPr/>
              </p:nvSpPr>
              <p:spPr bwMode="auto">
                <a:xfrm>
                  <a:off x="1135794" y="1749030"/>
                  <a:ext cx="3508604" cy="409498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bg2">
                        <a:alpha val="0"/>
                      </a:schemeClr>
                    </a:gs>
                  </a:gsLst>
                  <a:lin ang="0" scaled="1"/>
                  <a:tileRect/>
                </a:gradFill>
                <a:ln w="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85000" lnSpcReduction="20000"/>
                </a:bodyPr>
                <a:lstStyle/>
                <a:p>
                  <a:pPr eaLnBrk="0" fontAlgn="base" hangingPunct="0">
                    <a:lnSpc>
                      <a:spcPct val="13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  <p:sp>
            <p:nvSpPr>
              <p:cNvPr id="87" name="平行四边形 86">
                <a:extLst>
                  <a:ext uri="{FF2B5EF4-FFF2-40B4-BE49-F238E27FC236}">
                    <a16:creationId xmlns:a16="http://schemas.microsoft.com/office/drawing/2014/main" id="{A6ECA974-69F9-43BA-8C9D-5D9720E8DDD8}"/>
                  </a:ext>
                </a:extLst>
              </p:cNvPr>
              <p:cNvSpPr/>
              <p:nvPr/>
            </p:nvSpPr>
            <p:spPr bwMode="auto">
              <a:xfrm>
                <a:off x="1336812" y="3168663"/>
                <a:ext cx="3612386" cy="409498"/>
              </a:xfrm>
              <a:prstGeom prst="parallelogram">
                <a:avLst/>
              </a:prstGeom>
              <a:noFill/>
              <a:ln w="3175">
                <a:gradFill flip="none" rotWithShape="1">
                  <a:gsLst>
                    <a:gs pos="61500">
                      <a:srgbClr val="47AAFE">
                        <a:alpha val="0"/>
                      </a:srgbClr>
                    </a:gs>
                    <a:gs pos="0">
                      <a:schemeClr val="accent6"/>
                    </a:gs>
                    <a:gs pos="100000">
                      <a:schemeClr val="bg2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31F53DE-EAA3-415F-B3B6-20DD57C6E881}"/>
                </a:ext>
              </a:extLst>
            </p:cNvPr>
            <p:cNvSpPr txBox="1"/>
            <p:nvPr/>
          </p:nvSpPr>
          <p:spPr>
            <a:xfrm>
              <a:off x="1170802" y="3231376"/>
              <a:ext cx="3778396" cy="366911"/>
            </a:xfrm>
            <a:prstGeom prst="parallelogram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完善管理制度及操作规范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0F64854B-FA36-457C-B4DC-D0BB61E43220}"/>
              </a:ext>
            </a:extLst>
          </p:cNvPr>
          <p:cNvGrpSpPr/>
          <p:nvPr/>
        </p:nvGrpSpPr>
        <p:grpSpPr>
          <a:xfrm>
            <a:off x="660400" y="5297109"/>
            <a:ext cx="4808865" cy="582266"/>
            <a:chOff x="1056569" y="4501205"/>
            <a:chExt cx="3892629" cy="588805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7F1967BA-EA75-4078-9DF6-06C92D6F6FE4}"/>
                </a:ext>
              </a:extLst>
            </p:cNvPr>
            <p:cNvGrpSpPr/>
            <p:nvPr/>
          </p:nvGrpSpPr>
          <p:grpSpPr>
            <a:xfrm>
              <a:off x="1056569" y="4501205"/>
              <a:ext cx="3892629" cy="588805"/>
              <a:chOff x="1056569" y="4501205"/>
              <a:chExt cx="3892629" cy="588805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17CA8779-9ED9-4882-AE3F-BC72D1CDB6DE}"/>
                  </a:ext>
                </a:extLst>
              </p:cNvPr>
              <p:cNvGrpSpPr/>
              <p:nvPr/>
            </p:nvGrpSpPr>
            <p:grpSpPr>
              <a:xfrm>
                <a:off x="1056569" y="4501205"/>
                <a:ext cx="3804991" cy="588805"/>
                <a:chOff x="751769" y="1569723"/>
                <a:chExt cx="3804991" cy="588805"/>
              </a:xfrm>
            </p:grpSpPr>
            <p:grpSp>
              <p:nvGrpSpPr>
                <p:cNvPr id="48" name="组合 47">
                  <a:extLst>
                    <a:ext uri="{FF2B5EF4-FFF2-40B4-BE49-F238E27FC236}">
                      <a16:creationId xmlns:a16="http://schemas.microsoft.com/office/drawing/2014/main" id="{630CD746-4DA0-405B-A892-51883B9A4B4C}"/>
                    </a:ext>
                  </a:extLst>
                </p:cNvPr>
                <p:cNvGrpSpPr/>
                <p:nvPr/>
              </p:nvGrpSpPr>
              <p:grpSpPr>
                <a:xfrm>
                  <a:off x="751769" y="1569723"/>
                  <a:ext cx="452191" cy="522223"/>
                  <a:chOff x="751769" y="1569723"/>
                  <a:chExt cx="452191" cy="522223"/>
                </a:xfrm>
              </p:grpSpPr>
              <p:sp>
                <p:nvSpPr>
                  <p:cNvPr id="50" name="平行四边形 49">
                    <a:extLst>
                      <a:ext uri="{FF2B5EF4-FFF2-40B4-BE49-F238E27FC236}">
                        <a16:creationId xmlns:a16="http://schemas.microsoft.com/office/drawing/2014/main" id="{0C67D0D7-2E51-4650-BBCF-9DC3A61916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1769" y="1569723"/>
                    <a:ext cx="452191" cy="522223"/>
                  </a:xfrm>
                  <a:prstGeom prst="parallelogram">
                    <a:avLst>
                      <a:gd name="adj" fmla="val 30055"/>
                    </a:avLst>
                  </a:prstGeom>
                  <a:gradFill flip="none" rotWithShape="1">
                    <a:gsLst>
                      <a:gs pos="0">
                        <a:schemeClr val="accent6"/>
                      </a:gs>
                      <a:gs pos="100000">
                        <a:schemeClr val="bg2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 w="0"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 fontScale="77500" lnSpcReduction="20000"/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3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sz="1600" b="0" i="0" u="none" strike="noStrike" cap="none" normalizeH="0" baseline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+mn-ea"/>
                      <a:cs typeface="宋体" panose="02010600030101010101" pitchFamily="2" charset="-122"/>
                    </a:endParaRPr>
                  </a:p>
                </p:txBody>
              </p:sp>
              <p:sp>
                <p:nvSpPr>
                  <p:cNvPr id="51" name="平行四边形 50">
                    <a:extLst>
                      <a:ext uri="{FF2B5EF4-FFF2-40B4-BE49-F238E27FC236}">
                        <a16:creationId xmlns:a16="http://schemas.microsoft.com/office/drawing/2014/main" id="{D3687B6A-7D05-4641-99B9-8596A6B3AB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5229" y="1758498"/>
                    <a:ext cx="288731" cy="333448"/>
                  </a:xfrm>
                  <a:prstGeom prst="parallelogram">
                    <a:avLst>
                      <a:gd name="adj" fmla="val 30055"/>
                    </a:avLst>
                  </a:prstGeom>
                  <a:gradFill flip="none" rotWithShape="1">
                    <a:gsLst>
                      <a:gs pos="0">
                        <a:schemeClr val="accent6"/>
                      </a:gs>
                      <a:gs pos="100000">
                        <a:schemeClr val="bg2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 w="0"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 fontScale="40000" lnSpcReduction="20000"/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3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sz="1600" b="0" i="0" u="none" strike="noStrike" cap="none" normalizeH="0" baseline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+mn-ea"/>
                      <a:cs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49" name="平行四边形 48">
                  <a:extLst>
                    <a:ext uri="{FF2B5EF4-FFF2-40B4-BE49-F238E27FC236}">
                      <a16:creationId xmlns:a16="http://schemas.microsoft.com/office/drawing/2014/main" id="{789265C2-F63F-4EDB-BDD0-C8E34E8E20AB}"/>
                    </a:ext>
                  </a:extLst>
                </p:cNvPr>
                <p:cNvSpPr/>
                <p:nvPr/>
              </p:nvSpPr>
              <p:spPr bwMode="auto">
                <a:xfrm>
                  <a:off x="1135794" y="1749030"/>
                  <a:ext cx="3420966" cy="409498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bg2">
                        <a:alpha val="0"/>
                      </a:schemeClr>
                    </a:gs>
                  </a:gsLst>
                  <a:lin ang="0" scaled="1"/>
                  <a:tileRect/>
                </a:gradFill>
                <a:ln w="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85000" lnSpcReduction="20000"/>
                </a:bodyPr>
                <a:lstStyle/>
                <a:p>
                  <a:pPr eaLnBrk="0" fontAlgn="base" hangingPunct="0">
                    <a:lnSpc>
                      <a:spcPct val="13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  <p:sp>
            <p:nvSpPr>
              <p:cNvPr id="86" name="平行四边形 85">
                <a:extLst>
                  <a:ext uri="{FF2B5EF4-FFF2-40B4-BE49-F238E27FC236}">
                    <a16:creationId xmlns:a16="http://schemas.microsoft.com/office/drawing/2014/main" id="{43E0D0DE-D254-40F2-803A-248CDB9EE7CD}"/>
                  </a:ext>
                </a:extLst>
              </p:cNvPr>
              <p:cNvSpPr/>
              <p:nvPr/>
            </p:nvSpPr>
            <p:spPr bwMode="auto">
              <a:xfrm>
                <a:off x="1336812" y="4623398"/>
                <a:ext cx="3612386" cy="409498"/>
              </a:xfrm>
              <a:prstGeom prst="parallelogram">
                <a:avLst/>
              </a:prstGeom>
              <a:noFill/>
              <a:ln w="3175">
                <a:gradFill flip="none" rotWithShape="1">
                  <a:gsLst>
                    <a:gs pos="61500">
                      <a:srgbClr val="47AAFE">
                        <a:alpha val="0"/>
                      </a:srgbClr>
                    </a:gs>
                    <a:gs pos="0">
                      <a:schemeClr val="accent6"/>
                    </a:gs>
                    <a:gs pos="100000">
                      <a:schemeClr val="bg2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2E0D1F2-9A49-4CAF-B380-CD05D26B88C5}"/>
                </a:ext>
              </a:extLst>
            </p:cNvPr>
            <p:cNvSpPr txBox="1"/>
            <p:nvPr/>
          </p:nvSpPr>
          <p:spPr>
            <a:xfrm>
              <a:off x="1170802" y="4678054"/>
              <a:ext cx="3690758" cy="368096"/>
            </a:xfrm>
            <a:prstGeom prst="parallelogram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提升专业水平和操作技能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47E172D5-D8B0-4E28-A1EA-1902A29E7420}"/>
              </a:ext>
            </a:extLst>
          </p:cNvPr>
          <p:cNvGrpSpPr/>
          <p:nvPr/>
        </p:nvGrpSpPr>
        <p:grpSpPr>
          <a:xfrm>
            <a:off x="660400" y="3711196"/>
            <a:ext cx="4808865" cy="578092"/>
            <a:chOff x="1056569" y="1569723"/>
            <a:chExt cx="3996411" cy="588805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DB9EAA43-220A-43D7-9493-811CD1DDEF84}"/>
                </a:ext>
              </a:extLst>
            </p:cNvPr>
            <p:cNvGrpSpPr/>
            <p:nvPr/>
          </p:nvGrpSpPr>
          <p:grpSpPr>
            <a:xfrm>
              <a:off x="1056569" y="1569723"/>
              <a:ext cx="3996411" cy="588805"/>
              <a:chOff x="1056569" y="1569723"/>
              <a:chExt cx="3996411" cy="588805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8A42E346-13DB-44D0-A0D1-CF479D607FCE}"/>
                  </a:ext>
                </a:extLst>
              </p:cNvPr>
              <p:cNvGrpSpPr/>
              <p:nvPr/>
            </p:nvGrpSpPr>
            <p:grpSpPr>
              <a:xfrm>
                <a:off x="1056569" y="1569723"/>
                <a:ext cx="3996411" cy="588805"/>
                <a:chOff x="751769" y="1569723"/>
                <a:chExt cx="3996411" cy="588805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id="{EE3A96A8-2ECC-4F8E-BA5A-496D4F6222DC}"/>
                    </a:ext>
                  </a:extLst>
                </p:cNvPr>
                <p:cNvGrpSpPr/>
                <p:nvPr/>
              </p:nvGrpSpPr>
              <p:grpSpPr>
                <a:xfrm>
                  <a:off x="751769" y="1569723"/>
                  <a:ext cx="452191" cy="522223"/>
                  <a:chOff x="751769" y="1569723"/>
                  <a:chExt cx="452191" cy="522223"/>
                </a:xfrm>
              </p:grpSpPr>
              <p:sp>
                <p:nvSpPr>
                  <p:cNvPr id="3" name="平行四边形 2">
                    <a:extLst>
                      <a:ext uri="{FF2B5EF4-FFF2-40B4-BE49-F238E27FC236}">
                        <a16:creationId xmlns:a16="http://schemas.microsoft.com/office/drawing/2014/main" id="{7C8A766E-7D5D-42F5-B348-DF0A04F265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1769" y="1569723"/>
                    <a:ext cx="452191" cy="522223"/>
                  </a:xfrm>
                  <a:prstGeom prst="parallelogram">
                    <a:avLst>
                      <a:gd name="adj" fmla="val 30055"/>
                    </a:avLst>
                  </a:prstGeom>
                  <a:gradFill flip="none" rotWithShape="1">
                    <a:gsLst>
                      <a:gs pos="0">
                        <a:schemeClr val="accent6"/>
                      </a:gs>
                      <a:gs pos="100000">
                        <a:schemeClr val="bg2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 w="0"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 fontScale="77500" lnSpcReduction="20000"/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3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sz="1600" b="0" i="0" u="none" strike="noStrike" cap="none" normalizeH="0" baseline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+mn-ea"/>
                      <a:cs typeface="宋体" panose="02010600030101010101" pitchFamily="2" charset="-122"/>
                    </a:endParaRPr>
                  </a:p>
                </p:txBody>
              </p:sp>
              <p:sp>
                <p:nvSpPr>
                  <p:cNvPr id="38" name="平行四边形 37">
                    <a:extLst>
                      <a:ext uri="{FF2B5EF4-FFF2-40B4-BE49-F238E27FC236}">
                        <a16:creationId xmlns:a16="http://schemas.microsoft.com/office/drawing/2014/main" id="{33B40A80-6B70-414E-B687-3C0E555A64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5229" y="1758498"/>
                    <a:ext cx="288731" cy="333448"/>
                  </a:xfrm>
                  <a:prstGeom prst="parallelogram">
                    <a:avLst>
                      <a:gd name="adj" fmla="val 30055"/>
                    </a:avLst>
                  </a:prstGeom>
                  <a:gradFill flip="none" rotWithShape="1">
                    <a:gsLst>
                      <a:gs pos="0">
                        <a:schemeClr val="accent6"/>
                      </a:gs>
                      <a:gs pos="100000">
                        <a:schemeClr val="bg2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 w="0"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 fontScale="40000" lnSpcReduction="20000"/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3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sz="1600" b="0" i="0" u="none" strike="noStrike" cap="none" normalizeH="0" baseline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+mn-ea"/>
                      <a:cs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40" name="平行四边形 39">
                  <a:extLst>
                    <a:ext uri="{FF2B5EF4-FFF2-40B4-BE49-F238E27FC236}">
                      <a16:creationId xmlns:a16="http://schemas.microsoft.com/office/drawing/2014/main" id="{1A3D9E81-D38B-466E-925C-AF710677184A}"/>
                    </a:ext>
                  </a:extLst>
                </p:cNvPr>
                <p:cNvSpPr/>
                <p:nvPr/>
              </p:nvSpPr>
              <p:spPr bwMode="auto">
                <a:xfrm>
                  <a:off x="1135794" y="1749030"/>
                  <a:ext cx="3612386" cy="409498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bg2">
                        <a:alpha val="0"/>
                      </a:schemeClr>
                    </a:gs>
                  </a:gsLst>
                  <a:lin ang="0" scaled="1"/>
                  <a:tileRect/>
                </a:gradFill>
                <a:ln w="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85000" lnSpcReduction="20000"/>
                </a:bodyPr>
                <a:lstStyle/>
                <a:p>
                  <a:pPr eaLnBrk="0" fontAlgn="base" hangingPunct="0">
                    <a:lnSpc>
                      <a:spcPct val="13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  <p:sp>
            <p:nvSpPr>
              <p:cNvPr id="88" name="平行四边形 87">
                <a:extLst>
                  <a:ext uri="{FF2B5EF4-FFF2-40B4-BE49-F238E27FC236}">
                    <a16:creationId xmlns:a16="http://schemas.microsoft.com/office/drawing/2014/main" id="{B792823D-E7DD-4B65-AD4C-65ED34B1B6E8}"/>
                  </a:ext>
                </a:extLst>
              </p:cNvPr>
              <p:cNvSpPr/>
              <p:nvPr/>
            </p:nvSpPr>
            <p:spPr bwMode="auto">
              <a:xfrm>
                <a:off x="1336812" y="1680583"/>
                <a:ext cx="3716168" cy="409498"/>
              </a:xfrm>
              <a:prstGeom prst="parallelogram">
                <a:avLst/>
              </a:prstGeom>
              <a:noFill/>
              <a:ln w="3175">
                <a:gradFill flip="none" rotWithShape="1">
                  <a:gsLst>
                    <a:gs pos="61500">
                      <a:srgbClr val="47AAFE">
                        <a:alpha val="0"/>
                      </a:srgbClr>
                    </a:gs>
                    <a:gs pos="0">
                      <a:schemeClr val="accent6"/>
                    </a:gs>
                    <a:gs pos="100000">
                      <a:schemeClr val="bg2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CA52DA0-BA8F-450D-AA4C-038016313DA3}"/>
                </a:ext>
              </a:extLst>
            </p:cNvPr>
            <p:cNvSpPr txBox="1"/>
            <p:nvPr/>
          </p:nvSpPr>
          <p:spPr>
            <a:xfrm>
              <a:off x="1170802" y="1750226"/>
              <a:ext cx="3454538" cy="373710"/>
            </a:xfrm>
            <a:prstGeom prst="parallelogram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积极完成制定的经营目标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DC98794-4974-4910-BE51-8DDD5B152E65}"/>
              </a:ext>
            </a:extLst>
          </p:cNvPr>
          <p:cNvGrpSpPr/>
          <p:nvPr/>
        </p:nvGrpSpPr>
        <p:grpSpPr>
          <a:xfrm>
            <a:off x="5654519" y="3756859"/>
            <a:ext cx="5864381" cy="2309984"/>
            <a:chOff x="5654519" y="3756859"/>
            <a:chExt cx="5864381" cy="230998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8E8AE67-0D5D-4085-A797-1214021DF32C}"/>
                </a:ext>
              </a:extLst>
            </p:cNvPr>
            <p:cNvGrpSpPr/>
            <p:nvPr/>
          </p:nvGrpSpPr>
          <p:grpSpPr>
            <a:xfrm>
              <a:off x="5654519" y="3756859"/>
              <a:ext cx="5864381" cy="2309984"/>
              <a:chOff x="5654519" y="3756859"/>
              <a:chExt cx="5864381" cy="2309984"/>
            </a:xfrm>
          </p:grpSpPr>
          <p:sp>
            <p:nvSpPr>
              <p:cNvPr id="114" name="矩形: 对角圆角 113">
                <a:extLst>
                  <a:ext uri="{FF2B5EF4-FFF2-40B4-BE49-F238E27FC236}">
                    <a16:creationId xmlns:a16="http://schemas.microsoft.com/office/drawing/2014/main" id="{F2465A28-A470-4D7A-8856-BA02D6C127CB}"/>
                  </a:ext>
                </a:extLst>
              </p:cNvPr>
              <p:cNvSpPr/>
              <p:nvPr/>
            </p:nvSpPr>
            <p:spPr bwMode="auto">
              <a:xfrm>
                <a:off x="5654519" y="3756859"/>
                <a:ext cx="5864381" cy="2309984"/>
              </a:xfrm>
              <a:prstGeom prst="round2DiagRect">
                <a:avLst>
                  <a:gd name="adj1" fmla="val 32717"/>
                  <a:gd name="adj2" fmla="val 0"/>
                </a:avLst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117" name="矩形: 对角圆角 116">
                <a:extLst>
                  <a:ext uri="{FF2B5EF4-FFF2-40B4-BE49-F238E27FC236}">
                    <a16:creationId xmlns:a16="http://schemas.microsoft.com/office/drawing/2014/main" id="{1EEB4F90-A2AC-4E81-A230-340A27007DB3}"/>
                  </a:ext>
                </a:extLst>
              </p:cNvPr>
              <p:cNvSpPr/>
              <p:nvPr/>
            </p:nvSpPr>
            <p:spPr bwMode="auto">
              <a:xfrm>
                <a:off x="5669024" y="3769558"/>
                <a:ext cx="5849876" cy="2296664"/>
              </a:xfrm>
              <a:prstGeom prst="round2DiagRect">
                <a:avLst>
                  <a:gd name="adj1" fmla="val 32178"/>
                  <a:gd name="adj2" fmla="val 0"/>
                </a:avLst>
              </a:prstGeom>
              <a:gradFill flip="none" rotWithShape="1">
                <a:gsLst>
                  <a:gs pos="0">
                    <a:schemeClr val="accent6">
                      <a:alpha val="79000"/>
                    </a:schemeClr>
                  </a:gs>
                  <a:gs pos="100000">
                    <a:schemeClr val="accent6"/>
                  </a:gs>
                  <a:gs pos="56000">
                    <a:schemeClr val="accent3">
                      <a:lumMod val="75000"/>
                      <a:alpha val="55000"/>
                    </a:schemeClr>
                  </a:gs>
                </a:gsLst>
                <a:lin ang="2700000" scaled="1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n-ea"/>
                </a:endParaRPr>
              </a:p>
            </p:txBody>
          </p:sp>
        </p:grp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4BC9C154-2D34-4972-BB00-5B02B60C8319}"/>
                </a:ext>
              </a:extLst>
            </p:cNvPr>
            <p:cNvSpPr txBox="1"/>
            <p:nvPr/>
          </p:nvSpPr>
          <p:spPr>
            <a:xfrm>
              <a:off x="9622233" y="3795613"/>
              <a:ext cx="1731027" cy="46750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algn="r"/>
              <a:r>
                <a:rPr lang="zh-CN" altLang="en-US" sz="2000" dirty="0">
                  <a:solidFill>
                    <a:schemeClr val="accent5">
                      <a:lumMod val="75000"/>
                    </a:schemeClr>
                  </a:solidFill>
                </a:rPr>
                <a:t>重心</a:t>
              </a:r>
              <a:endParaRPr lang="zh-CN" altLang="zh-CN" sz="20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3DAED7D-1F74-40A4-9230-B366AF70706F}"/>
              </a:ext>
            </a:extLst>
          </p:cNvPr>
          <p:cNvGrpSpPr/>
          <p:nvPr/>
        </p:nvGrpSpPr>
        <p:grpSpPr>
          <a:xfrm>
            <a:off x="674072" y="1275270"/>
            <a:ext cx="5715189" cy="2131180"/>
            <a:chOff x="674072" y="1275270"/>
            <a:chExt cx="5715189" cy="213118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8F2A950-30E4-4133-B8FF-400B3BAAE77A}"/>
                </a:ext>
              </a:extLst>
            </p:cNvPr>
            <p:cNvGrpSpPr/>
            <p:nvPr/>
          </p:nvGrpSpPr>
          <p:grpSpPr>
            <a:xfrm>
              <a:off x="674072" y="1275270"/>
              <a:ext cx="5715189" cy="2131180"/>
              <a:chOff x="674072" y="1275270"/>
              <a:chExt cx="5715189" cy="2131180"/>
            </a:xfrm>
          </p:grpSpPr>
          <p:sp>
            <p:nvSpPr>
              <p:cNvPr id="115" name="矩形: 对角圆角 114">
                <a:extLst>
                  <a:ext uri="{FF2B5EF4-FFF2-40B4-BE49-F238E27FC236}">
                    <a16:creationId xmlns:a16="http://schemas.microsoft.com/office/drawing/2014/main" id="{ACEFB8FD-1E1F-4959-B4CE-55E09374B468}"/>
                  </a:ext>
                </a:extLst>
              </p:cNvPr>
              <p:cNvSpPr/>
              <p:nvPr/>
            </p:nvSpPr>
            <p:spPr bwMode="auto">
              <a:xfrm>
                <a:off x="674072" y="1275270"/>
                <a:ext cx="5715189" cy="2108272"/>
              </a:xfrm>
              <a:prstGeom prst="round2DiagRect">
                <a:avLst>
                  <a:gd name="adj1" fmla="val 24502"/>
                  <a:gd name="adj2" fmla="val 0"/>
                </a:avLst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116" name="矩形: 对角圆角 115">
                <a:extLst>
                  <a:ext uri="{FF2B5EF4-FFF2-40B4-BE49-F238E27FC236}">
                    <a16:creationId xmlns:a16="http://schemas.microsoft.com/office/drawing/2014/main" id="{AAEEE841-B3AE-4930-BA48-188F9A5F3978}"/>
                  </a:ext>
                </a:extLst>
              </p:cNvPr>
              <p:cNvSpPr/>
              <p:nvPr/>
            </p:nvSpPr>
            <p:spPr bwMode="auto">
              <a:xfrm>
                <a:off x="674072" y="1286433"/>
                <a:ext cx="5715189" cy="2120017"/>
              </a:xfrm>
              <a:prstGeom prst="round2DiagRect">
                <a:avLst>
                  <a:gd name="adj1" fmla="val 25629"/>
                  <a:gd name="adj2" fmla="val 0"/>
                </a:avLst>
              </a:prstGeom>
              <a:gradFill flip="none" rotWithShape="1">
                <a:gsLst>
                  <a:gs pos="0">
                    <a:schemeClr val="accent6">
                      <a:alpha val="91000"/>
                    </a:schemeClr>
                  </a:gs>
                  <a:gs pos="100000">
                    <a:schemeClr val="accent6"/>
                  </a:gs>
                  <a:gs pos="56000">
                    <a:schemeClr val="accent3">
                      <a:lumMod val="75000"/>
                      <a:alpha val="46000"/>
                    </a:schemeClr>
                  </a:gs>
                </a:gsLst>
                <a:lin ang="13500000" scaled="1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n-ea"/>
                </a:endParaRPr>
              </a:p>
            </p:txBody>
          </p:sp>
        </p:grp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5284B11D-3465-46A1-BABB-89957B6E8183}"/>
                </a:ext>
              </a:extLst>
            </p:cNvPr>
            <p:cNvSpPr txBox="1"/>
            <p:nvPr/>
          </p:nvSpPr>
          <p:spPr>
            <a:xfrm>
              <a:off x="797856" y="2880148"/>
              <a:ext cx="1731027" cy="46750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zh-CN" sz="2000" dirty="0">
                  <a:solidFill>
                    <a:schemeClr val="accent5">
                      <a:lumMod val="75000"/>
                    </a:schemeClr>
                  </a:solidFill>
                </a:rPr>
                <a:t>工作</a:t>
              </a:r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id="{7FB5A402-2EEF-4E99-94F6-70FD6D663B99}"/>
              </a:ext>
            </a:extLst>
          </p:cNvPr>
          <p:cNvSpPr txBox="1">
            <a:spLocks/>
          </p:cNvSpPr>
          <p:nvPr/>
        </p:nvSpPr>
        <p:spPr>
          <a:xfrm>
            <a:off x="915229" y="339886"/>
            <a:ext cx="6097836" cy="607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未来工作计划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423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3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3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4A60A277-A3CF-45B0-BD3C-4C1477EB53DD}"/>
              </a:ext>
            </a:extLst>
          </p:cNvPr>
          <p:cNvSpPr/>
          <p:nvPr/>
        </p:nvSpPr>
        <p:spPr>
          <a:xfrm>
            <a:off x="0" y="0"/>
            <a:ext cx="12192000" cy="68704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50C919E0-DEE8-486C-A15D-2EB571F1AF98}"/>
              </a:ext>
            </a:extLst>
          </p:cNvPr>
          <p:cNvSpPr/>
          <p:nvPr/>
        </p:nvSpPr>
        <p:spPr bwMode="auto">
          <a:xfrm flipV="1">
            <a:off x="11195308" y="943631"/>
            <a:ext cx="996692" cy="219970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ECA5FB28-4399-46F9-9CAE-4BD5B530992A}"/>
              </a:ext>
            </a:extLst>
          </p:cNvPr>
          <p:cNvSpPr/>
          <p:nvPr/>
        </p:nvSpPr>
        <p:spPr bwMode="auto">
          <a:xfrm>
            <a:off x="-1" y="3983948"/>
            <a:ext cx="1482986" cy="2874052"/>
          </a:xfrm>
          <a:custGeom>
            <a:avLst/>
            <a:gdLst>
              <a:gd name="connsiteX0" fmla="*/ 0 w 2053918"/>
              <a:gd name="connsiteY0" fmla="*/ 0 h 4533006"/>
              <a:gd name="connsiteX1" fmla="*/ 2053918 w 2053918"/>
              <a:gd name="connsiteY1" fmla="*/ 4533006 h 4533006"/>
              <a:gd name="connsiteX2" fmla="*/ 0 w 2053918"/>
              <a:gd name="connsiteY2" fmla="*/ 4533006 h 4533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53918" h="4533006">
                <a:moveTo>
                  <a:pt x="0" y="0"/>
                </a:moveTo>
                <a:lnTo>
                  <a:pt x="2053918" y="4533006"/>
                </a:lnTo>
                <a:lnTo>
                  <a:pt x="0" y="4533006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8DA4E9C-1A20-4573-A602-378EE3C6A1A1}"/>
              </a:ext>
            </a:extLst>
          </p:cNvPr>
          <p:cNvCxnSpPr>
            <a:cxnSpLocks/>
          </p:cNvCxnSpPr>
          <p:nvPr/>
        </p:nvCxnSpPr>
        <p:spPr>
          <a:xfrm>
            <a:off x="655052" y="901952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60D4885-0B9F-441B-ABB8-20A66B0BB9A6}"/>
              </a:ext>
            </a:extLst>
          </p:cNvPr>
          <p:cNvGrpSpPr/>
          <p:nvPr/>
        </p:nvGrpSpPr>
        <p:grpSpPr>
          <a:xfrm>
            <a:off x="232949" y="485445"/>
            <a:ext cx="682280" cy="379310"/>
            <a:chOff x="232949" y="336204"/>
            <a:chExt cx="556038" cy="561975"/>
          </a:xfrm>
        </p:grpSpPr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id="{5C9FA08C-DC41-45DE-B297-F8A537A747FE}"/>
                </a:ext>
              </a:extLst>
            </p:cNvPr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18A742A1-2DF9-4EF1-B30D-4F8F591B415F}"/>
                </a:ext>
              </a:extLst>
            </p:cNvPr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id="{F67427A1-EA15-4DF3-B3B3-80F8DDE4E813}"/>
                </a:ext>
              </a:extLst>
            </p:cNvPr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B5B40B7E-4CF8-4613-9FFC-AF1C464435D1}"/>
              </a:ext>
            </a:extLst>
          </p:cNvPr>
          <p:cNvSpPr txBox="1"/>
          <p:nvPr/>
        </p:nvSpPr>
        <p:spPr>
          <a:xfrm>
            <a:off x="4964965" y="1265249"/>
            <a:ext cx="2265266" cy="42857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8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工作思路和具体措施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FB93EA5A-14ED-4D2D-8452-FA379CF2920E}"/>
              </a:ext>
            </a:extLst>
          </p:cNvPr>
          <p:cNvGrpSpPr/>
          <p:nvPr/>
        </p:nvGrpSpPr>
        <p:grpSpPr>
          <a:xfrm>
            <a:off x="3115160" y="2442082"/>
            <a:ext cx="3161814" cy="2399964"/>
            <a:chOff x="2934185" y="2442082"/>
            <a:chExt cx="3161814" cy="2399964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2824E52F-DCC1-47F6-B6F5-59688BFDC074}"/>
                </a:ext>
              </a:extLst>
            </p:cNvPr>
            <p:cNvGrpSpPr/>
            <p:nvPr/>
          </p:nvGrpSpPr>
          <p:grpSpPr>
            <a:xfrm>
              <a:off x="2953208" y="2550972"/>
              <a:ext cx="3142791" cy="2199704"/>
              <a:chOff x="2953208" y="3635925"/>
              <a:chExt cx="3142791" cy="2199704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8F0627DC-AF19-451D-8335-7D758443B1B7}"/>
                  </a:ext>
                </a:extLst>
              </p:cNvPr>
              <p:cNvSpPr/>
              <p:nvPr/>
            </p:nvSpPr>
            <p:spPr bwMode="auto">
              <a:xfrm flipH="1">
                <a:off x="2953208" y="3635925"/>
                <a:ext cx="2837988" cy="2199704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55400">
                    <a:srgbClr val="86ACE4">
                      <a:alpha val="0"/>
                    </a:srgbClr>
                  </a:gs>
                  <a:gs pos="0">
                    <a:schemeClr val="accent6">
                      <a:alpha val="23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10800000" scaled="1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solidFill>
                    <a:schemeClr val="accent6">
                      <a:lumMod val="7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8FFFD10E-723A-4671-9491-70C7836B0BF8}"/>
                  </a:ext>
                </a:extLst>
              </p:cNvPr>
              <p:cNvSpPr/>
              <p:nvPr/>
            </p:nvSpPr>
            <p:spPr bwMode="auto">
              <a:xfrm flipH="1">
                <a:off x="3106635" y="3635925"/>
                <a:ext cx="2837988" cy="2199704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55400">
                    <a:srgbClr val="86ACE4">
                      <a:alpha val="0"/>
                    </a:srgbClr>
                  </a:gs>
                  <a:gs pos="0">
                    <a:schemeClr val="accent6">
                      <a:alpha val="23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10800000" scaled="1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solidFill>
                    <a:schemeClr val="accent6">
                      <a:lumMod val="7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FF51B2B1-04BE-4CAC-8AC5-89A5399B6C0E}"/>
                  </a:ext>
                </a:extLst>
              </p:cNvPr>
              <p:cNvSpPr/>
              <p:nvPr/>
            </p:nvSpPr>
            <p:spPr bwMode="auto">
              <a:xfrm flipH="1">
                <a:off x="3473940" y="4110408"/>
                <a:ext cx="2622059" cy="1250738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alpha val="3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0800000" scaled="1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solidFill>
                    <a:schemeClr val="accent6">
                      <a:lumMod val="7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FCD866B-1C78-4036-88BD-3054C7BAA592}"/>
                </a:ext>
              </a:extLst>
            </p:cNvPr>
            <p:cNvSpPr txBox="1"/>
            <p:nvPr/>
          </p:nvSpPr>
          <p:spPr>
            <a:xfrm>
              <a:off x="3816096" y="3204484"/>
              <a:ext cx="1937746" cy="89268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accent6">
                      <a:lumMod val="75000"/>
                    </a:schemeClr>
                  </a:solidFill>
                </a:rPr>
                <a:t>明确投放重点</a:t>
              </a:r>
              <a:endParaRPr lang="en-US" altLang="zh-CN" dirty="0">
                <a:solidFill>
                  <a:schemeClr val="accent6">
                    <a:lumMod val="75000"/>
                  </a:schemeClr>
                </a:solidFill>
              </a:endParaRPr>
            </a:p>
            <a:p>
              <a:pPr algn="ctr"/>
              <a:r>
                <a:rPr lang="zh-CN" altLang="en-US" dirty="0">
                  <a:solidFill>
                    <a:schemeClr val="accent6">
                      <a:lumMod val="75000"/>
                    </a:schemeClr>
                  </a:solidFill>
                </a:rPr>
                <a:t>优化信贷结构</a:t>
              </a:r>
              <a:endParaRPr lang="zh-CN" altLang="zh-CN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25545D41-A6BA-4707-B6FB-9E5FE8ECF1B2}"/>
                </a:ext>
              </a:extLst>
            </p:cNvPr>
            <p:cNvSpPr/>
            <p:nvPr/>
          </p:nvSpPr>
          <p:spPr bwMode="auto">
            <a:xfrm rot="19284717">
              <a:off x="3609172" y="2442082"/>
              <a:ext cx="237713" cy="237713"/>
            </a:xfrm>
            <a:prstGeom prst="ellipse">
              <a:avLst/>
            </a:prstGeom>
            <a:gradFill flip="none" rotWithShape="1">
              <a:gsLst>
                <a:gs pos="55400">
                  <a:schemeClr val="bg2">
                    <a:lumMod val="75000"/>
                    <a:alpha val="33000"/>
                  </a:schemeClr>
                </a:gs>
                <a:gs pos="0">
                  <a:schemeClr val="accent6">
                    <a:alpha val="53000"/>
                  </a:schemeClr>
                </a:gs>
                <a:gs pos="100000">
                  <a:schemeClr val="bg2">
                    <a:alpha val="3000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1FD649B2-12FC-4586-AB71-DB17E80A5182}"/>
                </a:ext>
              </a:extLst>
            </p:cNvPr>
            <p:cNvSpPr/>
            <p:nvPr/>
          </p:nvSpPr>
          <p:spPr bwMode="auto">
            <a:xfrm rot="19284717">
              <a:off x="3592501" y="4604333"/>
              <a:ext cx="237713" cy="237713"/>
            </a:xfrm>
            <a:prstGeom prst="ellipse">
              <a:avLst/>
            </a:prstGeom>
            <a:gradFill flip="none" rotWithShape="1">
              <a:gsLst>
                <a:gs pos="55400">
                  <a:schemeClr val="bg2">
                    <a:lumMod val="75000"/>
                    <a:alpha val="33000"/>
                  </a:schemeClr>
                </a:gs>
                <a:gs pos="0">
                  <a:schemeClr val="accent6">
                    <a:alpha val="53000"/>
                  </a:schemeClr>
                </a:gs>
                <a:gs pos="100000">
                  <a:schemeClr val="bg2">
                    <a:alpha val="3000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F891E77C-7367-4CF1-AE95-29D5BB4F7604}"/>
                </a:ext>
              </a:extLst>
            </p:cNvPr>
            <p:cNvSpPr/>
            <p:nvPr/>
          </p:nvSpPr>
          <p:spPr bwMode="auto">
            <a:xfrm rot="19284717">
              <a:off x="2934185" y="3522787"/>
              <a:ext cx="237713" cy="237713"/>
            </a:xfrm>
            <a:prstGeom prst="ellipse">
              <a:avLst/>
            </a:prstGeom>
            <a:gradFill flip="none" rotWithShape="1">
              <a:gsLst>
                <a:gs pos="55400">
                  <a:schemeClr val="bg2">
                    <a:lumMod val="75000"/>
                    <a:alpha val="33000"/>
                  </a:schemeClr>
                </a:gs>
                <a:gs pos="0">
                  <a:schemeClr val="accent6">
                    <a:alpha val="53000"/>
                  </a:schemeClr>
                </a:gs>
                <a:gs pos="100000">
                  <a:schemeClr val="bg2">
                    <a:alpha val="3000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21A21D25-1A71-4EBA-A0AA-F16E70A2E6A4}"/>
              </a:ext>
            </a:extLst>
          </p:cNvPr>
          <p:cNvGrpSpPr/>
          <p:nvPr/>
        </p:nvGrpSpPr>
        <p:grpSpPr>
          <a:xfrm>
            <a:off x="5934075" y="2442082"/>
            <a:ext cx="3029230" cy="2399964"/>
            <a:chOff x="6096000" y="2442082"/>
            <a:chExt cx="3029230" cy="2399964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93C19475-9EEE-436B-98D3-E937A572BA7C}"/>
                </a:ext>
              </a:extLst>
            </p:cNvPr>
            <p:cNvSpPr/>
            <p:nvPr/>
          </p:nvSpPr>
          <p:spPr bwMode="auto">
            <a:xfrm>
              <a:off x="6577404" y="2550972"/>
              <a:ext cx="2540000" cy="2199704"/>
            </a:xfrm>
            <a:custGeom>
              <a:avLst/>
              <a:gdLst>
                <a:gd name="connsiteX0" fmla="*/ 2540000 w 2540000"/>
                <a:gd name="connsiteY0" fmla="*/ 1099852 h 2199704"/>
                <a:gd name="connsiteX1" fmla="*/ 1905000 w 2540000"/>
                <a:gd name="connsiteY1" fmla="*/ 2199704 h 2199704"/>
                <a:gd name="connsiteX2" fmla="*/ 635000 w 2540000"/>
                <a:gd name="connsiteY2" fmla="*/ 2199704 h 2199704"/>
                <a:gd name="connsiteX3" fmla="*/ 0 w 2540000"/>
                <a:gd name="connsiteY3" fmla="*/ 1099852 h 2199704"/>
                <a:gd name="connsiteX4" fmla="*/ 635000 w 2540000"/>
                <a:gd name="connsiteY4" fmla="*/ 0 h 2199704"/>
                <a:gd name="connsiteX5" fmla="*/ 1905000 w 2540000"/>
                <a:gd name="connsiteY5" fmla="*/ 0 h 2199704"/>
                <a:gd name="connsiteX6" fmla="*/ 2540000 w 2540000"/>
                <a:gd name="connsiteY6" fmla="*/ 1099852 h 21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0000" h="2199704">
                  <a:moveTo>
                    <a:pt x="2540000" y="1099852"/>
                  </a:moveTo>
                  <a:lnTo>
                    <a:pt x="1905000" y="2199704"/>
                  </a:lnTo>
                  <a:lnTo>
                    <a:pt x="635000" y="2199704"/>
                  </a:lnTo>
                  <a:lnTo>
                    <a:pt x="0" y="1099852"/>
                  </a:lnTo>
                  <a:lnTo>
                    <a:pt x="635000" y="0"/>
                  </a:lnTo>
                  <a:lnTo>
                    <a:pt x="1905000" y="0"/>
                  </a:lnTo>
                  <a:lnTo>
                    <a:pt x="2540000" y="1099852"/>
                  </a:lnTo>
                  <a:close/>
                </a:path>
              </a:pathLst>
            </a:custGeom>
            <a:gradFill flip="none" rotWithShape="1">
              <a:gsLst>
                <a:gs pos="55400">
                  <a:srgbClr val="86ACE4">
                    <a:alpha val="0"/>
                  </a:srgbClr>
                </a:gs>
                <a:gs pos="0">
                  <a:schemeClr val="accent6">
                    <a:alpha val="23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schemeClr val="accent6">
                    <a:lumMod val="75000"/>
                  </a:schemeClr>
                </a:solidFill>
                <a:latin typeface="+mn-ea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EA5538C-DE8F-408F-BA98-7A7A37ED64E8}"/>
                </a:ext>
              </a:extLst>
            </p:cNvPr>
            <p:cNvSpPr/>
            <p:nvPr/>
          </p:nvSpPr>
          <p:spPr bwMode="auto">
            <a:xfrm>
              <a:off x="6400805" y="2550972"/>
              <a:ext cx="2540000" cy="2199704"/>
            </a:xfrm>
            <a:custGeom>
              <a:avLst/>
              <a:gdLst>
                <a:gd name="connsiteX0" fmla="*/ 2540000 w 2540000"/>
                <a:gd name="connsiteY0" fmla="*/ 1099852 h 2199704"/>
                <a:gd name="connsiteX1" fmla="*/ 1905000 w 2540000"/>
                <a:gd name="connsiteY1" fmla="*/ 2199704 h 2199704"/>
                <a:gd name="connsiteX2" fmla="*/ 635000 w 2540000"/>
                <a:gd name="connsiteY2" fmla="*/ 2199704 h 2199704"/>
                <a:gd name="connsiteX3" fmla="*/ 0 w 2540000"/>
                <a:gd name="connsiteY3" fmla="*/ 1099852 h 2199704"/>
                <a:gd name="connsiteX4" fmla="*/ 635000 w 2540000"/>
                <a:gd name="connsiteY4" fmla="*/ 0 h 2199704"/>
                <a:gd name="connsiteX5" fmla="*/ 1905000 w 2540000"/>
                <a:gd name="connsiteY5" fmla="*/ 0 h 2199704"/>
                <a:gd name="connsiteX6" fmla="*/ 2540000 w 2540000"/>
                <a:gd name="connsiteY6" fmla="*/ 1099852 h 21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0000" h="2199704">
                  <a:moveTo>
                    <a:pt x="2540000" y="1099852"/>
                  </a:moveTo>
                  <a:lnTo>
                    <a:pt x="1905000" y="2199704"/>
                  </a:lnTo>
                  <a:lnTo>
                    <a:pt x="635000" y="2199704"/>
                  </a:lnTo>
                  <a:lnTo>
                    <a:pt x="0" y="1099852"/>
                  </a:lnTo>
                  <a:lnTo>
                    <a:pt x="635000" y="0"/>
                  </a:lnTo>
                  <a:lnTo>
                    <a:pt x="1905000" y="0"/>
                  </a:lnTo>
                  <a:lnTo>
                    <a:pt x="2540000" y="1099852"/>
                  </a:lnTo>
                  <a:close/>
                </a:path>
              </a:pathLst>
            </a:custGeom>
            <a:gradFill flip="none" rotWithShape="1">
              <a:gsLst>
                <a:gs pos="55400">
                  <a:srgbClr val="86ACE4">
                    <a:alpha val="0"/>
                  </a:srgbClr>
                </a:gs>
                <a:gs pos="0">
                  <a:schemeClr val="accent6">
                    <a:alpha val="23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schemeClr val="accent6">
                    <a:lumMod val="75000"/>
                  </a:schemeClr>
                </a:solidFill>
                <a:latin typeface="+mn-ea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8F675A67-7D23-40E0-9A54-17F7461BAD16}"/>
                </a:ext>
              </a:extLst>
            </p:cNvPr>
            <p:cNvSpPr/>
            <p:nvPr/>
          </p:nvSpPr>
          <p:spPr bwMode="auto">
            <a:xfrm>
              <a:off x="6096000" y="3025455"/>
              <a:ext cx="2384643" cy="1250738"/>
            </a:xfrm>
            <a:custGeom>
              <a:avLst/>
              <a:gdLst>
                <a:gd name="connsiteX0" fmla="*/ 2540000 w 2540000"/>
                <a:gd name="connsiteY0" fmla="*/ 1099852 h 2199704"/>
                <a:gd name="connsiteX1" fmla="*/ 1905000 w 2540000"/>
                <a:gd name="connsiteY1" fmla="*/ 2199704 h 2199704"/>
                <a:gd name="connsiteX2" fmla="*/ 635000 w 2540000"/>
                <a:gd name="connsiteY2" fmla="*/ 2199704 h 2199704"/>
                <a:gd name="connsiteX3" fmla="*/ 0 w 2540000"/>
                <a:gd name="connsiteY3" fmla="*/ 1099852 h 2199704"/>
                <a:gd name="connsiteX4" fmla="*/ 635000 w 2540000"/>
                <a:gd name="connsiteY4" fmla="*/ 0 h 2199704"/>
                <a:gd name="connsiteX5" fmla="*/ 1905000 w 2540000"/>
                <a:gd name="connsiteY5" fmla="*/ 0 h 2199704"/>
                <a:gd name="connsiteX6" fmla="*/ 2540000 w 2540000"/>
                <a:gd name="connsiteY6" fmla="*/ 1099852 h 21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0000" h="2199704">
                  <a:moveTo>
                    <a:pt x="2540000" y="1099852"/>
                  </a:moveTo>
                  <a:lnTo>
                    <a:pt x="1905000" y="2199704"/>
                  </a:lnTo>
                  <a:lnTo>
                    <a:pt x="635000" y="2199704"/>
                  </a:lnTo>
                  <a:lnTo>
                    <a:pt x="0" y="1099852"/>
                  </a:lnTo>
                  <a:lnTo>
                    <a:pt x="635000" y="0"/>
                  </a:lnTo>
                  <a:lnTo>
                    <a:pt x="1905000" y="0"/>
                  </a:lnTo>
                  <a:lnTo>
                    <a:pt x="2540000" y="109985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alpha val="30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schemeClr val="accent6">
                    <a:lumMod val="75000"/>
                  </a:schemeClr>
                </a:solidFill>
                <a:latin typeface="+mn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BBAA149-375E-4ED2-AD16-3A9AD258A0BE}"/>
                </a:ext>
              </a:extLst>
            </p:cNvPr>
            <p:cNvSpPr txBox="1"/>
            <p:nvPr/>
          </p:nvSpPr>
          <p:spPr>
            <a:xfrm>
              <a:off x="6322267" y="3204484"/>
              <a:ext cx="1937746" cy="89268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accent6">
                      <a:lumMod val="75000"/>
                    </a:schemeClr>
                  </a:solidFill>
                </a:rPr>
                <a:t>坚持风险排查</a:t>
              </a:r>
              <a:endParaRPr lang="en-US" altLang="zh-CN" dirty="0">
                <a:solidFill>
                  <a:schemeClr val="accent6">
                    <a:lumMod val="75000"/>
                  </a:schemeClr>
                </a:solidFill>
              </a:endParaRPr>
            </a:p>
            <a:p>
              <a:pPr algn="ctr"/>
              <a:r>
                <a:rPr lang="zh-CN" altLang="en-US" dirty="0">
                  <a:solidFill>
                    <a:schemeClr val="accent6">
                      <a:lumMod val="75000"/>
                    </a:schemeClr>
                  </a:solidFill>
                </a:rPr>
                <a:t>实施差异化管理</a:t>
              </a:r>
              <a:endParaRPr lang="zh-CN" altLang="zh-CN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982F2ED3-B737-453D-BE96-4AB0DBB9211A}"/>
                </a:ext>
              </a:extLst>
            </p:cNvPr>
            <p:cNvSpPr/>
            <p:nvPr/>
          </p:nvSpPr>
          <p:spPr bwMode="auto">
            <a:xfrm rot="19284717">
              <a:off x="8304436" y="2442082"/>
              <a:ext cx="237713" cy="237713"/>
            </a:xfrm>
            <a:prstGeom prst="ellipse">
              <a:avLst/>
            </a:prstGeom>
            <a:gradFill flip="none" rotWithShape="1">
              <a:gsLst>
                <a:gs pos="55400">
                  <a:schemeClr val="bg2">
                    <a:lumMod val="75000"/>
                    <a:alpha val="33000"/>
                  </a:schemeClr>
                </a:gs>
                <a:gs pos="0">
                  <a:schemeClr val="accent6">
                    <a:alpha val="53000"/>
                  </a:schemeClr>
                </a:gs>
                <a:gs pos="100000">
                  <a:schemeClr val="bg2">
                    <a:alpha val="3000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5C96BEE8-B1A3-4DA4-97D1-3C1B2D6A8B8C}"/>
                </a:ext>
              </a:extLst>
            </p:cNvPr>
            <p:cNvSpPr/>
            <p:nvPr/>
          </p:nvSpPr>
          <p:spPr bwMode="auto">
            <a:xfrm rot="19284717">
              <a:off x="8304435" y="4604333"/>
              <a:ext cx="237713" cy="237713"/>
            </a:xfrm>
            <a:prstGeom prst="ellipse">
              <a:avLst/>
            </a:prstGeom>
            <a:gradFill flip="none" rotWithShape="1">
              <a:gsLst>
                <a:gs pos="55400">
                  <a:schemeClr val="bg2">
                    <a:lumMod val="75000"/>
                    <a:alpha val="33000"/>
                  </a:schemeClr>
                </a:gs>
                <a:gs pos="0">
                  <a:schemeClr val="accent6">
                    <a:alpha val="53000"/>
                  </a:schemeClr>
                </a:gs>
                <a:gs pos="100000">
                  <a:schemeClr val="bg2">
                    <a:alpha val="3000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3B451A68-4EAF-46FE-9C9E-364EC2C00AD1}"/>
                </a:ext>
              </a:extLst>
            </p:cNvPr>
            <p:cNvSpPr/>
            <p:nvPr/>
          </p:nvSpPr>
          <p:spPr bwMode="auto">
            <a:xfrm rot="19284717">
              <a:off x="8887517" y="3522787"/>
              <a:ext cx="237713" cy="237713"/>
            </a:xfrm>
            <a:prstGeom prst="ellipse">
              <a:avLst/>
            </a:prstGeom>
            <a:gradFill flip="none" rotWithShape="1">
              <a:gsLst>
                <a:gs pos="55400">
                  <a:schemeClr val="bg2">
                    <a:lumMod val="75000"/>
                    <a:alpha val="33000"/>
                  </a:schemeClr>
                </a:gs>
                <a:gs pos="0">
                  <a:schemeClr val="accent6">
                    <a:alpha val="53000"/>
                  </a:schemeClr>
                </a:gs>
                <a:gs pos="100000">
                  <a:schemeClr val="bg2">
                    <a:alpha val="30000"/>
                  </a:schemeClr>
                </a:gs>
              </a:gsLst>
              <a:lin ang="108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DC5E424-B1EF-4F06-81EA-DA9A7713F5CE}"/>
              </a:ext>
            </a:extLst>
          </p:cNvPr>
          <p:cNvGrpSpPr/>
          <p:nvPr/>
        </p:nvGrpSpPr>
        <p:grpSpPr>
          <a:xfrm>
            <a:off x="790771" y="2457589"/>
            <a:ext cx="2768172" cy="306886"/>
            <a:chOff x="790771" y="2457589"/>
            <a:chExt cx="2768172" cy="30688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5772679-21EC-4A78-90DA-111124B4889E}"/>
                </a:ext>
              </a:extLst>
            </p:cNvPr>
            <p:cNvSpPr txBox="1"/>
            <p:nvPr/>
          </p:nvSpPr>
          <p:spPr>
            <a:xfrm>
              <a:off x="790771" y="2549031"/>
              <a:ext cx="276817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400" dirty="0"/>
                <a:t>提高抵质押贷款比重降低风险资产</a:t>
              </a:r>
              <a:endParaRPr lang="zh-CN" altLang="zh-CN" sz="1400" dirty="0"/>
            </a:p>
          </p:txBody>
        </p: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6133715F-BBAC-4056-8FE7-52012FEDA52D}"/>
                </a:ext>
              </a:extLst>
            </p:cNvPr>
            <p:cNvCxnSpPr>
              <a:cxnSpLocks/>
            </p:cNvCxnSpPr>
            <p:nvPr/>
          </p:nvCxnSpPr>
          <p:spPr>
            <a:xfrm>
              <a:off x="3066979" y="2457589"/>
              <a:ext cx="468000" cy="0"/>
            </a:xfrm>
            <a:prstGeom prst="line">
              <a:avLst/>
            </a:prstGeom>
            <a:ln w="5080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9516741-D99A-4A30-815D-DFEC635F77DB}"/>
              </a:ext>
            </a:extLst>
          </p:cNvPr>
          <p:cNvGrpSpPr/>
          <p:nvPr/>
        </p:nvGrpSpPr>
        <p:grpSpPr>
          <a:xfrm>
            <a:off x="8657007" y="2457589"/>
            <a:ext cx="2889561" cy="306886"/>
            <a:chOff x="8657007" y="2457589"/>
            <a:chExt cx="2889561" cy="30688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546F3EB-8303-4B68-A945-FB34FD18A3BB}"/>
                </a:ext>
              </a:extLst>
            </p:cNvPr>
            <p:cNvSpPr txBox="1"/>
            <p:nvPr/>
          </p:nvSpPr>
          <p:spPr>
            <a:xfrm>
              <a:off x="8657007" y="2549031"/>
              <a:ext cx="2889561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/>
                <a:t>重点梳理压缩、退出等五类客户</a:t>
              </a:r>
              <a:endParaRPr lang="zh-CN" altLang="zh-CN" sz="1400" dirty="0"/>
            </a:p>
          </p:txBody>
        </p: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F3CC7299-4802-40BF-B6A8-979A174C70A9}"/>
                </a:ext>
              </a:extLst>
            </p:cNvPr>
            <p:cNvCxnSpPr>
              <a:cxnSpLocks/>
            </p:cNvCxnSpPr>
            <p:nvPr/>
          </p:nvCxnSpPr>
          <p:spPr>
            <a:xfrm>
              <a:off x="8666713" y="2457589"/>
              <a:ext cx="468000" cy="0"/>
            </a:xfrm>
            <a:prstGeom prst="line">
              <a:avLst/>
            </a:prstGeom>
            <a:ln w="5080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F779B2E-1057-41F9-8C6E-5A7ABF93535B}"/>
              </a:ext>
            </a:extLst>
          </p:cNvPr>
          <p:cNvGrpSpPr/>
          <p:nvPr/>
        </p:nvGrpSpPr>
        <p:grpSpPr>
          <a:xfrm>
            <a:off x="1506128" y="4601133"/>
            <a:ext cx="2042568" cy="312036"/>
            <a:chOff x="1506128" y="4601133"/>
            <a:chExt cx="2042568" cy="31203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9219A28-ACAF-46C9-8A8A-BCC0A4A8DA4B}"/>
                </a:ext>
              </a:extLst>
            </p:cNvPr>
            <p:cNvSpPr txBox="1"/>
            <p:nvPr/>
          </p:nvSpPr>
          <p:spPr>
            <a:xfrm>
              <a:off x="1506128" y="4697725"/>
              <a:ext cx="2042568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400" dirty="0"/>
                <a:t>限制对劣质企业的贷款</a:t>
              </a:r>
              <a:endParaRPr lang="zh-CN" altLang="zh-CN" sz="1400" dirty="0"/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3F404371-0B6C-40F3-860E-6DCDA8A447A3}"/>
                </a:ext>
              </a:extLst>
            </p:cNvPr>
            <p:cNvCxnSpPr>
              <a:cxnSpLocks/>
            </p:cNvCxnSpPr>
            <p:nvPr/>
          </p:nvCxnSpPr>
          <p:spPr>
            <a:xfrm>
              <a:off x="3033575" y="4601133"/>
              <a:ext cx="468000" cy="0"/>
            </a:xfrm>
            <a:prstGeom prst="line">
              <a:avLst/>
            </a:prstGeom>
            <a:ln w="5080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3D20D38-FD13-441C-9AD2-09C842B5A419}"/>
              </a:ext>
            </a:extLst>
          </p:cNvPr>
          <p:cNvGrpSpPr/>
          <p:nvPr/>
        </p:nvGrpSpPr>
        <p:grpSpPr>
          <a:xfrm>
            <a:off x="978482" y="3471204"/>
            <a:ext cx="2042568" cy="311239"/>
            <a:chOff x="978482" y="3471204"/>
            <a:chExt cx="2042568" cy="31123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3C616C5-6BE0-4ECF-9D62-D664BBB066E9}"/>
                </a:ext>
              </a:extLst>
            </p:cNvPr>
            <p:cNvSpPr txBox="1"/>
            <p:nvPr/>
          </p:nvSpPr>
          <p:spPr>
            <a:xfrm>
              <a:off x="978482" y="3566999"/>
              <a:ext cx="2042568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400" dirty="0"/>
                <a:t>加强新兴产业的支持力度</a:t>
              </a:r>
              <a:endParaRPr lang="zh-CN" altLang="zh-CN" sz="1400" dirty="0"/>
            </a:p>
          </p:txBody>
        </p: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EA012FFF-C250-4255-882B-9AAAEA6E3E6D}"/>
                </a:ext>
              </a:extLst>
            </p:cNvPr>
            <p:cNvCxnSpPr>
              <a:cxnSpLocks/>
            </p:cNvCxnSpPr>
            <p:nvPr/>
          </p:nvCxnSpPr>
          <p:spPr>
            <a:xfrm>
              <a:off x="2517698" y="3471204"/>
              <a:ext cx="468000" cy="0"/>
            </a:xfrm>
            <a:prstGeom prst="line">
              <a:avLst/>
            </a:prstGeom>
            <a:ln w="5080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084061C-6FFD-4AE7-9B2D-4160D571770A}"/>
              </a:ext>
            </a:extLst>
          </p:cNvPr>
          <p:cNvGrpSpPr/>
          <p:nvPr/>
        </p:nvGrpSpPr>
        <p:grpSpPr>
          <a:xfrm>
            <a:off x="8590237" y="4601133"/>
            <a:ext cx="2889561" cy="306614"/>
            <a:chOff x="8590237" y="4601133"/>
            <a:chExt cx="2889561" cy="306614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4A71477-DA07-40F0-AC47-C2B24B8751D7}"/>
                </a:ext>
              </a:extLst>
            </p:cNvPr>
            <p:cNvSpPr txBox="1"/>
            <p:nvPr/>
          </p:nvSpPr>
          <p:spPr>
            <a:xfrm>
              <a:off x="8590237" y="4692303"/>
              <a:ext cx="2889561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/>
                <a:t>差异化管理，增强风险管理的针对性</a:t>
              </a:r>
              <a:endParaRPr lang="zh-CN" altLang="zh-CN" sz="1400" dirty="0"/>
            </a:p>
          </p:txBody>
        </p: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56452D5D-8246-4722-B694-FABA4D6B967E}"/>
                </a:ext>
              </a:extLst>
            </p:cNvPr>
            <p:cNvCxnSpPr>
              <a:cxnSpLocks/>
            </p:cNvCxnSpPr>
            <p:nvPr/>
          </p:nvCxnSpPr>
          <p:spPr>
            <a:xfrm>
              <a:off x="8621542" y="4601133"/>
              <a:ext cx="468000" cy="0"/>
            </a:xfrm>
            <a:prstGeom prst="line">
              <a:avLst/>
            </a:prstGeom>
            <a:ln w="5080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26EC061-E5C3-433B-A5CE-303A385097EB}"/>
              </a:ext>
            </a:extLst>
          </p:cNvPr>
          <p:cNvGrpSpPr/>
          <p:nvPr/>
        </p:nvGrpSpPr>
        <p:grpSpPr>
          <a:xfrm>
            <a:off x="9125761" y="3471204"/>
            <a:ext cx="2889561" cy="285801"/>
            <a:chOff x="9125761" y="3471204"/>
            <a:chExt cx="2889561" cy="28580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AC7C213-AF35-401D-9353-C13BAA7A6B6E}"/>
                </a:ext>
              </a:extLst>
            </p:cNvPr>
            <p:cNvSpPr txBox="1"/>
            <p:nvPr/>
          </p:nvSpPr>
          <p:spPr>
            <a:xfrm>
              <a:off x="9125761" y="3541561"/>
              <a:ext cx="2889561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/>
                <a:t>制定授权授信环节的管理策略</a:t>
              </a:r>
              <a:endParaRPr lang="zh-CN" altLang="zh-CN" sz="1400" dirty="0"/>
            </a:p>
          </p:txBody>
        </p: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5FCCDCC5-CCE5-4254-B6DB-4208B067FA99}"/>
                </a:ext>
              </a:extLst>
            </p:cNvPr>
            <p:cNvCxnSpPr>
              <a:cxnSpLocks/>
            </p:cNvCxnSpPr>
            <p:nvPr/>
          </p:nvCxnSpPr>
          <p:spPr>
            <a:xfrm>
              <a:off x="9146074" y="3471204"/>
              <a:ext cx="468000" cy="0"/>
            </a:xfrm>
            <a:prstGeom prst="line">
              <a:avLst/>
            </a:prstGeom>
            <a:ln w="5080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8" name="图片 97">
            <a:extLst>
              <a:ext uri="{FF2B5EF4-FFF2-40B4-BE49-F238E27FC236}">
                <a16:creationId xmlns:a16="http://schemas.microsoft.com/office/drawing/2014/main" id="{41A268FB-09E1-450D-85A5-F2B0E2148CF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29" y="4916747"/>
            <a:ext cx="12193057" cy="1950889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CE013684-C235-4A6A-B6EC-4459CF5F8B0C}"/>
              </a:ext>
            </a:extLst>
          </p:cNvPr>
          <p:cNvGrpSpPr/>
          <p:nvPr/>
        </p:nvGrpSpPr>
        <p:grpSpPr>
          <a:xfrm>
            <a:off x="5616195" y="3152355"/>
            <a:ext cx="962808" cy="944807"/>
            <a:chOff x="5616195" y="3152355"/>
            <a:chExt cx="962808" cy="944807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546D5CAB-49D3-4B00-B1AA-7AEE22464B00}"/>
                </a:ext>
              </a:extLst>
            </p:cNvPr>
            <p:cNvGrpSpPr/>
            <p:nvPr/>
          </p:nvGrpSpPr>
          <p:grpSpPr>
            <a:xfrm>
              <a:off x="5616195" y="3152355"/>
              <a:ext cx="962808" cy="944807"/>
              <a:chOff x="5605072" y="3113961"/>
              <a:chExt cx="962808" cy="954425"/>
            </a:xfrm>
          </p:grpSpPr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8B1DD75B-0150-4676-8F32-CC4A6FEC180E}"/>
                  </a:ext>
                </a:extLst>
              </p:cNvPr>
              <p:cNvSpPr/>
              <p:nvPr/>
            </p:nvSpPr>
            <p:spPr bwMode="auto">
              <a:xfrm rot="5400000" flipH="1">
                <a:off x="5609263" y="3109770"/>
                <a:ext cx="954425" cy="962808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noFill/>
              <a:ln w="3175">
                <a:gradFill>
                  <a:gsLst>
                    <a:gs pos="0">
                      <a:schemeClr val="bg2">
                        <a:alpha val="10000"/>
                      </a:schemeClr>
                    </a:gs>
                    <a:gs pos="47000">
                      <a:schemeClr val="accent6">
                        <a:alpha val="25000"/>
                      </a:schemeClr>
                    </a:gs>
                    <a:gs pos="100000">
                      <a:schemeClr val="accent6">
                        <a:lumMod val="20000"/>
                        <a:lumOff val="80000"/>
                        <a:alpha val="53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1E226C90-BD88-4807-94C8-23B2AEA4E8E4}"/>
                  </a:ext>
                </a:extLst>
              </p:cNvPr>
              <p:cNvSpPr/>
              <p:nvPr/>
            </p:nvSpPr>
            <p:spPr bwMode="auto">
              <a:xfrm rot="5400000" flipH="1">
                <a:off x="5764880" y="3314544"/>
                <a:ext cx="657854" cy="621097"/>
              </a:xfrm>
              <a:prstGeom prst="ellipse">
                <a:avLst/>
              </a:prstGeom>
              <a:gradFill>
                <a:gsLst>
                  <a:gs pos="0">
                    <a:schemeClr val="accent6">
                      <a:alpha val="14000"/>
                    </a:schemeClr>
                  </a:gs>
                  <a:gs pos="100000">
                    <a:schemeClr val="bg2">
                      <a:lumMod val="20000"/>
                      <a:lumOff val="80000"/>
                      <a:alpha val="75000"/>
                    </a:schemeClr>
                  </a:gs>
                </a:gsLst>
                <a:lin ang="10800000" scaled="1"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n-ea"/>
                </a:endParaRPr>
              </a:p>
            </p:txBody>
          </p:sp>
        </p:grp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E79EB5D3-9693-4B0B-A71C-6C37276D981D}"/>
                </a:ext>
              </a:extLst>
            </p:cNvPr>
            <p:cNvGrpSpPr/>
            <p:nvPr/>
          </p:nvGrpSpPr>
          <p:grpSpPr>
            <a:xfrm>
              <a:off x="6002747" y="3579117"/>
              <a:ext cx="185774" cy="191212"/>
              <a:chOff x="745588" y="1232478"/>
              <a:chExt cx="185774" cy="191212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535C88A2-0C56-4FCB-8111-430E23B2BC55}"/>
                  </a:ext>
                </a:extLst>
              </p:cNvPr>
              <p:cNvGrpSpPr/>
              <p:nvPr/>
            </p:nvGrpSpPr>
            <p:grpSpPr>
              <a:xfrm>
                <a:off x="749508" y="1232478"/>
                <a:ext cx="181854" cy="191212"/>
                <a:chOff x="5308149" y="1752799"/>
                <a:chExt cx="153349" cy="161240"/>
              </a:xfrm>
            </p:grpSpPr>
            <p:sp>
              <p:nvSpPr>
                <p:cNvPr id="41" name="矩形: 圆角 40">
                  <a:extLst>
                    <a:ext uri="{FF2B5EF4-FFF2-40B4-BE49-F238E27FC236}">
                      <a16:creationId xmlns:a16="http://schemas.microsoft.com/office/drawing/2014/main" id="{9CD6FBF8-37B3-4FB4-8E55-8D65A16E1F54}"/>
                    </a:ext>
                  </a:extLst>
                </p:cNvPr>
                <p:cNvSpPr/>
                <p:nvPr/>
              </p:nvSpPr>
              <p:spPr bwMode="auto">
                <a:xfrm>
                  <a:off x="5308149" y="1752799"/>
                  <a:ext cx="153349" cy="161240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chemeClr val="accent6">
                        <a:alpha val="19000"/>
                      </a:schemeClr>
                    </a:gs>
                    <a:gs pos="35000">
                      <a:schemeClr val="accent6">
                        <a:lumMod val="60000"/>
                        <a:lumOff val="40000"/>
                        <a:alpha val="20000"/>
                      </a:schemeClr>
                    </a:gs>
                    <a:gs pos="100000">
                      <a:schemeClr val="accent6">
                        <a:lumMod val="20000"/>
                        <a:lumOff val="80000"/>
                        <a:alpha val="0"/>
                      </a:schemeClr>
                    </a:gs>
                    <a:gs pos="67000">
                      <a:schemeClr val="accent6">
                        <a:lumMod val="40000"/>
                        <a:lumOff val="60000"/>
                        <a:alpha val="26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32500" lnSpcReduction="20000"/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3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cs typeface="宋体" panose="02010600030101010101" pitchFamily="2" charset="-122"/>
                  </a:endParaRPr>
                </a:p>
              </p:txBody>
            </p:sp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5AB58602-9D07-4BAD-A3CD-FD7144023660}"/>
                    </a:ext>
                  </a:extLst>
                </p:cNvPr>
                <p:cNvSpPr/>
                <p:nvPr/>
              </p:nvSpPr>
              <p:spPr bwMode="auto">
                <a:xfrm rot="20465482">
                  <a:off x="5329724" y="1775473"/>
                  <a:ext cx="110228" cy="1159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6">
                        <a:alpha val="19000"/>
                      </a:schemeClr>
                    </a:gs>
                    <a:gs pos="35000">
                      <a:schemeClr val="accent6">
                        <a:lumMod val="60000"/>
                        <a:lumOff val="40000"/>
                        <a:alpha val="20000"/>
                      </a:schemeClr>
                    </a:gs>
                    <a:gs pos="100000">
                      <a:schemeClr val="accent6">
                        <a:lumMod val="20000"/>
                        <a:lumOff val="80000"/>
                        <a:alpha val="0"/>
                      </a:schemeClr>
                    </a:gs>
                    <a:gs pos="67000">
                      <a:schemeClr val="accent6">
                        <a:lumMod val="40000"/>
                        <a:lumOff val="60000"/>
                        <a:alpha val="26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3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cs typeface="宋体" panose="02010600030101010101" pitchFamily="2" charset="-122"/>
                  </a:endParaRPr>
                </a:p>
              </p:txBody>
            </p:sp>
          </p:grpSp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id="{960D032D-628D-4A63-812A-4FE913CF85AF}"/>
                  </a:ext>
                </a:extLst>
              </p:cNvPr>
              <p:cNvGrpSpPr/>
              <p:nvPr/>
            </p:nvGrpSpPr>
            <p:grpSpPr>
              <a:xfrm rot="3000735">
                <a:off x="747027" y="1237796"/>
                <a:ext cx="181854" cy="184731"/>
                <a:chOff x="5308150" y="1758263"/>
                <a:chExt cx="153349" cy="155775"/>
              </a:xfrm>
            </p:grpSpPr>
            <p:sp>
              <p:nvSpPr>
                <p:cNvPr id="100" name="矩形: 圆角 99">
                  <a:extLst>
                    <a:ext uri="{FF2B5EF4-FFF2-40B4-BE49-F238E27FC236}">
                      <a16:creationId xmlns:a16="http://schemas.microsoft.com/office/drawing/2014/main" id="{86E3CC1D-2F7A-4508-B3B6-2056BA6D8465}"/>
                    </a:ext>
                  </a:extLst>
                </p:cNvPr>
                <p:cNvSpPr/>
                <p:nvPr/>
              </p:nvSpPr>
              <p:spPr bwMode="auto">
                <a:xfrm>
                  <a:off x="5308150" y="1758263"/>
                  <a:ext cx="153349" cy="155775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chemeClr val="accent6">
                        <a:alpha val="19000"/>
                      </a:schemeClr>
                    </a:gs>
                    <a:gs pos="35000">
                      <a:schemeClr val="accent6">
                        <a:lumMod val="60000"/>
                        <a:lumOff val="40000"/>
                        <a:alpha val="20000"/>
                      </a:schemeClr>
                    </a:gs>
                    <a:gs pos="100000">
                      <a:schemeClr val="accent6">
                        <a:lumMod val="20000"/>
                        <a:lumOff val="80000"/>
                        <a:alpha val="0"/>
                      </a:schemeClr>
                    </a:gs>
                    <a:gs pos="67000">
                      <a:schemeClr val="accent6">
                        <a:lumMod val="40000"/>
                        <a:lumOff val="60000"/>
                        <a:alpha val="26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3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cs typeface="宋体" panose="02010600030101010101" pitchFamily="2" charset="-122"/>
                  </a:endParaRPr>
                </a:p>
              </p:txBody>
            </p:sp>
            <p:sp>
              <p:nvSpPr>
                <p:cNvPr id="101" name="椭圆 100">
                  <a:extLst>
                    <a:ext uri="{FF2B5EF4-FFF2-40B4-BE49-F238E27FC236}">
                      <a16:creationId xmlns:a16="http://schemas.microsoft.com/office/drawing/2014/main" id="{A067A1D1-7D3A-483E-B075-A1F8404194B5}"/>
                    </a:ext>
                  </a:extLst>
                </p:cNvPr>
                <p:cNvSpPr/>
                <p:nvPr/>
              </p:nvSpPr>
              <p:spPr bwMode="auto">
                <a:xfrm rot="20465482">
                  <a:off x="5329724" y="1775473"/>
                  <a:ext cx="110228" cy="1159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6">
                        <a:alpha val="19000"/>
                      </a:schemeClr>
                    </a:gs>
                    <a:gs pos="35000">
                      <a:schemeClr val="accent6">
                        <a:lumMod val="60000"/>
                        <a:lumOff val="40000"/>
                        <a:alpha val="20000"/>
                      </a:schemeClr>
                    </a:gs>
                    <a:gs pos="100000">
                      <a:schemeClr val="accent6">
                        <a:lumMod val="20000"/>
                        <a:lumOff val="80000"/>
                        <a:alpha val="0"/>
                      </a:schemeClr>
                    </a:gs>
                    <a:gs pos="67000">
                      <a:schemeClr val="accent6">
                        <a:lumMod val="40000"/>
                        <a:lumOff val="60000"/>
                        <a:alpha val="26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3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cs typeface="宋体" panose="02010600030101010101" pitchFamily="2" charset="-122"/>
                  </a:endParaRPr>
                </a:p>
              </p:txBody>
            </p:sp>
          </p:grpSp>
        </p:grpSp>
      </p:grp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73DA81BA-78E8-41DD-B83F-4AF8C6A0B0BC}"/>
              </a:ext>
            </a:extLst>
          </p:cNvPr>
          <p:cNvCxnSpPr>
            <a:cxnSpLocks/>
          </p:cNvCxnSpPr>
          <p:nvPr/>
        </p:nvCxnSpPr>
        <p:spPr>
          <a:xfrm>
            <a:off x="5635636" y="1780880"/>
            <a:ext cx="923925" cy="0"/>
          </a:xfrm>
          <a:prstGeom prst="line">
            <a:avLst/>
          </a:prstGeom>
          <a:ln w="635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65751825-6B14-462F-8BA2-05101EEB626D}"/>
              </a:ext>
            </a:extLst>
          </p:cNvPr>
          <p:cNvSpPr/>
          <p:nvPr/>
        </p:nvSpPr>
        <p:spPr bwMode="auto">
          <a:xfrm>
            <a:off x="0" y="3983948"/>
            <a:ext cx="1472751" cy="2874051"/>
          </a:xfrm>
          <a:custGeom>
            <a:avLst/>
            <a:gdLst>
              <a:gd name="connsiteX0" fmla="*/ 0 w 2053918"/>
              <a:gd name="connsiteY0" fmla="*/ 0 h 4533006"/>
              <a:gd name="connsiteX1" fmla="*/ 2053918 w 2053918"/>
              <a:gd name="connsiteY1" fmla="*/ 4533006 h 4533006"/>
              <a:gd name="connsiteX2" fmla="*/ 0 w 2053918"/>
              <a:gd name="connsiteY2" fmla="*/ 4533006 h 4533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53918" h="4533006">
                <a:moveTo>
                  <a:pt x="0" y="0"/>
                </a:moveTo>
                <a:lnTo>
                  <a:pt x="2053918" y="4533006"/>
                </a:lnTo>
                <a:lnTo>
                  <a:pt x="0" y="4533006"/>
                </a:lnTo>
                <a:close/>
              </a:path>
            </a:pathLst>
          </a:custGeom>
          <a:solidFill>
            <a:schemeClr val="accent6">
              <a:lumMod val="75000"/>
              <a:alpha val="95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CE204DDA-108D-400A-923F-99844BDFF2B9}"/>
              </a:ext>
            </a:extLst>
          </p:cNvPr>
          <p:cNvSpPr/>
          <p:nvPr/>
        </p:nvSpPr>
        <p:spPr bwMode="auto">
          <a:xfrm flipV="1">
            <a:off x="11195308" y="943631"/>
            <a:ext cx="996692" cy="219970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2AC4C0FE-3199-400B-B3EF-ACB00097A9E9}"/>
              </a:ext>
            </a:extLst>
          </p:cNvPr>
          <p:cNvCxnSpPr>
            <a:cxnSpLocks/>
          </p:cNvCxnSpPr>
          <p:nvPr/>
        </p:nvCxnSpPr>
        <p:spPr>
          <a:xfrm>
            <a:off x="5830898" y="1907267"/>
            <a:ext cx="533400" cy="0"/>
          </a:xfrm>
          <a:prstGeom prst="line">
            <a:avLst/>
          </a:prstGeom>
          <a:ln w="635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3AFB95A1-AC3D-41FD-9B5F-F38A82D4F696}"/>
              </a:ext>
            </a:extLst>
          </p:cNvPr>
          <p:cNvSpPr txBox="1">
            <a:spLocks/>
          </p:cNvSpPr>
          <p:nvPr/>
        </p:nvSpPr>
        <p:spPr>
          <a:xfrm>
            <a:off x="915229" y="339886"/>
            <a:ext cx="6097836" cy="607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未来工作计划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25381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7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3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8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3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8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3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8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3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8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>
            <a:extLst>
              <a:ext uri="{FF2B5EF4-FFF2-40B4-BE49-F238E27FC236}">
                <a16:creationId xmlns:a16="http://schemas.microsoft.com/office/drawing/2014/main" id="{ADD16E2B-4B2D-45D3-87F1-DAF679347D7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79EC05BC-5BF7-4020-92FB-9D72CCE4A903}"/>
              </a:ext>
            </a:extLst>
          </p:cNvPr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EA1F4EE-E030-4B6C-92F7-E0215D051D81}"/>
                </a:ext>
              </a:extLst>
            </p:cNvPr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90613BD-8F5B-48E5-A67E-1DB7F5CAFA6A}"/>
                </a:ext>
              </a:extLst>
            </p:cNvPr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268DC62-7532-4E4C-8228-14A26E637202}"/>
                </a:ext>
              </a:extLst>
            </p:cNvPr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20CAC30-8F27-4E8C-AA95-EC1F7A8C768C}"/>
                </a:ext>
              </a:extLst>
            </p:cNvPr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CDB5908E-844F-41C7-AE14-27FA184FF32C}"/>
              </a:ext>
            </a:extLst>
          </p:cNvPr>
          <p:cNvSpPr/>
          <p:nvPr/>
        </p:nvSpPr>
        <p:spPr>
          <a:xfrm>
            <a:off x="0" y="-12401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818B37-8B4F-4E29-8C41-7D14208402C0}"/>
              </a:ext>
            </a:extLst>
          </p:cNvPr>
          <p:cNvSpPr txBox="1"/>
          <p:nvPr/>
        </p:nvSpPr>
        <p:spPr>
          <a:xfrm>
            <a:off x="1371600" y="1685657"/>
            <a:ext cx="5563768" cy="1107996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20xx</a:t>
            </a:r>
            <a:r>
              <a:rPr lang="zh-CN" altLang="zh-CN" sz="6600" b="1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年</a:t>
            </a:r>
            <a:endParaRPr lang="en-US" altLang="zh-CN" sz="6600" b="1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506867-476C-4F29-BB63-67BF1C2389B8}"/>
              </a:ext>
            </a:extLst>
          </p:cNvPr>
          <p:cNvSpPr txBox="1"/>
          <p:nvPr/>
        </p:nvSpPr>
        <p:spPr>
          <a:xfrm>
            <a:off x="1244600" y="2823876"/>
            <a:ext cx="7861598" cy="1107996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银行</a:t>
            </a:r>
            <a:r>
              <a:rPr lang="zh-CN" altLang="zh-CN" sz="6600" b="1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工作总结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8B626A3F-1562-4D2E-A993-0F68DEE9CB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21995" y="569739"/>
            <a:ext cx="400436" cy="458961"/>
          </a:xfrm>
          <a:prstGeom prst="rect">
            <a:avLst/>
          </a:prstGeom>
        </p:spPr>
      </p:pic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A36A836E-4B2F-480E-B7D9-DD95E2C7AB3E}"/>
              </a:ext>
            </a:extLst>
          </p:cNvPr>
          <p:cNvCxnSpPr>
            <a:cxnSpLocks/>
          </p:cNvCxnSpPr>
          <p:nvPr/>
        </p:nvCxnSpPr>
        <p:spPr>
          <a:xfrm>
            <a:off x="1612900" y="4061263"/>
            <a:ext cx="387279" cy="0"/>
          </a:xfrm>
          <a:prstGeom prst="line">
            <a:avLst/>
          </a:prstGeom>
          <a:ln w="114300" cap="rnd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5B545F80-4A78-48C7-9B02-CB611248E51A}"/>
              </a:ext>
            </a:extLst>
          </p:cNvPr>
          <p:cNvGrpSpPr/>
          <p:nvPr/>
        </p:nvGrpSpPr>
        <p:grpSpPr>
          <a:xfrm>
            <a:off x="1244600" y="4533076"/>
            <a:ext cx="2958312" cy="379811"/>
            <a:chOff x="1427421" y="4533076"/>
            <a:chExt cx="3094305" cy="379811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BEF60FE4-F086-46F0-9E89-B83AC816B446}"/>
                </a:ext>
              </a:extLst>
            </p:cNvPr>
            <p:cNvSpPr/>
            <p:nvPr/>
          </p:nvSpPr>
          <p:spPr>
            <a:xfrm>
              <a:off x="1427421" y="453307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3A56631-AF79-4B41-A577-5D97C96092ED}"/>
                </a:ext>
              </a:extLst>
            </p:cNvPr>
            <p:cNvSpPr txBox="1"/>
            <p:nvPr/>
          </p:nvSpPr>
          <p:spPr>
            <a:xfrm>
              <a:off x="1612972" y="454355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汇报人：瑛子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1EDDCD6-4866-47BC-B661-85ABED8D17CC}"/>
              </a:ext>
            </a:extLst>
          </p:cNvPr>
          <p:cNvGrpSpPr/>
          <p:nvPr/>
        </p:nvGrpSpPr>
        <p:grpSpPr>
          <a:xfrm>
            <a:off x="1244600" y="5036106"/>
            <a:ext cx="2958312" cy="379811"/>
            <a:chOff x="1427421" y="5036106"/>
            <a:chExt cx="3094305" cy="379811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4F4FB2AA-0BBF-478B-B80D-E625851E4F05}"/>
                </a:ext>
              </a:extLst>
            </p:cNvPr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1EEA220-B9FA-48E8-95EC-CFC4E70EF37D}"/>
                </a:ext>
              </a:extLst>
            </p:cNvPr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2020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月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914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54720E8C-0BD0-4EFA-8CE1-11B29765734E}"/>
              </a:ext>
            </a:extLst>
          </p:cNvPr>
          <p:cNvSpPr/>
          <p:nvPr/>
        </p:nvSpPr>
        <p:spPr>
          <a:xfrm>
            <a:off x="0" y="0"/>
            <a:ext cx="12192000" cy="68704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97" name="图片 96">
            <a:extLst>
              <a:ext uri="{FF2B5EF4-FFF2-40B4-BE49-F238E27FC236}">
                <a16:creationId xmlns:a16="http://schemas.microsoft.com/office/drawing/2014/main" id="{EDC51739-FCF3-432B-881D-4A7D10CA2E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2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5188568"/>
            <a:ext cx="12193057" cy="1667377"/>
          </a:xfrm>
          <a:prstGeom prst="rect">
            <a:avLst/>
          </a:prstGeom>
        </p:spPr>
      </p:pic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62E96ACE-5963-473A-ACDA-F8CFEFCF5799}"/>
              </a:ext>
            </a:extLst>
          </p:cNvPr>
          <p:cNvSpPr/>
          <p:nvPr/>
        </p:nvSpPr>
        <p:spPr>
          <a:xfrm>
            <a:off x="1036519" y="2421161"/>
            <a:ext cx="10060106" cy="3829324"/>
          </a:xfrm>
          <a:prstGeom prst="roundRect">
            <a:avLst>
              <a:gd name="adj" fmla="val 359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63500" algn="c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1FE3B6B-1CEB-4BFB-B009-85051287BCA2}"/>
              </a:ext>
            </a:extLst>
          </p:cNvPr>
          <p:cNvCxnSpPr>
            <a:cxnSpLocks/>
          </p:cNvCxnSpPr>
          <p:nvPr/>
        </p:nvCxnSpPr>
        <p:spPr>
          <a:xfrm>
            <a:off x="655052" y="901952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13FFB2E9-406E-4B70-9936-DD89547A6BBE}"/>
              </a:ext>
            </a:extLst>
          </p:cNvPr>
          <p:cNvSpPr txBox="1"/>
          <p:nvPr/>
        </p:nvSpPr>
        <p:spPr>
          <a:xfrm>
            <a:off x="3397280" y="1885386"/>
            <a:ext cx="5746719" cy="4675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8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sz="2000" dirty="0"/>
              <a:t>加强授信执行，实现信贷业务全过程精细化管理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33E4D3F-A4E2-4CC4-A7E8-0C461171F34A}"/>
              </a:ext>
            </a:extLst>
          </p:cNvPr>
          <p:cNvGrpSpPr/>
          <p:nvPr/>
        </p:nvGrpSpPr>
        <p:grpSpPr>
          <a:xfrm>
            <a:off x="232949" y="485445"/>
            <a:ext cx="682280" cy="379310"/>
            <a:chOff x="232949" y="336204"/>
            <a:chExt cx="556038" cy="561975"/>
          </a:xfrm>
        </p:grpSpPr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118FA5B4-EB03-4A4C-9128-681682DF2D02}"/>
                </a:ext>
              </a:extLst>
            </p:cNvPr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8059E89D-4D2E-43F1-BF6C-CC5489536C82}"/>
                </a:ext>
              </a:extLst>
            </p:cNvPr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F0C9B56C-D149-4297-AF3F-E5D7AEB57CD8}"/>
                </a:ext>
              </a:extLst>
            </p:cNvPr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57BA67CD-83FA-4506-AE87-5D0DA88EA0D0}"/>
              </a:ext>
            </a:extLst>
          </p:cNvPr>
          <p:cNvSpPr txBox="1"/>
          <p:nvPr/>
        </p:nvSpPr>
        <p:spPr>
          <a:xfrm>
            <a:off x="1388874" y="1025605"/>
            <a:ext cx="3277994" cy="54252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8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dirty="0"/>
              <a:t>工作思路和具体措施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855E57C-F4E8-4E3C-BC14-5FE3953AB0D5}"/>
              </a:ext>
            </a:extLst>
          </p:cNvPr>
          <p:cNvGrpSpPr/>
          <p:nvPr/>
        </p:nvGrpSpPr>
        <p:grpSpPr>
          <a:xfrm>
            <a:off x="1067195" y="1176617"/>
            <a:ext cx="284718" cy="284718"/>
            <a:chOff x="698080" y="1185723"/>
            <a:chExt cx="284718" cy="284718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CA8429FC-064A-43BB-9D58-3A8B1311D765}"/>
                </a:ext>
              </a:extLst>
            </p:cNvPr>
            <p:cNvGrpSpPr/>
            <p:nvPr/>
          </p:nvGrpSpPr>
          <p:grpSpPr>
            <a:xfrm>
              <a:off x="705047" y="1185723"/>
              <a:ext cx="270784" cy="284718"/>
              <a:chOff x="5270668" y="1713378"/>
              <a:chExt cx="228340" cy="240090"/>
            </a:xfrm>
          </p:grpSpPr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2CEC1B53-3EE8-4F37-98EB-88F782D6EB67}"/>
                  </a:ext>
                </a:extLst>
              </p:cNvPr>
              <p:cNvSpPr/>
              <p:nvPr/>
            </p:nvSpPr>
            <p:spPr bwMode="auto">
              <a:xfrm>
                <a:off x="5270668" y="1713378"/>
                <a:ext cx="228340" cy="24009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6">
                      <a:alpha val="19000"/>
                    </a:schemeClr>
                  </a:gs>
                  <a:gs pos="35000">
                    <a:schemeClr val="accent6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67000">
                    <a:schemeClr val="accent6">
                      <a:lumMod val="40000"/>
                      <a:lumOff val="60000"/>
                      <a:alpha val="2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8B768E25-80AA-414F-BB9F-7B4AFCBECFE5}"/>
                  </a:ext>
                </a:extLst>
              </p:cNvPr>
              <p:cNvSpPr/>
              <p:nvPr/>
            </p:nvSpPr>
            <p:spPr bwMode="auto">
              <a:xfrm rot="20465482">
                <a:off x="5329724" y="1775473"/>
                <a:ext cx="110228" cy="1159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>
                      <a:alpha val="19000"/>
                    </a:schemeClr>
                  </a:gs>
                  <a:gs pos="35000">
                    <a:schemeClr val="accent6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67000">
                    <a:schemeClr val="accent6">
                      <a:lumMod val="40000"/>
                      <a:lumOff val="60000"/>
                      <a:alpha val="2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11822761-A5F9-4D38-9571-ADC146A86B95}"/>
                </a:ext>
              </a:extLst>
            </p:cNvPr>
            <p:cNvGrpSpPr/>
            <p:nvPr/>
          </p:nvGrpSpPr>
          <p:grpSpPr>
            <a:xfrm rot="3000735">
              <a:off x="705047" y="1185723"/>
              <a:ext cx="270784" cy="284718"/>
              <a:chOff x="5270668" y="1713378"/>
              <a:chExt cx="228340" cy="240090"/>
            </a:xfrm>
          </p:grpSpPr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id="{CEEB1D96-6581-41E8-A862-8B723AF0FD1F}"/>
                  </a:ext>
                </a:extLst>
              </p:cNvPr>
              <p:cNvSpPr/>
              <p:nvPr/>
            </p:nvSpPr>
            <p:spPr bwMode="auto">
              <a:xfrm>
                <a:off x="5270668" y="1713378"/>
                <a:ext cx="228340" cy="24009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6">
                      <a:alpha val="19000"/>
                    </a:schemeClr>
                  </a:gs>
                  <a:gs pos="35000">
                    <a:schemeClr val="accent6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67000">
                    <a:schemeClr val="accent6">
                      <a:lumMod val="40000"/>
                      <a:lumOff val="60000"/>
                      <a:alpha val="2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0E5D3B86-C9E4-4509-BCB3-E8440E682974}"/>
                  </a:ext>
                </a:extLst>
              </p:cNvPr>
              <p:cNvSpPr/>
              <p:nvPr/>
            </p:nvSpPr>
            <p:spPr bwMode="auto">
              <a:xfrm rot="20465482">
                <a:off x="5329724" y="1775473"/>
                <a:ext cx="110228" cy="1159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>
                      <a:alpha val="19000"/>
                    </a:schemeClr>
                  </a:gs>
                  <a:gs pos="35000">
                    <a:schemeClr val="accent6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67000">
                    <a:schemeClr val="accent6">
                      <a:lumMod val="40000"/>
                      <a:lumOff val="60000"/>
                      <a:alpha val="2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929DBB2-751E-41B9-9956-A1CD4C3BFBD3}"/>
              </a:ext>
            </a:extLst>
          </p:cNvPr>
          <p:cNvGrpSpPr/>
          <p:nvPr/>
        </p:nvGrpSpPr>
        <p:grpSpPr>
          <a:xfrm>
            <a:off x="3177913" y="2007222"/>
            <a:ext cx="209306" cy="227610"/>
            <a:chOff x="3177913" y="1892922"/>
            <a:chExt cx="209306" cy="227610"/>
          </a:xfrm>
        </p:grpSpPr>
        <p:sp>
          <p:nvSpPr>
            <p:cNvPr id="59" name="平行四边形 58">
              <a:extLst>
                <a:ext uri="{FF2B5EF4-FFF2-40B4-BE49-F238E27FC236}">
                  <a16:creationId xmlns:a16="http://schemas.microsoft.com/office/drawing/2014/main" id="{991E7DAD-536E-4224-8469-DF374C0FC434}"/>
                </a:ext>
              </a:extLst>
            </p:cNvPr>
            <p:cNvSpPr/>
            <p:nvPr/>
          </p:nvSpPr>
          <p:spPr bwMode="auto">
            <a:xfrm>
              <a:off x="3234589" y="1961064"/>
              <a:ext cx="152630" cy="159468"/>
            </a:xfrm>
            <a:prstGeom prst="parallelogram">
              <a:avLst/>
            </a:prstGeom>
            <a:solidFill>
              <a:schemeClr val="bg2">
                <a:alpha val="30000"/>
              </a:schemeClr>
            </a:solidFill>
            <a:ln w="3175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60" name="平行四边形 59">
              <a:extLst>
                <a:ext uri="{FF2B5EF4-FFF2-40B4-BE49-F238E27FC236}">
                  <a16:creationId xmlns:a16="http://schemas.microsoft.com/office/drawing/2014/main" id="{126BEE0C-0D54-48CF-9381-C74C68ADEE0F}"/>
                </a:ext>
              </a:extLst>
            </p:cNvPr>
            <p:cNvSpPr/>
            <p:nvPr/>
          </p:nvSpPr>
          <p:spPr bwMode="auto">
            <a:xfrm>
              <a:off x="3177913" y="1892922"/>
              <a:ext cx="152630" cy="227610"/>
            </a:xfrm>
            <a:prstGeom prst="parallelogram">
              <a:avLst/>
            </a:prstGeom>
            <a:solidFill>
              <a:schemeClr val="bg2">
                <a:alpha val="30000"/>
              </a:schemeClr>
            </a:solidFill>
            <a:ln w="3175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53250372-B4C5-49A8-8858-DBCB0A6478D9}"/>
              </a:ext>
            </a:extLst>
          </p:cNvPr>
          <p:cNvCxnSpPr/>
          <p:nvPr/>
        </p:nvCxnSpPr>
        <p:spPr>
          <a:xfrm>
            <a:off x="1520130" y="1568126"/>
            <a:ext cx="533400" cy="0"/>
          </a:xfrm>
          <a:prstGeom prst="line">
            <a:avLst/>
          </a:prstGeom>
          <a:ln w="63500" cap="rnd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3CBA122C-3F2D-4128-A096-AC3ED8BE81A2}"/>
              </a:ext>
            </a:extLst>
          </p:cNvPr>
          <p:cNvGrpSpPr/>
          <p:nvPr/>
        </p:nvGrpSpPr>
        <p:grpSpPr>
          <a:xfrm>
            <a:off x="2320003" y="2848853"/>
            <a:ext cx="2876085" cy="1439979"/>
            <a:chOff x="644359" y="2821789"/>
            <a:chExt cx="2860170" cy="1529290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FB271B1D-85FA-4AB2-9B69-9BDCF005DD01}"/>
                </a:ext>
              </a:extLst>
            </p:cNvPr>
            <p:cNvGrpSpPr/>
            <p:nvPr/>
          </p:nvGrpSpPr>
          <p:grpSpPr>
            <a:xfrm>
              <a:off x="644359" y="2821789"/>
              <a:ext cx="2859976" cy="1529290"/>
              <a:chOff x="1190881" y="2821706"/>
              <a:chExt cx="2859976" cy="1529290"/>
            </a:xfrm>
          </p:grpSpPr>
          <p:sp>
            <p:nvSpPr>
              <p:cNvPr id="3" name="矩形: 剪去对角 2">
                <a:extLst>
                  <a:ext uri="{FF2B5EF4-FFF2-40B4-BE49-F238E27FC236}">
                    <a16:creationId xmlns:a16="http://schemas.microsoft.com/office/drawing/2014/main" id="{03F0E5A7-545E-4B07-B94A-EA14E50DF0A7}"/>
                  </a:ext>
                </a:extLst>
              </p:cNvPr>
              <p:cNvSpPr/>
              <p:nvPr/>
            </p:nvSpPr>
            <p:spPr bwMode="auto">
              <a:xfrm flipH="1" flipV="1">
                <a:off x="1190881" y="2821706"/>
                <a:ext cx="2859976" cy="152929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75000"/>
                      <a:alpha val="76000"/>
                    </a:schemeClr>
                  </a:gs>
                </a:gsLst>
                <a:lin ang="2700000" scaled="1"/>
                <a:tileRect/>
              </a:gradFill>
              <a:ln w="3175">
                <a:gradFill>
                  <a:gsLst>
                    <a:gs pos="0">
                      <a:schemeClr val="accent6"/>
                    </a:gs>
                    <a:gs pos="53000">
                      <a:schemeClr val="bg2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3BBAF36C-44BF-45BB-BF86-0EF48AD50AED}"/>
                  </a:ext>
                </a:extLst>
              </p:cNvPr>
              <p:cNvSpPr txBox="1"/>
              <p:nvPr/>
            </p:nvSpPr>
            <p:spPr>
              <a:xfrm>
                <a:off x="1334043" y="3213898"/>
                <a:ext cx="2573652" cy="8509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Aft>
                    <a:spcPts val="800"/>
                  </a:spcAft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锐字云字库美黑GB" panose="02010604000000000000" pitchFamily="2" charset="-122"/>
                    <a:ea typeface="锐字云字库美黑GB" panose="02010604000000000000" pitchFamily="2" charset="-122"/>
                    <a:cs typeface="Times New Roman" panose="02020603050405020304" pitchFamily="18" charset="0"/>
                  </a:defRPr>
                </a:lvl1pPr>
              </a:lstStyle>
              <a:p>
                <a:pPr algn="just"/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ea typeface="+mn-ea"/>
                  </a:rPr>
                  <a:t>加强合同管理，纠正违规行为</a:t>
                </a:r>
              </a:p>
            </p:txBody>
          </p:sp>
        </p:grpSp>
        <p:sp>
          <p:nvSpPr>
            <p:cNvPr id="89" name="矩形: 对角圆角 88">
              <a:extLst>
                <a:ext uri="{FF2B5EF4-FFF2-40B4-BE49-F238E27FC236}">
                  <a16:creationId xmlns:a16="http://schemas.microsoft.com/office/drawing/2014/main" id="{AE8968DD-9E8E-4EA1-82A9-58DD813CB418}"/>
                </a:ext>
              </a:extLst>
            </p:cNvPr>
            <p:cNvSpPr/>
            <p:nvPr/>
          </p:nvSpPr>
          <p:spPr bwMode="auto">
            <a:xfrm>
              <a:off x="2978237" y="2821789"/>
              <a:ext cx="526292" cy="408827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2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altLang="zh-CN" sz="1600" b="1" i="0" u="none" strike="noStrike" cap="none" normalizeH="0" baseline="0" dirty="0">
                  <a:ln>
                    <a:noFill/>
                  </a:ln>
                  <a:solidFill>
                    <a:schemeClr val="accent5"/>
                  </a:solidFill>
                  <a:effectLst/>
                  <a:latin typeface="+mn-ea"/>
                  <a:cs typeface="宋体" panose="02010600030101010101" pitchFamily="2" charset="-122"/>
                </a:rPr>
                <a:t>1</a:t>
              </a:r>
              <a:endParaRPr kumimoji="0" lang="zh-CN" altLang="en-US" sz="1600" b="1" i="0" u="none" strike="noStrike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BB30FBDD-A9EF-47F1-A2BA-04A0062398D0}"/>
              </a:ext>
            </a:extLst>
          </p:cNvPr>
          <p:cNvGrpSpPr/>
          <p:nvPr/>
        </p:nvGrpSpPr>
        <p:grpSpPr>
          <a:xfrm>
            <a:off x="5405211" y="2733847"/>
            <a:ext cx="2876085" cy="1439979"/>
            <a:chOff x="6043881" y="2711976"/>
            <a:chExt cx="2878189" cy="1589040"/>
          </a:xfrm>
        </p:grpSpPr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2E3E81D6-3767-4AE8-B5CD-2D56EE9A02E0}"/>
                </a:ext>
              </a:extLst>
            </p:cNvPr>
            <p:cNvGrpSpPr/>
            <p:nvPr/>
          </p:nvGrpSpPr>
          <p:grpSpPr>
            <a:xfrm>
              <a:off x="6043881" y="2711976"/>
              <a:ext cx="2859976" cy="1589040"/>
              <a:chOff x="5720031" y="3046868"/>
              <a:chExt cx="2859976" cy="1589040"/>
            </a:xfrm>
          </p:grpSpPr>
          <p:sp>
            <p:nvSpPr>
              <p:cNvPr id="55" name="矩形: 剪去对角 54">
                <a:extLst>
                  <a:ext uri="{FF2B5EF4-FFF2-40B4-BE49-F238E27FC236}">
                    <a16:creationId xmlns:a16="http://schemas.microsoft.com/office/drawing/2014/main" id="{AEAD504F-6B6C-49F4-8863-5D29E79399E4}"/>
                  </a:ext>
                </a:extLst>
              </p:cNvPr>
              <p:cNvSpPr/>
              <p:nvPr/>
            </p:nvSpPr>
            <p:spPr bwMode="auto">
              <a:xfrm flipV="1">
                <a:off x="5720031" y="3046868"/>
                <a:ext cx="2859976" cy="1589040"/>
              </a:xfrm>
              <a:prstGeom prst="round2DiagRect">
                <a:avLst>
                  <a:gd name="adj1" fmla="val 0"/>
                  <a:gd name="adj2" fmla="val 50000"/>
                </a:avLst>
              </a:pr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75000"/>
                    </a:schemeClr>
                  </a:gs>
                </a:gsLst>
                <a:lin ang="2700000" scaled="1"/>
                <a:tileRect/>
              </a:gradFill>
              <a:ln w="3175">
                <a:gradFill>
                  <a:gsLst>
                    <a:gs pos="0">
                      <a:schemeClr val="accent6"/>
                    </a:gs>
                    <a:gs pos="53000">
                      <a:schemeClr val="bg2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949E4120-80C1-4EFF-B04A-26FFBB26A83F}"/>
                  </a:ext>
                </a:extLst>
              </p:cNvPr>
              <p:cNvSpPr txBox="1"/>
              <p:nvPr/>
            </p:nvSpPr>
            <p:spPr>
              <a:xfrm>
                <a:off x="5883797" y="3436528"/>
                <a:ext cx="2417806" cy="1032654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Aft>
                    <a:spcPts val="800"/>
                  </a:spcAft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锐字云字库美黑GB" panose="02010604000000000000" pitchFamily="2" charset="-122"/>
                    <a:ea typeface="锐字云字库美黑GB" panose="02010604000000000000" pitchFamily="2" charset="-122"/>
                    <a:cs typeface="Times New Roman" panose="02020603050405020304" pitchFamily="18" charset="0"/>
                  </a:defRPr>
                </a:lvl1pPr>
              </a:lstStyle>
              <a:p>
                <a:pPr algn="just"/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ea typeface="+mn-ea"/>
                  </a:rPr>
                  <a:t>全面掌握支付结算及货款归行等动态信息</a:t>
                </a:r>
              </a:p>
            </p:txBody>
          </p:sp>
        </p:grpSp>
        <p:sp>
          <p:nvSpPr>
            <p:cNvPr id="90" name="矩形: 对角圆角 89">
              <a:extLst>
                <a:ext uri="{FF2B5EF4-FFF2-40B4-BE49-F238E27FC236}">
                  <a16:creationId xmlns:a16="http://schemas.microsoft.com/office/drawing/2014/main" id="{14F9DD39-5E1C-489B-82FE-DD83BA575DC6}"/>
                </a:ext>
              </a:extLst>
            </p:cNvPr>
            <p:cNvSpPr/>
            <p:nvPr/>
          </p:nvSpPr>
          <p:spPr bwMode="auto">
            <a:xfrm>
              <a:off x="8395778" y="2726908"/>
              <a:ext cx="526292" cy="408827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2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altLang="zh-CN" sz="1600" b="1" i="0" u="none" strike="noStrike" cap="none" normalizeH="0" baseline="0" dirty="0">
                  <a:ln>
                    <a:noFill/>
                  </a:ln>
                  <a:solidFill>
                    <a:schemeClr val="accent5"/>
                  </a:solidFill>
                  <a:effectLst/>
                  <a:latin typeface="+mn-ea"/>
                  <a:cs typeface="宋体" panose="02010600030101010101" pitchFamily="2" charset="-122"/>
                </a:rPr>
                <a:t>3</a:t>
              </a:r>
              <a:endParaRPr kumimoji="0" lang="zh-CN" altLang="en-US" sz="1600" b="1" i="0" u="none" strike="noStrike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5BF9829E-4F88-4518-B008-57CB7C322004}"/>
              </a:ext>
            </a:extLst>
          </p:cNvPr>
          <p:cNvGrpSpPr/>
          <p:nvPr/>
        </p:nvGrpSpPr>
        <p:grpSpPr>
          <a:xfrm>
            <a:off x="4235642" y="4320108"/>
            <a:ext cx="2860372" cy="1438764"/>
            <a:chOff x="2799210" y="4528588"/>
            <a:chExt cx="2859976" cy="1629942"/>
          </a:xfrm>
        </p:grpSpPr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393EA1A5-B16C-4956-982A-B8A942A7EB11}"/>
                </a:ext>
              </a:extLst>
            </p:cNvPr>
            <p:cNvGrpSpPr/>
            <p:nvPr/>
          </p:nvGrpSpPr>
          <p:grpSpPr>
            <a:xfrm>
              <a:off x="2799210" y="4528588"/>
              <a:ext cx="2859976" cy="1629942"/>
              <a:chOff x="2860055" y="4462962"/>
              <a:chExt cx="2859976" cy="1629942"/>
            </a:xfrm>
          </p:grpSpPr>
          <p:sp>
            <p:nvSpPr>
              <p:cNvPr id="46" name="矩形: 剪去对角 45">
                <a:extLst>
                  <a:ext uri="{FF2B5EF4-FFF2-40B4-BE49-F238E27FC236}">
                    <a16:creationId xmlns:a16="http://schemas.microsoft.com/office/drawing/2014/main" id="{AFDE42C5-7DB2-461C-B18B-5D1AF01E5D45}"/>
                  </a:ext>
                </a:extLst>
              </p:cNvPr>
              <p:cNvSpPr/>
              <p:nvPr/>
            </p:nvSpPr>
            <p:spPr bwMode="auto">
              <a:xfrm flipV="1">
                <a:off x="2860055" y="4462962"/>
                <a:ext cx="2859976" cy="1629942"/>
              </a:xfrm>
              <a:prstGeom prst="round2DiagRect">
                <a:avLst>
                  <a:gd name="adj1" fmla="val 0"/>
                  <a:gd name="adj2" fmla="val 50000"/>
                </a:avLst>
              </a:pr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3">
                      <a:lumMod val="75000"/>
                    </a:schemeClr>
                  </a:gs>
                </a:gsLst>
                <a:lin ang="18900000" scaled="1"/>
                <a:tileRect/>
              </a:gradFill>
              <a:ln w="3175">
                <a:gradFill>
                  <a:gsLst>
                    <a:gs pos="0">
                      <a:schemeClr val="accent6"/>
                    </a:gs>
                    <a:gs pos="53000">
                      <a:schemeClr val="bg2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BAC78A09-32D7-4EA9-B9A3-84CD33B9C2B7}"/>
                  </a:ext>
                </a:extLst>
              </p:cNvPr>
              <p:cNvSpPr txBox="1"/>
              <p:nvPr/>
            </p:nvSpPr>
            <p:spPr>
              <a:xfrm>
                <a:off x="2962045" y="4895123"/>
                <a:ext cx="2520075" cy="942623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Aft>
                    <a:spcPts val="800"/>
                  </a:spcAft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锐字云字库美黑GB" panose="02010604000000000000" pitchFamily="2" charset="-122"/>
                    <a:ea typeface="锐字云字库美黑GB" panose="02010604000000000000" pitchFamily="2" charset="-122"/>
                    <a:cs typeface="Times New Roman" panose="02020603050405020304" pitchFamily="18" charset="0"/>
                  </a:defRPr>
                </a:lvl1pPr>
              </a:lstStyle>
              <a:p>
                <a:pPr algn="just"/>
                <a:r>
                  <a:rPr lang="zh-CN" altLang="en-US" sz="1600" dirty="0">
                    <a:solidFill>
                      <a:schemeClr val="accent5"/>
                    </a:solidFill>
                    <a:latin typeface="+mn-ea"/>
                    <a:ea typeface="+mn-ea"/>
                  </a:rPr>
                  <a:t>研究落实放款审核程序，严格控制提款环节风险</a:t>
                </a:r>
              </a:p>
            </p:txBody>
          </p:sp>
        </p:grpSp>
        <p:sp>
          <p:nvSpPr>
            <p:cNvPr id="91" name="矩形: 对角圆角 90">
              <a:extLst>
                <a:ext uri="{FF2B5EF4-FFF2-40B4-BE49-F238E27FC236}">
                  <a16:creationId xmlns:a16="http://schemas.microsoft.com/office/drawing/2014/main" id="{D81AAAF8-EA62-4452-B47E-B2A45C5F2DC4}"/>
                </a:ext>
              </a:extLst>
            </p:cNvPr>
            <p:cNvSpPr/>
            <p:nvPr/>
          </p:nvSpPr>
          <p:spPr bwMode="auto">
            <a:xfrm>
              <a:off x="5129557" y="4548793"/>
              <a:ext cx="526292" cy="408827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2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altLang="zh-CN" sz="1600" b="1" i="0" u="none" strike="noStrike" cap="none" normalizeH="0" baseline="0" dirty="0">
                  <a:ln>
                    <a:noFill/>
                  </a:ln>
                  <a:solidFill>
                    <a:schemeClr val="accent5"/>
                  </a:solidFill>
                  <a:effectLst/>
                  <a:latin typeface="+mn-ea"/>
                  <a:cs typeface="宋体" panose="02010600030101010101" pitchFamily="2" charset="-122"/>
                </a:rPr>
                <a:t>2</a:t>
              </a:r>
              <a:endParaRPr kumimoji="0" lang="zh-CN" altLang="en-US" sz="1600" b="1" i="0" u="none" strike="noStrike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03B8CB06-7CF2-46BB-B3DC-7520D7BF9A93}"/>
              </a:ext>
            </a:extLst>
          </p:cNvPr>
          <p:cNvGrpSpPr/>
          <p:nvPr/>
        </p:nvGrpSpPr>
        <p:grpSpPr>
          <a:xfrm>
            <a:off x="7325895" y="4288832"/>
            <a:ext cx="2876085" cy="1439979"/>
            <a:chOff x="8658924" y="4146022"/>
            <a:chExt cx="2876085" cy="1439979"/>
          </a:xfrm>
        </p:grpSpPr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F065789B-65D4-48B1-8B1F-6F265914EF4C}"/>
                </a:ext>
              </a:extLst>
            </p:cNvPr>
            <p:cNvGrpSpPr/>
            <p:nvPr/>
          </p:nvGrpSpPr>
          <p:grpSpPr>
            <a:xfrm>
              <a:off x="8658924" y="4146022"/>
              <a:ext cx="2859976" cy="1439979"/>
              <a:chOff x="7840584" y="4533375"/>
              <a:chExt cx="2859976" cy="1439979"/>
            </a:xfrm>
          </p:grpSpPr>
          <p:sp>
            <p:nvSpPr>
              <p:cNvPr id="62" name="矩形: 剪去对角 61">
                <a:extLst>
                  <a:ext uri="{FF2B5EF4-FFF2-40B4-BE49-F238E27FC236}">
                    <a16:creationId xmlns:a16="http://schemas.microsoft.com/office/drawing/2014/main" id="{B45F208C-758D-47E4-97B5-902CF742DEB2}"/>
                  </a:ext>
                </a:extLst>
              </p:cNvPr>
              <p:cNvSpPr/>
              <p:nvPr/>
            </p:nvSpPr>
            <p:spPr bwMode="auto">
              <a:xfrm flipV="1">
                <a:off x="7840584" y="4533375"/>
                <a:ext cx="2859976" cy="1439979"/>
              </a:xfrm>
              <a:prstGeom prst="round2DiagRect">
                <a:avLst>
                  <a:gd name="adj1" fmla="val 0"/>
                  <a:gd name="adj2" fmla="val 50000"/>
                </a:avLst>
              </a:pr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3">
                      <a:lumMod val="75000"/>
                    </a:schemeClr>
                  </a:gs>
                </a:gsLst>
                <a:lin ang="18900000" scaled="1"/>
                <a:tileRect/>
              </a:gradFill>
              <a:ln w="3175">
                <a:gradFill>
                  <a:gsLst>
                    <a:gs pos="0">
                      <a:schemeClr val="accent6"/>
                    </a:gs>
                    <a:gs pos="53000">
                      <a:schemeClr val="bg2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AADB5AE3-AC74-4026-A332-7D829B10BCE5}"/>
                  </a:ext>
                </a:extLst>
              </p:cNvPr>
              <p:cNvSpPr txBox="1"/>
              <p:nvPr/>
            </p:nvSpPr>
            <p:spPr>
              <a:xfrm>
                <a:off x="8116745" y="4793459"/>
                <a:ext cx="2319822" cy="1032654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Aft>
                    <a:spcPts val="800"/>
                  </a:spcAft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锐字云字库美黑GB" panose="02010604000000000000" pitchFamily="2" charset="-122"/>
                    <a:ea typeface="锐字云字库美黑GB" panose="02010604000000000000" pitchFamily="2" charset="-122"/>
                    <a:cs typeface="Times New Roman" panose="02020603050405020304" pitchFamily="18" charset="0"/>
                  </a:defRPr>
                </a:lvl1pPr>
              </a:lstStyle>
              <a:p>
                <a:pPr algn="just"/>
                <a:r>
                  <a:rPr lang="zh-CN" altLang="en-US" sz="1600" dirty="0">
                    <a:solidFill>
                      <a:schemeClr val="accent5"/>
                    </a:solidFill>
                    <a:latin typeface="+mn-ea"/>
                    <a:ea typeface="+mn-ea"/>
                  </a:rPr>
                  <a:t>加强监管，定期检查，跟踪掌握客户财务状况</a:t>
                </a:r>
              </a:p>
            </p:txBody>
          </p:sp>
        </p:grpSp>
        <p:sp>
          <p:nvSpPr>
            <p:cNvPr id="92" name="矩形: 对角圆角 91">
              <a:extLst>
                <a:ext uri="{FF2B5EF4-FFF2-40B4-BE49-F238E27FC236}">
                  <a16:creationId xmlns:a16="http://schemas.microsoft.com/office/drawing/2014/main" id="{D7B5CE86-63B5-4318-B773-0B810DBCBAB5}"/>
                </a:ext>
              </a:extLst>
            </p:cNvPr>
            <p:cNvSpPr/>
            <p:nvPr/>
          </p:nvSpPr>
          <p:spPr bwMode="auto">
            <a:xfrm>
              <a:off x="11008717" y="4156536"/>
              <a:ext cx="526292" cy="408827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2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altLang="zh-CN" sz="1600" b="1" i="0" u="none" strike="noStrike" cap="none" normalizeH="0" baseline="0" dirty="0">
                  <a:ln>
                    <a:noFill/>
                  </a:ln>
                  <a:solidFill>
                    <a:schemeClr val="accent5"/>
                  </a:solidFill>
                  <a:effectLst/>
                  <a:latin typeface="+mn-ea"/>
                  <a:cs typeface="宋体" panose="02010600030101010101" pitchFamily="2" charset="-122"/>
                </a:rPr>
                <a:t>4</a:t>
              </a:r>
              <a:endParaRPr kumimoji="0" lang="zh-CN" altLang="en-US" sz="1600" b="1" i="0" u="none" strike="noStrike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53D69A52-68F5-4413-8036-914B5F184D40}"/>
              </a:ext>
            </a:extLst>
          </p:cNvPr>
          <p:cNvSpPr txBox="1">
            <a:spLocks/>
          </p:cNvSpPr>
          <p:nvPr/>
        </p:nvSpPr>
        <p:spPr>
          <a:xfrm>
            <a:off x="915229" y="339886"/>
            <a:ext cx="6097836" cy="607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未来工作计划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11497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3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4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DFDEC026-0D21-4428-9B8B-49F5662ADA34}"/>
              </a:ext>
            </a:extLst>
          </p:cNvPr>
          <p:cNvSpPr/>
          <p:nvPr/>
        </p:nvSpPr>
        <p:spPr>
          <a:xfrm>
            <a:off x="-10123" y="0"/>
            <a:ext cx="12219495" cy="6870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84" name="图片 83">
            <a:extLst>
              <a:ext uri="{FF2B5EF4-FFF2-40B4-BE49-F238E27FC236}">
                <a16:creationId xmlns:a16="http://schemas.microsoft.com/office/drawing/2014/main" id="{7906C53D-6648-42C5-ADB7-2901B1DABDE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2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6127257"/>
            <a:ext cx="12193057" cy="728688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A161B9B-36D0-474F-9C2A-578768572CDF}"/>
              </a:ext>
            </a:extLst>
          </p:cNvPr>
          <p:cNvCxnSpPr>
            <a:cxnSpLocks/>
          </p:cNvCxnSpPr>
          <p:nvPr/>
        </p:nvCxnSpPr>
        <p:spPr>
          <a:xfrm>
            <a:off x="655052" y="901952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B83DBADC-C1E6-4F64-B5BD-21CAA3F167EF}"/>
              </a:ext>
            </a:extLst>
          </p:cNvPr>
          <p:cNvSpPr txBox="1"/>
          <p:nvPr/>
        </p:nvSpPr>
        <p:spPr>
          <a:xfrm>
            <a:off x="3712267" y="1659040"/>
            <a:ext cx="5087561" cy="42999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8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强化人本管理，加强业务培训，提高队伍素质</a:t>
            </a:r>
            <a:endParaRPr lang="zh-CN" altLang="zh-CN" dirty="0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31EE658-3428-4687-9A93-AB850CDED6EE}"/>
              </a:ext>
            </a:extLst>
          </p:cNvPr>
          <p:cNvGrpSpPr/>
          <p:nvPr/>
        </p:nvGrpSpPr>
        <p:grpSpPr>
          <a:xfrm>
            <a:off x="232949" y="485445"/>
            <a:ext cx="682280" cy="379310"/>
            <a:chOff x="232949" y="336204"/>
            <a:chExt cx="556038" cy="561975"/>
          </a:xfrm>
        </p:grpSpPr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0F19A876-61C1-492F-A06F-9A93DB59A155}"/>
                </a:ext>
              </a:extLst>
            </p:cNvPr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A7C680B2-C842-4716-8FAA-AF614F17A350}"/>
                </a:ext>
              </a:extLst>
            </p:cNvPr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BEAEB585-B709-4C85-ACE3-85B64FF54500}"/>
                </a:ext>
              </a:extLst>
            </p:cNvPr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F8453E5A-385C-4755-AC06-6467B6ED9BD5}"/>
              </a:ext>
            </a:extLst>
          </p:cNvPr>
          <p:cNvSpPr txBox="1"/>
          <p:nvPr/>
        </p:nvSpPr>
        <p:spPr>
          <a:xfrm>
            <a:off x="1027120" y="1110915"/>
            <a:ext cx="5816134" cy="42857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8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工作思路和具体措施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6534778-1197-4EAC-86E0-4032D8E89F40}"/>
              </a:ext>
            </a:extLst>
          </p:cNvPr>
          <p:cNvGrpSpPr/>
          <p:nvPr/>
        </p:nvGrpSpPr>
        <p:grpSpPr>
          <a:xfrm>
            <a:off x="698080" y="1185723"/>
            <a:ext cx="284718" cy="284718"/>
            <a:chOff x="698080" y="1185723"/>
            <a:chExt cx="284718" cy="284718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CB4F934E-63A1-4D28-BBF4-2FCA9293E0D0}"/>
                </a:ext>
              </a:extLst>
            </p:cNvPr>
            <p:cNvGrpSpPr/>
            <p:nvPr/>
          </p:nvGrpSpPr>
          <p:grpSpPr>
            <a:xfrm>
              <a:off x="705047" y="1185723"/>
              <a:ext cx="270784" cy="284718"/>
              <a:chOff x="5270668" y="1713378"/>
              <a:chExt cx="228340" cy="240090"/>
            </a:xfrm>
          </p:grpSpPr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1FB1F831-3A03-4C8E-B0A9-328DB67D011D}"/>
                  </a:ext>
                </a:extLst>
              </p:cNvPr>
              <p:cNvSpPr/>
              <p:nvPr/>
            </p:nvSpPr>
            <p:spPr bwMode="auto">
              <a:xfrm>
                <a:off x="5270668" y="1713378"/>
                <a:ext cx="228340" cy="24009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6">
                      <a:alpha val="19000"/>
                    </a:schemeClr>
                  </a:gs>
                  <a:gs pos="35000">
                    <a:schemeClr val="accent6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67000">
                    <a:schemeClr val="accent6">
                      <a:lumMod val="40000"/>
                      <a:lumOff val="60000"/>
                      <a:alpha val="2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575CEBEA-432F-4C5A-A877-3AB69F2D1F22}"/>
                  </a:ext>
                </a:extLst>
              </p:cNvPr>
              <p:cNvSpPr/>
              <p:nvPr/>
            </p:nvSpPr>
            <p:spPr bwMode="auto">
              <a:xfrm rot="20465482">
                <a:off x="5329724" y="1775473"/>
                <a:ext cx="110228" cy="1159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>
                      <a:alpha val="19000"/>
                    </a:schemeClr>
                  </a:gs>
                  <a:gs pos="35000">
                    <a:schemeClr val="accent6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67000">
                    <a:schemeClr val="accent6">
                      <a:lumMod val="40000"/>
                      <a:lumOff val="60000"/>
                      <a:alpha val="2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CF539E23-BF28-4A72-BFC5-E1A644D4D27F}"/>
                </a:ext>
              </a:extLst>
            </p:cNvPr>
            <p:cNvGrpSpPr/>
            <p:nvPr/>
          </p:nvGrpSpPr>
          <p:grpSpPr>
            <a:xfrm rot="3000735">
              <a:off x="705047" y="1185723"/>
              <a:ext cx="270784" cy="284718"/>
              <a:chOff x="5270668" y="1713378"/>
              <a:chExt cx="228340" cy="240090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E984F5F7-F113-4F19-A199-B310895561D1}"/>
                  </a:ext>
                </a:extLst>
              </p:cNvPr>
              <p:cNvSpPr/>
              <p:nvPr/>
            </p:nvSpPr>
            <p:spPr bwMode="auto">
              <a:xfrm>
                <a:off x="5270668" y="1713378"/>
                <a:ext cx="228340" cy="24009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6">
                      <a:alpha val="19000"/>
                    </a:schemeClr>
                  </a:gs>
                  <a:gs pos="35000">
                    <a:schemeClr val="accent6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67000">
                    <a:schemeClr val="accent6">
                      <a:lumMod val="40000"/>
                      <a:lumOff val="60000"/>
                      <a:alpha val="2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34FFC447-4D87-40E7-B377-8AA800AE42F6}"/>
                  </a:ext>
                </a:extLst>
              </p:cNvPr>
              <p:cNvSpPr/>
              <p:nvPr/>
            </p:nvSpPr>
            <p:spPr bwMode="auto">
              <a:xfrm rot="20465482">
                <a:off x="5329724" y="1775473"/>
                <a:ext cx="110228" cy="1159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>
                      <a:alpha val="19000"/>
                    </a:schemeClr>
                  </a:gs>
                  <a:gs pos="35000">
                    <a:schemeClr val="accent6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67000">
                    <a:schemeClr val="accent6">
                      <a:lumMod val="40000"/>
                      <a:lumOff val="60000"/>
                      <a:alpha val="2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</p:grpSp>
      </p:grp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777244B5-FF14-462D-9868-9BF4918F062D}"/>
              </a:ext>
            </a:extLst>
          </p:cNvPr>
          <p:cNvCxnSpPr>
            <a:cxnSpLocks/>
          </p:cNvCxnSpPr>
          <p:nvPr/>
        </p:nvCxnSpPr>
        <p:spPr>
          <a:xfrm>
            <a:off x="5829299" y="2387610"/>
            <a:ext cx="533400" cy="0"/>
          </a:xfrm>
          <a:prstGeom prst="line">
            <a:avLst/>
          </a:prstGeom>
          <a:ln w="635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5A472B6D-964F-4EBD-922F-760BE3E6E71D}"/>
              </a:ext>
            </a:extLst>
          </p:cNvPr>
          <p:cNvCxnSpPr>
            <a:cxnSpLocks/>
          </p:cNvCxnSpPr>
          <p:nvPr/>
        </p:nvCxnSpPr>
        <p:spPr>
          <a:xfrm>
            <a:off x="1187314" y="1552908"/>
            <a:ext cx="533400" cy="0"/>
          </a:xfrm>
          <a:prstGeom prst="line">
            <a:avLst/>
          </a:prstGeom>
          <a:ln w="635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C696B213-77BE-43C9-B075-FF9329364DE9}"/>
              </a:ext>
            </a:extLst>
          </p:cNvPr>
          <p:cNvGrpSpPr/>
          <p:nvPr/>
        </p:nvGrpSpPr>
        <p:grpSpPr>
          <a:xfrm>
            <a:off x="2275446" y="2847384"/>
            <a:ext cx="3081798" cy="428543"/>
            <a:chOff x="2275446" y="2847384"/>
            <a:chExt cx="3081798" cy="428543"/>
          </a:xfrm>
        </p:grpSpPr>
        <p:sp>
          <p:nvSpPr>
            <p:cNvPr id="63" name="平行四边形 62">
              <a:extLst>
                <a:ext uri="{FF2B5EF4-FFF2-40B4-BE49-F238E27FC236}">
                  <a16:creationId xmlns:a16="http://schemas.microsoft.com/office/drawing/2014/main" id="{7159712F-635C-4333-91E7-8C1951439533}"/>
                </a:ext>
              </a:extLst>
            </p:cNvPr>
            <p:cNvSpPr/>
            <p:nvPr/>
          </p:nvSpPr>
          <p:spPr bwMode="auto">
            <a:xfrm flipH="1">
              <a:off x="2334382" y="2847384"/>
              <a:ext cx="3022862" cy="352548"/>
            </a:xfrm>
            <a:prstGeom prst="parallelogram">
              <a:avLst/>
            </a:prstGeom>
            <a:gradFill flip="none" rotWithShape="1">
              <a:gsLst>
                <a:gs pos="55000">
                  <a:schemeClr val="accent6">
                    <a:alpha val="27000"/>
                  </a:schemeClr>
                </a:gs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alpha val="0"/>
                  </a:schemeClr>
                </a:gs>
              </a:gsLst>
              <a:lin ang="13500000" scaled="1"/>
              <a:tileRect/>
            </a:gradFill>
            <a:ln w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64" name="平行四边形 63">
              <a:extLst>
                <a:ext uri="{FF2B5EF4-FFF2-40B4-BE49-F238E27FC236}">
                  <a16:creationId xmlns:a16="http://schemas.microsoft.com/office/drawing/2014/main" id="{DB144C59-0C49-4124-9D4E-4907059376F8}"/>
                </a:ext>
              </a:extLst>
            </p:cNvPr>
            <p:cNvSpPr/>
            <p:nvPr/>
          </p:nvSpPr>
          <p:spPr bwMode="auto">
            <a:xfrm flipH="1">
              <a:off x="2275446" y="2923379"/>
              <a:ext cx="3000781" cy="352548"/>
            </a:xfrm>
            <a:prstGeom prst="parallelogram">
              <a:avLst/>
            </a:prstGeom>
            <a:gradFill flip="none" rotWithShape="1">
              <a:gsLst>
                <a:gs pos="54000">
                  <a:schemeClr val="accent1">
                    <a:alpha val="18000"/>
                  </a:schemeClr>
                </a:gs>
                <a:gs pos="45000">
                  <a:schemeClr val="accent1">
                    <a:alpha val="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7128564-605D-494A-86DA-265F42519B97}"/>
                </a:ext>
              </a:extLst>
            </p:cNvPr>
            <p:cNvSpPr txBox="1"/>
            <p:nvPr/>
          </p:nvSpPr>
          <p:spPr>
            <a:xfrm>
              <a:off x="2360553" y="2849971"/>
              <a:ext cx="2924648" cy="39248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accent6">
                      <a:lumMod val="75000"/>
                    </a:schemeClr>
                  </a:solidFill>
                </a:rPr>
                <a:t>强化人本管理，加强队伍建设</a:t>
              </a:r>
              <a:endParaRPr lang="zh-CN" altLang="zh-CN" sz="16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3110A93D-F9CC-4846-B0FE-3CF14A7F6AC9}"/>
                </a:ext>
              </a:extLst>
            </p:cNvPr>
            <p:cNvCxnSpPr/>
            <p:nvPr/>
          </p:nvCxnSpPr>
          <p:spPr>
            <a:xfrm>
              <a:off x="4884569" y="2868475"/>
              <a:ext cx="396000" cy="0"/>
            </a:xfrm>
            <a:prstGeom prst="line">
              <a:avLst/>
            </a:prstGeom>
            <a:ln w="381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2E21DCD1-289C-4FFB-9526-9720AAF82E51}"/>
              </a:ext>
            </a:extLst>
          </p:cNvPr>
          <p:cNvGrpSpPr/>
          <p:nvPr/>
        </p:nvGrpSpPr>
        <p:grpSpPr>
          <a:xfrm>
            <a:off x="2275446" y="5321111"/>
            <a:ext cx="3081798" cy="428543"/>
            <a:chOff x="2275446" y="5321111"/>
            <a:chExt cx="3081798" cy="428543"/>
          </a:xfrm>
        </p:grpSpPr>
        <p:sp>
          <p:nvSpPr>
            <p:cNvPr id="66" name="平行四边形 65">
              <a:extLst>
                <a:ext uri="{FF2B5EF4-FFF2-40B4-BE49-F238E27FC236}">
                  <a16:creationId xmlns:a16="http://schemas.microsoft.com/office/drawing/2014/main" id="{1072946E-E17A-46C0-BAB2-7B82783CCC94}"/>
                </a:ext>
              </a:extLst>
            </p:cNvPr>
            <p:cNvSpPr/>
            <p:nvPr/>
          </p:nvSpPr>
          <p:spPr bwMode="auto">
            <a:xfrm flipH="1">
              <a:off x="2334382" y="5321111"/>
              <a:ext cx="3022862" cy="352548"/>
            </a:xfrm>
            <a:prstGeom prst="parallelogram">
              <a:avLst/>
            </a:prstGeom>
            <a:gradFill flip="none" rotWithShape="1">
              <a:gsLst>
                <a:gs pos="55000">
                  <a:schemeClr val="accent6">
                    <a:alpha val="27000"/>
                  </a:schemeClr>
                </a:gs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alpha val="0"/>
                  </a:schemeClr>
                </a:gs>
              </a:gsLst>
              <a:lin ang="13500000" scaled="1"/>
              <a:tileRect/>
            </a:gradFill>
            <a:ln w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67" name="平行四边形 66">
              <a:extLst>
                <a:ext uri="{FF2B5EF4-FFF2-40B4-BE49-F238E27FC236}">
                  <a16:creationId xmlns:a16="http://schemas.microsoft.com/office/drawing/2014/main" id="{AA746DF3-C0F0-4E8E-9BE1-7332C870CEDE}"/>
                </a:ext>
              </a:extLst>
            </p:cNvPr>
            <p:cNvSpPr/>
            <p:nvPr/>
          </p:nvSpPr>
          <p:spPr bwMode="auto">
            <a:xfrm flipH="1">
              <a:off x="2275446" y="5397106"/>
              <a:ext cx="3000781" cy="352548"/>
            </a:xfrm>
            <a:prstGeom prst="parallelogram">
              <a:avLst/>
            </a:prstGeom>
            <a:gradFill flip="none" rotWithShape="1">
              <a:gsLst>
                <a:gs pos="54000">
                  <a:schemeClr val="accent1">
                    <a:alpha val="18000"/>
                  </a:schemeClr>
                </a:gs>
                <a:gs pos="45000">
                  <a:schemeClr val="accent1">
                    <a:alpha val="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B415D42-51CA-4575-B8AD-0567909DA412}"/>
                </a:ext>
              </a:extLst>
            </p:cNvPr>
            <p:cNvSpPr txBox="1"/>
            <p:nvPr/>
          </p:nvSpPr>
          <p:spPr>
            <a:xfrm>
              <a:off x="2342714" y="5356592"/>
              <a:ext cx="2924648" cy="39248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accent6">
                      <a:lumMod val="75000"/>
                    </a:schemeClr>
                  </a:solidFill>
                </a:rPr>
                <a:t>学习方针政策，提高业务素质</a:t>
              </a:r>
              <a:endParaRPr lang="zh-CN" altLang="zh-CN" sz="16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74AD9C71-0853-40A0-B001-5C8668CF946A}"/>
                </a:ext>
              </a:extLst>
            </p:cNvPr>
            <p:cNvCxnSpPr/>
            <p:nvPr/>
          </p:nvCxnSpPr>
          <p:spPr>
            <a:xfrm>
              <a:off x="4884569" y="5348455"/>
              <a:ext cx="396000" cy="0"/>
            </a:xfrm>
            <a:prstGeom prst="line">
              <a:avLst/>
            </a:prstGeom>
            <a:ln w="381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C1825352-4CFE-4E8A-879B-075460A7C194}"/>
              </a:ext>
            </a:extLst>
          </p:cNvPr>
          <p:cNvGrpSpPr/>
          <p:nvPr/>
        </p:nvGrpSpPr>
        <p:grpSpPr>
          <a:xfrm>
            <a:off x="6854862" y="2847384"/>
            <a:ext cx="3081798" cy="428543"/>
            <a:chOff x="6854862" y="2847384"/>
            <a:chExt cx="3081798" cy="428543"/>
          </a:xfrm>
        </p:grpSpPr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id="{CB2EC66E-822C-415C-8360-505E6E14F978}"/>
                </a:ext>
              </a:extLst>
            </p:cNvPr>
            <p:cNvSpPr/>
            <p:nvPr/>
          </p:nvSpPr>
          <p:spPr bwMode="auto">
            <a:xfrm>
              <a:off x="6854862" y="2847384"/>
              <a:ext cx="3022862" cy="352548"/>
            </a:xfrm>
            <a:prstGeom prst="parallelogram">
              <a:avLst/>
            </a:prstGeom>
            <a:gradFill flip="none" rotWithShape="1">
              <a:gsLst>
                <a:gs pos="55000">
                  <a:schemeClr val="accent6">
                    <a:alpha val="27000"/>
                  </a:schemeClr>
                </a:gs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alpha val="18000"/>
                  </a:schemeClr>
                </a:gs>
              </a:gsLst>
              <a:lin ang="13500000" scaled="1"/>
              <a:tileRect/>
            </a:gradFill>
            <a:ln w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id="{A4F11749-33E0-4D72-8A8E-8C95BBF54894}"/>
                </a:ext>
              </a:extLst>
            </p:cNvPr>
            <p:cNvSpPr/>
            <p:nvPr/>
          </p:nvSpPr>
          <p:spPr bwMode="auto">
            <a:xfrm>
              <a:off x="6935879" y="2923379"/>
              <a:ext cx="3000781" cy="352548"/>
            </a:xfrm>
            <a:prstGeom prst="parallelogram">
              <a:avLst/>
            </a:prstGeom>
            <a:gradFill flip="none" rotWithShape="1">
              <a:gsLst>
                <a:gs pos="54000">
                  <a:schemeClr val="accent1">
                    <a:alpha val="18000"/>
                  </a:schemeClr>
                </a:gs>
                <a:gs pos="45000">
                  <a:schemeClr val="accent1">
                    <a:alpha val="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55592CA-4661-401C-937B-B7086018B09D}"/>
                </a:ext>
              </a:extLst>
            </p:cNvPr>
            <p:cNvSpPr txBox="1"/>
            <p:nvPr/>
          </p:nvSpPr>
          <p:spPr>
            <a:xfrm>
              <a:off x="6913798" y="2849971"/>
              <a:ext cx="2442167" cy="39248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1600" dirty="0">
                  <a:solidFill>
                    <a:schemeClr val="accent6">
                      <a:lumMod val="75000"/>
                    </a:schemeClr>
                  </a:solidFill>
                </a:rPr>
                <a:t>完善贷款业务操作流程</a:t>
              </a:r>
              <a:endParaRPr lang="zh-CN" altLang="zh-CN" sz="16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EB11D915-C8BF-46EF-BC88-C47D6C57D242}"/>
                </a:ext>
              </a:extLst>
            </p:cNvPr>
            <p:cNvCxnSpPr/>
            <p:nvPr/>
          </p:nvCxnSpPr>
          <p:spPr>
            <a:xfrm>
              <a:off x="6946078" y="2861982"/>
              <a:ext cx="396000" cy="0"/>
            </a:xfrm>
            <a:prstGeom prst="line">
              <a:avLst/>
            </a:prstGeom>
            <a:ln w="381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387BB090-17DC-4C47-99F7-0B37B1A8E9FC}"/>
              </a:ext>
            </a:extLst>
          </p:cNvPr>
          <p:cNvGrpSpPr/>
          <p:nvPr/>
        </p:nvGrpSpPr>
        <p:grpSpPr>
          <a:xfrm>
            <a:off x="6866413" y="5321111"/>
            <a:ext cx="3081798" cy="428543"/>
            <a:chOff x="6866413" y="5321111"/>
            <a:chExt cx="3081798" cy="428543"/>
          </a:xfrm>
        </p:grpSpPr>
        <p:sp>
          <p:nvSpPr>
            <p:cNvPr id="60" name="平行四边形 59">
              <a:extLst>
                <a:ext uri="{FF2B5EF4-FFF2-40B4-BE49-F238E27FC236}">
                  <a16:creationId xmlns:a16="http://schemas.microsoft.com/office/drawing/2014/main" id="{90A1E298-BCFA-4356-B3FF-A7D5A4ABE6BA}"/>
                </a:ext>
              </a:extLst>
            </p:cNvPr>
            <p:cNvSpPr/>
            <p:nvPr/>
          </p:nvSpPr>
          <p:spPr bwMode="auto">
            <a:xfrm>
              <a:off x="6866413" y="5321111"/>
              <a:ext cx="3022862" cy="352548"/>
            </a:xfrm>
            <a:prstGeom prst="parallelogram">
              <a:avLst/>
            </a:prstGeom>
            <a:gradFill flip="none" rotWithShape="1">
              <a:gsLst>
                <a:gs pos="55000">
                  <a:schemeClr val="accent6">
                    <a:alpha val="27000"/>
                  </a:schemeClr>
                </a:gs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alpha val="0"/>
                  </a:schemeClr>
                </a:gs>
              </a:gsLst>
              <a:lin ang="13500000" scaled="1"/>
              <a:tileRect/>
            </a:gradFill>
            <a:ln w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61" name="平行四边形 60">
              <a:extLst>
                <a:ext uri="{FF2B5EF4-FFF2-40B4-BE49-F238E27FC236}">
                  <a16:creationId xmlns:a16="http://schemas.microsoft.com/office/drawing/2014/main" id="{04743512-8B98-4A57-842F-188314860A9F}"/>
                </a:ext>
              </a:extLst>
            </p:cNvPr>
            <p:cNvSpPr/>
            <p:nvPr/>
          </p:nvSpPr>
          <p:spPr bwMode="auto">
            <a:xfrm>
              <a:off x="6947430" y="5397106"/>
              <a:ext cx="3000781" cy="352548"/>
            </a:xfrm>
            <a:prstGeom prst="parallelogram">
              <a:avLst/>
            </a:prstGeom>
            <a:gradFill flip="none" rotWithShape="1">
              <a:gsLst>
                <a:gs pos="54000">
                  <a:schemeClr val="accent1">
                    <a:alpha val="18000"/>
                  </a:schemeClr>
                </a:gs>
                <a:gs pos="45000">
                  <a:schemeClr val="accent1">
                    <a:alpha val="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D934604-4AAA-494B-A482-50395C0301C8}"/>
                </a:ext>
              </a:extLst>
            </p:cNvPr>
            <p:cNvSpPr txBox="1"/>
            <p:nvPr/>
          </p:nvSpPr>
          <p:spPr>
            <a:xfrm>
              <a:off x="6925349" y="5356592"/>
              <a:ext cx="2442167" cy="39248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1600" dirty="0">
                  <a:solidFill>
                    <a:schemeClr val="accent6">
                      <a:lumMod val="75000"/>
                    </a:schemeClr>
                  </a:solidFill>
                </a:rPr>
                <a:t>建立有效的问责机制</a:t>
              </a:r>
              <a:endParaRPr lang="zh-CN" altLang="zh-CN" sz="16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35945BA2-D883-4866-BB66-0BC0C8863F9D}"/>
                </a:ext>
              </a:extLst>
            </p:cNvPr>
            <p:cNvCxnSpPr/>
            <p:nvPr/>
          </p:nvCxnSpPr>
          <p:spPr>
            <a:xfrm>
              <a:off x="6957629" y="5341962"/>
              <a:ext cx="396000" cy="0"/>
            </a:xfrm>
            <a:prstGeom prst="line">
              <a:avLst/>
            </a:prstGeom>
            <a:ln w="381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523B4447-A391-45EE-A49D-CC0E7063D6CF}"/>
              </a:ext>
            </a:extLst>
          </p:cNvPr>
          <p:cNvGrpSpPr/>
          <p:nvPr/>
        </p:nvGrpSpPr>
        <p:grpSpPr>
          <a:xfrm>
            <a:off x="1322329" y="4082057"/>
            <a:ext cx="3081798" cy="436891"/>
            <a:chOff x="1322329" y="4082057"/>
            <a:chExt cx="3081798" cy="436891"/>
          </a:xfrm>
        </p:grpSpPr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BDFC2932-B1CB-4F6C-B97F-1A5FE043195A}"/>
                </a:ext>
              </a:extLst>
            </p:cNvPr>
            <p:cNvSpPr/>
            <p:nvPr/>
          </p:nvSpPr>
          <p:spPr bwMode="auto">
            <a:xfrm flipH="1">
              <a:off x="1381265" y="4090405"/>
              <a:ext cx="3022862" cy="352548"/>
            </a:xfrm>
            <a:prstGeom prst="parallelogram">
              <a:avLst/>
            </a:prstGeom>
            <a:gradFill flip="none" rotWithShape="1">
              <a:gsLst>
                <a:gs pos="55000">
                  <a:schemeClr val="accent6">
                    <a:alpha val="27000"/>
                  </a:schemeClr>
                </a:gs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alpha val="0"/>
                  </a:schemeClr>
                </a:gs>
              </a:gsLst>
              <a:lin ang="13500000" scaled="1"/>
              <a:tileRect/>
            </a:gradFill>
            <a:ln w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73" name="平行四边形 72">
              <a:extLst>
                <a:ext uri="{FF2B5EF4-FFF2-40B4-BE49-F238E27FC236}">
                  <a16:creationId xmlns:a16="http://schemas.microsoft.com/office/drawing/2014/main" id="{EBF12784-9B38-4C5B-8D23-F71D44D175CC}"/>
                </a:ext>
              </a:extLst>
            </p:cNvPr>
            <p:cNvSpPr/>
            <p:nvPr/>
          </p:nvSpPr>
          <p:spPr bwMode="auto">
            <a:xfrm flipH="1">
              <a:off x="1322329" y="4166400"/>
              <a:ext cx="3000781" cy="352548"/>
            </a:xfrm>
            <a:prstGeom prst="parallelogram">
              <a:avLst/>
            </a:prstGeom>
            <a:gradFill flip="none" rotWithShape="1">
              <a:gsLst>
                <a:gs pos="54000">
                  <a:schemeClr val="accent1">
                    <a:alpha val="18000"/>
                  </a:schemeClr>
                </a:gs>
                <a:gs pos="45000">
                  <a:schemeClr val="accent1">
                    <a:alpha val="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AE353B6-C9B5-4944-BF37-27E6F49C7446}"/>
                </a:ext>
              </a:extLst>
            </p:cNvPr>
            <p:cNvSpPr txBox="1"/>
            <p:nvPr/>
          </p:nvSpPr>
          <p:spPr>
            <a:xfrm>
              <a:off x="1454014" y="4082057"/>
              <a:ext cx="2924648" cy="39248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accent6">
                      <a:lumMod val="75000"/>
                    </a:schemeClr>
                  </a:solidFill>
                </a:rPr>
                <a:t>突出金融法规、经营理念</a:t>
              </a:r>
              <a:endParaRPr lang="zh-CN" altLang="zh-CN" sz="16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41E71E35-8503-470E-A588-4FFE93914B7A}"/>
                </a:ext>
              </a:extLst>
            </p:cNvPr>
            <p:cNvCxnSpPr>
              <a:cxnSpLocks/>
            </p:cNvCxnSpPr>
            <p:nvPr/>
          </p:nvCxnSpPr>
          <p:spPr>
            <a:xfrm>
              <a:off x="3923485" y="4088550"/>
              <a:ext cx="396000" cy="0"/>
            </a:xfrm>
            <a:prstGeom prst="line">
              <a:avLst/>
            </a:prstGeom>
            <a:ln w="381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311E4A2C-F901-4748-9689-51E6C4B51404}"/>
              </a:ext>
            </a:extLst>
          </p:cNvPr>
          <p:cNvGrpSpPr/>
          <p:nvPr/>
        </p:nvGrpSpPr>
        <p:grpSpPr>
          <a:xfrm>
            <a:off x="7844907" y="4086231"/>
            <a:ext cx="3081798" cy="428543"/>
            <a:chOff x="7844907" y="4086231"/>
            <a:chExt cx="3081798" cy="428543"/>
          </a:xfrm>
        </p:grpSpPr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id="{85626D40-6514-4044-B54B-5EE0B83EB7E5}"/>
                </a:ext>
              </a:extLst>
            </p:cNvPr>
            <p:cNvSpPr/>
            <p:nvPr/>
          </p:nvSpPr>
          <p:spPr bwMode="auto">
            <a:xfrm>
              <a:off x="7844907" y="4086231"/>
              <a:ext cx="3022862" cy="352548"/>
            </a:xfrm>
            <a:prstGeom prst="parallelogram">
              <a:avLst/>
            </a:prstGeom>
            <a:gradFill flip="none" rotWithShape="1">
              <a:gsLst>
                <a:gs pos="55000">
                  <a:schemeClr val="accent6">
                    <a:lumMod val="60000"/>
                    <a:lumOff val="40000"/>
                    <a:alpha val="48000"/>
                  </a:schemeClr>
                </a:gs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alpha val="0"/>
                  </a:schemeClr>
                </a:gs>
              </a:gsLst>
              <a:lin ang="13500000" scaled="1"/>
              <a:tileRect/>
            </a:gradFill>
            <a:ln w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D3C46FE9-4ABA-4B0D-9BFD-2D6255B2537B}"/>
                </a:ext>
              </a:extLst>
            </p:cNvPr>
            <p:cNvSpPr/>
            <p:nvPr/>
          </p:nvSpPr>
          <p:spPr bwMode="auto">
            <a:xfrm>
              <a:off x="7925924" y="4162226"/>
              <a:ext cx="3000781" cy="352548"/>
            </a:xfrm>
            <a:prstGeom prst="parallelogram">
              <a:avLst/>
            </a:prstGeom>
            <a:gradFill flip="none" rotWithShape="1">
              <a:gsLst>
                <a:gs pos="54000">
                  <a:schemeClr val="accent1">
                    <a:alpha val="18000"/>
                  </a:schemeClr>
                </a:gs>
                <a:gs pos="45000">
                  <a:schemeClr val="accent1">
                    <a:alpha val="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162A730-8970-4CD5-8FC1-09A9B800FA79}"/>
                </a:ext>
              </a:extLst>
            </p:cNvPr>
            <p:cNvSpPr txBox="1"/>
            <p:nvPr/>
          </p:nvSpPr>
          <p:spPr>
            <a:xfrm>
              <a:off x="7978844" y="4100829"/>
              <a:ext cx="2442167" cy="39248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1600" dirty="0">
                  <a:solidFill>
                    <a:schemeClr val="accent6">
                      <a:lumMod val="75000"/>
                    </a:schemeClr>
                  </a:solidFill>
                </a:rPr>
                <a:t>堵塞管理环节的漏洞</a:t>
              </a:r>
              <a:endParaRPr lang="zh-CN" altLang="zh-CN" sz="16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CDBE07B5-FDD9-43C4-B860-9219E8CB6CF5}"/>
                </a:ext>
              </a:extLst>
            </p:cNvPr>
            <p:cNvCxnSpPr>
              <a:cxnSpLocks/>
            </p:cNvCxnSpPr>
            <p:nvPr/>
          </p:nvCxnSpPr>
          <p:spPr>
            <a:xfrm>
              <a:off x="7933544" y="4100829"/>
              <a:ext cx="396000" cy="0"/>
            </a:xfrm>
            <a:prstGeom prst="line">
              <a:avLst/>
            </a:prstGeom>
            <a:ln w="381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ACEEF96-9672-4F21-8ED9-E2A34E5E6CAD}"/>
              </a:ext>
            </a:extLst>
          </p:cNvPr>
          <p:cNvGrpSpPr/>
          <p:nvPr/>
        </p:nvGrpSpPr>
        <p:grpSpPr>
          <a:xfrm>
            <a:off x="4589803" y="2784254"/>
            <a:ext cx="3032500" cy="3032496"/>
            <a:chOff x="4270799" y="2152233"/>
            <a:chExt cx="3511616" cy="3511612"/>
          </a:xfrm>
        </p:grpSpPr>
        <p:sp>
          <p:nvSpPr>
            <p:cNvPr id="89" name="菱形 3">
              <a:extLst>
                <a:ext uri="{FF2B5EF4-FFF2-40B4-BE49-F238E27FC236}">
                  <a16:creationId xmlns:a16="http://schemas.microsoft.com/office/drawing/2014/main" id="{5E2A8CE1-4B20-4897-B019-5F527DC2EDFE}"/>
                </a:ext>
              </a:extLst>
            </p:cNvPr>
            <p:cNvSpPr/>
            <p:nvPr/>
          </p:nvSpPr>
          <p:spPr>
            <a:xfrm>
              <a:off x="4270799" y="2152233"/>
              <a:ext cx="3511616" cy="3511612"/>
            </a:xfrm>
            <a:custGeom>
              <a:avLst/>
              <a:gdLst>
                <a:gd name="connsiteX0" fmla="*/ 52694 w 2643251"/>
                <a:gd name="connsiteY0" fmla="*/ 1194347 h 2643251"/>
                <a:gd name="connsiteX1" fmla="*/ 1194347 w 2643251"/>
                <a:gd name="connsiteY1" fmla="*/ 52694 h 2643251"/>
                <a:gd name="connsiteX2" fmla="*/ 1448905 w 2643251"/>
                <a:gd name="connsiteY2" fmla="*/ 52694 h 2643251"/>
                <a:gd name="connsiteX3" fmla="*/ 2590558 w 2643251"/>
                <a:gd name="connsiteY3" fmla="*/ 1194347 h 2643251"/>
                <a:gd name="connsiteX4" fmla="*/ 2590558 w 2643251"/>
                <a:gd name="connsiteY4" fmla="*/ 1448905 h 2643251"/>
                <a:gd name="connsiteX5" fmla="*/ 1448905 w 2643251"/>
                <a:gd name="connsiteY5" fmla="*/ 2590558 h 2643251"/>
                <a:gd name="connsiteX6" fmla="*/ 1194347 w 2643251"/>
                <a:gd name="connsiteY6" fmla="*/ 2590558 h 2643251"/>
                <a:gd name="connsiteX7" fmla="*/ 52694 w 2643251"/>
                <a:gd name="connsiteY7" fmla="*/ 1448905 h 2643251"/>
                <a:gd name="connsiteX8" fmla="*/ 52694 w 2643251"/>
                <a:gd name="connsiteY8" fmla="*/ 1194347 h 264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3251" h="2643251">
                  <a:moveTo>
                    <a:pt x="52694" y="1194347"/>
                  </a:moveTo>
                  <a:lnTo>
                    <a:pt x="1194347" y="52694"/>
                  </a:lnTo>
                  <a:cubicBezTo>
                    <a:pt x="1264605" y="-17564"/>
                    <a:pt x="1378647" y="-17564"/>
                    <a:pt x="1448905" y="52694"/>
                  </a:cubicBezTo>
                  <a:lnTo>
                    <a:pt x="2590558" y="1194347"/>
                  </a:lnTo>
                  <a:cubicBezTo>
                    <a:pt x="2660816" y="1264605"/>
                    <a:pt x="2660816" y="1378647"/>
                    <a:pt x="2590558" y="1448905"/>
                  </a:cubicBezTo>
                  <a:lnTo>
                    <a:pt x="1448905" y="2590558"/>
                  </a:lnTo>
                  <a:cubicBezTo>
                    <a:pt x="1378647" y="2660816"/>
                    <a:pt x="1264605" y="2660816"/>
                    <a:pt x="1194347" y="2590558"/>
                  </a:cubicBezTo>
                  <a:lnTo>
                    <a:pt x="52694" y="1448905"/>
                  </a:lnTo>
                  <a:cubicBezTo>
                    <a:pt x="-17564" y="1378647"/>
                    <a:pt x="-17564" y="1264605"/>
                    <a:pt x="52694" y="1194347"/>
                  </a:cubicBezTo>
                </a:path>
              </a:pathLst>
            </a:custGeom>
            <a:noFill/>
            <a:ln w="3175">
              <a:gradFill>
                <a:gsLst>
                  <a:gs pos="0">
                    <a:schemeClr val="accent6">
                      <a:alpha val="0"/>
                    </a:schemeClr>
                  </a:gs>
                  <a:gs pos="74296">
                    <a:srgbClr val="50B5FE">
                      <a:alpha val="24000"/>
                    </a:srgbClr>
                  </a:gs>
                  <a:gs pos="27000">
                    <a:srgbClr val="3292FE">
                      <a:alpha val="31000"/>
                    </a:srgbClr>
                  </a:gs>
                  <a:gs pos="49000">
                    <a:srgbClr val="3EA0FE">
                      <a:alpha val="0"/>
                    </a:srgb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+mn-ea"/>
              </a:endParaRPr>
            </a:p>
          </p:txBody>
        </p:sp>
        <p:sp>
          <p:nvSpPr>
            <p:cNvPr id="88" name="菱形 3">
              <a:extLst>
                <a:ext uri="{FF2B5EF4-FFF2-40B4-BE49-F238E27FC236}">
                  <a16:creationId xmlns:a16="http://schemas.microsoft.com/office/drawing/2014/main" id="{3CDFF3AB-EB16-424B-8D54-3F9791EC6069}"/>
                </a:ext>
              </a:extLst>
            </p:cNvPr>
            <p:cNvSpPr/>
            <p:nvPr/>
          </p:nvSpPr>
          <p:spPr>
            <a:xfrm>
              <a:off x="4575542" y="2456976"/>
              <a:ext cx="2902130" cy="2902126"/>
            </a:xfrm>
            <a:custGeom>
              <a:avLst/>
              <a:gdLst>
                <a:gd name="connsiteX0" fmla="*/ 52694 w 2643251"/>
                <a:gd name="connsiteY0" fmla="*/ 1194347 h 2643251"/>
                <a:gd name="connsiteX1" fmla="*/ 1194347 w 2643251"/>
                <a:gd name="connsiteY1" fmla="*/ 52694 h 2643251"/>
                <a:gd name="connsiteX2" fmla="*/ 1448905 w 2643251"/>
                <a:gd name="connsiteY2" fmla="*/ 52694 h 2643251"/>
                <a:gd name="connsiteX3" fmla="*/ 2590558 w 2643251"/>
                <a:gd name="connsiteY3" fmla="*/ 1194347 h 2643251"/>
                <a:gd name="connsiteX4" fmla="*/ 2590558 w 2643251"/>
                <a:gd name="connsiteY4" fmla="*/ 1448905 h 2643251"/>
                <a:gd name="connsiteX5" fmla="*/ 1448905 w 2643251"/>
                <a:gd name="connsiteY5" fmla="*/ 2590558 h 2643251"/>
                <a:gd name="connsiteX6" fmla="*/ 1194347 w 2643251"/>
                <a:gd name="connsiteY6" fmla="*/ 2590558 h 2643251"/>
                <a:gd name="connsiteX7" fmla="*/ 52694 w 2643251"/>
                <a:gd name="connsiteY7" fmla="*/ 1448905 h 2643251"/>
                <a:gd name="connsiteX8" fmla="*/ 52694 w 2643251"/>
                <a:gd name="connsiteY8" fmla="*/ 1194347 h 264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3251" h="2643251">
                  <a:moveTo>
                    <a:pt x="52694" y="1194347"/>
                  </a:moveTo>
                  <a:lnTo>
                    <a:pt x="1194347" y="52694"/>
                  </a:lnTo>
                  <a:cubicBezTo>
                    <a:pt x="1264605" y="-17564"/>
                    <a:pt x="1378647" y="-17564"/>
                    <a:pt x="1448905" y="52694"/>
                  </a:cubicBezTo>
                  <a:lnTo>
                    <a:pt x="2590558" y="1194347"/>
                  </a:lnTo>
                  <a:cubicBezTo>
                    <a:pt x="2660816" y="1264605"/>
                    <a:pt x="2660816" y="1378647"/>
                    <a:pt x="2590558" y="1448905"/>
                  </a:cubicBezTo>
                  <a:lnTo>
                    <a:pt x="1448905" y="2590558"/>
                  </a:lnTo>
                  <a:cubicBezTo>
                    <a:pt x="1378647" y="2660816"/>
                    <a:pt x="1264605" y="2660816"/>
                    <a:pt x="1194347" y="2590558"/>
                  </a:cubicBezTo>
                  <a:lnTo>
                    <a:pt x="52694" y="1448905"/>
                  </a:lnTo>
                  <a:cubicBezTo>
                    <a:pt x="-17564" y="1378647"/>
                    <a:pt x="-17564" y="1264605"/>
                    <a:pt x="52694" y="1194347"/>
                  </a:cubicBezTo>
                </a:path>
              </a:pathLst>
            </a:custGeom>
            <a:gradFill flip="none" rotWithShape="1">
              <a:gsLst>
                <a:gs pos="55000">
                  <a:srgbClr val="44A7FE">
                    <a:alpha val="19000"/>
                  </a:srgbClr>
                </a:gs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alpha val="0"/>
                  </a:schemeClr>
                </a:gs>
              </a:gsLst>
              <a:lin ang="13500000" scaled="1"/>
              <a:tileRect/>
            </a:gradFill>
            <a:ln w="0">
              <a:gradFill>
                <a:gsLst>
                  <a:gs pos="0">
                    <a:schemeClr val="accent6">
                      <a:alpha val="0"/>
                    </a:schemeClr>
                  </a:gs>
                  <a:gs pos="74296">
                    <a:srgbClr val="50B5FE">
                      <a:alpha val="24000"/>
                    </a:srgbClr>
                  </a:gs>
                  <a:gs pos="27000">
                    <a:srgbClr val="3292FE">
                      <a:alpha val="31000"/>
                    </a:srgbClr>
                  </a:gs>
                  <a:gs pos="49000">
                    <a:srgbClr val="3EA0FE">
                      <a:alpha val="0"/>
                    </a:srgb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+mn-ea"/>
              </a:endParaRPr>
            </a:p>
          </p:txBody>
        </p:sp>
        <p:sp>
          <p:nvSpPr>
            <p:cNvPr id="51" name="菱形 3">
              <a:extLst>
                <a:ext uri="{FF2B5EF4-FFF2-40B4-BE49-F238E27FC236}">
                  <a16:creationId xmlns:a16="http://schemas.microsoft.com/office/drawing/2014/main" id="{8BA50102-9676-4E1B-8B4E-72E821640FD9}"/>
                </a:ext>
              </a:extLst>
            </p:cNvPr>
            <p:cNvSpPr/>
            <p:nvPr/>
          </p:nvSpPr>
          <p:spPr>
            <a:xfrm>
              <a:off x="4879360" y="2760796"/>
              <a:ext cx="2294496" cy="2294489"/>
            </a:xfrm>
            <a:custGeom>
              <a:avLst/>
              <a:gdLst>
                <a:gd name="connsiteX0" fmla="*/ 52694 w 2643251"/>
                <a:gd name="connsiteY0" fmla="*/ 1194347 h 2643251"/>
                <a:gd name="connsiteX1" fmla="*/ 1194347 w 2643251"/>
                <a:gd name="connsiteY1" fmla="*/ 52694 h 2643251"/>
                <a:gd name="connsiteX2" fmla="*/ 1448905 w 2643251"/>
                <a:gd name="connsiteY2" fmla="*/ 52694 h 2643251"/>
                <a:gd name="connsiteX3" fmla="*/ 2590558 w 2643251"/>
                <a:gd name="connsiteY3" fmla="*/ 1194347 h 2643251"/>
                <a:gd name="connsiteX4" fmla="*/ 2590558 w 2643251"/>
                <a:gd name="connsiteY4" fmla="*/ 1448905 h 2643251"/>
                <a:gd name="connsiteX5" fmla="*/ 1448905 w 2643251"/>
                <a:gd name="connsiteY5" fmla="*/ 2590558 h 2643251"/>
                <a:gd name="connsiteX6" fmla="*/ 1194347 w 2643251"/>
                <a:gd name="connsiteY6" fmla="*/ 2590558 h 2643251"/>
                <a:gd name="connsiteX7" fmla="*/ 52694 w 2643251"/>
                <a:gd name="connsiteY7" fmla="*/ 1448905 h 2643251"/>
                <a:gd name="connsiteX8" fmla="*/ 52694 w 2643251"/>
                <a:gd name="connsiteY8" fmla="*/ 1194347 h 264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3251" h="2643251">
                  <a:moveTo>
                    <a:pt x="52694" y="1194347"/>
                  </a:moveTo>
                  <a:lnTo>
                    <a:pt x="1194347" y="52694"/>
                  </a:lnTo>
                  <a:cubicBezTo>
                    <a:pt x="1264605" y="-17564"/>
                    <a:pt x="1378647" y="-17564"/>
                    <a:pt x="1448905" y="52694"/>
                  </a:cubicBezTo>
                  <a:lnTo>
                    <a:pt x="2590558" y="1194347"/>
                  </a:lnTo>
                  <a:cubicBezTo>
                    <a:pt x="2660816" y="1264605"/>
                    <a:pt x="2660816" y="1378647"/>
                    <a:pt x="2590558" y="1448905"/>
                  </a:cubicBezTo>
                  <a:lnTo>
                    <a:pt x="1448905" y="2590558"/>
                  </a:lnTo>
                  <a:cubicBezTo>
                    <a:pt x="1378647" y="2660816"/>
                    <a:pt x="1264605" y="2660816"/>
                    <a:pt x="1194347" y="2590558"/>
                  </a:cubicBezTo>
                  <a:lnTo>
                    <a:pt x="52694" y="1448905"/>
                  </a:lnTo>
                  <a:cubicBezTo>
                    <a:pt x="-17564" y="1378647"/>
                    <a:pt x="-17564" y="1264605"/>
                    <a:pt x="52694" y="1194347"/>
                  </a:cubicBezTo>
                </a:path>
              </a:pathLst>
            </a:custGeom>
            <a:gradFill flip="none" rotWithShape="1">
              <a:gsLst>
                <a:gs pos="55000">
                  <a:srgbClr val="44A7FE">
                    <a:alpha val="19000"/>
                  </a:srgbClr>
                </a:gs>
                <a:gs pos="0">
                  <a:schemeClr val="accent6">
                    <a:alpha val="11000"/>
                  </a:schemeClr>
                </a:gs>
                <a:gs pos="100000">
                  <a:schemeClr val="accent6">
                    <a:alpha val="0"/>
                  </a:schemeClr>
                </a:gs>
              </a:gsLst>
              <a:lin ang="135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+mn-ea"/>
              </a:endParaRPr>
            </a:p>
          </p:txBody>
        </p:sp>
        <p:sp>
          <p:nvSpPr>
            <p:cNvPr id="52" name="菱形 3">
              <a:extLst>
                <a:ext uri="{FF2B5EF4-FFF2-40B4-BE49-F238E27FC236}">
                  <a16:creationId xmlns:a16="http://schemas.microsoft.com/office/drawing/2014/main" id="{18A2F89B-D8DF-4D98-89DA-BE920598FCC3}"/>
                </a:ext>
              </a:extLst>
            </p:cNvPr>
            <p:cNvSpPr/>
            <p:nvPr/>
          </p:nvSpPr>
          <p:spPr>
            <a:xfrm rot="16200000">
              <a:off x="5200645" y="3082079"/>
              <a:ext cx="1651923" cy="1651922"/>
            </a:xfrm>
            <a:custGeom>
              <a:avLst/>
              <a:gdLst>
                <a:gd name="connsiteX0" fmla="*/ 52694 w 2643251"/>
                <a:gd name="connsiteY0" fmla="*/ 1194347 h 2643251"/>
                <a:gd name="connsiteX1" fmla="*/ 1194347 w 2643251"/>
                <a:gd name="connsiteY1" fmla="*/ 52694 h 2643251"/>
                <a:gd name="connsiteX2" fmla="*/ 1448905 w 2643251"/>
                <a:gd name="connsiteY2" fmla="*/ 52694 h 2643251"/>
                <a:gd name="connsiteX3" fmla="*/ 2590558 w 2643251"/>
                <a:gd name="connsiteY3" fmla="*/ 1194347 h 2643251"/>
                <a:gd name="connsiteX4" fmla="*/ 2590558 w 2643251"/>
                <a:gd name="connsiteY4" fmla="*/ 1448905 h 2643251"/>
                <a:gd name="connsiteX5" fmla="*/ 1448905 w 2643251"/>
                <a:gd name="connsiteY5" fmla="*/ 2590558 h 2643251"/>
                <a:gd name="connsiteX6" fmla="*/ 1194347 w 2643251"/>
                <a:gd name="connsiteY6" fmla="*/ 2590558 h 2643251"/>
                <a:gd name="connsiteX7" fmla="*/ 52694 w 2643251"/>
                <a:gd name="connsiteY7" fmla="*/ 1448905 h 2643251"/>
                <a:gd name="connsiteX8" fmla="*/ 52694 w 2643251"/>
                <a:gd name="connsiteY8" fmla="*/ 1194347 h 264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3251" h="2643251">
                  <a:moveTo>
                    <a:pt x="52694" y="1194347"/>
                  </a:moveTo>
                  <a:lnTo>
                    <a:pt x="1194347" y="52694"/>
                  </a:lnTo>
                  <a:cubicBezTo>
                    <a:pt x="1264605" y="-17564"/>
                    <a:pt x="1378647" y="-17564"/>
                    <a:pt x="1448905" y="52694"/>
                  </a:cubicBezTo>
                  <a:lnTo>
                    <a:pt x="2590558" y="1194347"/>
                  </a:lnTo>
                  <a:cubicBezTo>
                    <a:pt x="2660816" y="1264605"/>
                    <a:pt x="2660816" y="1378647"/>
                    <a:pt x="2590558" y="1448905"/>
                  </a:cubicBezTo>
                  <a:lnTo>
                    <a:pt x="1448905" y="2590558"/>
                  </a:lnTo>
                  <a:cubicBezTo>
                    <a:pt x="1378647" y="2660816"/>
                    <a:pt x="1264605" y="2660816"/>
                    <a:pt x="1194347" y="2590558"/>
                  </a:cubicBezTo>
                  <a:lnTo>
                    <a:pt x="52694" y="1448905"/>
                  </a:lnTo>
                  <a:cubicBezTo>
                    <a:pt x="-17564" y="1378647"/>
                    <a:pt x="-17564" y="1264605"/>
                    <a:pt x="52694" y="1194347"/>
                  </a:cubicBezTo>
                </a:path>
              </a:pathLst>
            </a:custGeom>
            <a:gradFill flip="none" rotWithShape="1">
              <a:gsLst>
                <a:gs pos="49300">
                  <a:srgbClr val="1B77FF">
                    <a:alpha val="21000"/>
                  </a:srgbClr>
                </a:gs>
                <a:gs pos="0">
                  <a:schemeClr val="accent6">
                    <a:alpha val="48000"/>
                  </a:schemeClr>
                </a:gs>
                <a:gs pos="100000">
                  <a:schemeClr val="accent6">
                    <a:alpha val="0"/>
                  </a:schemeClr>
                </a:gs>
              </a:gsLst>
              <a:lin ang="135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+mn-ea"/>
              </a:endParaRPr>
            </a:p>
          </p:txBody>
        </p:sp>
        <p:sp>
          <p:nvSpPr>
            <p:cNvPr id="76" name="菱形 3">
              <a:extLst>
                <a:ext uri="{FF2B5EF4-FFF2-40B4-BE49-F238E27FC236}">
                  <a16:creationId xmlns:a16="http://schemas.microsoft.com/office/drawing/2014/main" id="{5351E857-7DAE-4916-96F7-AC62D62C9E30}"/>
                </a:ext>
              </a:extLst>
            </p:cNvPr>
            <p:cNvSpPr/>
            <p:nvPr/>
          </p:nvSpPr>
          <p:spPr>
            <a:xfrm rot="16200000">
              <a:off x="5489475" y="3370909"/>
              <a:ext cx="1074263" cy="1074262"/>
            </a:xfrm>
            <a:custGeom>
              <a:avLst/>
              <a:gdLst>
                <a:gd name="connsiteX0" fmla="*/ 52694 w 2643251"/>
                <a:gd name="connsiteY0" fmla="*/ 1194347 h 2643251"/>
                <a:gd name="connsiteX1" fmla="*/ 1194347 w 2643251"/>
                <a:gd name="connsiteY1" fmla="*/ 52694 h 2643251"/>
                <a:gd name="connsiteX2" fmla="*/ 1448905 w 2643251"/>
                <a:gd name="connsiteY2" fmla="*/ 52694 h 2643251"/>
                <a:gd name="connsiteX3" fmla="*/ 2590558 w 2643251"/>
                <a:gd name="connsiteY3" fmla="*/ 1194347 h 2643251"/>
                <a:gd name="connsiteX4" fmla="*/ 2590558 w 2643251"/>
                <a:gd name="connsiteY4" fmla="*/ 1448905 h 2643251"/>
                <a:gd name="connsiteX5" fmla="*/ 1448905 w 2643251"/>
                <a:gd name="connsiteY5" fmla="*/ 2590558 h 2643251"/>
                <a:gd name="connsiteX6" fmla="*/ 1194347 w 2643251"/>
                <a:gd name="connsiteY6" fmla="*/ 2590558 h 2643251"/>
                <a:gd name="connsiteX7" fmla="*/ 52694 w 2643251"/>
                <a:gd name="connsiteY7" fmla="*/ 1448905 h 2643251"/>
                <a:gd name="connsiteX8" fmla="*/ 52694 w 2643251"/>
                <a:gd name="connsiteY8" fmla="*/ 1194347 h 264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3251" h="2643251">
                  <a:moveTo>
                    <a:pt x="52694" y="1194347"/>
                  </a:moveTo>
                  <a:lnTo>
                    <a:pt x="1194347" y="52694"/>
                  </a:lnTo>
                  <a:cubicBezTo>
                    <a:pt x="1264605" y="-17564"/>
                    <a:pt x="1378647" y="-17564"/>
                    <a:pt x="1448905" y="52694"/>
                  </a:cubicBezTo>
                  <a:lnTo>
                    <a:pt x="2590558" y="1194347"/>
                  </a:lnTo>
                  <a:cubicBezTo>
                    <a:pt x="2660816" y="1264605"/>
                    <a:pt x="2660816" y="1378647"/>
                    <a:pt x="2590558" y="1448905"/>
                  </a:cubicBezTo>
                  <a:lnTo>
                    <a:pt x="1448905" y="2590558"/>
                  </a:lnTo>
                  <a:cubicBezTo>
                    <a:pt x="1378647" y="2660816"/>
                    <a:pt x="1264605" y="2660816"/>
                    <a:pt x="1194347" y="2590558"/>
                  </a:cubicBezTo>
                  <a:lnTo>
                    <a:pt x="52694" y="1448905"/>
                  </a:lnTo>
                  <a:cubicBezTo>
                    <a:pt x="-17564" y="1378647"/>
                    <a:pt x="-17564" y="1264605"/>
                    <a:pt x="52694" y="1194347"/>
                  </a:cubicBezTo>
                </a:path>
              </a:pathLst>
            </a:custGeom>
            <a:gradFill>
              <a:gsLst>
                <a:gs pos="49300">
                  <a:schemeClr val="bg2">
                    <a:alpha val="47000"/>
                  </a:schemeClr>
                </a:gs>
                <a:gs pos="0">
                  <a:schemeClr val="bg2">
                    <a:alpha val="27000"/>
                  </a:schemeClr>
                </a:gs>
                <a:gs pos="100000">
                  <a:schemeClr val="bg2">
                    <a:lumMod val="75000"/>
                    <a:alpha val="26000"/>
                  </a:schemeClr>
                </a:gs>
              </a:gsLst>
              <a:lin ang="13500000" scaled="1"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+mn-ea"/>
              </a:endParaRPr>
            </a:p>
          </p:txBody>
        </p:sp>
      </p:grp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id="{B6D49118-57B0-43F8-A184-AF689211C542}"/>
              </a:ext>
            </a:extLst>
          </p:cNvPr>
          <p:cNvCxnSpPr>
            <a:cxnSpLocks/>
          </p:cNvCxnSpPr>
          <p:nvPr/>
        </p:nvCxnSpPr>
        <p:spPr>
          <a:xfrm>
            <a:off x="5548331" y="2260375"/>
            <a:ext cx="1095337" cy="0"/>
          </a:xfrm>
          <a:prstGeom prst="line">
            <a:avLst/>
          </a:prstGeom>
          <a:ln w="635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>
            <a:extLst>
              <a:ext uri="{FF2B5EF4-FFF2-40B4-BE49-F238E27FC236}">
                <a16:creationId xmlns:a16="http://schemas.microsoft.com/office/drawing/2014/main" id="{4C47A277-E217-4F22-8FC0-FD8E1CCF426A}"/>
              </a:ext>
            </a:extLst>
          </p:cNvPr>
          <p:cNvSpPr txBox="1">
            <a:spLocks/>
          </p:cNvSpPr>
          <p:nvPr/>
        </p:nvSpPr>
        <p:spPr>
          <a:xfrm>
            <a:off x="915229" y="339886"/>
            <a:ext cx="6097836" cy="607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未来工作计划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47959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7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3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3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4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4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4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5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5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矩形 742">
            <a:extLst>
              <a:ext uri="{FF2B5EF4-FFF2-40B4-BE49-F238E27FC236}">
                <a16:creationId xmlns:a16="http://schemas.microsoft.com/office/drawing/2014/main" id="{93D9C4A5-4DF9-4B7F-82F6-5ACD224630AE}"/>
              </a:ext>
            </a:extLst>
          </p:cNvPr>
          <p:cNvSpPr/>
          <p:nvPr/>
        </p:nvSpPr>
        <p:spPr>
          <a:xfrm>
            <a:off x="0" y="0"/>
            <a:ext cx="12192000" cy="68704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932AB7ED-E6EF-4B92-8E9B-BFB7BC3AB7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2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5188568"/>
            <a:ext cx="12193057" cy="1667377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6A0FA63-4180-4DAD-B42E-B8EF3C1B6C10}"/>
              </a:ext>
            </a:extLst>
          </p:cNvPr>
          <p:cNvCxnSpPr>
            <a:cxnSpLocks/>
          </p:cNvCxnSpPr>
          <p:nvPr/>
        </p:nvCxnSpPr>
        <p:spPr>
          <a:xfrm>
            <a:off x="655052" y="901952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2" name="组合 751">
            <a:extLst>
              <a:ext uri="{FF2B5EF4-FFF2-40B4-BE49-F238E27FC236}">
                <a16:creationId xmlns:a16="http://schemas.microsoft.com/office/drawing/2014/main" id="{95E70C9D-06B5-49C8-BBA5-EF283E367100}"/>
              </a:ext>
            </a:extLst>
          </p:cNvPr>
          <p:cNvGrpSpPr/>
          <p:nvPr/>
        </p:nvGrpSpPr>
        <p:grpSpPr>
          <a:xfrm>
            <a:off x="232949" y="485445"/>
            <a:ext cx="682280" cy="379310"/>
            <a:chOff x="232949" y="336204"/>
            <a:chExt cx="556038" cy="561975"/>
          </a:xfrm>
        </p:grpSpPr>
        <p:sp>
          <p:nvSpPr>
            <p:cNvPr id="753" name="平行四边形 752">
              <a:extLst>
                <a:ext uri="{FF2B5EF4-FFF2-40B4-BE49-F238E27FC236}">
                  <a16:creationId xmlns:a16="http://schemas.microsoft.com/office/drawing/2014/main" id="{963FAC8C-DEA1-4F88-B961-40F68F905BB5}"/>
                </a:ext>
              </a:extLst>
            </p:cNvPr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54" name="平行四边形 753">
              <a:extLst>
                <a:ext uri="{FF2B5EF4-FFF2-40B4-BE49-F238E27FC236}">
                  <a16:creationId xmlns:a16="http://schemas.microsoft.com/office/drawing/2014/main" id="{F58C2613-14C3-4036-BBD2-0A9CA075B663}"/>
                </a:ext>
              </a:extLst>
            </p:cNvPr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55" name="平行四边形 754">
              <a:extLst>
                <a:ext uri="{FF2B5EF4-FFF2-40B4-BE49-F238E27FC236}">
                  <a16:creationId xmlns:a16="http://schemas.microsoft.com/office/drawing/2014/main" id="{023C8353-4776-408E-9A3B-CF1FC8445F80}"/>
                </a:ext>
              </a:extLst>
            </p:cNvPr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758" name="文本框 757">
            <a:extLst>
              <a:ext uri="{FF2B5EF4-FFF2-40B4-BE49-F238E27FC236}">
                <a16:creationId xmlns:a16="http://schemas.microsoft.com/office/drawing/2014/main" id="{ACFB32E5-E1D5-40D6-A401-847045197049}"/>
              </a:ext>
            </a:extLst>
          </p:cNvPr>
          <p:cNvSpPr txBox="1"/>
          <p:nvPr/>
        </p:nvSpPr>
        <p:spPr>
          <a:xfrm>
            <a:off x="1027120" y="1110915"/>
            <a:ext cx="2819166" cy="42857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8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工作思路和具体措施</a:t>
            </a:r>
          </a:p>
        </p:txBody>
      </p:sp>
      <p:grpSp>
        <p:nvGrpSpPr>
          <p:cNvPr id="759" name="组合 758">
            <a:extLst>
              <a:ext uri="{FF2B5EF4-FFF2-40B4-BE49-F238E27FC236}">
                <a16:creationId xmlns:a16="http://schemas.microsoft.com/office/drawing/2014/main" id="{B1B599EF-4763-49E1-A91C-B61D0655BE52}"/>
              </a:ext>
            </a:extLst>
          </p:cNvPr>
          <p:cNvGrpSpPr/>
          <p:nvPr/>
        </p:nvGrpSpPr>
        <p:grpSpPr>
          <a:xfrm>
            <a:off x="698080" y="1185723"/>
            <a:ext cx="284718" cy="284718"/>
            <a:chOff x="698080" y="1185723"/>
            <a:chExt cx="284718" cy="284718"/>
          </a:xfrm>
        </p:grpSpPr>
        <p:grpSp>
          <p:nvGrpSpPr>
            <p:cNvPr id="760" name="组合 759">
              <a:extLst>
                <a:ext uri="{FF2B5EF4-FFF2-40B4-BE49-F238E27FC236}">
                  <a16:creationId xmlns:a16="http://schemas.microsoft.com/office/drawing/2014/main" id="{A088EA70-6EA8-4F26-BE1E-E5A49C41D1D6}"/>
                </a:ext>
              </a:extLst>
            </p:cNvPr>
            <p:cNvGrpSpPr/>
            <p:nvPr/>
          </p:nvGrpSpPr>
          <p:grpSpPr>
            <a:xfrm>
              <a:off x="705047" y="1185723"/>
              <a:ext cx="270784" cy="284718"/>
              <a:chOff x="5270668" y="1713378"/>
              <a:chExt cx="228340" cy="240090"/>
            </a:xfrm>
          </p:grpSpPr>
          <p:sp>
            <p:nvSpPr>
              <p:cNvPr id="764" name="矩形: 圆角 763">
                <a:extLst>
                  <a:ext uri="{FF2B5EF4-FFF2-40B4-BE49-F238E27FC236}">
                    <a16:creationId xmlns:a16="http://schemas.microsoft.com/office/drawing/2014/main" id="{A3C1E355-9D3F-4343-811C-2AA01EBAED35}"/>
                  </a:ext>
                </a:extLst>
              </p:cNvPr>
              <p:cNvSpPr/>
              <p:nvPr/>
            </p:nvSpPr>
            <p:spPr bwMode="auto">
              <a:xfrm>
                <a:off x="5270668" y="1713378"/>
                <a:ext cx="228340" cy="24009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6">
                      <a:alpha val="19000"/>
                    </a:schemeClr>
                  </a:gs>
                  <a:gs pos="35000">
                    <a:schemeClr val="accent6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67000">
                    <a:schemeClr val="accent6">
                      <a:lumMod val="40000"/>
                      <a:lumOff val="60000"/>
                      <a:alpha val="2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765" name="椭圆 764">
                <a:extLst>
                  <a:ext uri="{FF2B5EF4-FFF2-40B4-BE49-F238E27FC236}">
                    <a16:creationId xmlns:a16="http://schemas.microsoft.com/office/drawing/2014/main" id="{41729FC3-5A2C-4C10-8EE1-597548388DE2}"/>
                  </a:ext>
                </a:extLst>
              </p:cNvPr>
              <p:cNvSpPr/>
              <p:nvPr/>
            </p:nvSpPr>
            <p:spPr bwMode="auto">
              <a:xfrm rot="20465482">
                <a:off x="5329724" y="1775473"/>
                <a:ext cx="110228" cy="1159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>
                      <a:alpha val="19000"/>
                    </a:schemeClr>
                  </a:gs>
                  <a:gs pos="35000">
                    <a:schemeClr val="accent6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67000">
                    <a:schemeClr val="accent6">
                      <a:lumMod val="40000"/>
                      <a:lumOff val="60000"/>
                      <a:alpha val="2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</p:grpSp>
        <p:grpSp>
          <p:nvGrpSpPr>
            <p:cNvPr id="761" name="组合 760">
              <a:extLst>
                <a:ext uri="{FF2B5EF4-FFF2-40B4-BE49-F238E27FC236}">
                  <a16:creationId xmlns:a16="http://schemas.microsoft.com/office/drawing/2014/main" id="{CBA4F618-95AE-4425-B40E-0F10DC1E6D18}"/>
                </a:ext>
              </a:extLst>
            </p:cNvPr>
            <p:cNvGrpSpPr/>
            <p:nvPr/>
          </p:nvGrpSpPr>
          <p:grpSpPr>
            <a:xfrm rot="3000735">
              <a:off x="705047" y="1185723"/>
              <a:ext cx="270784" cy="284718"/>
              <a:chOff x="5270668" y="1713378"/>
              <a:chExt cx="228340" cy="240090"/>
            </a:xfrm>
          </p:grpSpPr>
          <p:sp>
            <p:nvSpPr>
              <p:cNvPr id="762" name="矩形: 圆角 761">
                <a:extLst>
                  <a:ext uri="{FF2B5EF4-FFF2-40B4-BE49-F238E27FC236}">
                    <a16:creationId xmlns:a16="http://schemas.microsoft.com/office/drawing/2014/main" id="{B93C15E7-415F-4939-B2C9-F27BB53C9FB3}"/>
                  </a:ext>
                </a:extLst>
              </p:cNvPr>
              <p:cNvSpPr/>
              <p:nvPr/>
            </p:nvSpPr>
            <p:spPr bwMode="auto">
              <a:xfrm>
                <a:off x="5270668" y="1713378"/>
                <a:ext cx="228340" cy="24009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6">
                      <a:alpha val="19000"/>
                    </a:schemeClr>
                  </a:gs>
                  <a:gs pos="35000">
                    <a:schemeClr val="accent6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67000">
                    <a:schemeClr val="accent6">
                      <a:lumMod val="40000"/>
                      <a:lumOff val="60000"/>
                      <a:alpha val="2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763" name="椭圆 762">
                <a:extLst>
                  <a:ext uri="{FF2B5EF4-FFF2-40B4-BE49-F238E27FC236}">
                    <a16:creationId xmlns:a16="http://schemas.microsoft.com/office/drawing/2014/main" id="{00A45434-63B0-4E45-A8F8-F7744DCD65DA}"/>
                  </a:ext>
                </a:extLst>
              </p:cNvPr>
              <p:cNvSpPr/>
              <p:nvPr/>
            </p:nvSpPr>
            <p:spPr bwMode="auto">
              <a:xfrm rot="20465482">
                <a:off x="5329724" y="1775473"/>
                <a:ext cx="110228" cy="1159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>
                      <a:alpha val="19000"/>
                    </a:schemeClr>
                  </a:gs>
                  <a:gs pos="35000">
                    <a:schemeClr val="accent6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6">
                      <a:lumMod val="20000"/>
                      <a:lumOff val="80000"/>
                      <a:alpha val="0"/>
                    </a:schemeClr>
                  </a:gs>
                  <a:gs pos="67000">
                    <a:schemeClr val="accent6">
                      <a:lumMod val="40000"/>
                      <a:lumOff val="60000"/>
                      <a:alpha val="2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B37323B-C632-4713-9206-1BB05C7A08A2}"/>
              </a:ext>
            </a:extLst>
          </p:cNvPr>
          <p:cNvGrpSpPr/>
          <p:nvPr/>
        </p:nvGrpSpPr>
        <p:grpSpPr>
          <a:xfrm>
            <a:off x="660400" y="1969238"/>
            <a:ext cx="3571376" cy="1962616"/>
            <a:chOff x="660400" y="1994638"/>
            <a:chExt cx="3571376" cy="1962616"/>
          </a:xfrm>
        </p:grpSpPr>
        <p:sp>
          <p:nvSpPr>
            <p:cNvPr id="4" name="矩形: 对角圆角 3">
              <a:extLst>
                <a:ext uri="{FF2B5EF4-FFF2-40B4-BE49-F238E27FC236}">
                  <a16:creationId xmlns:a16="http://schemas.microsoft.com/office/drawing/2014/main" id="{4D86536C-F7EC-43E9-97C4-A46053FB2A15}"/>
                </a:ext>
              </a:extLst>
            </p:cNvPr>
            <p:cNvSpPr/>
            <p:nvPr/>
          </p:nvSpPr>
          <p:spPr bwMode="auto">
            <a:xfrm flipH="1">
              <a:off x="660400" y="1994638"/>
              <a:ext cx="3558674" cy="1946423"/>
            </a:xfrm>
            <a:prstGeom prst="round2Diag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83" name="矩形: 对角圆角 782">
              <a:extLst>
                <a:ext uri="{FF2B5EF4-FFF2-40B4-BE49-F238E27FC236}">
                  <a16:creationId xmlns:a16="http://schemas.microsoft.com/office/drawing/2014/main" id="{E7DB1B89-6B33-430A-A6D1-CC7FB8E04639}"/>
                </a:ext>
              </a:extLst>
            </p:cNvPr>
            <p:cNvSpPr/>
            <p:nvPr/>
          </p:nvSpPr>
          <p:spPr bwMode="auto">
            <a:xfrm flipH="1">
              <a:off x="673102" y="2010831"/>
              <a:ext cx="3558674" cy="1946423"/>
            </a:xfrm>
            <a:prstGeom prst="round2DiagRect">
              <a:avLst/>
            </a:prstGeom>
            <a:gradFill flip="none" rotWithShape="1">
              <a:gsLst>
                <a:gs pos="100000">
                  <a:schemeClr val="accent6">
                    <a:lumMod val="50000"/>
                  </a:schemeClr>
                </a:gs>
                <a:gs pos="56000">
                  <a:schemeClr val="accent6">
                    <a:lumMod val="75000"/>
                    <a:alpha val="76000"/>
                  </a:schemeClr>
                </a:gs>
                <a:gs pos="0">
                  <a:schemeClr val="accent6">
                    <a:alpha val="17000"/>
                  </a:schemeClr>
                </a:gs>
              </a:gsLst>
              <a:lin ang="54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77" name="矩形: 圆角 776">
              <a:extLst>
                <a:ext uri="{FF2B5EF4-FFF2-40B4-BE49-F238E27FC236}">
                  <a16:creationId xmlns:a16="http://schemas.microsoft.com/office/drawing/2014/main" id="{E97BD7B5-E40C-4EB3-9002-86AF66C53491}"/>
                </a:ext>
              </a:extLst>
            </p:cNvPr>
            <p:cNvSpPr/>
            <p:nvPr/>
          </p:nvSpPr>
          <p:spPr bwMode="auto">
            <a:xfrm>
              <a:off x="812867" y="3448887"/>
              <a:ext cx="3253741" cy="4921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6">
                    <a:lumMod val="50000"/>
                  </a:schemeClr>
                </a:gs>
                <a:gs pos="0">
                  <a:schemeClr val="accent6">
                    <a:alpha val="7000"/>
                  </a:schemeClr>
                </a:gs>
              </a:gsLst>
              <a:lin ang="54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40" name="文本框 739">
              <a:extLst>
                <a:ext uri="{FF2B5EF4-FFF2-40B4-BE49-F238E27FC236}">
                  <a16:creationId xmlns:a16="http://schemas.microsoft.com/office/drawing/2014/main" id="{C74280B6-2A40-46C7-BB1A-1C9DECDC76C7}"/>
                </a:ext>
              </a:extLst>
            </p:cNvPr>
            <p:cNvSpPr txBox="1"/>
            <p:nvPr/>
          </p:nvSpPr>
          <p:spPr>
            <a:xfrm>
              <a:off x="974209" y="3479979"/>
              <a:ext cx="2931057" cy="42999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accent5"/>
                  </a:solidFill>
                </a:rPr>
                <a:t>制订年度信贷业务培训计划</a:t>
              </a:r>
              <a:endParaRPr lang="zh-CN" altLang="zh-CN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FA938AF-F0AD-40DB-8076-F3A0ECD5896A}"/>
              </a:ext>
            </a:extLst>
          </p:cNvPr>
          <p:cNvGrpSpPr/>
          <p:nvPr/>
        </p:nvGrpSpPr>
        <p:grpSpPr>
          <a:xfrm>
            <a:off x="4310313" y="1969238"/>
            <a:ext cx="3571376" cy="1962617"/>
            <a:chOff x="4310313" y="1994638"/>
            <a:chExt cx="3571376" cy="1962617"/>
          </a:xfrm>
        </p:grpSpPr>
        <p:sp>
          <p:nvSpPr>
            <p:cNvPr id="766" name="矩形: 对角圆角 765">
              <a:extLst>
                <a:ext uri="{FF2B5EF4-FFF2-40B4-BE49-F238E27FC236}">
                  <a16:creationId xmlns:a16="http://schemas.microsoft.com/office/drawing/2014/main" id="{908999C3-94DE-416F-95F9-AF2498F70AE1}"/>
                </a:ext>
              </a:extLst>
            </p:cNvPr>
            <p:cNvSpPr/>
            <p:nvPr/>
          </p:nvSpPr>
          <p:spPr bwMode="auto">
            <a:xfrm flipH="1">
              <a:off x="4310313" y="1994638"/>
              <a:ext cx="3558674" cy="1946423"/>
            </a:xfrm>
            <a:prstGeom prst="round2Diag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84" name="矩形: 对角圆角 783">
              <a:extLst>
                <a:ext uri="{FF2B5EF4-FFF2-40B4-BE49-F238E27FC236}">
                  <a16:creationId xmlns:a16="http://schemas.microsoft.com/office/drawing/2014/main" id="{4CF77A26-80B3-4CD2-89E8-53521CD09107}"/>
                </a:ext>
              </a:extLst>
            </p:cNvPr>
            <p:cNvSpPr/>
            <p:nvPr/>
          </p:nvSpPr>
          <p:spPr bwMode="auto">
            <a:xfrm flipH="1">
              <a:off x="4310313" y="1994639"/>
              <a:ext cx="3571376" cy="1962616"/>
            </a:xfrm>
            <a:prstGeom prst="round2DiagRect">
              <a:avLst/>
            </a:prstGeom>
            <a:gradFill flip="none" rotWithShape="1">
              <a:gsLst>
                <a:gs pos="100000">
                  <a:schemeClr val="accent6">
                    <a:lumMod val="50000"/>
                  </a:schemeClr>
                </a:gs>
                <a:gs pos="56000">
                  <a:schemeClr val="accent6">
                    <a:lumMod val="75000"/>
                    <a:alpha val="76000"/>
                  </a:schemeClr>
                </a:gs>
                <a:gs pos="0">
                  <a:schemeClr val="accent6">
                    <a:alpha val="19000"/>
                  </a:schemeClr>
                </a:gs>
              </a:gsLst>
              <a:lin ang="54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78" name="矩形: 圆角 777">
              <a:extLst>
                <a:ext uri="{FF2B5EF4-FFF2-40B4-BE49-F238E27FC236}">
                  <a16:creationId xmlns:a16="http://schemas.microsoft.com/office/drawing/2014/main" id="{33F2CC86-A6C5-4059-A459-4B948F018DBE}"/>
                </a:ext>
              </a:extLst>
            </p:cNvPr>
            <p:cNvSpPr/>
            <p:nvPr/>
          </p:nvSpPr>
          <p:spPr bwMode="auto">
            <a:xfrm>
              <a:off x="4462780" y="3448887"/>
              <a:ext cx="3253741" cy="4921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6">
                    <a:lumMod val="50000"/>
                  </a:schemeClr>
                </a:gs>
                <a:gs pos="0">
                  <a:schemeClr val="accent6">
                    <a:alpha val="7000"/>
                  </a:schemeClr>
                </a:gs>
              </a:gsLst>
              <a:lin ang="54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41" name="文本框 740">
              <a:extLst>
                <a:ext uri="{FF2B5EF4-FFF2-40B4-BE49-F238E27FC236}">
                  <a16:creationId xmlns:a16="http://schemas.microsoft.com/office/drawing/2014/main" id="{E587561F-0DE5-4938-A079-AFF2F13EB546}"/>
                </a:ext>
              </a:extLst>
            </p:cNvPr>
            <p:cNvSpPr txBox="1"/>
            <p:nvPr/>
          </p:nvSpPr>
          <p:spPr>
            <a:xfrm>
              <a:off x="5027172" y="3479979"/>
              <a:ext cx="2124956" cy="42999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dirty="0">
                  <a:solidFill>
                    <a:schemeClr val="accent5"/>
                  </a:solidFill>
                </a:rPr>
                <a:t>每月进行业务培训</a:t>
              </a:r>
              <a:endParaRPr lang="zh-CN" altLang="zh-CN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8246549-0AA7-493D-A466-4751A27F2CEF}"/>
              </a:ext>
            </a:extLst>
          </p:cNvPr>
          <p:cNvGrpSpPr/>
          <p:nvPr/>
        </p:nvGrpSpPr>
        <p:grpSpPr>
          <a:xfrm>
            <a:off x="7960226" y="1969238"/>
            <a:ext cx="3571376" cy="1962616"/>
            <a:chOff x="7960226" y="1994638"/>
            <a:chExt cx="3571376" cy="1962616"/>
          </a:xfrm>
        </p:grpSpPr>
        <p:sp>
          <p:nvSpPr>
            <p:cNvPr id="767" name="矩形: 对角圆角 766">
              <a:extLst>
                <a:ext uri="{FF2B5EF4-FFF2-40B4-BE49-F238E27FC236}">
                  <a16:creationId xmlns:a16="http://schemas.microsoft.com/office/drawing/2014/main" id="{A7D1C9DF-563D-4575-A92E-E0EE4C7F3A27}"/>
                </a:ext>
              </a:extLst>
            </p:cNvPr>
            <p:cNvSpPr/>
            <p:nvPr/>
          </p:nvSpPr>
          <p:spPr bwMode="auto">
            <a:xfrm>
              <a:off x="7960226" y="1994638"/>
              <a:ext cx="3558674" cy="1946423"/>
            </a:xfrm>
            <a:prstGeom prst="round2Diag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85" name="矩形: 对角圆角 784">
              <a:extLst>
                <a:ext uri="{FF2B5EF4-FFF2-40B4-BE49-F238E27FC236}">
                  <a16:creationId xmlns:a16="http://schemas.microsoft.com/office/drawing/2014/main" id="{8B288FC2-154A-4BD9-A475-3B880EB017D9}"/>
                </a:ext>
              </a:extLst>
            </p:cNvPr>
            <p:cNvSpPr/>
            <p:nvPr/>
          </p:nvSpPr>
          <p:spPr bwMode="auto">
            <a:xfrm>
              <a:off x="7972928" y="2010831"/>
              <a:ext cx="3558674" cy="1946423"/>
            </a:xfrm>
            <a:prstGeom prst="round2DiagRect">
              <a:avLst/>
            </a:prstGeom>
            <a:gradFill flip="none" rotWithShape="1">
              <a:gsLst>
                <a:gs pos="100000">
                  <a:schemeClr val="accent6">
                    <a:lumMod val="50000"/>
                  </a:schemeClr>
                </a:gs>
                <a:gs pos="56000">
                  <a:schemeClr val="accent6">
                    <a:lumMod val="75000"/>
                    <a:alpha val="63000"/>
                  </a:schemeClr>
                </a:gs>
                <a:gs pos="0">
                  <a:schemeClr val="accent6">
                    <a:alpha val="26000"/>
                  </a:schemeClr>
                </a:gs>
              </a:gsLst>
              <a:lin ang="54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79" name="矩形: 圆角 778">
              <a:extLst>
                <a:ext uri="{FF2B5EF4-FFF2-40B4-BE49-F238E27FC236}">
                  <a16:creationId xmlns:a16="http://schemas.microsoft.com/office/drawing/2014/main" id="{B357BBCD-E522-4F9A-B173-5F5FE0A9B67A}"/>
                </a:ext>
              </a:extLst>
            </p:cNvPr>
            <p:cNvSpPr/>
            <p:nvPr/>
          </p:nvSpPr>
          <p:spPr bwMode="auto">
            <a:xfrm>
              <a:off x="8112693" y="3448887"/>
              <a:ext cx="3253741" cy="4921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6">
                    <a:lumMod val="50000"/>
                  </a:schemeClr>
                </a:gs>
                <a:gs pos="0">
                  <a:schemeClr val="accent6">
                    <a:alpha val="7000"/>
                  </a:schemeClr>
                </a:gs>
              </a:gsLst>
              <a:lin ang="54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42" name="文本框 741">
              <a:extLst>
                <a:ext uri="{FF2B5EF4-FFF2-40B4-BE49-F238E27FC236}">
                  <a16:creationId xmlns:a16="http://schemas.microsoft.com/office/drawing/2014/main" id="{AB4A5FEE-955F-4D7C-949A-A66B81967401}"/>
                </a:ext>
              </a:extLst>
            </p:cNvPr>
            <p:cNvSpPr txBox="1"/>
            <p:nvPr/>
          </p:nvSpPr>
          <p:spPr>
            <a:xfrm>
              <a:off x="8677085" y="3479979"/>
              <a:ext cx="2124956" cy="42999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dirty="0">
                  <a:solidFill>
                    <a:schemeClr val="accent5"/>
                  </a:solidFill>
                </a:rPr>
                <a:t>每期培训进行考试</a:t>
              </a:r>
              <a:endParaRPr lang="zh-CN" altLang="zh-CN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DA1E625-2DCA-4B0A-8DDE-60FB0C7335BD}"/>
              </a:ext>
            </a:extLst>
          </p:cNvPr>
          <p:cNvGrpSpPr/>
          <p:nvPr/>
        </p:nvGrpSpPr>
        <p:grpSpPr>
          <a:xfrm>
            <a:off x="660400" y="4009623"/>
            <a:ext cx="3558674" cy="1991510"/>
            <a:chOff x="660400" y="4009623"/>
            <a:chExt cx="3558674" cy="1991510"/>
          </a:xfrm>
        </p:grpSpPr>
        <p:sp>
          <p:nvSpPr>
            <p:cNvPr id="768" name="矩形: 对角圆角 767">
              <a:extLst>
                <a:ext uri="{FF2B5EF4-FFF2-40B4-BE49-F238E27FC236}">
                  <a16:creationId xmlns:a16="http://schemas.microsoft.com/office/drawing/2014/main" id="{378D7915-192C-4BE0-A037-B5C871A09F2E}"/>
                </a:ext>
              </a:extLst>
            </p:cNvPr>
            <p:cNvSpPr/>
            <p:nvPr/>
          </p:nvSpPr>
          <p:spPr bwMode="auto">
            <a:xfrm>
              <a:off x="660400" y="4009623"/>
              <a:ext cx="3558674" cy="1946423"/>
            </a:xfrm>
            <a:prstGeom prst="round2DiagRect">
              <a:avLst>
                <a:gd name="adj1" fmla="val 0"/>
                <a:gd name="adj2" fmla="val 18269"/>
              </a:avLst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86" name="矩形: 对角圆角 785">
              <a:extLst>
                <a:ext uri="{FF2B5EF4-FFF2-40B4-BE49-F238E27FC236}">
                  <a16:creationId xmlns:a16="http://schemas.microsoft.com/office/drawing/2014/main" id="{95F4DC40-9864-4EF8-88E3-D1AF9FF63001}"/>
                </a:ext>
              </a:extLst>
            </p:cNvPr>
            <p:cNvSpPr/>
            <p:nvPr/>
          </p:nvSpPr>
          <p:spPr bwMode="auto">
            <a:xfrm>
              <a:off x="660400" y="4032167"/>
              <a:ext cx="3558674" cy="1968966"/>
            </a:xfrm>
            <a:prstGeom prst="round2DiagRect">
              <a:avLst>
                <a:gd name="adj1" fmla="val 0"/>
                <a:gd name="adj2" fmla="val 17415"/>
              </a:avLst>
            </a:prstGeom>
            <a:gradFill flip="none" rotWithShape="1">
              <a:gsLst>
                <a:gs pos="100000">
                  <a:schemeClr val="accent6">
                    <a:lumMod val="50000"/>
                  </a:schemeClr>
                </a:gs>
                <a:gs pos="52000">
                  <a:schemeClr val="accent6">
                    <a:lumMod val="75000"/>
                    <a:alpha val="74000"/>
                  </a:schemeClr>
                </a:gs>
                <a:gs pos="0">
                  <a:schemeClr val="accent6">
                    <a:alpha val="0"/>
                  </a:schemeClr>
                </a:gs>
              </a:gsLst>
              <a:lin ang="81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782" name="矩形: 圆角 781">
              <a:extLst>
                <a:ext uri="{FF2B5EF4-FFF2-40B4-BE49-F238E27FC236}">
                  <a16:creationId xmlns:a16="http://schemas.microsoft.com/office/drawing/2014/main" id="{EACA5F5D-CC27-4CFF-920E-F86A6DB36945}"/>
                </a:ext>
              </a:extLst>
            </p:cNvPr>
            <p:cNvSpPr/>
            <p:nvPr/>
          </p:nvSpPr>
          <p:spPr bwMode="auto">
            <a:xfrm>
              <a:off x="812867" y="5463872"/>
              <a:ext cx="3253741" cy="4921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6">
                    <a:lumMod val="50000"/>
                  </a:schemeClr>
                </a:gs>
                <a:gs pos="0">
                  <a:schemeClr val="accent6">
                    <a:alpha val="7000"/>
                  </a:schemeClr>
                </a:gs>
              </a:gsLst>
              <a:lin ang="54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36" name="文本框 735">
              <a:extLst>
                <a:ext uri="{FF2B5EF4-FFF2-40B4-BE49-F238E27FC236}">
                  <a16:creationId xmlns:a16="http://schemas.microsoft.com/office/drawing/2014/main" id="{78E55DCC-B1B2-496B-9243-8E7429F59597}"/>
                </a:ext>
              </a:extLst>
            </p:cNvPr>
            <p:cNvSpPr txBox="1"/>
            <p:nvPr/>
          </p:nvSpPr>
          <p:spPr>
            <a:xfrm>
              <a:off x="1287822" y="5494964"/>
              <a:ext cx="2303830" cy="42999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dirty="0">
                  <a:solidFill>
                    <a:schemeClr val="accent5"/>
                  </a:solidFill>
                </a:rPr>
                <a:t>按月进行常规的检查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5B6D84B-6876-4154-AA17-69202B5B7EFB}"/>
              </a:ext>
            </a:extLst>
          </p:cNvPr>
          <p:cNvGrpSpPr/>
          <p:nvPr/>
        </p:nvGrpSpPr>
        <p:grpSpPr>
          <a:xfrm>
            <a:off x="4313489" y="4009623"/>
            <a:ext cx="3558674" cy="1968967"/>
            <a:chOff x="4313489" y="4009623"/>
            <a:chExt cx="3558674" cy="1968967"/>
          </a:xfrm>
        </p:grpSpPr>
        <p:sp>
          <p:nvSpPr>
            <p:cNvPr id="769" name="矩形: 对角圆角 768">
              <a:extLst>
                <a:ext uri="{FF2B5EF4-FFF2-40B4-BE49-F238E27FC236}">
                  <a16:creationId xmlns:a16="http://schemas.microsoft.com/office/drawing/2014/main" id="{FB1024F9-80F7-45C8-9DDD-FB287AF366E4}"/>
                </a:ext>
              </a:extLst>
            </p:cNvPr>
            <p:cNvSpPr/>
            <p:nvPr/>
          </p:nvSpPr>
          <p:spPr bwMode="auto">
            <a:xfrm>
              <a:off x="4313489" y="4009623"/>
              <a:ext cx="3558674" cy="1946423"/>
            </a:xfrm>
            <a:prstGeom prst="round2Diag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87" name="矩形: 对角圆角 786">
              <a:extLst>
                <a:ext uri="{FF2B5EF4-FFF2-40B4-BE49-F238E27FC236}">
                  <a16:creationId xmlns:a16="http://schemas.microsoft.com/office/drawing/2014/main" id="{8DCDA18F-75AC-4FE5-A098-49C352FD5599}"/>
                </a:ext>
              </a:extLst>
            </p:cNvPr>
            <p:cNvSpPr/>
            <p:nvPr/>
          </p:nvSpPr>
          <p:spPr bwMode="auto">
            <a:xfrm>
              <a:off x="4313489" y="4009623"/>
              <a:ext cx="3558674" cy="1968967"/>
            </a:xfrm>
            <a:prstGeom prst="round2DiagRect">
              <a:avLst/>
            </a:prstGeom>
            <a:gradFill flip="none" rotWithShape="1">
              <a:gsLst>
                <a:gs pos="100000">
                  <a:schemeClr val="accent6">
                    <a:lumMod val="50000"/>
                  </a:schemeClr>
                </a:gs>
                <a:gs pos="56000">
                  <a:schemeClr val="accent6">
                    <a:lumMod val="75000"/>
                    <a:alpha val="57000"/>
                  </a:schemeClr>
                </a:gs>
                <a:gs pos="0">
                  <a:schemeClr val="accent6">
                    <a:alpha val="0"/>
                  </a:schemeClr>
                </a:gs>
              </a:gsLst>
              <a:lin ang="54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781" name="矩形: 圆角 780">
              <a:extLst>
                <a:ext uri="{FF2B5EF4-FFF2-40B4-BE49-F238E27FC236}">
                  <a16:creationId xmlns:a16="http://schemas.microsoft.com/office/drawing/2014/main" id="{0CAC7083-19E2-4D55-ADCD-D580E8C2E8AD}"/>
                </a:ext>
              </a:extLst>
            </p:cNvPr>
            <p:cNvSpPr/>
            <p:nvPr/>
          </p:nvSpPr>
          <p:spPr bwMode="auto">
            <a:xfrm>
              <a:off x="4465956" y="5463872"/>
              <a:ext cx="3253741" cy="4921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6">
                    <a:lumMod val="50000"/>
                  </a:schemeClr>
                </a:gs>
                <a:gs pos="0">
                  <a:schemeClr val="accent6">
                    <a:alpha val="7000"/>
                  </a:schemeClr>
                </a:gs>
              </a:gsLst>
              <a:lin ang="54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37" name="文本框 736">
              <a:extLst>
                <a:ext uri="{FF2B5EF4-FFF2-40B4-BE49-F238E27FC236}">
                  <a16:creationId xmlns:a16="http://schemas.microsoft.com/office/drawing/2014/main" id="{4A89FA4C-69E1-4F9F-993A-1DE97B96C05F}"/>
                </a:ext>
              </a:extLst>
            </p:cNvPr>
            <p:cNvSpPr txBox="1"/>
            <p:nvPr/>
          </p:nvSpPr>
          <p:spPr>
            <a:xfrm>
              <a:off x="4940911" y="5494964"/>
              <a:ext cx="2303830" cy="42999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dirty="0">
                  <a:solidFill>
                    <a:schemeClr val="accent5"/>
                  </a:solidFill>
                </a:rPr>
                <a:t>按新规检查、辅导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3ED39D7-BE9B-461E-ACBB-C7131412089D}"/>
              </a:ext>
            </a:extLst>
          </p:cNvPr>
          <p:cNvGrpSpPr/>
          <p:nvPr/>
        </p:nvGrpSpPr>
        <p:grpSpPr>
          <a:xfrm>
            <a:off x="7963402" y="4009623"/>
            <a:ext cx="3558674" cy="1968967"/>
            <a:chOff x="7963402" y="4009623"/>
            <a:chExt cx="3558674" cy="1968967"/>
          </a:xfrm>
        </p:grpSpPr>
        <p:sp>
          <p:nvSpPr>
            <p:cNvPr id="770" name="矩形: 对角圆角 769">
              <a:extLst>
                <a:ext uri="{FF2B5EF4-FFF2-40B4-BE49-F238E27FC236}">
                  <a16:creationId xmlns:a16="http://schemas.microsoft.com/office/drawing/2014/main" id="{334ED3C2-6137-40CE-B872-F7F4AA223105}"/>
                </a:ext>
              </a:extLst>
            </p:cNvPr>
            <p:cNvSpPr/>
            <p:nvPr/>
          </p:nvSpPr>
          <p:spPr bwMode="auto">
            <a:xfrm flipH="1">
              <a:off x="7963402" y="4009623"/>
              <a:ext cx="3558674" cy="1946423"/>
            </a:xfrm>
            <a:prstGeom prst="round2DiagRect">
              <a:avLst>
                <a:gd name="adj1" fmla="val 0"/>
                <a:gd name="adj2" fmla="val 19574"/>
              </a:avLst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88" name="矩形: 对角圆角 787">
              <a:extLst>
                <a:ext uri="{FF2B5EF4-FFF2-40B4-BE49-F238E27FC236}">
                  <a16:creationId xmlns:a16="http://schemas.microsoft.com/office/drawing/2014/main" id="{9C384250-C29B-44D5-B9B0-4AF30A340851}"/>
                </a:ext>
              </a:extLst>
            </p:cNvPr>
            <p:cNvSpPr/>
            <p:nvPr/>
          </p:nvSpPr>
          <p:spPr bwMode="auto">
            <a:xfrm>
              <a:off x="7963402" y="4032167"/>
              <a:ext cx="3558674" cy="1946423"/>
            </a:xfrm>
            <a:prstGeom prst="round2DiagRect">
              <a:avLst/>
            </a:prstGeom>
            <a:gradFill flip="none" rotWithShape="1">
              <a:gsLst>
                <a:gs pos="100000">
                  <a:schemeClr val="accent6">
                    <a:lumMod val="50000"/>
                  </a:schemeClr>
                </a:gs>
                <a:gs pos="52000">
                  <a:schemeClr val="accent6">
                    <a:lumMod val="75000"/>
                    <a:alpha val="74000"/>
                  </a:schemeClr>
                </a:gs>
                <a:gs pos="0">
                  <a:schemeClr val="accent6">
                    <a:alpha val="0"/>
                  </a:schemeClr>
                </a:gs>
              </a:gsLst>
              <a:lin ang="27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780" name="矩形: 圆角 779">
              <a:extLst>
                <a:ext uri="{FF2B5EF4-FFF2-40B4-BE49-F238E27FC236}">
                  <a16:creationId xmlns:a16="http://schemas.microsoft.com/office/drawing/2014/main" id="{11EA6C99-5182-4C6C-A46A-6A3CBA1DA548}"/>
                </a:ext>
              </a:extLst>
            </p:cNvPr>
            <p:cNvSpPr/>
            <p:nvPr/>
          </p:nvSpPr>
          <p:spPr bwMode="auto">
            <a:xfrm>
              <a:off x="8115869" y="5463872"/>
              <a:ext cx="3253741" cy="4921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6">
                    <a:lumMod val="50000"/>
                  </a:schemeClr>
                </a:gs>
                <a:gs pos="0">
                  <a:schemeClr val="accent6">
                    <a:alpha val="7000"/>
                  </a:schemeClr>
                </a:gs>
              </a:gsLst>
              <a:lin ang="54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38" name="文本框 737">
              <a:extLst>
                <a:ext uri="{FF2B5EF4-FFF2-40B4-BE49-F238E27FC236}">
                  <a16:creationId xmlns:a16="http://schemas.microsoft.com/office/drawing/2014/main" id="{23A8AB6F-B172-42D4-9CA2-D55707889A55}"/>
                </a:ext>
              </a:extLst>
            </p:cNvPr>
            <p:cNvSpPr txBox="1"/>
            <p:nvPr/>
          </p:nvSpPr>
          <p:spPr>
            <a:xfrm>
              <a:off x="8590824" y="5494964"/>
              <a:ext cx="2303830" cy="429990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800"/>
                </a:spcAft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dirty="0">
                  <a:solidFill>
                    <a:schemeClr val="accent5"/>
                  </a:solidFill>
                </a:rPr>
                <a:t>不定期进行专项检查</a:t>
              </a:r>
            </a:p>
          </p:txBody>
        </p:sp>
      </p:grpSp>
      <p:cxnSp>
        <p:nvCxnSpPr>
          <p:cNvPr id="789" name="直接连接符 788">
            <a:extLst>
              <a:ext uri="{FF2B5EF4-FFF2-40B4-BE49-F238E27FC236}">
                <a16:creationId xmlns:a16="http://schemas.microsoft.com/office/drawing/2014/main" id="{32A4DF70-FE9B-4C70-9598-A6E1F2030E8A}"/>
              </a:ext>
            </a:extLst>
          </p:cNvPr>
          <p:cNvCxnSpPr/>
          <p:nvPr/>
        </p:nvCxnSpPr>
        <p:spPr>
          <a:xfrm>
            <a:off x="1139326" y="1552908"/>
            <a:ext cx="533400" cy="0"/>
          </a:xfrm>
          <a:prstGeom prst="line">
            <a:avLst/>
          </a:prstGeom>
          <a:ln w="635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513B2CE6-BD82-4E10-90D0-86C6FE4ACD90}"/>
              </a:ext>
            </a:extLst>
          </p:cNvPr>
          <p:cNvSpPr/>
          <p:nvPr/>
        </p:nvSpPr>
        <p:spPr bwMode="auto">
          <a:xfrm flipV="1">
            <a:off x="11745212" y="909167"/>
            <a:ext cx="446788" cy="613486"/>
          </a:xfrm>
          <a:custGeom>
            <a:avLst/>
            <a:gdLst>
              <a:gd name="connsiteX0" fmla="*/ 1289079 w 1289079"/>
              <a:gd name="connsiteY0" fmla="*/ 0 h 1770037"/>
              <a:gd name="connsiteX1" fmla="*/ 1289079 w 1289079"/>
              <a:gd name="connsiteY1" fmla="*/ 1770037 h 1770037"/>
              <a:gd name="connsiteX2" fmla="*/ 0 w 1289079"/>
              <a:gd name="connsiteY2" fmla="*/ 1770037 h 1770037"/>
              <a:gd name="connsiteX3" fmla="*/ 1136161 w 1289079"/>
              <a:gd name="connsiteY3" fmla="*/ 55969 h 177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9079" h="1770037">
                <a:moveTo>
                  <a:pt x="1289079" y="0"/>
                </a:moveTo>
                <a:lnTo>
                  <a:pt x="1289079" y="1770037"/>
                </a:lnTo>
                <a:lnTo>
                  <a:pt x="0" y="1770037"/>
                </a:lnTo>
                <a:cubicBezTo>
                  <a:pt x="0" y="999494"/>
                  <a:pt x="468487" y="338372"/>
                  <a:pt x="1136161" y="5596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7E543E3-8E71-4080-8C41-3A8CDDACFA3B}"/>
              </a:ext>
            </a:extLst>
          </p:cNvPr>
          <p:cNvSpPr txBox="1">
            <a:spLocks/>
          </p:cNvSpPr>
          <p:nvPr/>
        </p:nvSpPr>
        <p:spPr>
          <a:xfrm>
            <a:off x="915229" y="339886"/>
            <a:ext cx="6097836" cy="607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未来工作计划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76750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43" dur="1500" accel="50000" de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0000" y="90000"/>
                                    </p:animScale>
                                    <p:animScale>
                                      <p:cBhvr>
                                        <p:cTn id="44" dur="750" accel="10000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by x="100000" y="100000"/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47" dur="1500" accel="50000" de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0000" y="90000"/>
                                    </p:animScale>
                                    <p:animScale>
                                      <p:cBhvr>
                                        <p:cTn id="48" dur="750" accel="10000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0000" y="100000"/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51" dur="1500" accel="50000" de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0000" y="90000"/>
                                    </p:animScale>
                                    <p:animScale>
                                      <p:cBhvr>
                                        <p:cTn id="52" dur="750" accel="10000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0000" y="100000"/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55" dur="1500" accel="50000" de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0000" y="90000"/>
                                    </p:animScale>
                                    <p:animScale>
                                      <p:cBhvr>
                                        <p:cTn id="56" dur="750" accel="10000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by x="100000" y="100000"/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59" dur="1500" accel="50000" de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0000" y="90000"/>
                                    </p:animScale>
                                    <p:animScale>
                                      <p:cBhvr>
                                        <p:cTn id="60" dur="750" accel="10000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by x="100000" y="100000"/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63" dur="1500" accel="50000" de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0000" y="90000"/>
                                    </p:animScale>
                                    <p:animScale>
                                      <p:cBhvr>
                                        <p:cTn id="64" dur="750" accel="10000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by x="100000" y="100000"/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建筑与房屋的城市空拍图&#10;&#10;描述已自动生成">
            <a:extLst>
              <a:ext uri="{FF2B5EF4-FFF2-40B4-BE49-F238E27FC236}">
                <a16:creationId xmlns:a16="http://schemas.microsoft.com/office/drawing/2014/main" id="{C5AF7E90-4E1D-4402-8C25-B4A2003D704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119C89F9-BFC9-433F-8F6D-FD7EF0930DE2}"/>
              </a:ext>
            </a:extLst>
          </p:cNvPr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191B5D0-B664-445F-B8D2-22E2550C7DFE}"/>
                </a:ext>
              </a:extLst>
            </p:cNvPr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F8B59D2-BACB-42F9-B76A-BAB72F155DFB}"/>
                </a:ext>
              </a:extLst>
            </p:cNvPr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E41A525-9940-46C2-B602-415F791C35E5}"/>
                </a:ext>
              </a:extLst>
            </p:cNvPr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CA881A0-8B48-4D44-BD94-5F9D0BB5A7D8}"/>
                </a:ext>
              </a:extLst>
            </p:cNvPr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F24841B8-9D94-4598-BB42-23E57A5E8472}"/>
              </a:ext>
            </a:extLst>
          </p:cNvPr>
          <p:cNvSpPr/>
          <p:nvPr/>
        </p:nvSpPr>
        <p:spPr>
          <a:xfrm>
            <a:off x="0" y="-12401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15" name="图形 14">
            <a:extLst>
              <a:ext uri="{FF2B5EF4-FFF2-40B4-BE49-F238E27FC236}">
                <a16:creationId xmlns:a16="http://schemas.microsoft.com/office/drawing/2014/main" id="{34DB3CBA-490D-4F56-A097-39660D46A3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25931" y="820760"/>
            <a:ext cx="540136" cy="619079"/>
          </a:xfrm>
          <a:prstGeom prst="rect">
            <a:avLst/>
          </a:prstGeom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CEDF242-AB26-4B2C-B9C8-3F3FD71DAA1B}"/>
              </a:ext>
            </a:extLst>
          </p:cNvPr>
          <p:cNvCxnSpPr>
            <a:cxnSpLocks/>
          </p:cNvCxnSpPr>
          <p:nvPr/>
        </p:nvCxnSpPr>
        <p:spPr>
          <a:xfrm>
            <a:off x="5920978" y="4734877"/>
            <a:ext cx="387279" cy="0"/>
          </a:xfrm>
          <a:prstGeom prst="line">
            <a:avLst/>
          </a:prstGeom>
          <a:ln w="114300" cap="rnd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8ACF25A-01C2-473E-AAA7-02E0440412C9}"/>
              </a:ext>
            </a:extLst>
          </p:cNvPr>
          <p:cNvGrpSpPr/>
          <p:nvPr/>
        </p:nvGrpSpPr>
        <p:grpSpPr>
          <a:xfrm>
            <a:off x="4648199" y="4914590"/>
            <a:ext cx="2958312" cy="379811"/>
            <a:chOff x="1427421" y="4533076"/>
            <a:chExt cx="3094305" cy="379811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25C0877E-A843-4A5A-B16C-7C87F8D25448}"/>
                </a:ext>
              </a:extLst>
            </p:cNvPr>
            <p:cNvSpPr/>
            <p:nvPr/>
          </p:nvSpPr>
          <p:spPr>
            <a:xfrm>
              <a:off x="1427421" y="453307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FCC6CFF-F0B8-41A6-82C2-9392F52F2FFE}"/>
                </a:ext>
              </a:extLst>
            </p:cNvPr>
            <p:cNvSpPr txBox="1"/>
            <p:nvPr/>
          </p:nvSpPr>
          <p:spPr>
            <a:xfrm>
              <a:off x="1612972" y="454355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汇报人：瑛子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E6111B6-EFD2-4FAC-807C-C68CA0C271D5}"/>
              </a:ext>
            </a:extLst>
          </p:cNvPr>
          <p:cNvGrpSpPr/>
          <p:nvPr/>
        </p:nvGrpSpPr>
        <p:grpSpPr>
          <a:xfrm>
            <a:off x="4648199" y="5417620"/>
            <a:ext cx="2958312" cy="379811"/>
            <a:chOff x="1427421" y="5036106"/>
            <a:chExt cx="3094305" cy="379811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219C7D8F-E9EC-4EDF-B32B-6C7931DB1401}"/>
                </a:ext>
              </a:extLst>
            </p:cNvPr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7D6D529-10F0-4C18-8DE8-E50891F3AE3E}"/>
                </a:ext>
              </a:extLst>
            </p:cNvPr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2020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月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日</a:t>
              </a:r>
            </a:p>
          </p:txBody>
        </p:sp>
      </p:grpSp>
      <p:sp>
        <p:nvSpPr>
          <p:cNvPr id="24" name="文本框 23" hidden="1">
            <a:extLst>
              <a:ext uri="{FF2B5EF4-FFF2-40B4-BE49-F238E27FC236}">
                <a16:creationId xmlns:a16="http://schemas.microsoft.com/office/drawing/2014/main" id="{91DFC8E1-6F7E-4103-B24E-E7C66576F97F}"/>
              </a:ext>
            </a:extLst>
          </p:cNvPr>
          <p:cNvSpPr txBox="1"/>
          <p:nvPr/>
        </p:nvSpPr>
        <p:spPr>
          <a:xfrm>
            <a:off x="415495" y="370746"/>
            <a:ext cx="11811000" cy="402863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just"/>
            <a:r>
              <a:rPr lang="zh-CN" altLang="en-US" sz="10800">
                <a:gradFill flip="none" rotWithShape="1">
                  <a:gsLst>
                    <a:gs pos="55000">
                      <a:schemeClr val="accent5">
                        <a:lumMod val="10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  <a:gs pos="0">
                      <a:schemeClr val="accent5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潮字社小石简" panose="02010604000000000000" pitchFamily="2" charset="-122"/>
                <a:ea typeface="潮字社小石简" panose="02010604000000000000" pitchFamily="2" charset="-122"/>
              </a:rPr>
              <a:t>开拓创新谨韧躬行</a:t>
            </a:r>
            <a:endParaRPr lang="zh-CN" altLang="en-US" sz="10800" dirty="0">
              <a:gradFill flip="none" rotWithShape="1">
                <a:gsLst>
                  <a:gs pos="55000">
                    <a:schemeClr val="accent5">
                      <a:lumMod val="100000"/>
                    </a:schemeClr>
                  </a:gs>
                  <a:gs pos="100000">
                    <a:schemeClr val="accent5">
                      <a:lumMod val="50000"/>
                    </a:schemeClr>
                  </a:gs>
                  <a:gs pos="0">
                    <a:schemeClr val="accent5">
                      <a:lumMod val="100000"/>
                    </a:schemeClr>
                  </a:gs>
                </a:gsLst>
                <a:lin ang="2700000" scaled="1"/>
                <a:tileRect/>
              </a:gradFill>
              <a:effectLst/>
              <a:latin typeface="潮字社小石简" panose="02010604000000000000" pitchFamily="2" charset="-122"/>
              <a:ea typeface="潮字社小石简" panose="02010604000000000000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C3B54A4-7010-4970-870D-9BC357CB7F4A}"/>
              </a:ext>
            </a:extLst>
          </p:cNvPr>
          <p:cNvSpPr txBox="1"/>
          <p:nvPr/>
        </p:nvSpPr>
        <p:spPr>
          <a:xfrm>
            <a:off x="1188209" y="1357020"/>
            <a:ext cx="1371664" cy="16459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just"/>
            <a:r>
              <a:rPr lang="zh-CN" altLang="en-US" sz="13000" dirty="0">
                <a:gradFill flip="none" rotWithShape="1">
                  <a:gsLst>
                    <a:gs pos="55000">
                      <a:schemeClr val="accent5">
                        <a:lumMod val="10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  <a:gs pos="0">
                      <a:schemeClr val="accent5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潮字社小石简" panose="02010604000000000000" pitchFamily="2" charset="-122"/>
                <a:ea typeface="潮字社小石简" panose="02010604000000000000" pitchFamily="2" charset="-122"/>
              </a:rPr>
              <a:t>开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376E294-1321-4503-BF4F-67C9CB457F5C}"/>
              </a:ext>
            </a:extLst>
          </p:cNvPr>
          <p:cNvSpPr txBox="1"/>
          <p:nvPr/>
        </p:nvSpPr>
        <p:spPr>
          <a:xfrm>
            <a:off x="2164852" y="2267413"/>
            <a:ext cx="1371664" cy="16459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just"/>
            <a:r>
              <a:rPr lang="zh-CN" altLang="en-US" sz="11500" dirty="0">
                <a:gradFill flip="none" rotWithShape="1">
                  <a:gsLst>
                    <a:gs pos="55000">
                      <a:schemeClr val="accent5">
                        <a:lumMod val="10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  <a:gs pos="0">
                      <a:schemeClr val="accent5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潮字社小石简" panose="02010604000000000000" pitchFamily="2" charset="-122"/>
                <a:ea typeface="潮字社小石简" panose="02010604000000000000" pitchFamily="2" charset="-122"/>
              </a:rPr>
              <a:t>拓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CE9D47F-D5B1-4CFA-8756-52E0FEC8B889}"/>
              </a:ext>
            </a:extLst>
          </p:cNvPr>
          <p:cNvSpPr txBox="1"/>
          <p:nvPr/>
        </p:nvSpPr>
        <p:spPr>
          <a:xfrm>
            <a:off x="3323795" y="1516381"/>
            <a:ext cx="1371664" cy="16459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just"/>
            <a:r>
              <a:rPr lang="zh-CN" altLang="en-US" sz="13000" dirty="0">
                <a:gradFill flip="none" rotWithShape="1">
                  <a:gsLst>
                    <a:gs pos="55000">
                      <a:schemeClr val="accent5">
                        <a:lumMod val="10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  <a:gs pos="0">
                      <a:schemeClr val="accent5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潮字社小石简" panose="02010604000000000000" pitchFamily="2" charset="-122"/>
                <a:ea typeface="潮字社小石简" panose="02010604000000000000" pitchFamily="2" charset="-122"/>
              </a:rPr>
              <a:t>创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95D8778-EA93-461E-8E79-228A6BCC9C46}"/>
              </a:ext>
            </a:extLst>
          </p:cNvPr>
          <p:cNvSpPr txBox="1"/>
          <p:nvPr/>
        </p:nvSpPr>
        <p:spPr>
          <a:xfrm>
            <a:off x="4593763" y="2330148"/>
            <a:ext cx="1371664" cy="16459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just"/>
            <a:r>
              <a:rPr lang="zh-CN" altLang="en-US" sz="11500" dirty="0">
                <a:gradFill flip="none" rotWithShape="1">
                  <a:gsLst>
                    <a:gs pos="55000">
                      <a:schemeClr val="accent5">
                        <a:lumMod val="10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  <a:gs pos="0">
                      <a:schemeClr val="accent5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潮字社小石简" panose="02010604000000000000" pitchFamily="2" charset="-122"/>
                <a:ea typeface="潮字社小石简" panose="02010604000000000000" pitchFamily="2" charset="-122"/>
              </a:rPr>
              <a:t>新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D775397-9724-40D9-AE54-2151F28C6D9F}"/>
              </a:ext>
            </a:extLst>
          </p:cNvPr>
          <p:cNvSpPr txBox="1"/>
          <p:nvPr/>
        </p:nvSpPr>
        <p:spPr>
          <a:xfrm>
            <a:off x="5906284" y="1653994"/>
            <a:ext cx="1371664" cy="16459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just"/>
            <a:r>
              <a:rPr lang="zh-CN" altLang="en-US" sz="11500" dirty="0">
                <a:gradFill flip="none" rotWithShape="1">
                  <a:gsLst>
                    <a:gs pos="55000">
                      <a:schemeClr val="accent5">
                        <a:lumMod val="10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  <a:gs pos="0">
                      <a:schemeClr val="accent5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潮字社小石简" panose="02010604000000000000" pitchFamily="2" charset="-122"/>
                <a:ea typeface="潮字社小石简" panose="02010604000000000000" pitchFamily="2" charset="-122"/>
              </a:rPr>
              <a:t>谨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C2D6BD6-31B3-43E9-9116-CBD6897A723E}"/>
              </a:ext>
            </a:extLst>
          </p:cNvPr>
          <p:cNvSpPr txBox="1"/>
          <p:nvPr/>
        </p:nvSpPr>
        <p:spPr>
          <a:xfrm>
            <a:off x="7139601" y="2330148"/>
            <a:ext cx="1371664" cy="16459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just"/>
            <a:r>
              <a:rPr lang="zh-CN" altLang="en-US" sz="11500" dirty="0">
                <a:gradFill flip="none" rotWithShape="1">
                  <a:gsLst>
                    <a:gs pos="55000">
                      <a:schemeClr val="accent5">
                        <a:lumMod val="10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  <a:gs pos="0">
                      <a:schemeClr val="accent5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潮字社小石简" panose="02010604000000000000" pitchFamily="2" charset="-122"/>
                <a:ea typeface="潮字社小石简" panose="02010604000000000000" pitchFamily="2" charset="-122"/>
              </a:rPr>
              <a:t>韧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3BE3D00-9486-4C74-8282-B353444A7A93}"/>
              </a:ext>
            </a:extLst>
          </p:cNvPr>
          <p:cNvSpPr txBox="1"/>
          <p:nvPr/>
        </p:nvSpPr>
        <p:spPr>
          <a:xfrm>
            <a:off x="8296718" y="1638597"/>
            <a:ext cx="1371664" cy="16459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just"/>
            <a:r>
              <a:rPr lang="zh-CN" altLang="en-US" sz="13000" dirty="0">
                <a:gradFill flip="none" rotWithShape="1">
                  <a:gsLst>
                    <a:gs pos="55000">
                      <a:schemeClr val="accent5">
                        <a:lumMod val="10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  <a:gs pos="0">
                      <a:schemeClr val="accent5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潮字社小石简" panose="02010604000000000000" pitchFamily="2" charset="-122"/>
                <a:ea typeface="潮字社小石简" panose="02010604000000000000" pitchFamily="2" charset="-122"/>
              </a:rPr>
              <a:t>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E236C06-0593-4641-9C5F-5B0A801C6479}"/>
              </a:ext>
            </a:extLst>
          </p:cNvPr>
          <p:cNvSpPr txBox="1"/>
          <p:nvPr/>
        </p:nvSpPr>
        <p:spPr>
          <a:xfrm>
            <a:off x="9491935" y="2310963"/>
            <a:ext cx="1371664" cy="16459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just"/>
            <a:r>
              <a:rPr lang="zh-CN" altLang="en-US" sz="11500" dirty="0">
                <a:gradFill flip="none" rotWithShape="1">
                  <a:gsLst>
                    <a:gs pos="55000">
                      <a:schemeClr val="accent5">
                        <a:lumMod val="10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  <a:gs pos="0">
                      <a:schemeClr val="accent5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潮字社小石简" panose="02010604000000000000" pitchFamily="2" charset="-122"/>
                <a:ea typeface="潮字社小石简" panose="02010604000000000000" pitchFamily="2" charset="-122"/>
              </a:rPr>
              <a:t>行</a:t>
            </a:r>
          </a:p>
        </p:txBody>
      </p:sp>
    </p:spTree>
    <p:extLst>
      <p:ext uri="{BB962C8B-B14F-4D97-AF65-F5344CB8AC3E}">
        <p14:creationId xmlns:p14="http://schemas.microsoft.com/office/powerpoint/2010/main" val="362686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9" dur="1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4" dur="1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9" dur="1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4" dur="1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9" dur="1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4" dur="1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9" dur="1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4" dur="1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1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9" dur="1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6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64" dur="1250" accel="50000" decel="50000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0000" y="90000"/>
                                    </p:animScale>
                                    <p:animScale>
                                      <p:cBhvr>
                                        <p:cTn id="65" dur="625" accel="100000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6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68" dur="1250" accel="50000" decel="50000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0000" y="90000"/>
                                    </p:animScale>
                                    <p:animScale>
                                      <p:cBhvr>
                                        <p:cTn id="69" dur="625" accel="100000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6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72" dur="1250" accel="50000" decel="50000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0000" y="90000"/>
                                    </p:animScale>
                                    <p:animScale>
                                      <p:cBhvr>
                                        <p:cTn id="73" dur="625" accel="100000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6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76" dur="1250" accel="50000" decel="50000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0000" y="90000"/>
                                    </p:animScale>
                                    <p:animScale>
                                      <p:cBhvr>
                                        <p:cTn id="77" dur="625" accel="100000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6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80" dur="1250" accel="50000" decel="50000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0000" y="90000"/>
                                    </p:animScale>
                                    <p:animScale>
                                      <p:cBhvr>
                                        <p:cTn id="81" dur="625" accel="100000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6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84" dur="1250" accel="50000" decel="50000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0000" y="90000"/>
                                    </p:animScale>
                                    <p:animScale>
                                      <p:cBhvr>
                                        <p:cTn id="85" dur="625" accel="100000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by x="100000" y="100000"/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6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88" dur="1250" accel="50000" decel="50000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0000" y="90000"/>
                                    </p:animScale>
                                    <p:animScale>
                                      <p:cBhvr>
                                        <p:cTn id="89" dur="625" accel="100000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id="{DA4E18CC-D0D9-4819-84E5-F07A4AF1525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105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009762F0-AC7F-49E4-BA30-FEED0099CAD0}"/>
              </a:ext>
            </a:extLst>
          </p:cNvPr>
          <p:cNvSpPr txBox="1"/>
          <p:nvPr/>
        </p:nvSpPr>
        <p:spPr>
          <a:xfrm>
            <a:off x="1807272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+mn-ea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+mn-ea"/>
                <a:cs typeface="阿里巴巴普惠体 2.0 105 Heavy" panose="00020600040101010101" pitchFamily="18" charset="-122"/>
              </a:rPr>
              <a:t>PPT</a:t>
            </a:r>
            <a:r>
              <a:rPr lang="zh-CN" altLang="en-US" sz="2025" dirty="0">
                <a:solidFill>
                  <a:srgbClr val="191C78"/>
                </a:solidFill>
                <a:latin typeface="+mn-ea"/>
                <a:cs typeface="阿里巴巴普惠体 2.0 105 Heavy" panose="00020600040101010101" pitchFamily="18" charset="-122"/>
              </a:rPr>
              <a:t>实验室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D3F33E4-3B86-4B67-9E26-C72AA09D5DE9}"/>
              </a:ext>
            </a:extLst>
          </p:cNvPr>
          <p:cNvCxnSpPr>
            <a:cxnSpLocks/>
          </p:cNvCxnSpPr>
          <p:nvPr/>
        </p:nvCxnSpPr>
        <p:spPr>
          <a:xfrm>
            <a:off x="1912752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B0EAED52-F738-4924-B11C-F6C1E5E02270}"/>
              </a:ext>
            </a:extLst>
          </p:cNvPr>
          <p:cNvSpPr txBox="1"/>
          <p:nvPr/>
        </p:nvSpPr>
        <p:spPr>
          <a:xfrm>
            <a:off x="1825950" y="3344831"/>
            <a:ext cx="2511031" cy="65441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+mn-ea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模板</a:t>
            </a:r>
            <a:r>
              <a:rPr lang="en-US" altLang="zh-CN" sz="1215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即可获得</a:t>
            </a:r>
            <a:r>
              <a:rPr lang="en-US" altLang="zh-CN" sz="1215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10</a:t>
            </a:r>
            <a:r>
              <a:rPr lang="zh-CN" altLang="en-US" sz="1215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套免费年终回报模板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FFFC01A1-519D-49F8-9C2D-CFEA2F4A433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105" y="4527863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28CEDE0C-F531-4CAB-AEDA-54016756A5ED}"/>
              </a:ext>
            </a:extLst>
          </p:cNvPr>
          <p:cNvSpPr txBox="1"/>
          <p:nvPr/>
        </p:nvSpPr>
        <p:spPr>
          <a:xfrm>
            <a:off x="1807272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+mn-ea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+mn-ea"/>
                <a:cs typeface="阿里巴巴普惠体 2.0 105 Heavy" panose="00020600040101010101" pitchFamily="18" charset="-122"/>
              </a:rPr>
              <a:t>PPT</a:t>
            </a:r>
            <a:endParaRPr lang="zh-CN" altLang="en-US" sz="2025" dirty="0">
              <a:solidFill>
                <a:srgbClr val="191C78"/>
              </a:solidFill>
              <a:latin typeface="+mn-ea"/>
              <a:cs typeface="阿里巴巴普惠体 2.0 105 Heavy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B85B8DE6-07D0-4B43-B154-94506AA1B110}"/>
              </a:ext>
            </a:extLst>
          </p:cNvPr>
          <p:cNvCxnSpPr>
            <a:cxnSpLocks/>
          </p:cNvCxnSpPr>
          <p:nvPr/>
        </p:nvCxnSpPr>
        <p:spPr>
          <a:xfrm>
            <a:off x="1912752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D24FA040-5C16-4237-A4E4-8D961F5CA63A}"/>
              </a:ext>
            </a:extLst>
          </p:cNvPr>
          <p:cNvSpPr txBox="1"/>
          <p:nvPr/>
        </p:nvSpPr>
        <p:spPr>
          <a:xfrm>
            <a:off x="1825950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让我们</a:t>
            </a:r>
            <a:endParaRPr lang="en-US" altLang="zh-CN" sz="1600" dirty="0">
              <a:solidFill>
                <a:srgbClr val="191C78"/>
              </a:solidFill>
              <a:latin typeface="+mn-ea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轻松稿定</a:t>
            </a:r>
            <a:r>
              <a:rPr lang="en-US" altLang="zh-CN" sz="1600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PPT</a:t>
            </a:r>
            <a:r>
              <a:rPr lang="zh-CN" altLang="en-US" sz="1600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！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03EFCD77-A9E8-4642-9C47-0ADE293C063D}"/>
              </a:ext>
            </a:extLst>
          </p:cNvPr>
          <p:cNvCxnSpPr>
            <a:cxnSpLocks/>
          </p:cNvCxnSpPr>
          <p:nvPr/>
        </p:nvCxnSpPr>
        <p:spPr>
          <a:xfrm>
            <a:off x="5735751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05F2790-24E3-4947-BEAE-DD936A9FE69E}"/>
              </a:ext>
            </a:extLst>
          </p:cNvPr>
          <p:cNvGrpSpPr/>
          <p:nvPr/>
        </p:nvGrpSpPr>
        <p:grpSpPr>
          <a:xfrm>
            <a:off x="4347103" y="2880776"/>
            <a:ext cx="3812878" cy="1106529"/>
            <a:chOff x="4408063" y="4781148"/>
            <a:chExt cx="3812878" cy="1106529"/>
          </a:xfrm>
        </p:grpSpPr>
        <p:pic>
          <p:nvPicPr>
            <p:cNvPr id="12" name="图片 11" descr="QR 代码&#10;&#10;描述已自动生成">
              <a:extLst>
                <a:ext uri="{FF2B5EF4-FFF2-40B4-BE49-F238E27FC236}">
                  <a16:creationId xmlns:a16="http://schemas.microsoft.com/office/drawing/2014/main" id="{F30EFF6D-02A3-48D4-B058-AFB1BE27C2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4781148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0104124-C68A-4A44-B86C-AB6D4B05D4DB}"/>
                </a:ext>
              </a:extLst>
            </p:cNvPr>
            <p:cNvSpPr txBox="1"/>
            <p:nvPr/>
          </p:nvSpPr>
          <p:spPr>
            <a:xfrm>
              <a:off x="5691232" y="4781148"/>
              <a:ext cx="1985661" cy="405110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+mn-ea"/>
                  <a:cs typeface="阿里巴巴普惠体 2.0 105 Heavy" panose="00020600040101010101" pitchFamily="18" charset="-122"/>
                </a:rPr>
                <a:t>微软</a:t>
              </a:r>
              <a:r>
                <a:rPr lang="en-US" altLang="zh-CN" sz="2025" dirty="0">
                  <a:solidFill>
                    <a:srgbClr val="191C78"/>
                  </a:solidFill>
                  <a:latin typeface="+mn-ea"/>
                  <a:cs typeface="阿里巴巴普惠体 2.0 105 Heavy" panose="00020600040101010101" pitchFamily="18" charset="-122"/>
                </a:rPr>
                <a:t>Office</a:t>
              </a:r>
              <a:r>
                <a:rPr lang="zh-CN" altLang="en-US" sz="2025" dirty="0">
                  <a:solidFill>
                    <a:srgbClr val="191C78"/>
                  </a:solidFill>
                  <a:latin typeface="+mn-ea"/>
                  <a:cs typeface="阿里巴巴普惠体 2.0 105 Heavy" panose="00020600040101010101" pitchFamily="18" charset="-122"/>
                </a:rPr>
                <a:t>文档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CB09C5C-6CF2-4368-BB8B-4987663200E6}"/>
                </a:ext>
              </a:extLst>
            </p:cNvPr>
            <p:cNvSpPr txBox="1"/>
            <p:nvPr/>
          </p:nvSpPr>
          <p:spPr>
            <a:xfrm>
              <a:off x="5709910" y="5245204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+mn-ea"/>
                  <a:cs typeface="阿里巴巴普惠体 2.0 35 Thin" panose="00020600040101010101" pitchFamily="18" charset="-122"/>
                </a:rPr>
                <a:t>关注公众号，第一时间</a:t>
              </a:r>
              <a:endParaRPr lang="en-US" altLang="zh-CN" sz="1600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+mn-ea"/>
                  <a:cs typeface="阿里巴巴普惠体 2.0 35 Thin" panose="00020600040101010101" pitchFamily="18" charset="-122"/>
                </a:rPr>
                <a:t>获得微软模版活动动向</a:t>
              </a: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4358348-5E04-4860-AEF1-2070D9A1DDB4}"/>
              </a:ext>
            </a:extLst>
          </p:cNvPr>
          <p:cNvCxnSpPr>
            <a:cxnSpLocks/>
          </p:cNvCxnSpPr>
          <p:nvPr/>
        </p:nvCxnSpPr>
        <p:spPr>
          <a:xfrm>
            <a:off x="5735751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F9AAAE0-BFCD-477B-BEE3-9A2DF3636679}"/>
              </a:ext>
            </a:extLst>
          </p:cNvPr>
          <p:cNvGrpSpPr/>
          <p:nvPr/>
        </p:nvGrpSpPr>
        <p:grpSpPr>
          <a:xfrm>
            <a:off x="4347103" y="4527863"/>
            <a:ext cx="3812878" cy="1106529"/>
            <a:chOff x="4408063" y="3134061"/>
            <a:chExt cx="3812878" cy="1106529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917A45BB-68A5-4ADD-A06F-F3F7529B59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3134061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0478587-495F-4918-91D4-C7FFB78EBE7C}"/>
                </a:ext>
              </a:extLst>
            </p:cNvPr>
            <p:cNvSpPr txBox="1"/>
            <p:nvPr/>
          </p:nvSpPr>
          <p:spPr>
            <a:xfrm>
              <a:off x="5691232" y="3134061"/>
              <a:ext cx="1985661" cy="405111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+mn-ea"/>
                  <a:cs typeface="阿里巴巴普惠体 2.0 105 Heavy" panose="00020600040101010101" pitchFamily="18" charset="-122"/>
                </a:rPr>
                <a:t>轻站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031F731-4F4B-40A7-A3D8-809AEE4EF4A3}"/>
                </a:ext>
              </a:extLst>
            </p:cNvPr>
            <p:cNvSpPr txBox="1"/>
            <p:nvPr/>
          </p:nvSpPr>
          <p:spPr>
            <a:xfrm>
              <a:off x="5709910" y="3598116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+mn-ea"/>
                  <a:cs typeface="阿里巴巴普惠体 2.0 35 Thin" panose="00020600040101010101" pitchFamily="18" charset="-122"/>
                </a:rPr>
                <a:t>一款完全免费的</a:t>
              </a:r>
              <a:endParaRPr lang="en-US" altLang="zh-CN" sz="1600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+mn-ea"/>
                  <a:cs typeface="阿里巴巴普惠体 2.0 35 Thin" panose="00020600040101010101" pitchFamily="18" charset="-122"/>
                </a:rPr>
                <a:t>无代码建站工具</a:t>
              </a:r>
            </a:p>
          </p:txBody>
        </p:sp>
      </p:grp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id="{23229C79-0D81-4114-AF9D-8CAC5D1220E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5F815156-B863-4D53-ADC1-42C0A4905B2F}"/>
              </a:ext>
            </a:extLst>
          </p:cNvPr>
          <p:cNvSpPr txBox="1"/>
          <p:nvPr/>
        </p:nvSpPr>
        <p:spPr>
          <a:xfrm>
            <a:off x="9601331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+mn-ea"/>
                <a:cs typeface="阿里巴巴普惠体 2.0 105 Heavy" panose="00020600040101010101" pitchFamily="18" charset="-122"/>
              </a:rPr>
              <a:t>老秦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F0613814-D1C2-40C5-A1FA-9A0225A6D17F}"/>
              </a:ext>
            </a:extLst>
          </p:cNvPr>
          <p:cNvCxnSpPr>
            <a:cxnSpLocks/>
          </p:cNvCxnSpPr>
          <p:nvPr/>
        </p:nvCxnSpPr>
        <p:spPr>
          <a:xfrm>
            <a:off x="9706810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ACDFED5A-88A1-4619-90D2-E81B3E0E48DE}"/>
              </a:ext>
            </a:extLst>
          </p:cNvPr>
          <p:cNvSpPr txBox="1"/>
          <p:nvPr/>
        </p:nvSpPr>
        <p:spPr>
          <a:xfrm>
            <a:off x="9620009" y="3344831"/>
            <a:ext cx="2511031" cy="65440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+mn-ea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福利</a:t>
            </a:r>
            <a:r>
              <a:rPr lang="en-US" altLang="zh-CN" sz="1215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免费获取</a:t>
            </a:r>
            <a:r>
              <a:rPr lang="en-US" altLang="zh-CN" sz="1215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4.9G</a:t>
            </a:r>
            <a:r>
              <a:rPr lang="zh-CN" altLang="en-US" sz="1215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超大</a:t>
            </a:r>
            <a:r>
              <a:rPr lang="en-US" altLang="zh-CN" sz="1215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Office</a:t>
            </a:r>
            <a:r>
              <a:rPr lang="zh-CN" altLang="en-US" sz="1215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资料包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F35B0EED-8269-44D8-9635-740BF33E268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4527863"/>
            <a:ext cx="1106529" cy="1106529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96E14101-0FAD-41DA-80FD-CDFF59F62885}"/>
              </a:ext>
            </a:extLst>
          </p:cNvPr>
          <p:cNvSpPr txBox="1"/>
          <p:nvPr/>
        </p:nvSpPr>
        <p:spPr>
          <a:xfrm>
            <a:off x="9601331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+mn-ea"/>
                <a:cs typeface="阿里巴巴普惠体 2.0 105 Heavy" panose="00020600040101010101" pitchFamily="18" charset="-122"/>
              </a:rPr>
              <a:t>花瓣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D67F4673-39E0-4D34-9665-98DC2A31E7FA}"/>
              </a:ext>
            </a:extLst>
          </p:cNvPr>
          <p:cNvCxnSpPr>
            <a:cxnSpLocks/>
          </p:cNvCxnSpPr>
          <p:nvPr/>
        </p:nvCxnSpPr>
        <p:spPr>
          <a:xfrm>
            <a:off x="9706810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DBFE2C38-F5E3-4D8C-BEF7-EE723E15BCA5}"/>
              </a:ext>
            </a:extLst>
          </p:cNvPr>
          <p:cNvSpPr txBox="1"/>
          <p:nvPr/>
        </p:nvSpPr>
        <p:spPr>
          <a:xfrm>
            <a:off x="9620009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花瓣，</a:t>
            </a:r>
            <a:endParaRPr lang="en-US" altLang="zh-CN" sz="1600" dirty="0">
              <a:solidFill>
                <a:srgbClr val="191C78"/>
              </a:solidFill>
              <a:latin typeface="+mn-ea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+mn-ea"/>
                <a:cs typeface="阿里巴巴普惠体 2.0 35 Thin" panose="00020600040101010101" pitchFamily="18" charset="-122"/>
              </a:rPr>
              <a:t>陪你做生活的设计师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EFC7F4-9145-4455-BF9B-A39D81FBAC33}"/>
              </a:ext>
            </a:extLst>
          </p:cNvPr>
          <p:cNvSpPr txBox="1"/>
          <p:nvPr/>
        </p:nvSpPr>
        <p:spPr>
          <a:xfrm>
            <a:off x="3465590" y="1719425"/>
            <a:ext cx="5260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91C78"/>
                </a:solidFill>
                <a:effectLst>
                  <a:outerShdw blurRad="50800" dist="38100" dir="2700000" algn="tl" rotWithShape="0">
                    <a:prstClr val="black">
                      <a:alpha val="31000"/>
                    </a:prstClr>
                  </a:outerShdw>
                </a:effectLst>
                <a:latin typeface="+mn-ea"/>
                <a:sym typeface="演示新手书" panose="00000500000000000000" pitchFamily="2" charset="-122"/>
              </a:rPr>
              <a:t>大赛合作品牌</a:t>
            </a:r>
          </a:p>
        </p:txBody>
      </p:sp>
      <p:pic>
        <p:nvPicPr>
          <p:cNvPr id="47" name="图片 46" descr="日程表&#10;&#10;描述已自动生成">
            <a:extLst>
              <a:ext uri="{FF2B5EF4-FFF2-40B4-BE49-F238E27FC236}">
                <a16:creationId xmlns:a16="http://schemas.microsoft.com/office/drawing/2014/main" id="{DED3AA31-2DDA-4D6C-8139-66559E46B4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884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 hidden="1">
            <a:extLst>
              <a:ext uri="{FF2B5EF4-FFF2-40B4-BE49-F238E27FC236}">
                <a16:creationId xmlns:a16="http://schemas.microsoft.com/office/drawing/2014/main" id="{84F55727-0E77-41EF-B28B-4CE4DB4D987E}"/>
              </a:ext>
            </a:extLst>
          </p:cNvPr>
          <p:cNvSpPr txBox="1"/>
          <p:nvPr/>
        </p:nvSpPr>
        <p:spPr>
          <a:xfrm>
            <a:off x="3223260" y="2164080"/>
            <a:ext cx="57454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演示新手书" panose="00000500000000000000" pitchFamily="2" charset="-122"/>
                <a:ea typeface="演示新手书" panose="00000500000000000000" pitchFamily="2" charset="-122"/>
              </a:rPr>
              <a:t>明年再见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90A5557-4094-49FA-B250-FD7DC8AFEAAD}"/>
              </a:ext>
            </a:extLst>
          </p:cNvPr>
          <p:cNvSpPr txBox="1"/>
          <p:nvPr/>
        </p:nvSpPr>
        <p:spPr>
          <a:xfrm>
            <a:off x="3284974" y="2085366"/>
            <a:ext cx="907913" cy="1187136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7807A17-ACEA-4608-BEE2-AD8DBA19A340}"/>
              </a:ext>
            </a:extLst>
          </p:cNvPr>
          <p:cNvSpPr txBox="1"/>
          <p:nvPr/>
        </p:nvSpPr>
        <p:spPr>
          <a:xfrm>
            <a:off x="4201846" y="1652962"/>
            <a:ext cx="1874174" cy="2361838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6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8AF19AD-23FB-40D2-8FE2-08AD3D37AD4B}"/>
              </a:ext>
            </a:extLst>
          </p:cNvPr>
          <p:cNvSpPr txBox="1"/>
          <p:nvPr/>
        </p:nvSpPr>
        <p:spPr>
          <a:xfrm>
            <a:off x="5837827" y="2054763"/>
            <a:ext cx="1339136" cy="1215409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1594CC1-C184-4EEC-9204-9D155BDE73D0}"/>
              </a:ext>
            </a:extLst>
          </p:cNvPr>
          <p:cNvSpPr txBox="1"/>
          <p:nvPr/>
        </p:nvSpPr>
        <p:spPr>
          <a:xfrm>
            <a:off x="7266451" y="1958064"/>
            <a:ext cx="1374389" cy="1310944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+mn-ea"/>
            </a:endParaRPr>
          </a:p>
        </p:txBody>
      </p:sp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id="{6A2E948E-5AC8-42F0-A34C-6A2E6A900D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0190" y="4136142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BEC9C3EA-88D5-470A-B605-D2BF56BEE347}"/>
              </a:ext>
            </a:extLst>
          </p:cNvPr>
          <p:cNvSpPr txBox="1"/>
          <p:nvPr/>
        </p:nvSpPr>
        <p:spPr>
          <a:xfrm>
            <a:off x="4785385" y="5869508"/>
            <a:ext cx="26212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latin typeface="+mn-ea"/>
              </a:rPr>
              <a:t>扫码预约 下一次遇见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E69B3F4-2F91-4925-A695-B24FE4A88756}"/>
              </a:ext>
            </a:extLst>
          </p:cNvPr>
          <p:cNvPicPr>
            <a:picLocks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0EE45A0-32EE-4308-A07C-ADA3D08F3E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408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2CF15A-6125-4CA1-A670-93D478C33FD5}"/>
              </a:ext>
            </a:extLst>
          </p:cNvPr>
          <p:cNvSpPr txBox="1"/>
          <p:nvPr/>
        </p:nvSpPr>
        <p:spPr>
          <a:xfrm>
            <a:off x="3048856" y="3246902"/>
            <a:ext cx="60977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稿定年终</a:t>
            </a:r>
            <a:r>
              <a:rPr lang="en-US" altLang="zh-CN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模板大赛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瑛子  作品</a:t>
            </a:r>
            <a:endParaRPr lang="en-US" altLang="zh-CN" b="1" i="0" u="sng" dirty="0">
              <a:solidFill>
                <a:srgbClr val="0033CC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5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矩形 338">
            <a:extLst>
              <a:ext uri="{FF2B5EF4-FFF2-40B4-BE49-F238E27FC236}">
                <a16:creationId xmlns:a16="http://schemas.microsoft.com/office/drawing/2014/main" id="{868EA8E6-6127-4E54-B54C-3719D5A8274E}"/>
              </a:ext>
            </a:extLst>
          </p:cNvPr>
          <p:cNvSpPr/>
          <p:nvPr/>
        </p:nvSpPr>
        <p:spPr>
          <a:xfrm>
            <a:off x="0" y="0"/>
            <a:ext cx="12192000" cy="6870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5A2DF8E8-2BC8-4F99-BD4B-D75122B4C15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flipH="1" flipV="1">
            <a:off x="-1057" y="-21790"/>
            <a:ext cx="12193057" cy="2219180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D5B71F60-6F72-472A-B9E4-E6270441916A}"/>
              </a:ext>
            </a:extLst>
          </p:cNvPr>
          <p:cNvGrpSpPr/>
          <p:nvPr/>
        </p:nvGrpSpPr>
        <p:grpSpPr>
          <a:xfrm>
            <a:off x="1227033" y="2569405"/>
            <a:ext cx="2217657" cy="2823334"/>
            <a:chOff x="749614" y="2159830"/>
            <a:chExt cx="2403464" cy="2823334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306E3442-6A04-4F03-962E-20FF58AB6875}"/>
                </a:ext>
              </a:extLst>
            </p:cNvPr>
            <p:cNvGrpSpPr/>
            <p:nvPr/>
          </p:nvGrpSpPr>
          <p:grpSpPr>
            <a:xfrm>
              <a:off x="749614" y="2159830"/>
              <a:ext cx="2403464" cy="2823334"/>
              <a:chOff x="483144" y="2046557"/>
              <a:chExt cx="2596387" cy="2823334"/>
            </a:xfrm>
          </p:grpSpPr>
          <p:sp>
            <p:nvSpPr>
              <p:cNvPr id="51" name="矩形: 对角圆角 50">
                <a:extLst>
                  <a:ext uri="{FF2B5EF4-FFF2-40B4-BE49-F238E27FC236}">
                    <a16:creationId xmlns:a16="http://schemas.microsoft.com/office/drawing/2014/main" id="{5285CD87-AA81-491D-9F43-44B8A30C1771}"/>
                  </a:ext>
                </a:extLst>
              </p:cNvPr>
              <p:cNvSpPr/>
              <p:nvPr/>
            </p:nvSpPr>
            <p:spPr bwMode="auto">
              <a:xfrm>
                <a:off x="494825" y="2046557"/>
                <a:ext cx="2584706" cy="2800387"/>
              </a:xfrm>
              <a:prstGeom prst="round2DiagRect">
                <a:avLst>
                  <a:gd name="adj1" fmla="val 16667"/>
                  <a:gd name="adj2" fmla="val 3317"/>
                </a:avLst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9" name="矩形: 对角圆角 8">
                <a:extLst>
                  <a:ext uri="{FF2B5EF4-FFF2-40B4-BE49-F238E27FC236}">
                    <a16:creationId xmlns:a16="http://schemas.microsoft.com/office/drawing/2014/main" id="{2F95F235-87FF-420D-813C-FDCEB97D41DA}"/>
                  </a:ext>
                </a:extLst>
              </p:cNvPr>
              <p:cNvSpPr/>
              <p:nvPr/>
            </p:nvSpPr>
            <p:spPr bwMode="auto">
              <a:xfrm>
                <a:off x="494825" y="2046557"/>
                <a:ext cx="2584706" cy="2800387"/>
              </a:xfrm>
              <a:prstGeom prst="round2DiagRect">
                <a:avLst>
                  <a:gd name="adj1" fmla="val 16667"/>
                  <a:gd name="adj2" fmla="val 4791"/>
                </a:avLst>
              </a:prstGeom>
              <a:gradFill flip="none" rotWithShape="1"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A91DD519-E555-4093-9C55-8B39B16705DF}"/>
                  </a:ext>
                </a:extLst>
              </p:cNvPr>
              <p:cNvSpPr/>
              <p:nvPr/>
            </p:nvSpPr>
            <p:spPr bwMode="auto">
              <a:xfrm>
                <a:off x="483144" y="4247591"/>
                <a:ext cx="2514051" cy="6223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77000">
                    <a:srgbClr val="92E1F1">
                      <a:alpha val="19000"/>
                    </a:srgbClr>
                  </a:gs>
                  <a:gs pos="54000">
                    <a:schemeClr val="accent1">
                      <a:lumMod val="40000"/>
                      <a:lumOff val="60000"/>
                      <a:alpha val="0"/>
                    </a:schemeClr>
                  </a:gs>
                  <a:gs pos="100000">
                    <a:schemeClr val="bg2">
                      <a:lumMod val="75000"/>
                      <a:alpha val="79000"/>
                    </a:schemeClr>
                  </a:gs>
                </a:gsLst>
                <a:lin ang="15600000" scaled="0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j-lt"/>
                </a:endParaRP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EF44F95-3DA7-4563-85A2-C3B1B8C73B25}"/>
                  </a:ext>
                </a:extLst>
              </p:cNvPr>
              <p:cNvSpPr txBox="1"/>
              <p:nvPr/>
            </p:nvSpPr>
            <p:spPr>
              <a:xfrm>
                <a:off x="483144" y="4247591"/>
                <a:ext cx="2514051" cy="62230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Aft>
                    <a:spcPts val="800"/>
                  </a:spcAft>
                  <a:defRPr sz="2600">
                    <a:solidFill>
                      <a:schemeClr val="bg1"/>
                    </a:solidFill>
                    <a:effectLst/>
                    <a:latin typeface="+mj-lt"/>
                    <a:cs typeface="Times New Roman" panose="02020603050405020304" pitchFamily="18" charset="0"/>
                  </a:defRPr>
                </a:lvl1pPr>
              </a:lstStyle>
              <a:p>
                <a:pPr algn="ctr"/>
                <a:r>
                  <a:rPr lang="zh-CN" altLang="en-US" b="1" dirty="0">
                    <a:solidFill>
                      <a:schemeClr val="accent5"/>
                    </a:solidFill>
                  </a:rPr>
                  <a:t>工作回顾</a:t>
                </a:r>
                <a:endParaRPr lang="zh-CN" altLang="zh-CN" b="1" dirty="0">
                  <a:solidFill>
                    <a:schemeClr val="accent5"/>
                  </a:solidFill>
                </a:endParaRPr>
              </a:p>
            </p:txBody>
          </p:sp>
        </p:grpSp>
        <p:sp>
          <p:nvSpPr>
            <p:cNvPr id="31" name="矩形: 对角圆角 30">
              <a:extLst>
                <a:ext uri="{FF2B5EF4-FFF2-40B4-BE49-F238E27FC236}">
                  <a16:creationId xmlns:a16="http://schemas.microsoft.com/office/drawing/2014/main" id="{C92B110F-E436-4E4E-81E5-39762DD22CF6}"/>
                </a:ext>
              </a:extLst>
            </p:cNvPr>
            <p:cNvSpPr/>
            <p:nvPr/>
          </p:nvSpPr>
          <p:spPr bwMode="auto">
            <a:xfrm>
              <a:off x="759903" y="2160776"/>
              <a:ext cx="651840" cy="62978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6">
                <a:alpha val="82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4000" b="1" i="0" u="none" strike="noStrike" cap="none" normalizeH="0" baseline="0" dirty="0">
                  <a:ln>
                    <a:noFill/>
                  </a:ln>
                  <a:solidFill>
                    <a:schemeClr val="accent5">
                      <a:lumMod val="20000"/>
                      <a:lumOff val="80000"/>
                    </a:schemeClr>
                  </a:solidFill>
                  <a:effectLst/>
                  <a:latin typeface="+mn-ea"/>
                  <a:cs typeface="宋体" panose="02010600030101010101" pitchFamily="2" charset="-122"/>
                </a:rPr>
                <a:t>1</a:t>
              </a:r>
              <a:endParaRPr kumimoji="0" lang="zh-CN" altLang="en-US" sz="4000" b="1" i="0" u="none" strike="noStrike" cap="none" normalizeH="0" baseline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3B0F5C4-8335-443C-B735-BF7A265D21C5}"/>
              </a:ext>
            </a:extLst>
          </p:cNvPr>
          <p:cNvGrpSpPr/>
          <p:nvPr/>
        </p:nvGrpSpPr>
        <p:grpSpPr>
          <a:xfrm>
            <a:off x="3746913" y="3199185"/>
            <a:ext cx="2217657" cy="2823334"/>
            <a:chOff x="3484366" y="2789610"/>
            <a:chExt cx="2403464" cy="2823334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EFDE384B-B57F-496D-97A2-5818F8D3A6AF}"/>
                </a:ext>
              </a:extLst>
            </p:cNvPr>
            <p:cNvGrpSpPr/>
            <p:nvPr/>
          </p:nvGrpSpPr>
          <p:grpSpPr>
            <a:xfrm>
              <a:off x="3484366" y="2789610"/>
              <a:ext cx="2403464" cy="2823334"/>
              <a:chOff x="3321648" y="2378407"/>
              <a:chExt cx="2584706" cy="2827813"/>
            </a:xfrm>
          </p:grpSpPr>
          <p:sp>
            <p:nvSpPr>
              <p:cNvPr id="52" name="矩形: 对角圆角 51">
                <a:extLst>
                  <a:ext uri="{FF2B5EF4-FFF2-40B4-BE49-F238E27FC236}">
                    <a16:creationId xmlns:a16="http://schemas.microsoft.com/office/drawing/2014/main" id="{6F519855-2D27-4154-933F-F83852D7F841}"/>
                  </a:ext>
                </a:extLst>
              </p:cNvPr>
              <p:cNvSpPr/>
              <p:nvPr/>
            </p:nvSpPr>
            <p:spPr bwMode="auto">
              <a:xfrm>
                <a:off x="3321648" y="2382886"/>
                <a:ext cx="2584706" cy="2800387"/>
              </a:xfrm>
              <a:prstGeom prst="round2DiagRect">
                <a:avLst>
                  <a:gd name="adj1" fmla="val 14431"/>
                  <a:gd name="adj2" fmla="val 0"/>
                </a:avLst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44" name="矩形: 对角圆角 43">
                <a:extLst>
                  <a:ext uri="{FF2B5EF4-FFF2-40B4-BE49-F238E27FC236}">
                    <a16:creationId xmlns:a16="http://schemas.microsoft.com/office/drawing/2014/main" id="{C81FAF2C-D844-4927-9951-1EE5DAA4361E}"/>
                  </a:ext>
                </a:extLst>
              </p:cNvPr>
              <p:cNvSpPr/>
              <p:nvPr/>
            </p:nvSpPr>
            <p:spPr bwMode="auto">
              <a:xfrm flipH="1">
                <a:off x="3321648" y="2378407"/>
                <a:ext cx="2584706" cy="2804866"/>
              </a:xfrm>
              <a:prstGeom prst="round2DiagRect">
                <a:avLst>
                  <a:gd name="adj1" fmla="val 0"/>
                  <a:gd name="adj2" fmla="val 15079"/>
                </a:avLst>
              </a:prstGeom>
              <a:gradFill flip="none" rotWithShape="1">
                <a:gsLst>
                  <a:gs pos="0">
                    <a:schemeClr val="bg2">
                      <a:alpha val="0"/>
                    </a:schemeClr>
                  </a:gs>
                  <a:gs pos="40000">
                    <a:schemeClr val="accent6">
                      <a:lumMod val="75000"/>
                      <a:alpha val="24000"/>
                    </a:schemeClr>
                  </a:gs>
                  <a:gs pos="60580">
                    <a:srgbClr val="004BBB">
                      <a:alpha val="35000"/>
                    </a:srgbClr>
                  </a:gs>
                  <a:gs pos="27000">
                    <a:schemeClr val="accent3">
                      <a:lumMod val="75000"/>
                      <a:alpha val="10000"/>
                    </a:schemeClr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697BA82C-E7E8-40BF-BFAC-38B5DE9C460C}"/>
                  </a:ext>
                </a:extLst>
              </p:cNvPr>
              <p:cNvSpPr/>
              <p:nvPr/>
            </p:nvSpPr>
            <p:spPr bwMode="auto">
              <a:xfrm flipH="1">
                <a:off x="3356976" y="4583920"/>
                <a:ext cx="2514051" cy="6223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77000">
                    <a:srgbClr val="92E1F1">
                      <a:alpha val="19000"/>
                    </a:srgbClr>
                  </a:gs>
                  <a:gs pos="54000">
                    <a:schemeClr val="accent1">
                      <a:lumMod val="40000"/>
                      <a:lumOff val="60000"/>
                      <a:alpha val="0"/>
                    </a:schemeClr>
                  </a:gs>
                  <a:gs pos="100000">
                    <a:schemeClr val="bg2">
                      <a:lumMod val="75000"/>
                      <a:alpha val="79000"/>
                    </a:schemeClr>
                  </a:gs>
                </a:gsLst>
                <a:lin ang="15600000" scaled="0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j-lt"/>
                </a:endParaRPr>
              </a:p>
            </p:txBody>
          </p:sp>
          <p:sp>
            <p:nvSpPr>
              <p:cNvPr id="288" name="文本框 287">
                <a:extLst>
                  <a:ext uri="{FF2B5EF4-FFF2-40B4-BE49-F238E27FC236}">
                    <a16:creationId xmlns:a16="http://schemas.microsoft.com/office/drawing/2014/main" id="{427BC269-ABF2-4C8D-9CD4-348B583EE3D6}"/>
                  </a:ext>
                </a:extLst>
              </p:cNvPr>
              <p:cNvSpPr txBox="1"/>
              <p:nvPr/>
            </p:nvSpPr>
            <p:spPr>
              <a:xfrm>
                <a:off x="3356976" y="4583920"/>
                <a:ext cx="2514051" cy="62230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280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2600" b="1" dirty="0">
                    <a:solidFill>
                      <a:schemeClr val="accent5"/>
                    </a:solidFill>
                    <a:latin typeface="+mj-lt"/>
                    <a:ea typeface="+mn-ea"/>
                  </a:rPr>
                  <a:t>工作成果</a:t>
                </a:r>
                <a:endParaRPr lang="zh-CN" altLang="zh-CN" sz="2600" b="1" dirty="0">
                  <a:solidFill>
                    <a:schemeClr val="accent5"/>
                  </a:solidFill>
                  <a:latin typeface="+mj-lt"/>
                  <a:ea typeface="+mn-ea"/>
                </a:endParaRPr>
              </a:p>
            </p:txBody>
          </p:sp>
        </p:grpSp>
        <p:sp>
          <p:nvSpPr>
            <p:cNvPr id="70" name="矩形: 对角圆角 69">
              <a:extLst>
                <a:ext uri="{FF2B5EF4-FFF2-40B4-BE49-F238E27FC236}">
                  <a16:creationId xmlns:a16="http://schemas.microsoft.com/office/drawing/2014/main" id="{A180AB3A-174C-423A-8A49-F48D8577B4AF}"/>
                </a:ext>
              </a:extLst>
            </p:cNvPr>
            <p:cNvSpPr/>
            <p:nvPr/>
          </p:nvSpPr>
          <p:spPr bwMode="auto">
            <a:xfrm>
              <a:off x="3489042" y="2805538"/>
              <a:ext cx="651840" cy="62978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6">
                <a:lumMod val="75000"/>
                <a:alpha val="82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4000" b="1" i="0" u="none" strike="noStrike" cap="none" normalizeH="0" baseline="0" dirty="0">
                  <a:ln>
                    <a:noFill/>
                  </a:ln>
                  <a:solidFill>
                    <a:schemeClr val="accent5">
                      <a:lumMod val="20000"/>
                      <a:lumOff val="80000"/>
                    </a:schemeClr>
                  </a:solidFill>
                  <a:effectLst/>
                  <a:latin typeface="+mn-ea"/>
                  <a:cs typeface="宋体" panose="02010600030101010101" pitchFamily="2" charset="-122"/>
                </a:rPr>
                <a:t>2</a:t>
              </a:r>
              <a:endParaRPr kumimoji="0" lang="zh-CN" altLang="en-US" sz="4000" b="1" i="0" u="none" strike="noStrike" cap="none" normalizeH="0" baseline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0E10E77-C0AD-4EE3-A765-E297ADF5230C}"/>
              </a:ext>
            </a:extLst>
          </p:cNvPr>
          <p:cNvGrpSpPr/>
          <p:nvPr/>
        </p:nvGrpSpPr>
        <p:grpSpPr>
          <a:xfrm>
            <a:off x="6266793" y="2580861"/>
            <a:ext cx="2217657" cy="2823334"/>
            <a:chOff x="6219118" y="2171286"/>
            <a:chExt cx="2403464" cy="2823334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B8ABE582-8C4E-41B1-9B13-A226F6AC4E90}"/>
                </a:ext>
              </a:extLst>
            </p:cNvPr>
            <p:cNvGrpSpPr/>
            <p:nvPr/>
          </p:nvGrpSpPr>
          <p:grpSpPr>
            <a:xfrm>
              <a:off x="6219118" y="2171286"/>
              <a:ext cx="2403464" cy="2823334"/>
              <a:chOff x="6183799" y="2000039"/>
              <a:chExt cx="2584706" cy="2827813"/>
            </a:xfrm>
          </p:grpSpPr>
          <p:sp>
            <p:nvSpPr>
              <p:cNvPr id="53" name="矩形: 对角圆角 52">
                <a:extLst>
                  <a:ext uri="{FF2B5EF4-FFF2-40B4-BE49-F238E27FC236}">
                    <a16:creationId xmlns:a16="http://schemas.microsoft.com/office/drawing/2014/main" id="{CB5A31E4-3894-4FEC-9ED0-1DC1F3BFE115}"/>
                  </a:ext>
                </a:extLst>
              </p:cNvPr>
              <p:cNvSpPr/>
              <p:nvPr/>
            </p:nvSpPr>
            <p:spPr bwMode="auto">
              <a:xfrm flipH="1">
                <a:off x="6183799" y="2004518"/>
                <a:ext cx="2584706" cy="2800387"/>
              </a:xfrm>
              <a:prstGeom prst="round2DiagRect">
                <a:avLst>
                  <a:gd name="adj1" fmla="val 0"/>
                  <a:gd name="adj2" fmla="val 15149"/>
                </a:avLst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45" name="矩形: 对角圆角 44">
                <a:extLst>
                  <a:ext uri="{FF2B5EF4-FFF2-40B4-BE49-F238E27FC236}">
                    <a16:creationId xmlns:a16="http://schemas.microsoft.com/office/drawing/2014/main" id="{8C3F0DA3-08F5-4865-BE05-D05E4A6741FB}"/>
                  </a:ext>
                </a:extLst>
              </p:cNvPr>
              <p:cNvSpPr/>
              <p:nvPr/>
            </p:nvSpPr>
            <p:spPr bwMode="auto">
              <a:xfrm flipH="1">
                <a:off x="6183799" y="2000039"/>
                <a:ext cx="2584706" cy="2804866"/>
              </a:xfrm>
              <a:prstGeom prst="round2DiagRect">
                <a:avLst>
                  <a:gd name="adj1" fmla="val 0"/>
                  <a:gd name="adj2" fmla="val 10038"/>
                </a:avLst>
              </a:prstGeom>
              <a:gradFill flip="none" rotWithShape="1">
                <a:gsLst>
                  <a:gs pos="0">
                    <a:schemeClr val="bg2">
                      <a:alpha val="0"/>
                    </a:schemeClr>
                  </a:gs>
                  <a:gs pos="40000">
                    <a:schemeClr val="accent6">
                      <a:lumMod val="75000"/>
                      <a:alpha val="24000"/>
                    </a:schemeClr>
                  </a:gs>
                  <a:gs pos="60580">
                    <a:srgbClr val="004BBB">
                      <a:alpha val="35000"/>
                    </a:srgbClr>
                  </a:gs>
                  <a:gs pos="27000">
                    <a:schemeClr val="accent3">
                      <a:lumMod val="75000"/>
                      <a:alpha val="10000"/>
                    </a:schemeClr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701A1F4A-193F-4666-9611-935BCC2056B3}"/>
                  </a:ext>
                </a:extLst>
              </p:cNvPr>
              <p:cNvSpPr/>
              <p:nvPr/>
            </p:nvSpPr>
            <p:spPr bwMode="auto">
              <a:xfrm flipH="1">
                <a:off x="6219127" y="4205552"/>
                <a:ext cx="2514051" cy="6223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77000">
                    <a:srgbClr val="92E1F1">
                      <a:alpha val="19000"/>
                    </a:srgbClr>
                  </a:gs>
                  <a:gs pos="54000">
                    <a:schemeClr val="accent1">
                      <a:lumMod val="40000"/>
                      <a:lumOff val="60000"/>
                      <a:alpha val="0"/>
                    </a:schemeClr>
                  </a:gs>
                  <a:gs pos="100000">
                    <a:schemeClr val="bg2">
                      <a:lumMod val="75000"/>
                      <a:alpha val="79000"/>
                    </a:schemeClr>
                  </a:gs>
                </a:gsLst>
                <a:lin ang="15600000" scaled="0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j-lt"/>
                </a:endParaRPr>
              </a:p>
            </p:txBody>
          </p:sp>
          <p:sp>
            <p:nvSpPr>
              <p:cNvPr id="289" name="文本框 288">
                <a:extLst>
                  <a:ext uri="{FF2B5EF4-FFF2-40B4-BE49-F238E27FC236}">
                    <a16:creationId xmlns:a16="http://schemas.microsoft.com/office/drawing/2014/main" id="{486ECDCB-B344-4470-9A48-0B64BE62A365}"/>
                  </a:ext>
                </a:extLst>
              </p:cNvPr>
              <p:cNvSpPr txBox="1"/>
              <p:nvPr/>
            </p:nvSpPr>
            <p:spPr>
              <a:xfrm>
                <a:off x="6219127" y="4205552"/>
                <a:ext cx="2514051" cy="62230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Aft>
                    <a:spcPts val="800"/>
                  </a:spcAft>
                  <a:defRPr sz="2600">
                    <a:solidFill>
                      <a:schemeClr val="bg1"/>
                    </a:solidFill>
                    <a:effectLst/>
                    <a:latin typeface="+mj-lt"/>
                    <a:cs typeface="Times New Roman" panose="02020603050405020304" pitchFamily="18" charset="0"/>
                  </a:defRPr>
                </a:lvl1pPr>
              </a:lstStyle>
              <a:p>
                <a:pPr algn="ctr"/>
                <a:r>
                  <a:rPr lang="zh-CN" altLang="en-US" b="1" dirty="0">
                    <a:solidFill>
                      <a:schemeClr val="accent5"/>
                    </a:solidFill>
                  </a:rPr>
                  <a:t>经验教训</a:t>
                </a:r>
                <a:endParaRPr lang="zh-CN" altLang="zh-CN" b="1" dirty="0">
                  <a:solidFill>
                    <a:schemeClr val="accent5"/>
                  </a:solidFill>
                </a:endParaRPr>
              </a:p>
            </p:txBody>
          </p:sp>
        </p:grpSp>
        <p:sp>
          <p:nvSpPr>
            <p:cNvPr id="71" name="矩形: 对角圆角 70">
              <a:extLst>
                <a:ext uri="{FF2B5EF4-FFF2-40B4-BE49-F238E27FC236}">
                  <a16:creationId xmlns:a16="http://schemas.microsoft.com/office/drawing/2014/main" id="{97EB24AD-4333-4594-88A0-610759E01314}"/>
                </a:ext>
              </a:extLst>
            </p:cNvPr>
            <p:cNvSpPr/>
            <p:nvPr/>
          </p:nvSpPr>
          <p:spPr bwMode="auto">
            <a:xfrm>
              <a:off x="6223794" y="2175758"/>
              <a:ext cx="651840" cy="62978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6">
                <a:alpha val="82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4000" b="1" i="0" u="none" strike="noStrike" cap="none" normalizeH="0" baseline="0" dirty="0">
                  <a:ln>
                    <a:noFill/>
                  </a:ln>
                  <a:solidFill>
                    <a:schemeClr val="accent5">
                      <a:lumMod val="20000"/>
                      <a:lumOff val="80000"/>
                    </a:schemeClr>
                  </a:solidFill>
                  <a:effectLst/>
                  <a:latin typeface="+mn-ea"/>
                  <a:cs typeface="宋体" panose="02010600030101010101" pitchFamily="2" charset="-122"/>
                </a:rPr>
                <a:t>3</a:t>
              </a:r>
              <a:endParaRPr kumimoji="0" lang="zh-CN" altLang="en-US" sz="4000" b="1" i="0" u="none" strike="noStrike" cap="none" normalizeH="0" baseline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08557E1-057B-46C9-81EA-2E11712732A7}"/>
              </a:ext>
            </a:extLst>
          </p:cNvPr>
          <p:cNvGrpSpPr/>
          <p:nvPr/>
        </p:nvGrpSpPr>
        <p:grpSpPr>
          <a:xfrm>
            <a:off x="8786674" y="3150729"/>
            <a:ext cx="2217657" cy="2832524"/>
            <a:chOff x="8953870" y="2741154"/>
            <a:chExt cx="2403464" cy="2832524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215E234A-F47C-4950-A7A5-64810246BE20}"/>
                </a:ext>
              </a:extLst>
            </p:cNvPr>
            <p:cNvGrpSpPr/>
            <p:nvPr/>
          </p:nvGrpSpPr>
          <p:grpSpPr>
            <a:xfrm>
              <a:off x="8953870" y="2741154"/>
              <a:ext cx="2403464" cy="2832524"/>
              <a:chOff x="8941002" y="2352679"/>
              <a:chExt cx="2615778" cy="2832524"/>
            </a:xfrm>
          </p:grpSpPr>
          <p:sp>
            <p:nvSpPr>
              <p:cNvPr id="54" name="矩形: 对角圆角 53">
                <a:extLst>
                  <a:ext uri="{FF2B5EF4-FFF2-40B4-BE49-F238E27FC236}">
                    <a16:creationId xmlns:a16="http://schemas.microsoft.com/office/drawing/2014/main" id="{AE157479-ABAA-43FF-B2EC-3F1DFB7631FC}"/>
                  </a:ext>
                </a:extLst>
              </p:cNvPr>
              <p:cNvSpPr/>
              <p:nvPr/>
            </p:nvSpPr>
            <p:spPr bwMode="auto">
              <a:xfrm flipH="1">
                <a:off x="8965725" y="2361869"/>
                <a:ext cx="2584706" cy="2800387"/>
              </a:xfrm>
              <a:prstGeom prst="round2DiagRect">
                <a:avLst>
                  <a:gd name="adj1" fmla="val 0"/>
                  <a:gd name="adj2" fmla="val 13644"/>
                </a:avLst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46" name="矩形: 对角圆角 45">
                <a:extLst>
                  <a:ext uri="{FF2B5EF4-FFF2-40B4-BE49-F238E27FC236}">
                    <a16:creationId xmlns:a16="http://schemas.microsoft.com/office/drawing/2014/main" id="{67DD6792-595C-4094-B01F-54BF179E4695}"/>
                  </a:ext>
                </a:extLst>
              </p:cNvPr>
              <p:cNvSpPr/>
              <p:nvPr/>
            </p:nvSpPr>
            <p:spPr bwMode="auto">
              <a:xfrm>
                <a:off x="8965725" y="2352679"/>
                <a:ext cx="2584706" cy="2800387"/>
              </a:xfrm>
              <a:prstGeom prst="round2DiagRect">
                <a:avLst>
                  <a:gd name="adj1" fmla="val 16667"/>
                  <a:gd name="adj2" fmla="val 3317"/>
                </a:avLst>
              </a:prstGeom>
              <a:gradFill flip="none" rotWithShape="1"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46C14DB6-EE8A-4FA9-AE17-E78B01D745B4}"/>
                  </a:ext>
                </a:extLst>
              </p:cNvPr>
              <p:cNvSpPr/>
              <p:nvPr/>
            </p:nvSpPr>
            <p:spPr bwMode="auto">
              <a:xfrm>
                <a:off x="8941002" y="4562903"/>
                <a:ext cx="2514051" cy="6223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77000">
                    <a:srgbClr val="92E1F1">
                      <a:alpha val="19000"/>
                    </a:srgbClr>
                  </a:gs>
                  <a:gs pos="54000">
                    <a:schemeClr val="accent1">
                      <a:lumMod val="40000"/>
                      <a:lumOff val="60000"/>
                      <a:alpha val="0"/>
                    </a:schemeClr>
                  </a:gs>
                  <a:gs pos="100000">
                    <a:schemeClr val="bg2">
                      <a:lumMod val="75000"/>
                      <a:alpha val="79000"/>
                    </a:schemeClr>
                  </a:gs>
                </a:gsLst>
                <a:lin ang="15600000" scaled="0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j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FA70D21-6E07-49F4-9EB0-6017F6B61B23}"/>
                  </a:ext>
                </a:extLst>
              </p:cNvPr>
              <p:cNvSpPr txBox="1"/>
              <p:nvPr/>
            </p:nvSpPr>
            <p:spPr>
              <a:xfrm>
                <a:off x="9042729" y="4562903"/>
                <a:ext cx="2514051" cy="62230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Aft>
                    <a:spcPts val="800"/>
                  </a:spcAft>
                  <a:defRPr sz="2600">
                    <a:solidFill>
                      <a:schemeClr val="bg1"/>
                    </a:solidFill>
                    <a:effectLst/>
                    <a:latin typeface="+mj-lt"/>
                    <a:cs typeface="Times New Roman" panose="02020603050405020304" pitchFamily="18" charset="0"/>
                  </a:defRPr>
                </a:lvl1pPr>
              </a:lstStyle>
              <a:p>
                <a:pPr algn="ctr"/>
                <a:r>
                  <a:rPr lang="zh-CN" altLang="en-US" b="1" dirty="0">
                    <a:solidFill>
                      <a:schemeClr val="accent5"/>
                    </a:solidFill>
                  </a:rPr>
                  <a:t>未来计划</a:t>
                </a:r>
                <a:endParaRPr lang="zh-CN" altLang="zh-CN" b="1" dirty="0">
                  <a:solidFill>
                    <a:schemeClr val="accent5"/>
                  </a:solidFill>
                </a:endParaRPr>
              </a:p>
            </p:txBody>
          </p:sp>
        </p:grpSp>
        <p:sp>
          <p:nvSpPr>
            <p:cNvPr id="72" name="矩形: 对角圆角 71">
              <a:extLst>
                <a:ext uri="{FF2B5EF4-FFF2-40B4-BE49-F238E27FC236}">
                  <a16:creationId xmlns:a16="http://schemas.microsoft.com/office/drawing/2014/main" id="{E451053C-37CB-49D1-99E2-EEAEA9F0B9FA}"/>
                </a:ext>
              </a:extLst>
            </p:cNvPr>
            <p:cNvSpPr/>
            <p:nvPr/>
          </p:nvSpPr>
          <p:spPr bwMode="auto">
            <a:xfrm>
              <a:off x="8983132" y="2756259"/>
              <a:ext cx="651840" cy="62978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6">
                <a:lumMod val="75000"/>
                <a:alpha val="82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4000" b="1" i="0" u="none" strike="noStrike" cap="none" normalizeH="0" baseline="0" dirty="0">
                  <a:ln>
                    <a:noFill/>
                  </a:ln>
                  <a:solidFill>
                    <a:schemeClr val="accent5">
                      <a:lumMod val="20000"/>
                      <a:lumOff val="80000"/>
                    </a:schemeClr>
                  </a:solidFill>
                  <a:effectLst/>
                  <a:latin typeface="+mn-ea"/>
                  <a:cs typeface="宋体" panose="02010600030101010101" pitchFamily="2" charset="-122"/>
                </a:rPr>
                <a:t>4</a:t>
              </a:r>
              <a:endParaRPr kumimoji="0" lang="zh-CN" altLang="en-US" sz="4000" b="1" i="0" u="none" strike="noStrike" cap="none" normalizeH="0" baseline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3F691BD-1DB7-457D-8EAA-54C11CD51A3C}"/>
              </a:ext>
            </a:extLst>
          </p:cNvPr>
          <p:cNvGrpSpPr/>
          <p:nvPr/>
        </p:nvGrpSpPr>
        <p:grpSpPr>
          <a:xfrm>
            <a:off x="379745" y="182522"/>
            <a:ext cx="10817225" cy="2476500"/>
            <a:chOff x="513095" y="-39543"/>
            <a:chExt cx="10817225" cy="2476500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13E3956A-4D1E-4EA5-9A88-8F83A4711DE2}"/>
                </a:ext>
              </a:extLst>
            </p:cNvPr>
            <p:cNvSpPr txBox="1"/>
            <p:nvPr/>
          </p:nvSpPr>
          <p:spPr>
            <a:xfrm>
              <a:off x="598820" y="-20493"/>
              <a:ext cx="10731500" cy="2457450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dist"/>
              <a:r>
                <a:rPr lang="en-US" altLang="zh-CN" sz="13000" i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CONTENT</a:t>
              </a:r>
              <a:endParaRPr lang="zh-CN" altLang="en-US" sz="13000" i="1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7EB0B8D-6B49-4447-884D-6C19825CAF0A}"/>
                </a:ext>
              </a:extLst>
            </p:cNvPr>
            <p:cNvSpPr txBox="1"/>
            <p:nvPr/>
          </p:nvSpPr>
          <p:spPr>
            <a:xfrm>
              <a:off x="513095" y="-39543"/>
              <a:ext cx="10731500" cy="2457450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dist"/>
              <a:r>
                <a:rPr lang="en-US" altLang="zh-CN" sz="13000" b="1" i="1" dirty="0">
                  <a:solidFill>
                    <a:schemeClr val="accent6">
                      <a:lumMod val="75000"/>
                    </a:schemeClr>
                  </a:solidFill>
                </a:rPr>
                <a:t>CONTENT</a:t>
              </a:r>
              <a:endParaRPr lang="zh-CN" altLang="en-US" sz="13000" b="1" i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56C7EDB-9438-4899-84A0-086278CAE1C8}"/>
              </a:ext>
            </a:extLst>
          </p:cNvPr>
          <p:cNvCxnSpPr/>
          <p:nvPr/>
        </p:nvCxnSpPr>
        <p:spPr>
          <a:xfrm>
            <a:off x="942975" y="1943100"/>
            <a:ext cx="9753600" cy="0"/>
          </a:xfrm>
          <a:prstGeom prst="line">
            <a:avLst/>
          </a:prstGeom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95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A69D4274-132F-4415-89E8-067DF6686DF5}"/>
              </a:ext>
            </a:extLst>
          </p:cNvPr>
          <p:cNvSpPr/>
          <p:nvPr/>
        </p:nvSpPr>
        <p:spPr>
          <a:xfrm>
            <a:off x="0" y="0"/>
            <a:ext cx="12192000" cy="68704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F30D75A5-31D1-4E7A-A54E-E53485B985BD}"/>
              </a:ext>
            </a:extLst>
          </p:cNvPr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1512E43-B99F-4AB1-9E28-50840AFE5CA2}"/>
                </a:ext>
              </a:extLst>
            </p:cNvPr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F7DC0B83-A757-4EE3-9BB6-DF11CA56532A}"/>
                </a:ext>
              </a:extLst>
            </p:cNvPr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7EC29B2-9B97-4CFC-8276-B637870C36A1}"/>
                </a:ext>
              </a:extLst>
            </p:cNvPr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8916407-79EE-4F2B-8B40-1F36EA88F3CB}"/>
                </a:ext>
              </a:extLst>
            </p:cNvPr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84037BDE-8F2F-4C9A-B0CE-CBC2A00895DD}"/>
                </a:ext>
              </a:extLst>
            </p:cNvPr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DC4B50BA-F710-4D63-A301-E42E3BC74ABE}"/>
              </a:ext>
            </a:extLst>
          </p:cNvPr>
          <p:cNvSpPr txBox="1"/>
          <p:nvPr/>
        </p:nvSpPr>
        <p:spPr>
          <a:xfrm>
            <a:off x="488968" y="1169760"/>
            <a:ext cx="2906565" cy="1569660"/>
          </a:xfrm>
          <a:prstGeom prst="rect">
            <a:avLst/>
          </a:prstGeom>
          <a:noFill/>
          <a:effectLst/>
        </p:spPr>
        <p:txBody>
          <a:bodyPr wrap="none" rtlCol="0">
            <a:normAutofit/>
          </a:bodyPr>
          <a:lstStyle/>
          <a:p>
            <a:r>
              <a:rPr lang="en-US" altLang="zh-CN" sz="9600" b="1" dirty="0">
                <a:solidFill>
                  <a:schemeClr val="accent6"/>
                </a:solidFill>
                <a:latin typeface="+mj-lt"/>
                <a:ea typeface="锐字云字库中长宋GB" panose="02010604000000000000" pitchFamily="2" charset="-122"/>
              </a:rPr>
              <a:t>PART</a:t>
            </a:r>
            <a:endParaRPr lang="zh-CN" altLang="en-US" sz="9600" b="1" dirty="0">
              <a:solidFill>
                <a:schemeClr val="accent6"/>
              </a:solidFill>
              <a:latin typeface="+mj-lt"/>
              <a:ea typeface="锐字云字库中长宋GB" panose="02010604000000000000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3636A1C-AC62-44EC-9471-91C7965A6C99}"/>
              </a:ext>
            </a:extLst>
          </p:cNvPr>
          <p:cNvSpPr txBox="1"/>
          <p:nvPr/>
        </p:nvSpPr>
        <p:spPr>
          <a:xfrm>
            <a:off x="3748411" y="1156313"/>
            <a:ext cx="676788" cy="1569660"/>
          </a:xfrm>
          <a:prstGeom prst="rect">
            <a:avLst/>
          </a:prstGeom>
          <a:noFill/>
          <a:effectLst/>
        </p:spPr>
        <p:txBody>
          <a:bodyPr wrap="none" rtlCol="0">
            <a:normAutofit/>
          </a:bodyPr>
          <a:lstStyle>
            <a:defPPr>
              <a:defRPr lang="zh-CN"/>
            </a:defPPr>
            <a:lvl1pPr>
              <a:defRPr sz="8000" b="1">
                <a:solidFill>
                  <a:schemeClr val="accent6">
                    <a:lumMod val="75000"/>
                  </a:schemeClr>
                </a:solidFill>
                <a:latin typeface="锐字云字库中长宋GB" panose="02010604000000000000" pitchFamily="2" charset="-122"/>
                <a:ea typeface="锐字云字库中长宋GB" panose="02010604000000000000" pitchFamily="2" charset="-122"/>
              </a:defRPr>
            </a:lvl1pPr>
          </a:lstStyle>
          <a:p>
            <a:r>
              <a:rPr lang="en-US" altLang="zh-CN" sz="9600" dirty="0">
                <a:solidFill>
                  <a:schemeClr val="accent6"/>
                </a:solidFill>
                <a:latin typeface="+mj-lt"/>
              </a:rPr>
              <a:t>1</a:t>
            </a:r>
            <a:endParaRPr lang="zh-CN" altLang="en-US" sz="96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25DA586-2494-4CF8-984E-7BBC93CF1CA7}"/>
              </a:ext>
            </a:extLst>
          </p:cNvPr>
          <p:cNvSpPr txBox="1"/>
          <p:nvPr/>
        </p:nvSpPr>
        <p:spPr>
          <a:xfrm>
            <a:off x="3796127" y="2869417"/>
            <a:ext cx="6358791" cy="923330"/>
          </a:xfrm>
          <a:prstGeom prst="rect">
            <a:avLst/>
          </a:prstGeom>
          <a:noFill/>
          <a:effectLst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defRPr sz="5400" b="1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全年工作回顾</a:t>
            </a:r>
            <a:endParaRPr lang="zh-CN" altLang="zh-CN" dirty="0"/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552B258A-17B5-4EF3-B526-A99B01C9D94F}"/>
              </a:ext>
            </a:extLst>
          </p:cNvPr>
          <p:cNvCxnSpPr>
            <a:cxnSpLocks/>
          </p:cNvCxnSpPr>
          <p:nvPr/>
        </p:nvCxnSpPr>
        <p:spPr>
          <a:xfrm>
            <a:off x="4987925" y="2327561"/>
            <a:ext cx="167097" cy="0"/>
          </a:xfrm>
          <a:prstGeom prst="line">
            <a:avLst/>
          </a:prstGeom>
          <a:ln w="635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FB638D39-F0E6-49AA-BCE6-21F3C9B9ED26}"/>
              </a:ext>
            </a:extLst>
          </p:cNvPr>
          <p:cNvCxnSpPr>
            <a:cxnSpLocks/>
          </p:cNvCxnSpPr>
          <p:nvPr/>
        </p:nvCxnSpPr>
        <p:spPr>
          <a:xfrm>
            <a:off x="4723676" y="2327561"/>
            <a:ext cx="195986" cy="0"/>
          </a:xfrm>
          <a:prstGeom prst="line">
            <a:avLst/>
          </a:prstGeom>
          <a:ln w="635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3FBBEB2D-79C1-4DBC-AE06-3B6210F61E9D}"/>
              </a:ext>
            </a:extLst>
          </p:cNvPr>
          <p:cNvCxnSpPr>
            <a:cxnSpLocks/>
          </p:cNvCxnSpPr>
          <p:nvPr/>
        </p:nvCxnSpPr>
        <p:spPr>
          <a:xfrm flipV="1">
            <a:off x="0" y="2324696"/>
            <a:ext cx="4648199" cy="18740"/>
          </a:xfrm>
          <a:prstGeom prst="line">
            <a:avLst/>
          </a:prstGeom>
          <a:ln w="66675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1411325E-96F5-44C3-877D-2F530E18C45A}"/>
              </a:ext>
            </a:extLst>
          </p:cNvPr>
          <p:cNvCxnSpPr>
            <a:cxnSpLocks/>
          </p:cNvCxnSpPr>
          <p:nvPr/>
        </p:nvCxnSpPr>
        <p:spPr>
          <a:xfrm>
            <a:off x="8283455" y="3576291"/>
            <a:ext cx="195986" cy="0"/>
          </a:xfrm>
          <a:prstGeom prst="line">
            <a:avLst/>
          </a:prstGeom>
          <a:ln w="635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864D0FE2-E8EE-4377-B33C-94DA9739C380}"/>
              </a:ext>
            </a:extLst>
          </p:cNvPr>
          <p:cNvCxnSpPr>
            <a:cxnSpLocks/>
          </p:cNvCxnSpPr>
          <p:nvPr/>
        </p:nvCxnSpPr>
        <p:spPr>
          <a:xfrm>
            <a:off x="8547704" y="3576291"/>
            <a:ext cx="167097" cy="0"/>
          </a:xfrm>
          <a:prstGeom prst="line">
            <a:avLst/>
          </a:prstGeom>
          <a:ln w="635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818A6566-C59A-43E9-B3B9-2ACDC6D89D9A}"/>
              </a:ext>
            </a:extLst>
          </p:cNvPr>
          <p:cNvSpPr/>
          <p:nvPr/>
        </p:nvSpPr>
        <p:spPr bwMode="auto">
          <a:xfrm flipV="1">
            <a:off x="9786083" y="1353"/>
            <a:ext cx="2405917" cy="376531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7C7378D1-3C9C-4357-B607-7A6766F48C37}"/>
              </a:ext>
            </a:extLst>
          </p:cNvPr>
          <p:cNvSpPr/>
          <p:nvPr/>
        </p:nvSpPr>
        <p:spPr bwMode="auto">
          <a:xfrm flipV="1">
            <a:off x="9786083" y="1353"/>
            <a:ext cx="2405917" cy="376531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0231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92908876-27AB-40B5-B1A8-78FE197C90F0}"/>
              </a:ext>
            </a:extLst>
          </p:cNvPr>
          <p:cNvGrpSpPr/>
          <p:nvPr/>
        </p:nvGrpSpPr>
        <p:grpSpPr>
          <a:xfrm>
            <a:off x="232950" y="2084792"/>
            <a:ext cx="11857795" cy="4612366"/>
            <a:chOff x="-1" y="1210187"/>
            <a:chExt cx="12192001" cy="5657340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DD24AA0-7919-45AF-B989-AE82F40CBB81}"/>
                </a:ext>
              </a:extLst>
            </p:cNvPr>
            <p:cNvSpPr/>
            <p:nvPr/>
          </p:nvSpPr>
          <p:spPr>
            <a:xfrm flipH="1">
              <a:off x="5420199" y="2201828"/>
              <a:ext cx="2123601" cy="4633469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  <a:alpha val="26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8233A26A-28CB-4048-9ED8-FCA2EC54A6C9}"/>
                </a:ext>
              </a:extLst>
            </p:cNvPr>
            <p:cNvSpPr/>
            <p:nvPr/>
          </p:nvSpPr>
          <p:spPr>
            <a:xfrm flipH="1">
              <a:off x="-1" y="1210187"/>
              <a:ext cx="5943601" cy="5657340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  <a:alpha val="26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D29B811-0EDC-407A-9C5B-A785E533E721}"/>
                </a:ext>
              </a:extLst>
            </p:cNvPr>
            <p:cNvSpPr/>
            <p:nvPr/>
          </p:nvSpPr>
          <p:spPr>
            <a:xfrm>
              <a:off x="7486649" y="1210187"/>
              <a:ext cx="4705351" cy="5657340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  <a:alpha val="26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360CADC2-8E5A-4F16-98CC-A938C07421E1}"/>
              </a:ext>
            </a:extLst>
          </p:cNvPr>
          <p:cNvSpPr/>
          <p:nvPr/>
        </p:nvSpPr>
        <p:spPr>
          <a:xfrm>
            <a:off x="0" y="0"/>
            <a:ext cx="12192000" cy="68704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807EABC-1B0E-41AA-8754-556E09E9F047}"/>
              </a:ext>
            </a:extLst>
          </p:cNvPr>
          <p:cNvCxnSpPr>
            <a:cxnSpLocks/>
          </p:cNvCxnSpPr>
          <p:nvPr/>
        </p:nvCxnSpPr>
        <p:spPr>
          <a:xfrm>
            <a:off x="655052" y="901952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450E07-4332-4B18-8CCF-583AD47DE8BE}"/>
              </a:ext>
            </a:extLst>
          </p:cNvPr>
          <p:cNvGrpSpPr/>
          <p:nvPr/>
        </p:nvGrpSpPr>
        <p:grpSpPr>
          <a:xfrm>
            <a:off x="1166588" y="1130320"/>
            <a:ext cx="9980338" cy="427765"/>
            <a:chOff x="1166588" y="1111270"/>
            <a:chExt cx="9980338" cy="427765"/>
          </a:xfrm>
        </p:grpSpPr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739C6B62-6F31-4188-BBA2-973F791641B0}"/>
                </a:ext>
              </a:extLst>
            </p:cNvPr>
            <p:cNvSpPr/>
            <p:nvPr/>
          </p:nvSpPr>
          <p:spPr bwMode="auto">
            <a:xfrm>
              <a:off x="1166588" y="1120600"/>
              <a:ext cx="9980338" cy="41843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ln w="3175">
              <a:gradFill flip="none" rotWithShape="1">
                <a:gsLst>
                  <a:gs pos="50000">
                    <a:schemeClr val="accent4"/>
                  </a:gs>
                  <a:gs pos="0">
                    <a:schemeClr val="bg2"/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43976125-F7C9-467F-9994-8F480949C79E}"/>
                </a:ext>
              </a:extLst>
            </p:cNvPr>
            <p:cNvSpPr txBox="1"/>
            <p:nvPr/>
          </p:nvSpPr>
          <p:spPr>
            <a:xfrm>
              <a:off x="1290473" y="1111270"/>
              <a:ext cx="9734937" cy="425680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本年度营业收入稳步增长，利润增速稳健，资产负债规模增势良好，资产质量经受住了考验</a:t>
              </a:r>
            </a:p>
          </p:txBody>
        </p:sp>
      </p:grpSp>
      <p:sp>
        <p:nvSpPr>
          <p:cNvPr id="188" name="矩形: 圆角 187">
            <a:extLst>
              <a:ext uri="{FF2B5EF4-FFF2-40B4-BE49-F238E27FC236}">
                <a16:creationId xmlns:a16="http://schemas.microsoft.com/office/drawing/2014/main" id="{02721718-8F18-427C-9AA5-2B40931FC1E0}"/>
              </a:ext>
            </a:extLst>
          </p:cNvPr>
          <p:cNvSpPr/>
          <p:nvPr/>
        </p:nvSpPr>
        <p:spPr bwMode="auto">
          <a:xfrm>
            <a:off x="7614929" y="4290246"/>
            <a:ext cx="3531997" cy="2132904"/>
          </a:xfrm>
          <a:prstGeom prst="roundRect">
            <a:avLst>
              <a:gd name="adj" fmla="val 4717"/>
            </a:avLst>
          </a:prstGeom>
          <a:solidFill>
            <a:schemeClr val="accent6"/>
          </a:solidFill>
          <a:ln w="0">
            <a:noFill/>
          </a:ln>
          <a:effectLst>
            <a:outerShdw blurRad="63500" algn="ctr" rotWithShape="0">
              <a:schemeClr val="accent6">
                <a:lumMod val="60000"/>
                <a:lumOff val="4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7" name="矩形: 圆角 186">
            <a:extLst>
              <a:ext uri="{FF2B5EF4-FFF2-40B4-BE49-F238E27FC236}">
                <a16:creationId xmlns:a16="http://schemas.microsoft.com/office/drawing/2014/main" id="{DE99FFAB-ED48-483C-876D-085007B4E085}"/>
              </a:ext>
            </a:extLst>
          </p:cNvPr>
          <p:cNvSpPr/>
          <p:nvPr/>
        </p:nvSpPr>
        <p:spPr bwMode="auto">
          <a:xfrm>
            <a:off x="1717176" y="4290246"/>
            <a:ext cx="3531997" cy="2132904"/>
          </a:xfrm>
          <a:prstGeom prst="roundRect">
            <a:avLst>
              <a:gd name="adj" fmla="val 5788"/>
            </a:avLst>
          </a:prstGeom>
          <a:solidFill>
            <a:schemeClr val="accent6"/>
          </a:solidFill>
          <a:ln w="0">
            <a:noFill/>
          </a:ln>
          <a:effectLst>
            <a:outerShdw blurRad="63500" algn="ctr" rotWithShape="0">
              <a:schemeClr val="accent6">
                <a:lumMod val="60000"/>
                <a:lumOff val="40000"/>
                <a:alpha val="4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A8E27F5-1031-44D2-A3D8-DD01727682A2}"/>
              </a:ext>
            </a:extLst>
          </p:cNvPr>
          <p:cNvGrpSpPr/>
          <p:nvPr/>
        </p:nvGrpSpPr>
        <p:grpSpPr>
          <a:xfrm>
            <a:off x="1851583" y="5621795"/>
            <a:ext cx="3122075" cy="487872"/>
            <a:chOff x="2023033" y="5717187"/>
            <a:chExt cx="2930155" cy="392480"/>
          </a:xfrm>
        </p:grpSpPr>
        <p:sp>
          <p:nvSpPr>
            <p:cNvPr id="226" name="矩形: 圆角 225">
              <a:extLst>
                <a:ext uri="{FF2B5EF4-FFF2-40B4-BE49-F238E27FC236}">
                  <a16:creationId xmlns:a16="http://schemas.microsoft.com/office/drawing/2014/main" id="{41A80193-56AA-41E2-BFA7-14B0F6576587}"/>
                </a:ext>
              </a:extLst>
            </p:cNvPr>
            <p:cNvSpPr/>
            <p:nvPr/>
          </p:nvSpPr>
          <p:spPr bwMode="auto">
            <a:xfrm>
              <a:off x="3673917" y="5756402"/>
              <a:ext cx="1272056" cy="31405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2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93" name="Rectangle 1">
              <a:extLst>
                <a:ext uri="{FF2B5EF4-FFF2-40B4-BE49-F238E27FC236}">
                  <a16:creationId xmlns:a16="http://schemas.microsoft.com/office/drawing/2014/main" id="{63B716AD-04AB-4FC2-A63A-548CB0FA6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3033" y="5717187"/>
              <a:ext cx="1694394" cy="392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ea"/>
                  <a:cs typeface="宋体" panose="02010600030101010101" pitchFamily="2" charset="-122"/>
                </a:rPr>
                <a:t>四季度净利润</a:t>
              </a:r>
              <a:endParaRPr kumimoji="0" lang="zh-CN" altLang="en-US" sz="16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ea"/>
              </a:endParaRPr>
            </a:p>
          </p:txBody>
        </p:sp>
        <p:sp>
          <p:nvSpPr>
            <p:cNvPr id="194" name="Rectangle 1">
              <a:extLst>
                <a:ext uri="{FF2B5EF4-FFF2-40B4-BE49-F238E27FC236}">
                  <a16:creationId xmlns:a16="http://schemas.microsoft.com/office/drawing/2014/main" id="{90A48588-D830-4EF6-B479-C8EB58F98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132" y="5756402"/>
              <a:ext cx="1272056" cy="314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40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ea"/>
                  <a:cs typeface="宋体" panose="02010600030101010101" pitchFamily="2" charset="-122"/>
                </a:rPr>
                <a:t>7.1</a:t>
              </a:r>
              <a:endParaRPr kumimoji="0" lang="zh-CN" altLang="en-US" sz="14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8AC6052-3EA1-4DFE-A4B5-2630E8523E82}"/>
              </a:ext>
            </a:extLst>
          </p:cNvPr>
          <p:cNvGrpSpPr/>
          <p:nvPr/>
        </p:nvGrpSpPr>
        <p:grpSpPr>
          <a:xfrm>
            <a:off x="1851583" y="5066637"/>
            <a:ext cx="3122075" cy="487872"/>
            <a:chOff x="2023033" y="5199599"/>
            <a:chExt cx="2930155" cy="392480"/>
          </a:xfrm>
        </p:grpSpPr>
        <p:sp>
          <p:nvSpPr>
            <p:cNvPr id="225" name="矩形: 圆角 224">
              <a:extLst>
                <a:ext uri="{FF2B5EF4-FFF2-40B4-BE49-F238E27FC236}">
                  <a16:creationId xmlns:a16="http://schemas.microsoft.com/office/drawing/2014/main" id="{57015A56-4B97-42DE-99A5-A3D51CFA4168}"/>
                </a:ext>
              </a:extLst>
            </p:cNvPr>
            <p:cNvSpPr/>
            <p:nvPr/>
          </p:nvSpPr>
          <p:spPr bwMode="auto">
            <a:xfrm>
              <a:off x="3673917" y="5238814"/>
              <a:ext cx="1272056" cy="31405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2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91" name="Rectangle 1">
              <a:extLst>
                <a:ext uri="{FF2B5EF4-FFF2-40B4-BE49-F238E27FC236}">
                  <a16:creationId xmlns:a16="http://schemas.microsoft.com/office/drawing/2014/main" id="{B5A292BE-8B55-43BF-B8BD-FC319EA8E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3033" y="5199599"/>
              <a:ext cx="1694394" cy="392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ea"/>
                  <a:cs typeface="宋体" panose="02010600030101010101" pitchFamily="2" charset="-122"/>
                </a:rPr>
                <a:t>四季度营业支出</a:t>
              </a:r>
              <a:endParaRPr kumimoji="0" lang="zh-CN" altLang="en-US" sz="16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ea"/>
              </a:endParaRPr>
            </a:p>
          </p:txBody>
        </p:sp>
        <p:sp>
          <p:nvSpPr>
            <p:cNvPr id="192" name="Rectangle 1">
              <a:extLst>
                <a:ext uri="{FF2B5EF4-FFF2-40B4-BE49-F238E27FC236}">
                  <a16:creationId xmlns:a16="http://schemas.microsoft.com/office/drawing/2014/main" id="{ECBDF3B5-B2C9-4D51-A971-230F6FF9BC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132" y="5238814"/>
              <a:ext cx="1272056" cy="314050"/>
            </a:xfrm>
            <a:prstGeom prst="rect">
              <a:avLst/>
            </a:prstGeom>
            <a:noFill/>
            <a:ln w="12700">
              <a:noFill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40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ea"/>
                  <a:cs typeface="宋体" panose="02010600030101010101" pitchFamily="2" charset="-122"/>
                </a:rPr>
                <a:t>15.7</a:t>
              </a:r>
              <a:endParaRPr kumimoji="0" lang="zh-CN" altLang="en-US" sz="14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FC41B0F-3772-4D55-96AB-DBDEF76BBAC7}"/>
              </a:ext>
            </a:extLst>
          </p:cNvPr>
          <p:cNvGrpSpPr/>
          <p:nvPr/>
        </p:nvGrpSpPr>
        <p:grpSpPr>
          <a:xfrm>
            <a:off x="1851583" y="4511479"/>
            <a:ext cx="3122075" cy="487872"/>
            <a:chOff x="2023033" y="4606871"/>
            <a:chExt cx="2930155" cy="392480"/>
          </a:xfrm>
        </p:grpSpPr>
        <p:sp>
          <p:nvSpPr>
            <p:cNvPr id="219" name="矩形: 圆角 218">
              <a:extLst>
                <a:ext uri="{FF2B5EF4-FFF2-40B4-BE49-F238E27FC236}">
                  <a16:creationId xmlns:a16="http://schemas.microsoft.com/office/drawing/2014/main" id="{067FBAE5-6AD8-448F-9890-80F8F15C3142}"/>
                </a:ext>
              </a:extLst>
            </p:cNvPr>
            <p:cNvSpPr/>
            <p:nvPr/>
          </p:nvSpPr>
          <p:spPr bwMode="auto">
            <a:xfrm>
              <a:off x="3673917" y="4646086"/>
              <a:ext cx="1272056" cy="31405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2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89" name="Rectangle 1">
              <a:extLst>
                <a:ext uri="{FF2B5EF4-FFF2-40B4-BE49-F238E27FC236}">
                  <a16:creationId xmlns:a16="http://schemas.microsoft.com/office/drawing/2014/main" id="{D563E2DB-4C4F-4639-A73C-5456BBD4C1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3033" y="4606871"/>
              <a:ext cx="1694394" cy="392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ea"/>
                  <a:cs typeface="宋体" panose="02010600030101010101" pitchFamily="2" charset="-122"/>
                </a:rPr>
                <a:t>四季度营业收入</a:t>
              </a:r>
              <a:endParaRPr kumimoji="0" lang="zh-CN" altLang="en-US" sz="16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ea"/>
              </a:endParaRPr>
            </a:p>
          </p:txBody>
        </p:sp>
        <p:sp>
          <p:nvSpPr>
            <p:cNvPr id="190" name="Rectangle 1">
              <a:extLst>
                <a:ext uri="{FF2B5EF4-FFF2-40B4-BE49-F238E27FC236}">
                  <a16:creationId xmlns:a16="http://schemas.microsoft.com/office/drawing/2014/main" id="{F977B074-8DBD-4C5F-B4CB-DC146089A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132" y="4646086"/>
              <a:ext cx="1272056" cy="314050"/>
            </a:xfrm>
            <a:prstGeom prst="rect">
              <a:avLst/>
            </a:prstGeom>
            <a:noFill/>
            <a:ln w="12700">
              <a:noFill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40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ea"/>
                  <a:cs typeface="宋体" panose="02010600030101010101" pitchFamily="2" charset="-122"/>
                </a:rPr>
                <a:t>23.5</a:t>
              </a:r>
              <a:endParaRPr kumimoji="0" lang="zh-CN" altLang="en-US" sz="14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ea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F7525C6-5541-41AD-9CAC-198C4060C1FE}"/>
              </a:ext>
            </a:extLst>
          </p:cNvPr>
          <p:cNvGrpSpPr/>
          <p:nvPr/>
        </p:nvGrpSpPr>
        <p:grpSpPr>
          <a:xfrm>
            <a:off x="5145108" y="4290246"/>
            <a:ext cx="2550822" cy="2132904"/>
            <a:chOff x="5145108" y="4290246"/>
            <a:chExt cx="2550822" cy="213290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76CB290-82FE-4EE0-9CDF-989A637FDA56}"/>
                </a:ext>
              </a:extLst>
            </p:cNvPr>
            <p:cNvGrpSpPr/>
            <p:nvPr/>
          </p:nvGrpSpPr>
          <p:grpSpPr>
            <a:xfrm>
              <a:off x="5363201" y="4290246"/>
              <a:ext cx="2137697" cy="2132904"/>
              <a:chOff x="5363201" y="4290246"/>
              <a:chExt cx="2137697" cy="2132904"/>
            </a:xfrm>
          </p:grpSpPr>
          <p:sp>
            <p:nvSpPr>
              <p:cNvPr id="184" name="矩形: 圆角 183">
                <a:extLst>
                  <a:ext uri="{FF2B5EF4-FFF2-40B4-BE49-F238E27FC236}">
                    <a16:creationId xmlns:a16="http://schemas.microsoft.com/office/drawing/2014/main" id="{8CF3B506-8E3E-4678-9F2C-B2332A14A759}"/>
                  </a:ext>
                </a:extLst>
              </p:cNvPr>
              <p:cNvSpPr/>
              <p:nvPr/>
            </p:nvSpPr>
            <p:spPr bwMode="auto">
              <a:xfrm flipH="1">
                <a:off x="5363201" y="4290246"/>
                <a:ext cx="2137697" cy="2132904"/>
              </a:xfrm>
              <a:prstGeom prst="roundRect">
                <a:avLst>
                  <a:gd name="adj" fmla="val 5074"/>
                </a:avLst>
              </a:prstGeom>
              <a:solidFill>
                <a:schemeClr val="accent6"/>
              </a:solidFill>
              <a:ln w="0">
                <a:noFill/>
              </a:ln>
              <a:effectLst>
                <a:outerShdw blurRad="635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215" name="弧形 214">
                <a:extLst>
                  <a:ext uri="{FF2B5EF4-FFF2-40B4-BE49-F238E27FC236}">
                    <a16:creationId xmlns:a16="http://schemas.microsoft.com/office/drawing/2014/main" id="{ED5566BB-CDCF-4A43-BA13-A17CEC94FAEC}"/>
                  </a:ext>
                </a:extLst>
              </p:cNvPr>
              <p:cNvSpPr/>
              <p:nvPr/>
            </p:nvSpPr>
            <p:spPr>
              <a:xfrm rot="13257331" flipV="1">
                <a:off x="6282096" y="5162389"/>
                <a:ext cx="356404" cy="333782"/>
              </a:xfrm>
              <a:prstGeom prst="arc">
                <a:avLst>
                  <a:gd name="adj1" fmla="val 324041"/>
                  <a:gd name="adj2" fmla="val 9575641"/>
                </a:avLst>
              </a:prstGeom>
              <a:noFill/>
              <a:ln w="92075" cap="rnd">
                <a:solidFill>
                  <a:schemeClr val="accent1"/>
                </a:solidFill>
                <a:round/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rmAutofit fontScale="25000" lnSpcReduction="20000"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弧形 64">
                <a:extLst>
                  <a:ext uri="{FF2B5EF4-FFF2-40B4-BE49-F238E27FC236}">
                    <a16:creationId xmlns:a16="http://schemas.microsoft.com/office/drawing/2014/main" id="{2C2A131B-32AA-44E4-81F3-E8E3DAA01953}"/>
                  </a:ext>
                </a:extLst>
              </p:cNvPr>
              <p:cNvSpPr/>
              <p:nvPr/>
            </p:nvSpPr>
            <p:spPr>
              <a:xfrm rot="13742669" flipH="1">
                <a:off x="6132195" y="5035966"/>
                <a:ext cx="608466" cy="608466"/>
              </a:xfrm>
              <a:prstGeom prst="arc">
                <a:avLst>
                  <a:gd name="adj1" fmla="val 10188975"/>
                  <a:gd name="adj2" fmla="val 5576279"/>
                </a:avLst>
              </a:prstGeom>
              <a:ln w="95250" cap="rnd">
                <a:solidFill>
                  <a:schemeClr val="tx2">
                    <a:lumMod val="20000"/>
                    <a:lumOff val="80000"/>
                  </a:schemeClr>
                </a:solidFill>
                <a:round/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id="{5CA1B702-074A-4B7E-85AC-41A3A74B7526}"/>
                  </a:ext>
                </a:extLst>
              </p:cNvPr>
              <p:cNvGrpSpPr/>
              <p:nvPr/>
            </p:nvGrpSpPr>
            <p:grpSpPr>
              <a:xfrm rot="19142669" flipH="1" flipV="1">
                <a:off x="5978704" y="4893511"/>
                <a:ext cx="915448" cy="893375"/>
                <a:chOff x="3807825" y="5137220"/>
                <a:chExt cx="910290" cy="888343"/>
              </a:xfrm>
            </p:grpSpPr>
            <p:sp>
              <p:nvSpPr>
                <p:cNvPr id="207" name="弧形 206">
                  <a:extLst>
                    <a:ext uri="{FF2B5EF4-FFF2-40B4-BE49-F238E27FC236}">
                      <a16:creationId xmlns:a16="http://schemas.microsoft.com/office/drawing/2014/main" id="{769F3355-F3C7-4C47-9A25-A835DC330DF9}"/>
                    </a:ext>
                  </a:extLst>
                </p:cNvPr>
                <p:cNvSpPr/>
                <p:nvPr/>
              </p:nvSpPr>
              <p:spPr>
                <a:xfrm>
                  <a:off x="3844764" y="5137833"/>
                  <a:ext cx="873351" cy="887730"/>
                </a:xfrm>
                <a:prstGeom prst="arc">
                  <a:avLst>
                    <a:gd name="adj1" fmla="val 19653399"/>
                    <a:gd name="adj2" fmla="val 12896626"/>
                  </a:avLst>
                </a:prstGeom>
                <a:ln w="95250" cap="rnd">
                  <a:solidFill>
                    <a:schemeClr val="accent3">
                      <a:lumMod val="40000"/>
                      <a:lumOff val="60000"/>
                    </a:schemeClr>
                  </a:solidFill>
                  <a:round/>
                  <a:extLst>
                    <a:ext uri="{C807C97D-BFC1-408E-A445-0C87EB9F89A2}">
                      <ask:lineSketchStyleProps xmlns:ask="http://schemas.microsoft.com/office/drawing/2018/sketchyshapes">
                        <ask:type>
                          <ask:lineSketchNone/>
                        </ask:type>
                      </ask:lineSketchStyleProps>
                    </a:ext>
                  </a:extLst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>
                  <a:norm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8" name="弧形 207">
                  <a:extLst>
                    <a:ext uri="{FF2B5EF4-FFF2-40B4-BE49-F238E27FC236}">
                      <a16:creationId xmlns:a16="http://schemas.microsoft.com/office/drawing/2014/main" id="{EBAADC0F-9356-49FC-9003-B52904E54AC2}"/>
                    </a:ext>
                  </a:extLst>
                </p:cNvPr>
                <p:cNvSpPr/>
                <p:nvPr/>
              </p:nvSpPr>
              <p:spPr>
                <a:xfrm flipV="1">
                  <a:off x="3807825" y="5137220"/>
                  <a:ext cx="905528" cy="832714"/>
                </a:xfrm>
                <a:prstGeom prst="arc">
                  <a:avLst>
                    <a:gd name="adj1" fmla="val 1641625"/>
                    <a:gd name="adj2" fmla="val 3835025"/>
                  </a:avLst>
                </a:prstGeom>
                <a:ln w="95250" cap="rnd">
                  <a:solidFill>
                    <a:schemeClr val="accent4">
                      <a:lumMod val="60000"/>
                      <a:lumOff val="40000"/>
                    </a:schemeClr>
                  </a:solidFill>
                  <a:round/>
                  <a:extLst>
                    <a:ext uri="{C807C97D-BFC1-408E-A445-0C87EB9F89A2}">
                      <ask:lineSketchStyleProps xmlns:ask="http://schemas.microsoft.com/office/drawing/2018/sketchyshapes">
                        <ask:type>
                          <ask:lineSketchNone/>
                        </ask:type>
                      </ask:lineSketchStyleProps>
                    </a:ext>
                  </a:extLst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>
                  <a:normAutofit fontScale="32500" lnSpcReduction="20000"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684DCC82-ECC8-4BC1-A536-58C9A9DB24ED}"/>
                </a:ext>
              </a:extLst>
            </p:cNvPr>
            <p:cNvGrpSpPr/>
            <p:nvPr/>
          </p:nvGrpSpPr>
          <p:grpSpPr>
            <a:xfrm>
              <a:off x="5145108" y="4434024"/>
              <a:ext cx="295248" cy="1778000"/>
              <a:chOff x="5038940" y="4434024"/>
              <a:chExt cx="420466" cy="1778000"/>
            </a:xfrm>
          </p:grpSpPr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14EF7FB7-AC91-43B7-831A-5CE0306F78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38940" y="4434024"/>
                <a:ext cx="420466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bg2"/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5E15BE20-13C0-4EEE-B513-9659C075A8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38940" y="6212024"/>
                <a:ext cx="420466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bg2"/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1B394B5A-48D3-4097-BE2E-666AB1A86980}"/>
                </a:ext>
              </a:extLst>
            </p:cNvPr>
            <p:cNvGrpSpPr/>
            <p:nvPr/>
          </p:nvGrpSpPr>
          <p:grpSpPr>
            <a:xfrm>
              <a:off x="7407231" y="4434024"/>
              <a:ext cx="288699" cy="1778000"/>
              <a:chOff x="7369131" y="4434024"/>
              <a:chExt cx="420466" cy="1778000"/>
            </a:xfrm>
          </p:grpSpPr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E0DE995F-0995-4B4C-8F9C-3FC2EE7DF8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9131" y="4434024"/>
                <a:ext cx="420466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bg2"/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93610E7E-139E-43B2-AABA-8248F1DBF2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9131" y="6212024"/>
                <a:ext cx="420466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bg2"/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A0F19A7-29DB-49F5-959E-4F96FA630F9D}"/>
              </a:ext>
            </a:extLst>
          </p:cNvPr>
          <p:cNvGrpSpPr/>
          <p:nvPr/>
        </p:nvGrpSpPr>
        <p:grpSpPr>
          <a:xfrm>
            <a:off x="5883065" y="1850432"/>
            <a:ext cx="5263861" cy="2344521"/>
            <a:chOff x="5883065" y="1850432"/>
            <a:chExt cx="5263861" cy="2344521"/>
          </a:xfrm>
        </p:grpSpPr>
        <p:sp>
          <p:nvSpPr>
            <p:cNvPr id="182" name="矩形: 圆角 181">
              <a:extLst>
                <a:ext uri="{FF2B5EF4-FFF2-40B4-BE49-F238E27FC236}">
                  <a16:creationId xmlns:a16="http://schemas.microsoft.com/office/drawing/2014/main" id="{F42C0D95-150B-47C2-BC30-CEA0C127C5B3}"/>
                </a:ext>
              </a:extLst>
            </p:cNvPr>
            <p:cNvSpPr/>
            <p:nvPr/>
          </p:nvSpPr>
          <p:spPr bwMode="auto">
            <a:xfrm>
              <a:off x="5883065" y="1850432"/>
              <a:ext cx="5263861" cy="2335942"/>
            </a:xfrm>
            <a:prstGeom prst="roundRect">
              <a:avLst>
                <a:gd name="adj" fmla="val 6627"/>
              </a:avLst>
            </a:prstGeom>
            <a:gradFill flip="none" rotWithShape="1">
              <a:gsLst>
                <a:gs pos="0">
                  <a:schemeClr val="bg1">
                    <a:alpha val="90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 w="0">
              <a:noFill/>
            </a:ln>
            <a:effectLst>
              <a:outerShdw blurRad="63500" algn="ctr" rotWithShape="0">
                <a:schemeClr val="accent6">
                  <a:lumMod val="75000"/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graphicFrame>
          <p:nvGraphicFramePr>
            <p:cNvPr id="24" name="图表 23">
              <a:extLst>
                <a:ext uri="{FF2B5EF4-FFF2-40B4-BE49-F238E27FC236}">
                  <a16:creationId xmlns:a16="http://schemas.microsoft.com/office/drawing/2014/main" id="{4E10D27E-9204-46E8-80C4-3F26D1A3085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03885623"/>
                </p:ext>
              </p:extLst>
            </p:nvPr>
          </p:nvGraphicFramePr>
          <p:xfrm>
            <a:off x="5997748" y="1921139"/>
            <a:ext cx="5129138" cy="22738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ED852BB-A39F-4369-8B1A-8D51F98C1467}"/>
              </a:ext>
            </a:extLst>
          </p:cNvPr>
          <p:cNvGrpSpPr/>
          <p:nvPr/>
        </p:nvGrpSpPr>
        <p:grpSpPr>
          <a:xfrm>
            <a:off x="660400" y="1850432"/>
            <a:ext cx="5308849" cy="2335942"/>
            <a:chOff x="660400" y="1850432"/>
            <a:chExt cx="5308849" cy="2335942"/>
          </a:xfrm>
        </p:grpSpPr>
        <p:sp>
          <p:nvSpPr>
            <p:cNvPr id="180" name="矩形: 圆角 179">
              <a:extLst>
                <a:ext uri="{FF2B5EF4-FFF2-40B4-BE49-F238E27FC236}">
                  <a16:creationId xmlns:a16="http://schemas.microsoft.com/office/drawing/2014/main" id="{777C37CC-F963-48FB-A07C-13A8D3FABD82}"/>
                </a:ext>
              </a:extLst>
            </p:cNvPr>
            <p:cNvSpPr/>
            <p:nvPr/>
          </p:nvSpPr>
          <p:spPr bwMode="auto">
            <a:xfrm>
              <a:off x="660400" y="1850432"/>
              <a:ext cx="5102964" cy="2335942"/>
            </a:xfrm>
            <a:prstGeom prst="roundRect">
              <a:avLst>
                <a:gd name="adj" fmla="val 5322"/>
              </a:avLst>
            </a:prstGeom>
            <a:gradFill flip="none" rotWithShape="1">
              <a:gsLst>
                <a:gs pos="0">
                  <a:schemeClr val="bg1">
                    <a:alpha val="90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 w="0">
              <a:noFill/>
            </a:ln>
            <a:effectLst>
              <a:outerShdw blurRad="63500" algn="ctr" rotWithShape="0">
                <a:schemeClr val="accent6">
                  <a:lumMod val="75000"/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E2436E86-9DAC-40B9-8748-D092F629FBE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366825300"/>
                </p:ext>
              </p:extLst>
            </p:nvPr>
          </p:nvGraphicFramePr>
          <p:xfrm>
            <a:off x="782848" y="1988883"/>
            <a:ext cx="4822996" cy="204037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BA44DC7F-AFDA-4B90-8843-70AF4D1D358C}"/>
                </a:ext>
              </a:extLst>
            </p:cNvPr>
            <p:cNvGrpSpPr/>
            <p:nvPr/>
          </p:nvGrpSpPr>
          <p:grpSpPr>
            <a:xfrm>
              <a:off x="5680550" y="2129403"/>
              <a:ext cx="288699" cy="1778000"/>
              <a:chOff x="7369131" y="4434024"/>
              <a:chExt cx="420466" cy="1778000"/>
            </a:xfrm>
          </p:grpSpPr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EB5ECB28-79E0-49F2-8C11-9EAADAECFF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9131" y="4434024"/>
                <a:ext cx="420466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3BC4FAF6-24EF-4A69-BC55-B890BEDBB8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9131" y="6212024"/>
                <a:ext cx="420466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84FFA15-D2F1-4763-9309-E442EFB671F3}"/>
              </a:ext>
            </a:extLst>
          </p:cNvPr>
          <p:cNvGrpSpPr/>
          <p:nvPr/>
        </p:nvGrpSpPr>
        <p:grpSpPr>
          <a:xfrm>
            <a:off x="232949" y="485445"/>
            <a:ext cx="682280" cy="379310"/>
            <a:chOff x="232949" y="336204"/>
            <a:chExt cx="556038" cy="561975"/>
          </a:xfrm>
        </p:grpSpPr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DC7029D1-5C53-49C5-BB3C-B73287B26296}"/>
                </a:ext>
              </a:extLst>
            </p:cNvPr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23" name="平行四边形 122">
              <a:extLst>
                <a:ext uri="{FF2B5EF4-FFF2-40B4-BE49-F238E27FC236}">
                  <a16:creationId xmlns:a16="http://schemas.microsoft.com/office/drawing/2014/main" id="{F8215F06-615A-4C14-8F0B-F3BBC051A014}"/>
                </a:ext>
              </a:extLst>
            </p:cNvPr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24" name="平行四边形 123">
              <a:extLst>
                <a:ext uri="{FF2B5EF4-FFF2-40B4-BE49-F238E27FC236}">
                  <a16:creationId xmlns:a16="http://schemas.microsoft.com/office/drawing/2014/main" id="{8C0FFAFA-AD29-4B56-968C-0FDFE4AA8824}"/>
                </a:ext>
              </a:extLst>
            </p:cNvPr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9ACA744-D08F-4B3A-9E70-09931D48E4E2}"/>
              </a:ext>
            </a:extLst>
          </p:cNvPr>
          <p:cNvGrpSpPr/>
          <p:nvPr/>
        </p:nvGrpSpPr>
        <p:grpSpPr>
          <a:xfrm>
            <a:off x="7746502" y="4511479"/>
            <a:ext cx="3197723" cy="487872"/>
            <a:chOff x="7841752" y="4606871"/>
            <a:chExt cx="3008181" cy="392480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9FD383A2-EABE-4D76-9A25-FA22FA116EA3}"/>
                </a:ext>
              </a:extLst>
            </p:cNvPr>
            <p:cNvSpPr/>
            <p:nvPr/>
          </p:nvSpPr>
          <p:spPr bwMode="auto">
            <a:xfrm>
              <a:off x="9577877" y="4646086"/>
              <a:ext cx="1272056" cy="31405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2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marL="0" marR="0" indent="0" algn="ctr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0D58F2BE-3664-4448-8238-EC6973514422}"/>
                </a:ext>
              </a:extLst>
            </p:cNvPr>
            <p:cNvSpPr txBox="1"/>
            <p:nvPr/>
          </p:nvSpPr>
          <p:spPr>
            <a:xfrm>
              <a:off x="7841752" y="4606871"/>
              <a:ext cx="1674581" cy="392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R="0" lvl="0" indent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normalizeH="0" baseline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latin typeface="+mn-ea"/>
                  <a:cs typeface="宋体" panose="02010600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effectLst/>
                </a:rPr>
                <a:t>四季度资产总额</a:t>
              </a:r>
            </a:p>
          </p:txBody>
        </p:sp>
        <p:sp>
          <p:nvSpPr>
            <p:cNvPr id="196" name="文本框 195">
              <a:extLst>
                <a:ext uri="{FF2B5EF4-FFF2-40B4-BE49-F238E27FC236}">
                  <a16:creationId xmlns:a16="http://schemas.microsoft.com/office/drawing/2014/main" id="{8DC1B729-40F5-4332-8828-70D09D80ABAB}"/>
                </a:ext>
              </a:extLst>
            </p:cNvPr>
            <p:cNvSpPr txBox="1"/>
            <p:nvPr/>
          </p:nvSpPr>
          <p:spPr>
            <a:xfrm>
              <a:off x="9577877" y="4646086"/>
              <a:ext cx="1272056" cy="314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R="0" lvl="0" indent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normalizeH="0" baseline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latin typeface="+mn-ea"/>
                  <a:cs typeface="宋体" panose="02010600030101010101" pitchFamily="2" charset="-122"/>
                </a:defRPr>
              </a:lvl1pPr>
            </a:lstStyle>
            <a:p>
              <a:pPr algn="ctr"/>
              <a:r>
                <a:rPr lang="en-US" altLang="zh-CN" sz="1400" dirty="0">
                  <a:solidFill>
                    <a:schemeClr val="bg1"/>
                  </a:solidFill>
                  <a:effectLst/>
                </a:rPr>
                <a:t>405.61</a:t>
              </a:r>
              <a:endParaRPr lang="zh-CN" altLang="en-US" sz="14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EE2E913-F834-4089-BD7D-438A58865848}"/>
              </a:ext>
            </a:extLst>
          </p:cNvPr>
          <p:cNvGrpSpPr/>
          <p:nvPr/>
        </p:nvGrpSpPr>
        <p:grpSpPr>
          <a:xfrm>
            <a:off x="7746502" y="5066637"/>
            <a:ext cx="3197723" cy="487872"/>
            <a:chOff x="7841752" y="5199599"/>
            <a:chExt cx="3008181" cy="39248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3B7D9A18-33DE-48CC-8809-F30C74FFD01F}"/>
                </a:ext>
              </a:extLst>
            </p:cNvPr>
            <p:cNvSpPr/>
            <p:nvPr/>
          </p:nvSpPr>
          <p:spPr bwMode="auto">
            <a:xfrm>
              <a:off x="9577877" y="5238814"/>
              <a:ext cx="1272056" cy="31405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2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marL="0" marR="0" indent="0" algn="ctr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97" name="文本框 196">
              <a:extLst>
                <a:ext uri="{FF2B5EF4-FFF2-40B4-BE49-F238E27FC236}">
                  <a16:creationId xmlns:a16="http://schemas.microsoft.com/office/drawing/2014/main" id="{DEA9D6F0-78CD-4D69-9287-A16A9BB2ACE3}"/>
                </a:ext>
              </a:extLst>
            </p:cNvPr>
            <p:cNvSpPr txBox="1"/>
            <p:nvPr/>
          </p:nvSpPr>
          <p:spPr>
            <a:xfrm>
              <a:off x="7841752" y="5199599"/>
              <a:ext cx="1674581" cy="392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R="0" lvl="0" indent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normalizeH="0" baseline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latin typeface="+mn-ea"/>
                  <a:cs typeface="宋体" panose="02010600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effectLst/>
                </a:rPr>
                <a:t>四季度负债总额</a:t>
              </a:r>
            </a:p>
          </p:txBody>
        </p:sp>
        <p:sp>
          <p:nvSpPr>
            <p:cNvPr id="198" name="文本框 197">
              <a:extLst>
                <a:ext uri="{FF2B5EF4-FFF2-40B4-BE49-F238E27FC236}">
                  <a16:creationId xmlns:a16="http://schemas.microsoft.com/office/drawing/2014/main" id="{96493285-5E26-4198-87EB-B2611DE6EFD9}"/>
                </a:ext>
              </a:extLst>
            </p:cNvPr>
            <p:cNvSpPr txBox="1"/>
            <p:nvPr/>
          </p:nvSpPr>
          <p:spPr>
            <a:xfrm>
              <a:off x="9577877" y="5238814"/>
              <a:ext cx="1272056" cy="314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R="0" lvl="0" indent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normalizeH="0" baseline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latin typeface="+mn-ea"/>
                  <a:cs typeface="宋体" panose="02010600030101010101" pitchFamily="2" charset="-122"/>
                </a:defRPr>
              </a:lvl1pPr>
            </a:lstStyle>
            <a:p>
              <a:pPr algn="ctr"/>
              <a:r>
                <a:rPr lang="en-US" altLang="zh-CN" sz="1400" dirty="0">
                  <a:solidFill>
                    <a:schemeClr val="bg1"/>
                  </a:solidFill>
                  <a:effectLst/>
                </a:rPr>
                <a:t>355.50</a:t>
              </a:r>
              <a:endParaRPr lang="zh-CN" altLang="en-US" sz="14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AC2FF8F-D3E9-4403-9CD8-8808E0DDF8D8}"/>
              </a:ext>
            </a:extLst>
          </p:cNvPr>
          <p:cNvGrpSpPr/>
          <p:nvPr/>
        </p:nvGrpSpPr>
        <p:grpSpPr>
          <a:xfrm>
            <a:off x="7746502" y="5621795"/>
            <a:ext cx="3197723" cy="487872"/>
            <a:chOff x="7841752" y="5717187"/>
            <a:chExt cx="3008181" cy="392480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7E70EDF3-19FB-4F86-80A2-4055FC5FCF60}"/>
                </a:ext>
              </a:extLst>
            </p:cNvPr>
            <p:cNvSpPr/>
            <p:nvPr/>
          </p:nvSpPr>
          <p:spPr bwMode="auto">
            <a:xfrm>
              <a:off x="9577877" y="5756402"/>
              <a:ext cx="1272056" cy="31405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2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marL="0" marR="0" indent="0" algn="ctr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99" name="文本框 198">
              <a:extLst>
                <a:ext uri="{FF2B5EF4-FFF2-40B4-BE49-F238E27FC236}">
                  <a16:creationId xmlns:a16="http://schemas.microsoft.com/office/drawing/2014/main" id="{9A6BE863-F9C8-4115-A7A4-7B6C1650CF64}"/>
                </a:ext>
              </a:extLst>
            </p:cNvPr>
            <p:cNvSpPr txBox="1"/>
            <p:nvPr/>
          </p:nvSpPr>
          <p:spPr>
            <a:xfrm>
              <a:off x="7841752" y="5717187"/>
              <a:ext cx="1674581" cy="392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R="0" lvl="0" indent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normalizeH="0" baseline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latin typeface="+mn-ea"/>
                  <a:cs typeface="宋体" panose="02010600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effectLst/>
                </a:rPr>
                <a:t>四季度股东权益</a:t>
              </a:r>
            </a:p>
          </p:txBody>
        </p:sp>
        <p:sp>
          <p:nvSpPr>
            <p:cNvPr id="200" name="文本框 199">
              <a:extLst>
                <a:ext uri="{FF2B5EF4-FFF2-40B4-BE49-F238E27FC236}">
                  <a16:creationId xmlns:a16="http://schemas.microsoft.com/office/drawing/2014/main" id="{185A8731-2AAC-450E-BD0D-9F68E0BDC47B}"/>
                </a:ext>
              </a:extLst>
            </p:cNvPr>
            <p:cNvSpPr txBox="1"/>
            <p:nvPr/>
          </p:nvSpPr>
          <p:spPr>
            <a:xfrm>
              <a:off x="9577877" y="5756402"/>
              <a:ext cx="1272056" cy="314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R="0" lvl="0" indent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normalizeH="0" baseline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latin typeface="+mn-ea"/>
                  <a:cs typeface="宋体" panose="02010600030101010101" pitchFamily="2" charset="-122"/>
                </a:defRPr>
              </a:lvl1pPr>
            </a:lstStyle>
            <a:p>
              <a:pPr algn="ctr"/>
              <a:r>
                <a:rPr lang="en-US" altLang="zh-CN" sz="1400" dirty="0">
                  <a:solidFill>
                    <a:schemeClr val="bg1"/>
                  </a:solidFill>
                  <a:effectLst/>
                </a:rPr>
                <a:t>50.11</a:t>
              </a:r>
              <a:endParaRPr lang="zh-CN" altLang="en-US" sz="1400" dirty="0">
                <a:solidFill>
                  <a:schemeClr val="bg1"/>
                </a:solidFill>
                <a:effectLst/>
              </a:endParaRP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CBCDA5B4-2D21-49F6-B82F-3E74A9947A46}"/>
              </a:ext>
            </a:extLst>
          </p:cNvPr>
          <p:cNvSpPr txBox="1">
            <a:spLocks/>
          </p:cNvSpPr>
          <p:nvPr/>
        </p:nvSpPr>
        <p:spPr>
          <a:xfrm>
            <a:off x="915229" y="339886"/>
            <a:ext cx="6097836" cy="607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全年工作回顾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67827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3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4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4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4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5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" grpId="0" animBg="1"/>
      <p:bldP spid="18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矩形 224">
            <a:extLst>
              <a:ext uri="{FF2B5EF4-FFF2-40B4-BE49-F238E27FC236}">
                <a16:creationId xmlns:a16="http://schemas.microsoft.com/office/drawing/2014/main" id="{363E8702-C0C0-4315-89B0-627C2A04C39B}"/>
              </a:ext>
            </a:extLst>
          </p:cNvPr>
          <p:cNvSpPr/>
          <p:nvPr/>
        </p:nvSpPr>
        <p:spPr>
          <a:xfrm>
            <a:off x="0" y="0"/>
            <a:ext cx="12192000" cy="68704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157" name="图片 156">
            <a:extLst>
              <a:ext uri="{FF2B5EF4-FFF2-40B4-BE49-F238E27FC236}">
                <a16:creationId xmlns:a16="http://schemas.microsoft.com/office/drawing/2014/main" id="{5339F141-1E08-46EB-AACF-1D3D79218F0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-529" y="2974348"/>
            <a:ext cx="12193057" cy="3960193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A35BE172-3D0D-41FA-9CD0-0B6CC775538F}"/>
              </a:ext>
            </a:extLst>
          </p:cNvPr>
          <p:cNvGrpSpPr/>
          <p:nvPr/>
        </p:nvGrpSpPr>
        <p:grpSpPr>
          <a:xfrm>
            <a:off x="893153" y="1852862"/>
            <a:ext cx="2355173" cy="1713250"/>
            <a:chOff x="893153" y="1852862"/>
            <a:chExt cx="2355173" cy="1713250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95E0C08F-8F18-4554-B7F5-DE9519406B3F}"/>
                </a:ext>
              </a:extLst>
            </p:cNvPr>
            <p:cNvGrpSpPr/>
            <p:nvPr/>
          </p:nvGrpSpPr>
          <p:grpSpPr>
            <a:xfrm>
              <a:off x="1454524" y="1852862"/>
              <a:ext cx="1232431" cy="1122152"/>
              <a:chOff x="1283195" y="1858203"/>
              <a:chExt cx="1617847" cy="1473080"/>
            </a:xfrm>
          </p:grpSpPr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7BE429D8-EDAF-4D0E-9A1D-BBF724DE4D48}"/>
                  </a:ext>
                </a:extLst>
              </p:cNvPr>
              <p:cNvGrpSpPr/>
              <p:nvPr/>
            </p:nvGrpSpPr>
            <p:grpSpPr>
              <a:xfrm>
                <a:off x="1283195" y="1858203"/>
                <a:ext cx="1617847" cy="1473080"/>
                <a:chOff x="1283195" y="1858203"/>
                <a:chExt cx="1617847" cy="1473080"/>
              </a:xfrm>
            </p:grpSpPr>
            <p:pic>
              <p:nvPicPr>
                <p:cNvPr id="56" name="图形 55">
                  <a:extLst>
                    <a:ext uri="{FF2B5EF4-FFF2-40B4-BE49-F238E27FC236}">
                      <a16:creationId xmlns:a16="http://schemas.microsoft.com/office/drawing/2014/main" id="{1CC5A4E3-B2C4-4D5C-8494-B7EC4DBA7CD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lum bright="-20000" contrast="20000"/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09038" y="1858203"/>
                  <a:ext cx="981762" cy="981762"/>
                </a:xfrm>
                <a:prstGeom prst="rect">
                  <a:avLst/>
                </a:prstGeom>
              </p:spPr>
            </p:pic>
            <p:grpSp>
              <p:nvGrpSpPr>
                <p:cNvPr id="58" name="组合 57">
                  <a:extLst>
                    <a:ext uri="{FF2B5EF4-FFF2-40B4-BE49-F238E27FC236}">
                      <a16:creationId xmlns:a16="http://schemas.microsoft.com/office/drawing/2014/main" id="{81F07469-E869-43C0-9EBE-FE6C156DC2F9}"/>
                    </a:ext>
                  </a:extLst>
                </p:cNvPr>
                <p:cNvGrpSpPr/>
                <p:nvPr/>
              </p:nvGrpSpPr>
              <p:grpSpPr>
                <a:xfrm>
                  <a:off x="1283195" y="2549336"/>
                  <a:ext cx="1617847" cy="781947"/>
                  <a:chOff x="1283195" y="2549336"/>
                  <a:chExt cx="1617847" cy="781947"/>
                </a:xfrm>
              </p:grpSpPr>
              <p:pic>
                <p:nvPicPr>
                  <p:cNvPr id="53" name="图片 52" descr="卡通人物&#10;&#10;低可信度描述已自动生成">
                    <a:extLst>
                      <a:ext uri="{FF2B5EF4-FFF2-40B4-BE49-F238E27FC236}">
                        <a16:creationId xmlns:a16="http://schemas.microsoft.com/office/drawing/2014/main" id="{86505ED5-2DF5-44EC-9E5B-D76AF0330B9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>
                    <a:off x="2022007" y="2549336"/>
                    <a:ext cx="879035" cy="781947"/>
                  </a:xfrm>
                  <a:prstGeom prst="rect">
                    <a:avLst/>
                  </a:prstGeom>
                </p:spPr>
              </p:pic>
              <p:pic>
                <p:nvPicPr>
                  <p:cNvPr id="51" name="图片 50" descr="卡通人物&#10;&#10;低可信度描述已自动生成">
                    <a:extLst>
                      <a:ext uri="{FF2B5EF4-FFF2-40B4-BE49-F238E27FC236}">
                        <a16:creationId xmlns:a16="http://schemas.microsoft.com/office/drawing/2014/main" id="{1B893CEA-5BE2-4DC0-99DF-FCD5EC9C1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>
                    <a:off x="1283195" y="2549969"/>
                    <a:ext cx="876832" cy="780440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B373C29D-740F-4D79-AD0E-EBEF94E69176}"/>
                  </a:ext>
                </a:extLst>
              </p:cNvPr>
              <p:cNvSpPr/>
              <p:nvPr/>
            </p:nvSpPr>
            <p:spPr bwMode="auto">
              <a:xfrm>
                <a:off x="1447800" y="2200814"/>
                <a:ext cx="1289050" cy="987671"/>
              </a:xfrm>
              <a:prstGeom prst="ellipse">
                <a:avLst/>
              </a:prstGeom>
              <a:gradFill flip="none" rotWithShape="1">
                <a:gsLst>
                  <a:gs pos="99000">
                    <a:schemeClr val="accent5">
                      <a:lumMod val="50000"/>
                      <a:alpha val="58000"/>
                    </a:schemeClr>
                  </a:gs>
                  <a:gs pos="50000">
                    <a:srgbClr val="FFD43A">
                      <a:alpha val="0"/>
                    </a:srgbClr>
                  </a:gs>
                  <a:gs pos="51000">
                    <a:schemeClr val="accent5">
                      <a:lumMod val="50000"/>
                      <a:alpha val="25000"/>
                    </a:schemeClr>
                  </a:gs>
                  <a:gs pos="0">
                    <a:schemeClr val="accent5">
                      <a:alpha val="0"/>
                    </a:schemeClr>
                  </a:gs>
                </a:gsLst>
                <a:lin ang="5400000" scaled="1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9027DBA-598C-4223-BA9A-0C3A352FC475}"/>
                </a:ext>
              </a:extLst>
            </p:cNvPr>
            <p:cNvSpPr txBox="1"/>
            <p:nvPr/>
          </p:nvSpPr>
          <p:spPr>
            <a:xfrm>
              <a:off x="1611521" y="2464581"/>
              <a:ext cx="918437" cy="48173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accent6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1 </a:t>
              </a:r>
              <a:r>
                <a:rPr lang="zh-CN" altLang="en-US" sz="1400" dirty="0">
                  <a:solidFill>
                    <a:schemeClr val="accent6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月</a:t>
              </a:r>
            </a:p>
          </p:txBody>
        </p:sp>
        <p:sp>
          <p:nvSpPr>
            <p:cNvPr id="126" name="矩形: 圆顶角 125">
              <a:extLst>
                <a:ext uri="{FF2B5EF4-FFF2-40B4-BE49-F238E27FC236}">
                  <a16:creationId xmlns:a16="http://schemas.microsoft.com/office/drawing/2014/main" id="{C8B9EE8A-F68D-4DED-8EF1-8BD06E22C47D}"/>
                </a:ext>
              </a:extLst>
            </p:cNvPr>
            <p:cNvSpPr/>
            <p:nvPr/>
          </p:nvSpPr>
          <p:spPr bwMode="auto">
            <a:xfrm>
              <a:off x="947874" y="3126601"/>
              <a:ext cx="2245730" cy="42101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6"/>
            </a:solidFill>
            <a:ln w="0">
              <a:gradFill flip="none" rotWithShape="1">
                <a:gsLst>
                  <a:gs pos="0">
                    <a:schemeClr val="bg2"/>
                  </a:gs>
                  <a:gs pos="53000">
                    <a:schemeClr val="accent6">
                      <a:lumMod val="75000"/>
                    </a:schemeClr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27" name="矩形: 圆顶角 126">
              <a:extLst>
                <a:ext uri="{FF2B5EF4-FFF2-40B4-BE49-F238E27FC236}">
                  <a16:creationId xmlns:a16="http://schemas.microsoft.com/office/drawing/2014/main" id="{3D405F53-B37C-4BD8-A63F-12E40D9E9DE6}"/>
                </a:ext>
              </a:extLst>
            </p:cNvPr>
            <p:cNvSpPr/>
            <p:nvPr/>
          </p:nvSpPr>
          <p:spPr bwMode="auto">
            <a:xfrm>
              <a:off x="1632098" y="2981888"/>
              <a:ext cx="879056" cy="141878"/>
            </a:xfrm>
            <a:prstGeom prst="round2SameRect">
              <a:avLst>
                <a:gd name="adj1" fmla="val 24824"/>
                <a:gd name="adj2" fmla="val 0"/>
              </a:avLst>
            </a:prstGeom>
            <a:solidFill>
              <a:schemeClr val="accent6"/>
            </a:solidFill>
            <a:ln w="3175">
              <a:solidFill>
                <a:schemeClr val="accent6">
                  <a:lumMod val="60000"/>
                  <a:lumOff val="4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9FA1298-B363-4BD0-9AC0-8936FEF7812F}"/>
                </a:ext>
              </a:extLst>
            </p:cNvPr>
            <p:cNvSpPr txBox="1"/>
            <p:nvPr/>
          </p:nvSpPr>
          <p:spPr>
            <a:xfrm>
              <a:off x="893153" y="3084373"/>
              <a:ext cx="2355173" cy="481739"/>
            </a:xfrm>
            <a:prstGeom prst="round2Same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业务进步机构</a:t>
              </a:r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B302AC7B-3830-43E5-A706-384A94A5F135}"/>
              </a:ext>
            </a:extLst>
          </p:cNvPr>
          <p:cNvCxnSpPr>
            <a:cxnSpLocks/>
          </p:cNvCxnSpPr>
          <p:nvPr/>
        </p:nvCxnSpPr>
        <p:spPr>
          <a:xfrm>
            <a:off x="655052" y="901952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88525AFA-7375-4869-8F80-D4B3EA4A5B45}"/>
              </a:ext>
            </a:extLst>
          </p:cNvPr>
          <p:cNvGrpSpPr/>
          <p:nvPr/>
        </p:nvGrpSpPr>
        <p:grpSpPr>
          <a:xfrm>
            <a:off x="232949" y="485445"/>
            <a:ext cx="682280" cy="379310"/>
            <a:chOff x="232949" y="336204"/>
            <a:chExt cx="556038" cy="561975"/>
          </a:xfrm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EF6185A4-7727-4CCF-9055-2C5CA56D25A6}"/>
                </a:ext>
              </a:extLst>
            </p:cNvPr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48455FE3-103F-46EA-A97E-7B368F3E552F}"/>
                </a:ext>
              </a:extLst>
            </p:cNvPr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4077E441-806D-4373-B8E9-AF01098A1415}"/>
                </a:ext>
              </a:extLst>
            </p:cNvPr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9A3E7F99-E0EA-4D2B-990A-E13568872D6B}"/>
              </a:ext>
            </a:extLst>
          </p:cNvPr>
          <p:cNvSpPr txBox="1"/>
          <p:nvPr/>
        </p:nvSpPr>
        <p:spPr>
          <a:xfrm>
            <a:off x="1454524" y="1141943"/>
            <a:ext cx="4310707" cy="322076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</a:rPr>
              <a:t>全年工作开展顺利，</a:t>
            </a:r>
            <a:r>
              <a:rPr lang="en-US" altLang="zh-CN" sz="2000" dirty="0">
                <a:solidFill>
                  <a:schemeClr val="accent6">
                    <a:lumMod val="75000"/>
                  </a:schemeClr>
                </a:solidFill>
              </a:rPr>
              <a:t>8</a:t>
            </a: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</a:rPr>
              <a:t>次荣获奖项</a:t>
            </a:r>
            <a:endParaRPr lang="zh-CN" altLang="zh-CN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25310D0-1E2F-484D-8872-AE0649F55AAB}"/>
              </a:ext>
            </a:extLst>
          </p:cNvPr>
          <p:cNvGrpSpPr/>
          <p:nvPr/>
        </p:nvGrpSpPr>
        <p:grpSpPr>
          <a:xfrm>
            <a:off x="1017526" y="1136037"/>
            <a:ext cx="317548" cy="333888"/>
            <a:chOff x="5270668" y="1713378"/>
            <a:chExt cx="228340" cy="240090"/>
          </a:xfrm>
        </p:grpSpPr>
        <p:sp>
          <p:nvSpPr>
            <p:cNvPr id="13" name="泪滴形 12">
              <a:extLst>
                <a:ext uri="{FF2B5EF4-FFF2-40B4-BE49-F238E27FC236}">
                  <a16:creationId xmlns:a16="http://schemas.microsoft.com/office/drawing/2014/main" id="{0A508066-467F-4AFD-BEF4-6E89607C7735}"/>
                </a:ext>
              </a:extLst>
            </p:cNvPr>
            <p:cNvSpPr/>
            <p:nvPr/>
          </p:nvSpPr>
          <p:spPr bwMode="auto">
            <a:xfrm>
              <a:off x="5270668" y="1713378"/>
              <a:ext cx="228340" cy="240090"/>
            </a:xfrm>
            <a:prstGeom prst="teardrop">
              <a:avLst/>
            </a:prstGeom>
            <a:solidFill>
              <a:schemeClr val="accent6"/>
            </a:solidFill>
            <a:ln w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475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930B0631-664D-40ED-889A-FE782F401012}"/>
                </a:ext>
              </a:extLst>
            </p:cNvPr>
            <p:cNvSpPr/>
            <p:nvPr/>
          </p:nvSpPr>
          <p:spPr bwMode="auto">
            <a:xfrm rot="20465482">
              <a:off x="5329724" y="1775473"/>
              <a:ext cx="110228" cy="11590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alpha val="19000"/>
                  </a:schemeClr>
                </a:gs>
                <a:gs pos="3500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20000"/>
                    <a:lumOff val="80000"/>
                    <a:alpha val="0"/>
                  </a:schemeClr>
                </a:gs>
                <a:gs pos="67000">
                  <a:schemeClr val="accent6">
                    <a:lumMod val="40000"/>
                    <a:lumOff val="60000"/>
                    <a:alpha val="2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02B1C36-E793-4DD3-A0DA-C42620CDCACD}"/>
              </a:ext>
            </a:extLst>
          </p:cNvPr>
          <p:cNvGrpSpPr/>
          <p:nvPr/>
        </p:nvGrpSpPr>
        <p:grpSpPr>
          <a:xfrm>
            <a:off x="3627642" y="1852862"/>
            <a:ext cx="2355173" cy="1713250"/>
            <a:chOff x="3627642" y="1852862"/>
            <a:chExt cx="2355173" cy="171325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FC16166-B65D-4BB4-830A-71632325B761}"/>
                </a:ext>
              </a:extLst>
            </p:cNvPr>
            <p:cNvGrpSpPr/>
            <p:nvPr/>
          </p:nvGrpSpPr>
          <p:grpSpPr>
            <a:xfrm>
              <a:off x="3682363" y="1852862"/>
              <a:ext cx="2245730" cy="1694753"/>
              <a:chOff x="3682363" y="1852862"/>
              <a:chExt cx="2245730" cy="1694753"/>
            </a:xfrm>
          </p:grpSpPr>
          <p:grpSp>
            <p:nvGrpSpPr>
              <p:cNvPr id="151" name="组合 150">
                <a:extLst>
                  <a:ext uri="{FF2B5EF4-FFF2-40B4-BE49-F238E27FC236}">
                    <a16:creationId xmlns:a16="http://schemas.microsoft.com/office/drawing/2014/main" id="{2F4C8E0E-1228-4D4C-94EC-5C144790C8D5}"/>
                  </a:ext>
                </a:extLst>
              </p:cNvPr>
              <p:cNvGrpSpPr/>
              <p:nvPr/>
            </p:nvGrpSpPr>
            <p:grpSpPr>
              <a:xfrm>
                <a:off x="4189013" y="1852862"/>
                <a:ext cx="1232431" cy="1122152"/>
                <a:chOff x="1283195" y="1858203"/>
                <a:chExt cx="1617847" cy="1473080"/>
              </a:xfrm>
            </p:grpSpPr>
            <p:grpSp>
              <p:nvGrpSpPr>
                <p:cNvPr id="152" name="组合 151">
                  <a:extLst>
                    <a:ext uri="{FF2B5EF4-FFF2-40B4-BE49-F238E27FC236}">
                      <a16:creationId xmlns:a16="http://schemas.microsoft.com/office/drawing/2014/main" id="{EA87EF4D-7796-4AFB-9A4F-E659AE4EF036}"/>
                    </a:ext>
                  </a:extLst>
                </p:cNvPr>
                <p:cNvGrpSpPr/>
                <p:nvPr/>
              </p:nvGrpSpPr>
              <p:grpSpPr>
                <a:xfrm>
                  <a:off x="1283195" y="1858203"/>
                  <a:ext cx="1617847" cy="1473080"/>
                  <a:chOff x="1283195" y="1858203"/>
                  <a:chExt cx="1617847" cy="1473080"/>
                </a:xfrm>
              </p:grpSpPr>
              <p:pic>
                <p:nvPicPr>
                  <p:cNvPr id="154" name="图形 153">
                    <a:extLst>
                      <a:ext uri="{FF2B5EF4-FFF2-40B4-BE49-F238E27FC236}">
                        <a16:creationId xmlns:a16="http://schemas.microsoft.com/office/drawing/2014/main" id="{3581C86B-60A8-4C6E-BB2E-5088AFBEA6B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lum bright="-20000" contrast="20000"/>
                    <a:extLst>
                      <a:ext uri="{28A0092B-C50C-407E-A947-70E740481C1C}">
                        <a14:useLocalDpi xmlns:a14="http://schemas.microsoft.com/office/drawing/2010/main"/>
                      </a:ex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609038" y="1858203"/>
                    <a:ext cx="981762" cy="981762"/>
                  </a:xfrm>
                  <a:prstGeom prst="rect">
                    <a:avLst/>
                  </a:prstGeom>
                </p:spPr>
              </p:pic>
              <p:grpSp>
                <p:nvGrpSpPr>
                  <p:cNvPr id="155" name="组合 154">
                    <a:extLst>
                      <a:ext uri="{FF2B5EF4-FFF2-40B4-BE49-F238E27FC236}">
                        <a16:creationId xmlns:a16="http://schemas.microsoft.com/office/drawing/2014/main" id="{998D4CA3-EA63-4569-A492-173FDE521483}"/>
                      </a:ext>
                    </a:extLst>
                  </p:cNvPr>
                  <p:cNvGrpSpPr/>
                  <p:nvPr/>
                </p:nvGrpSpPr>
                <p:grpSpPr>
                  <a:xfrm>
                    <a:off x="1283195" y="2549336"/>
                    <a:ext cx="1617847" cy="781947"/>
                    <a:chOff x="1283195" y="2549336"/>
                    <a:chExt cx="1617847" cy="781947"/>
                  </a:xfrm>
                </p:grpSpPr>
                <p:pic>
                  <p:nvPicPr>
                    <p:cNvPr id="156" name="图片 155" descr="卡通人物&#10;&#10;低可信度描述已自动生成">
                      <a:extLst>
                        <a:ext uri="{FF2B5EF4-FFF2-40B4-BE49-F238E27FC236}">
                          <a16:creationId xmlns:a16="http://schemas.microsoft.com/office/drawing/2014/main" id="{9B65F302-3665-4F51-ACC4-FEAD2037C710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>
                    <a:xfrm>
                      <a:off x="2022007" y="2549336"/>
                      <a:ext cx="879035" cy="781947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62" name="图片 161" descr="卡通人物&#10;&#10;低可信度描述已自动生成">
                      <a:extLst>
                        <a:ext uri="{FF2B5EF4-FFF2-40B4-BE49-F238E27FC236}">
                          <a16:creationId xmlns:a16="http://schemas.microsoft.com/office/drawing/2014/main" id="{96225551-7EEB-4C10-8A06-3738749420C1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6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>
                    <a:xfrm>
                      <a:off x="1283195" y="2549969"/>
                      <a:ext cx="876832" cy="780440"/>
                    </a:xfrm>
                    <a:prstGeom prst="rect">
                      <a:avLst/>
                    </a:prstGeom>
                  </p:spPr>
                </p:pic>
              </p:grpSp>
            </p:grpSp>
            <p:sp>
              <p:nvSpPr>
                <p:cNvPr id="153" name="椭圆 152">
                  <a:extLst>
                    <a:ext uri="{FF2B5EF4-FFF2-40B4-BE49-F238E27FC236}">
                      <a16:creationId xmlns:a16="http://schemas.microsoft.com/office/drawing/2014/main" id="{A85E0D04-91D0-4856-9418-297A1AF53E1B}"/>
                    </a:ext>
                  </a:extLst>
                </p:cNvPr>
                <p:cNvSpPr/>
                <p:nvPr/>
              </p:nvSpPr>
              <p:spPr bwMode="auto">
                <a:xfrm>
                  <a:off x="1447800" y="2200814"/>
                  <a:ext cx="1289050" cy="987671"/>
                </a:xfrm>
                <a:prstGeom prst="ellipse">
                  <a:avLst/>
                </a:prstGeom>
                <a:gradFill flip="none" rotWithShape="1">
                  <a:gsLst>
                    <a:gs pos="99000">
                      <a:schemeClr val="accent5">
                        <a:lumMod val="50000"/>
                        <a:alpha val="58000"/>
                      </a:schemeClr>
                    </a:gs>
                    <a:gs pos="50000">
                      <a:srgbClr val="FFD43A">
                        <a:alpha val="0"/>
                      </a:srgbClr>
                    </a:gs>
                    <a:gs pos="51000">
                      <a:schemeClr val="accent5">
                        <a:lumMod val="50000"/>
                        <a:alpha val="25000"/>
                      </a:schemeClr>
                    </a:gs>
                    <a:gs pos="0">
                      <a:schemeClr val="accent5">
                        <a:alpha val="0"/>
                      </a:schemeClr>
                    </a:gs>
                  </a:gsLst>
                  <a:lin ang="5400000" scaled="1"/>
                  <a:tileRect/>
                </a:gradFill>
                <a:ln w="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3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cs typeface="宋体" panose="02010600030101010101" pitchFamily="2" charset="-122"/>
                  </a:endParaRPr>
                </a:p>
              </p:txBody>
            </p:sp>
          </p:grp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4E7948C6-3EAF-4977-A899-A815FFBE61D8}"/>
                  </a:ext>
                </a:extLst>
              </p:cNvPr>
              <p:cNvSpPr txBox="1"/>
              <p:nvPr/>
            </p:nvSpPr>
            <p:spPr>
              <a:xfrm>
                <a:off x="4346010" y="2464581"/>
                <a:ext cx="918437" cy="481739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chemeClr val="accent6"/>
                    </a:solidFill>
                    <a:effectLst/>
                    <a:latin typeface="锐字云字库美黑GB" panose="02010604000000000000" pitchFamily="2" charset="-122"/>
                    <a:ea typeface="锐字云字库美黑GB" panose="02010604000000000000" pitchFamily="2" charset="-122"/>
                  </a:rPr>
                  <a:t>2 </a:t>
                </a:r>
                <a:r>
                  <a:rPr lang="zh-CN" altLang="en-US" sz="1400" dirty="0">
                    <a:solidFill>
                      <a:schemeClr val="accent6"/>
                    </a:solidFill>
                    <a:effectLst/>
                    <a:latin typeface="锐字云字库美黑GB" panose="02010604000000000000" pitchFamily="2" charset="-122"/>
                    <a:ea typeface="锐字云字库美黑GB" panose="02010604000000000000" pitchFamily="2" charset="-122"/>
                  </a:rPr>
                  <a:t>月</a:t>
                </a:r>
              </a:p>
            </p:txBody>
          </p:sp>
          <p:sp>
            <p:nvSpPr>
              <p:cNvPr id="131" name="矩形: 圆顶角 130">
                <a:extLst>
                  <a:ext uri="{FF2B5EF4-FFF2-40B4-BE49-F238E27FC236}">
                    <a16:creationId xmlns:a16="http://schemas.microsoft.com/office/drawing/2014/main" id="{AEE26DD5-35D1-496B-A68A-5C218721D6A6}"/>
                  </a:ext>
                </a:extLst>
              </p:cNvPr>
              <p:cNvSpPr/>
              <p:nvPr/>
            </p:nvSpPr>
            <p:spPr bwMode="auto">
              <a:xfrm>
                <a:off x="3682363" y="3126601"/>
                <a:ext cx="2245730" cy="42101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6"/>
              </a:solidFill>
              <a:ln w="0">
                <a:gradFill flip="none" rotWithShape="1">
                  <a:gsLst>
                    <a:gs pos="0">
                      <a:schemeClr val="bg2"/>
                    </a:gs>
                    <a:gs pos="53000">
                      <a:schemeClr val="accent6">
                        <a:lumMod val="75000"/>
                      </a:schemeClr>
                    </a:gs>
                    <a:gs pos="100000">
                      <a:schemeClr val="accent6">
                        <a:lumMod val="50000"/>
                      </a:schemeClr>
                    </a:gs>
                  </a:gsLst>
                  <a:lin ang="5400000" scaled="1"/>
                  <a:tileRect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  <p:sp>
            <p:nvSpPr>
              <p:cNvPr id="132" name="矩形: 圆顶角 131">
                <a:extLst>
                  <a:ext uri="{FF2B5EF4-FFF2-40B4-BE49-F238E27FC236}">
                    <a16:creationId xmlns:a16="http://schemas.microsoft.com/office/drawing/2014/main" id="{F5364AC8-F879-4E24-A232-0E002B9AB633}"/>
                  </a:ext>
                </a:extLst>
              </p:cNvPr>
              <p:cNvSpPr/>
              <p:nvPr/>
            </p:nvSpPr>
            <p:spPr bwMode="auto">
              <a:xfrm>
                <a:off x="4365700" y="2981888"/>
                <a:ext cx="879056" cy="141878"/>
              </a:xfrm>
              <a:prstGeom prst="round2SameRect">
                <a:avLst>
                  <a:gd name="adj1" fmla="val 24824"/>
                  <a:gd name="adj2" fmla="val 0"/>
                </a:avLst>
              </a:prstGeom>
              <a:solidFill>
                <a:schemeClr val="accent6"/>
              </a:solidFill>
              <a:ln w="3175"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B8FF50F-9CC2-49B3-B862-DF0E7F2AFE45}"/>
                </a:ext>
              </a:extLst>
            </p:cNvPr>
            <p:cNvSpPr txBox="1"/>
            <p:nvPr/>
          </p:nvSpPr>
          <p:spPr>
            <a:xfrm>
              <a:off x="3627642" y="3084373"/>
              <a:ext cx="2355173" cy="481739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优秀货币市场交易商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E57CA95-218D-4BDA-9454-E591D9E169BC}"/>
              </a:ext>
            </a:extLst>
          </p:cNvPr>
          <p:cNvGrpSpPr/>
          <p:nvPr/>
        </p:nvGrpSpPr>
        <p:grpSpPr>
          <a:xfrm>
            <a:off x="6210897" y="4073464"/>
            <a:ext cx="2355173" cy="1767578"/>
            <a:chOff x="6210897" y="4073464"/>
            <a:chExt cx="2355173" cy="1767578"/>
          </a:xfrm>
        </p:grpSpPr>
        <p:grpSp>
          <p:nvGrpSpPr>
            <p:cNvPr id="211" name="组合 210">
              <a:extLst>
                <a:ext uri="{FF2B5EF4-FFF2-40B4-BE49-F238E27FC236}">
                  <a16:creationId xmlns:a16="http://schemas.microsoft.com/office/drawing/2014/main" id="{A758B048-04AA-429F-96C4-534D3B29EE36}"/>
                </a:ext>
              </a:extLst>
            </p:cNvPr>
            <p:cNvGrpSpPr/>
            <p:nvPr/>
          </p:nvGrpSpPr>
          <p:grpSpPr>
            <a:xfrm>
              <a:off x="6772268" y="4073464"/>
              <a:ext cx="1232431" cy="1122152"/>
              <a:chOff x="1283195" y="1858203"/>
              <a:chExt cx="1617847" cy="1473080"/>
            </a:xfrm>
          </p:grpSpPr>
          <p:grpSp>
            <p:nvGrpSpPr>
              <p:cNvPr id="212" name="组合 211">
                <a:extLst>
                  <a:ext uri="{FF2B5EF4-FFF2-40B4-BE49-F238E27FC236}">
                    <a16:creationId xmlns:a16="http://schemas.microsoft.com/office/drawing/2014/main" id="{D3DD0507-1F7D-43E8-A73F-CA86397D38A8}"/>
                  </a:ext>
                </a:extLst>
              </p:cNvPr>
              <p:cNvGrpSpPr/>
              <p:nvPr/>
            </p:nvGrpSpPr>
            <p:grpSpPr>
              <a:xfrm>
                <a:off x="1283195" y="1858203"/>
                <a:ext cx="1617847" cy="1473080"/>
                <a:chOff x="1283195" y="1858203"/>
                <a:chExt cx="1617847" cy="1473080"/>
              </a:xfrm>
            </p:grpSpPr>
            <p:pic>
              <p:nvPicPr>
                <p:cNvPr id="214" name="图形 213">
                  <a:extLst>
                    <a:ext uri="{FF2B5EF4-FFF2-40B4-BE49-F238E27FC236}">
                      <a16:creationId xmlns:a16="http://schemas.microsoft.com/office/drawing/2014/main" id="{EBD45CC6-19C6-4DE8-A30D-3A549961183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lum bright="-20000" contrast="20000"/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09038" y="1858203"/>
                  <a:ext cx="981762" cy="981762"/>
                </a:xfrm>
                <a:prstGeom prst="rect">
                  <a:avLst/>
                </a:prstGeom>
              </p:spPr>
            </p:pic>
            <p:grpSp>
              <p:nvGrpSpPr>
                <p:cNvPr id="215" name="组合 214">
                  <a:extLst>
                    <a:ext uri="{FF2B5EF4-FFF2-40B4-BE49-F238E27FC236}">
                      <a16:creationId xmlns:a16="http://schemas.microsoft.com/office/drawing/2014/main" id="{6BD0AE73-4521-44DB-B70A-4CE1EFE77A40}"/>
                    </a:ext>
                  </a:extLst>
                </p:cNvPr>
                <p:cNvGrpSpPr/>
                <p:nvPr/>
              </p:nvGrpSpPr>
              <p:grpSpPr>
                <a:xfrm>
                  <a:off x="1283195" y="2549336"/>
                  <a:ext cx="1617847" cy="781947"/>
                  <a:chOff x="1283195" y="2549336"/>
                  <a:chExt cx="1617847" cy="781947"/>
                </a:xfrm>
              </p:grpSpPr>
              <p:pic>
                <p:nvPicPr>
                  <p:cNvPr id="216" name="图片 215" descr="卡通人物&#10;&#10;低可信度描述已自动生成">
                    <a:extLst>
                      <a:ext uri="{FF2B5EF4-FFF2-40B4-BE49-F238E27FC236}">
                        <a16:creationId xmlns:a16="http://schemas.microsoft.com/office/drawing/2014/main" id="{248D321D-7773-4B47-BEA1-EA05FC5CB4A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>
                    <a:off x="2022007" y="2549336"/>
                    <a:ext cx="879035" cy="781947"/>
                  </a:xfrm>
                  <a:prstGeom prst="rect">
                    <a:avLst/>
                  </a:prstGeom>
                </p:spPr>
              </p:pic>
              <p:pic>
                <p:nvPicPr>
                  <p:cNvPr id="217" name="图片 216" descr="卡通人物&#10;&#10;低可信度描述已自动生成">
                    <a:extLst>
                      <a:ext uri="{FF2B5EF4-FFF2-40B4-BE49-F238E27FC236}">
                        <a16:creationId xmlns:a16="http://schemas.microsoft.com/office/drawing/2014/main" id="{A81ACF2A-C578-4E0A-AE9A-917BD25F1F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>
                    <a:off x="1283195" y="2549969"/>
                    <a:ext cx="876832" cy="780440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213" name="椭圆 212">
                <a:extLst>
                  <a:ext uri="{FF2B5EF4-FFF2-40B4-BE49-F238E27FC236}">
                    <a16:creationId xmlns:a16="http://schemas.microsoft.com/office/drawing/2014/main" id="{D4195A59-ECF7-4C32-B8CD-CC8BD1E1F6AA}"/>
                  </a:ext>
                </a:extLst>
              </p:cNvPr>
              <p:cNvSpPr/>
              <p:nvPr/>
            </p:nvSpPr>
            <p:spPr bwMode="auto">
              <a:xfrm>
                <a:off x="1447800" y="2200814"/>
                <a:ext cx="1289050" cy="987671"/>
              </a:xfrm>
              <a:prstGeom prst="ellipse">
                <a:avLst/>
              </a:prstGeom>
              <a:gradFill flip="none" rotWithShape="1">
                <a:gsLst>
                  <a:gs pos="99000">
                    <a:schemeClr val="accent5">
                      <a:lumMod val="50000"/>
                      <a:alpha val="58000"/>
                    </a:schemeClr>
                  </a:gs>
                  <a:gs pos="50000">
                    <a:srgbClr val="FFD43A">
                      <a:alpha val="0"/>
                    </a:srgbClr>
                  </a:gs>
                  <a:gs pos="51000">
                    <a:schemeClr val="accent5">
                      <a:lumMod val="50000"/>
                      <a:alpha val="25000"/>
                    </a:schemeClr>
                  </a:gs>
                  <a:gs pos="0">
                    <a:schemeClr val="accent5">
                      <a:alpha val="0"/>
                    </a:schemeClr>
                  </a:gs>
                </a:gsLst>
                <a:lin ang="5400000" scaled="1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EA9AA21-4F37-4CDB-B4B8-B9CAC1FBE9D3}"/>
                </a:ext>
              </a:extLst>
            </p:cNvPr>
            <p:cNvSpPr txBox="1"/>
            <p:nvPr/>
          </p:nvSpPr>
          <p:spPr>
            <a:xfrm>
              <a:off x="6929265" y="4688974"/>
              <a:ext cx="918437" cy="48173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accent6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10</a:t>
              </a:r>
              <a:r>
                <a:rPr lang="zh-CN" altLang="en-US" sz="1400" dirty="0">
                  <a:solidFill>
                    <a:schemeClr val="accent6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月</a:t>
              </a:r>
            </a:p>
          </p:txBody>
        </p:sp>
        <p:sp>
          <p:nvSpPr>
            <p:cNvPr id="146" name="矩形: 圆顶角 145">
              <a:extLst>
                <a:ext uri="{FF2B5EF4-FFF2-40B4-BE49-F238E27FC236}">
                  <a16:creationId xmlns:a16="http://schemas.microsoft.com/office/drawing/2014/main" id="{6B98ECD7-45BB-428E-ABE7-9548832ED8EF}"/>
                </a:ext>
              </a:extLst>
            </p:cNvPr>
            <p:cNvSpPr/>
            <p:nvPr/>
          </p:nvSpPr>
          <p:spPr bwMode="auto">
            <a:xfrm>
              <a:off x="6265618" y="5341746"/>
              <a:ext cx="2245730" cy="42101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6"/>
            </a:solidFill>
            <a:ln w="0">
              <a:gradFill flip="none" rotWithShape="1">
                <a:gsLst>
                  <a:gs pos="0">
                    <a:schemeClr val="bg2"/>
                  </a:gs>
                  <a:gs pos="53000">
                    <a:schemeClr val="accent6">
                      <a:lumMod val="75000"/>
                    </a:schemeClr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47" name="矩形: 圆顶角 146">
              <a:extLst>
                <a:ext uri="{FF2B5EF4-FFF2-40B4-BE49-F238E27FC236}">
                  <a16:creationId xmlns:a16="http://schemas.microsoft.com/office/drawing/2014/main" id="{5A57B819-C2E9-44E9-B3CC-E8855B112A4E}"/>
                </a:ext>
              </a:extLst>
            </p:cNvPr>
            <p:cNvSpPr/>
            <p:nvPr/>
          </p:nvSpPr>
          <p:spPr bwMode="auto">
            <a:xfrm>
              <a:off x="6948955" y="5197033"/>
              <a:ext cx="879056" cy="141878"/>
            </a:xfrm>
            <a:prstGeom prst="round2SameRect">
              <a:avLst>
                <a:gd name="adj1" fmla="val 24824"/>
                <a:gd name="adj2" fmla="val 0"/>
              </a:avLst>
            </a:prstGeom>
            <a:solidFill>
              <a:schemeClr val="accent6"/>
            </a:solidFill>
            <a:ln w="3175">
              <a:solidFill>
                <a:schemeClr val="accent6">
                  <a:lumMod val="60000"/>
                  <a:lumOff val="4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75F5009-B1C3-4EA4-91A0-1E5B99B24B58}"/>
                </a:ext>
              </a:extLst>
            </p:cNvPr>
            <p:cNvSpPr txBox="1"/>
            <p:nvPr/>
          </p:nvSpPr>
          <p:spPr>
            <a:xfrm>
              <a:off x="6210897" y="5359303"/>
              <a:ext cx="2355173" cy="48173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优秀城商行奖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32ED4EA-0331-4390-9132-AB1A2E02009D}"/>
              </a:ext>
            </a:extLst>
          </p:cNvPr>
          <p:cNvGrpSpPr/>
          <p:nvPr/>
        </p:nvGrpSpPr>
        <p:grpSpPr>
          <a:xfrm>
            <a:off x="8794152" y="1852862"/>
            <a:ext cx="2355173" cy="1713250"/>
            <a:chOff x="8794152" y="1852862"/>
            <a:chExt cx="2355173" cy="1713250"/>
          </a:xfrm>
        </p:grpSpPr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id="{1CC213B7-7B8C-46DE-80A1-615C5962104D}"/>
                </a:ext>
              </a:extLst>
            </p:cNvPr>
            <p:cNvGrpSpPr/>
            <p:nvPr/>
          </p:nvGrpSpPr>
          <p:grpSpPr>
            <a:xfrm>
              <a:off x="9355523" y="1852862"/>
              <a:ext cx="1232431" cy="1122152"/>
              <a:chOff x="1283195" y="1858203"/>
              <a:chExt cx="1617847" cy="1473080"/>
            </a:xfrm>
          </p:grpSpPr>
          <p:grpSp>
            <p:nvGrpSpPr>
              <p:cNvPr id="190" name="组合 189">
                <a:extLst>
                  <a:ext uri="{FF2B5EF4-FFF2-40B4-BE49-F238E27FC236}">
                    <a16:creationId xmlns:a16="http://schemas.microsoft.com/office/drawing/2014/main" id="{91797196-AABF-4DF6-8938-1B4CF351F281}"/>
                  </a:ext>
                </a:extLst>
              </p:cNvPr>
              <p:cNvGrpSpPr/>
              <p:nvPr/>
            </p:nvGrpSpPr>
            <p:grpSpPr>
              <a:xfrm>
                <a:off x="1283195" y="1858203"/>
                <a:ext cx="1617847" cy="1473080"/>
                <a:chOff x="1283195" y="1858203"/>
                <a:chExt cx="1617847" cy="1473080"/>
              </a:xfrm>
            </p:grpSpPr>
            <p:pic>
              <p:nvPicPr>
                <p:cNvPr id="193" name="图形 192">
                  <a:extLst>
                    <a:ext uri="{FF2B5EF4-FFF2-40B4-BE49-F238E27FC236}">
                      <a16:creationId xmlns:a16="http://schemas.microsoft.com/office/drawing/2014/main" id="{9FFB21EB-C2FD-45CF-91AF-F2950D14DC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lum bright="-20000" contrast="20000"/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09038" y="1858203"/>
                  <a:ext cx="981762" cy="981762"/>
                </a:xfrm>
                <a:prstGeom prst="rect">
                  <a:avLst/>
                </a:prstGeom>
              </p:spPr>
            </p:pic>
            <p:grpSp>
              <p:nvGrpSpPr>
                <p:cNvPr id="194" name="组合 193">
                  <a:extLst>
                    <a:ext uri="{FF2B5EF4-FFF2-40B4-BE49-F238E27FC236}">
                      <a16:creationId xmlns:a16="http://schemas.microsoft.com/office/drawing/2014/main" id="{25CD893D-0C25-4D86-BC49-7F80C73574BE}"/>
                    </a:ext>
                  </a:extLst>
                </p:cNvPr>
                <p:cNvGrpSpPr/>
                <p:nvPr/>
              </p:nvGrpSpPr>
              <p:grpSpPr>
                <a:xfrm>
                  <a:off x="1283195" y="2549336"/>
                  <a:ext cx="1617847" cy="781947"/>
                  <a:chOff x="1283195" y="2549336"/>
                  <a:chExt cx="1617847" cy="781947"/>
                </a:xfrm>
              </p:grpSpPr>
              <p:pic>
                <p:nvPicPr>
                  <p:cNvPr id="195" name="图片 194" descr="卡通人物&#10;&#10;低可信度描述已自动生成">
                    <a:extLst>
                      <a:ext uri="{FF2B5EF4-FFF2-40B4-BE49-F238E27FC236}">
                        <a16:creationId xmlns:a16="http://schemas.microsoft.com/office/drawing/2014/main" id="{6785D1B0-A5A6-44D1-BE67-03C787B1F4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>
                    <a:off x="2022007" y="2549336"/>
                    <a:ext cx="879035" cy="781947"/>
                  </a:xfrm>
                  <a:prstGeom prst="rect">
                    <a:avLst/>
                  </a:prstGeom>
                </p:spPr>
              </p:pic>
              <p:pic>
                <p:nvPicPr>
                  <p:cNvPr id="196" name="图片 195" descr="卡通人物&#10;&#10;低可信度描述已自动生成">
                    <a:extLst>
                      <a:ext uri="{FF2B5EF4-FFF2-40B4-BE49-F238E27FC236}">
                        <a16:creationId xmlns:a16="http://schemas.microsoft.com/office/drawing/2014/main" id="{D64550EB-1DEF-401B-8463-1D46853FA9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>
                    <a:off x="1283195" y="2549969"/>
                    <a:ext cx="876832" cy="780440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4B189852-A3F0-4003-BBE9-AF5B452D2671}"/>
                  </a:ext>
                </a:extLst>
              </p:cNvPr>
              <p:cNvSpPr/>
              <p:nvPr/>
            </p:nvSpPr>
            <p:spPr bwMode="auto">
              <a:xfrm>
                <a:off x="1447800" y="2200814"/>
                <a:ext cx="1289050" cy="987671"/>
              </a:xfrm>
              <a:prstGeom prst="ellipse">
                <a:avLst/>
              </a:prstGeom>
              <a:gradFill flip="none" rotWithShape="1">
                <a:gsLst>
                  <a:gs pos="99000">
                    <a:schemeClr val="accent5">
                      <a:lumMod val="50000"/>
                      <a:alpha val="58000"/>
                    </a:schemeClr>
                  </a:gs>
                  <a:gs pos="50000">
                    <a:srgbClr val="FFD43A">
                      <a:alpha val="0"/>
                    </a:srgbClr>
                  </a:gs>
                  <a:gs pos="51000">
                    <a:schemeClr val="accent5">
                      <a:lumMod val="50000"/>
                      <a:alpha val="25000"/>
                    </a:schemeClr>
                  </a:gs>
                  <a:gs pos="0">
                    <a:schemeClr val="accent5">
                      <a:alpha val="0"/>
                    </a:schemeClr>
                  </a:gs>
                </a:gsLst>
                <a:lin ang="5400000" scaled="1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AD83A1C-1ABB-4E74-815E-E7D521B65439}"/>
                </a:ext>
              </a:extLst>
            </p:cNvPr>
            <p:cNvSpPr txBox="1"/>
            <p:nvPr/>
          </p:nvSpPr>
          <p:spPr>
            <a:xfrm>
              <a:off x="9512520" y="2464581"/>
              <a:ext cx="918437" cy="48173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accent6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5</a:t>
              </a:r>
              <a:r>
                <a:rPr lang="zh-CN" altLang="en-US" sz="1400" dirty="0">
                  <a:solidFill>
                    <a:schemeClr val="accent6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月</a:t>
              </a:r>
            </a:p>
          </p:txBody>
        </p:sp>
        <p:sp>
          <p:nvSpPr>
            <p:cNvPr id="143" name="矩形: 圆顶角 142">
              <a:extLst>
                <a:ext uri="{FF2B5EF4-FFF2-40B4-BE49-F238E27FC236}">
                  <a16:creationId xmlns:a16="http://schemas.microsoft.com/office/drawing/2014/main" id="{5208A355-2D56-477D-B25F-0D474A73134E}"/>
                </a:ext>
              </a:extLst>
            </p:cNvPr>
            <p:cNvSpPr/>
            <p:nvPr/>
          </p:nvSpPr>
          <p:spPr bwMode="auto">
            <a:xfrm>
              <a:off x="8848873" y="3126601"/>
              <a:ext cx="2245730" cy="42101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6"/>
            </a:solidFill>
            <a:ln w="0">
              <a:gradFill flip="none" rotWithShape="1">
                <a:gsLst>
                  <a:gs pos="0">
                    <a:schemeClr val="bg2"/>
                  </a:gs>
                  <a:gs pos="53000">
                    <a:schemeClr val="accent6">
                      <a:lumMod val="75000"/>
                    </a:schemeClr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44" name="矩形: 圆顶角 143">
              <a:extLst>
                <a:ext uri="{FF2B5EF4-FFF2-40B4-BE49-F238E27FC236}">
                  <a16:creationId xmlns:a16="http://schemas.microsoft.com/office/drawing/2014/main" id="{B7E260E8-ECBF-4649-B44A-DD71E29AAEFC}"/>
                </a:ext>
              </a:extLst>
            </p:cNvPr>
            <p:cNvSpPr/>
            <p:nvPr/>
          </p:nvSpPr>
          <p:spPr bwMode="auto">
            <a:xfrm>
              <a:off x="9532210" y="2981888"/>
              <a:ext cx="879056" cy="141878"/>
            </a:xfrm>
            <a:prstGeom prst="round2SameRect">
              <a:avLst>
                <a:gd name="adj1" fmla="val 24824"/>
                <a:gd name="adj2" fmla="val 0"/>
              </a:avLst>
            </a:prstGeom>
            <a:solidFill>
              <a:schemeClr val="accent6"/>
            </a:solidFill>
            <a:ln w="3175">
              <a:solidFill>
                <a:schemeClr val="accent6">
                  <a:lumMod val="60000"/>
                  <a:lumOff val="4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91661D3-87CF-4E85-8548-C7FEEB197B03}"/>
                </a:ext>
              </a:extLst>
            </p:cNvPr>
            <p:cNvSpPr txBox="1"/>
            <p:nvPr/>
          </p:nvSpPr>
          <p:spPr>
            <a:xfrm>
              <a:off x="8794152" y="3084373"/>
              <a:ext cx="2355173" cy="481739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考评优秀单位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AAF9469-BEA0-4AB6-BDA7-35C6216D5622}"/>
              </a:ext>
            </a:extLst>
          </p:cNvPr>
          <p:cNvGrpSpPr/>
          <p:nvPr/>
        </p:nvGrpSpPr>
        <p:grpSpPr>
          <a:xfrm>
            <a:off x="8794152" y="4073464"/>
            <a:ext cx="2355173" cy="1767578"/>
            <a:chOff x="8794152" y="4073464"/>
            <a:chExt cx="2355173" cy="1767578"/>
          </a:xfrm>
        </p:grpSpPr>
        <p:grpSp>
          <p:nvGrpSpPr>
            <p:cNvPr id="218" name="组合 217">
              <a:extLst>
                <a:ext uri="{FF2B5EF4-FFF2-40B4-BE49-F238E27FC236}">
                  <a16:creationId xmlns:a16="http://schemas.microsoft.com/office/drawing/2014/main" id="{1B5D5DB1-3424-4065-BEA6-B9C75FC36B65}"/>
                </a:ext>
              </a:extLst>
            </p:cNvPr>
            <p:cNvGrpSpPr/>
            <p:nvPr/>
          </p:nvGrpSpPr>
          <p:grpSpPr>
            <a:xfrm>
              <a:off x="9355523" y="4073464"/>
              <a:ext cx="1232431" cy="1122152"/>
              <a:chOff x="1283195" y="1858203"/>
              <a:chExt cx="1617847" cy="1473080"/>
            </a:xfrm>
          </p:grpSpPr>
          <p:grpSp>
            <p:nvGrpSpPr>
              <p:cNvPr id="219" name="组合 218">
                <a:extLst>
                  <a:ext uri="{FF2B5EF4-FFF2-40B4-BE49-F238E27FC236}">
                    <a16:creationId xmlns:a16="http://schemas.microsoft.com/office/drawing/2014/main" id="{D7FE160D-D77C-49B1-8BDE-9B92B7B0C117}"/>
                  </a:ext>
                </a:extLst>
              </p:cNvPr>
              <p:cNvGrpSpPr/>
              <p:nvPr/>
            </p:nvGrpSpPr>
            <p:grpSpPr>
              <a:xfrm>
                <a:off x="1283195" y="1858203"/>
                <a:ext cx="1617847" cy="1473080"/>
                <a:chOff x="1283195" y="1858203"/>
                <a:chExt cx="1617847" cy="1473080"/>
              </a:xfrm>
            </p:grpSpPr>
            <p:pic>
              <p:nvPicPr>
                <p:cNvPr id="221" name="图形 220">
                  <a:extLst>
                    <a:ext uri="{FF2B5EF4-FFF2-40B4-BE49-F238E27FC236}">
                      <a16:creationId xmlns:a16="http://schemas.microsoft.com/office/drawing/2014/main" id="{8CDA3E7D-128D-4D47-A686-E291289704C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lum bright="-20000" contrast="20000"/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09038" y="1858203"/>
                  <a:ext cx="981762" cy="981762"/>
                </a:xfrm>
                <a:prstGeom prst="rect">
                  <a:avLst/>
                </a:prstGeom>
              </p:spPr>
            </p:pic>
            <p:grpSp>
              <p:nvGrpSpPr>
                <p:cNvPr id="222" name="组合 221">
                  <a:extLst>
                    <a:ext uri="{FF2B5EF4-FFF2-40B4-BE49-F238E27FC236}">
                      <a16:creationId xmlns:a16="http://schemas.microsoft.com/office/drawing/2014/main" id="{F0EB5DC0-FDFB-4367-B55E-903323039A77}"/>
                    </a:ext>
                  </a:extLst>
                </p:cNvPr>
                <p:cNvGrpSpPr/>
                <p:nvPr/>
              </p:nvGrpSpPr>
              <p:grpSpPr>
                <a:xfrm>
                  <a:off x="1283195" y="2549336"/>
                  <a:ext cx="1617847" cy="781947"/>
                  <a:chOff x="1283195" y="2549336"/>
                  <a:chExt cx="1617847" cy="781947"/>
                </a:xfrm>
              </p:grpSpPr>
              <p:pic>
                <p:nvPicPr>
                  <p:cNvPr id="223" name="图片 222" descr="卡通人物&#10;&#10;低可信度描述已自动生成">
                    <a:extLst>
                      <a:ext uri="{FF2B5EF4-FFF2-40B4-BE49-F238E27FC236}">
                        <a16:creationId xmlns:a16="http://schemas.microsoft.com/office/drawing/2014/main" id="{98BDEDD4-F54A-4522-9C03-582A96DA2DB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>
                    <a:off x="2022007" y="2549336"/>
                    <a:ext cx="879035" cy="781947"/>
                  </a:xfrm>
                  <a:prstGeom prst="rect">
                    <a:avLst/>
                  </a:prstGeom>
                </p:spPr>
              </p:pic>
              <p:pic>
                <p:nvPicPr>
                  <p:cNvPr id="224" name="图片 223" descr="卡通人物&#10;&#10;低可信度描述已自动生成">
                    <a:extLst>
                      <a:ext uri="{FF2B5EF4-FFF2-40B4-BE49-F238E27FC236}">
                        <a16:creationId xmlns:a16="http://schemas.microsoft.com/office/drawing/2014/main" id="{28AD79F9-F47A-4256-A63F-271D4F4FD14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>
                    <a:off x="1283195" y="2549969"/>
                    <a:ext cx="876832" cy="780440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220" name="椭圆 219">
                <a:extLst>
                  <a:ext uri="{FF2B5EF4-FFF2-40B4-BE49-F238E27FC236}">
                    <a16:creationId xmlns:a16="http://schemas.microsoft.com/office/drawing/2014/main" id="{8748FDCC-C2E4-4B3C-AC96-A24AB21A5F74}"/>
                  </a:ext>
                </a:extLst>
              </p:cNvPr>
              <p:cNvSpPr/>
              <p:nvPr/>
            </p:nvSpPr>
            <p:spPr bwMode="auto">
              <a:xfrm>
                <a:off x="1447800" y="2200814"/>
                <a:ext cx="1289050" cy="987671"/>
              </a:xfrm>
              <a:prstGeom prst="ellipse">
                <a:avLst/>
              </a:prstGeom>
              <a:gradFill flip="none" rotWithShape="1">
                <a:gsLst>
                  <a:gs pos="99000">
                    <a:schemeClr val="accent5">
                      <a:lumMod val="50000"/>
                      <a:alpha val="58000"/>
                    </a:schemeClr>
                  </a:gs>
                  <a:gs pos="50000">
                    <a:srgbClr val="FFD43A">
                      <a:alpha val="0"/>
                    </a:srgbClr>
                  </a:gs>
                  <a:gs pos="51000">
                    <a:schemeClr val="accent5">
                      <a:lumMod val="50000"/>
                      <a:alpha val="25000"/>
                    </a:schemeClr>
                  </a:gs>
                  <a:gs pos="0">
                    <a:schemeClr val="accent5">
                      <a:alpha val="0"/>
                    </a:schemeClr>
                  </a:gs>
                </a:gsLst>
                <a:lin ang="5400000" scaled="1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6527C2B-FAB3-4F51-97CC-49DE08099F3C}"/>
                </a:ext>
              </a:extLst>
            </p:cNvPr>
            <p:cNvSpPr txBox="1"/>
            <p:nvPr/>
          </p:nvSpPr>
          <p:spPr>
            <a:xfrm>
              <a:off x="9512520" y="4688974"/>
              <a:ext cx="918437" cy="48173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accent6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11</a:t>
              </a:r>
              <a:r>
                <a:rPr lang="zh-CN" altLang="en-US" sz="1400" dirty="0">
                  <a:solidFill>
                    <a:schemeClr val="accent6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月</a:t>
              </a:r>
            </a:p>
          </p:txBody>
        </p:sp>
        <p:sp>
          <p:nvSpPr>
            <p:cNvPr id="149" name="矩形: 圆顶角 148">
              <a:extLst>
                <a:ext uri="{FF2B5EF4-FFF2-40B4-BE49-F238E27FC236}">
                  <a16:creationId xmlns:a16="http://schemas.microsoft.com/office/drawing/2014/main" id="{37417DDE-24DA-4C4E-AD11-0F2C5FEB6777}"/>
                </a:ext>
              </a:extLst>
            </p:cNvPr>
            <p:cNvSpPr/>
            <p:nvPr/>
          </p:nvSpPr>
          <p:spPr bwMode="auto">
            <a:xfrm>
              <a:off x="8848873" y="5341746"/>
              <a:ext cx="2245730" cy="42101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6"/>
            </a:solidFill>
            <a:ln w="0">
              <a:gradFill flip="none" rotWithShape="1">
                <a:gsLst>
                  <a:gs pos="0">
                    <a:schemeClr val="bg2"/>
                  </a:gs>
                  <a:gs pos="53000">
                    <a:schemeClr val="accent6">
                      <a:lumMod val="75000"/>
                    </a:schemeClr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50" name="矩形: 圆顶角 149">
              <a:extLst>
                <a:ext uri="{FF2B5EF4-FFF2-40B4-BE49-F238E27FC236}">
                  <a16:creationId xmlns:a16="http://schemas.microsoft.com/office/drawing/2014/main" id="{62C39A22-A14F-4CC5-8C25-15620415F389}"/>
                </a:ext>
              </a:extLst>
            </p:cNvPr>
            <p:cNvSpPr/>
            <p:nvPr/>
          </p:nvSpPr>
          <p:spPr bwMode="auto">
            <a:xfrm>
              <a:off x="9532210" y="5197033"/>
              <a:ext cx="879056" cy="141878"/>
            </a:xfrm>
            <a:prstGeom prst="round2SameRect">
              <a:avLst>
                <a:gd name="adj1" fmla="val 24824"/>
                <a:gd name="adj2" fmla="val 0"/>
              </a:avLst>
            </a:prstGeom>
            <a:solidFill>
              <a:schemeClr val="accent6"/>
            </a:solidFill>
            <a:ln w="3175">
              <a:solidFill>
                <a:schemeClr val="accent6">
                  <a:lumMod val="60000"/>
                  <a:lumOff val="4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3D83A52-EFCA-4992-9B1E-0AD492D0DA37}"/>
                </a:ext>
              </a:extLst>
            </p:cNvPr>
            <p:cNvSpPr txBox="1"/>
            <p:nvPr/>
          </p:nvSpPr>
          <p:spPr>
            <a:xfrm>
              <a:off x="8794152" y="5359303"/>
              <a:ext cx="2355173" cy="48173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突出贡献奖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9ED31DB-1AD5-4DF2-AB18-658AA1A9EBCB}"/>
              </a:ext>
            </a:extLst>
          </p:cNvPr>
          <p:cNvGrpSpPr/>
          <p:nvPr/>
        </p:nvGrpSpPr>
        <p:grpSpPr>
          <a:xfrm>
            <a:off x="3627642" y="4073464"/>
            <a:ext cx="2355173" cy="1767578"/>
            <a:chOff x="3627642" y="4073464"/>
            <a:chExt cx="2355173" cy="1767578"/>
          </a:xfrm>
        </p:grpSpPr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id="{345DA2E3-57B3-4095-8A41-6782CF226F9E}"/>
                </a:ext>
              </a:extLst>
            </p:cNvPr>
            <p:cNvGrpSpPr/>
            <p:nvPr/>
          </p:nvGrpSpPr>
          <p:grpSpPr>
            <a:xfrm>
              <a:off x="4189013" y="4073464"/>
              <a:ext cx="1232431" cy="1122152"/>
              <a:chOff x="1283195" y="1858203"/>
              <a:chExt cx="1617847" cy="1473080"/>
            </a:xfrm>
          </p:grpSpPr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id="{CF630CD3-D5AE-4BDC-8DC6-CE43F9D9956A}"/>
                  </a:ext>
                </a:extLst>
              </p:cNvPr>
              <p:cNvGrpSpPr/>
              <p:nvPr/>
            </p:nvGrpSpPr>
            <p:grpSpPr>
              <a:xfrm>
                <a:off x="1283195" y="1858203"/>
                <a:ext cx="1617847" cy="1473080"/>
                <a:chOff x="1283195" y="1858203"/>
                <a:chExt cx="1617847" cy="1473080"/>
              </a:xfrm>
            </p:grpSpPr>
            <p:pic>
              <p:nvPicPr>
                <p:cNvPr id="207" name="图形 206">
                  <a:extLst>
                    <a:ext uri="{FF2B5EF4-FFF2-40B4-BE49-F238E27FC236}">
                      <a16:creationId xmlns:a16="http://schemas.microsoft.com/office/drawing/2014/main" id="{5AEAE4E4-C781-4DB7-9A1B-D12357CA9D9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lum bright="-20000" contrast="20000"/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09038" y="1858203"/>
                  <a:ext cx="981762" cy="981762"/>
                </a:xfrm>
                <a:prstGeom prst="rect">
                  <a:avLst/>
                </a:prstGeom>
              </p:spPr>
            </p:pic>
            <p:grpSp>
              <p:nvGrpSpPr>
                <p:cNvPr id="208" name="组合 207">
                  <a:extLst>
                    <a:ext uri="{FF2B5EF4-FFF2-40B4-BE49-F238E27FC236}">
                      <a16:creationId xmlns:a16="http://schemas.microsoft.com/office/drawing/2014/main" id="{4939CA57-E8ED-42D4-841F-9BB24A21B527}"/>
                    </a:ext>
                  </a:extLst>
                </p:cNvPr>
                <p:cNvGrpSpPr/>
                <p:nvPr/>
              </p:nvGrpSpPr>
              <p:grpSpPr>
                <a:xfrm>
                  <a:off x="1283195" y="2549336"/>
                  <a:ext cx="1617847" cy="781947"/>
                  <a:chOff x="1283195" y="2549336"/>
                  <a:chExt cx="1617847" cy="781947"/>
                </a:xfrm>
              </p:grpSpPr>
              <p:pic>
                <p:nvPicPr>
                  <p:cNvPr id="209" name="图片 208" descr="卡通人物&#10;&#10;低可信度描述已自动生成">
                    <a:extLst>
                      <a:ext uri="{FF2B5EF4-FFF2-40B4-BE49-F238E27FC236}">
                        <a16:creationId xmlns:a16="http://schemas.microsoft.com/office/drawing/2014/main" id="{781D61BD-95EB-4A57-93BA-87351D185BE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>
                    <a:off x="2022007" y="2549336"/>
                    <a:ext cx="879035" cy="781947"/>
                  </a:xfrm>
                  <a:prstGeom prst="rect">
                    <a:avLst/>
                  </a:prstGeom>
                </p:spPr>
              </p:pic>
              <p:pic>
                <p:nvPicPr>
                  <p:cNvPr id="210" name="图片 209" descr="卡通人物&#10;&#10;低可信度描述已自动生成">
                    <a:extLst>
                      <a:ext uri="{FF2B5EF4-FFF2-40B4-BE49-F238E27FC236}">
                        <a16:creationId xmlns:a16="http://schemas.microsoft.com/office/drawing/2014/main" id="{E3FD1BA6-2EB2-45DF-9C35-A6DB190F8A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>
                    <a:off x="1283195" y="2549969"/>
                    <a:ext cx="876832" cy="780440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1C0826EA-D8E8-458D-9C92-CE72DB6F2436}"/>
                  </a:ext>
                </a:extLst>
              </p:cNvPr>
              <p:cNvSpPr/>
              <p:nvPr/>
            </p:nvSpPr>
            <p:spPr bwMode="auto">
              <a:xfrm>
                <a:off x="1447800" y="2200814"/>
                <a:ext cx="1289050" cy="987671"/>
              </a:xfrm>
              <a:prstGeom prst="ellipse">
                <a:avLst/>
              </a:prstGeom>
              <a:gradFill flip="none" rotWithShape="1">
                <a:gsLst>
                  <a:gs pos="99000">
                    <a:schemeClr val="accent5">
                      <a:lumMod val="50000"/>
                      <a:alpha val="58000"/>
                    </a:schemeClr>
                  </a:gs>
                  <a:gs pos="50000">
                    <a:srgbClr val="FFD43A">
                      <a:alpha val="0"/>
                    </a:srgbClr>
                  </a:gs>
                  <a:gs pos="51000">
                    <a:schemeClr val="accent5">
                      <a:lumMod val="50000"/>
                      <a:alpha val="25000"/>
                    </a:schemeClr>
                  </a:gs>
                  <a:gs pos="0">
                    <a:schemeClr val="accent5">
                      <a:alpha val="0"/>
                    </a:schemeClr>
                  </a:gs>
                </a:gsLst>
                <a:lin ang="5400000" scaled="1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240212E-5B15-4155-9416-9310A01E5DC1}"/>
                </a:ext>
              </a:extLst>
            </p:cNvPr>
            <p:cNvSpPr txBox="1"/>
            <p:nvPr/>
          </p:nvSpPr>
          <p:spPr>
            <a:xfrm>
              <a:off x="4346010" y="4688974"/>
              <a:ext cx="918437" cy="48173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accent6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8</a:t>
              </a:r>
              <a:r>
                <a:rPr lang="zh-CN" altLang="en-US" sz="1400" dirty="0">
                  <a:solidFill>
                    <a:schemeClr val="accent6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月</a:t>
              </a:r>
            </a:p>
          </p:txBody>
        </p:sp>
        <p:sp>
          <p:nvSpPr>
            <p:cNvPr id="137" name="矩形: 圆顶角 136">
              <a:extLst>
                <a:ext uri="{FF2B5EF4-FFF2-40B4-BE49-F238E27FC236}">
                  <a16:creationId xmlns:a16="http://schemas.microsoft.com/office/drawing/2014/main" id="{D3819E24-62A9-4F8B-A599-0B8755FB80E7}"/>
                </a:ext>
              </a:extLst>
            </p:cNvPr>
            <p:cNvSpPr/>
            <p:nvPr/>
          </p:nvSpPr>
          <p:spPr bwMode="auto">
            <a:xfrm>
              <a:off x="3682363" y="5341746"/>
              <a:ext cx="2245730" cy="42101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6"/>
            </a:solidFill>
            <a:ln w="0">
              <a:gradFill flip="none" rotWithShape="1">
                <a:gsLst>
                  <a:gs pos="0">
                    <a:schemeClr val="bg2"/>
                  </a:gs>
                  <a:gs pos="53000">
                    <a:schemeClr val="accent6">
                      <a:lumMod val="75000"/>
                    </a:schemeClr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38" name="矩形: 圆顶角 137">
              <a:extLst>
                <a:ext uri="{FF2B5EF4-FFF2-40B4-BE49-F238E27FC236}">
                  <a16:creationId xmlns:a16="http://schemas.microsoft.com/office/drawing/2014/main" id="{DD7A0746-53A9-4735-BDED-A60C9D8CDEE8}"/>
                </a:ext>
              </a:extLst>
            </p:cNvPr>
            <p:cNvSpPr/>
            <p:nvPr/>
          </p:nvSpPr>
          <p:spPr bwMode="auto">
            <a:xfrm>
              <a:off x="4365700" y="5197033"/>
              <a:ext cx="879056" cy="141878"/>
            </a:xfrm>
            <a:prstGeom prst="round2SameRect">
              <a:avLst>
                <a:gd name="adj1" fmla="val 24824"/>
                <a:gd name="adj2" fmla="val 0"/>
              </a:avLst>
            </a:prstGeom>
            <a:solidFill>
              <a:schemeClr val="accent6"/>
            </a:solidFill>
            <a:ln w="3175">
              <a:solidFill>
                <a:schemeClr val="accent6">
                  <a:lumMod val="60000"/>
                  <a:lumOff val="4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8888F50-F118-44E0-9C99-84B75CFC5939}"/>
                </a:ext>
              </a:extLst>
            </p:cNvPr>
            <p:cNvSpPr txBox="1"/>
            <p:nvPr/>
          </p:nvSpPr>
          <p:spPr>
            <a:xfrm>
              <a:off x="3627642" y="5359303"/>
              <a:ext cx="2355173" cy="48173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优秀项目优胜奖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CDEBC24-D60C-42D7-A38B-A0E5D1D0C094}"/>
              </a:ext>
            </a:extLst>
          </p:cNvPr>
          <p:cNvGrpSpPr/>
          <p:nvPr/>
        </p:nvGrpSpPr>
        <p:grpSpPr>
          <a:xfrm>
            <a:off x="893153" y="4073464"/>
            <a:ext cx="2355173" cy="1767578"/>
            <a:chOff x="893153" y="4073464"/>
            <a:chExt cx="2355173" cy="1767578"/>
          </a:xfrm>
        </p:grpSpPr>
        <p:grpSp>
          <p:nvGrpSpPr>
            <p:cNvPr id="197" name="组合 196">
              <a:extLst>
                <a:ext uri="{FF2B5EF4-FFF2-40B4-BE49-F238E27FC236}">
                  <a16:creationId xmlns:a16="http://schemas.microsoft.com/office/drawing/2014/main" id="{D9D67A99-298D-43C5-AD33-F94356C02FD2}"/>
                </a:ext>
              </a:extLst>
            </p:cNvPr>
            <p:cNvGrpSpPr/>
            <p:nvPr/>
          </p:nvGrpSpPr>
          <p:grpSpPr>
            <a:xfrm>
              <a:off x="1454524" y="4073464"/>
              <a:ext cx="1232431" cy="1122152"/>
              <a:chOff x="1283195" y="1858203"/>
              <a:chExt cx="1617847" cy="1473080"/>
            </a:xfrm>
          </p:grpSpPr>
          <p:grpSp>
            <p:nvGrpSpPr>
              <p:cNvPr id="198" name="组合 197">
                <a:extLst>
                  <a:ext uri="{FF2B5EF4-FFF2-40B4-BE49-F238E27FC236}">
                    <a16:creationId xmlns:a16="http://schemas.microsoft.com/office/drawing/2014/main" id="{3BB31B27-2FC1-45FA-8735-FABD13A64CBE}"/>
                  </a:ext>
                </a:extLst>
              </p:cNvPr>
              <p:cNvGrpSpPr/>
              <p:nvPr/>
            </p:nvGrpSpPr>
            <p:grpSpPr>
              <a:xfrm>
                <a:off x="1283195" y="1858203"/>
                <a:ext cx="1617847" cy="1473080"/>
                <a:chOff x="1283195" y="1858203"/>
                <a:chExt cx="1617847" cy="1473080"/>
              </a:xfrm>
            </p:grpSpPr>
            <p:pic>
              <p:nvPicPr>
                <p:cNvPr id="200" name="图形 199">
                  <a:extLst>
                    <a:ext uri="{FF2B5EF4-FFF2-40B4-BE49-F238E27FC236}">
                      <a16:creationId xmlns:a16="http://schemas.microsoft.com/office/drawing/2014/main" id="{345CF2A9-F591-43FF-8F3A-98F753E38EB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lum bright="-20000" contrast="20000"/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09038" y="1858203"/>
                  <a:ext cx="981762" cy="981762"/>
                </a:xfrm>
                <a:prstGeom prst="rect">
                  <a:avLst/>
                </a:prstGeom>
              </p:spPr>
            </p:pic>
            <p:grpSp>
              <p:nvGrpSpPr>
                <p:cNvPr id="201" name="组合 200">
                  <a:extLst>
                    <a:ext uri="{FF2B5EF4-FFF2-40B4-BE49-F238E27FC236}">
                      <a16:creationId xmlns:a16="http://schemas.microsoft.com/office/drawing/2014/main" id="{EF81A1A8-7DD9-4CA3-AC75-DAEE61FEF81B}"/>
                    </a:ext>
                  </a:extLst>
                </p:cNvPr>
                <p:cNvGrpSpPr/>
                <p:nvPr/>
              </p:nvGrpSpPr>
              <p:grpSpPr>
                <a:xfrm>
                  <a:off x="1283195" y="2549336"/>
                  <a:ext cx="1617847" cy="781947"/>
                  <a:chOff x="1283195" y="2549336"/>
                  <a:chExt cx="1617847" cy="781947"/>
                </a:xfrm>
              </p:grpSpPr>
              <p:pic>
                <p:nvPicPr>
                  <p:cNvPr id="202" name="图片 201" descr="卡通人物&#10;&#10;低可信度描述已自动生成">
                    <a:extLst>
                      <a:ext uri="{FF2B5EF4-FFF2-40B4-BE49-F238E27FC236}">
                        <a16:creationId xmlns:a16="http://schemas.microsoft.com/office/drawing/2014/main" id="{A27FD156-7A50-4FD9-AB93-DF0B52A219A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>
                    <a:off x="2022007" y="2549336"/>
                    <a:ext cx="879035" cy="781947"/>
                  </a:xfrm>
                  <a:prstGeom prst="rect">
                    <a:avLst/>
                  </a:prstGeom>
                </p:spPr>
              </p:pic>
              <p:pic>
                <p:nvPicPr>
                  <p:cNvPr id="203" name="图片 202" descr="卡通人物&#10;&#10;低可信度描述已自动生成">
                    <a:extLst>
                      <a:ext uri="{FF2B5EF4-FFF2-40B4-BE49-F238E27FC236}">
                        <a16:creationId xmlns:a16="http://schemas.microsoft.com/office/drawing/2014/main" id="{DF0AF495-76F3-4397-BB3D-DA2580B2DE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>
                    <a:off x="1283195" y="2549969"/>
                    <a:ext cx="876832" cy="780440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id="{7BAA5991-FD9F-420F-B54B-B45EF93B57DD}"/>
                  </a:ext>
                </a:extLst>
              </p:cNvPr>
              <p:cNvSpPr/>
              <p:nvPr/>
            </p:nvSpPr>
            <p:spPr bwMode="auto">
              <a:xfrm>
                <a:off x="1447800" y="2200814"/>
                <a:ext cx="1289050" cy="987671"/>
              </a:xfrm>
              <a:prstGeom prst="ellipse">
                <a:avLst/>
              </a:prstGeom>
              <a:gradFill flip="none" rotWithShape="1">
                <a:gsLst>
                  <a:gs pos="99000">
                    <a:schemeClr val="accent5">
                      <a:lumMod val="50000"/>
                      <a:alpha val="58000"/>
                    </a:schemeClr>
                  </a:gs>
                  <a:gs pos="50000">
                    <a:srgbClr val="FFD43A">
                      <a:alpha val="0"/>
                    </a:srgbClr>
                  </a:gs>
                  <a:gs pos="51000">
                    <a:schemeClr val="accent5">
                      <a:lumMod val="50000"/>
                      <a:alpha val="25000"/>
                    </a:schemeClr>
                  </a:gs>
                  <a:gs pos="0">
                    <a:schemeClr val="accent5">
                      <a:alpha val="0"/>
                    </a:schemeClr>
                  </a:gs>
                </a:gsLst>
                <a:lin ang="5400000" scaled="1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DC4135D-A741-405F-9CBA-6009DAB2D70C}"/>
                </a:ext>
              </a:extLst>
            </p:cNvPr>
            <p:cNvSpPr txBox="1"/>
            <p:nvPr/>
          </p:nvSpPr>
          <p:spPr>
            <a:xfrm>
              <a:off x="1611521" y="4688974"/>
              <a:ext cx="918437" cy="48173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accent6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7 </a:t>
              </a:r>
              <a:r>
                <a:rPr lang="zh-CN" altLang="en-US" sz="1400" dirty="0">
                  <a:solidFill>
                    <a:schemeClr val="accent6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月</a:t>
              </a:r>
            </a:p>
          </p:txBody>
        </p:sp>
        <p:sp>
          <p:nvSpPr>
            <p:cNvPr id="134" name="矩形: 圆顶角 133">
              <a:extLst>
                <a:ext uri="{FF2B5EF4-FFF2-40B4-BE49-F238E27FC236}">
                  <a16:creationId xmlns:a16="http://schemas.microsoft.com/office/drawing/2014/main" id="{EC8CAA7B-0DC3-441C-B0DD-42D454B5BDC7}"/>
                </a:ext>
              </a:extLst>
            </p:cNvPr>
            <p:cNvSpPr/>
            <p:nvPr/>
          </p:nvSpPr>
          <p:spPr bwMode="auto">
            <a:xfrm>
              <a:off x="947874" y="5341746"/>
              <a:ext cx="2245730" cy="42101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6"/>
            </a:solidFill>
            <a:ln w="0">
              <a:gradFill flip="none" rotWithShape="1">
                <a:gsLst>
                  <a:gs pos="0">
                    <a:schemeClr val="bg2"/>
                  </a:gs>
                  <a:gs pos="53000">
                    <a:schemeClr val="accent6">
                      <a:lumMod val="75000"/>
                    </a:schemeClr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35" name="矩形: 圆顶角 134">
              <a:extLst>
                <a:ext uri="{FF2B5EF4-FFF2-40B4-BE49-F238E27FC236}">
                  <a16:creationId xmlns:a16="http://schemas.microsoft.com/office/drawing/2014/main" id="{B6B4C688-720E-46F6-AF17-7D8D224B3E6B}"/>
                </a:ext>
              </a:extLst>
            </p:cNvPr>
            <p:cNvSpPr/>
            <p:nvPr/>
          </p:nvSpPr>
          <p:spPr bwMode="auto">
            <a:xfrm>
              <a:off x="1631211" y="5197033"/>
              <a:ext cx="879056" cy="141878"/>
            </a:xfrm>
            <a:prstGeom prst="round2SameRect">
              <a:avLst>
                <a:gd name="adj1" fmla="val 24824"/>
                <a:gd name="adj2" fmla="val 0"/>
              </a:avLst>
            </a:prstGeom>
            <a:solidFill>
              <a:schemeClr val="accent6"/>
            </a:solidFill>
            <a:ln w="3175">
              <a:solidFill>
                <a:schemeClr val="accent6">
                  <a:lumMod val="60000"/>
                  <a:lumOff val="4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F2F44481-AFFB-40C2-8156-AB9E781EF1B4}"/>
                </a:ext>
              </a:extLst>
            </p:cNvPr>
            <p:cNvSpPr txBox="1"/>
            <p:nvPr/>
          </p:nvSpPr>
          <p:spPr>
            <a:xfrm>
              <a:off x="893153" y="5359303"/>
              <a:ext cx="2355173" cy="48173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核心交易商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BA14636-1892-43A5-A429-7D67247838B4}"/>
              </a:ext>
            </a:extLst>
          </p:cNvPr>
          <p:cNvGrpSpPr/>
          <p:nvPr/>
        </p:nvGrpSpPr>
        <p:grpSpPr>
          <a:xfrm>
            <a:off x="6210897" y="1852862"/>
            <a:ext cx="2355173" cy="1713250"/>
            <a:chOff x="6210897" y="1852862"/>
            <a:chExt cx="2355173" cy="1713250"/>
          </a:xfrm>
        </p:grpSpPr>
        <p:grpSp>
          <p:nvGrpSpPr>
            <p:cNvPr id="163" name="组合 162">
              <a:extLst>
                <a:ext uri="{FF2B5EF4-FFF2-40B4-BE49-F238E27FC236}">
                  <a16:creationId xmlns:a16="http://schemas.microsoft.com/office/drawing/2014/main" id="{62CBB522-18F6-4E37-9390-F05FCC64930B}"/>
                </a:ext>
              </a:extLst>
            </p:cNvPr>
            <p:cNvGrpSpPr/>
            <p:nvPr/>
          </p:nvGrpSpPr>
          <p:grpSpPr>
            <a:xfrm>
              <a:off x="6772268" y="1852862"/>
              <a:ext cx="1232431" cy="1122152"/>
              <a:chOff x="1283195" y="1858203"/>
              <a:chExt cx="1617847" cy="1473080"/>
            </a:xfrm>
          </p:grpSpPr>
          <p:grpSp>
            <p:nvGrpSpPr>
              <p:cNvPr id="164" name="组合 163">
                <a:extLst>
                  <a:ext uri="{FF2B5EF4-FFF2-40B4-BE49-F238E27FC236}">
                    <a16:creationId xmlns:a16="http://schemas.microsoft.com/office/drawing/2014/main" id="{34CC8434-87A6-4830-A856-FEED92B37FCA}"/>
                  </a:ext>
                </a:extLst>
              </p:cNvPr>
              <p:cNvGrpSpPr/>
              <p:nvPr/>
            </p:nvGrpSpPr>
            <p:grpSpPr>
              <a:xfrm>
                <a:off x="1283195" y="1858203"/>
                <a:ext cx="1617847" cy="1473080"/>
                <a:chOff x="1283195" y="1858203"/>
                <a:chExt cx="1617847" cy="1473080"/>
              </a:xfrm>
            </p:grpSpPr>
            <p:pic>
              <p:nvPicPr>
                <p:cNvPr id="166" name="图形 165">
                  <a:extLst>
                    <a:ext uri="{FF2B5EF4-FFF2-40B4-BE49-F238E27FC236}">
                      <a16:creationId xmlns:a16="http://schemas.microsoft.com/office/drawing/2014/main" id="{0F4E1BF6-F5B1-4BC6-B824-C10D06BBC9A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lum bright="-20000" contrast="20000"/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09038" y="1858203"/>
                  <a:ext cx="981762" cy="981762"/>
                </a:xfrm>
                <a:prstGeom prst="rect">
                  <a:avLst/>
                </a:prstGeom>
              </p:spPr>
            </p:pic>
            <p:grpSp>
              <p:nvGrpSpPr>
                <p:cNvPr id="167" name="组合 166">
                  <a:extLst>
                    <a:ext uri="{FF2B5EF4-FFF2-40B4-BE49-F238E27FC236}">
                      <a16:creationId xmlns:a16="http://schemas.microsoft.com/office/drawing/2014/main" id="{5058ED50-E6B7-49D1-B76C-C51704E92FFB}"/>
                    </a:ext>
                  </a:extLst>
                </p:cNvPr>
                <p:cNvGrpSpPr/>
                <p:nvPr/>
              </p:nvGrpSpPr>
              <p:grpSpPr>
                <a:xfrm>
                  <a:off x="1283195" y="2549336"/>
                  <a:ext cx="1617847" cy="781947"/>
                  <a:chOff x="1283195" y="2549336"/>
                  <a:chExt cx="1617847" cy="781947"/>
                </a:xfrm>
              </p:grpSpPr>
              <p:pic>
                <p:nvPicPr>
                  <p:cNvPr id="168" name="图片 167" descr="卡通人物&#10;&#10;低可信度描述已自动生成">
                    <a:extLst>
                      <a:ext uri="{FF2B5EF4-FFF2-40B4-BE49-F238E27FC236}">
                        <a16:creationId xmlns:a16="http://schemas.microsoft.com/office/drawing/2014/main" id="{84974C1F-D5CB-45AC-97F2-9B7BEC9E6D7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>
                    <a:off x="2022007" y="2549336"/>
                    <a:ext cx="879035" cy="781947"/>
                  </a:xfrm>
                  <a:prstGeom prst="rect">
                    <a:avLst/>
                  </a:prstGeom>
                </p:spPr>
              </p:pic>
              <p:pic>
                <p:nvPicPr>
                  <p:cNvPr id="169" name="图片 168" descr="卡通人物&#10;&#10;低可信度描述已自动生成">
                    <a:extLst>
                      <a:ext uri="{FF2B5EF4-FFF2-40B4-BE49-F238E27FC236}">
                        <a16:creationId xmlns:a16="http://schemas.microsoft.com/office/drawing/2014/main" id="{323330AE-8B8B-4B0B-8464-A808029D19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>
                    <a:off x="1283195" y="2549969"/>
                    <a:ext cx="876832" cy="780440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15D93CC7-487E-497F-8E4C-D9221004048A}"/>
                  </a:ext>
                </a:extLst>
              </p:cNvPr>
              <p:cNvSpPr/>
              <p:nvPr/>
            </p:nvSpPr>
            <p:spPr bwMode="auto">
              <a:xfrm>
                <a:off x="1447800" y="2200814"/>
                <a:ext cx="1289050" cy="987671"/>
              </a:xfrm>
              <a:prstGeom prst="ellipse">
                <a:avLst/>
              </a:prstGeom>
              <a:gradFill flip="none" rotWithShape="1">
                <a:gsLst>
                  <a:gs pos="99000">
                    <a:schemeClr val="accent5">
                      <a:lumMod val="50000"/>
                      <a:alpha val="58000"/>
                    </a:schemeClr>
                  </a:gs>
                  <a:gs pos="50000">
                    <a:srgbClr val="FFD43A">
                      <a:alpha val="0"/>
                    </a:srgbClr>
                  </a:gs>
                  <a:gs pos="51000">
                    <a:schemeClr val="accent5">
                      <a:lumMod val="50000"/>
                      <a:alpha val="25000"/>
                    </a:schemeClr>
                  </a:gs>
                  <a:gs pos="0">
                    <a:schemeClr val="accent5">
                      <a:alpha val="0"/>
                    </a:schemeClr>
                  </a:gs>
                </a:gsLst>
                <a:lin ang="5400000" scaled="1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cs typeface="宋体" panose="02010600030101010101" pitchFamily="2" charset="-122"/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D5AA6F8-6CBF-465A-A984-BE0FD5615851}"/>
                </a:ext>
              </a:extLst>
            </p:cNvPr>
            <p:cNvSpPr txBox="1"/>
            <p:nvPr/>
          </p:nvSpPr>
          <p:spPr>
            <a:xfrm>
              <a:off x="6929265" y="2464581"/>
              <a:ext cx="918437" cy="48173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accent6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4</a:t>
              </a:r>
              <a:r>
                <a:rPr lang="zh-CN" altLang="en-US" sz="1400" dirty="0">
                  <a:solidFill>
                    <a:schemeClr val="accent6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月</a:t>
              </a:r>
            </a:p>
          </p:txBody>
        </p:sp>
        <p:sp>
          <p:nvSpPr>
            <p:cNvPr id="140" name="矩形: 圆顶角 139">
              <a:extLst>
                <a:ext uri="{FF2B5EF4-FFF2-40B4-BE49-F238E27FC236}">
                  <a16:creationId xmlns:a16="http://schemas.microsoft.com/office/drawing/2014/main" id="{1F920DF2-BBF4-45EB-96EF-8886E0656591}"/>
                </a:ext>
              </a:extLst>
            </p:cNvPr>
            <p:cNvSpPr/>
            <p:nvPr/>
          </p:nvSpPr>
          <p:spPr bwMode="auto">
            <a:xfrm>
              <a:off x="6265618" y="3126601"/>
              <a:ext cx="2245730" cy="42101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6"/>
            </a:solidFill>
            <a:ln w="0">
              <a:gradFill flip="none" rotWithShape="1">
                <a:gsLst>
                  <a:gs pos="0">
                    <a:schemeClr val="bg2"/>
                  </a:gs>
                  <a:gs pos="53000">
                    <a:schemeClr val="accent6">
                      <a:lumMod val="75000"/>
                    </a:schemeClr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41" name="矩形: 圆顶角 140">
              <a:extLst>
                <a:ext uri="{FF2B5EF4-FFF2-40B4-BE49-F238E27FC236}">
                  <a16:creationId xmlns:a16="http://schemas.microsoft.com/office/drawing/2014/main" id="{CD6D5B07-6DEE-47E1-B006-ADCD151271CC}"/>
                </a:ext>
              </a:extLst>
            </p:cNvPr>
            <p:cNvSpPr/>
            <p:nvPr/>
          </p:nvSpPr>
          <p:spPr bwMode="auto">
            <a:xfrm>
              <a:off x="6948955" y="2981888"/>
              <a:ext cx="879056" cy="141878"/>
            </a:xfrm>
            <a:prstGeom prst="round2SameRect">
              <a:avLst>
                <a:gd name="adj1" fmla="val 24824"/>
                <a:gd name="adj2" fmla="val 0"/>
              </a:avLst>
            </a:prstGeom>
            <a:solidFill>
              <a:schemeClr val="accent6"/>
            </a:solidFill>
            <a:ln w="3175">
              <a:solidFill>
                <a:schemeClr val="accent6">
                  <a:lumMod val="60000"/>
                  <a:lumOff val="4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21B12B5D-9858-4B6F-A792-D9D6CA490C7D}"/>
                </a:ext>
              </a:extLst>
            </p:cNvPr>
            <p:cNvSpPr txBox="1"/>
            <p:nvPr/>
          </p:nvSpPr>
          <p:spPr>
            <a:xfrm>
              <a:off x="6210897" y="3084373"/>
              <a:ext cx="2355173" cy="481739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核心交易商</a:t>
              </a:r>
            </a:p>
          </p:txBody>
        </p:sp>
      </p:grpSp>
      <p:cxnSp>
        <p:nvCxnSpPr>
          <p:cNvPr id="158" name="直接连接符 157">
            <a:extLst>
              <a:ext uri="{FF2B5EF4-FFF2-40B4-BE49-F238E27FC236}">
                <a16:creationId xmlns:a16="http://schemas.microsoft.com/office/drawing/2014/main" id="{182F175D-E698-4D64-857C-AF09372E78D0}"/>
              </a:ext>
            </a:extLst>
          </p:cNvPr>
          <p:cNvCxnSpPr>
            <a:cxnSpLocks/>
          </p:cNvCxnSpPr>
          <p:nvPr/>
        </p:nvCxnSpPr>
        <p:spPr>
          <a:xfrm>
            <a:off x="-529" y="3553184"/>
            <a:ext cx="5928622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accent6"/>
                </a:gs>
                <a:gs pos="100000">
                  <a:schemeClr val="accent6">
                    <a:lumMod val="5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>
            <a:extLst>
              <a:ext uri="{FF2B5EF4-FFF2-40B4-BE49-F238E27FC236}">
                <a16:creationId xmlns:a16="http://schemas.microsoft.com/office/drawing/2014/main" id="{16CF307E-2465-4BCB-9D7E-83A292457262}"/>
              </a:ext>
            </a:extLst>
          </p:cNvPr>
          <p:cNvCxnSpPr>
            <a:cxnSpLocks/>
          </p:cNvCxnSpPr>
          <p:nvPr/>
        </p:nvCxnSpPr>
        <p:spPr>
          <a:xfrm>
            <a:off x="6265618" y="3553184"/>
            <a:ext cx="5926382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accent6"/>
                </a:gs>
                <a:gs pos="100000">
                  <a:schemeClr val="accent6">
                    <a:lumMod val="5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>
            <a:extLst>
              <a:ext uri="{FF2B5EF4-FFF2-40B4-BE49-F238E27FC236}">
                <a16:creationId xmlns:a16="http://schemas.microsoft.com/office/drawing/2014/main" id="{CFF20E0E-902D-4124-BA2F-BC2259E2BDE6}"/>
              </a:ext>
            </a:extLst>
          </p:cNvPr>
          <p:cNvCxnSpPr>
            <a:cxnSpLocks/>
          </p:cNvCxnSpPr>
          <p:nvPr/>
        </p:nvCxnSpPr>
        <p:spPr>
          <a:xfrm>
            <a:off x="-529" y="5762760"/>
            <a:ext cx="5928622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accent6"/>
                </a:gs>
                <a:gs pos="100000">
                  <a:schemeClr val="accent6">
                    <a:lumMod val="5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>
            <a:extLst>
              <a:ext uri="{FF2B5EF4-FFF2-40B4-BE49-F238E27FC236}">
                <a16:creationId xmlns:a16="http://schemas.microsoft.com/office/drawing/2014/main" id="{0636761E-F527-4B42-AA96-E53FCAA8554B}"/>
              </a:ext>
            </a:extLst>
          </p:cNvPr>
          <p:cNvCxnSpPr>
            <a:cxnSpLocks/>
          </p:cNvCxnSpPr>
          <p:nvPr/>
        </p:nvCxnSpPr>
        <p:spPr>
          <a:xfrm>
            <a:off x="6265618" y="5762760"/>
            <a:ext cx="5926382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accent6"/>
                </a:gs>
                <a:gs pos="100000">
                  <a:schemeClr val="accent6">
                    <a:lumMod val="5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任意多边形: 形状 187">
            <a:extLst>
              <a:ext uri="{FF2B5EF4-FFF2-40B4-BE49-F238E27FC236}">
                <a16:creationId xmlns:a16="http://schemas.microsoft.com/office/drawing/2014/main" id="{F82F9C61-5DCC-4852-87A1-3A6DE590F583}"/>
              </a:ext>
            </a:extLst>
          </p:cNvPr>
          <p:cNvSpPr/>
          <p:nvPr/>
        </p:nvSpPr>
        <p:spPr bwMode="auto">
          <a:xfrm>
            <a:off x="11745212" y="6244514"/>
            <a:ext cx="446788" cy="613486"/>
          </a:xfrm>
          <a:custGeom>
            <a:avLst/>
            <a:gdLst>
              <a:gd name="connsiteX0" fmla="*/ 1289079 w 1289079"/>
              <a:gd name="connsiteY0" fmla="*/ 0 h 1770037"/>
              <a:gd name="connsiteX1" fmla="*/ 1289079 w 1289079"/>
              <a:gd name="connsiteY1" fmla="*/ 1770037 h 1770037"/>
              <a:gd name="connsiteX2" fmla="*/ 0 w 1289079"/>
              <a:gd name="connsiteY2" fmla="*/ 1770037 h 1770037"/>
              <a:gd name="connsiteX3" fmla="*/ 1136161 w 1289079"/>
              <a:gd name="connsiteY3" fmla="*/ 55969 h 177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9079" h="1770037">
                <a:moveTo>
                  <a:pt x="1289079" y="0"/>
                </a:moveTo>
                <a:lnTo>
                  <a:pt x="1289079" y="1770037"/>
                </a:lnTo>
                <a:lnTo>
                  <a:pt x="0" y="1770037"/>
                </a:lnTo>
                <a:cubicBezTo>
                  <a:pt x="0" y="999494"/>
                  <a:pt x="468487" y="338372"/>
                  <a:pt x="1136161" y="5596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12030287-B002-4B34-A0CE-AB8ECE0B6ABC}"/>
              </a:ext>
            </a:extLst>
          </p:cNvPr>
          <p:cNvSpPr txBox="1">
            <a:spLocks/>
          </p:cNvSpPr>
          <p:nvPr/>
        </p:nvSpPr>
        <p:spPr>
          <a:xfrm>
            <a:off x="915229" y="339886"/>
            <a:ext cx="6097836" cy="607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全年工作回顾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97401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4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8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32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36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40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44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48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52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56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60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3ABBCFB1-455D-43C6-85D0-52E0125A9D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6E9DC653-77F3-4F6D-B60B-38E126DF4BA9}"/>
              </a:ext>
            </a:extLst>
          </p:cNvPr>
          <p:cNvCxnSpPr>
            <a:cxnSpLocks/>
          </p:cNvCxnSpPr>
          <p:nvPr/>
        </p:nvCxnSpPr>
        <p:spPr>
          <a:xfrm>
            <a:off x="655052" y="901952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3C02C05E-1E16-4CE1-B9BC-1DB00A26F478}"/>
              </a:ext>
            </a:extLst>
          </p:cNvPr>
          <p:cNvGrpSpPr/>
          <p:nvPr/>
        </p:nvGrpSpPr>
        <p:grpSpPr>
          <a:xfrm>
            <a:off x="232949" y="485445"/>
            <a:ext cx="682280" cy="379310"/>
            <a:chOff x="232949" y="336204"/>
            <a:chExt cx="556038" cy="561975"/>
          </a:xfrm>
        </p:grpSpPr>
        <p:sp>
          <p:nvSpPr>
            <p:cNvPr id="95" name="平行四边形 94">
              <a:extLst>
                <a:ext uri="{FF2B5EF4-FFF2-40B4-BE49-F238E27FC236}">
                  <a16:creationId xmlns:a16="http://schemas.microsoft.com/office/drawing/2014/main" id="{C9FE4BB2-0200-4F76-A1EA-76E2E98A033E}"/>
                </a:ext>
              </a:extLst>
            </p:cNvPr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96" name="平行四边形 95">
              <a:extLst>
                <a:ext uri="{FF2B5EF4-FFF2-40B4-BE49-F238E27FC236}">
                  <a16:creationId xmlns:a16="http://schemas.microsoft.com/office/drawing/2014/main" id="{EB250843-F111-48A8-8B70-39359EB191DC}"/>
                </a:ext>
              </a:extLst>
            </p:cNvPr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97" name="平行四边形 96">
              <a:extLst>
                <a:ext uri="{FF2B5EF4-FFF2-40B4-BE49-F238E27FC236}">
                  <a16:creationId xmlns:a16="http://schemas.microsoft.com/office/drawing/2014/main" id="{CC658F14-8A06-4C82-9D26-B2213B38CFCD}"/>
                </a:ext>
              </a:extLst>
            </p:cNvPr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FA3D78A-BCF1-40BD-9600-6AB97F8EE200}"/>
              </a:ext>
            </a:extLst>
          </p:cNvPr>
          <p:cNvGrpSpPr/>
          <p:nvPr/>
        </p:nvGrpSpPr>
        <p:grpSpPr>
          <a:xfrm>
            <a:off x="-528" y="3192600"/>
            <a:ext cx="12193057" cy="3725878"/>
            <a:chOff x="-528" y="2801786"/>
            <a:chExt cx="12193057" cy="4116691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F0BA40DE-64C3-480B-BE6F-CA7AEAF941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528" y="2803320"/>
              <a:ext cx="12193057" cy="4115157"/>
            </a:xfrm>
            <a:prstGeom prst="rect">
              <a:avLst/>
            </a:prstGeom>
          </p:spPr>
        </p:pic>
        <p:pic>
          <p:nvPicPr>
            <p:cNvPr id="88" name="图片 87">
              <a:extLst>
                <a:ext uri="{FF2B5EF4-FFF2-40B4-BE49-F238E27FC236}">
                  <a16:creationId xmlns:a16="http://schemas.microsoft.com/office/drawing/2014/main" id="{43E7CE96-C8BC-40D9-A251-35489019AC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2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528" y="2803320"/>
              <a:ext cx="12193057" cy="4115157"/>
            </a:xfrm>
            <a:prstGeom prst="rect">
              <a:avLst/>
            </a:prstGeom>
          </p:spPr>
        </p:pic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C60BF908-8166-4582-8782-6771FDC3A9E5}"/>
                </a:ext>
              </a:extLst>
            </p:cNvPr>
            <p:cNvSpPr/>
            <p:nvPr/>
          </p:nvSpPr>
          <p:spPr>
            <a:xfrm>
              <a:off x="0" y="2801786"/>
              <a:ext cx="12192000" cy="4116691"/>
            </a:xfrm>
            <a:custGeom>
              <a:avLst/>
              <a:gdLst>
                <a:gd name="connsiteX0" fmla="*/ 246549 w 12192000"/>
                <a:gd name="connsiteY0" fmla="*/ 0 h 4116691"/>
                <a:gd name="connsiteX1" fmla="*/ 529304 w 12192000"/>
                <a:gd name="connsiteY1" fmla="*/ 0 h 4116691"/>
                <a:gd name="connsiteX2" fmla="*/ 529304 w 12192000"/>
                <a:gd name="connsiteY2" fmla="*/ 2945163 h 4116691"/>
                <a:gd name="connsiteX3" fmla="*/ 812060 w 12192000"/>
                <a:gd name="connsiteY3" fmla="*/ 2945163 h 4116691"/>
                <a:gd name="connsiteX4" fmla="*/ 812060 w 12192000"/>
                <a:gd name="connsiteY4" fmla="*/ 420739 h 4116691"/>
                <a:gd name="connsiteX5" fmla="*/ 1094402 w 12192000"/>
                <a:gd name="connsiteY5" fmla="*/ 420739 h 4116691"/>
                <a:gd name="connsiteX6" fmla="*/ 1094402 w 12192000"/>
                <a:gd name="connsiteY6" fmla="*/ 2103688 h 4116691"/>
                <a:gd name="connsiteX7" fmla="*/ 1377157 w 12192000"/>
                <a:gd name="connsiteY7" fmla="*/ 2103688 h 4116691"/>
                <a:gd name="connsiteX8" fmla="*/ 1377157 w 12192000"/>
                <a:gd name="connsiteY8" fmla="*/ 3365902 h 4116691"/>
                <a:gd name="connsiteX9" fmla="*/ 1659912 w 12192000"/>
                <a:gd name="connsiteY9" fmla="*/ 3365902 h 4116691"/>
                <a:gd name="connsiteX10" fmla="*/ 1659912 w 12192000"/>
                <a:gd name="connsiteY10" fmla="*/ 2945163 h 4116691"/>
                <a:gd name="connsiteX11" fmla="*/ 1942255 w 12192000"/>
                <a:gd name="connsiteY11" fmla="*/ 2945163 h 4116691"/>
                <a:gd name="connsiteX12" fmla="*/ 1942255 w 12192000"/>
                <a:gd name="connsiteY12" fmla="*/ 2103688 h 4116691"/>
                <a:gd name="connsiteX13" fmla="*/ 2225010 w 12192000"/>
                <a:gd name="connsiteY13" fmla="*/ 2103688 h 4116691"/>
                <a:gd name="connsiteX14" fmla="*/ 2225010 w 12192000"/>
                <a:gd name="connsiteY14" fmla="*/ 420739 h 4116691"/>
                <a:gd name="connsiteX15" fmla="*/ 2507766 w 12192000"/>
                <a:gd name="connsiteY15" fmla="*/ 420739 h 4116691"/>
                <a:gd name="connsiteX16" fmla="*/ 2507766 w 12192000"/>
                <a:gd name="connsiteY16" fmla="*/ 3786638 h 4116691"/>
                <a:gd name="connsiteX17" fmla="*/ 2790520 w 12192000"/>
                <a:gd name="connsiteY17" fmla="*/ 3786638 h 4116691"/>
                <a:gd name="connsiteX18" fmla="*/ 2790520 w 12192000"/>
                <a:gd name="connsiteY18" fmla="*/ 420739 h 4116691"/>
                <a:gd name="connsiteX19" fmla="*/ 3072864 w 12192000"/>
                <a:gd name="connsiteY19" fmla="*/ 420739 h 4116691"/>
                <a:gd name="connsiteX20" fmla="*/ 3072864 w 12192000"/>
                <a:gd name="connsiteY20" fmla="*/ 1262214 h 4116691"/>
                <a:gd name="connsiteX21" fmla="*/ 3355619 w 12192000"/>
                <a:gd name="connsiteY21" fmla="*/ 1262214 h 4116691"/>
                <a:gd name="connsiteX22" fmla="*/ 3638374 w 12192000"/>
                <a:gd name="connsiteY22" fmla="*/ 1262214 h 4116691"/>
                <a:gd name="connsiteX23" fmla="*/ 3638374 w 12192000"/>
                <a:gd name="connsiteY23" fmla="*/ 2103688 h 4116691"/>
                <a:gd name="connsiteX24" fmla="*/ 3920717 w 12192000"/>
                <a:gd name="connsiteY24" fmla="*/ 2103688 h 4116691"/>
                <a:gd name="connsiteX25" fmla="*/ 3920717 w 12192000"/>
                <a:gd name="connsiteY25" fmla="*/ 3786638 h 4116691"/>
                <a:gd name="connsiteX26" fmla="*/ 4203472 w 12192000"/>
                <a:gd name="connsiteY26" fmla="*/ 3786638 h 4116691"/>
                <a:gd name="connsiteX27" fmla="*/ 4203472 w 12192000"/>
                <a:gd name="connsiteY27" fmla="*/ 3365902 h 4116691"/>
                <a:gd name="connsiteX28" fmla="*/ 4371855 w 12192000"/>
                <a:gd name="connsiteY28" fmla="*/ 3365902 h 4116691"/>
                <a:gd name="connsiteX29" fmla="*/ 4371855 w 12192000"/>
                <a:gd name="connsiteY29" fmla="*/ 2854719 h 4116691"/>
                <a:gd name="connsiteX30" fmla="*/ 4733561 w 12192000"/>
                <a:gd name="connsiteY30" fmla="*/ 2854719 h 4116691"/>
                <a:gd name="connsiteX31" fmla="*/ 4733561 w 12192000"/>
                <a:gd name="connsiteY31" fmla="*/ 1171768 h 4116691"/>
                <a:gd name="connsiteX32" fmla="*/ 5098228 w 12192000"/>
                <a:gd name="connsiteY32" fmla="*/ 1171768 h 4116691"/>
                <a:gd name="connsiteX33" fmla="*/ 5098228 w 12192000"/>
                <a:gd name="connsiteY33" fmla="*/ 3696193 h 4116691"/>
                <a:gd name="connsiteX34" fmla="*/ 5463427 w 12192000"/>
                <a:gd name="connsiteY34" fmla="*/ 3696193 h 4116691"/>
                <a:gd name="connsiteX35" fmla="*/ 5463427 w 12192000"/>
                <a:gd name="connsiteY35" fmla="*/ 751029 h 4116691"/>
                <a:gd name="connsiteX36" fmla="*/ 5828628 w 12192000"/>
                <a:gd name="connsiteY36" fmla="*/ 751029 h 4116691"/>
                <a:gd name="connsiteX37" fmla="*/ 5828628 w 12192000"/>
                <a:gd name="connsiteY37" fmla="*/ 2013243 h 4116691"/>
                <a:gd name="connsiteX38" fmla="*/ 6193826 w 12192000"/>
                <a:gd name="connsiteY38" fmla="*/ 2013243 h 4116691"/>
                <a:gd name="connsiteX39" fmla="*/ 6193826 w 12192000"/>
                <a:gd name="connsiteY39" fmla="*/ 3696193 h 4116691"/>
                <a:gd name="connsiteX40" fmla="*/ 6558494 w 12192000"/>
                <a:gd name="connsiteY40" fmla="*/ 3696193 h 4116691"/>
                <a:gd name="connsiteX41" fmla="*/ 6558494 w 12192000"/>
                <a:gd name="connsiteY41" fmla="*/ 2013243 h 4116691"/>
                <a:gd name="connsiteX42" fmla="*/ 6923693 w 12192000"/>
                <a:gd name="connsiteY42" fmla="*/ 2013243 h 4116691"/>
                <a:gd name="connsiteX43" fmla="*/ 6923693 w 12192000"/>
                <a:gd name="connsiteY43" fmla="*/ 3365902 h 4116691"/>
                <a:gd name="connsiteX44" fmla="*/ 7214920 w 12192000"/>
                <a:gd name="connsiteY44" fmla="*/ 3365902 h 4116691"/>
                <a:gd name="connsiteX45" fmla="*/ 7577374 w 12192000"/>
                <a:gd name="connsiteY45" fmla="*/ 3365902 h 4116691"/>
                <a:gd name="connsiteX46" fmla="*/ 7939828 w 12192000"/>
                <a:gd name="connsiteY46" fmla="*/ 3365902 h 4116691"/>
                <a:gd name="connsiteX47" fmla="*/ 7939828 w 12192000"/>
                <a:gd name="connsiteY47" fmla="*/ 3786638 h 4116691"/>
                <a:gd name="connsiteX48" fmla="*/ 8302283 w 12192000"/>
                <a:gd name="connsiteY48" fmla="*/ 3786638 h 4116691"/>
                <a:gd name="connsiteX49" fmla="*/ 8302283 w 12192000"/>
                <a:gd name="connsiteY49" fmla="*/ 2103688 h 4116691"/>
                <a:gd name="connsiteX50" fmla="*/ 8664207 w 12192000"/>
                <a:gd name="connsiteY50" fmla="*/ 2103688 h 4116691"/>
                <a:gd name="connsiteX51" fmla="*/ 8664207 w 12192000"/>
                <a:gd name="connsiteY51" fmla="*/ 1262214 h 4116691"/>
                <a:gd name="connsiteX52" fmla="*/ 9026662 w 12192000"/>
                <a:gd name="connsiteY52" fmla="*/ 1262214 h 4116691"/>
                <a:gd name="connsiteX53" fmla="*/ 9389116 w 12192000"/>
                <a:gd name="connsiteY53" fmla="*/ 1262214 h 4116691"/>
                <a:gd name="connsiteX54" fmla="*/ 9389116 w 12192000"/>
                <a:gd name="connsiteY54" fmla="*/ 420739 h 4116691"/>
                <a:gd name="connsiteX55" fmla="*/ 9751042 w 12192000"/>
                <a:gd name="connsiteY55" fmla="*/ 420739 h 4116691"/>
                <a:gd name="connsiteX56" fmla="*/ 9751042 w 12192000"/>
                <a:gd name="connsiteY56" fmla="*/ 3786638 h 4116691"/>
                <a:gd name="connsiteX57" fmla="*/ 10113496 w 12192000"/>
                <a:gd name="connsiteY57" fmla="*/ 3786638 h 4116691"/>
                <a:gd name="connsiteX58" fmla="*/ 10113496 w 12192000"/>
                <a:gd name="connsiteY58" fmla="*/ 420739 h 4116691"/>
                <a:gd name="connsiteX59" fmla="*/ 10475950 w 12192000"/>
                <a:gd name="connsiteY59" fmla="*/ 420739 h 4116691"/>
                <a:gd name="connsiteX60" fmla="*/ 10475950 w 12192000"/>
                <a:gd name="connsiteY60" fmla="*/ 2103688 h 4116691"/>
                <a:gd name="connsiteX61" fmla="*/ 10838404 w 12192000"/>
                <a:gd name="connsiteY61" fmla="*/ 2103688 h 4116691"/>
                <a:gd name="connsiteX62" fmla="*/ 10838404 w 12192000"/>
                <a:gd name="connsiteY62" fmla="*/ 2945163 h 4116691"/>
                <a:gd name="connsiteX63" fmla="*/ 11200330 w 12192000"/>
                <a:gd name="connsiteY63" fmla="*/ 2945163 h 4116691"/>
                <a:gd name="connsiteX64" fmla="*/ 11200330 w 12192000"/>
                <a:gd name="connsiteY64" fmla="*/ 3365902 h 4116691"/>
                <a:gd name="connsiteX65" fmla="*/ 11562784 w 12192000"/>
                <a:gd name="connsiteY65" fmla="*/ 3365902 h 4116691"/>
                <a:gd name="connsiteX66" fmla="*/ 11562784 w 12192000"/>
                <a:gd name="connsiteY66" fmla="*/ 2103688 h 4116691"/>
                <a:gd name="connsiteX67" fmla="*/ 11925238 w 12192000"/>
                <a:gd name="connsiteY67" fmla="*/ 2103688 h 4116691"/>
                <a:gd name="connsiteX68" fmla="*/ 11925238 w 12192000"/>
                <a:gd name="connsiteY68" fmla="*/ 420739 h 4116691"/>
                <a:gd name="connsiteX69" fmla="*/ 12192000 w 12192000"/>
                <a:gd name="connsiteY69" fmla="*/ 420739 h 4116691"/>
                <a:gd name="connsiteX70" fmla="*/ 12192000 w 12192000"/>
                <a:gd name="connsiteY70" fmla="*/ 4116691 h 4116691"/>
                <a:gd name="connsiteX71" fmla="*/ 0 w 12192000"/>
                <a:gd name="connsiteY71" fmla="*/ 4116691 h 4116691"/>
                <a:gd name="connsiteX72" fmla="*/ 0 w 12192000"/>
                <a:gd name="connsiteY72" fmla="*/ 1262214 h 4116691"/>
                <a:gd name="connsiteX73" fmla="*/ 246549 w 12192000"/>
                <a:gd name="connsiteY73" fmla="*/ 1262214 h 4116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2192000" h="4116691">
                  <a:moveTo>
                    <a:pt x="246549" y="0"/>
                  </a:moveTo>
                  <a:lnTo>
                    <a:pt x="529304" y="0"/>
                  </a:lnTo>
                  <a:lnTo>
                    <a:pt x="529304" y="2945163"/>
                  </a:lnTo>
                  <a:lnTo>
                    <a:pt x="812060" y="2945163"/>
                  </a:lnTo>
                  <a:lnTo>
                    <a:pt x="812060" y="420739"/>
                  </a:lnTo>
                  <a:lnTo>
                    <a:pt x="1094402" y="420739"/>
                  </a:lnTo>
                  <a:lnTo>
                    <a:pt x="1094402" y="2103688"/>
                  </a:lnTo>
                  <a:lnTo>
                    <a:pt x="1377157" y="2103688"/>
                  </a:lnTo>
                  <a:lnTo>
                    <a:pt x="1377157" y="3365902"/>
                  </a:lnTo>
                  <a:lnTo>
                    <a:pt x="1659912" y="3365902"/>
                  </a:lnTo>
                  <a:lnTo>
                    <a:pt x="1659912" y="2945163"/>
                  </a:lnTo>
                  <a:lnTo>
                    <a:pt x="1942255" y="2945163"/>
                  </a:lnTo>
                  <a:lnTo>
                    <a:pt x="1942255" y="2103688"/>
                  </a:lnTo>
                  <a:lnTo>
                    <a:pt x="2225010" y="2103688"/>
                  </a:lnTo>
                  <a:lnTo>
                    <a:pt x="2225010" y="420739"/>
                  </a:lnTo>
                  <a:lnTo>
                    <a:pt x="2507766" y="420739"/>
                  </a:lnTo>
                  <a:lnTo>
                    <a:pt x="2507766" y="3786638"/>
                  </a:lnTo>
                  <a:lnTo>
                    <a:pt x="2790520" y="3786638"/>
                  </a:lnTo>
                  <a:lnTo>
                    <a:pt x="2790520" y="420739"/>
                  </a:lnTo>
                  <a:lnTo>
                    <a:pt x="3072864" y="420739"/>
                  </a:lnTo>
                  <a:lnTo>
                    <a:pt x="3072864" y="1262214"/>
                  </a:lnTo>
                  <a:lnTo>
                    <a:pt x="3355619" y="1262214"/>
                  </a:lnTo>
                  <a:lnTo>
                    <a:pt x="3638374" y="1262214"/>
                  </a:lnTo>
                  <a:lnTo>
                    <a:pt x="3638374" y="2103688"/>
                  </a:lnTo>
                  <a:lnTo>
                    <a:pt x="3920717" y="2103688"/>
                  </a:lnTo>
                  <a:lnTo>
                    <a:pt x="3920717" y="3786638"/>
                  </a:lnTo>
                  <a:lnTo>
                    <a:pt x="4203472" y="3786638"/>
                  </a:lnTo>
                  <a:lnTo>
                    <a:pt x="4203472" y="3365902"/>
                  </a:lnTo>
                  <a:lnTo>
                    <a:pt x="4371855" y="3365902"/>
                  </a:lnTo>
                  <a:lnTo>
                    <a:pt x="4371855" y="2854719"/>
                  </a:lnTo>
                  <a:lnTo>
                    <a:pt x="4733561" y="2854719"/>
                  </a:lnTo>
                  <a:lnTo>
                    <a:pt x="4733561" y="1171768"/>
                  </a:lnTo>
                  <a:lnTo>
                    <a:pt x="5098228" y="1171768"/>
                  </a:lnTo>
                  <a:lnTo>
                    <a:pt x="5098228" y="3696193"/>
                  </a:lnTo>
                  <a:lnTo>
                    <a:pt x="5463427" y="3696193"/>
                  </a:lnTo>
                  <a:lnTo>
                    <a:pt x="5463427" y="751029"/>
                  </a:lnTo>
                  <a:lnTo>
                    <a:pt x="5828628" y="751029"/>
                  </a:lnTo>
                  <a:lnTo>
                    <a:pt x="5828628" y="2013243"/>
                  </a:lnTo>
                  <a:lnTo>
                    <a:pt x="6193826" y="2013243"/>
                  </a:lnTo>
                  <a:lnTo>
                    <a:pt x="6193826" y="3696193"/>
                  </a:lnTo>
                  <a:lnTo>
                    <a:pt x="6558494" y="3696193"/>
                  </a:lnTo>
                  <a:lnTo>
                    <a:pt x="6558494" y="2013243"/>
                  </a:lnTo>
                  <a:lnTo>
                    <a:pt x="6923693" y="2013243"/>
                  </a:lnTo>
                  <a:lnTo>
                    <a:pt x="6923693" y="3365902"/>
                  </a:lnTo>
                  <a:lnTo>
                    <a:pt x="7214920" y="3365902"/>
                  </a:lnTo>
                  <a:lnTo>
                    <a:pt x="7577374" y="3365902"/>
                  </a:lnTo>
                  <a:lnTo>
                    <a:pt x="7939828" y="3365902"/>
                  </a:lnTo>
                  <a:lnTo>
                    <a:pt x="7939828" y="3786638"/>
                  </a:lnTo>
                  <a:lnTo>
                    <a:pt x="8302283" y="3786638"/>
                  </a:lnTo>
                  <a:lnTo>
                    <a:pt x="8302283" y="2103688"/>
                  </a:lnTo>
                  <a:lnTo>
                    <a:pt x="8664207" y="2103688"/>
                  </a:lnTo>
                  <a:lnTo>
                    <a:pt x="8664207" y="1262214"/>
                  </a:lnTo>
                  <a:lnTo>
                    <a:pt x="9026662" y="1262214"/>
                  </a:lnTo>
                  <a:lnTo>
                    <a:pt x="9389116" y="1262214"/>
                  </a:lnTo>
                  <a:lnTo>
                    <a:pt x="9389116" y="420739"/>
                  </a:lnTo>
                  <a:lnTo>
                    <a:pt x="9751042" y="420739"/>
                  </a:lnTo>
                  <a:lnTo>
                    <a:pt x="9751042" y="3786638"/>
                  </a:lnTo>
                  <a:lnTo>
                    <a:pt x="10113496" y="3786638"/>
                  </a:lnTo>
                  <a:lnTo>
                    <a:pt x="10113496" y="420739"/>
                  </a:lnTo>
                  <a:lnTo>
                    <a:pt x="10475950" y="420739"/>
                  </a:lnTo>
                  <a:lnTo>
                    <a:pt x="10475950" y="2103688"/>
                  </a:lnTo>
                  <a:lnTo>
                    <a:pt x="10838404" y="2103688"/>
                  </a:lnTo>
                  <a:lnTo>
                    <a:pt x="10838404" y="2945163"/>
                  </a:lnTo>
                  <a:lnTo>
                    <a:pt x="11200330" y="2945163"/>
                  </a:lnTo>
                  <a:lnTo>
                    <a:pt x="11200330" y="3365902"/>
                  </a:lnTo>
                  <a:lnTo>
                    <a:pt x="11562784" y="3365902"/>
                  </a:lnTo>
                  <a:lnTo>
                    <a:pt x="11562784" y="2103688"/>
                  </a:lnTo>
                  <a:lnTo>
                    <a:pt x="11925238" y="2103688"/>
                  </a:lnTo>
                  <a:lnTo>
                    <a:pt x="11925238" y="420739"/>
                  </a:lnTo>
                  <a:lnTo>
                    <a:pt x="12192000" y="420739"/>
                  </a:lnTo>
                  <a:lnTo>
                    <a:pt x="12192000" y="4116691"/>
                  </a:lnTo>
                  <a:lnTo>
                    <a:pt x="0" y="4116691"/>
                  </a:lnTo>
                  <a:lnTo>
                    <a:pt x="0" y="1262214"/>
                  </a:lnTo>
                  <a:lnTo>
                    <a:pt x="246549" y="1262214"/>
                  </a:lnTo>
                  <a:close/>
                </a:path>
              </a:pathLst>
            </a:custGeom>
            <a:solidFill>
              <a:schemeClr val="bg2">
                <a:alpha val="1000"/>
              </a:schemeClr>
            </a:solidFill>
            <a:ln w="8976" cap="flat">
              <a:noFill/>
              <a:prstDash val="solid"/>
              <a:miter/>
            </a:ln>
          </p:spPr>
          <p:txBody>
            <a:bodyPr wrap="square" rtlCol="0" anchor="ctr">
              <a:normAutofit/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8501428-6D8C-436F-86DF-496FE6EAB5E5}"/>
              </a:ext>
            </a:extLst>
          </p:cNvPr>
          <p:cNvGrpSpPr/>
          <p:nvPr/>
        </p:nvGrpSpPr>
        <p:grpSpPr>
          <a:xfrm>
            <a:off x="834389" y="1695450"/>
            <a:ext cx="10482750" cy="2298699"/>
            <a:chOff x="834389" y="1152479"/>
            <a:chExt cx="10482750" cy="2479723"/>
          </a:xfrm>
        </p:grpSpPr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5BF9DD26-7A49-4C8A-8753-A795692230D8}"/>
                </a:ext>
              </a:extLst>
            </p:cNvPr>
            <p:cNvSpPr/>
            <p:nvPr/>
          </p:nvSpPr>
          <p:spPr>
            <a:xfrm>
              <a:off x="7725715" y="1152480"/>
              <a:ext cx="3591424" cy="2479722"/>
            </a:xfrm>
            <a:prstGeom prst="roundRect">
              <a:avLst>
                <a:gd name="adj" fmla="val 4856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63500" dir="13500003" sx="97000" sy="97000" rotWithShape="0">
                <a:srgbClr val="3483DC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A9C744A9-C86F-4A1B-91D1-45DA1669064F}"/>
                </a:ext>
              </a:extLst>
            </p:cNvPr>
            <p:cNvSpPr/>
            <p:nvPr/>
          </p:nvSpPr>
          <p:spPr>
            <a:xfrm>
              <a:off x="5910079" y="1152479"/>
              <a:ext cx="1700220" cy="2479722"/>
            </a:xfrm>
            <a:prstGeom prst="roundRect">
              <a:avLst>
                <a:gd name="adj" fmla="val 4856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63500" dir="13500003" sx="97000" sy="97000" rotWithShape="0">
                <a:srgbClr val="3483DC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218D0C05-7442-4030-8F8C-3B9E44680AFC}"/>
                </a:ext>
              </a:extLst>
            </p:cNvPr>
            <p:cNvSpPr/>
            <p:nvPr/>
          </p:nvSpPr>
          <p:spPr>
            <a:xfrm>
              <a:off x="834389" y="1152480"/>
              <a:ext cx="4972438" cy="2479722"/>
            </a:xfrm>
            <a:prstGeom prst="roundRect">
              <a:avLst>
                <a:gd name="adj" fmla="val 4856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63500" dir="13500003" sx="97000" sy="97000" rotWithShape="0">
                <a:srgbClr val="3483DC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aphicFrame>
          <p:nvGraphicFramePr>
            <p:cNvPr id="8" name="图表 7">
              <a:extLst>
                <a:ext uri="{FF2B5EF4-FFF2-40B4-BE49-F238E27FC236}">
                  <a16:creationId xmlns:a16="http://schemas.microsoft.com/office/drawing/2014/main" id="{A56A2B0B-2B06-4348-9AFE-7B60025644B7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880840635"/>
                </p:ext>
              </p:extLst>
            </p:nvPr>
          </p:nvGraphicFramePr>
          <p:xfrm>
            <a:off x="834389" y="1237381"/>
            <a:ext cx="4868714" cy="23054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A99B732-176F-4D8B-8348-BEA1F67463FF}"/>
                </a:ext>
              </a:extLst>
            </p:cNvPr>
            <p:cNvGrpSpPr/>
            <p:nvPr/>
          </p:nvGrpSpPr>
          <p:grpSpPr>
            <a:xfrm>
              <a:off x="6231236" y="1940391"/>
              <a:ext cx="929254" cy="899385"/>
              <a:chOff x="6484363" y="1874519"/>
              <a:chExt cx="1133193" cy="1133193"/>
            </a:xfrm>
          </p:grpSpPr>
          <p:sp>
            <p:nvSpPr>
              <p:cNvPr id="12" name="弧形 11">
                <a:extLst>
                  <a:ext uri="{FF2B5EF4-FFF2-40B4-BE49-F238E27FC236}">
                    <a16:creationId xmlns:a16="http://schemas.microsoft.com/office/drawing/2014/main" id="{B4A9C163-AB99-49D3-88F8-F58F171F3204}"/>
                  </a:ext>
                </a:extLst>
              </p:cNvPr>
              <p:cNvSpPr/>
              <p:nvPr/>
            </p:nvSpPr>
            <p:spPr>
              <a:xfrm flipH="1">
                <a:off x="6484363" y="1874519"/>
                <a:ext cx="1133193" cy="1133193"/>
              </a:xfrm>
              <a:prstGeom prst="arc">
                <a:avLst>
                  <a:gd name="adj1" fmla="val 1485626"/>
                  <a:gd name="adj2" fmla="val 19015600"/>
                </a:avLst>
              </a:prstGeom>
              <a:ln w="76200" cap="rnd">
                <a:solidFill>
                  <a:schemeClr val="tx2">
                    <a:lumMod val="20000"/>
                    <a:lumOff val="8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弧形 42">
                <a:extLst>
                  <a:ext uri="{FF2B5EF4-FFF2-40B4-BE49-F238E27FC236}">
                    <a16:creationId xmlns:a16="http://schemas.microsoft.com/office/drawing/2014/main" id="{0390E8D0-851D-422D-9633-04BDA1A308E6}"/>
                  </a:ext>
                </a:extLst>
              </p:cNvPr>
              <p:cNvSpPr/>
              <p:nvPr/>
            </p:nvSpPr>
            <p:spPr>
              <a:xfrm flipH="1">
                <a:off x="6627169" y="2017325"/>
                <a:ext cx="847581" cy="847581"/>
              </a:xfrm>
              <a:prstGeom prst="arc">
                <a:avLst>
                  <a:gd name="adj1" fmla="val 196935"/>
                  <a:gd name="adj2" fmla="val 15745709"/>
                </a:avLst>
              </a:prstGeom>
              <a:ln w="762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弧形 43">
                <a:extLst>
                  <a:ext uri="{FF2B5EF4-FFF2-40B4-BE49-F238E27FC236}">
                    <a16:creationId xmlns:a16="http://schemas.microsoft.com/office/drawing/2014/main" id="{A607ECCC-E892-432E-AC99-0C0B5B9D6B3A}"/>
                  </a:ext>
                </a:extLst>
              </p:cNvPr>
              <p:cNvSpPr/>
              <p:nvPr/>
            </p:nvSpPr>
            <p:spPr>
              <a:xfrm flipH="1">
                <a:off x="6774873" y="2165029"/>
                <a:ext cx="552172" cy="552172"/>
              </a:xfrm>
              <a:prstGeom prst="arc">
                <a:avLst>
                  <a:gd name="adj1" fmla="val 2835574"/>
                  <a:gd name="adj2" fmla="val 18364231"/>
                </a:avLst>
              </a:prstGeom>
              <a:ln w="76200" cap="rnd">
                <a:solidFill>
                  <a:schemeClr val="accent5">
                    <a:lumMod val="40000"/>
                    <a:lumOff val="6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弧形 44">
                <a:extLst>
                  <a:ext uri="{FF2B5EF4-FFF2-40B4-BE49-F238E27FC236}">
                    <a16:creationId xmlns:a16="http://schemas.microsoft.com/office/drawing/2014/main" id="{503875CA-5212-4E92-A8DF-29024AAD23EC}"/>
                  </a:ext>
                </a:extLst>
              </p:cNvPr>
              <p:cNvSpPr/>
              <p:nvPr/>
            </p:nvSpPr>
            <p:spPr>
              <a:xfrm flipH="1">
                <a:off x="6915618" y="2305774"/>
                <a:ext cx="270683" cy="270683"/>
              </a:xfrm>
              <a:prstGeom prst="arc">
                <a:avLst>
                  <a:gd name="adj1" fmla="val 3703320"/>
                  <a:gd name="adj2" fmla="val 20774730"/>
                </a:avLst>
              </a:prstGeom>
              <a:ln w="76200" cap="rnd">
                <a:solidFill>
                  <a:schemeClr val="accent4">
                    <a:lumMod val="40000"/>
                    <a:lumOff val="6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rmAutofit fontScale="40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graphicFrame>
          <p:nvGraphicFramePr>
            <p:cNvPr id="62" name="图表 61">
              <a:extLst>
                <a:ext uri="{FF2B5EF4-FFF2-40B4-BE49-F238E27FC236}">
                  <a16:creationId xmlns:a16="http://schemas.microsoft.com/office/drawing/2014/main" id="{9AFCD6DB-2A4C-4D4E-A35B-13847DB15B4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235144794"/>
                </p:ext>
              </p:extLst>
            </p:nvPr>
          </p:nvGraphicFramePr>
          <p:xfrm>
            <a:off x="7872394" y="1263903"/>
            <a:ext cx="3444743" cy="23369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ABF0A880-6AEA-4277-8B70-64C6C217E497}"/>
                </a:ext>
              </a:extLst>
            </p:cNvPr>
            <p:cNvCxnSpPr>
              <a:cxnSpLocks/>
            </p:cNvCxnSpPr>
            <p:nvPr/>
          </p:nvCxnSpPr>
          <p:spPr>
            <a:xfrm>
              <a:off x="5703103" y="1414599"/>
              <a:ext cx="343284" cy="0"/>
            </a:xfrm>
            <a:prstGeom prst="line">
              <a:avLst/>
            </a:prstGeom>
            <a:ln w="635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1B2EC851-8B6B-4FFD-970F-A3BAD098AE2F}"/>
                </a:ext>
              </a:extLst>
            </p:cNvPr>
            <p:cNvCxnSpPr>
              <a:cxnSpLocks/>
            </p:cNvCxnSpPr>
            <p:nvPr/>
          </p:nvCxnSpPr>
          <p:spPr>
            <a:xfrm>
              <a:off x="7510060" y="1414599"/>
              <a:ext cx="343284" cy="0"/>
            </a:xfrm>
            <a:prstGeom prst="line">
              <a:avLst/>
            </a:prstGeom>
            <a:ln w="635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FD072AED-9601-4453-90A5-41605712DC7E}"/>
                </a:ext>
              </a:extLst>
            </p:cNvPr>
            <p:cNvCxnSpPr>
              <a:cxnSpLocks/>
            </p:cNvCxnSpPr>
            <p:nvPr/>
          </p:nvCxnSpPr>
          <p:spPr>
            <a:xfrm>
              <a:off x="5703103" y="3192599"/>
              <a:ext cx="343284" cy="0"/>
            </a:xfrm>
            <a:prstGeom prst="line">
              <a:avLst/>
            </a:prstGeom>
            <a:ln w="635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8B3B5323-92C0-44CF-8F8A-1F73B419CB13}"/>
                </a:ext>
              </a:extLst>
            </p:cNvPr>
            <p:cNvCxnSpPr>
              <a:cxnSpLocks/>
            </p:cNvCxnSpPr>
            <p:nvPr/>
          </p:nvCxnSpPr>
          <p:spPr>
            <a:xfrm>
              <a:off x="7510060" y="3192599"/>
              <a:ext cx="343284" cy="0"/>
            </a:xfrm>
            <a:prstGeom prst="line">
              <a:avLst/>
            </a:prstGeom>
            <a:ln w="635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13D680B-DD22-41DE-9718-6F214451ACDF}"/>
              </a:ext>
            </a:extLst>
          </p:cNvPr>
          <p:cNvGrpSpPr/>
          <p:nvPr/>
        </p:nvGrpSpPr>
        <p:grpSpPr>
          <a:xfrm>
            <a:off x="834389" y="4236001"/>
            <a:ext cx="10512632" cy="2298698"/>
            <a:chOff x="834389" y="3739481"/>
            <a:chExt cx="10512632" cy="2795218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87B0EBD5-8418-4CE3-BBA3-C1561BF9506D}"/>
                </a:ext>
              </a:extLst>
            </p:cNvPr>
            <p:cNvGrpSpPr/>
            <p:nvPr/>
          </p:nvGrpSpPr>
          <p:grpSpPr>
            <a:xfrm>
              <a:off x="840238" y="3739481"/>
              <a:ext cx="4569663" cy="2795218"/>
              <a:chOff x="1280160" y="1111347"/>
              <a:chExt cx="4944793" cy="2862775"/>
            </a:xfrm>
            <a:effectLst/>
          </p:grpSpPr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id="{2F51F49A-A8EB-4394-8CA3-6D8FE49E0975}"/>
                  </a:ext>
                </a:extLst>
              </p:cNvPr>
              <p:cNvSpPr/>
              <p:nvPr/>
            </p:nvSpPr>
            <p:spPr>
              <a:xfrm>
                <a:off x="1280160" y="1111347"/>
                <a:ext cx="4944793" cy="2862775"/>
              </a:xfrm>
              <a:prstGeom prst="roundRect">
                <a:avLst>
                  <a:gd name="adj" fmla="val 4856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63500" dir="13500003" sx="97000" sy="97000" rotWithShape="0">
                  <a:srgbClr val="3483DC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id="{25A396EA-61BD-480B-82B0-279CFBA630E3}"/>
                  </a:ext>
                </a:extLst>
              </p:cNvPr>
              <p:cNvSpPr/>
              <p:nvPr/>
            </p:nvSpPr>
            <p:spPr>
              <a:xfrm>
                <a:off x="1280160" y="1111347"/>
                <a:ext cx="4944793" cy="2862775"/>
              </a:xfrm>
              <a:prstGeom prst="roundRect">
                <a:avLst>
                  <a:gd name="adj" fmla="val 4856"/>
                </a:avLst>
              </a:prstGeom>
              <a:solidFill>
                <a:schemeClr val="accent3">
                  <a:lumMod val="75000"/>
                  <a:alpha val="19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10E19EEA-92C9-4EE5-A819-B29924F6A0F7}"/>
                </a:ext>
              </a:extLst>
            </p:cNvPr>
            <p:cNvGrpSpPr/>
            <p:nvPr/>
          </p:nvGrpSpPr>
          <p:grpSpPr>
            <a:xfrm>
              <a:off x="5536495" y="3739482"/>
              <a:ext cx="5810526" cy="2795217"/>
              <a:chOff x="1280160" y="1111347"/>
              <a:chExt cx="4944793" cy="2862775"/>
            </a:xfrm>
            <a:effectLst/>
          </p:grpSpPr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id="{797F4583-C43A-48D2-86CC-F584B79CAF75}"/>
                  </a:ext>
                </a:extLst>
              </p:cNvPr>
              <p:cNvSpPr/>
              <p:nvPr/>
            </p:nvSpPr>
            <p:spPr>
              <a:xfrm>
                <a:off x="1280160" y="1111347"/>
                <a:ext cx="4944793" cy="2862775"/>
              </a:xfrm>
              <a:prstGeom prst="roundRect">
                <a:avLst>
                  <a:gd name="adj" fmla="val 4856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63500" dir="13500003" sx="97000" sy="97000" rotWithShape="0">
                  <a:srgbClr val="3483DC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id="{D45D96DE-9745-4BCE-AE1E-8803A6F875D2}"/>
                  </a:ext>
                </a:extLst>
              </p:cNvPr>
              <p:cNvSpPr/>
              <p:nvPr/>
            </p:nvSpPr>
            <p:spPr>
              <a:xfrm>
                <a:off x="1280160" y="1111347"/>
                <a:ext cx="4944793" cy="2862775"/>
              </a:xfrm>
              <a:prstGeom prst="roundRect">
                <a:avLst>
                  <a:gd name="adj" fmla="val 4856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aphicFrame>
          <p:nvGraphicFramePr>
            <p:cNvPr id="20" name="图表 19">
              <a:extLst>
                <a:ext uri="{FF2B5EF4-FFF2-40B4-BE49-F238E27FC236}">
                  <a16:creationId xmlns:a16="http://schemas.microsoft.com/office/drawing/2014/main" id="{9BD65392-D312-4BA0-BE04-C46B615A12E9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20694504"/>
                </p:ext>
              </p:extLst>
            </p:nvPr>
          </p:nvGraphicFramePr>
          <p:xfrm>
            <a:off x="5778183" y="3903434"/>
            <a:ext cx="5494534" cy="245918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42" name="图表 41">
              <a:extLst>
                <a:ext uri="{FF2B5EF4-FFF2-40B4-BE49-F238E27FC236}">
                  <a16:creationId xmlns:a16="http://schemas.microsoft.com/office/drawing/2014/main" id="{74015F97-6708-4A29-88DB-6C68FBA796B7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316710470"/>
                </p:ext>
              </p:extLst>
            </p:nvPr>
          </p:nvGraphicFramePr>
          <p:xfrm>
            <a:off x="834389" y="3917557"/>
            <a:ext cx="4546212" cy="253803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EDFB4FB-63C4-49EE-8DED-11544B4B6416}"/>
                </a:ext>
              </a:extLst>
            </p:cNvPr>
            <p:cNvGrpSpPr/>
            <p:nvPr/>
          </p:nvGrpSpPr>
          <p:grpSpPr>
            <a:xfrm>
              <a:off x="5331244" y="4329249"/>
              <a:ext cx="288312" cy="1778000"/>
              <a:chOff x="5359819" y="4329249"/>
              <a:chExt cx="343284" cy="1778000"/>
            </a:xfrm>
          </p:grpSpPr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12D3703E-A92F-484A-9A05-BDE67131E1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59819" y="4329249"/>
                <a:ext cx="343284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24148544-BA89-4ED7-8F9A-36728A0DF3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59819" y="6107249"/>
                <a:ext cx="343284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8A52E87-A8A2-4292-B1D0-4C02D7194F9E}"/>
              </a:ext>
            </a:extLst>
          </p:cNvPr>
          <p:cNvGrpSpPr/>
          <p:nvPr/>
        </p:nvGrpSpPr>
        <p:grpSpPr>
          <a:xfrm>
            <a:off x="915229" y="1200350"/>
            <a:ext cx="317548" cy="333888"/>
            <a:chOff x="5270668" y="1713378"/>
            <a:chExt cx="228340" cy="240090"/>
          </a:xfrm>
        </p:grpSpPr>
        <p:sp>
          <p:nvSpPr>
            <p:cNvPr id="46" name="泪滴形 45">
              <a:extLst>
                <a:ext uri="{FF2B5EF4-FFF2-40B4-BE49-F238E27FC236}">
                  <a16:creationId xmlns:a16="http://schemas.microsoft.com/office/drawing/2014/main" id="{BBC31F82-73DB-476B-96D4-433E4076665B}"/>
                </a:ext>
              </a:extLst>
            </p:cNvPr>
            <p:cNvSpPr/>
            <p:nvPr/>
          </p:nvSpPr>
          <p:spPr bwMode="auto">
            <a:xfrm>
              <a:off x="5270668" y="1713378"/>
              <a:ext cx="228340" cy="240090"/>
            </a:xfrm>
            <a:prstGeom prst="teardrop">
              <a:avLst/>
            </a:prstGeom>
            <a:solidFill>
              <a:schemeClr val="accent6"/>
            </a:solidFill>
            <a:ln w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475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7EC3A625-4CA8-4413-8AE1-325F0550BACE}"/>
                </a:ext>
              </a:extLst>
            </p:cNvPr>
            <p:cNvSpPr/>
            <p:nvPr/>
          </p:nvSpPr>
          <p:spPr bwMode="auto">
            <a:xfrm rot="20465482">
              <a:off x="5329724" y="1775473"/>
              <a:ext cx="110228" cy="11590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alpha val="19000"/>
                  </a:schemeClr>
                </a:gs>
                <a:gs pos="3500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20000"/>
                    <a:lumOff val="80000"/>
                    <a:alpha val="0"/>
                  </a:schemeClr>
                </a:gs>
                <a:gs pos="67000">
                  <a:schemeClr val="accent6">
                    <a:lumMod val="40000"/>
                    <a:lumOff val="60000"/>
                    <a:alpha val="2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6265C2E4-7DAA-40AE-89BA-359B82B9FA9E}"/>
              </a:ext>
            </a:extLst>
          </p:cNvPr>
          <p:cNvSpPr txBox="1"/>
          <p:nvPr/>
        </p:nvSpPr>
        <p:spPr>
          <a:xfrm>
            <a:off x="1308849" y="1205737"/>
            <a:ext cx="4310707" cy="322076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</a:rPr>
              <a:t>全年业务开展顺利</a:t>
            </a:r>
            <a:endParaRPr lang="zh-CN" altLang="zh-CN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9E23EAC8-67C0-4ED7-91DD-555F60878D48}"/>
              </a:ext>
            </a:extLst>
          </p:cNvPr>
          <p:cNvSpPr txBox="1">
            <a:spLocks/>
          </p:cNvSpPr>
          <p:nvPr/>
        </p:nvSpPr>
        <p:spPr>
          <a:xfrm>
            <a:off x="915229" y="339886"/>
            <a:ext cx="6097836" cy="607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全年工作回顾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37505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A69D4274-132F-4415-89E8-067DF6686DF5}"/>
              </a:ext>
            </a:extLst>
          </p:cNvPr>
          <p:cNvSpPr/>
          <p:nvPr/>
        </p:nvSpPr>
        <p:spPr>
          <a:xfrm>
            <a:off x="0" y="0"/>
            <a:ext cx="12192000" cy="687040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5D48A8-CB99-488A-8780-055AEAFF2349}"/>
              </a:ext>
            </a:extLst>
          </p:cNvPr>
          <p:cNvSpPr txBox="1"/>
          <p:nvPr/>
        </p:nvSpPr>
        <p:spPr>
          <a:xfrm>
            <a:off x="495563" y="1143747"/>
            <a:ext cx="2906565" cy="1569660"/>
          </a:xfrm>
          <a:prstGeom prst="rect">
            <a:avLst/>
          </a:prstGeom>
          <a:noFill/>
          <a:effectLst/>
        </p:spPr>
        <p:txBody>
          <a:bodyPr wrap="none" rtlCol="0">
            <a:normAutofit/>
          </a:bodyPr>
          <a:lstStyle/>
          <a:p>
            <a:r>
              <a:rPr lang="en-US" altLang="zh-CN" sz="9600" b="1" dirty="0">
                <a:solidFill>
                  <a:schemeClr val="accent6"/>
                </a:solidFill>
                <a:latin typeface="+mj-lt"/>
                <a:ea typeface="锐字云字库中长宋GB" panose="02010604000000000000" pitchFamily="2" charset="-122"/>
              </a:rPr>
              <a:t>PART</a:t>
            </a:r>
            <a:endParaRPr lang="zh-CN" altLang="en-US" sz="9600" b="1" dirty="0">
              <a:solidFill>
                <a:schemeClr val="accent6"/>
              </a:solidFill>
              <a:latin typeface="+mj-lt"/>
              <a:ea typeface="锐字云字库中长宋GB" panose="02010604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F4D1E7-C23B-4631-B270-AC3B45374F53}"/>
              </a:ext>
            </a:extLst>
          </p:cNvPr>
          <p:cNvSpPr txBox="1"/>
          <p:nvPr/>
        </p:nvSpPr>
        <p:spPr>
          <a:xfrm>
            <a:off x="3755006" y="1130300"/>
            <a:ext cx="893193" cy="1569660"/>
          </a:xfrm>
          <a:prstGeom prst="rect">
            <a:avLst/>
          </a:prstGeom>
          <a:noFill/>
          <a:effectLst/>
        </p:spPr>
        <p:txBody>
          <a:bodyPr wrap="none" rtlCol="0">
            <a:normAutofit/>
          </a:bodyPr>
          <a:lstStyle>
            <a:defPPr>
              <a:defRPr lang="zh-CN"/>
            </a:defPPr>
            <a:lvl1pPr>
              <a:defRPr sz="8000" b="1">
                <a:solidFill>
                  <a:schemeClr val="accent6">
                    <a:lumMod val="75000"/>
                  </a:schemeClr>
                </a:solidFill>
                <a:latin typeface="锐字云字库中长宋GB" panose="02010604000000000000" pitchFamily="2" charset="-122"/>
                <a:ea typeface="锐字云字库中长宋GB" panose="02010604000000000000" pitchFamily="2" charset="-122"/>
              </a:defRPr>
            </a:lvl1pPr>
          </a:lstStyle>
          <a:p>
            <a:r>
              <a:rPr lang="en-US" altLang="zh-CN" sz="9600" dirty="0">
                <a:solidFill>
                  <a:schemeClr val="accent6"/>
                </a:solidFill>
                <a:latin typeface="+mj-lt"/>
              </a:rPr>
              <a:t>2</a:t>
            </a:r>
            <a:endParaRPr lang="zh-CN" altLang="en-US" sz="96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18C352-EC06-4B71-B979-51327BE594B0}"/>
              </a:ext>
            </a:extLst>
          </p:cNvPr>
          <p:cNvSpPr txBox="1"/>
          <p:nvPr/>
        </p:nvSpPr>
        <p:spPr>
          <a:xfrm>
            <a:off x="3857088" y="2926819"/>
            <a:ext cx="4968712" cy="923330"/>
          </a:xfrm>
          <a:prstGeom prst="rect">
            <a:avLst/>
          </a:prstGeom>
          <a:noFill/>
          <a:effectLst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defRPr sz="5400" b="1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主要</a:t>
            </a:r>
            <a:r>
              <a:rPr lang="zh-CN" altLang="zh-CN" dirty="0"/>
              <a:t>工作成绩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DDD7DBD0-B565-4E78-9062-78F2F8D88A45}"/>
              </a:ext>
            </a:extLst>
          </p:cNvPr>
          <p:cNvCxnSpPr>
            <a:cxnSpLocks/>
          </p:cNvCxnSpPr>
          <p:nvPr/>
        </p:nvCxnSpPr>
        <p:spPr>
          <a:xfrm>
            <a:off x="4987925" y="2327561"/>
            <a:ext cx="167097" cy="0"/>
          </a:xfrm>
          <a:prstGeom prst="line">
            <a:avLst/>
          </a:prstGeom>
          <a:ln w="635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D35994D8-C93E-4D6A-AB60-E4D5511FFA8A}"/>
              </a:ext>
            </a:extLst>
          </p:cNvPr>
          <p:cNvCxnSpPr>
            <a:cxnSpLocks/>
          </p:cNvCxnSpPr>
          <p:nvPr/>
        </p:nvCxnSpPr>
        <p:spPr>
          <a:xfrm>
            <a:off x="4723676" y="2327561"/>
            <a:ext cx="195986" cy="0"/>
          </a:xfrm>
          <a:prstGeom prst="line">
            <a:avLst/>
          </a:prstGeom>
          <a:ln w="635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2DD737EF-E5E4-4FF6-A5D4-632A509FBC63}"/>
              </a:ext>
            </a:extLst>
          </p:cNvPr>
          <p:cNvCxnSpPr>
            <a:cxnSpLocks/>
          </p:cNvCxnSpPr>
          <p:nvPr/>
        </p:nvCxnSpPr>
        <p:spPr>
          <a:xfrm flipV="1">
            <a:off x="0" y="2324696"/>
            <a:ext cx="4648199" cy="18740"/>
          </a:xfrm>
          <a:prstGeom prst="line">
            <a:avLst/>
          </a:prstGeom>
          <a:ln w="66675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4EC72EBB-8C02-4EDC-AEE6-FD2650DAA238}"/>
              </a:ext>
            </a:extLst>
          </p:cNvPr>
          <p:cNvCxnSpPr>
            <a:cxnSpLocks/>
          </p:cNvCxnSpPr>
          <p:nvPr/>
        </p:nvCxnSpPr>
        <p:spPr>
          <a:xfrm>
            <a:off x="8308856" y="3634347"/>
            <a:ext cx="195986" cy="0"/>
          </a:xfrm>
          <a:prstGeom prst="line">
            <a:avLst/>
          </a:prstGeom>
          <a:ln w="635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C8F104DD-320B-4CFE-8665-E8BA14F77AD4}"/>
              </a:ext>
            </a:extLst>
          </p:cNvPr>
          <p:cNvCxnSpPr>
            <a:cxnSpLocks/>
          </p:cNvCxnSpPr>
          <p:nvPr/>
        </p:nvCxnSpPr>
        <p:spPr>
          <a:xfrm>
            <a:off x="8573105" y="3634347"/>
            <a:ext cx="167097" cy="0"/>
          </a:xfrm>
          <a:prstGeom prst="line">
            <a:avLst/>
          </a:prstGeom>
          <a:ln w="635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41D3B3A0-C748-4D98-8F98-B8DD2F7A562E}"/>
              </a:ext>
            </a:extLst>
          </p:cNvPr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6F631EF-1602-4369-A76C-988254F41863}"/>
                </a:ext>
              </a:extLst>
            </p:cNvPr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0ABF1D1-73C5-4189-9AD2-A1EDE51B5C01}"/>
                </a:ext>
              </a:extLst>
            </p:cNvPr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2A8D7D7-A741-4B19-9636-333F67B08831}"/>
                </a:ext>
              </a:extLst>
            </p:cNvPr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23FC590-D6BE-47C2-8F15-71940E46D623}"/>
                </a:ext>
              </a:extLst>
            </p:cNvPr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34E2A88-B4D2-441B-A23C-3AF41C559609}"/>
                </a:ext>
              </a:extLst>
            </p:cNvPr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B6708A66-DBB8-48CA-948C-1AEDD47FDF24}"/>
              </a:ext>
            </a:extLst>
          </p:cNvPr>
          <p:cNvSpPr/>
          <p:nvPr/>
        </p:nvSpPr>
        <p:spPr bwMode="auto">
          <a:xfrm flipV="1">
            <a:off x="9786083" y="1353"/>
            <a:ext cx="2405917" cy="376531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166A3DDE-6904-4416-8CBD-0761F62D01DA}"/>
              </a:ext>
            </a:extLst>
          </p:cNvPr>
          <p:cNvSpPr/>
          <p:nvPr/>
        </p:nvSpPr>
        <p:spPr bwMode="auto">
          <a:xfrm flipV="1">
            <a:off x="9786083" y="1353"/>
            <a:ext cx="2405917" cy="376531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8925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B65893E9-AB25-44CC-A6F9-5BAC180BE88A}"/>
              </a:ext>
            </a:extLst>
          </p:cNvPr>
          <p:cNvSpPr/>
          <p:nvPr/>
        </p:nvSpPr>
        <p:spPr>
          <a:xfrm>
            <a:off x="0" y="0"/>
            <a:ext cx="12192000" cy="6870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FC0D304F-D7A0-4430-8974-45223C01B39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4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3053" y="947614"/>
            <a:ext cx="12193057" cy="1729729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7EC434B-281B-4833-9EF3-8F40285D5A77}"/>
              </a:ext>
            </a:extLst>
          </p:cNvPr>
          <p:cNvCxnSpPr>
            <a:cxnSpLocks/>
          </p:cNvCxnSpPr>
          <p:nvPr/>
        </p:nvCxnSpPr>
        <p:spPr>
          <a:xfrm>
            <a:off x="655052" y="901952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54CC160C-4169-4461-81AB-C318B73828B3}"/>
              </a:ext>
            </a:extLst>
          </p:cNvPr>
          <p:cNvSpPr txBox="1">
            <a:spLocks/>
          </p:cNvSpPr>
          <p:nvPr/>
        </p:nvSpPr>
        <p:spPr>
          <a:xfrm>
            <a:off x="915229" y="339886"/>
            <a:ext cx="6097836" cy="607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主要工作成绩</a:t>
            </a:r>
          </a:p>
        </p:txBody>
      </p:sp>
      <p:grpSp>
        <p:nvGrpSpPr>
          <p:cNvPr id="390" name="组合 389">
            <a:extLst>
              <a:ext uri="{FF2B5EF4-FFF2-40B4-BE49-F238E27FC236}">
                <a16:creationId xmlns:a16="http://schemas.microsoft.com/office/drawing/2014/main" id="{7EC8DE61-E9B2-4A8A-8827-A359FFB0B244}"/>
              </a:ext>
            </a:extLst>
          </p:cNvPr>
          <p:cNvGrpSpPr/>
          <p:nvPr/>
        </p:nvGrpSpPr>
        <p:grpSpPr>
          <a:xfrm>
            <a:off x="232949" y="485445"/>
            <a:ext cx="682280" cy="379310"/>
            <a:chOff x="232949" y="336204"/>
            <a:chExt cx="556038" cy="561975"/>
          </a:xfrm>
        </p:grpSpPr>
        <p:sp>
          <p:nvSpPr>
            <p:cNvPr id="391" name="平行四边形 390">
              <a:extLst>
                <a:ext uri="{FF2B5EF4-FFF2-40B4-BE49-F238E27FC236}">
                  <a16:creationId xmlns:a16="http://schemas.microsoft.com/office/drawing/2014/main" id="{85C300B7-B310-416C-A37D-4BE8A92F5ED5}"/>
                </a:ext>
              </a:extLst>
            </p:cNvPr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92" name="平行四边形 391">
              <a:extLst>
                <a:ext uri="{FF2B5EF4-FFF2-40B4-BE49-F238E27FC236}">
                  <a16:creationId xmlns:a16="http://schemas.microsoft.com/office/drawing/2014/main" id="{4D50458E-19DA-4AE9-AF80-515C23826475}"/>
                </a:ext>
              </a:extLst>
            </p:cNvPr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93" name="平行四边形 392">
              <a:extLst>
                <a:ext uri="{FF2B5EF4-FFF2-40B4-BE49-F238E27FC236}">
                  <a16:creationId xmlns:a16="http://schemas.microsoft.com/office/drawing/2014/main" id="{C1F98C3C-8928-4963-B754-DA67985CB5D6}"/>
                </a:ext>
              </a:extLst>
            </p:cNvPr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id="{28D65EB1-F601-4048-A2B4-2FD145D2236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3000"/>
          </a:blip>
          <a:stretch>
            <a:fillRect/>
          </a:stretch>
        </p:blipFill>
        <p:spPr>
          <a:xfrm>
            <a:off x="-529" y="4557044"/>
            <a:ext cx="12193057" cy="231059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D0175D2B-F230-41E9-B70E-E21B97CAF192}"/>
              </a:ext>
            </a:extLst>
          </p:cNvPr>
          <p:cNvGrpSpPr/>
          <p:nvPr/>
        </p:nvGrpSpPr>
        <p:grpSpPr>
          <a:xfrm>
            <a:off x="915229" y="2431663"/>
            <a:ext cx="5161719" cy="3095960"/>
            <a:chOff x="845381" y="2298313"/>
            <a:chExt cx="5161719" cy="3095960"/>
          </a:xfrm>
        </p:grpSpPr>
        <p:sp>
          <p:nvSpPr>
            <p:cNvPr id="20" name="矩形: 对角圆角 19">
              <a:extLst>
                <a:ext uri="{FF2B5EF4-FFF2-40B4-BE49-F238E27FC236}">
                  <a16:creationId xmlns:a16="http://schemas.microsoft.com/office/drawing/2014/main" id="{C0ABE756-5971-429B-A03B-A685F117E7F1}"/>
                </a:ext>
              </a:extLst>
            </p:cNvPr>
            <p:cNvSpPr/>
            <p:nvPr/>
          </p:nvSpPr>
          <p:spPr bwMode="auto">
            <a:xfrm>
              <a:off x="864429" y="2314048"/>
              <a:ext cx="5142671" cy="3080225"/>
            </a:xfrm>
            <a:prstGeom prst="round2DiagRect">
              <a:avLst/>
            </a:prstGeom>
            <a:gradFill flip="none" rotWithShape="1">
              <a:gsLst>
                <a:gs pos="100000">
                  <a:schemeClr val="bg2">
                    <a:lumMod val="50000"/>
                  </a:schemeClr>
                </a:gs>
                <a:gs pos="0">
                  <a:schemeClr val="accent6"/>
                </a:gs>
              </a:gsLst>
              <a:lin ang="81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2E7655F-AC98-4992-81E5-7C7F4C77B9DA}"/>
                </a:ext>
              </a:extLst>
            </p:cNvPr>
            <p:cNvSpPr/>
            <p:nvPr/>
          </p:nvSpPr>
          <p:spPr bwMode="auto">
            <a:xfrm>
              <a:off x="845381" y="2298313"/>
              <a:ext cx="5159197" cy="579936"/>
            </a:xfrm>
            <a:custGeom>
              <a:avLst/>
              <a:gdLst>
                <a:gd name="connsiteX0" fmla="*/ 0 w 5127674"/>
                <a:gd name="connsiteY0" fmla="*/ 569742 h 569742"/>
                <a:gd name="connsiteX1" fmla="*/ 5127674 w 5127674"/>
                <a:gd name="connsiteY1" fmla="*/ 569742 h 569742"/>
                <a:gd name="connsiteX2" fmla="*/ 5127674 w 5127674"/>
                <a:gd name="connsiteY2" fmla="*/ 0 h 569742"/>
                <a:gd name="connsiteX3" fmla="*/ 534573 w 5127674"/>
                <a:gd name="connsiteY3" fmla="*/ 0 h 569742"/>
                <a:gd name="connsiteX4" fmla="*/ 0 w 5127674"/>
                <a:gd name="connsiteY4" fmla="*/ 569742 h 569742"/>
                <a:gd name="connsiteX0" fmla="*/ 0 w 5127674"/>
                <a:gd name="connsiteY0" fmla="*/ 569742 h 569742"/>
                <a:gd name="connsiteX1" fmla="*/ 5127674 w 5127674"/>
                <a:gd name="connsiteY1" fmla="*/ 569742 h 569742"/>
                <a:gd name="connsiteX2" fmla="*/ 5127674 w 5127674"/>
                <a:gd name="connsiteY2" fmla="*/ 0 h 569742"/>
                <a:gd name="connsiteX3" fmla="*/ 534573 w 5127674"/>
                <a:gd name="connsiteY3" fmla="*/ 0 h 569742"/>
                <a:gd name="connsiteX4" fmla="*/ 0 w 5127674"/>
                <a:gd name="connsiteY4" fmla="*/ 569742 h 569742"/>
                <a:gd name="connsiteX0" fmla="*/ 0 w 5127674"/>
                <a:gd name="connsiteY0" fmla="*/ 569742 h 569742"/>
                <a:gd name="connsiteX1" fmla="*/ 5127674 w 5127674"/>
                <a:gd name="connsiteY1" fmla="*/ 569742 h 569742"/>
                <a:gd name="connsiteX2" fmla="*/ 5127674 w 5127674"/>
                <a:gd name="connsiteY2" fmla="*/ 0 h 569742"/>
                <a:gd name="connsiteX3" fmla="*/ 534573 w 5127674"/>
                <a:gd name="connsiteY3" fmla="*/ 0 h 569742"/>
                <a:gd name="connsiteX4" fmla="*/ 0 w 5127674"/>
                <a:gd name="connsiteY4" fmla="*/ 569742 h 569742"/>
                <a:gd name="connsiteX0" fmla="*/ 0 w 5127674"/>
                <a:gd name="connsiteY0" fmla="*/ 569742 h 569742"/>
                <a:gd name="connsiteX1" fmla="*/ 5127674 w 5127674"/>
                <a:gd name="connsiteY1" fmla="*/ 569742 h 569742"/>
                <a:gd name="connsiteX2" fmla="*/ 5127674 w 5127674"/>
                <a:gd name="connsiteY2" fmla="*/ 0 h 569742"/>
                <a:gd name="connsiteX3" fmla="*/ 534573 w 5127674"/>
                <a:gd name="connsiteY3" fmla="*/ 0 h 569742"/>
                <a:gd name="connsiteX4" fmla="*/ 0 w 5127674"/>
                <a:gd name="connsiteY4" fmla="*/ 569742 h 569742"/>
                <a:gd name="connsiteX0" fmla="*/ 0 w 5127674"/>
                <a:gd name="connsiteY0" fmla="*/ 569742 h 569742"/>
                <a:gd name="connsiteX1" fmla="*/ 5127674 w 5127674"/>
                <a:gd name="connsiteY1" fmla="*/ 569742 h 569742"/>
                <a:gd name="connsiteX2" fmla="*/ 5127674 w 5127674"/>
                <a:gd name="connsiteY2" fmla="*/ 0 h 569742"/>
                <a:gd name="connsiteX3" fmla="*/ 534573 w 5127674"/>
                <a:gd name="connsiteY3" fmla="*/ 0 h 569742"/>
                <a:gd name="connsiteX4" fmla="*/ 0 w 5127674"/>
                <a:gd name="connsiteY4" fmla="*/ 569742 h 569742"/>
                <a:gd name="connsiteX0" fmla="*/ 0 w 5127674"/>
                <a:gd name="connsiteY0" fmla="*/ 569742 h 569742"/>
                <a:gd name="connsiteX1" fmla="*/ 5127674 w 5127674"/>
                <a:gd name="connsiteY1" fmla="*/ 569742 h 569742"/>
                <a:gd name="connsiteX2" fmla="*/ 5127674 w 5127674"/>
                <a:gd name="connsiteY2" fmla="*/ 0 h 569742"/>
                <a:gd name="connsiteX3" fmla="*/ 534573 w 5127674"/>
                <a:gd name="connsiteY3" fmla="*/ 0 h 569742"/>
                <a:gd name="connsiteX4" fmla="*/ 0 w 5127674"/>
                <a:gd name="connsiteY4" fmla="*/ 569742 h 569742"/>
                <a:gd name="connsiteX0" fmla="*/ 0 w 5141742"/>
                <a:gd name="connsiteY0" fmla="*/ 569742 h 569742"/>
                <a:gd name="connsiteX1" fmla="*/ 5141742 w 5141742"/>
                <a:gd name="connsiteY1" fmla="*/ 569742 h 569742"/>
                <a:gd name="connsiteX2" fmla="*/ 5127674 w 5141742"/>
                <a:gd name="connsiteY2" fmla="*/ 0 h 569742"/>
                <a:gd name="connsiteX3" fmla="*/ 534573 w 5141742"/>
                <a:gd name="connsiteY3" fmla="*/ 0 h 569742"/>
                <a:gd name="connsiteX4" fmla="*/ 0 w 5141742"/>
                <a:gd name="connsiteY4" fmla="*/ 569742 h 569742"/>
                <a:gd name="connsiteX0" fmla="*/ 0 w 5148776"/>
                <a:gd name="connsiteY0" fmla="*/ 569742 h 569742"/>
                <a:gd name="connsiteX1" fmla="*/ 5148776 w 5148776"/>
                <a:gd name="connsiteY1" fmla="*/ 569742 h 569742"/>
                <a:gd name="connsiteX2" fmla="*/ 5127674 w 5148776"/>
                <a:gd name="connsiteY2" fmla="*/ 0 h 569742"/>
                <a:gd name="connsiteX3" fmla="*/ 534573 w 5148776"/>
                <a:gd name="connsiteY3" fmla="*/ 0 h 569742"/>
                <a:gd name="connsiteX4" fmla="*/ 0 w 5148776"/>
                <a:gd name="connsiteY4" fmla="*/ 569742 h 569742"/>
                <a:gd name="connsiteX0" fmla="*/ 0 w 5141742"/>
                <a:gd name="connsiteY0" fmla="*/ 569742 h 569742"/>
                <a:gd name="connsiteX1" fmla="*/ 5141742 w 5141742"/>
                <a:gd name="connsiteY1" fmla="*/ 562709 h 569742"/>
                <a:gd name="connsiteX2" fmla="*/ 5127674 w 5141742"/>
                <a:gd name="connsiteY2" fmla="*/ 0 h 569742"/>
                <a:gd name="connsiteX3" fmla="*/ 534573 w 5141742"/>
                <a:gd name="connsiteY3" fmla="*/ 0 h 569742"/>
                <a:gd name="connsiteX4" fmla="*/ 0 w 5141742"/>
                <a:gd name="connsiteY4" fmla="*/ 569742 h 569742"/>
                <a:gd name="connsiteX0" fmla="*/ 0 w 5141742"/>
                <a:gd name="connsiteY0" fmla="*/ 569742 h 569742"/>
                <a:gd name="connsiteX1" fmla="*/ 5141742 w 5141742"/>
                <a:gd name="connsiteY1" fmla="*/ 562709 h 569742"/>
                <a:gd name="connsiteX2" fmla="*/ 5127674 w 5141742"/>
                <a:gd name="connsiteY2" fmla="*/ 0 h 569742"/>
                <a:gd name="connsiteX3" fmla="*/ 534573 w 5141742"/>
                <a:gd name="connsiteY3" fmla="*/ 0 h 569742"/>
                <a:gd name="connsiteX4" fmla="*/ 0 w 5141742"/>
                <a:gd name="connsiteY4" fmla="*/ 569742 h 569742"/>
                <a:gd name="connsiteX0" fmla="*/ 0 w 5141742"/>
                <a:gd name="connsiteY0" fmla="*/ 569742 h 569742"/>
                <a:gd name="connsiteX1" fmla="*/ 5141742 w 5141742"/>
                <a:gd name="connsiteY1" fmla="*/ 562709 h 569742"/>
                <a:gd name="connsiteX2" fmla="*/ 5127674 w 5141742"/>
                <a:gd name="connsiteY2" fmla="*/ 0 h 569742"/>
                <a:gd name="connsiteX3" fmla="*/ 534573 w 5141742"/>
                <a:gd name="connsiteY3" fmla="*/ 0 h 569742"/>
                <a:gd name="connsiteX4" fmla="*/ 0 w 5141742"/>
                <a:gd name="connsiteY4" fmla="*/ 569742 h 569742"/>
                <a:gd name="connsiteX0" fmla="*/ 0 w 5141742"/>
                <a:gd name="connsiteY0" fmla="*/ 569742 h 569742"/>
                <a:gd name="connsiteX1" fmla="*/ 5141742 w 5141742"/>
                <a:gd name="connsiteY1" fmla="*/ 555675 h 569742"/>
                <a:gd name="connsiteX2" fmla="*/ 5127674 w 5141742"/>
                <a:gd name="connsiteY2" fmla="*/ 0 h 569742"/>
                <a:gd name="connsiteX3" fmla="*/ 534573 w 5141742"/>
                <a:gd name="connsiteY3" fmla="*/ 0 h 569742"/>
                <a:gd name="connsiteX4" fmla="*/ 0 w 5141742"/>
                <a:gd name="connsiteY4" fmla="*/ 569742 h 569742"/>
                <a:gd name="connsiteX0" fmla="*/ 0 w 5141742"/>
                <a:gd name="connsiteY0" fmla="*/ 569742 h 569742"/>
                <a:gd name="connsiteX1" fmla="*/ 5141742 w 5141742"/>
                <a:gd name="connsiteY1" fmla="*/ 555675 h 569742"/>
                <a:gd name="connsiteX2" fmla="*/ 5127674 w 5141742"/>
                <a:gd name="connsiteY2" fmla="*/ 0 h 569742"/>
                <a:gd name="connsiteX3" fmla="*/ 534573 w 5141742"/>
                <a:gd name="connsiteY3" fmla="*/ 0 h 569742"/>
                <a:gd name="connsiteX4" fmla="*/ 0 w 5141742"/>
                <a:gd name="connsiteY4" fmla="*/ 569742 h 569742"/>
                <a:gd name="connsiteX0" fmla="*/ 0 w 5131986"/>
                <a:gd name="connsiteY0" fmla="*/ 569742 h 569742"/>
                <a:gd name="connsiteX1" fmla="*/ 5127674 w 5131986"/>
                <a:gd name="connsiteY1" fmla="*/ 555675 h 569742"/>
                <a:gd name="connsiteX2" fmla="*/ 5127674 w 5131986"/>
                <a:gd name="connsiteY2" fmla="*/ 0 h 569742"/>
                <a:gd name="connsiteX3" fmla="*/ 534573 w 5131986"/>
                <a:gd name="connsiteY3" fmla="*/ 0 h 569742"/>
                <a:gd name="connsiteX4" fmla="*/ 0 w 5131986"/>
                <a:gd name="connsiteY4" fmla="*/ 569742 h 569742"/>
                <a:gd name="connsiteX0" fmla="*/ 0 w 5143549"/>
                <a:gd name="connsiteY0" fmla="*/ 569742 h 569742"/>
                <a:gd name="connsiteX1" fmla="*/ 5143549 w 5143549"/>
                <a:gd name="connsiteY1" fmla="*/ 549325 h 569742"/>
                <a:gd name="connsiteX2" fmla="*/ 5127674 w 5143549"/>
                <a:gd name="connsiteY2" fmla="*/ 0 h 569742"/>
                <a:gd name="connsiteX3" fmla="*/ 534573 w 5143549"/>
                <a:gd name="connsiteY3" fmla="*/ 0 h 569742"/>
                <a:gd name="connsiteX4" fmla="*/ 0 w 5143549"/>
                <a:gd name="connsiteY4" fmla="*/ 569742 h 569742"/>
                <a:gd name="connsiteX0" fmla="*/ 0 w 5143549"/>
                <a:gd name="connsiteY0" fmla="*/ 582442 h 582442"/>
                <a:gd name="connsiteX1" fmla="*/ 5143549 w 5143549"/>
                <a:gd name="connsiteY1" fmla="*/ 562025 h 582442"/>
                <a:gd name="connsiteX2" fmla="*/ 5137199 w 5143549"/>
                <a:gd name="connsiteY2" fmla="*/ 0 h 582442"/>
                <a:gd name="connsiteX3" fmla="*/ 534573 w 5143549"/>
                <a:gd name="connsiteY3" fmla="*/ 12700 h 582442"/>
                <a:gd name="connsiteX4" fmla="*/ 0 w 5143549"/>
                <a:gd name="connsiteY4" fmla="*/ 582442 h 582442"/>
                <a:gd name="connsiteX0" fmla="*/ 0 w 5143549"/>
                <a:gd name="connsiteY0" fmla="*/ 582442 h 582442"/>
                <a:gd name="connsiteX1" fmla="*/ 5143549 w 5143549"/>
                <a:gd name="connsiteY1" fmla="*/ 562025 h 582442"/>
                <a:gd name="connsiteX2" fmla="*/ 5137199 w 5143549"/>
                <a:gd name="connsiteY2" fmla="*/ 0 h 582442"/>
                <a:gd name="connsiteX3" fmla="*/ 534573 w 5143549"/>
                <a:gd name="connsiteY3" fmla="*/ 12700 h 582442"/>
                <a:gd name="connsiteX4" fmla="*/ 0 w 5143549"/>
                <a:gd name="connsiteY4" fmla="*/ 582442 h 582442"/>
                <a:gd name="connsiteX0" fmla="*/ 0 w 5143549"/>
                <a:gd name="connsiteY0" fmla="*/ 582442 h 582442"/>
                <a:gd name="connsiteX1" fmla="*/ 5143549 w 5143549"/>
                <a:gd name="connsiteY1" fmla="*/ 562025 h 582442"/>
                <a:gd name="connsiteX2" fmla="*/ 5137199 w 5143549"/>
                <a:gd name="connsiteY2" fmla="*/ 0 h 582442"/>
                <a:gd name="connsiteX3" fmla="*/ 534573 w 5143549"/>
                <a:gd name="connsiteY3" fmla="*/ 12700 h 582442"/>
                <a:gd name="connsiteX4" fmla="*/ 0 w 5143549"/>
                <a:gd name="connsiteY4" fmla="*/ 582442 h 582442"/>
                <a:gd name="connsiteX0" fmla="*/ 0 w 5143549"/>
                <a:gd name="connsiteY0" fmla="*/ 582442 h 582442"/>
                <a:gd name="connsiteX1" fmla="*/ 5143549 w 5143549"/>
                <a:gd name="connsiteY1" fmla="*/ 562025 h 582442"/>
                <a:gd name="connsiteX2" fmla="*/ 5137199 w 5143549"/>
                <a:gd name="connsiteY2" fmla="*/ 0 h 582442"/>
                <a:gd name="connsiteX3" fmla="*/ 534573 w 5143549"/>
                <a:gd name="connsiteY3" fmla="*/ 12700 h 582442"/>
                <a:gd name="connsiteX4" fmla="*/ 0 w 5143549"/>
                <a:gd name="connsiteY4" fmla="*/ 582442 h 582442"/>
                <a:gd name="connsiteX0" fmla="*/ 0 w 5143549"/>
                <a:gd name="connsiteY0" fmla="*/ 585617 h 585617"/>
                <a:gd name="connsiteX1" fmla="*/ 5143549 w 5143549"/>
                <a:gd name="connsiteY1" fmla="*/ 565200 h 585617"/>
                <a:gd name="connsiteX2" fmla="*/ 5137199 w 5143549"/>
                <a:gd name="connsiteY2" fmla="*/ 3175 h 585617"/>
                <a:gd name="connsiteX3" fmla="*/ 579023 w 5143549"/>
                <a:gd name="connsiteY3" fmla="*/ 0 h 585617"/>
                <a:gd name="connsiteX4" fmla="*/ 0 w 5143549"/>
                <a:gd name="connsiteY4" fmla="*/ 585617 h 585617"/>
                <a:gd name="connsiteX0" fmla="*/ 0 w 5143549"/>
                <a:gd name="connsiteY0" fmla="*/ 585617 h 585617"/>
                <a:gd name="connsiteX1" fmla="*/ 5143549 w 5143549"/>
                <a:gd name="connsiteY1" fmla="*/ 565200 h 585617"/>
                <a:gd name="connsiteX2" fmla="*/ 5137199 w 5143549"/>
                <a:gd name="connsiteY2" fmla="*/ 3175 h 585617"/>
                <a:gd name="connsiteX3" fmla="*/ 579023 w 5143549"/>
                <a:gd name="connsiteY3" fmla="*/ 0 h 585617"/>
                <a:gd name="connsiteX4" fmla="*/ 0 w 5143549"/>
                <a:gd name="connsiteY4" fmla="*/ 585617 h 585617"/>
                <a:gd name="connsiteX0" fmla="*/ 0 w 5143549"/>
                <a:gd name="connsiteY0" fmla="*/ 585617 h 585617"/>
                <a:gd name="connsiteX1" fmla="*/ 5143549 w 5143549"/>
                <a:gd name="connsiteY1" fmla="*/ 565200 h 585617"/>
                <a:gd name="connsiteX2" fmla="*/ 5137199 w 5143549"/>
                <a:gd name="connsiteY2" fmla="*/ 3175 h 585617"/>
                <a:gd name="connsiteX3" fmla="*/ 579023 w 5143549"/>
                <a:gd name="connsiteY3" fmla="*/ 0 h 585617"/>
                <a:gd name="connsiteX4" fmla="*/ 0 w 5143549"/>
                <a:gd name="connsiteY4" fmla="*/ 585617 h 585617"/>
                <a:gd name="connsiteX0" fmla="*/ 0 w 5143549"/>
                <a:gd name="connsiteY0" fmla="*/ 585617 h 585617"/>
                <a:gd name="connsiteX1" fmla="*/ 5143549 w 5143549"/>
                <a:gd name="connsiteY1" fmla="*/ 565200 h 585617"/>
                <a:gd name="connsiteX2" fmla="*/ 5137199 w 5143549"/>
                <a:gd name="connsiteY2" fmla="*/ 3175 h 585617"/>
                <a:gd name="connsiteX3" fmla="*/ 579023 w 5143549"/>
                <a:gd name="connsiteY3" fmla="*/ 0 h 585617"/>
                <a:gd name="connsiteX4" fmla="*/ 0 w 5143549"/>
                <a:gd name="connsiteY4" fmla="*/ 585617 h 585617"/>
                <a:gd name="connsiteX0" fmla="*/ 0 w 5143549"/>
                <a:gd name="connsiteY0" fmla="*/ 585617 h 585617"/>
                <a:gd name="connsiteX1" fmla="*/ 5143549 w 5143549"/>
                <a:gd name="connsiteY1" fmla="*/ 565200 h 585617"/>
                <a:gd name="connsiteX2" fmla="*/ 5137199 w 5143549"/>
                <a:gd name="connsiteY2" fmla="*/ 3175 h 585617"/>
                <a:gd name="connsiteX3" fmla="*/ 579023 w 5143549"/>
                <a:gd name="connsiteY3" fmla="*/ 0 h 585617"/>
                <a:gd name="connsiteX4" fmla="*/ 0 w 5143549"/>
                <a:gd name="connsiteY4" fmla="*/ 585617 h 585617"/>
                <a:gd name="connsiteX0" fmla="*/ 0 w 5143549"/>
                <a:gd name="connsiteY0" fmla="*/ 585617 h 585617"/>
                <a:gd name="connsiteX1" fmla="*/ 5143549 w 5143549"/>
                <a:gd name="connsiteY1" fmla="*/ 565200 h 585617"/>
                <a:gd name="connsiteX2" fmla="*/ 5137199 w 5143549"/>
                <a:gd name="connsiteY2" fmla="*/ 3175 h 585617"/>
                <a:gd name="connsiteX3" fmla="*/ 579023 w 5143549"/>
                <a:gd name="connsiteY3" fmla="*/ 0 h 585617"/>
                <a:gd name="connsiteX4" fmla="*/ 0 w 5143549"/>
                <a:gd name="connsiteY4" fmla="*/ 585617 h 585617"/>
                <a:gd name="connsiteX0" fmla="*/ 0 w 5143549"/>
                <a:gd name="connsiteY0" fmla="*/ 585617 h 585617"/>
                <a:gd name="connsiteX1" fmla="*/ 5143549 w 5143549"/>
                <a:gd name="connsiteY1" fmla="*/ 565200 h 585617"/>
                <a:gd name="connsiteX2" fmla="*/ 5137199 w 5143549"/>
                <a:gd name="connsiteY2" fmla="*/ 3175 h 585617"/>
                <a:gd name="connsiteX3" fmla="*/ 579023 w 5143549"/>
                <a:gd name="connsiteY3" fmla="*/ 0 h 585617"/>
                <a:gd name="connsiteX4" fmla="*/ 0 w 5143549"/>
                <a:gd name="connsiteY4" fmla="*/ 585617 h 585617"/>
                <a:gd name="connsiteX0" fmla="*/ 0 w 5137199"/>
                <a:gd name="connsiteY0" fmla="*/ 582442 h 582442"/>
                <a:gd name="connsiteX1" fmla="*/ 5137199 w 5137199"/>
                <a:gd name="connsiteY1" fmla="*/ 565200 h 582442"/>
                <a:gd name="connsiteX2" fmla="*/ 5130849 w 5137199"/>
                <a:gd name="connsiteY2" fmla="*/ 3175 h 582442"/>
                <a:gd name="connsiteX3" fmla="*/ 572673 w 5137199"/>
                <a:gd name="connsiteY3" fmla="*/ 0 h 582442"/>
                <a:gd name="connsiteX4" fmla="*/ 0 w 5137199"/>
                <a:gd name="connsiteY4" fmla="*/ 582442 h 582442"/>
                <a:gd name="connsiteX0" fmla="*/ 0 w 5143549"/>
                <a:gd name="connsiteY0" fmla="*/ 582442 h 582442"/>
                <a:gd name="connsiteX1" fmla="*/ 5143549 w 5143549"/>
                <a:gd name="connsiteY1" fmla="*/ 565200 h 582442"/>
                <a:gd name="connsiteX2" fmla="*/ 5137199 w 5143549"/>
                <a:gd name="connsiteY2" fmla="*/ 3175 h 582442"/>
                <a:gd name="connsiteX3" fmla="*/ 579023 w 5143549"/>
                <a:gd name="connsiteY3" fmla="*/ 0 h 582442"/>
                <a:gd name="connsiteX4" fmla="*/ 0 w 5143549"/>
                <a:gd name="connsiteY4" fmla="*/ 582442 h 582442"/>
                <a:gd name="connsiteX0" fmla="*/ 0 w 5143549"/>
                <a:gd name="connsiteY0" fmla="*/ 582442 h 582442"/>
                <a:gd name="connsiteX1" fmla="*/ 5143549 w 5143549"/>
                <a:gd name="connsiteY1" fmla="*/ 565200 h 582442"/>
                <a:gd name="connsiteX2" fmla="*/ 5137199 w 5143549"/>
                <a:gd name="connsiteY2" fmla="*/ 3175 h 582442"/>
                <a:gd name="connsiteX3" fmla="*/ 579023 w 5143549"/>
                <a:gd name="connsiteY3" fmla="*/ 0 h 582442"/>
                <a:gd name="connsiteX4" fmla="*/ 0 w 5143549"/>
                <a:gd name="connsiteY4" fmla="*/ 582442 h 582442"/>
                <a:gd name="connsiteX0" fmla="*/ 0 w 5147044"/>
                <a:gd name="connsiteY0" fmla="*/ 582442 h 582442"/>
                <a:gd name="connsiteX1" fmla="*/ 5143549 w 5147044"/>
                <a:gd name="connsiteY1" fmla="*/ 565200 h 582442"/>
                <a:gd name="connsiteX2" fmla="*/ 5146726 w 5147044"/>
                <a:gd name="connsiteY2" fmla="*/ 3175 h 582442"/>
                <a:gd name="connsiteX3" fmla="*/ 579023 w 5147044"/>
                <a:gd name="connsiteY3" fmla="*/ 0 h 582442"/>
                <a:gd name="connsiteX4" fmla="*/ 0 w 5147044"/>
                <a:gd name="connsiteY4" fmla="*/ 582442 h 582442"/>
                <a:gd name="connsiteX0" fmla="*/ 0 w 5147044"/>
                <a:gd name="connsiteY0" fmla="*/ 582442 h 582442"/>
                <a:gd name="connsiteX1" fmla="*/ 5143549 w 5147044"/>
                <a:gd name="connsiteY1" fmla="*/ 565200 h 582442"/>
                <a:gd name="connsiteX2" fmla="*/ 5146726 w 5147044"/>
                <a:gd name="connsiteY2" fmla="*/ 6350 h 582442"/>
                <a:gd name="connsiteX3" fmla="*/ 579023 w 5147044"/>
                <a:gd name="connsiteY3" fmla="*/ 0 h 582442"/>
                <a:gd name="connsiteX4" fmla="*/ 0 w 5147044"/>
                <a:gd name="connsiteY4" fmla="*/ 582442 h 582442"/>
                <a:gd name="connsiteX0" fmla="*/ 0 w 5143996"/>
                <a:gd name="connsiteY0" fmla="*/ 582442 h 582442"/>
                <a:gd name="connsiteX1" fmla="*/ 5143549 w 5143996"/>
                <a:gd name="connsiteY1" fmla="*/ 565200 h 582442"/>
                <a:gd name="connsiteX2" fmla="*/ 5143550 w 5143996"/>
                <a:gd name="connsiteY2" fmla="*/ 9525 h 582442"/>
                <a:gd name="connsiteX3" fmla="*/ 579023 w 5143996"/>
                <a:gd name="connsiteY3" fmla="*/ 0 h 582442"/>
                <a:gd name="connsiteX4" fmla="*/ 0 w 5143996"/>
                <a:gd name="connsiteY4" fmla="*/ 582442 h 582442"/>
                <a:gd name="connsiteX0" fmla="*/ 0 w 5150149"/>
                <a:gd name="connsiteY0" fmla="*/ 582442 h 582442"/>
                <a:gd name="connsiteX1" fmla="*/ 5143549 w 5150149"/>
                <a:gd name="connsiteY1" fmla="*/ 565200 h 582442"/>
                <a:gd name="connsiteX2" fmla="*/ 5149901 w 5150149"/>
                <a:gd name="connsiteY2" fmla="*/ 0 h 582442"/>
                <a:gd name="connsiteX3" fmla="*/ 579023 w 5150149"/>
                <a:gd name="connsiteY3" fmla="*/ 0 h 582442"/>
                <a:gd name="connsiteX4" fmla="*/ 0 w 5150149"/>
                <a:gd name="connsiteY4" fmla="*/ 582442 h 582442"/>
                <a:gd name="connsiteX0" fmla="*/ 0 w 5150995"/>
                <a:gd name="connsiteY0" fmla="*/ 582442 h 582442"/>
                <a:gd name="connsiteX1" fmla="*/ 5143549 w 5150995"/>
                <a:gd name="connsiteY1" fmla="*/ 565200 h 582442"/>
                <a:gd name="connsiteX2" fmla="*/ 5149901 w 5150995"/>
                <a:gd name="connsiteY2" fmla="*/ 0 h 582442"/>
                <a:gd name="connsiteX3" fmla="*/ 579023 w 5150995"/>
                <a:gd name="connsiteY3" fmla="*/ 0 h 582442"/>
                <a:gd name="connsiteX4" fmla="*/ 0 w 5150995"/>
                <a:gd name="connsiteY4" fmla="*/ 582442 h 582442"/>
                <a:gd name="connsiteX0" fmla="*/ 0 w 5143549"/>
                <a:gd name="connsiteY0" fmla="*/ 582442 h 582442"/>
                <a:gd name="connsiteX1" fmla="*/ 5143549 w 5143549"/>
                <a:gd name="connsiteY1" fmla="*/ 565200 h 582442"/>
                <a:gd name="connsiteX2" fmla="*/ 5140374 w 5143549"/>
                <a:gd name="connsiteY2" fmla="*/ 0 h 582442"/>
                <a:gd name="connsiteX3" fmla="*/ 579023 w 5143549"/>
                <a:gd name="connsiteY3" fmla="*/ 0 h 582442"/>
                <a:gd name="connsiteX4" fmla="*/ 0 w 5143549"/>
                <a:gd name="connsiteY4" fmla="*/ 582442 h 582442"/>
                <a:gd name="connsiteX0" fmla="*/ 0 w 5143549"/>
                <a:gd name="connsiteY0" fmla="*/ 582442 h 582442"/>
                <a:gd name="connsiteX1" fmla="*/ 5143549 w 5143549"/>
                <a:gd name="connsiteY1" fmla="*/ 565200 h 582442"/>
                <a:gd name="connsiteX2" fmla="*/ 5140374 w 5143549"/>
                <a:gd name="connsiteY2" fmla="*/ 3175 h 582442"/>
                <a:gd name="connsiteX3" fmla="*/ 579023 w 5143549"/>
                <a:gd name="connsiteY3" fmla="*/ 0 h 582442"/>
                <a:gd name="connsiteX4" fmla="*/ 0 w 5143549"/>
                <a:gd name="connsiteY4" fmla="*/ 582442 h 582442"/>
                <a:gd name="connsiteX0" fmla="*/ 0 w 5143957"/>
                <a:gd name="connsiteY0" fmla="*/ 582442 h 582442"/>
                <a:gd name="connsiteX1" fmla="*/ 5143549 w 5143957"/>
                <a:gd name="connsiteY1" fmla="*/ 565200 h 582442"/>
                <a:gd name="connsiteX2" fmla="*/ 5140374 w 5143957"/>
                <a:gd name="connsiteY2" fmla="*/ 3175 h 582442"/>
                <a:gd name="connsiteX3" fmla="*/ 579023 w 5143957"/>
                <a:gd name="connsiteY3" fmla="*/ 0 h 582442"/>
                <a:gd name="connsiteX4" fmla="*/ 0 w 5143957"/>
                <a:gd name="connsiteY4" fmla="*/ 582442 h 582442"/>
                <a:gd name="connsiteX0" fmla="*/ 0 w 5146724"/>
                <a:gd name="connsiteY0" fmla="*/ 582442 h 582442"/>
                <a:gd name="connsiteX1" fmla="*/ 5146724 w 5146724"/>
                <a:gd name="connsiteY1" fmla="*/ 565200 h 582442"/>
                <a:gd name="connsiteX2" fmla="*/ 5140374 w 5146724"/>
                <a:gd name="connsiteY2" fmla="*/ 3175 h 582442"/>
                <a:gd name="connsiteX3" fmla="*/ 579023 w 5146724"/>
                <a:gd name="connsiteY3" fmla="*/ 0 h 582442"/>
                <a:gd name="connsiteX4" fmla="*/ 0 w 5146724"/>
                <a:gd name="connsiteY4" fmla="*/ 582442 h 582442"/>
                <a:gd name="connsiteX0" fmla="*/ 0 w 5146724"/>
                <a:gd name="connsiteY0" fmla="*/ 582442 h 582442"/>
                <a:gd name="connsiteX1" fmla="*/ 5146724 w 5146724"/>
                <a:gd name="connsiteY1" fmla="*/ 565200 h 582442"/>
                <a:gd name="connsiteX2" fmla="*/ 5140374 w 5146724"/>
                <a:gd name="connsiteY2" fmla="*/ 3175 h 582442"/>
                <a:gd name="connsiteX3" fmla="*/ 579023 w 5146724"/>
                <a:gd name="connsiteY3" fmla="*/ 0 h 582442"/>
                <a:gd name="connsiteX4" fmla="*/ 0 w 5146724"/>
                <a:gd name="connsiteY4" fmla="*/ 582442 h 582442"/>
                <a:gd name="connsiteX0" fmla="*/ 0 w 5146724"/>
                <a:gd name="connsiteY0" fmla="*/ 582442 h 582442"/>
                <a:gd name="connsiteX1" fmla="*/ 5146724 w 5146724"/>
                <a:gd name="connsiteY1" fmla="*/ 565200 h 582442"/>
                <a:gd name="connsiteX2" fmla="*/ 5140374 w 5146724"/>
                <a:gd name="connsiteY2" fmla="*/ 3175 h 582442"/>
                <a:gd name="connsiteX3" fmla="*/ 579023 w 5146724"/>
                <a:gd name="connsiteY3" fmla="*/ 0 h 582442"/>
                <a:gd name="connsiteX4" fmla="*/ 0 w 5146724"/>
                <a:gd name="connsiteY4" fmla="*/ 582442 h 582442"/>
                <a:gd name="connsiteX0" fmla="*/ 0 w 5143607"/>
                <a:gd name="connsiteY0" fmla="*/ 582442 h 582442"/>
                <a:gd name="connsiteX1" fmla="*/ 5141960 w 5143607"/>
                <a:gd name="connsiteY1" fmla="*/ 565200 h 582442"/>
                <a:gd name="connsiteX2" fmla="*/ 5140374 w 5143607"/>
                <a:gd name="connsiteY2" fmla="*/ 3175 h 582442"/>
                <a:gd name="connsiteX3" fmla="*/ 579023 w 5143607"/>
                <a:gd name="connsiteY3" fmla="*/ 0 h 582442"/>
                <a:gd name="connsiteX4" fmla="*/ 0 w 5143607"/>
                <a:gd name="connsiteY4" fmla="*/ 582442 h 582442"/>
                <a:gd name="connsiteX0" fmla="*/ 0 w 5146189"/>
                <a:gd name="connsiteY0" fmla="*/ 582442 h 582442"/>
                <a:gd name="connsiteX1" fmla="*/ 5141960 w 5146189"/>
                <a:gd name="connsiteY1" fmla="*/ 565200 h 582442"/>
                <a:gd name="connsiteX2" fmla="*/ 5140374 w 5146189"/>
                <a:gd name="connsiteY2" fmla="*/ 3175 h 582442"/>
                <a:gd name="connsiteX3" fmla="*/ 579023 w 5146189"/>
                <a:gd name="connsiteY3" fmla="*/ 0 h 582442"/>
                <a:gd name="connsiteX4" fmla="*/ 0 w 5146189"/>
                <a:gd name="connsiteY4" fmla="*/ 582442 h 582442"/>
                <a:gd name="connsiteX0" fmla="*/ 0 w 5143607"/>
                <a:gd name="connsiteY0" fmla="*/ 582442 h 582442"/>
                <a:gd name="connsiteX1" fmla="*/ 5141960 w 5143607"/>
                <a:gd name="connsiteY1" fmla="*/ 565200 h 582442"/>
                <a:gd name="connsiteX2" fmla="*/ 5140374 w 5143607"/>
                <a:gd name="connsiteY2" fmla="*/ 3175 h 582442"/>
                <a:gd name="connsiteX3" fmla="*/ 579023 w 5143607"/>
                <a:gd name="connsiteY3" fmla="*/ 0 h 582442"/>
                <a:gd name="connsiteX4" fmla="*/ 0 w 5143607"/>
                <a:gd name="connsiteY4" fmla="*/ 582442 h 582442"/>
                <a:gd name="connsiteX0" fmla="*/ 0 w 5141226"/>
                <a:gd name="connsiteY0" fmla="*/ 584830 h 584830"/>
                <a:gd name="connsiteX1" fmla="*/ 5139579 w 5141226"/>
                <a:gd name="connsiteY1" fmla="*/ 565200 h 584830"/>
                <a:gd name="connsiteX2" fmla="*/ 5137993 w 5141226"/>
                <a:gd name="connsiteY2" fmla="*/ 3175 h 584830"/>
                <a:gd name="connsiteX3" fmla="*/ 576642 w 5141226"/>
                <a:gd name="connsiteY3" fmla="*/ 0 h 584830"/>
                <a:gd name="connsiteX4" fmla="*/ 0 w 5141226"/>
                <a:gd name="connsiteY4" fmla="*/ 584830 h 584830"/>
                <a:gd name="connsiteX0" fmla="*/ 0 w 5141226"/>
                <a:gd name="connsiteY0" fmla="*/ 584830 h 584830"/>
                <a:gd name="connsiteX1" fmla="*/ 5139579 w 5141226"/>
                <a:gd name="connsiteY1" fmla="*/ 565200 h 584830"/>
                <a:gd name="connsiteX2" fmla="*/ 5137993 w 5141226"/>
                <a:gd name="connsiteY2" fmla="*/ 3175 h 584830"/>
                <a:gd name="connsiteX3" fmla="*/ 576642 w 5141226"/>
                <a:gd name="connsiteY3" fmla="*/ 0 h 584830"/>
                <a:gd name="connsiteX4" fmla="*/ 0 w 5141226"/>
                <a:gd name="connsiteY4" fmla="*/ 584830 h 584830"/>
                <a:gd name="connsiteX0" fmla="*/ 0 w 5141226"/>
                <a:gd name="connsiteY0" fmla="*/ 584830 h 584830"/>
                <a:gd name="connsiteX1" fmla="*/ 5139579 w 5141226"/>
                <a:gd name="connsiteY1" fmla="*/ 565200 h 584830"/>
                <a:gd name="connsiteX2" fmla="*/ 5137993 w 5141226"/>
                <a:gd name="connsiteY2" fmla="*/ 3175 h 584830"/>
                <a:gd name="connsiteX3" fmla="*/ 576642 w 5141226"/>
                <a:gd name="connsiteY3" fmla="*/ 0 h 584830"/>
                <a:gd name="connsiteX4" fmla="*/ 0 w 5141226"/>
                <a:gd name="connsiteY4" fmla="*/ 584830 h 584830"/>
                <a:gd name="connsiteX0" fmla="*/ 0 w 5143199"/>
                <a:gd name="connsiteY0" fmla="*/ 584830 h 584830"/>
                <a:gd name="connsiteX1" fmla="*/ 5139579 w 5143199"/>
                <a:gd name="connsiteY1" fmla="*/ 565200 h 584830"/>
                <a:gd name="connsiteX2" fmla="*/ 5140375 w 5143199"/>
                <a:gd name="connsiteY2" fmla="*/ 3175 h 584830"/>
                <a:gd name="connsiteX3" fmla="*/ 576642 w 5143199"/>
                <a:gd name="connsiteY3" fmla="*/ 0 h 584830"/>
                <a:gd name="connsiteX4" fmla="*/ 0 w 5143199"/>
                <a:gd name="connsiteY4" fmla="*/ 584830 h 584830"/>
                <a:gd name="connsiteX0" fmla="*/ 0 w 5140375"/>
                <a:gd name="connsiteY0" fmla="*/ 584830 h 584830"/>
                <a:gd name="connsiteX1" fmla="*/ 5139579 w 5140375"/>
                <a:gd name="connsiteY1" fmla="*/ 565200 h 584830"/>
                <a:gd name="connsiteX2" fmla="*/ 5140375 w 5140375"/>
                <a:gd name="connsiteY2" fmla="*/ 3175 h 584830"/>
                <a:gd name="connsiteX3" fmla="*/ 576642 w 5140375"/>
                <a:gd name="connsiteY3" fmla="*/ 0 h 584830"/>
                <a:gd name="connsiteX4" fmla="*/ 0 w 5140375"/>
                <a:gd name="connsiteY4" fmla="*/ 584830 h 584830"/>
                <a:gd name="connsiteX0" fmla="*/ 0 w 5140375"/>
                <a:gd name="connsiteY0" fmla="*/ 584830 h 584830"/>
                <a:gd name="connsiteX1" fmla="*/ 5137197 w 5140375"/>
                <a:gd name="connsiteY1" fmla="*/ 565200 h 584830"/>
                <a:gd name="connsiteX2" fmla="*/ 5140375 w 5140375"/>
                <a:gd name="connsiteY2" fmla="*/ 3175 h 584830"/>
                <a:gd name="connsiteX3" fmla="*/ 576642 w 5140375"/>
                <a:gd name="connsiteY3" fmla="*/ 0 h 584830"/>
                <a:gd name="connsiteX4" fmla="*/ 0 w 5140375"/>
                <a:gd name="connsiteY4" fmla="*/ 584830 h 584830"/>
                <a:gd name="connsiteX0" fmla="*/ 0 w 5140375"/>
                <a:gd name="connsiteY0" fmla="*/ 584830 h 584830"/>
                <a:gd name="connsiteX1" fmla="*/ 5137197 w 5140375"/>
                <a:gd name="connsiteY1" fmla="*/ 565200 h 584830"/>
                <a:gd name="connsiteX2" fmla="*/ 5140375 w 5140375"/>
                <a:gd name="connsiteY2" fmla="*/ 3175 h 584830"/>
                <a:gd name="connsiteX3" fmla="*/ 576642 w 5140375"/>
                <a:gd name="connsiteY3" fmla="*/ 0 h 584830"/>
                <a:gd name="connsiteX4" fmla="*/ 0 w 5140375"/>
                <a:gd name="connsiteY4" fmla="*/ 584830 h 584830"/>
                <a:gd name="connsiteX0" fmla="*/ 0 w 5140375"/>
                <a:gd name="connsiteY0" fmla="*/ 581655 h 581655"/>
                <a:gd name="connsiteX1" fmla="*/ 5137197 w 5140375"/>
                <a:gd name="connsiteY1" fmla="*/ 562025 h 581655"/>
                <a:gd name="connsiteX2" fmla="*/ 5140375 w 5140375"/>
                <a:gd name="connsiteY2" fmla="*/ 0 h 581655"/>
                <a:gd name="connsiteX3" fmla="*/ 576642 w 5140375"/>
                <a:gd name="connsiteY3" fmla="*/ 3880 h 581655"/>
                <a:gd name="connsiteX4" fmla="*/ 0 w 5140375"/>
                <a:gd name="connsiteY4" fmla="*/ 581655 h 581655"/>
                <a:gd name="connsiteX0" fmla="*/ 0 w 5140375"/>
                <a:gd name="connsiteY0" fmla="*/ 581655 h 581655"/>
                <a:gd name="connsiteX1" fmla="*/ 5137197 w 5140375"/>
                <a:gd name="connsiteY1" fmla="*/ 562025 h 581655"/>
                <a:gd name="connsiteX2" fmla="*/ 5140375 w 5140375"/>
                <a:gd name="connsiteY2" fmla="*/ 0 h 581655"/>
                <a:gd name="connsiteX3" fmla="*/ 576642 w 5140375"/>
                <a:gd name="connsiteY3" fmla="*/ 3880 h 581655"/>
                <a:gd name="connsiteX4" fmla="*/ 0 w 5140375"/>
                <a:gd name="connsiteY4" fmla="*/ 581655 h 581655"/>
                <a:gd name="connsiteX0" fmla="*/ 0 w 5140375"/>
                <a:gd name="connsiteY0" fmla="*/ 581655 h 581655"/>
                <a:gd name="connsiteX1" fmla="*/ 5137197 w 5140375"/>
                <a:gd name="connsiteY1" fmla="*/ 562025 h 581655"/>
                <a:gd name="connsiteX2" fmla="*/ 5140375 w 5140375"/>
                <a:gd name="connsiteY2" fmla="*/ 0 h 581655"/>
                <a:gd name="connsiteX3" fmla="*/ 576642 w 5140375"/>
                <a:gd name="connsiteY3" fmla="*/ 3880 h 581655"/>
                <a:gd name="connsiteX4" fmla="*/ 0 w 5140375"/>
                <a:gd name="connsiteY4" fmla="*/ 581655 h 58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0375" h="581655">
                  <a:moveTo>
                    <a:pt x="0" y="581655"/>
                  </a:moveTo>
                  <a:lnTo>
                    <a:pt x="5137197" y="562025"/>
                  </a:lnTo>
                  <a:cubicBezTo>
                    <a:pt x="5139652" y="369809"/>
                    <a:pt x="5139400" y="213859"/>
                    <a:pt x="5140375" y="0"/>
                  </a:cubicBezTo>
                  <a:lnTo>
                    <a:pt x="576642" y="3880"/>
                  </a:lnTo>
                  <a:cubicBezTo>
                    <a:pt x="269503" y="30283"/>
                    <a:pt x="37860" y="160962"/>
                    <a:pt x="0" y="581655"/>
                  </a:cubicBezTo>
                  <a:close/>
                </a:path>
              </a:pathLst>
            </a:custGeom>
            <a:solidFill>
              <a:schemeClr val="accent1">
                <a:alpha val="45000"/>
              </a:schemeClr>
            </a:solidFill>
            <a:ln w="9525"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74819DE-36FD-4397-8885-045F8D63D309}"/>
                </a:ext>
              </a:extLst>
            </p:cNvPr>
            <p:cNvSpPr txBox="1"/>
            <p:nvPr/>
          </p:nvSpPr>
          <p:spPr>
            <a:xfrm>
              <a:off x="1662651" y="2398012"/>
              <a:ext cx="2912012" cy="455030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zh-CN" altLang="zh-CN" sz="2000" dirty="0">
                  <a:solidFill>
                    <a:schemeClr val="accent5"/>
                  </a:solidFill>
                  <a:effectLst/>
                  <a:latin typeface="+mn-ea"/>
                  <a:cs typeface="Times New Roman" panose="02020603050405020304" pitchFamily="18" charset="0"/>
                </a:rPr>
                <a:t>各项</a:t>
              </a:r>
              <a:r>
                <a:rPr lang="zh-CN" altLang="en-US" sz="2000" dirty="0">
                  <a:solidFill>
                    <a:schemeClr val="accent5"/>
                  </a:solidFill>
                  <a:effectLst/>
                  <a:latin typeface="+mn-ea"/>
                  <a:cs typeface="Times New Roman" panose="02020603050405020304" pitchFamily="18" charset="0"/>
                </a:rPr>
                <a:t>业绩</a:t>
              </a:r>
              <a:r>
                <a:rPr lang="zh-CN" altLang="zh-CN" sz="2000" dirty="0">
                  <a:solidFill>
                    <a:schemeClr val="accent5"/>
                  </a:solidFill>
                  <a:effectLst/>
                  <a:latin typeface="+mn-ea"/>
                  <a:cs typeface="Times New Roman" panose="02020603050405020304" pitchFamily="18" charset="0"/>
                </a:rPr>
                <a:t>稳步增长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B13715C4-F471-4007-A975-3A73298F0B3B}"/>
                </a:ext>
              </a:extLst>
            </p:cNvPr>
            <p:cNvGrpSpPr/>
            <p:nvPr/>
          </p:nvGrpSpPr>
          <p:grpSpPr>
            <a:xfrm>
              <a:off x="1360942" y="2398012"/>
              <a:ext cx="380538" cy="380538"/>
              <a:chOff x="1306966" y="2398012"/>
              <a:chExt cx="380538" cy="380538"/>
            </a:xfrm>
          </p:grpSpPr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7E94EAFC-D382-409E-8E9C-026699D9E16C}"/>
                  </a:ext>
                </a:extLst>
              </p:cNvPr>
              <p:cNvSpPr/>
              <p:nvPr/>
            </p:nvSpPr>
            <p:spPr bwMode="auto">
              <a:xfrm>
                <a:off x="1306966" y="2398012"/>
                <a:ext cx="380538" cy="38053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3000">
                    <a:schemeClr val="accent3">
                      <a:alpha val="38000"/>
                    </a:schemeClr>
                  </a:gs>
                  <a:gs pos="0">
                    <a:schemeClr val="bg2">
                      <a:lumMod val="75000"/>
                      <a:alpha val="0"/>
                    </a:schemeClr>
                  </a:gs>
                  <a:gs pos="100000">
                    <a:schemeClr val="accent2"/>
                  </a:gs>
                </a:gsLst>
                <a:lin ang="13800000" scaled="0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j-lt"/>
                </a:endParaRPr>
              </a:p>
            </p:txBody>
          </p:sp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916BB806-1F39-404B-AF4D-60F12A24732D}"/>
                  </a:ext>
                </a:extLst>
              </p:cNvPr>
              <p:cNvSpPr/>
              <p:nvPr/>
            </p:nvSpPr>
            <p:spPr bwMode="auto">
              <a:xfrm>
                <a:off x="1372754" y="2463800"/>
                <a:ext cx="314750" cy="31475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3000">
                    <a:schemeClr val="accent3">
                      <a:alpha val="38000"/>
                    </a:schemeClr>
                  </a:gs>
                  <a:gs pos="0">
                    <a:schemeClr val="bg2">
                      <a:lumMod val="75000"/>
                      <a:alpha val="0"/>
                    </a:schemeClr>
                  </a:gs>
                  <a:gs pos="100000">
                    <a:schemeClr val="accent2"/>
                  </a:gs>
                </a:gsLst>
                <a:lin ang="13800000" scaled="0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j-lt"/>
                </a:endParaRPr>
              </a:p>
            </p:txBody>
          </p:sp>
        </p:grp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CEB5780C-151C-4C4B-8206-913D9E09E167}"/>
                </a:ext>
              </a:extLst>
            </p:cNvPr>
            <p:cNvCxnSpPr/>
            <p:nvPr/>
          </p:nvCxnSpPr>
          <p:spPr>
            <a:xfrm>
              <a:off x="1146176" y="3429000"/>
              <a:ext cx="4521200" cy="0"/>
            </a:xfrm>
            <a:prstGeom prst="line">
              <a:avLst/>
            </a:prstGeom>
            <a:ln w="3175">
              <a:gradFill>
                <a:gsLst>
                  <a:gs pos="0">
                    <a:schemeClr val="accent1">
                      <a:lumMod val="45000"/>
                      <a:lumOff val="55000"/>
                      <a:alpha val="14000"/>
                    </a:schemeClr>
                  </a:gs>
                  <a:gs pos="52000">
                    <a:schemeClr val="accent1">
                      <a:lumMod val="45000"/>
                      <a:lumOff val="55000"/>
                      <a:alpha val="3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9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DE72BFEA-3668-4414-AEBA-68DFAC4862E6}"/>
                </a:ext>
              </a:extLst>
            </p:cNvPr>
            <p:cNvCxnSpPr/>
            <p:nvPr/>
          </p:nvCxnSpPr>
          <p:spPr>
            <a:xfrm>
              <a:off x="1146176" y="3975100"/>
              <a:ext cx="4521200" cy="0"/>
            </a:xfrm>
            <a:prstGeom prst="line">
              <a:avLst/>
            </a:prstGeom>
            <a:ln w="3175">
              <a:gradFill>
                <a:gsLst>
                  <a:gs pos="0">
                    <a:schemeClr val="accent1">
                      <a:lumMod val="45000"/>
                      <a:lumOff val="55000"/>
                      <a:alpha val="14000"/>
                    </a:schemeClr>
                  </a:gs>
                  <a:gs pos="52000">
                    <a:schemeClr val="accent1">
                      <a:lumMod val="45000"/>
                      <a:lumOff val="55000"/>
                      <a:alpha val="3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9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6D5B36AB-691D-4236-9780-F50CF33DD469}"/>
                </a:ext>
              </a:extLst>
            </p:cNvPr>
            <p:cNvCxnSpPr/>
            <p:nvPr/>
          </p:nvCxnSpPr>
          <p:spPr>
            <a:xfrm>
              <a:off x="1146176" y="4521200"/>
              <a:ext cx="4521200" cy="0"/>
            </a:xfrm>
            <a:prstGeom prst="line">
              <a:avLst/>
            </a:prstGeom>
            <a:ln w="3175">
              <a:gradFill>
                <a:gsLst>
                  <a:gs pos="0">
                    <a:schemeClr val="accent1">
                      <a:lumMod val="45000"/>
                      <a:lumOff val="55000"/>
                      <a:alpha val="14000"/>
                    </a:schemeClr>
                  </a:gs>
                  <a:gs pos="52000">
                    <a:schemeClr val="accent1">
                      <a:lumMod val="45000"/>
                      <a:lumOff val="55000"/>
                      <a:alpha val="3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9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E47103F4-E5D2-40B3-B522-74DDB4A98F42}"/>
                </a:ext>
              </a:extLst>
            </p:cNvPr>
            <p:cNvCxnSpPr/>
            <p:nvPr/>
          </p:nvCxnSpPr>
          <p:spPr>
            <a:xfrm>
              <a:off x="1146176" y="5067300"/>
              <a:ext cx="4521200" cy="0"/>
            </a:xfrm>
            <a:prstGeom prst="line">
              <a:avLst/>
            </a:prstGeom>
            <a:ln w="3175">
              <a:gradFill>
                <a:gsLst>
                  <a:gs pos="0">
                    <a:schemeClr val="accent1">
                      <a:lumMod val="45000"/>
                      <a:lumOff val="55000"/>
                      <a:alpha val="14000"/>
                    </a:schemeClr>
                  </a:gs>
                  <a:gs pos="52000">
                    <a:schemeClr val="accent1">
                      <a:lumMod val="45000"/>
                      <a:lumOff val="55000"/>
                      <a:alpha val="3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9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0" name="文本框 359">
              <a:extLst>
                <a:ext uri="{FF2B5EF4-FFF2-40B4-BE49-F238E27FC236}">
                  <a16:creationId xmlns:a16="http://schemas.microsoft.com/office/drawing/2014/main" id="{3170176E-38F1-4CE7-B7E1-1F0DA0019396}"/>
                </a:ext>
              </a:extLst>
            </p:cNvPr>
            <p:cNvSpPr txBox="1"/>
            <p:nvPr/>
          </p:nvSpPr>
          <p:spPr>
            <a:xfrm>
              <a:off x="1634339" y="3067136"/>
              <a:ext cx="3776497" cy="376322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just"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rPr>
                <a:t>各项贷款</a:t>
              </a:r>
              <a:r>
                <a:rPr lang="en-US" altLang="zh-CN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rPr>
                <a:t>261</a:t>
              </a:r>
              <a:r>
                <a:rPr lang="zh-CN" altLang="en-US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rPr>
                <a:t>亿元增幅</a:t>
              </a:r>
              <a:r>
                <a:rPr lang="en-US" altLang="zh-CN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rPr>
                <a:t>11.32%</a:t>
              </a:r>
              <a:endParaRPr lang="zh-CN" altLang="zh-CN" sz="1600" dirty="0">
                <a:solidFill>
                  <a:schemeClr val="bg1"/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61" name="文本框 360">
              <a:extLst>
                <a:ext uri="{FF2B5EF4-FFF2-40B4-BE49-F238E27FC236}">
                  <a16:creationId xmlns:a16="http://schemas.microsoft.com/office/drawing/2014/main" id="{E453ED8C-3E35-48AD-9F8A-2890F68A2B45}"/>
                </a:ext>
              </a:extLst>
            </p:cNvPr>
            <p:cNvSpPr txBox="1"/>
            <p:nvPr/>
          </p:nvSpPr>
          <p:spPr>
            <a:xfrm>
              <a:off x="1634339" y="3590887"/>
              <a:ext cx="3776497" cy="376322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just"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rPr>
                <a:t>正常类贷款余额</a:t>
              </a:r>
              <a:r>
                <a:rPr lang="en-US" altLang="zh-CN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rPr>
                <a:t>249</a:t>
              </a:r>
              <a:r>
                <a:rPr lang="zh-CN" altLang="en-US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rPr>
                <a:t>亿元占</a:t>
              </a:r>
              <a:r>
                <a:rPr lang="en-US" altLang="zh-CN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rPr>
                <a:t>95.62%</a:t>
              </a:r>
              <a:endParaRPr lang="zh-CN" altLang="zh-CN" sz="1600" dirty="0">
                <a:solidFill>
                  <a:schemeClr val="bg1"/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62" name="文本框 361">
              <a:extLst>
                <a:ext uri="{FF2B5EF4-FFF2-40B4-BE49-F238E27FC236}">
                  <a16:creationId xmlns:a16="http://schemas.microsoft.com/office/drawing/2014/main" id="{9D2C7601-E2F9-4D31-AB9B-5FB19014F397}"/>
                </a:ext>
              </a:extLst>
            </p:cNvPr>
            <p:cNvSpPr txBox="1"/>
            <p:nvPr/>
          </p:nvSpPr>
          <p:spPr>
            <a:xfrm>
              <a:off x="1634339" y="4142667"/>
              <a:ext cx="3776497" cy="376322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just"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rPr>
                <a:t>关注类贷款余额</a:t>
              </a:r>
              <a:r>
                <a:rPr lang="en-US" altLang="zh-CN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rPr>
                <a:t>2.96</a:t>
              </a:r>
              <a:r>
                <a:rPr lang="zh-CN" altLang="en-US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rPr>
                <a:t>亿元占</a:t>
              </a:r>
              <a:r>
                <a:rPr lang="en-US" altLang="zh-CN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rPr>
                <a:t>1.14%</a:t>
              </a:r>
              <a:endParaRPr lang="zh-CN" altLang="zh-CN" sz="1600" dirty="0">
                <a:solidFill>
                  <a:schemeClr val="bg1"/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63" name="文本框 362">
              <a:extLst>
                <a:ext uri="{FF2B5EF4-FFF2-40B4-BE49-F238E27FC236}">
                  <a16:creationId xmlns:a16="http://schemas.microsoft.com/office/drawing/2014/main" id="{F7916261-2FE1-4FEE-B5F0-86BD7EC28220}"/>
                </a:ext>
              </a:extLst>
            </p:cNvPr>
            <p:cNvSpPr txBox="1"/>
            <p:nvPr/>
          </p:nvSpPr>
          <p:spPr>
            <a:xfrm>
              <a:off x="1634339" y="4723111"/>
              <a:ext cx="3776497" cy="376322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just"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rPr>
                <a:t>不良贷款余额</a:t>
              </a:r>
              <a:r>
                <a:rPr lang="en-US" altLang="zh-CN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rPr>
                <a:t>0.88</a:t>
              </a:r>
              <a:r>
                <a:rPr lang="zh-CN" altLang="en-US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rPr>
                <a:t>亿元占</a:t>
              </a:r>
              <a:r>
                <a:rPr lang="en-US" altLang="zh-CN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rPr>
                <a:t>0.31%</a:t>
              </a:r>
              <a:r>
                <a:rPr lang="zh-CN" altLang="en-US" sz="1600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 sz="1600" dirty="0">
                <a:solidFill>
                  <a:schemeClr val="bg1"/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202A572-7369-4736-92E4-17C502835F25}"/>
              </a:ext>
            </a:extLst>
          </p:cNvPr>
          <p:cNvGrpSpPr/>
          <p:nvPr/>
        </p:nvGrpSpPr>
        <p:grpSpPr>
          <a:xfrm>
            <a:off x="6247618" y="2431663"/>
            <a:ext cx="5159199" cy="3095958"/>
            <a:chOff x="6177770" y="2298313"/>
            <a:chExt cx="5159199" cy="3095958"/>
          </a:xfrm>
        </p:grpSpPr>
        <p:sp>
          <p:nvSpPr>
            <p:cNvPr id="21" name="矩形: 对角圆角 20">
              <a:extLst>
                <a:ext uri="{FF2B5EF4-FFF2-40B4-BE49-F238E27FC236}">
                  <a16:creationId xmlns:a16="http://schemas.microsoft.com/office/drawing/2014/main" id="{AB6E0361-5A5B-40E1-A335-AC3C497ECF01}"/>
                </a:ext>
              </a:extLst>
            </p:cNvPr>
            <p:cNvSpPr/>
            <p:nvPr/>
          </p:nvSpPr>
          <p:spPr bwMode="auto">
            <a:xfrm flipH="1">
              <a:off x="6194298" y="2314048"/>
              <a:ext cx="5142671" cy="3080223"/>
            </a:xfrm>
            <a:prstGeom prst="round2DiagRect">
              <a:avLst/>
            </a:prstGeom>
            <a:gradFill flip="none" rotWithShape="1">
              <a:gsLst>
                <a:gs pos="100000">
                  <a:schemeClr val="bg2">
                    <a:lumMod val="50000"/>
                  </a:schemeClr>
                </a:gs>
                <a:gs pos="0">
                  <a:schemeClr val="accent6"/>
                </a:gs>
              </a:gsLst>
              <a:lin ang="8100000" scaled="1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latin typeface="+mn-ea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0CFA8BF-84ED-4893-B6CE-75FE2C5EC391}"/>
                </a:ext>
              </a:extLst>
            </p:cNvPr>
            <p:cNvSpPr/>
            <p:nvPr/>
          </p:nvSpPr>
          <p:spPr bwMode="auto">
            <a:xfrm flipH="1">
              <a:off x="6177770" y="2298313"/>
              <a:ext cx="5159198" cy="579936"/>
            </a:xfrm>
            <a:custGeom>
              <a:avLst/>
              <a:gdLst>
                <a:gd name="connsiteX0" fmla="*/ 0 w 5127674"/>
                <a:gd name="connsiteY0" fmla="*/ 569742 h 569742"/>
                <a:gd name="connsiteX1" fmla="*/ 5127674 w 5127674"/>
                <a:gd name="connsiteY1" fmla="*/ 569742 h 569742"/>
                <a:gd name="connsiteX2" fmla="*/ 5127674 w 5127674"/>
                <a:gd name="connsiteY2" fmla="*/ 0 h 569742"/>
                <a:gd name="connsiteX3" fmla="*/ 534573 w 5127674"/>
                <a:gd name="connsiteY3" fmla="*/ 0 h 569742"/>
                <a:gd name="connsiteX4" fmla="*/ 0 w 5127674"/>
                <a:gd name="connsiteY4" fmla="*/ 569742 h 569742"/>
                <a:gd name="connsiteX0" fmla="*/ 0 w 5127674"/>
                <a:gd name="connsiteY0" fmla="*/ 569742 h 569742"/>
                <a:gd name="connsiteX1" fmla="*/ 5127674 w 5127674"/>
                <a:gd name="connsiteY1" fmla="*/ 569742 h 569742"/>
                <a:gd name="connsiteX2" fmla="*/ 5127674 w 5127674"/>
                <a:gd name="connsiteY2" fmla="*/ 0 h 569742"/>
                <a:gd name="connsiteX3" fmla="*/ 534573 w 5127674"/>
                <a:gd name="connsiteY3" fmla="*/ 0 h 569742"/>
                <a:gd name="connsiteX4" fmla="*/ 0 w 5127674"/>
                <a:gd name="connsiteY4" fmla="*/ 569742 h 569742"/>
                <a:gd name="connsiteX0" fmla="*/ 0 w 5127674"/>
                <a:gd name="connsiteY0" fmla="*/ 569742 h 569742"/>
                <a:gd name="connsiteX1" fmla="*/ 5127674 w 5127674"/>
                <a:gd name="connsiteY1" fmla="*/ 569742 h 569742"/>
                <a:gd name="connsiteX2" fmla="*/ 5127674 w 5127674"/>
                <a:gd name="connsiteY2" fmla="*/ 0 h 569742"/>
                <a:gd name="connsiteX3" fmla="*/ 534573 w 5127674"/>
                <a:gd name="connsiteY3" fmla="*/ 0 h 569742"/>
                <a:gd name="connsiteX4" fmla="*/ 0 w 5127674"/>
                <a:gd name="connsiteY4" fmla="*/ 569742 h 569742"/>
                <a:gd name="connsiteX0" fmla="*/ 0 w 5127674"/>
                <a:gd name="connsiteY0" fmla="*/ 569742 h 569742"/>
                <a:gd name="connsiteX1" fmla="*/ 5127674 w 5127674"/>
                <a:gd name="connsiteY1" fmla="*/ 569742 h 569742"/>
                <a:gd name="connsiteX2" fmla="*/ 5127674 w 5127674"/>
                <a:gd name="connsiteY2" fmla="*/ 0 h 569742"/>
                <a:gd name="connsiteX3" fmla="*/ 534573 w 5127674"/>
                <a:gd name="connsiteY3" fmla="*/ 0 h 569742"/>
                <a:gd name="connsiteX4" fmla="*/ 0 w 5127674"/>
                <a:gd name="connsiteY4" fmla="*/ 569742 h 569742"/>
                <a:gd name="connsiteX0" fmla="*/ 0 w 5127674"/>
                <a:gd name="connsiteY0" fmla="*/ 569742 h 569742"/>
                <a:gd name="connsiteX1" fmla="*/ 5127674 w 5127674"/>
                <a:gd name="connsiteY1" fmla="*/ 569742 h 569742"/>
                <a:gd name="connsiteX2" fmla="*/ 5127674 w 5127674"/>
                <a:gd name="connsiteY2" fmla="*/ 0 h 569742"/>
                <a:gd name="connsiteX3" fmla="*/ 534573 w 5127674"/>
                <a:gd name="connsiteY3" fmla="*/ 0 h 569742"/>
                <a:gd name="connsiteX4" fmla="*/ 0 w 5127674"/>
                <a:gd name="connsiteY4" fmla="*/ 569742 h 569742"/>
                <a:gd name="connsiteX0" fmla="*/ 0 w 5127674"/>
                <a:gd name="connsiteY0" fmla="*/ 569742 h 569742"/>
                <a:gd name="connsiteX1" fmla="*/ 5127674 w 5127674"/>
                <a:gd name="connsiteY1" fmla="*/ 569742 h 569742"/>
                <a:gd name="connsiteX2" fmla="*/ 5127674 w 5127674"/>
                <a:gd name="connsiteY2" fmla="*/ 0 h 569742"/>
                <a:gd name="connsiteX3" fmla="*/ 534573 w 5127674"/>
                <a:gd name="connsiteY3" fmla="*/ 0 h 569742"/>
                <a:gd name="connsiteX4" fmla="*/ 0 w 5127674"/>
                <a:gd name="connsiteY4" fmla="*/ 569742 h 569742"/>
                <a:gd name="connsiteX0" fmla="*/ 0 w 5141742"/>
                <a:gd name="connsiteY0" fmla="*/ 569742 h 569742"/>
                <a:gd name="connsiteX1" fmla="*/ 5141742 w 5141742"/>
                <a:gd name="connsiteY1" fmla="*/ 569742 h 569742"/>
                <a:gd name="connsiteX2" fmla="*/ 5127674 w 5141742"/>
                <a:gd name="connsiteY2" fmla="*/ 0 h 569742"/>
                <a:gd name="connsiteX3" fmla="*/ 534573 w 5141742"/>
                <a:gd name="connsiteY3" fmla="*/ 0 h 569742"/>
                <a:gd name="connsiteX4" fmla="*/ 0 w 5141742"/>
                <a:gd name="connsiteY4" fmla="*/ 569742 h 569742"/>
                <a:gd name="connsiteX0" fmla="*/ 0 w 5148776"/>
                <a:gd name="connsiteY0" fmla="*/ 569742 h 569742"/>
                <a:gd name="connsiteX1" fmla="*/ 5148776 w 5148776"/>
                <a:gd name="connsiteY1" fmla="*/ 569742 h 569742"/>
                <a:gd name="connsiteX2" fmla="*/ 5127674 w 5148776"/>
                <a:gd name="connsiteY2" fmla="*/ 0 h 569742"/>
                <a:gd name="connsiteX3" fmla="*/ 534573 w 5148776"/>
                <a:gd name="connsiteY3" fmla="*/ 0 h 569742"/>
                <a:gd name="connsiteX4" fmla="*/ 0 w 5148776"/>
                <a:gd name="connsiteY4" fmla="*/ 569742 h 569742"/>
                <a:gd name="connsiteX0" fmla="*/ 0 w 5141742"/>
                <a:gd name="connsiteY0" fmla="*/ 569742 h 569742"/>
                <a:gd name="connsiteX1" fmla="*/ 5141742 w 5141742"/>
                <a:gd name="connsiteY1" fmla="*/ 562709 h 569742"/>
                <a:gd name="connsiteX2" fmla="*/ 5127674 w 5141742"/>
                <a:gd name="connsiteY2" fmla="*/ 0 h 569742"/>
                <a:gd name="connsiteX3" fmla="*/ 534573 w 5141742"/>
                <a:gd name="connsiteY3" fmla="*/ 0 h 569742"/>
                <a:gd name="connsiteX4" fmla="*/ 0 w 5141742"/>
                <a:gd name="connsiteY4" fmla="*/ 569742 h 569742"/>
                <a:gd name="connsiteX0" fmla="*/ 0 w 5141742"/>
                <a:gd name="connsiteY0" fmla="*/ 569742 h 569742"/>
                <a:gd name="connsiteX1" fmla="*/ 5141742 w 5141742"/>
                <a:gd name="connsiteY1" fmla="*/ 562709 h 569742"/>
                <a:gd name="connsiteX2" fmla="*/ 5127674 w 5141742"/>
                <a:gd name="connsiteY2" fmla="*/ 0 h 569742"/>
                <a:gd name="connsiteX3" fmla="*/ 534573 w 5141742"/>
                <a:gd name="connsiteY3" fmla="*/ 0 h 569742"/>
                <a:gd name="connsiteX4" fmla="*/ 0 w 5141742"/>
                <a:gd name="connsiteY4" fmla="*/ 569742 h 569742"/>
                <a:gd name="connsiteX0" fmla="*/ 0 w 5141742"/>
                <a:gd name="connsiteY0" fmla="*/ 569742 h 569742"/>
                <a:gd name="connsiteX1" fmla="*/ 5141742 w 5141742"/>
                <a:gd name="connsiteY1" fmla="*/ 562709 h 569742"/>
                <a:gd name="connsiteX2" fmla="*/ 5127674 w 5141742"/>
                <a:gd name="connsiteY2" fmla="*/ 0 h 569742"/>
                <a:gd name="connsiteX3" fmla="*/ 534573 w 5141742"/>
                <a:gd name="connsiteY3" fmla="*/ 0 h 569742"/>
                <a:gd name="connsiteX4" fmla="*/ 0 w 5141742"/>
                <a:gd name="connsiteY4" fmla="*/ 569742 h 569742"/>
                <a:gd name="connsiteX0" fmla="*/ 0 w 5141742"/>
                <a:gd name="connsiteY0" fmla="*/ 569742 h 569742"/>
                <a:gd name="connsiteX1" fmla="*/ 5141742 w 5141742"/>
                <a:gd name="connsiteY1" fmla="*/ 555675 h 569742"/>
                <a:gd name="connsiteX2" fmla="*/ 5127674 w 5141742"/>
                <a:gd name="connsiteY2" fmla="*/ 0 h 569742"/>
                <a:gd name="connsiteX3" fmla="*/ 534573 w 5141742"/>
                <a:gd name="connsiteY3" fmla="*/ 0 h 569742"/>
                <a:gd name="connsiteX4" fmla="*/ 0 w 5141742"/>
                <a:gd name="connsiteY4" fmla="*/ 569742 h 569742"/>
                <a:gd name="connsiteX0" fmla="*/ 0 w 5141742"/>
                <a:gd name="connsiteY0" fmla="*/ 569742 h 569742"/>
                <a:gd name="connsiteX1" fmla="*/ 5141742 w 5141742"/>
                <a:gd name="connsiteY1" fmla="*/ 555675 h 569742"/>
                <a:gd name="connsiteX2" fmla="*/ 5127674 w 5141742"/>
                <a:gd name="connsiteY2" fmla="*/ 0 h 569742"/>
                <a:gd name="connsiteX3" fmla="*/ 534573 w 5141742"/>
                <a:gd name="connsiteY3" fmla="*/ 0 h 569742"/>
                <a:gd name="connsiteX4" fmla="*/ 0 w 5141742"/>
                <a:gd name="connsiteY4" fmla="*/ 569742 h 569742"/>
                <a:gd name="connsiteX0" fmla="*/ 0 w 5131986"/>
                <a:gd name="connsiteY0" fmla="*/ 569742 h 569742"/>
                <a:gd name="connsiteX1" fmla="*/ 5127674 w 5131986"/>
                <a:gd name="connsiteY1" fmla="*/ 555675 h 569742"/>
                <a:gd name="connsiteX2" fmla="*/ 5127674 w 5131986"/>
                <a:gd name="connsiteY2" fmla="*/ 0 h 569742"/>
                <a:gd name="connsiteX3" fmla="*/ 534573 w 5131986"/>
                <a:gd name="connsiteY3" fmla="*/ 0 h 569742"/>
                <a:gd name="connsiteX4" fmla="*/ 0 w 5131986"/>
                <a:gd name="connsiteY4" fmla="*/ 569742 h 569742"/>
                <a:gd name="connsiteX0" fmla="*/ 0 w 5143549"/>
                <a:gd name="connsiteY0" fmla="*/ 569742 h 569742"/>
                <a:gd name="connsiteX1" fmla="*/ 5143549 w 5143549"/>
                <a:gd name="connsiteY1" fmla="*/ 549325 h 569742"/>
                <a:gd name="connsiteX2" fmla="*/ 5127674 w 5143549"/>
                <a:gd name="connsiteY2" fmla="*/ 0 h 569742"/>
                <a:gd name="connsiteX3" fmla="*/ 534573 w 5143549"/>
                <a:gd name="connsiteY3" fmla="*/ 0 h 569742"/>
                <a:gd name="connsiteX4" fmla="*/ 0 w 5143549"/>
                <a:gd name="connsiteY4" fmla="*/ 569742 h 569742"/>
                <a:gd name="connsiteX0" fmla="*/ 0 w 5143549"/>
                <a:gd name="connsiteY0" fmla="*/ 582442 h 582442"/>
                <a:gd name="connsiteX1" fmla="*/ 5143549 w 5143549"/>
                <a:gd name="connsiteY1" fmla="*/ 562025 h 582442"/>
                <a:gd name="connsiteX2" fmla="*/ 5137199 w 5143549"/>
                <a:gd name="connsiteY2" fmla="*/ 0 h 582442"/>
                <a:gd name="connsiteX3" fmla="*/ 534573 w 5143549"/>
                <a:gd name="connsiteY3" fmla="*/ 12700 h 582442"/>
                <a:gd name="connsiteX4" fmla="*/ 0 w 5143549"/>
                <a:gd name="connsiteY4" fmla="*/ 582442 h 582442"/>
                <a:gd name="connsiteX0" fmla="*/ 0 w 5143549"/>
                <a:gd name="connsiteY0" fmla="*/ 582442 h 582442"/>
                <a:gd name="connsiteX1" fmla="*/ 5143549 w 5143549"/>
                <a:gd name="connsiteY1" fmla="*/ 562025 h 582442"/>
                <a:gd name="connsiteX2" fmla="*/ 5137199 w 5143549"/>
                <a:gd name="connsiteY2" fmla="*/ 0 h 582442"/>
                <a:gd name="connsiteX3" fmla="*/ 534573 w 5143549"/>
                <a:gd name="connsiteY3" fmla="*/ 12700 h 582442"/>
                <a:gd name="connsiteX4" fmla="*/ 0 w 5143549"/>
                <a:gd name="connsiteY4" fmla="*/ 582442 h 582442"/>
                <a:gd name="connsiteX0" fmla="*/ 0 w 5143549"/>
                <a:gd name="connsiteY0" fmla="*/ 582442 h 582442"/>
                <a:gd name="connsiteX1" fmla="*/ 5143549 w 5143549"/>
                <a:gd name="connsiteY1" fmla="*/ 562025 h 582442"/>
                <a:gd name="connsiteX2" fmla="*/ 5137199 w 5143549"/>
                <a:gd name="connsiteY2" fmla="*/ 0 h 582442"/>
                <a:gd name="connsiteX3" fmla="*/ 534573 w 5143549"/>
                <a:gd name="connsiteY3" fmla="*/ 12700 h 582442"/>
                <a:gd name="connsiteX4" fmla="*/ 0 w 5143549"/>
                <a:gd name="connsiteY4" fmla="*/ 582442 h 582442"/>
                <a:gd name="connsiteX0" fmla="*/ 0 w 5143549"/>
                <a:gd name="connsiteY0" fmla="*/ 582442 h 582442"/>
                <a:gd name="connsiteX1" fmla="*/ 5143549 w 5143549"/>
                <a:gd name="connsiteY1" fmla="*/ 562025 h 582442"/>
                <a:gd name="connsiteX2" fmla="*/ 5137199 w 5143549"/>
                <a:gd name="connsiteY2" fmla="*/ 0 h 582442"/>
                <a:gd name="connsiteX3" fmla="*/ 534573 w 5143549"/>
                <a:gd name="connsiteY3" fmla="*/ 12700 h 582442"/>
                <a:gd name="connsiteX4" fmla="*/ 0 w 5143549"/>
                <a:gd name="connsiteY4" fmla="*/ 582442 h 582442"/>
                <a:gd name="connsiteX0" fmla="*/ 0 w 5143549"/>
                <a:gd name="connsiteY0" fmla="*/ 585617 h 585617"/>
                <a:gd name="connsiteX1" fmla="*/ 5143549 w 5143549"/>
                <a:gd name="connsiteY1" fmla="*/ 565200 h 585617"/>
                <a:gd name="connsiteX2" fmla="*/ 5137199 w 5143549"/>
                <a:gd name="connsiteY2" fmla="*/ 3175 h 585617"/>
                <a:gd name="connsiteX3" fmla="*/ 579023 w 5143549"/>
                <a:gd name="connsiteY3" fmla="*/ 0 h 585617"/>
                <a:gd name="connsiteX4" fmla="*/ 0 w 5143549"/>
                <a:gd name="connsiteY4" fmla="*/ 585617 h 585617"/>
                <a:gd name="connsiteX0" fmla="*/ 0 w 5143549"/>
                <a:gd name="connsiteY0" fmla="*/ 585617 h 585617"/>
                <a:gd name="connsiteX1" fmla="*/ 5143549 w 5143549"/>
                <a:gd name="connsiteY1" fmla="*/ 565200 h 585617"/>
                <a:gd name="connsiteX2" fmla="*/ 5137199 w 5143549"/>
                <a:gd name="connsiteY2" fmla="*/ 3175 h 585617"/>
                <a:gd name="connsiteX3" fmla="*/ 579023 w 5143549"/>
                <a:gd name="connsiteY3" fmla="*/ 0 h 585617"/>
                <a:gd name="connsiteX4" fmla="*/ 0 w 5143549"/>
                <a:gd name="connsiteY4" fmla="*/ 585617 h 585617"/>
                <a:gd name="connsiteX0" fmla="*/ 0 w 5143549"/>
                <a:gd name="connsiteY0" fmla="*/ 585617 h 585617"/>
                <a:gd name="connsiteX1" fmla="*/ 5143549 w 5143549"/>
                <a:gd name="connsiteY1" fmla="*/ 565200 h 585617"/>
                <a:gd name="connsiteX2" fmla="*/ 5137199 w 5143549"/>
                <a:gd name="connsiteY2" fmla="*/ 3175 h 585617"/>
                <a:gd name="connsiteX3" fmla="*/ 579023 w 5143549"/>
                <a:gd name="connsiteY3" fmla="*/ 0 h 585617"/>
                <a:gd name="connsiteX4" fmla="*/ 0 w 5143549"/>
                <a:gd name="connsiteY4" fmla="*/ 585617 h 585617"/>
                <a:gd name="connsiteX0" fmla="*/ 0 w 5143549"/>
                <a:gd name="connsiteY0" fmla="*/ 585617 h 585617"/>
                <a:gd name="connsiteX1" fmla="*/ 5143549 w 5143549"/>
                <a:gd name="connsiteY1" fmla="*/ 565200 h 585617"/>
                <a:gd name="connsiteX2" fmla="*/ 5137199 w 5143549"/>
                <a:gd name="connsiteY2" fmla="*/ 3175 h 585617"/>
                <a:gd name="connsiteX3" fmla="*/ 579023 w 5143549"/>
                <a:gd name="connsiteY3" fmla="*/ 0 h 585617"/>
                <a:gd name="connsiteX4" fmla="*/ 0 w 5143549"/>
                <a:gd name="connsiteY4" fmla="*/ 585617 h 585617"/>
                <a:gd name="connsiteX0" fmla="*/ 0 w 5143549"/>
                <a:gd name="connsiteY0" fmla="*/ 585617 h 585617"/>
                <a:gd name="connsiteX1" fmla="*/ 5143549 w 5143549"/>
                <a:gd name="connsiteY1" fmla="*/ 565200 h 585617"/>
                <a:gd name="connsiteX2" fmla="*/ 5137199 w 5143549"/>
                <a:gd name="connsiteY2" fmla="*/ 3175 h 585617"/>
                <a:gd name="connsiteX3" fmla="*/ 579023 w 5143549"/>
                <a:gd name="connsiteY3" fmla="*/ 0 h 585617"/>
                <a:gd name="connsiteX4" fmla="*/ 0 w 5143549"/>
                <a:gd name="connsiteY4" fmla="*/ 585617 h 585617"/>
                <a:gd name="connsiteX0" fmla="*/ 0 w 5143549"/>
                <a:gd name="connsiteY0" fmla="*/ 585617 h 585617"/>
                <a:gd name="connsiteX1" fmla="*/ 5143549 w 5143549"/>
                <a:gd name="connsiteY1" fmla="*/ 565200 h 585617"/>
                <a:gd name="connsiteX2" fmla="*/ 5137199 w 5143549"/>
                <a:gd name="connsiteY2" fmla="*/ 3175 h 585617"/>
                <a:gd name="connsiteX3" fmla="*/ 579023 w 5143549"/>
                <a:gd name="connsiteY3" fmla="*/ 0 h 585617"/>
                <a:gd name="connsiteX4" fmla="*/ 0 w 5143549"/>
                <a:gd name="connsiteY4" fmla="*/ 585617 h 585617"/>
                <a:gd name="connsiteX0" fmla="*/ 0 w 5143549"/>
                <a:gd name="connsiteY0" fmla="*/ 585617 h 585617"/>
                <a:gd name="connsiteX1" fmla="*/ 5143549 w 5143549"/>
                <a:gd name="connsiteY1" fmla="*/ 565200 h 585617"/>
                <a:gd name="connsiteX2" fmla="*/ 5137199 w 5143549"/>
                <a:gd name="connsiteY2" fmla="*/ 3175 h 585617"/>
                <a:gd name="connsiteX3" fmla="*/ 579023 w 5143549"/>
                <a:gd name="connsiteY3" fmla="*/ 0 h 585617"/>
                <a:gd name="connsiteX4" fmla="*/ 0 w 5143549"/>
                <a:gd name="connsiteY4" fmla="*/ 585617 h 585617"/>
                <a:gd name="connsiteX0" fmla="*/ 0 w 5137199"/>
                <a:gd name="connsiteY0" fmla="*/ 582442 h 582442"/>
                <a:gd name="connsiteX1" fmla="*/ 5137199 w 5137199"/>
                <a:gd name="connsiteY1" fmla="*/ 565200 h 582442"/>
                <a:gd name="connsiteX2" fmla="*/ 5130849 w 5137199"/>
                <a:gd name="connsiteY2" fmla="*/ 3175 h 582442"/>
                <a:gd name="connsiteX3" fmla="*/ 572673 w 5137199"/>
                <a:gd name="connsiteY3" fmla="*/ 0 h 582442"/>
                <a:gd name="connsiteX4" fmla="*/ 0 w 5137199"/>
                <a:gd name="connsiteY4" fmla="*/ 582442 h 582442"/>
                <a:gd name="connsiteX0" fmla="*/ 0 w 5143549"/>
                <a:gd name="connsiteY0" fmla="*/ 582442 h 582442"/>
                <a:gd name="connsiteX1" fmla="*/ 5143549 w 5143549"/>
                <a:gd name="connsiteY1" fmla="*/ 565200 h 582442"/>
                <a:gd name="connsiteX2" fmla="*/ 5137199 w 5143549"/>
                <a:gd name="connsiteY2" fmla="*/ 3175 h 582442"/>
                <a:gd name="connsiteX3" fmla="*/ 579023 w 5143549"/>
                <a:gd name="connsiteY3" fmla="*/ 0 h 582442"/>
                <a:gd name="connsiteX4" fmla="*/ 0 w 5143549"/>
                <a:gd name="connsiteY4" fmla="*/ 582442 h 582442"/>
                <a:gd name="connsiteX0" fmla="*/ 0 w 5143549"/>
                <a:gd name="connsiteY0" fmla="*/ 582442 h 582442"/>
                <a:gd name="connsiteX1" fmla="*/ 5143549 w 5143549"/>
                <a:gd name="connsiteY1" fmla="*/ 565200 h 582442"/>
                <a:gd name="connsiteX2" fmla="*/ 5137199 w 5143549"/>
                <a:gd name="connsiteY2" fmla="*/ 3175 h 582442"/>
                <a:gd name="connsiteX3" fmla="*/ 579023 w 5143549"/>
                <a:gd name="connsiteY3" fmla="*/ 0 h 582442"/>
                <a:gd name="connsiteX4" fmla="*/ 0 w 5143549"/>
                <a:gd name="connsiteY4" fmla="*/ 582442 h 582442"/>
                <a:gd name="connsiteX0" fmla="*/ 0 w 5147044"/>
                <a:gd name="connsiteY0" fmla="*/ 582442 h 582442"/>
                <a:gd name="connsiteX1" fmla="*/ 5143549 w 5147044"/>
                <a:gd name="connsiteY1" fmla="*/ 565200 h 582442"/>
                <a:gd name="connsiteX2" fmla="*/ 5146726 w 5147044"/>
                <a:gd name="connsiteY2" fmla="*/ 3175 h 582442"/>
                <a:gd name="connsiteX3" fmla="*/ 579023 w 5147044"/>
                <a:gd name="connsiteY3" fmla="*/ 0 h 582442"/>
                <a:gd name="connsiteX4" fmla="*/ 0 w 5147044"/>
                <a:gd name="connsiteY4" fmla="*/ 582442 h 582442"/>
                <a:gd name="connsiteX0" fmla="*/ 0 w 5147044"/>
                <a:gd name="connsiteY0" fmla="*/ 582442 h 582442"/>
                <a:gd name="connsiteX1" fmla="*/ 5143549 w 5147044"/>
                <a:gd name="connsiteY1" fmla="*/ 565200 h 582442"/>
                <a:gd name="connsiteX2" fmla="*/ 5146726 w 5147044"/>
                <a:gd name="connsiteY2" fmla="*/ 6350 h 582442"/>
                <a:gd name="connsiteX3" fmla="*/ 579023 w 5147044"/>
                <a:gd name="connsiteY3" fmla="*/ 0 h 582442"/>
                <a:gd name="connsiteX4" fmla="*/ 0 w 5147044"/>
                <a:gd name="connsiteY4" fmla="*/ 582442 h 582442"/>
                <a:gd name="connsiteX0" fmla="*/ 0 w 5143996"/>
                <a:gd name="connsiteY0" fmla="*/ 582442 h 582442"/>
                <a:gd name="connsiteX1" fmla="*/ 5143549 w 5143996"/>
                <a:gd name="connsiteY1" fmla="*/ 565200 h 582442"/>
                <a:gd name="connsiteX2" fmla="*/ 5143550 w 5143996"/>
                <a:gd name="connsiteY2" fmla="*/ 9525 h 582442"/>
                <a:gd name="connsiteX3" fmla="*/ 579023 w 5143996"/>
                <a:gd name="connsiteY3" fmla="*/ 0 h 582442"/>
                <a:gd name="connsiteX4" fmla="*/ 0 w 5143996"/>
                <a:gd name="connsiteY4" fmla="*/ 582442 h 582442"/>
                <a:gd name="connsiteX0" fmla="*/ 0 w 5150149"/>
                <a:gd name="connsiteY0" fmla="*/ 582442 h 582442"/>
                <a:gd name="connsiteX1" fmla="*/ 5143549 w 5150149"/>
                <a:gd name="connsiteY1" fmla="*/ 565200 h 582442"/>
                <a:gd name="connsiteX2" fmla="*/ 5149901 w 5150149"/>
                <a:gd name="connsiteY2" fmla="*/ 0 h 582442"/>
                <a:gd name="connsiteX3" fmla="*/ 579023 w 5150149"/>
                <a:gd name="connsiteY3" fmla="*/ 0 h 582442"/>
                <a:gd name="connsiteX4" fmla="*/ 0 w 5150149"/>
                <a:gd name="connsiteY4" fmla="*/ 582442 h 582442"/>
                <a:gd name="connsiteX0" fmla="*/ 0 w 5150995"/>
                <a:gd name="connsiteY0" fmla="*/ 582442 h 582442"/>
                <a:gd name="connsiteX1" fmla="*/ 5143549 w 5150995"/>
                <a:gd name="connsiteY1" fmla="*/ 565200 h 582442"/>
                <a:gd name="connsiteX2" fmla="*/ 5149901 w 5150995"/>
                <a:gd name="connsiteY2" fmla="*/ 0 h 582442"/>
                <a:gd name="connsiteX3" fmla="*/ 579023 w 5150995"/>
                <a:gd name="connsiteY3" fmla="*/ 0 h 582442"/>
                <a:gd name="connsiteX4" fmla="*/ 0 w 5150995"/>
                <a:gd name="connsiteY4" fmla="*/ 582442 h 582442"/>
                <a:gd name="connsiteX0" fmla="*/ 0 w 5143549"/>
                <a:gd name="connsiteY0" fmla="*/ 582442 h 582442"/>
                <a:gd name="connsiteX1" fmla="*/ 5143549 w 5143549"/>
                <a:gd name="connsiteY1" fmla="*/ 565200 h 582442"/>
                <a:gd name="connsiteX2" fmla="*/ 5140374 w 5143549"/>
                <a:gd name="connsiteY2" fmla="*/ 0 h 582442"/>
                <a:gd name="connsiteX3" fmla="*/ 579023 w 5143549"/>
                <a:gd name="connsiteY3" fmla="*/ 0 h 582442"/>
                <a:gd name="connsiteX4" fmla="*/ 0 w 5143549"/>
                <a:gd name="connsiteY4" fmla="*/ 582442 h 582442"/>
                <a:gd name="connsiteX0" fmla="*/ 0 w 5143549"/>
                <a:gd name="connsiteY0" fmla="*/ 582442 h 582442"/>
                <a:gd name="connsiteX1" fmla="*/ 5143549 w 5143549"/>
                <a:gd name="connsiteY1" fmla="*/ 565200 h 582442"/>
                <a:gd name="connsiteX2" fmla="*/ 5140374 w 5143549"/>
                <a:gd name="connsiteY2" fmla="*/ 3175 h 582442"/>
                <a:gd name="connsiteX3" fmla="*/ 579023 w 5143549"/>
                <a:gd name="connsiteY3" fmla="*/ 0 h 582442"/>
                <a:gd name="connsiteX4" fmla="*/ 0 w 5143549"/>
                <a:gd name="connsiteY4" fmla="*/ 582442 h 582442"/>
                <a:gd name="connsiteX0" fmla="*/ 0 w 5143957"/>
                <a:gd name="connsiteY0" fmla="*/ 582442 h 582442"/>
                <a:gd name="connsiteX1" fmla="*/ 5143549 w 5143957"/>
                <a:gd name="connsiteY1" fmla="*/ 565200 h 582442"/>
                <a:gd name="connsiteX2" fmla="*/ 5140374 w 5143957"/>
                <a:gd name="connsiteY2" fmla="*/ 3175 h 582442"/>
                <a:gd name="connsiteX3" fmla="*/ 579023 w 5143957"/>
                <a:gd name="connsiteY3" fmla="*/ 0 h 582442"/>
                <a:gd name="connsiteX4" fmla="*/ 0 w 5143957"/>
                <a:gd name="connsiteY4" fmla="*/ 582442 h 582442"/>
                <a:gd name="connsiteX0" fmla="*/ 0 w 5146724"/>
                <a:gd name="connsiteY0" fmla="*/ 582442 h 582442"/>
                <a:gd name="connsiteX1" fmla="*/ 5146724 w 5146724"/>
                <a:gd name="connsiteY1" fmla="*/ 565200 h 582442"/>
                <a:gd name="connsiteX2" fmla="*/ 5140374 w 5146724"/>
                <a:gd name="connsiteY2" fmla="*/ 3175 h 582442"/>
                <a:gd name="connsiteX3" fmla="*/ 579023 w 5146724"/>
                <a:gd name="connsiteY3" fmla="*/ 0 h 582442"/>
                <a:gd name="connsiteX4" fmla="*/ 0 w 5146724"/>
                <a:gd name="connsiteY4" fmla="*/ 582442 h 582442"/>
                <a:gd name="connsiteX0" fmla="*/ 0 w 5146724"/>
                <a:gd name="connsiteY0" fmla="*/ 582442 h 582442"/>
                <a:gd name="connsiteX1" fmla="*/ 5146724 w 5146724"/>
                <a:gd name="connsiteY1" fmla="*/ 565200 h 582442"/>
                <a:gd name="connsiteX2" fmla="*/ 5140374 w 5146724"/>
                <a:gd name="connsiteY2" fmla="*/ 3175 h 582442"/>
                <a:gd name="connsiteX3" fmla="*/ 579023 w 5146724"/>
                <a:gd name="connsiteY3" fmla="*/ 0 h 582442"/>
                <a:gd name="connsiteX4" fmla="*/ 0 w 5146724"/>
                <a:gd name="connsiteY4" fmla="*/ 582442 h 582442"/>
                <a:gd name="connsiteX0" fmla="*/ 0 w 5146724"/>
                <a:gd name="connsiteY0" fmla="*/ 582442 h 582442"/>
                <a:gd name="connsiteX1" fmla="*/ 5146724 w 5146724"/>
                <a:gd name="connsiteY1" fmla="*/ 565200 h 582442"/>
                <a:gd name="connsiteX2" fmla="*/ 5140374 w 5146724"/>
                <a:gd name="connsiteY2" fmla="*/ 3175 h 582442"/>
                <a:gd name="connsiteX3" fmla="*/ 579023 w 5146724"/>
                <a:gd name="connsiteY3" fmla="*/ 0 h 582442"/>
                <a:gd name="connsiteX4" fmla="*/ 0 w 5146724"/>
                <a:gd name="connsiteY4" fmla="*/ 582442 h 582442"/>
                <a:gd name="connsiteX0" fmla="*/ 0 w 5143607"/>
                <a:gd name="connsiteY0" fmla="*/ 582442 h 582442"/>
                <a:gd name="connsiteX1" fmla="*/ 5141960 w 5143607"/>
                <a:gd name="connsiteY1" fmla="*/ 565200 h 582442"/>
                <a:gd name="connsiteX2" fmla="*/ 5140374 w 5143607"/>
                <a:gd name="connsiteY2" fmla="*/ 3175 h 582442"/>
                <a:gd name="connsiteX3" fmla="*/ 579023 w 5143607"/>
                <a:gd name="connsiteY3" fmla="*/ 0 h 582442"/>
                <a:gd name="connsiteX4" fmla="*/ 0 w 5143607"/>
                <a:gd name="connsiteY4" fmla="*/ 582442 h 582442"/>
                <a:gd name="connsiteX0" fmla="*/ 0 w 5146189"/>
                <a:gd name="connsiteY0" fmla="*/ 582442 h 582442"/>
                <a:gd name="connsiteX1" fmla="*/ 5141960 w 5146189"/>
                <a:gd name="connsiteY1" fmla="*/ 565200 h 582442"/>
                <a:gd name="connsiteX2" fmla="*/ 5140374 w 5146189"/>
                <a:gd name="connsiteY2" fmla="*/ 3175 h 582442"/>
                <a:gd name="connsiteX3" fmla="*/ 579023 w 5146189"/>
                <a:gd name="connsiteY3" fmla="*/ 0 h 582442"/>
                <a:gd name="connsiteX4" fmla="*/ 0 w 5146189"/>
                <a:gd name="connsiteY4" fmla="*/ 582442 h 582442"/>
                <a:gd name="connsiteX0" fmla="*/ 0 w 5143607"/>
                <a:gd name="connsiteY0" fmla="*/ 582442 h 582442"/>
                <a:gd name="connsiteX1" fmla="*/ 5141960 w 5143607"/>
                <a:gd name="connsiteY1" fmla="*/ 565200 h 582442"/>
                <a:gd name="connsiteX2" fmla="*/ 5140374 w 5143607"/>
                <a:gd name="connsiteY2" fmla="*/ 3175 h 582442"/>
                <a:gd name="connsiteX3" fmla="*/ 579023 w 5143607"/>
                <a:gd name="connsiteY3" fmla="*/ 0 h 582442"/>
                <a:gd name="connsiteX4" fmla="*/ 0 w 5143607"/>
                <a:gd name="connsiteY4" fmla="*/ 582442 h 582442"/>
                <a:gd name="connsiteX0" fmla="*/ 0 w 5141226"/>
                <a:gd name="connsiteY0" fmla="*/ 584830 h 584830"/>
                <a:gd name="connsiteX1" fmla="*/ 5139579 w 5141226"/>
                <a:gd name="connsiteY1" fmla="*/ 565200 h 584830"/>
                <a:gd name="connsiteX2" fmla="*/ 5137993 w 5141226"/>
                <a:gd name="connsiteY2" fmla="*/ 3175 h 584830"/>
                <a:gd name="connsiteX3" fmla="*/ 576642 w 5141226"/>
                <a:gd name="connsiteY3" fmla="*/ 0 h 584830"/>
                <a:gd name="connsiteX4" fmla="*/ 0 w 5141226"/>
                <a:gd name="connsiteY4" fmla="*/ 584830 h 584830"/>
                <a:gd name="connsiteX0" fmla="*/ 0 w 5141226"/>
                <a:gd name="connsiteY0" fmla="*/ 584830 h 584830"/>
                <a:gd name="connsiteX1" fmla="*/ 5139579 w 5141226"/>
                <a:gd name="connsiteY1" fmla="*/ 565200 h 584830"/>
                <a:gd name="connsiteX2" fmla="*/ 5137993 w 5141226"/>
                <a:gd name="connsiteY2" fmla="*/ 3175 h 584830"/>
                <a:gd name="connsiteX3" fmla="*/ 576642 w 5141226"/>
                <a:gd name="connsiteY3" fmla="*/ 0 h 584830"/>
                <a:gd name="connsiteX4" fmla="*/ 0 w 5141226"/>
                <a:gd name="connsiteY4" fmla="*/ 584830 h 584830"/>
                <a:gd name="connsiteX0" fmla="*/ 0 w 5141226"/>
                <a:gd name="connsiteY0" fmla="*/ 584830 h 584830"/>
                <a:gd name="connsiteX1" fmla="*/ 5139579 w 5141226"/>
                <a:gd name="connsiteY1" fmla="*/ 565200 h 584830"/>
                <a:gd name="connsiteX2" fmla="*/ 5137993 w 5141226"/>
                <a:gd name="connsiteY2" fmla="*/ 3175 h 584830"/>
                <a:gd name="connsiteX3" fmla="*/ 576642 w 5141226"/>
                <a:gd name="connsiteY3" fmla="*/ 0 h 584830"/>
                <a:gd name="connsiteX4" fmla="*/ 0 w 5141226"/>
                <a:gd name="connsiteY4" fmla="*/ 584830 h 584830"/>
                <a:gd name="connsiteX0" fmla="*/ 0 w 5143199"/>
                <a:gd name="connsiteY0" fmla="*/ 584830 h 584830"/>
                <a:gd name="connsiteX1" fmla="*/ 5139579 w 5143199"/>
                <a:gd name="connsiteY1" fmla="*/ 565200 h 584830"/>
                <a:gd name="connsiteX2" fmla="*/ 5140375 w 5143199"/>
                <a:gd name="connsiteY2" fmla="*/ 3175 h 584830"/>
                <a:gd name="connsiteX3" fmla="*/ 576642 w 5143199"/>
                <a:gd name="connsiteY3" fmla="*/ 0 h 584830"/>
                <a:gd name="connsiteX4" fmla="*/ 0 w 5143199"/>
                <a:gd name="connsiteY4" fmla="*/ 584830 h 584830"/>
                <a:gd name="connsiteX0" fmla="*/ 0 w 5140375"/>
                <a:gd name="connsiteY0" fmla="*/ 584830 h 584830"/>
                <a:gd name="connsiteX1" fmla="*/ 5139579 w 5140375"/>
                <a:gd name="connsiteY1" fmla="*/ 565200 h 584830"/>
                <a:gd name="connsiteX2" fmla="*/ 5140375 w 5140375"/>
                <a:gd name="connsiteY2" fmla="*/ 3175 h 584830"/>
                <a:gd name="connsiteX3" fmla="*/ 576642 w 5140375"/>
                <a:gd name="connsiteY3" fmla="*/ 0 h 584830"/>
                <a:gd name="connsiteX4" fmla="*/ 0 w 5140375"/>
                <a:gd name="connsiteY4" fmla="*/ 584830 h 584830"/>
                <a:gd name="connsiteX0" fmla="*/ 0 w 5140375"/>
                <a:gd name="connsiteY0" fmla="*/ 584830 h 584830"/>
                <a:gd name="connsiteX1" fmla="*/ 5137197 w 5140375"/>
                <a:gd name="connsiteY1" fmla="*/ 565200 h 584830"/>
                <a:gd name="connsiteX2" fmla="*/ 5140375 w 5140375"/>
                <a:gd name="connsiteY2" fmla="*/ 3175 h 584830"/>
                <a:gd name="connsiteX3" fmla="*/ 576642 w 5140375"/>
                <a:gd name="connsiteY3" fmla="*/ 0 h 584830"/>
                <a:gd name="connsiteX4" fmla="*/ 0 w 5140375"/>
                <a:gd name="connsiteY4" fmla="*/ 584830 h 584830"/>
                <a:gd name="connsiteX0" fmla="*/ 0 w 5140375"/>
                <a:gd name="connsiteY0" fmla="*/ 584830 h 584830"/>
                <a:gd name="connsiteX1" fmla="*/ 5137197 w 5140375"/>
                <a:gd name="connsiteY1" fmla="*/ 565200 h 584830"/>
                <a:gd name="connsiteX2" fmla="*/ 5140375 w 5140375"/>
                <a:gd name="connsiteY2" fmla="*/ 3175 h 584830"/>
                <a:gd name="connsiteX3" fmla="*/ 576642 w 5140375"/>
                <a:gd name="connsiteY3" fmla="*/ 0 h 584830"/>
                <a:gd name="connsiteX4" fmla="*/ 0 w 5140375"/>
                <a:gd name="connsiteY4" fmla="*/ 584830 h 584830"/>
                <a:gd name="connsiteX0" fmla="*/ 0 w 5140375"/>
                <a:gd name="connsiteY0" fmla="*/ 581655 h 581655"/>
                <a:gd name="connsiteX1" fmla="*/ 5137197 w 5140375"/>
                <a:gd name="connsiteY1" fmla="*/ 562025 h 581655"/>
                <a:gd name="connsiteX2" fmla="*/ 5140375 w 5140375"/>
                <a:gd name="connsiteY2" fmla="*/ 0 h 581655"/>
                <a:gd name="connsiteX3" fmla="*/ 576642 w 5140375"/>
                <a:gd name="connsiteY3" fmla="*/ 3880 h 581655"/>
                <a:gd name="connsiteX4" fmla="*/ 0 w 5140375"/>
                <a:gd name="connsiteY4" fmla="*/ 581655 h 581655"/>
                <a:gd name="connsiteX0" fmla="*/ 0 w 5140375"/>
                <a:gd name="connsiteY0" fmla="*/ 581655 h 581655"/>
                <a:gd name="connsiteX1" fmla="*/ 5137197 w 5140375"/>
                <a:gd name="connsiteY1" fmla="*/ 562025 h 581655"/>
                <a:gd name="connsiteX2" fmla="*/ 5140375 w 5140375"/>
                <a:gd name="connsiteY2" fmla="*/ 0 h 581655"/>
                <a:gd name="connsiteX3" fmla="*/ 576642 w 5140375"/>
                <a:gd name="connsiteY3" fmla="*/ 3880 h 581655"/>
                <a:gd name="connsiteX4" fmla="*/ 0 w 5140375"/>
                <a:gd name="connsiteY4" fmla="*/ 581655 h 581655"/>
                <a:gd name="connsiteX0" fmla="*/ 0 w 5140375"/>
                <a:gd name="connsiteY0" fmla="*/ 581655 h 581655"/>
                <a:gd name="connsiteX1" fmla="*/ 5137197 w 5140375"/>
                <a:gd name="connsiteY1" fmla="*/ 562025 h 581655"/>
                <a:gd name="connsiteX2" fmla="*/ 5140375 w 5140375"/>
                <a:gd name="connsiteY2" fmla="*/ 0 h 581655"/>
                <a:gd name="connsiteX3" fmla="*/ 576642 w 5140375"/>
                <a:gd name="connsiteY3" fmla="*/ 3880 h 581655"/>
                <a:gd name="connsiteX4" fmla="*/ 0 w 5140375"/>
                <a:gd name="connsiteY4" fmla="*/ 581655 h 58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0375" h="581655">
                  <a:moveTo>
                    <a:pt x="0" y="581655"/>
                  </a:moveTo>
                  <a:lnTo>
                    <a:pt x="5137197" y="562025"/>
                  </a:lnTo>
                  <a:cubicBezTo>
                    <a:pt x="5139652" y="369809"/>
                    <a:pt x="5139400" y="213859"/>
                    <a:pt x="5140375" y="0"/>
                  </a:cubicBezTo>
                  <a:lnTo>
                    <a:pt x="576642" y="3880"/>
                  </a:lnTo>
                  <a:cubicBezTo>
                    <a:pt x="132844" y="22641"/>
                    <a:pt x="15084" y="260315"/>
                    <a:pt x="0" y="581655"/>
                  </a:cubicBezTo>
                  <a:close/>
                </a:path>
              </a:pathLst>
            </a:custGeom>
            <a:solidFill>
              <a:schemeClr val="accent1">
                <a:alpha val="45000"/>
              </a:schemeClr>
            </a:solidFill>
            <a:ln w="9525"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1DC6D91-E17A-4E30-BB7A-F3DCBB5779B9}"/>
                </a:ext>
              </a:extLst>
            </p:cNvPr>
            <p:cNvSpPr txBox="1"/>
            <p:nvPr/>
          </p:nvSpPr>
          <p:spPr>
            <a:xfrm>
              <a:off x="6802800" y="2433010"/>
              <a:ext cx="2912012" cy="455030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zh-CN" altLang="zh-CN" sz="2000" dirty="0">
                  <a:solidFill>
                    <a:schemeClr val="accent5"/>
                  </a:solidFill>
                </a:rPr>
                <a:t>业务指标完成</a:t>
              </a:r>
              <a:r>
                <a:rPr lang="zh-CN" altLang="en-US" sz="2000" dirty="0">
                  <a:solidFill>
                    <a:schemeClr val="accent5"/>
                  </a:solidFill>
                </a:rPr>
                <a:t>较好</a:t>
              </a:r>
              <a:endParaRPr lang="zh-CN" altLang="zh-CN" sz="2000" dirty="0">
                <a:solidFill>
                  <a:schemeClr val="accent5"/>
                </a:solidFill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43811B8-B74F-4007-8FEA-46D961A7F812}"/>
                </a:ext>
              </a:extLst>
            </p:cNvPr>
            <p:cNvGrpSpPr/>
            <p:nvPr/>
          </p:nvGrpSpPr>
          <p:grpSpPr>
            <a:xfrm>
              <a:off x="6480631" y="2398012"/>
              <a:ext cx="380538" cy="380538"/>
              <a:chOff x="6426655" y="2398012"/>
              <a:chExt cx="380538" cy="380538"/>
            </a:xfrm>
          </p:grpSpPr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CC547FBC-C539-4AAD-94A4-D6D9AE30CA03}"/>
                  </a:ext>
                </a:extLst>
              </p:cNvPr>
              <p:cNvSpPr/>
              <p:nvPr/>
            </p:nvSpPr>
            <p:spPr bwMode="auto">
              <a:xfrm>
                <a:off x="6426655" y="2398012"/>
                <a:ext cx="380538" cy="38053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3000">
                    <a:schemeClr val="accent3">
                      <a:alpha val="38000"/>
                    </a:schemeClr>
                  </a:gs>
                  <a:gs pos="0">
                    <a:schemeClr val="bg2">
                      <a:lumMod val="75000"/>
                      <a:alpha val="0"/>
                    </a:schemeClr>
                  </a:gs>
                  <a:gs pos="100000">
                    <a:schemeClr val="accent2"/>
                  </a:gs>
                </a:gsLst>
                <a:lin ang="13800000" scaled="0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j-lt"/>
                </a:endParaRPr>
              </a:p>
            </p:txBody>
          </p:sp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4A441267-5EB7-41EC-ADEE-C895E739BD89}"/>
                  </a:ext>
                </a:extLst>
              </p:cNvPr>
              <p:cNvSpPr/>
              <p:nvPr/>
            </p:nvSpPr>
            <p:spPr bwMode="auto">
              <a:xfrm>
                <a:off x="6492443" y="2463800"/>
                <a:ext cx="314750" cy="31475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3000">
                    <a:schemeClr val="accent3">
                      <a:alpha val="38000"/>
                    </a:schemeClr>
                  </a:gs>
                  <a:gs pos="0">
                    <a:schemeClr val="bg2">
                      <a:lumMod val="75000"/>
                      <a:alpha val="0"/>
                    </a:schemeClr>
                  </a:gs>
                  <a:gs pos="100000">
                    <a:schemeClr val="accent2"/>
                  </a:gs>
                </a:gsLst>
                <a:lin ang="13800000" scaled="0"/>
                <a:tileRect/>
              </a:gradFill>
              <a:ln w="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dirty="0">
                  <a:latin typeface="+mj-lt"/>
                </a:endParaRPr>
              </a:p>
            </p:txBody>
          </p:sp>
        </p:grpSp>
        <p:cxnSp>
          <p:nvCxnSpPr>
            <p:cNvPr id="364" name="直接连接符 363">
              <a:extLst>
                <a:ext uri="{FF2B5EF4-FFF2-40B4-BE49-F238E27FC236}">
                  <a16:creationId xmlns:a16="http://schemas.microsoft.com/office/drawing/2014/main" id="{7CC4044F-D48B-4FF8-8D9F-A93F67F868C5}"/>
                </a:ext>
              </a:extLst>
            </p:cNvPr>
            <p:cNvCxnSpPr/>
            <p:nvPr/>
          </p:nvCxnSpPr>
          <p:spPr>
            <a:xfrm>
              <a:off x="6485984" y="3429000"/>
              <a:ext cx="4521200" cy="0"/>
            </a:xfrm>
            <a:prstGeom prst="line">
              <a:avLst/>
            </a:prstGeom>
            <a:ln w="3175">
              <a:gradFill>
                <a:gsLst>
                  <a:gs pos="0">
                    <a:schemeClr val="accent1">
                      <a:lumMod val="45000"/>
                      <a:lumOff val="55000"/>
                      <a:alpha val="14000"/>
                    </a:schemeClr>
                  </a:gs>
                  <a:gs pos="52000">
                    <a:schemeClr val="accent1">
                      <a:lumMod val="45000"/>
                      <a:lumOff val="55000"/>
                      <a:alpha val="3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9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直接连接符 364">
              <a:extLst>
                <a:ext uri="{FF2B5EF4-FFF2-40B4-BE49-F238E27FC236}">
                  <a16:creationId xmlns:a16="http://schemas.microsoft.com/office/drawing/2014/main" id="{46996A41-E1C9-4B02-A006-F2998F43C950}"/>
                </a:ext>
              </a:extLst>
            </p:cNvPr>
            <p:cNvCxnSpPr/>
            <p:nvPr/>
          </p:nvCxnSpPr>
          <p:spPr>
            <a:xfrm>
              <a:off x="6485984" y="3975100"/>
              <a:ext cx="4521200" cy="0"/>
            </a:xfrm>
            <a:prstGeom prst="line">
              <a:avLst/>
            </a:prstGeom>
            <a:ln w="3175">
              <a:gradFill>
                <a:gsLst>
                  <a:gs pos="0">
                    <a:schemeClr val="accent1">
                      <a:lumMod val="45000"/>
                      <a:lumOff val="55000"/>
                      <a:alpha val="14000"/>
                    </a:schemeClr>
                  </a:gs>
                  <a:gs pos="52000">
                    <a:schemeClr val="accent1">
                      <a:lumMod val="45000"/>
                      <a:lumOff val="55000"/>
                      <a:alpha val="3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9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直接连接符 365">
              <a:extLst>
                <a:ext uri="{FF2B5EF4-FFF2-40B4-BE49-F238E27FC236}">
                  <a16:creationId xmlns:a16="http://schemas.microsoft.com/office/drawing/2014/main" id="{1715CE4A-684B-4950-B40E-AD7127D74DBB}"/>
                </a:ext>
              </a:extLst>
            </p:cNvPr>
            <p:cNvCxnSpPr/>
            <p:nvPr/>
          </p:nvCxnSpPr>
          <p:spPr>
            <a:xfrm>
              <a:off x="6485984" y="4521200"/>
              <a:ext cx="4521200" cy="0"/>
            </a:xfrm>
            <a:prstGeom prst="line">
              <a:avLst/>
            </a:prstGeom>
            <a:ln w="3175">
              <a:gradFill>
                <a:gsLst>
                  <a:gs pos="0">
                    <a:schemeClr val="accent1">
                      <a:lumMod val="45000"/>
                      <a:lumOff val="55000"/>
                      <a:alpha val="14000"/>
                    </a:schemeClr>
                  </a:gs>
                  <a:gs pos="52000">
                    <a:schemeClr val="accent1">
                      <a:lumMod val="45000"/>
                      <a:lumOff val="55000"/>
                      <a:alpha val="3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9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直接连接符 366">
              <a:extLst>
                <a:ext uri="{FF2B5EF4-FFF2-40B4-BE49-F238E27FC236}">
                  <a16:creationId xmlns:a16="http://schemas.microsoft.com/office/drawing/2014/main" id="{35D2BAD5-479A-4E84-B310-B7BC6BA00C66}"/>
                </a:ext>
              </a:extLst>
            </p:cNvPr>
            <p:cNvCxnSpPr/>
            <p:nvPr/>
          </p:nvCxnSpPr>
          <p:spPr>
            <a:xfrm>
              <a:off x="6485984" y="5067300"/>
              <a:ext cx="4521200" cy="0"/>
            </a:xfrm>
            <a:prstGeom prst="line">
              <a:avLst/>
            </a:prstGeom>
            <a:ln w="3175">
              <a:gradFill>
                <a:gsLst>
                  <a:gs pos="0">
                    <a:schemeClr val="accent1">
                      <a:lumMod val="45000"/>
                      <a:lumOff val="55000"/>
                      <a:alpha val="14000"/>
                    </a:schemeClr>
                  </a:gs>
                  <a:gs pos="52000">
                    <a:schemeClr val="accent1">
                      <a:lumMod val="45000"/>
                      <a:lumOff val="55000"/>
                      <a:alpha val="3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9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9" name="文本框 368">
              <a:extLst>
                <a:ext uri="{FF2B5EF4-FFF2-40B4-BE49-F238E27FC236}">
                  <a16:creationId xmlns:a16="http://schemas.microsoft.com/office/drawing/2014/main" id="{C4621C7E-8FB8-46A9-93D5-3141D7DE05CD}"/>
                </a:ext>
              </a:extLst>
            </p:cNvPr>
            <p:cNvSpPr txBox="1"/>
            <p:nvPr/>
          </p:nvSpPr>
          <p:spPr>
            <a:xfrm>
              <a:off x="6774488" y="3044610"/>
              <a:ext cx="4168468" cy="4088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>
              <a:defPPr>
                <a:defRPr lang="zh-CN"/>
              </a:defPPr>
              <a:lvl1pPr marL="285750" indent="-285750" algn="just">
                <a:lnSpc>
                  <a:spcPct val="130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marL="0" indent="0">
                <a:buNone/>
              </a:pPr>
              <a:r>
                <a:rPr lang="zh-CN" altLang="en-US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到期贷款收回率实现控制计划</a:t>
              </a:r>
              <a:endParaRPr lang="en-US" altLang="zh-CN" dirty="0">
                <a:solidFill>
                  <a:schemeClr val="bg1"/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</a:endParaRPr>
            </a:p>
          </p:txBody>
        </p:sp>
        <p:sp>
          <p:nvSpPr>
            <p:cNvPr id="370" name="文本框 369">
              <a:extLst>
                <a:ext uri="{FF2B5EF4-FFF2-40B4-BE49-F238E27FC236}">
                  <a16:creationId xmlns:a16="http://schemas.microsoft.com/office/drawing/2014/main" id="{14216AB4-2BC9-4957-8F09-87D9764D6103}"/>
                </a:ext>
              </a:extLst>
            </p:cNvPr>
            <p:cNvSpPr txBox="1"/>
            <p:nvPr/>
          </p:nvSpPr>
          <p:spPr>
            <a:xfrm>
              <a:off x="6774488" y="3583003"/>
              <a:ext cx="4168468" cy="4088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>
              <a:defPPr>
                <a:defRPr lang="zh-CN"/>
              </a:defPPr>
              <a:lvl1pPr marL="285750" indent="-285750" algn="just">
                <a:lnSpc>
                  <a:spcPct val="130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marL="0" indent="0">
                <a:buNone/>
              </a:pPr>
              <a:r>
                <a:rPr lang="zh-CN" altLang="en-US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低效信贷客户退出任务完成全年任务的</a:t>
              </a:r>
              <a:r>
                <a:rPr lang="en-US" altLang="zh-CN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120%</a:t>
              </a:r>
            </a:p>
          </p:txBody>
        </p:sp>
        <p:sp>
          <p:nvSpPr>
            <p:cNvPr id="371" name="文本框 370">
              <a:extLst>
                <a:ext uri="{FF2B5EF4-FFF2-40B4-BE49-F238E27FC236}">
                  <a16:creationId xmlns:a16="http://schemas.microsoft.com/office/drawing/2014/main" id="{C2A0DF0B-6C0D-4A0E-BD95-1A3C2500F9E3}"/>
                </a:ext>
              </a:extLst>
            </p:cNvPr>
            <p:cNvSpPr txBox="1"/>
            <p:nvPr/>
          </p:nvSpPr>
          <p:spPr>
            <a:xfrm>
              <a:off x="6774488" y="4142667"/>
              <a:ext cx="4168468" cy="4088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>
              <a:defPPr>
                <a:defRPr lang="zh-CN"/>
              </a:defPPr>
              <a:lvl1pPr marL="285750" indent="-285750" algn="just">
                <a:lnSpc>
                  <a:spcPct val="130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marL="0" indent="0">
                <a:buNone/>
              </a:pPr>
              <a:r>
                <a:rPr lang="zh-CN" altLang="en-US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银行承兑汇票余额控制在省行计划内</a:t>
              </a:r>
              <a:endParaRPr lang="en-US" altLang="zh-CN" dirty="0">
                <a:solidFill>
                  <a:schemeClr val="bg1"/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</a:endParaRPr>
            </a:p>
          </p:txBody>
        </p:sp>
        <p:sp>
          <p:nvSpPr>
            <p:cNvPr id="372" name="文本框 371">
              <a:extLst>
                <a:ext uri="{FF2B5EF4-FFF2-40B4-BE49-F238E27FC236}">
                  <a16:creationId xmlns:a16="http://schemas.microsoft.com/office/drawing/2014/main" id="{18357299-ECAD-4072-B209-87B4B0B1B7CA}"/>
                </a:ext>
              </a:extLst>
            </p:cNvPr>
            <p:cNvSpPr txBox="1"/>
            <p:nvPr/>
          </p:nvSpPr>
          <p:spPr>
            <a:xfrm>
              <a:off x="6774488" y="4696743"/>
              <a:ext cx="4168468" cy="4088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>
              <a:defPPr>
                <a:defRPr lang="zh-CN"/>
              </a:defPPr>
              <a:lvl1pPr marL="285750" indent="-285750" algn="just">
                <a:lnSpc>
                  <a:spcPct val="130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 marL="0" indent="0">
                <a:buNone/>
              </a:pPr>
              <a:r>
                <a:rPr lang="zh-CN" altLang="en-US" dirty="0">
                  <a:solidFill>
                    <a:schemeClr val="bg1"/>
                  </a:solidFill>
                  <a:effectLst/>
                  <a:latin typeface="锐字云字库美黑GB" panose="02010604000000000000" pitchFamily="2" charset="-122"/>
                  <a:ea typeface="锐字云字库美黑GB" panose="02010604000000000000" pitchFamily="2" charset="-122"/>
                </a:rPr>
                <a:t>不良贷款下降幅度较大，超额完成全年计划</a:t>
              </a:r>
              <a:endParaRPr lang="en-US" altLang="zh-CN" dirty="0">
                <a:solidFill>
                  <a:schemeClr val="bg1"/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5D43B63-0DED-4775-AEBB-9898A0556E4E}"/>
              </a:ext>
            </a:extLst>
          </p:cNvPr>
          <p:cNvGrpSpPr/>
          <p:nvPr/>
        </p:nvGrpSpPr>
        <p:grpSpPr>
          <a:xfrm>
            <a:off x="4429124" y="1559773"/>
            <a:ext cx="3333748" cy="506815"/>
            <a:chOff x="4233380" y="1427274"/>
            <a:chExt cx="3434444" cy="506815"/>
          </a:xfrm>
        </p:grpSpPr>
        <p:sp>
          <p:nvSpPr>
            <p:cNvPr id="373" name="矩形: 剪去对角 372">
              <a:extLst>
                <a:ext uri="{FF2B5EF4-FFF2-40B4-BE49-F238E27FC236}">
                  <a16:creationId xmlns:a16="http://schemas.microsoft.com/office/drawing/2014/main" id="{B3E1B83D-6C5D-4BAB-B4B5-66C34B366D36}"/>
                </a:ext>
              </a:extLst>
            </p:cNvPr>
            <p:cNvSpPr/>
            <p:nvPr/>
          </p:nvSpPr>
          <p:spPr bwMode="auto">
            <a:xfrm>
              <a:off x="4233380" y="1427274"/>
              <a:ext cx="3434444" cy="506815"/>
            </a:xfrm>
            <a:prstGeom prst="snip2DiagRect">
              <a:avLst>
                <a:gd name="adj1" fmla="val 45929"/>
                <a:gd name="adj2" fmla="val 16667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2B55D0F-C96E-4031-B929-734C73CE7608}"/>
                </a:ext>
              </a:extLst>
            </p:cNvPr>
            <p:cNvSpPr txBox="1"/>
            <p:nvPr/>
          </p:nvSpPr>
          <p:spPr>
            <a:xfrm>
              <a:off x="4499113" y="1463881"/>
              <a:ext cx="2823089" cy="435621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rPr>
                <a:t>日常</a:t>
              </a:r>
              <a:r>
                <a:rPr lang="zh-CN" altLang="zh-CN" sz="2000" b="1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rPr>
                <a:t>业务基本情况</a:t>
              </a:r>
              <a:endParaRPr lang="zh-CN" altLang="zh-CN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E876548-B6BA-48FE-AFBF-2BB232A50AD8}"/>
              </a:ext>
            </a:extLst>
          </p:cNvPr>
          <p:cNvGrpSpPr/>
          <p:nvPr/>
        </p:nvGrpSpPr>
        <p:grpSpPr>
          <a:xfrm>
            <a:off x="6007248" y="2707674"/>
            <a:ext cx="317200" cy="204226"/>
            <a:chOff x="5937400" y="2574324"/>
            <a:chExt cx="317200" cy="204226"/>
          </a:xfrm>
        </p:grpSpPr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EBCAD48D-3FD0-402D-AABD-1665D0C3F84B}"/>
                </a:ext>
              </a:extLst>
            </p:cNvPr>
            <p:cNvCxnSpPr>
              <a:cxnSpLocks/>
            </p:cNvCxnSpPr>
            <p:nvPr/>
          </p:nvCxnSpPr>
          <p:spPr>
            <a:xfrm>
              <a:off x="5937400" y="2574324"/>
              <a:ext cx="317200" cy="0"/>
            </a:xfrm>
            <a:prstGeom prst="line">
              <a:avLst/>
            </a:prstGeom>
            <a:ln w="66675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7E0CA7D8-B203-4940-A490-5F96DF2679EE}"/>
                </a:ext>
              </a:extLst>
            </p:cNvPr>
            <p:cNvCxnSpPr>
              <a:cxnSpLocks/>
            </p:cNvCxnSpPr>
            <p:nvPr/>
          </p:nvCxnSpPr>
          <p:spPr>
            <a:xfrm>
              <a:off x="5937400" y="2778550"/>
              <a:ext cx="317200" cy="0"/>
            </a:xfrm>
            <a:prstGeom prst="line">
              <a:avLst/>
            </a:prstGeom>
            <a:ln w="66675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5747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heme/theme1.xml><?xml version="1.0" encoding="utf-8"?>
<a:theme xmlns:a="http://schemas.openxmlformats.org/drawingml/2006/main" name="Office 主题​​">
  <a:themeElements>
    <a:clrScheme name="年终总结">
      <a:dk1>
        <a:sysClr val="windowText" lastClr="000000"/>
      </a:dk1>
      <a:lt1>
        <a:sysClr val="window" lastClr="FFFFFF"/>
      </a:lt1>
      <a:dk2>
        <a:srgbClr val="FF9933"/>
      </a:dk2>
      <a:lt2>
        <a:srgbClr val="63CAFD"/>
      </a:lt2>
      <a:accent1>
        <a:srgbClr val="78E8D3"/>
      </a:accent1>
      <a:accent2>
        <a:srgbClr val="821AD8"/>
      </a:accent2>
      <a:accent3>
        <a:srgbClr val="4B35EB"/>
      </a:accent3>
      <a:accent4>
        <a:srgbClr val="FF7C81"/>
      </a:accent4>
      <a:accent5>
        <a:srgbClr val="FFDC5E"/>
      </a:accent5>
      <a:accent6>
        <a:srgbClr val="1B77FF"/>
      </a:accent6>
      <a:hlink>
        <a:srgbClr val="5357EB"/>
      </a:hlink>
      <a:folHlink>
        <a:srgbClr val="CCFFFF"/>
      </a:folHlink>
    </a:clrScheme>
    <a:fontScheme name="年终总结">
      <a:majorFont>
        <a:latin typeface="锐字云字库美黑GB"/>
        <a:ea typeface="锐字云字库美黑GB"/>
        <a:cs typeface=""/>
      </a:majorFont>
      <a:minorFont>
        <a:latin typeface="锐字云字库美黑GB"/>
        <a:ea typeface="锐字云字库美黑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2"/>
        </a:solidFill>
        <a:ln w="0">
          <a:solidFill>
            <a:schemeClr val="tx1"/>
          </a:solidFill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marL="0" marR="0" indent="0" algn="l" defTabSz="914400" rtl="0" eaLnBrk="0" fontAlgn="base" latinLnBrk="0" hangingPunct="0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ea"/>
            <a:cs typeface="宋体" panose="02010600030101010101" pitchFamily="2" charset="-122"/>
          </a:defRPr>
        </a:defPPr>
      </a:lstStyle>
    </a:spDef>
    <a:txDef>
      <a:spPr>
        <a:noFill/>
      </a:spPr>
      <a:bodyPr wrap="square" anchor="ctr">
        <a:normAutofit/>
      </a:bodyPr>
      <a:lstStyle>
        <a:defPPr marL="285750" indent="-285750" algn="just">
          <a:buFont typeface="Arial" panose="020B0604020202020204" pitchFamily="34" charset="0"/>
          <a:buChar char="•"/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8979</TotalTime>
  <Words>1076</Words>
  <Application>Microsoft Office PowerPoint</Application>
  <PresentationFormat>宽屏</PresentationFormat>
  <Paragraphs>218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锐字云字库美黑GB</vt:lpstr>
      <vt:lpstr>演示新手书</vt:lpstr>
      <vt:lpstr>Arial</vt:lpstr>
      <vt:lpstr>等线</vt:lpstr>
      <vt:lpstr>微软雅黑</vt:lpstr>
      <vt:lpstr>潮字社小石简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精美商务蓝银行工作总结ppt模板</dc:title>
  <dc:creator>瑛子</dc:creator>
  <cp:keywords>稿定年终PPT模板大赛</cp:keywords>
  <dc:description>www.51pptmoban.com</dc:description>
  <cp:lastModifiedBy>Win user</cp:lastModifiedBy>
  <cp:revision>81</cp:revision>
  <dcterms:created xsi:type="dcterms:W3CDTF">2021-11-13T06:30:31Z</dcterms:created>
  <dcterms:modified xsi:type="dcterms:W3CDTF">2022-01-16T10:26:46Z</dcterms:modified>
</cp:coreProperties>
</file>