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5"/>
  </p:handoutMasterIdLst>
  <p:sldIdLst>
    <p:sldId id="260" r:id="rId2"/>
    <p:sldId id="262" r:id="rId3"/>
    <p:sldId id="264" r:id="rId4"/>
    <p:sldId id="271" r:id="rId5"/>
    <p:sldId id="297" r:id="rId6"/>
    <p:sldId id="277" r:id="rId7"/>
    <p:sldId id="296" r:id="rId8"/>
    <p:sldId id="275" r:id="rId9"/>
    <p:sldId id="298" r:id="rId10"/>
    <p:sldId id="265" r:id="rId11"/>
    <p:sldId id="299" r:id="rId12"/>
    <p:sldId id="300" r:id="rId13"/>
    <p:sldId id="301" r:id="rId14"/>
    <p:sldId id="302" r:id="rId15"/>
    <p:sldId id="303" r:id="rId16"/>
    <p:sldId id="266" r:id="rId17"/>
    <p:sldId id="304" r:id="rId18"/>
    <p:sldId id="290" r:id="rId19"/>
    <p:sldId id="305" r:id="rId20"/>
    <p:sldId id="307" r:id="rId21"/>
    <p:sldId id="308" r:id="rId22"/>
    <p:sldId id="309" r:id="rId23"/>
    <p:sldId id="281" r:id="rId24"/>
    <p:sldId id="267" r:id="rId25"/>
    <p:sldId id="310" r:id="rId26"/>
    <p:sldId id="311" r:id="rId27"/>
    <p:sldId id="312" r:id="rId28"/>
    <p:sldId id="313" r:id="rId29"/>
    <p:sldId id="315" r:id="rId30"/>
    <p:sldId id="314" r:id="rId31"/>
    <p:sldId id="316" r:id="rId32"/>
    <p:sldId id="317" r:id="rId33"/>
    <p:sldId id="318"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3" userDrawn="1">
          <p15:clr>
            <a:srgbClr val="A4A3A4"/>
          </p15:clr>
        </p15:guide>
        <p15:guide id="2" pos="3840" userDrawn="1">
          <p15:clr>
            <a:srgbClr val="A4A3A4"/>
          </p15:clr>
        </p15:guide>
        <p15:guide id="3" pos="416" userDrawn="1">
          <p15:clr>
            <a:srgbClr val="A4A3A4"/>
          </p15:clr>
        </p15:guide>
        <p15:guide id="4" pos="7256" userDrawn="1">
          <p15:clr>
            <a:srgbClr val="A4A3A4"/>
          </p15:clr>
        </p15:guide>
        <p15:guide id="5" orient="horz" pos="648" userDrawn="1">
          <p15:clr>
            <a:srgbClr val="A4A3A4"/>
          </p15:clr>
        </p15:guide>
        <p15:guide id="6" orient="horz" pos="712" userDrawn="1">
          <p15:clr>
            <a:srgbClr val="A4A3A4"/>
          </p15:clr>
        </p15:guide>
        <p15:guide id="7" orient="horz" pos="3928" userDrawn="1">
          <p15:clr>
            <a:srgbClr val="A4A3A4"/>
          </p15:clr>
        </p15:guide>
        <p15:guide id="8" orient="horz"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60B"/>
    <a:srgbClr val="104856"/>
    <a:srgbClr val="0000FF"/>
    <a:srgbClr val="107993"/>
    <a:srgbClr val="EEF8FC"/>
    <a:srgbClr val="334F88"/>
    <a:srgbClr val="6CA7DE"/>
    <a:srgbClr val="FB4902"/>
    <a:srgbClr val="011725"/>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67" autoAdjust="0"/>
    <p:restoredTop sz="95000" autoAdjust="0"/>
  </p:normalViewPr>
  <p:slideViewPr>
    <p:cSldViewPr snapToGrid="0" showGuides="1">
      <p:cViewPr varScale="1">
        <p:scale>
          <a:sx n="88" d="100"/>
          <a:sy n="88" d="100"/>
        </p:scale>
        <p:origin x="216" y="96"/>
      </p:cViewPr>
      <p:guideLst>
        <p:guide orient="horz" pos="2273"/>
        <p:guide pos="3840"/>
        <p:guide pos="416"/>
        <p:guide pos="7256"/>
        <p:guide orient="horz" pos="648"/>
        <p:guide orient="horz" pos="712"/>
        <p:guide orient="horz" pos="3928"/>
        <p:guide orient="horz" pos="3864"/>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1546"/>
    </p:cViewPr>
  </p:sorterViewPr>
  <p:notesViewPr>
    <p:cSldViewPr snapToGrid="0" showGuides="1">
      <p:cViewPr varScale="1">
        <p:scale>
          <a:sx n="60" d="100"/>
          <a:sy n="60" d="100"/>
        </p:scale>
        <p:origin x="2333"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AR</c:v>
                </c:pt>
              </c:strCache>
            </c:strRef>
          </c:tx>
          <c:spPr>
            <a:blipFill>
              <a:blip xmlns:r="http://schemas.openxmlformats.org/officeDocument/2006/relationships" r:embed="rId3">
                <a:extLst>
                  <a:ext uri="{96DAC541-7B7A-43D3-8B79-37D633B846F1}">
                    <asvg:svgBlip xmlns:asvg="http://schemas.microsoft.com/office/drawing/2016/SVG/main" r:embed="rId4"/>
                  </a:ext>
                </a:extLst>
              </a:blip>
              <a:stretch>
                <a:fillRect/>
              </a:stretch>
            </a:blipFill>
            <a:ln>
              <a:noFill/>
            </a:ln>
            <a:effectLst>
              <a:glow rad="63500">
                <a:schemeClr val="accent2">
                  <a:satMod val="175000"/>
                  <a:alpha val="10000"/>
                </a:schemeClr>
              </a:glow>
            </a:effectLst>
          </c:spPr>
          <c:invertIfNegative val="0"/>
          <c:cat>
            <c:strRef>
              <c:f>Sheet1!$A$2:$A$5</c:f>
              <c:strCache>
                <c:ptCount val="4"/>
                <c:pt idx="0">
                  <c:v>20XX</c:v>
                </c:pt>
                <c:pt idx="1">
                  <c:v>20XX</c:v>
                </c:pt>
                <c:pt idx="2">
                  <c:v>20XX</c:v>
                </c:pt>
                <c:pt idx="3">
                  <c:v>20XX</c:v>
                </c:pt>
              </c:strCache>
            </c:strRef>
          </c:cat>
          <c:val>
            <c:numRef>
              <c:f>Sheet1!$B$2:$B$5</c:f>
              <c:numCache>
                <c:formatCode>General</c:formatCode>
                <c:ptCount val="4"/>
                <c:pt idx="0">
                  <c:v>200</c:v>
                </c:pt>
                <c:pt idx="1">
                  <c:v>300</c:v>
                </c:pt>
                <c:pt idx="2">
                  <c:v>350</c:v>
                </c:pt>
                <c:pt idx="3">
                  <c:v>400</c:v>
                </c:pt>
              </c:numCache>
            </c:numRef>
          </c:val>
          <c:extLst>
            <c:ext xmlns:c16="http://schemas.microsoft.com/office/drawing/2014/chart" uri="{C3380CC4-5D6E-409C-BE32-E72D297353CC}">
              <c16:uniqueId val="{00000000-9C5A-414D-B7E6-C5D134253375}"/>
            </c:ext>
          </c:extLst>
        </c:ser>
        <c:ser>
          <c:idx val="1"/>
          <c:order val="1"/>
          <c:tx>
            <c:strRef>
              <c:f>Sheet1!$C$1</c:f>
              <c:strCache>
                <c:ptCount val="1"/>
                <c:pt idx="0">
                  <c:v>VR</c:v>
                </c:pt>
              </c:strCache>
            </c:strRef>
          </c:tx>
          <c:spPr>
            <a:blipFill>
              <a:blip xmlns:r="http://schemas.openxmlformats.org/officeDocument/2006/relationships" r:embed="rId5">
                <a:extLst>
                  <a:ext uri="{96DAC541-7B7A-43D3-8B79-37D633B846F1}">
                    <asvg:svgBlip xmlns:asvg="http://schemas.microsoft.com/office/drawing/2016/SVG/main" r:embed="rId6"/>
                  </a:ext>
                </a:extLst>
              </a:blip>
              <a:stretch>
                <a:fillRect/>
              </a:stretch>
            </a:blipFill>
            <a:ln>
              <a:noFill/>
            </a:ln>
            <a:effectLst>
              <a:glow rad="63500">
                <a:schemeClr val="accent2">
                  <a:satMod val="175000"/>
                  <a:alpha val="10000"/>
                </a:schemeClr>
              </a:glow>
            </a:effectLst>
          </c:spPr>
          <c:invertIfNegative val="0"/>
          <c:cat>
            <c:strRef>
              <c:f>Sheet1!$A$2:$A$5</c:f>
              <c:strCache>
                <c:ptCount val="4"/>
                <c:pt idx="0">
                  <c:v>20XX</c:v>
                </c:pt>
                <c:pt idx="1">
                  <c:v>20XX</c:v>
                </c:pt>
                <c:pt idx="2">
                  <c:v>20XX</c:v>
                </c:pt>
                <c:pt idx="3">
                  <c:v>20XX</c:v>
                </c:pt>
              </c:strCache>
            </c:strRef>
          </c:cat>
          <c:val>
            <c:numRef>
              <c:f>Sheet1!$C$2:$C$5</c:f>
              <c:numCache>
                <c:formatCode>General</c:formatCode>
                <c:ptCount val="4"/>
                <c:pt idx="0">
                  <c:v>150</c:v>
                </c:pt>
                <c:pt idx="1">
                  <c:v>200</c:v>
                </c:pt>
                <c:pt idx="2">
                  <c:v>250</c:v>
                </c:pt>
                <c:pt idx="3">
                  <c:v>350</c:v>
                </c:pt>
              </c:numCache>
            </c:numRef>
          </c:val>
          <c:extLst>
            <c:ext xmlns:c16="http://schemas.microsoft.com/office/drawing/2014/chart" uri="{C3380CC4-5D6E-409C-BE32-E72D297353CC}">
              <c16:uniqueId val="{00000001-9C5A-414D-B7E6-C5D134253375}"/>
            </c:ext>
          </c:extLst>
        </c:ser>
        <c:dLbls>
          <c:showLegendKey val="0"/>
          <c:showVal val="0"/>
          <c:showCatName val="0"/>
          <c:showSerName val="0"/>
          <c:showPercent val="0"/>
          <c:showBubbleSize val="0"/>
        </c:dLbls>
        <c:gapWidth val="200"/>
        <c:axId val="163536943"/>
        <c:axId val="163520719"/>
      </c:barChart>
      <c:catAx>
        <c:axId val="163536943"/>
        <c:scaling>
          <c:orientation val="minMax"/>
        </c:scaling>
        <c:delete val="0"/>
        <c:axPos val="b"/>
        <c:numFmt formatCode="General" sourceLinked="1"/>
        <c:majorTickMark val="none"/>
        <c:minorTickMark val="none"/>
        <c:tickLblPos val="nextTo"/>
        <c:spPr>
          <a:noFill/>
          <a:ln w="9525" cap="flat" cmpd="sng" algn="ctr">
            <a:solidFill>
              <a:schemeClr val="accent2">
                <a:alpha val="50000"/>
              </a:schemeClr>
            </a:solidFill>
            <a:round/>
          </a:ln>
          <a:effectLst/>
        </c:spPr>
        <c:txPr>
          <a:bodyPr rot="-6000000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zh-CN"/>
          </a:p>
        </c:txPr>
        <c:crossAx val="163520719"/>
        <c:crosses val="autoZero"/>
        <c:auto val="1"/>
        <c:lblAlgn val="ctr"/>
        <c:lblOffset val="100"/>
        <c:noMultiLvlLbl val="0"/>
      </c:catAx>
      <c:valAx>
        <c:axId val="163520719"/>
        <c:scaling>
          <c:orientation val="minMax"/>
          <c:max val="400"/>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zh-CN"/>
          </a:p>
        </c:txPr>
        <c:crossAx val="163536943"/>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7">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26DE767D-2A38-452A-B301-C53C1E37BD1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ADF071F3-AEDB-43D7-A2E1-03664D3D6D0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7DA73B9-A7E8-4FE5-95F0-9AF24AF1C038}" type="datetimeFigureOut">
              <a:rPr lang="zh-CN" altLang="en-US" smtClean="0"/>
              <a:t>2022/1/17</a:t>
            </a:fld>
            <a:endParaRPr lang="zh-CN" altLang="en-US"/>
          </a:p>
        </p:txBody>
      </p:sp>
      <p:sp>
        <p:nvSpPr>
          <p:cNvPr id="4" name="页脚占位符 3">
            <a:extLst>
              <a:ext uri="{FF2B5EF4-FFF2-40B4-BE49-F238E27FC236}">
                <a16:creationId xmlns:a16="http://schemas.microsoft.com/office/drawing/2014/main" id="{8A7904C9-DB2C-4FF4-ABD9-2455E5FD9D3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F9BC300-3798-400E-B3EF-20C7F8FBE66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53B716-A238-47E9-A90F-E65778A2CBF5}" type="slidenum">
              <a:rPr lang="zh-CN" altLang="en-US" smtClean="0"/>
              <a:t>‹#›</a:t>
            </a:fld>
            <a:endParaRPr lang="zh-CN" altLang="en-US"/>
          </a:p>
        </p:txBody>
      </p:sp>
    </p:spTree>
    <p:extLst>
      <p:ext uri="{BB962C8B-B14F-4D97-AF65-F5344CB8AC3E}">
        <p14:creationId xmlns:p14="http://schemas.microsoft.com/office/powerpoint/2010/main" val="215104208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1.wdp"/><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png"/><Relationship Id="rId5" Type="http://schemas.microsoft.com/office/2007/relationships/hdphoto" Target="../media/hdphoto4.wdp"/><Relationship Id="rId4" Type="http://schemas.openxmlformats.org/officeDocument/2006/relationships/image" Target="../media/image8.png"/><Relationship Id="rId9"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8" Type="http://schemas.microsoft.com/office/2007/relationships/hdphoto" Target="../media/hdphoto7.wdp"/><Relationship Id="rId13" Type="http://schemas.microsoft.com/office/2007/relationships/hdphoto" Target="../media/hdphoto9.wdp"/><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2.xml"/><Relationship Id="rId6" Type="http://schemas.microsoft.com/office/2007/relationships/hdphoto" Target="../media/hdphoto6.wdp"/><Relationship Id="rId11" Type="http://schemas.openxmlformats.org/officeDocument/2006/relationships/image" Target="../media/image17.png"/><Relationship Id="rId5" Type="http://schemas.openxmlformats.org/officeDocument/2006/relationships/image" Target="../media/image14.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5.xml"/><Relationship Id="rId7" Type="http://schemas.openxmlformats.org/officeDocument/2006/relationships/slideMaster" Target="../slideMasters/slideMaster1.xml"/><Relationship Id="rId12" Type="http://schemas.openxmlformats.org/officeDocument/2006/relationships/image" Target="../media/image20.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microsoft.com/office/2007/relationships/hdphoto" Target="../media/hdphoto10.wdp"/><Relationship Id="rId5" Type="http://schemas.openxmlformats.org/officeDocument/2006/relationships/tags" Target="../tags/tag7.xml"/><Relationship Id="rId10" Type="http://schemas.openxmlformats.org/officeDocument/2006/relationships/image" Target="../media/image19.png"/><Relationship Id="rId4" Type="http://schemas.openxmlformats.org/officeDocument/2006/relationships/tags" Target="../tags/tag6.xml"/><Relationship Id="rId9" Type="http://schemas.microsoft.com/office/2007/relationships/hdphoto" Target="../media/hdphoto5.wdp"/></Relationships>
</file>

<file path=ppt/slideLayouts/_rels/slideLayout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20.png"/><Relationship Id="rId5" Type="http://schemas.microsoft.com/office/2007/relationships/hdphoto" Target="../media/hdphoto11.wdp"/><Relationship Id="rId4" Type="http://schemas.openxmlformats.org/officeDocument/2006/relationships/image" Target="../media/image2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8180798-AE0D-4C18-A604-C7CB90D78C1D}"/>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39" name="文本框 38">
            <a:extLst>
              <a:ext uri="{FF2B5EF4-FFF2-40B4-BE49-F238E27FC236}">
                <a16:creationId xmlns:a16="http://schemas.microsoft.com/office/drawing/2014/main" id="{B51B3DAF-B3D8-46AD-8DB1-DF1263152B14}"/>
              </a:ext>
            </a:extLst>
          </p:cNvPr>
          <p:cNvSpPr txBox="1"/>
          <p:nvPr userDrawn="1"/>
        </p:nvSpPr>
        <p:spPr>
          <a:xfrm>
            <a:off x="745050" y="5872619"/>
            <a:ext cx="10691952" cy="523220"/>
          </a:xfrm>
          <a:prstGeom prst="rect">
            <a:avLst/>
          </a:prstGeom>
          <a:noFill/>
        </p:spPr>
        <p:txBody>
          <a:bodyPr wrap="square" rtlCol="0">
            <a:spAutoFit/>
          </a:bodyPr>
          <a:lstStyle/>
          <a:p>
            <a:pPr algn="ctr"/>
            <a:r>
              <a:rPr lang="en-US" altLang="zh-CN" sz="1400" dirty="0">
                <a:solidFill>
                  <a:schemeClr val="accent3">
                    <a:lumMod val="75000"/>
                  </a:schemeClr>
                </a:solidFill>
              </a:rPr>
              <a:t>Lorem ipsum dolor sit amet, consectetuer adipiscing elit. Maecenas porttitor congue massa. Fusce posuere, magna sed pulvinar ultricies, purus lectus malesuada libero, sit amet commodo magna eros </a:t>
            </a:r>
            <a:r>
              <a:rPr lang="en-US" altLang="zh-CN" sz="1400" dirty="0" err="1">
                <a:solidFill>
                  <a:schemeClr val="accent3">
                    <a:lumMod val="75000"/>
                  </a:schemeClr>
                </a:solidFill>
              </a:rPr>
              <a:t>quis</a:t>
            </a:r>
            <a:r>
              <a:rPr lang="en-US" altLang="zh-CN" sz="1400" dirty="0">
                <a:solidFill>
                  <a:schemeClr val="accent3">
                    <a:lumMod val="75000"/>
                  </a:schemeClr>
                </a:solidFill>
              </a:rPr>
              <a:t> </a:t>
            </a:r>
            <a:r>
              <a:rPr lang="en-US" altLang="zh-CN" sz="1400" dirty="0" err="1">
                <a:solidFill>
                  <a:schemeClr val="accent3">
                    <a:lumMod val="75000"/>
                  </a:schemeClr>
                </a:solidFill>
              </a:rPr>
              <a:t>urna.Nunc</a:t>
            </a:r>
            <a:r>
              <a:rPr lang="en-US" altLang="zh-CN" sz="1400" dirty="0">
                <a:solidFill>
                  <a:schemeClr val="accent3">
                    <a:lumMod val="75000"/>
                  </a:schemeClr>
                </a:solidFill>
              </a:rPr>
              <a:t> </a:t>
            </a:r>
            <a:r>
              <a:rPr lang="en-US" altLang="zh-CN" sz="1400" dirty="0" err="1">
                <a:solidFill>
                  <a:schemeClr val="accent3">
                    <a:lumMod val="75000"/>
                  </a:schemeClr>
                </a:solidFill>
              </a:rPr>
              <a:t>viverra</a:t>
            </a:r>
            <a:r>
              <a:rPr lang="en-US" altLang="zh-CN" sz="1400" dirty="0">
                <a:solidFill>
                  <a:schemeClr val="accent3">
                    <a:lumMod val="75000"/>
                  </a:schemeClr>
                </a:solidFill>
              </a:rPr>
              <a:t> </a:t>
            </a:r>
            <a:r>
              <a:rPr lang="en-US" altLang="zh-CN" sz="1400" dirty="0" err="1">
                <a:solidFill>
                  <a:schemeClr val="accent3">
                    <a:lumMod val="75000"/>
                  </a:schemeClr>
                </a:solidFill>
              </a:rPr>
              <a:t>imperdiet</a:t>
            </a:r>
            <a:r>
              <a:rPr lang="en-US" altLang="zh-CN" sz="1400" dirty="0">
                <a:solidFill>
                  <a:schemeClr val="accent3">
                    <a:lumMod val="75000"/>
                  </a:schemeClr>
                </a:solidFill>
              </a:rPr>
              <a:t> </a:t>
            </a:r>
            <a:r>
              <a:rPr lang="en-US" altLang="zh-CN" sz="1400" dirty="0" err="1">
                <a:solidFill>
                  <a:schemeClr val="accent3">
                    <a:lumMod val="75000"/>
                  </a:schemeClr>
                </a:solidFill>
              </a:rPr>
              <a:t>enim</a:t>
            </a:r>
            <a:r>
              <a:rPr lang="en-US" altLang="zh-CN" sz="1400" dirty="0">
                <a:solidFill>
                  <a:schemeClr val="accent3">
                    <a:lumMod val="75000"/>
                  </a:schemeClr>
                </a:solidFill>
              </a:rPr>
              <a:t>. </a:t>
            </a:r>
            <a:r>
              <a:rPr lang="en-US" altLang="zh-CN" sz="1400" dirty="0" err="1">
                <a:solidFill>
                  <a:schemeClr val="accent3">
                    <a:lumMod val="75000"/>
                  </a:schemeClr>
                </a:solidFill>
              </a:rPr>
              <a:t>Fusce</a:t>
            </a:r>
            <a:r>
              <a:rPr lang="en-US" altLang="zh-CN" sz="1400" dirty="0">
                <a:solidFill>
                  <a:schemeClr val="accent3">
                    <a:lumMod val="75000"/>
                  </a:schemeClr>
                </a:solidFill>
              </a:rPr>
              <a:t> </a:t>
            </a:r>
            <a:r>
              <a:rPr lang="en-US" altLang="zh-CN" sz="1400" dirty="0" err="1">
                <a:solidFill>
                  <a:schemeClr val="accent3">
                    <a:lumMod val="75000"/>
                  </a:schemeClr>
                </a:solidFill>
              </a:rPr>
              <a:t>est.Vivamus</a:t>
            </a:r>
            <a:r>
              <a:rPr lang="en-US" altLang="zh-CN" sz="1400" dirty="0">
                <a:solidFill>
                  <a:schemeClr val="accent3">
                    <a:lumMod val="75000"/>
                  </a:schemeClr>
                </a:solidFill>
              </a:rPr>
              <a:t> a </a:t>
            </a:r>
            <a:r>
              <a:rPr lang="en-US" altLang="zh-CN" sz="1400" dirty="0" err="1">
                <a:solidFill>
                  <a:schemeClr val="accent3">
                    <a:lumMod val="75000"/>
                  </a:schemeClr>
                </a:solidFill>
              </a:rPr>
              <a:t>tellus</a:t>
            </a:r>
            <a:r>
              <a:rPr lang="en-US" altLang="zh-CN" sz="1400" dirty="0">
                <a:solidFill>
                  <a:schemeClr val="accent3">
                    <a:lumMod val="75000"/>
                  </a:schemeClr>
                </a:solidFill>
              </a:rPr>
              <a:t>.</a:t>
            </a:r>
          </a:p>
        </p:txBody>
      </p:sp>
      <p:pic>
        <p:nvPicPr>
          <p:cNvPr id="45" name="图片 44">
            <a:extLst>
              <a:ext uri="{FF2B5EF4-FFF2-40B4-BE49-F238E27FC236}">
                <a16:creationId xmlns:a16="http://schemas.microsoft.com/office/drawing/2014/main" id="{90306DB7-68EA-4368-869B-5D5F698431A7}"/>
              </a:ext>
            </a:extLst>
          </p:cNvPr>
          <p:cNvPicPr>
            <a:picLocks noChangeAspect="1"/>
          </p:cNvPicPr>
          <p:nvPr userDrawn="1"/>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477263" y="5486790"/>
            <a:ext cx="3334052" cy="2357026"/>
          </a:xfrm>
          <a:prstGeom prst="rect">
            <a:avLst/>
          </a:prstGeom>
        </p:spPr>
      </p:pic>
      <p:sp>
        <p:nvSpPr>
          <p:cNvPr id="4" name="任意多边形: 形状 3">
            <a:extLst>
              <a:ext uri="{FF2B5EF4-FFF2-40B4-BE49-F238E27FC236}">
                <a16:creationId xmlns:a16="http://schemas.microsoft.com/office/drawing/2014/main" id="{4E9496C4-3395-488F-95AE-953546E89AF5}"/>
              </a:ext>
            </a:extLst>
          </p:cNvPr>
          <p:cNvSpPr/>
          <p:nvPr userDrawn="1"/>
        </p:nvSpPr>
        <p:spPr>
          <a:xfrm rot="10800000">
            <a:off x="-4974" y="1275294"/>
            <a:ext cx="12192000" cy="5237609"/>
          </a:xfrm>
          <a:custGeom>
            <a:avLst/>
            <a:gdLst>
              <a:gd name="connsiteX0" fmla="*/ 12192000 w 12192000"/>
              <a:gd name="connsiteY0" fmla="*/ 5237609 h 5237609"/>
              <a:gd name="connsiteX1" fmla="*/ 0 w 12192000"/>
              <a:gd name="connsiteY1" fmla="*/ 5237609 h 5237609"/>
              <a:gd name="connsiteX2" fmla="*/ 0 w 12192000"/>
              <a:gd name="connsiteY2" fmla="*/ 3905030 h 5237609"/>
              <a:gd name="connsiteX3" fmla="*/ 5529103 w 12192000"/>
              <a:gd name="connsiteY3" fmla="*/ 0 h 5237609"/>
              <a:gd name="connsiteX4" fmla="*/ 6227551 w 12192000"/>
              <a:gd name="connsiteY4" fmla="*/ 0 h 5237609"/>
              <a:gd name="connsiteX5" fmla="*/ 12192000 w 12192000"/>
              <a:gd name="connsiteY5" fmla="*/ 4091431 h 523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237609">
                <a:moveTo>
                  <a:pt x="12192000" y="5237609"/>
                </a:moveTo>
                <a:lnTo>
                  <a:pt x="0" y="5237609"/>
                </a:lnTo>
                <a:lnTo>
                  <a:pt x="0" y="3905030"/>
                </a:lnTo>
                <a:lnTo>
                  <a:pt x="5529103" y="0"/>
                </a:lnTo>
                <a:lnTo>
                  <a:pt x="6227551" y="0"/>
                </a:lnTo>
                <a:lnTo>
                  <a:pt x="12192000" y="4091431"/>
                </a:lnTo>
                <a:close/>
              </a:path>
            </a:pathLst>
          </a:custGeom>
          <a:gradFill flip="none" rotWithShape="1">
            <a:gsLst>
              <a:gs pos="0">
                <a:schemeClr val="accent2">
                  <a:alpha val="0"/>
                </a:schemeClr>
              </a:gs>
              <a:gs pos="52000">
                <a:schemeClr val="accent2">
                  <a:alpha val="10000"/>
                </a:schemeClr>
              </a:gs>
              <a:gs pos="100000">
                <a:schemeClr val="accent2">
                  <a:alpha val="0"/>
                </a:schemeClr>
              </a:gs>
            </a:gsLst>
            <a:lin ang="5400000" scaled="1"/>
            <a:tileRect/>
          </a:gradFill>
          <a:ln w="88900">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等腰三角形 7">
            <a:extLst>
              <a:ext uri="{FF2B5EF4-FFF2-40B4-BE49-F238E27FC236}">
                <a16:creationId xmlns:a16="http://schemas.microsoft.com/office/drawing/2014/main" id="{81C4CDC1-251A-4A27-9DFF-1381911FCF8C}"/>
              </a:ext>
            </a:extLst>
          </p:cNvPr>
          <p:cNvSpPr/>
          <p:nvPr userDrawn="1"/>
        </p:nvSpPr>
        <p:spPr>
          <a:xfrm rot="10800000">
            <a:off x="3946971" y="1381230"/>
            <a:ext cx="4309487" cy="3715075"/>
          </a:xfrm>
          <a:prstGeom prst="triangle">
            <a:avLst/>
          </a:prstGeom>
          <a:gradFill flip="none" rotWithShape="1">
            <a:gsLst>
              <a:gs pos="0">
                <a:schemeClr val="accent2">
                  <a:alpha val="20000"/>
                </a:schemeClr>
              </a:gs>
              <a:gs pos="36000">
                <a:schemeClr val="accent2">
                  <a:alpha val="20000"/>
                </a:schemeClr>
              </a:gs>
              <a:gs pos="66000">
                <a:schemeClr val="accent2">
                  <a:alpha val="20000"/>
                </a:schemeClr>
              </a:gs>
              <a:gs pos="100000">
                <a:schemeClr val="accent2">
                  <a:alpha val="0"/>
                </a:schemeClr>
              </a:gs>
            </a:gsLst>
            <a:path path="shape">
              <a:fillToRect l="50000" t="50000" r="50000" b="50000"/>
            </a:path>
            <a:tileRect/>
          </a:gra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570205ED-CD5B-45D0-95E8-F3647FC0901A}"/>
              </a:ext>
            </a:extLst>
          </p:cNvPr>
          <p:cNvSpPr/>
          <p:nvPr userDrawn="1"/>
        </p:nvSpPr>
        <p:spPr>
          <a:xfrm rot="10800000">
            <a:off x="4537587" y="1156330"/>
            <a:ext cx="3116826" cy="2686919"/>
          </a:xfrm>
          <a:prstGeom prst="triangle">
            <a:avLst/>
          </a:prstGeom>
          <a:noFill/>
          <a:ln w="88900">
            <a:gradFill>
              <a:gsLst>
                <a:gs pos="0">
                  <a:schemeClr val="accent1">
                    <a:lumMod val="75000"/>
                    <a:alpha val="50000"/>
                  </a:schemeClr>
                </a:gs>
                <a:gs pos="100000">
                  <a:schemeClr val="accent1">
                    <a:lumMod val="60000"/>
                    <a:lumOff val="40000"/>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F1C4266B-D3D1-4006-9181-425E45F4605E}"/>
              </a:ext>
            </a:extLst>
          </p:cNvPr>
          <p:cNvSpPr/>
          <p:nvPr userDrawn="1"/>
        </p:nvSpPr>
        <p:spPr>
          <a:xfrm rot="10800000">
            <a:off x="4440001" y="1515206"/>
            <a:ext cx="3311998" cy="2855171"/>
          </a:xfrm>
          <a:prstGeom prst="triangle">
            <a:avLst/>
          </a:prstGeom>
          <a:noFill/>
          <a:ln w="88900">
            <a:gradFill flip="none" rotWithShape="1">
              <a:gsLst>
                <a:gs pos="0">
                  <a:schemeClr val="accent1">
                    <a:lumMod val="75000"/>
                  </a:schemeClr>
                </a:gs>
                <a:gs pos="100000">
                  <a:schemeClr val="accent1">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id="{68CCD717-4478-4EE0-98B7-5E0BBB640D52}"/>
              </a:ext>
            </a:extLst>
          </p:cNvPr>
          <p:cNvSpPr/>
          <p:nvPr userDrawn="1"/>
        </p:nvSpPr>
        <p:spPr>
          <a:xfrm rot="10800000">
            <a:off x="4537587" y="1156330"/>
            <a:ext cx="3116826" cy="2686919"/>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DCB2CF14-1D30-4505-9E58-AB6D693B02DD}"/>
              </a:ext>
            </a:extLst>
          </p:cNvPr>
          <p:cNvSpPr/>
          <p:nvPr userDrawn="1"/>
        </p:nvSpPr>
        <p:spPr>
          <a:xfrm>
            <a:off x="5851000" y="2089803"/>
            <a:ext cx="480052" cy="413838"/>
          </a:xfrm>
          <a:prstGeom prst="triangle">
            <a:avLst/>
          </a:prstGeom>
          <a:noFill/>
          <a:ln w="25400">
            <a:solidFill>
              <a:schemeClr val="accent3">
                <a:lumMod val="40000"/>
                <a:lumOff val="60000"/>
                <a:alpha val="50000"/>
              </a:schemeClr>
            </a:solidFill>
          </a:ln>
          <a:scene3d>
            <a:camera prst="perspectiveRelaxedModerately" fov="7200000"/>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8" name="组合 37">
            <a:extLst>
              <a:ext uri="{FF2B5EF4-FFF2-40B4-BE49-F238E27FC236}">
                <a16:creationId xmlns:a16="http://schemas.microsoft.com/office/drawing/2014/main" id="{DAA425D8-BA57-489A-814F-D6FEA93A2417}"/>
              </a:ext>
            </a:extLst>
          </p:cNvPr>
          <p:cNvGrpSpPr/>
          <p:nvPr userDrawn="1"/>
        </p:nvGrpSpPr>
        <p:grpSpPr>
          <a:xfrm>
            <a:off x="3640180" y="5147155"/>
            <a:ext cx="4572000" cy="1711915"/>
            <a:chOff x="3678743" y="5146085"/>
            <a:chExt cx="4572000" cy="1711915"/>
          </a:xfrm>
        </p:grpSpPr>
        <p:pic>
          <p:nvPicPr>
            <p:cNvPr id="6" name="图片 5">
              <a:extLst>
                <a:ext uri="{FF2B5EF4-FFF2-40B4-BE49-F238E27FC236}">
                  <a16:creationId xmlns:a16="http://schemas.microsoft.com/office/drawing/2014/main" id="{7596479C-FD88-4939-9BD8-49DC2773A816}"/>
                </a:ext>
              </a:extLst>
            </p:cNvPr>
            <p:cNvPicPr>
              <a:picLocks noChangeAspect="1"/>
            </p:cNvPicPr>
            <p:nvPr userDrawn="1"/>
          </p:nvPicPr>
          <p:blipFill rotWithShape="1">
            <a:blip r:embed="rId5" cstate="screen">
              <a:duotone>
                <a:schemeClr val="accent4">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74000" contrast="30000"/>
                      </a14:imgEffect>
                    </a14:imgLayer>
                  </a14:imgProps>
                </a:ext>
                <a:ext uri="{28A0092B-C50C-407E-A947-70E740481C1C}">
                  <a14:useLocalDpi xmlns:a14="http://schemas.microsoft.com/office/drawing/2010/main"/>
                </a:ext>
              </a:extLst>
            </a:blip>
            <a:srcRect/>
            <a:stretch/>
          </p:blipFill>
          <p:spPr>
            <a:xfrm>
              <a:off x="3678743" y="5146085"/>
              <a:ext cx="4572000" cy="1711915"/>
            </a:xfrm>
            <a:prstGeom prst="rect">
              <a:avLst/>
            </a:prstGeom>
          </p:spPr>
        </p:pic>
        <p:grpSp>
          <p:nvGrpSpPr>
            <p:cNvPr id="37" name="组合 36">
              <a:extLst>
                <a:ext uri="{FF2B5EF4-FFF2-40B4-BE49-F238E27FC236}">
                  <a16:creationId xmlns:a16="http://schemas.microsoft.com/office/drawing/2014/main" id="{1995DCD5-3119-48A3-A60E-E8063D58E16F}"/>
                </a:ext>
              </a:extLst>
            </p:cNvPr>
            <p:cNvGrpSpPr/>
            <p:nvPr userDrawn="1"/>
          </p:nvGrpSpPr>
          <p:grpSpPr>
            <a:xfrm>
              <a:off x="5851000" y="5495598"/>
              <a:ext cx="511304" cy="257175"/>
              <a:chOff x="5850866" y="4960479"/>
              <a:chExt cx="511304" cy="257175"/>
            </a:xfrm>
          </p:grpSpPr>
          <p:sp>
            <p:nvSpPr>
              <p:cNvPr id="7" name="文本框 6">
                <a:extLst>
                  <a:ext uri="{FF2B5EF4-FFF2-40B4-BE49-F238E27FC236}">
                    <a16:creationId xmlns:a16="http://schemas.microsoft.com/office/drawing/2014/main" id="{9FE9025B-FE77-48C5-B7F2-74B3F5877ABD}"/>
                  </a:ext>
                </a:extLst>
              </p:cNvPr>
              <p:cNvSpPr txBox="1"/>
              <p:nvPr userDrawn="1"/>
            </p:nvSpPr>
            <p:spPr>
              <a:xfrm rot="21428578">
                <a:off x="5850866" y="4970161"/>
                <a:ext cx="511304" cy="230832"/>
              </a:xfrm>
              <a:prstGeom prst="rect">
                <a:avLst/>
              </a:prstGeom>
              <a:noFill/>
            </p:spPr>
            <p:txBody>
              <a:bodyPr wrap="square" rtlCol="0">
                <a:spAutoFit/>
                <a:scene3d>
                  <a:camera prst="perspectiveRelaxedModerately" fov="7200000"/>
                  <a:lightRig rig="threePt" dir="t"/>
                </a:scene3d>
                <a:sp3d extrusionH="19050"/>
              </a:bodyPr>
              <a:lstStyle/>
              <a:p>
                <a:pPr algn="dist"/>
                <a:r>
                  <a:rPr lang="en-US" altLang="zh-CN" sz="900" dirty="0">
                    <a:solidFill>
                      <a:schemeClr val="bg1"/>
                    </a:solidFill>
                    <a:effectLst>
                      <a:outerShdw blurRad="63500" dist="50800" dir="5400000" algn="t" rotWithShape="0">
                        <a:schemeClr val="bg1">
                          <a:alpha val="40000"/>
                        </a:schemeClr>
                      </a:outerShdw>
                    </a:effectLst>
                    <a:ea typeface="+mj-ea"/>
                  </a:rPr>
                  <a:t>FUTURE</a:t>
                </a:r>
                <a:endParaRPr lang="zh-CN" altLang="en-US" sz="900" dirty="0">
                  <a:solidFill>
                    <a:schemeClr val="bg1"/>
                  </a:solidFill>
                  <a:effectLst>
                    <a:outerShdw blurRad="63500" dist="50800" dir="5400000" algn="t" rotWithShape="0">
                      <a:schemeClr val="bg1">
                        <a:alpha val="40000"/>
                      </a:schemeClr>
                    </a:outerShdw>
                  </a:effectLst>
                  <a:ea typeface="+mj-ea"/>
                </a:endParaRPr>
              </a:p>
            </p:txBody>
          </p:sp>
          <p:grpSp>
            <p:nvGrpSpPr>
              <p:cNvPr id="18" name="组合 17">
                <a:extLst>
                  <a:ext uri="{FF2B5EF4-FFF2-40B4-BE49-F238E27FC236}">
                    <a16:creationId xmlns:a16="http://schemas.microsoft.com/office/drawing/2014/main" id="{4E0EDBE9-C543-4A4B-8E92-6FA83F94F568}"/>
                  </a:ext>
                </a:extLst>
              </p:cNvPr>
              <p:cNvGrpSpPr/>
              <p:nvPr userDrawn="1"/>
            </p:nvGrpSpPr>
            <p:grpSpPr>
              <a:xfrm>
                <a:off x="5854802" y="4960479"/>
                <a:ext cx="478155" cy="257175"/>
                <a:chOff x="5948757" y="7822919"/>
                <a:chExt cx="478155" cy="257175"/>
              </a:xfrm>
            </p:grpSpPr>
            <p:pic>
              <p:nvPicPr>
                <p:cNvPr id="19" name="图片 18">
                  <a:extLst>
                    <a:ext uri="{FF2B5EF4-FFF2-40B4-BE49-F238E27FC236}">
                      <a16:creationId xmlns:a16="http://schemas.microsoft.com/office/drawing/2014/main" id="{582F9516-545E-46EA-85F0-1B218919B706}"/>
                    </a:ext>
                  </a:extLst>
                </p:cNvPr>
                <p:cNvPicPr>
                  <a:picLocks noChangeAspect="1"/>
                </p:cNvPicPr>
                <p:nvPr/>
              </p:nvPicPr>
              <p:blipFill rotWithShape="1">
                <a:blip r:embed="rId7" cstate="screen">
                  <a:duotone>
                    <a:prstClr val="black"/>
                    <a:schemeClr val="accent2">
                      <a:tint val="45000"/>
                      <a:satMod val="400000"/>
                    </a:schemeClr>
                  </a:duotone>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rcRect/>
                <a:stretch/>
              </p:blipFill>
              <p:spPr>
                <a:xfrm rot="21388136">
                  <a:off x="5960269" y="7826742"/>
                  <a:ext cx="455131" cy="249528"/>
                </a:xfrm>
                <a:prstGeom prst="rect">
                  <a:avLst/>
                </a:prstGeom>
                <a:scene3d>
                  <a:camera prst="perspectiveRelaxedModerately" fov="7200000">
                    <a:rot lat="19490634" lon="0" rev="21599996"/>
                  </a:camera>
                  <a:lightRig rig="threePt" dir="t"/>
                </a:scene3d>
                <a:sp3d prstMaterial="matte"/>
              </p:spPr>
            </p:pic>
            <p:sp>
              <p:nvSpPr>
                <p:cNvPr id="20" name="矩形: 圆角 19">
                  <a:extLst>
                    <a:ext uri="{FF2B5EF4-FFF2-40B4-BE49-F238E27FC236}">
                      <a16:creationId xmlns:a16="http://schemas.microsoft.com/office/drawing/2014/main" id="{A4403B44-61DC-4C22-93F5-E75FD6DFBD0B}"/>
                    </a:ext>
                  </a:extLst>
                </p:cNvPr>
                <p:cNvSpPr/>
                <p:nvPr/>
              </p:nvSpPr>
              <p:spPr>
                <a:xfrm rot="21388136">
                  <a:off x="5948757" y="7822919"/>
                  <a:ext cx="478155" cy="257175"/>
                </a:xfrm>
                <a:prstGeom prst="roundRect">
                  <a:avLst>
                    <a:gd name="adj" fmla="val 24023"/>
                  </a:avLst>
                </a:prstGeom>
                <a:solidFill>
                  <a:schemeClr val="bg1">
                    <a:alpha val="0"/>
                  </a:schemeClr>
                </a:solidFill>
                <a:ln w="12700">
                  <a:solidFill>
                    <a:schemeClr val="accent2">
                      <a:lumMod val="50000"/>
                    </a:schemeClr>
                  </a:solidFill>
                </a:ln>
                <a:effectLst>
                  <a:glow rad="25400">
                    <a:schemeClr val="accent2">
                      <a:satMod val="175000"/>
                      <a:alpha val="20000"/>
                    </a:schemeClr>
                  </a:glow>
                  <a:outerShdw blurRad="127000" dist="25400" dir="5400000" algn="t" rotWithShape="0">
                    <a:schemeClr val="accent2">
                      <a:lumMod val="90000"/>
                      <a:alpha val="66000"/>
                    </a:schemeClr>
                  </a:outerShdw>
                </a:effectLst>
                <a:scene3d>
                  <a:camera prst="perspectiveRelaxedModerately" fov="7200000">
                    <a:rot lat="19490634" lon="0" rev="21599996"/>
                  </a:camera>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40" name="图片 39">
            <a:extLst>
              <a:ext uri="{FF2B5EF4-FFF2-40B4-BE49-F238E27FC236}">
                <a16:creationId xmlns:a16="http://schemas.microsoft.com/office/drawing/2014/main" id="{A83F14DD-9665-4E2A-B1CC-EA476099750D}"/>
              </a:ext>
            </a:extLst>
          </p:cNvPr>
          <p:cNvPicPr>
            <a:picLocks noChangeAspect="1"/>
          </p:cNvPicPr>
          <p:nvPr userDrawn="1"/>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489843" y="1278446"/>
            <a:ext cx="3212314" cy="381844"/>
          </a:xfrm>
          <a:prstGeom prst="rect">
            <a:avLst/>
          </a:prstGeom>
        </p:spPr>
      </p:pic>
      <p:pic>
        <p:nvPicPr>
          <p:cNvPr id="41" name="图片 40">
            <a:extLst>
              <a:ext uri="{FF2B5EF4-FFF2-40B4-BE49-F238E27FC236}">
                <a16:creationId xmlns:a16="http://schemas.microsoft.com/office/drawing/2014/main" id="{6A0879FD-6F2E-4B2B-97C8-1F5ECE0D2931}"/>
              </a:ext>
            </a:extLst>
          </p:cNvPr>
          <p:cNvPicPr>
            <a:picLocks noChangeAspect="1"/>
          </p:cNvPicPr>
          <p:nvPr userDrawn="1"/>
        </p:nvPicPr>
        <p:blipFill>
          <a:blip r:embed="rId10"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3668169" y="2624869"/>
            <a:ext cx="3212314" cy="476446"/>
          </a:xfrm>
          <a:prstGeom prst="rect">
            <a:avLst/>
          </a:prstGeom>
        </p:spPr>
      </p:pic>
      <p:pic>
        <p:nvPicPr>
          <p:cNvPr id="43" name="图片 42">
            <a:extLst>
              <a:ext uri="{FF2B5EF4-FFF2-40B4-BE49-F238E27FC236}">
                <a16:creationId xmlns:a16="http://schemas.microsoft.com/office/drawing/2014/main" id="{DB7293A1-72FC-4084-9E39-B00C6DAFC327}"/>
              </a:ext>
            </a:extLst>
          </p:cNvPr>
          <p:cNvPicPr>
            <a:picLocks noChangeAspect="1"/>
          </p:cNvPicPr>
          <p:nvPr userDrawn="1"/>
        </p:nvPicPr>
        <p:blipFill>
          <a:blip r:embed="rId1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4498041" y="4970394"/>
            <a:ext cx="3212314" cy="588798"/>
          </a:xfrm>
          <a:prstGeom prst="rect">
            <a:avLst/>
          </a:prstGeom>
        </p:spPr>
      </p:pic>
      <p:pic>
        <p:nvPicPr>
          <p:cNvPr id="44" name="图片 43">
            <a:extLst>
              <a:ext uri="{FF2B5EF4-FFF2-40B4-BE49-F238E27FC236}">
                <a16:creationId xmlns:a16="http://schemas.microsoft.com/office/drawing/2014/main" id="{C6F6E98B-281C-4E58-85B7-2C49FA36F879}"/>
              </a:ext>
            </a:extLst>
          </p:cNvPr>
          <p:cNvPicPr>
            <a:picLocks noChangeAspect="1"/>
          </p:cNvPicPr>
          <p:nvPr userDrawn="1"/>
        </p:nvPicPr>
        <p:blipFill>
          <a:blip r:embed="rId10"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5448917" y="2568949"/>
            <a:ext cx="3212314" cy="476446"/>
          </a:xfrm>
          <a:prstGeom prst="rect">
            <a:avLst/>
          </a:prstGeom>
        </p:spPr>
      </p:pic>
    </p:spTree>
    <p:extLst>
      <p:ext uri="{BB962C8B-B14F-4D97-AF65-F5344CB8AC3E}">
        <p14:creationId xmlns:p14="http://schemas.microsoft.com/office/powerpoint/2010/main" val="20182970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275AD08-D4B9-494C-A2EF-B4D305C4A4D4}"/>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图片 2">
            <a:extLst>
              <a:ext uri="{FF2B5EF4-FFF2-40B4-BE49-F238E27FC236}">
                <a16:creationId xmlns:a16="http://schemas.microsoft.com/office/drawing/2014/main" id="{0195FE44-AB53-41C2-979B-C2C53547DA3B}"/>
              </a:ext>
            </a:extLst>
          </p:cNvPr>
          <p:cNvPicPr>
            <a:picLocks noChangeAspect="1"/>
          </p:cNvPicPr>
          <p:nvPr userDrawn="1"/>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l="521" r="1110" b="33391"/>
          <a:stretch>
            <a:fillRect/>
          </a:stretch>
        </p:blipFill>
        <p:spPr>
          <a:xfrm>
            <a:off x="0" y="4805096"/>
            <a:ext cx="12192000" cy="2052905"/>
          </a:xfrm>
          <a:custGeom>
            <a:avLst/>
            <a:gdLst>
              <a:gd name="connsiteX0" fmla="*/ 0 w 12192000"/>
              <a:gd name="connsiteY0" fmla="*/ 0 h 2052905"/>
              <a:gd name="connsiteX1" fmla="*/ 12192000 w 12192000"/>
              <a:gd name="connsiteY1" fmla="*/ 0 h 2052905"/>
              <a:gd name="connsiteX2" fmla="*/ 12192000 w 12192000"/>
              <a:gd name="connsiteY2" fmla="*/ 2052905 h 2052905"/>
              <a:gd name="connsiteX3" fmla="*/ 0 w 12192000"/>
              <a:gd name="connsiteY3" fmla="*/ 2052905 h 2052905"/>
            </a:gdLst>
            <a:ahLst/>
            <a:cxnLst>
              <a:cxn ang="0">
                <a:pos x="connsiteX0" y="connsiteY0"/>
              </a:cxn>
              <a:cxn ang="0">
                <a:pos x="connsiteX1" y="connsiteY1"/>
              </a:cxn>
              <a:cxn ang="0">
                <a:pos x="connsiteX2" y="connsiteY2"/>
              </a:cxn>
              <a:cxn ang="0">
                <a:pos x="connsiteX3" y="connsiteY3"/>
              </a:cxn>
            </a:cxnLst>
            <a:rect l="l" t="t" r="r" b="b"/>
            <a:pathLst>
              <a:path w="12192000" h="2052905">
                <a:moveTo>
                  <a:pt x="0" y="0"/>
                </a:moveTo>
                <a:lnTo>
                  <a:pt x="12192000" y="0"/>
                </a:lnTo>
                <a:lnTo>
                  <a:pt x="12192000" y="2052905"/>
                </a:lnTo>
                <a:lnTo>
                  <a:pt x="0" y="2052905"/>
                </a:lnTo>
                <a:close/>
              </a:path>
            </a:pathLst>
          </a:custGeom>
        </p:spPr>
      </p:pic>
      <p:pic>
        <p:nvPicPr>
          <p:cNvPr id="4" name="图片 3">
            <a:extLst>
              <a:ext uri="{FF2B5EF4-FFF2-40B4-BE49-F238E27FC236}">
                <a16:creationId xmlns:a16="http://schemas.microsoft.com/office/drawing/2014/main" id="{C183A362-4581-4CE5-BCAD-C3E4044E9F73}"/>
              </a:ext>
            </a:extLst>
          </p:cNvPr>
          <p:cNvPicPr>
            <a:picLocks noChangeAspect="1"/>
          </p:cNvPicPr>
          <p:nvPr userDrawn="1"/>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a:off x="4023214" y="-670694"/>
            <a:ext cx="4145571" cy="2930734"/>
          </a:xfrm>
          <a:prstGeom prst="rect">
            <a:avLst/>
          </a:prstGeom>
          <a:effectLst/>
        </p:spPr>
      </p:pic>
      <p:grpSp>
        <p:nvGrpSpPr>
          <p:cNvPr id="7" name="组合 6">
            <a:extLst>
              <a:ext uri="{FF2B5EF4-FFF2-40B4-BE49-F238E27FC236}">
                <a16:creationId xmlns:a16="http://schemas.microsoft.com/office/drawing/2014/main" id="{593D5EF1-3170-4BF7-AE96-5D62DE153937}"/>
              </a:ext>
            </a:extLst>
          </p:cNvPr>
          <p:cNvGrpSpPr/>
          <p:nvPr userDrawn="1"/>
        </p:nvGrpSpPr>
        <p:grpSpPr>
          <a:xfrm>
            <a:off x="2061949" y="4709907"/>
            <a:ext cx="145341" cy="293308"/>
            <a:chOff x="2061949" y="5121387"/>
            <a:chExt cx="145341" cy="293308"/>
          </a:xfrm>
        </p:grpSpPr>
        <p:sp>
          <p:nvSpPr>
            <p:cNvPr id="8" name="箭头: V 形 7">
              <a:extLst>
                <a:ext uri="{FF2B5EF4-FFF2-40B4-BE49-F238E27FC236}">
                  <a16:creationId xmlns:a16="http://schemas.microsoft.com/office/drawing/2014/main" id="{DAB1425C-6D93-474E-8C18-98C6165A24B0}"/>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67568C75-2C12-4343-A518-E382677F760A}"/>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0" name="图片 9">
            <a:extLst>
              <a:ext uri="{FF2B5EF4-FFF2-40B4-BE49-F238E27FC236}">
                <a16:creationId xmlns:a16="http://schemas.microsoft.com/office/drawing/2014/main" id="{9DC7208B-C4C4-4BEE-AD88-3BC76A33B410}"/>
              </a:ext>
            </a:extLst>
          </p:cNvPr>
          <p:cNvPicPr>
            <a:picLocks noChangeAspect="1"/>
          </p:cNvPicPr>
          <p:nvPr userDrawn="1"/>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317215" y="4107136"/>
            <a:ext cx="1634809" cy="282413"/>
          </a:xfrm>
          <a:prstGeom prst="rect">
            <a:avLst/>
          </a:prstGeom>
        </p:spPr>
      </p:pic>
      <p:grpSp>
        <p:nvGrpSpPr>
          <p:cNvPr id="13" name="组合 12">
            <a:extLst>
              <a:ext uri="{FF2B5EF4-FFF2-40B4-BE49-F238E27FC236}">
                <a16:creationId xmlns:a16="http://schemas.microsoft.com/office/drawing/2014/main" id="{C5E4FB19-B06D-4434-B22F-80BFFC628D99}"/>
              </a:ext>
            </a:extLst>
          </p:cNvPr>
          <p:cNvGrpSpPr/>
          <p:nvPr userDrawn="1"/>
        </p:nvGrpSpPr>
        <p:grpSpPr>
          <a:xfrm>
            <a:off x="4717836" y="4709907"/>
            <a:ext cx="145341" cy="293308"/>
            <a:chOff x="4717836" y="5121387"/>
            <a:chExt cx="145341" cy="293308"/>
          </a:xfrm>
        </p:grpSpPr>
        <p:sp>
          <p:nvSpPr>
            <p:cNvPr id="14" name="箭头: V 形 13">
              <a:extLst>
                <a:ext uri="{FF2B5EF4-FFF2-40B4-BE49-F238E27FC236}">
                  <a16:creationId xmlns:a16="http://schemas.microsoft.com/office/drawing/2014/main" id="{B826E8C6-F31B-4040-957E-CBD24E7CC357}"/>
                </a:ext>
              </a:extLst>
            </p:cNvPr>
            <p:cNvSpPr/>
            <p:nvPr/>
          </p:nvSpPr>
          <p:spPr>
            <a:xfrm rot="5400000" flipH="1">
              <a:off x="4717836"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a16="http://schemas.microsoft.com/office/drawing/2014/main" id="{9BB9AB48-8BE6-47FE-9CA2-1B4E860676EC}"/>
                </a:ext>
              </a:extLst>
            </p:cNvPr>
            <p:cNvSpPr/>
            <p:nvPr/>
          </p:nvSpPr>
          <p:spPr>
            <a:xfrm rot="5400000" flipH="1">
              <a:off x="4717836"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6" name="图片 15">
            <a:extLst>
              <a:ext uri="{FF2B5EF4-FFF2-40B4-BE49-F238E27FC236}">
                <a16:creationId xmlns:a16="http://schemas.microsoft.com/office/drawing/2014/main" id="{083D7252-89B0-4222-A868-5C4FED33B6BB}"/>
              </a:ext>
            </a:extLst>
          </p:cNvPr>
          <p:cNvPicPr>
            <a:picLocks noChangeAspect="1"/>
          </p:cNvPicPr>
          <p:nvPr userDrawn="1"/>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3973102" y="4107136"/>
            <a:ext cx="1634809" cy="282413"/>
          </a:xfrm>
          <a:prstGeom prst="rect">
            <a:avLst/>
          </a:prstGeom>
        </p:spPr>
      </p:pic>
      <p:grpSp>
        <p:nvGrpSpPr>
          <p:cNvPr id="19" name="组合 18">
            <a:extLst>
              <a:ext uri="{FF2B5EF4-FFF2-40B4-BE49-F238E27FC236}">
                <a16:creationId xmlns:a16="http://schemas.microsoft.com/office/drawing/2014/main" id="{A651F75D-3C06-4C48-B977-99A2F50D0D4C}"/>
              </a:ext>
            </a:extLst>
          </p:cNvPr>
          <p:cNvGrpSpPr/>
          <p:nvPr userDrawn="1"/>
        </p:nvGrpSpPr>
        <p:grpSpPr>
          <a:xfrm>
            <a:off x="7373723" y="4709907"/>
            <a:ext cx="145341" cy="293308"/>
            <a:chOff x="7373721" y="5121387"/>
            <a:chExt cx="145341" cy="293308"/>
          </a:xfrm>
        </p:grpSpPr>
        <p:sp>
          <p:nvSpPr>
            <p:cNvPr id="20" name="箭头: V 形 19">
              <a:extLst>
                <a:ext uri="{FF2B5EF4-FFF2-40B4-BE49-F238E27FC236}">
                  <a16:creationId xmlns:a16="http://schemas.microsoft.com/office/drawing/2014/main" id="{2428466E-C2F0-4829-B0A2-395CA5820F8D}"/>
                </a:ext>
              </a:extLst>
            </p:cNvPr>
            <p:cNvSpPr/>
            <p:nvPr/>
          </p:nvSpPr>
          <p:spPr>
            <a:xfrm rot="5400000" flipH="1">
              <a:off x="7373721"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id="{3ACD4350-358B-4338-A582-850395D4AE3E}"/>
                </a:ext>
              </a:extLst>
            </p:cNvPr>
            <p:cNvSpPr/>
            <p:nvPr/>
          </p:nvSpPr>
          <p:spPr>
            <a:xfrm rot="5400000" flipH="1">
              <a:off x="7373721"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2" name="图片 21">
            <a:extLst>
              <a:ext uri="{FF2B5EF4-FFF2-40B4-BE49-F238E27FC236}">
                <a16:creationId xmlns:a16="http://schemas.microsoft.com/office/drawing/2014/main" id="{95667CA1-A24B-4D3B-A766-CA4614F4D088}"/>
              </a:ext>
            </a:extLst>
          </p:cNvPr>
          <p:cNvPicPr>
            <a:picLocks noChangeAspect="1"/>
          </p:cNvPicPr>
          <p:nvPr userDrawn="1"/>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6628989" y="4107136"/>
            <a:ext cx="1634809" cy="282413"/>
          </a:xfrm>
          <a:prstGeom prst="rect">
            <a:avLst/>
          </a:prstGeom>
        </p:spPr>
      </p:pic>
      <p:grpSp>
        <p:nvGrpSpPr>
          <p:cNvPr id="25" name="组合 24">
            <a:extLst>
              <a:ext uri="{FF2B5EF4-FFF2-40B4-BE49-F238E27FC236}">
                <a16:creationId xmlns:a16="http://schemas.microsoft.com/office/drawing/2014/main" id="{7B8F44BC-23FF-4540-A853-BCF83E52EB21}"/>
              </a:ext>
            </a:extLst>
          </p:cNvPr>
          <p:cNvGrpSpPr/>
          <p:nvPr userDrawn="1"/>
        </p:nvGrpSpPr>
        <p:grpSpPr>
          <a:xfrm>
            <a:off x="10029609" y="4709907"/>
            <a:ext cx="145341" cy="293308"/>
            <a:chOff x="10029609" y="5121387"/>
            <a:chExt cx="145341" cy="293308"/>
          </a:xfrm>
        </p:grpSpPr>
        <p:sp>
          <p:nvSpPr>
            <p:cNvPr id="26" name="箭头: V 形 25">
              <a:extLst>
                <a:ext uri="{FF2B5EF4-FFF2-40B4-BE49-F238E27FC236}">
                  <a16:creationId xmlns:a16="http://schemas.microsoft.com/office/drawing/2014/main" id="{6335CAB2-8921-4F6D-8F63-08BE5072FE6C}"/>
                </a:ext>
              </a:extLst>
            </p:cNvPr>
            <p:cNvSpPr/>
            <p:nvPr/>
          </p:nvSpPr>
          <p:spPr>
            <a:xfrm rot="5400000" flipH="1">
              <a:off x="1002960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箭头: V 形 26">
              <a:extLst>
                <a:ext uri="{FF2B5EF4-FFF2-40B4-BE49-F238E27FC236}">
                  <a16:creationId xmlns:a16="http://schemas.microsoft.com/office/drawing/2014/main" id="{EBF84044-8C97-4770-90D0-F7BA25D307EE}"/>
                </a:ext>
              </a:extLst>
            </p:cNvPr>
            <p:cNvSpPr/>
            <p:nvPr/>
          </p:nvSpPr>
          <p:spPr>
            <a:xfrm rot="5400000" flipH="1">
              <a:off x="1002960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8" name="图片 27">
            <a:extLst>
              <a:ext uri="{FF2B5EF4-FFF2-40B4-BE49-F238E27FC236}">
                <a16:creationId xmlns:a16="http://schemas.microsoft.com/office/drawing/2014/main" id="{81D6827D-CC31-45ED-A637-34E1D34252AA}"/>
              </a:ext>
            </a:extLst>
          </p:cNvPr>
          <p:cNvPicPr>
            <a:picLocks noChangeAspect="1"/>
          </p:cNvPicPr>
          <p:nvPr userDrawn="1"/>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9284875" y="4107136"/>
            <a:ext cx="1634809" cy="282413"/>
          </a:xfrm>
          <a:prstGeom prst="rect">
            <a:avLst/>
          </a:prstGeom>
        </p:spPr>
      </p:pic>
      <p:sp>
        <p:nvSpPr>
          <p:cNvPr id="36" name="等腰三角形 35">
            <a:extLst>
              <a:ext uri="{FF2B5EF4-FFF2-40B4-BE49-F238E27FC236}">
                <a16:creationId xmlns:a16="http://schemas.microsoft.com/office/drawing/2014/main" id="{E4062432-AFC8-4B0F-9458-227D150ED44A}"/>
              </a:ext>
            </a:extLst>
          </p:cNvPr>
          <p:cNvSpPr/>
          <p:nvPr/>
        </p:nvSpPr>
        <p:spPr>
          <a:xfrm rot="10800000">
            <a:off x="1583929" y="2411183"/>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37" name="等腰三角形 36">
            <a:extLst>
              <a:ext uri="{FF2B5EF4-FFF2-40B4-BE49-F238E27FC236}">
                <a16:creationId xmlns:a16="http://schemas.microsoft.com/office/drawing/2014/main" id="{E7089C74-B995-4C05-85A2-079991CD51AD}"/>
              </a:ext>
            </a:extLst>
          </p:cNvPr>
          <p:cNvSpPr/>
          <p:nvPr/>
        </p:nvSpPr>
        <p:spPr>
          <a:xfrm rot="10800000">
            <a:off x="1559532" y="2545203"/>
            <a:ext cx="1159199" cy="999310"/>
          </a:xfrm>
          <a:prstGeom prst="triangle">
            <a:avLst/>
          </a:prstGeom>
          <a:noFill/>
          <a:ln w="31115">
            <a:gradFill flip="none" rotWithShape="1">
              <a:gsLst>
                <a:gs pos="0">
                  <a:schemeClr val="accent1">
                    <a:lumMod val="75000"/>
                  </a:schemeClr>
                </a:gs>
                <a:gs pos="100000">
                  <a:schemeClr val="accent1">
                    <a:lumMod val="60000"/>
                    <a:lumOff val="4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38" name="等腰三角形 37">
            <a:extLst>
              <a:ext uri="{FF2B5EF4-FFF2-40B4-BE49-F238E27FC236}">
                <a16:creationId xmlns:a16="http://schemas.microsoft.com/office/drawing/2014/main" id="{DBD934C6-6A18-4D09-968D-B030DFD51A7D}"/>
              </a:ext>
            </a:extLst>
          </p:cNvPr>
          <p:cNvSpPr/>
          <p:nvPr/>
        </p:nvSpPr>
        <p:spPr>
          <a:xfrm rot="10800000">
            <a:off x="1583929" y="2411183"/>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39" name="图片 38">
            <a:extLst>
              <a:ext uri="{FF2B5EF4-FFF2-40B4-BE49-F238E27FC236}">
                <a16:creationId xmlns:a16="http://schemas.microsoft.com/office/drawing/2014/main" id="{DF8EDC8D-5B05-4C96-A385-2066DF72BFAF}"/>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550508" y="2487128"/>
            <a:ext cx="1124310" cy="133645"/>
          </a:xfrm>
          <a:prstGeom prst="rect">
            <a:avLst/>
          </a:prstGeom>
          <a:effectLst/>
        </p:spPr>
      </p:pic>
      <p:pic>
        <p:nvPicPr>
          <p:cNvPr id="40" name="图片 39">
            <a:extLst>
              <a:ext uri="{FF2B5EF4-FFF2-40B4-BE49-F238E27FC236}">
                <a16:creationId xmlns:a16="http://schemas.microsoft.com/office/drawing/2014/main" id="{AC2C7296-A055-4517-820C-7CC6E35F3037}"/>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270749" y="2951984"/>
            <a:ext cx="1124317" cy="166756"/>
          </a:xfrm>
          <a:prstGeom prst="rect">
            <a:avLst/>
          </a:prstGeom>
          <a:effectLst/>
        </p:spPr>
      </p:pic>
      <p:pic>
        <p:nvPicPr>
          <p:cNvPr id="41" name="图片 40">
            <a:extLst>
              <a:ext uri="{FF2B5EF4-FFF2-40B4-BE49-F238E27FC236}">
                <a16:creationId xmlns:a16="http://schemas.microsoft.com/office/drawing/2014/main" id="{2E61209D-CE97-45ED-ADAC-87ABF21D9A21}"/>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856361" y="2951982"/>
            <a:ext cx="1124317" cy="166756"/>
          </a:xfrm>
          <a:prstGeom prst="rect">
            <a:avLst/>
          </a:prstGeom>
          <a:effectLst/>
        </p:spPr>
      </p:pic>
      <p:sp>
        <p:nvSpPr>
          <p:cNvPr id="43" name="等腰三角形 42">
            <a:extLst>
              <a:ext uri="{FF2B5EF4-FFF2-40B4-BE49-F238E27FC236}">
                <a16:creationId xmlns:a16="http://schemas.microsoft.com/office/drawing/2014/main" id="{6916651F-EA44-4A6C-9B5A-6B5D5BE30288}"/>
              </a:ext>
            </a:extLst>
          </p:cNvPr>
          <p:cNvSpPr/>
          <p:nvPr/>
        </p:nvSpPr>
        <p:spPr>
          <a:xfrm rot="10800000">
            <a:off x="4239816" y="2411183"/>
            <a:ext cx="1090889" cy="940422"/>
          </a:xfrm>
          <a:prstGeom prst="triangle">
            <a:avLst/>
          </a:prstGeom>
          <a:noFill/>
          <a:ln w="31115">
            <a:gradFill>
              <a:gsLst>
                <a:gs pos="0">
                  <a:schemeClr val="accent1">
                    <a:lumMod val="75000"/>
                    <a:alpha val="50000"/>
                  </a:schemeClr>
                </a:gs>
                <a:gs pos="100000">
                  <a:schemeClr val="accent1">
                    <a:lumMod val="60000"/>
                    <a:lumOff val="4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4" name="等腰三角形 43">
            <a:extLst>
              <a:ext uri="{FF2B5EF4-FFF2-40B4-BE49-F238E27FC236}">
                <a16:creationId xmlns:a16="http://schemas.microsoft.com/office/drawing/2014/main" id="{7D88FD8D-BF88-4E21-8FED-0FF241B7D727}"/>
              </a:ext>
            </a:extLst>
          </p:cNvPr>
          <p:cNvSpPr/>
          <p:nvPr/>
        </p:nvSpPr>
        <p:spPr>
          <a:xfrm rot="10800000">
            <a:off x="4215419" y="2545203"/>
            <a:ext cx="1159199" cy="999310"/>
          </a:xfrm>
          <a:prstGeom prst="triangle">
            <a:avLst/>
          </a:prstGeom>
          <a:noFill/>
          <a:ln w="31115">
            <a:gradFill flip="none" rotWithShape="1">
              <a:gsLst>
                <a:gs pos="0">
                  <a:schemeClr val="accent1">
                    <a:lumMod val="75000"/>
                  </a:schemeClr>
                </a:gs>
                <a:gs pos="100000">
                  <a:schemeClr val="accent1">
                    <a:lumMod val="60000"/>
                    <a:lumOff val="4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5" name="等腰三角形 44">
            <a:extLst>
              <a:ext uri="{FF2B5EF4-FFF2-40B4-BE49-F238E27FC236}">
                <a16:creationId xmlns:a16="http://schemas.microsoft.com/office/drawing/2014/main" id="{F480DD1B-1362-4F3E-8753-226FC5851F26}"/>
              </a:ext>
            </a:extLst>
          </p:cNvPr>
          <p:cNvSpPr/>
          <p:nvPr/>
        </p:nvSpPr>
        <p:spPr>
          <a:xfrm rot="10800000">
            <a:off x="4239816" y="2411183"/>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46" name="图片 45">
            <a:extLst>
              <a:ext uri="{FF2B5EF4-FFF2-40B4-BE49-F238E27FC236}">
                <a16:creationId xmlns:a16="http://schemas.microsoft.com/office/drawing/2014/main" id="{686F5007-AF30-4E5C-BF75-42F14AA20664}"/>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206395" y="2487128"/>
            <a:ext cx="1124310" cy="133645"/>
          </a:xfrm>
          <a:prstGeom prst="rect">
            <a:avLst/>
          </a:prstGeom>
          <a:effectLst/>
        </p:spPr>
      </p:pic>
      <p:pic>
        <p:nvPicPr>
          <p:cNvPr id="47" name="图片 46">
            <a:extLst>
              <a:ext uri="{FF2B5EF4-FFF2-40B4-BE49-F238E27FC236}">
                <a16:creationId xmlns:a16="http://schemas.microsoft.com/office/drawing/2014/main" id="{9F1A9E41-716E-446B-AF49-EEDF542ED319}"/>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3926636" y="2951984"/>
            <a:ext cx="1124317" cy="166756"/>
          </a:xfrm>
          <a:prstGeom prst="rect">
            <a:avLst/>
          </a:prstGeom>
          <a:effectLst/>
        </p:spPr>
      </p:pic>
      <p:pic>
        <p:nvPicPr>
          <p:cNvPr id="48" name="图片 47">
            <a:extLst>
              <a:ext uri="{FF2B5EF4-FFF2-40B4-BE49-F238E27FC236}">
                <a16:creationId xmlns:a16="http://schemas.microsoft.com/office/drawing/2014/main" id="{4A12C8A4-EEF3-42AC-8ED3-DDB2AA912241}"/>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4512248" y="2951982"/>
            <a:ext cx="1124317" cy="166756"/>
          </a:xfrm>
          <a:prstGeom prst="rect">
            <a:avLst/>
          </a:prstGeom>
          <a:effectLst/>
        </p:spPr>
      </p:pic>
      <p:sp>
        <p:nvSpPr>
          <p:cNvPr id="51" name="等腰三角形 50">
            <a:extLst>
              <a:ext uri="{FF2B5EF4-FFF2-40B4-BE49-F238E27FC236}">
                <a16:creationId xmlns:a16="http://schemas.microsoft.com/office/drawing/2014/main" id="{A237EC8D-EB2F-4796-BEBC-D01FF8A25E91}"/>
              </a:ext>
            </a:extLst>
          </p:cNvPr>
          <p:cNvSpPr/>
          <p:nvPr/>
        </p:nvSpPr>
        <p:spPr>
          <a:xfrm rot="10800000">
            <a:off x="6895703" y="2411183"/>
            <a:ext cx="1090889" cy="940422"/>
          </a:xfrm>
          <a:prstGeom prst="triangle">
            <a:avLst/>
          </a:prstGeom>
          <a:noFill/>
          <a:ln w="31115">
            <a:gradFill>
              <a:gsLst>
                <a:gs pos="0">
                  <a:schemeClr val="accent1">
                    <a:lumMod val="75000"/>
                    <a:alpha val="50000"/>
                  </a:schemeClr>
                </a:gs>
                <a:gs pos="100000">
                  <a:schemeClr val="accent1">
                    <a:lumMod val="60000"/>
                    <a:lumOff val="4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2" name="等腰三角形 51">
            <a:extLst>
              <a:ext uri="{FF2B5EF4-FFF2-40B4-BE49-F238E27FC236}">
                <a16:creationId xmlns:a16="http://schemas.microsoft.com/office/drawing/2014/main" id="{7E309315-B6FB-44AA-863F-ADCE577B53E5}"/>
              </a:ext>
            </a:extLst>
          </p:cNvPr>
          <p:cNvSpPr/>
          <p:nvPr/>
        </p:nvSpPr>
        <p:spPr>
          <a:xfrm rot="10800000">
            <a:off x="6871306" y="2545203"/>
            <a:ext cx="1159199" cy="999310"/>
          </a:xfrm>
          <a:prstGeom prst="triangle">
            <a:avLst/>
          </a:prstGeom>
          <a:noFill/>
          <a:ln w="31115">
            <a:gradFill flip="none" rotWithShape="1">
              <a:gsLst>
                <a:gs pos="0">
                  <a:schemeClr val="accent1">
                    <a:lumMod val="75000"/>
                  </a:schemeClr>
                </a:gs>
                <a:gs pos="100000">
                  <a:schemeClr val="accent1">
                    <a:lumMod val="60000"/>
                    <a:lumOff val="4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3" name="等腰三角形 52">
            <a:extLst>
              <a:ext uri="{FF2B5EF4-FFF2-40B4-BE49-F238E27FC236}">
                <a16:creationId xmlns:a16="http://schemas.microsoft.com/office/drawing/2014/main" id="{DF416643-540A-4073-8C57-2B5FEA3ADAE2}"/>
              </a:ext>
            </a:extLst>
          </p:cNvPr>
          <p:cNvSpPr/>
          <p:nvPr/>
        </p:nvSpPr>
        <p:spPr>
          <a:xfrm rot="10800000">
            <a:off x="6895703" y="2411183"/>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54" name="图片 53">
            <a:extLst>
              <a:ext uri="{FF2B5EF4-FFF2-40B4-BE49-F238E27FC236}">
                <a16:creationId xmlns:a16="http://schemas.microsoft.com/office/drawing/2014/main" id="{CC998ADB-9915-4A8F-8EF1-7A793980C00C}"/>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862282" y="2487128"/>
            <a:ext cx="1124310" cy="133645"/>
          </a:xfrm>
          <a:prstGeom prst="rect">
            <a:avLst/>
          </a:prstGeom>
          <a:effectLst/>
        </p:spPr>
      </p:pic>
      <p:pic>
        <p:nvPicPr>
          <p:cNvPr id="55" name="图片 54">
            <a:extLst>
              <a:ext uri="{FF2B5EF4-FFF2-40B4-BE49-F238E27FC236}">
                <a16:creationId xmlns:a16="http://schemas.microsoft.com/office/drawing/2014/main" id="{C2A9B573-4443-4388-A72E-353F6F4FFFAE}"/>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6582523" y="2951984"/>
            <a:ext cx="1124317" cy="166756"/>
          </a:xfrm>
          <a:prstGeom prst="rect">
            <a:avLst/>
          </a:prstGeom>
          <a:effectLst/>
        </p:spPr>
      </p:pic>
      <p:pic>
        <p:nvPicPr>
          <p:cNvPr id="56" name="图片 55">
            <a:extLst>
              <a:ext uri="{FF2B5EF4-FFF2-40B4-BE49-F238E27FC236}">
                <a16:creationId xmlns:a16="http://schemas.microsoft.com/office/drawing/2014/main" id="{62C0C2B9-291C-4CE5-83EC-11E2A1CE8AE4}"/>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7168135" y="2951982"/>
            <a:ext cx="1124317" cy="166756"/>
          </a:xfrm>
          <a:prstGeom prst="rect">
            <a:avLst/>
          </a:prstGeom>
          <a:effectLst/>
        </p:spPr>
      </p:pic>
      <p:sp>
        <p:nvSpPr>
          <p:cNvPr id="59" name="等腰三角形 58">
            <a:extLst>
              <a:ext uri="{FF2B5EF4-FFF2-40B4-BE49-F238E27FC236}">
                <a16:creationId xmlns:a16="http://schemas.microsoft.com/office/drawing/2014/main" id="{578A5D3D-C1CD-4795-BD7F-3ED0C26E346E}"/>
              </a:ext>
            </a:extLst>
          </p:cNvPr>
          <p:cNvSpPr/>
          <p:nvPr/>
        </p:nvSpPr>
        <p:spPr>
          <a:xfrm rot="10800000">
            <a:off x="9551589" y="2411183"/>
            <a:ext cx="1090889" cy="940422"/>
          </a:xfrm>
          <a:prstGeom prst="triangle">
            <a:avLst/>
          </a:prstGeom>
          <a:noFill/>
          <a:ln w="31115">
            <a:gradFill>
              <a:gsLst>
                <a:gs pos="0">
                  <a:schemeClr val="accent1">
                    <a:lumMod val="75000"/>
                    <a:alpha val="50000"/>
                  </a:schemeClr>
                </a:gs>
                <a:gs pos="100000">
                  <a:schemeClr val="accent1">
                    <a:lumMod val="60000"/>
                    <a:lumOff val="4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0" name="等腰三角形 59">
            <a:extLst>
              <a:ext uri="{FF2B5EF4-FFF2-40B4-BE49-F238E27FC236}">
                <a16:creationId xmlns:a16="http://schemas.microsoft.com/office/drawing/2014/main" id="{E7B55A29-F5DF-4953-BF54-598E538B2301}"/>
              </a:ext>
            </a:extLst>
          </p:cNvPr>
          <p:cNvSpPr/>
          <p:nvPr/>
        </p:nvSpPr>
        <p:spPr>
          <a:xfrm rot="10800000">
            <a:off x="9527192" y="2545203"/>
            <a:ext cx="1159199" cy="999310"/>
          </a:xfrm>
          <a:prstGeom prst="triangle">
            <a:avLst/>
          </a:prstGeom>
          <a:noFill/>
          <a:ln w="31115">
            <a:gradFill flip="none" rotWithShape="1">
              <a:gsLst>
                <a:gs pos="0">
                  <a:schemeClr val="accent1">
                    <a:lumMod val="75000"/>
                  </a:schemeClr>
                </a:gs>
                <a:gs pos="100000">
                  <a:schemeClr val="accent1">
                    <a:lumMod val="60000"/>
                    <a:lumOff val="4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1" name="等腰三角形 60">
            <a:extLst>
              <a:ext uri="{FF2B5EF4-FFF2-40B4-BE49-F238E27FC236}">
                <a16:creationId xmlns:a16="http://schemas.microsoft.com/office/drawing/2014/main" id="{31C3FA0A-31A7-4220-8991-6E40D764A94A}"/>
              </a:ext>
            </a:extLst>
          </p:cNvPr>
          <p:cNvSpPr/>
          <p:nvPr/>
        </p:nvSpPr>
        <p:spPr>
          <a:xfrm rot="10800000">
            <a:off x="9551589" y="2411183"/>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62" name="图片 61">
            <a:extLst>
              <a:ext uri="{FF2B5EF4-FFF2-40B4-BE49-F238E27FC236}">
                <a16:creationId xmlns:a16="http://schemas.microsoft.com/office/drawing/2014/main" id="{1A7A897D-C86E-42DE-AFD8-4ACA1FDF8283}"/>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9518168" y="2487128"/>
            <a:ext cx="1124310" cy="133645"/>
          </a:xfrm>
          <a:prstGeom prst="rect">
            <a:avLst/>
          </a:prstGeom>
          <a:effectLst/>
        </p:spPr>
      </p:pic>
      <p:pic>
        <p:nvPicPr>
          <p:cNvPr id="63" name="图片 62">
            <a:extLst>
              <a:ext uri="{FF2B5EF4-FFF2-40B4-BE49-F238E27FC236}">
                <a16:creationId xmlns:a16="http://schemas.microsoft.com/office/drawing/2014/main" id="{96ED3C35-1EA7-4B4D-AA75-693FB684B1D0}"/>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9238409" y="2951984"/>
            <a:ext cx="1124317" cy="166756"/>
          </a:xfrm>
          <a:prstGeom prst="rect">
            <a:avLst/>
          </a:prstGeom>
          <a:effectLst/>
        </p:spPr>
      </p:pic>
      <p:pic>
        <p:nvPicPr>
          <p:cNvPr id="64" name="图片 63">
            <a:extLst>
              <a:ext uri="{FF2B5EF4-FFF2-40B4-BE49-F238E27FC236}">
                <a16:creationId xmlns:a16="http://schemas.microsoft.com/office/drawing/2014/main" id="{EF758C3E-5A5A-43FA-AB16-4E9AE9B44FE6}"/>
              </a:ext>
            </a:extLst>
          </p:cNvPr>
          <p:cNvPicPr>
            <a:picLocks noChangeAspect="1"/>
          </p:cNvPicPr>
          <p:nvPr/>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9824021" y="2951982"/>
            <a:ext cx="1124317" cy="166756"/>
          </a:xfrm>
          <a:prstGeom prst="rect">
            <a:avLst/>
          </a:prstGeom>
          <a:effectLst/>
        </p:spPr>
      </p:pic>
      <p:cxnSp>
        <p:nvCxnSpPr>
          <p:cNvPr id="31" name="直接连接符 30">
            <a:extLst>
              <a:ext uri="{FF2B5EF4-FFF2-40B4-BE49-F238E27FC236}">
                <a16:creationId xmlns:a16="http://schemas.microsoft.com/office/drawing/2014/main" id="{012DDBAF-4F1D-44D2-B1DE-A9B10453A661}"/>
              </a:ext>
            </a:extLst>
          </p:cNvPr>
          <p:cNvCxnSpPr>
            <a:cxnSpLocks/>
          </p:cNvCxnSpPr>
          <p:nvPr/>
        </p:nvCxnSpPr>
        <p:spPr>
          <a:xfrm flipH="1">
            <a:off x="5204181" y="776357"/>
            <a:ext cx="277240" cy="0"/>
          </a:xfrm>
          <a:prstGeom prst="line">
            <a:avLst/>
          </a:prstGeom>
          <a:ln w="12700">
            <a:solidFill>
              <a:schemeClr val="accent3">
                <a:lumMod val="50000"/>
              </a:schemeClr>
            </a:solidFill>
            <a:headEnd type="diamond"/>
          </a:ln>
          <a:effectLst/>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D824926-54C8-4385-9FE9-65645F154C66}"/>
              </a:ext>
            </a:extLst>
          </p:cNvPr>
          <p:cNvCxnSpPr>
            <a:cxnSpLocks/>
          </p:cNvCxnSpPr>
          <p:nvPr/>
        </p:nvCxnSpPr>
        <p:spPr>
          <a:xfrm>
            <a:off x="6682393" y="776357"/>
            <a:ext cx="277240" cy="0"/>
          </a:xfrm>
          <a:prstGeom prst="line">
            <a:avLst/>
          </a:prstGeom>
          <a:ln w="12700">
            <a:solidFill>
              <a:schemeClr val="accent3">
                <a:lumMod val="50000"/>
              </a:schemeClr>
            </a:solidFill>
            <a:headEnd type="diamon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5795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05581BC1-1707-4EC2-9D89-D109DF70FFE9}"/>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tretch>
            <a:fillRect/>
          </a:stretch>
        </p:blipFill>
        <p:spPr>
          <a:xfrm>
            <a:off x="0" y="-57052"/>
            <a:ext cx="12192000" cy="6915052"/>
          </a:xfrm>
          <a:prstGeom prst="rect">
            <a:avLst/>
          </a:prstGeom>
        </p:spPr>
      </p:pic>
      <p:pic>
        <p:nvPicPr>
          <p:cNvPr id="8" name="图片 7">
            <a:extLst>
              <a:ext uri="{FF2B5EF4-FFF2-40B4-BE49-F238E27FC236}">
                <a16:creationId xmlns:a16="http://schemas.microsoft.com/office/drawing/2014/main" id="{AD7D996F-8504-43A4-AA3A-298C3BFCB9D1}"/>
              </a:ext>
            </a:extLst>
          </p:cNvPr>
          <p:cNvPicPr>
            <a:picLocks noChangeAspect="1"/>
          </p:cNvPicPr>
          <p:nvPr userDrawn="1"/>
        </p:nvPicPr>
        <p:blipFill>
          <a:blip r:embed="rId5" cstate="screen">
            <a:duotone>
              <a:schemeClr val="accent2">
                <a:shade val="45000"/>
                <a:satMod val="135000"/>
              </a:schemeClr>
              <a:prstClr val="white"/>
            </a:duotone>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tretch>
            <a:fillRect/>
          </a:stretch>
        </p:blipFill>
        <p:spPr>
          <a:xfrm rot="6604525">
            <a:off x="-2181135" y="1640631"/>
            <a:ext cx="6152437" cy="4349499"/>
          </a:xfrm>
          <a:prstGeom prst="rect">
            <a:avLst/>
          </a:prstGeom>
        </p:spPr>
      </p:pic>
      <p:grpSp>
        <p:nvGrpSpPr>
          <p:cNvPr id="9" name="组合 8">
            <a:extLst>
              <a:ext uri="{FF2B5EF4-FFF2-40B4-BE49-F238E27FC236}">
                <a16:creationId xmlns:a16="http://schemas.microsoft.com/office/drawing/2014/main" id="{C8F585B8-7392-4F3A-9F04-341F1FD8AF30}"/>
              </a:ext>
            </a:extLst>
          </p:cNvPr>
          <p:cNvGrpSpPr/>
          <p:nvPr userDrawn="1"/>
        </p:nvGrpSpPr>
        <p:grpSpPr>
          <a:xfrm>
            <a:off x="215473" y="1857349"/>
            <a:ext cx="5260288" cy="4878729"/>
            <a:chOff x="215473" y="1857349"/>
            <a:chExt cx="5260288" cy="4878729"/>
          </a:xfrm>
        </p:grpSpPr>
        <p:pic>
          <p:nvPicPr>
            <p:cNvPr id="3" name="图片 2">
              <a:extLst>
                <a:ext uri="{FF2B5EF4-FFF2-40B4-BE49-F238E27FC236}">
                  <a16:creationId xmlns:a16="http://schemas.microsoft.com/office/drawing/2014/main" id="{A7E1AC0C-9A04-4705-A58A-5C4482F60500}"/>
                </a:ext>
              </a:extLst>
            </p:cNvPr>
            <p:cNvPicPr>
              <a:picLocks noChangeAspect="1"/>
            </p:cNvPicPr>
            <p:nvPr userDrawn="1"/>
          </p:nvPicPr>
          <p:blipFill rotWithShape="1">
            <a:blip r:embed="rId7" cstate="screen">
              <a:duotone>
                <a:prstClr val="black"/>
                <a:schemeClr val="accent2">
                  <a:tint val="45000"/>
                  <a:satMod val="400000"/>
                </a:schemeClr>
              </a:duotone>
              <a:extLst>
                <a:ext uri="{BEBA8EAE-BF5A-486C-A8C5-ECC9F3942E4B}">
                  <a14:imgProps xmlns:a14="http://schemas.microsoft.com/office/drawing/2010/main">
                    <a14:imgLayer r:embed="rId8">
                      <a14:imgEffect>
                        <a14:artisticGlowEdges/>
                      </a14:imgEffect>
                      <a14:imgEffect>
                        <a14:colorTemperature colorTemp="7200"/>
                      </a14:imgEffect>
                      <a14:imgEffect>
                        <a14:brightnessContrast bright="-20000" contrast="20000"/>
                      </a14:imgEffect>
                    </a14:imgLayer>
                  </a14:imgProps>
                </a:ext>
                <a:ext uri="{28A0092B-C50C-407E-A947-70E740481C1C}">
                  <a14:useLocalDpi xmlns:a14="http://schemas.microsoft.com/office/drawing/2010/main"/>
                </a:ext>
              </a:extLst>
            </a:blip>
            <a:srcRect l="8275" t="30581" b="8906"/>
            <a:stretch/>
          </p:blipFill>
          <p:spPr>
            <a:xfrm>
              <a:off x="215473" y="1857349"/>
              <a:ext cx="5260288" cy="4878729"/>
            </a:xfrm>
            <a:custGeom>
              <a:avLst/>
              <a:gdLst>
                <a:gd name="connsiteX0" fmla="*/ 0 w 5260288"/>
                <a:gd name="connsiteY0" fmla="*/ 0 h 6858000"/>
                <a:gd name="connsiteX1" fmla="*/ 5260288 w 5260288"/>
                <a:gd name="connsiteY1" fmla="*/ 0 h 6858000"/>
                <a:gd name="connsiteX2" fmla="*/ 5260288 w 5260288"/>
                <a:gd name="connsiteY2" fmla="*/ 6858000 h 6858000"/>
                <a:gd name="connsiteX3" fmla="*/ 0 w 52602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60288" h="6858000">
                  <a:moveTo>
                    <a:pt x="0" y="0"/>
                  </a:moveTo>
                  <a:lnTo>
                    <a:pt x="5260288" y="0"/>
                  </a:lnTo>
                  <a:lnTo>
                    <a:pt x="5260288" y="6858000"/>
                  </a:lnTo>
                  <a:lnTo>
                    <a:pt x="0" y="6858000"/>
                  </a:lnTo>
                  <a:close/>
                </a:path>
              </a:pathLst>
            </a:custGeom>
          </p:spPr>
        </p:pic>
        <p:grpSp>
          <p:nvGrpSpPr>
            <p:cNvPr id="5" name="组合 4">
              <a:extLst>
                <a:ext uri="{FF2B5EF4-FFF2-40B4-BE49-F238E27FC236}">
                  <a16:creationId xmlns:a16="http://schemas.microsoft.com/office/drawing/2014/main" id="{75740532-5F50-4C6B-B51C-A8196240E009}"/>
                </a:ext>
              </a:extLst>
            </p:cNvPr>
            <p:cNvGrpSpPr/>
            <p:nvPr userDrawn="1"/>
          </p:nvGrpSpPr>
          <p:grpSpPr>
            <a:xfrm rot="21386838">
              <a:off x="1742719" y="2382850"/>
              <a:ext cx="1089587" cy="463386"/>
              <a:chOff x="5704507" y="7679361"/>
              <a:chExt cx="956310" cy="514350"/>
            </a:xfrm>
            <a:scene3d>
              <a:camera prst="perspectiveRight" fov="0">
                <a:rot lat="21002304" lon="20704604" rev="21547171"/>
              </a:camera>
              <a:lightRig rig="threePt" dir="t"/>
            </a:scene3d>
          </p:grpSpPr>
          <p:pic>
            <p:nvPicPr>
              <p:cNvPr id="6" name="图片 5">
                <a:extLst>
                  <a:ext uri="{FF2B5EF4-FFF2-40B4-BE49-F238E27FC236}">
                    <a16:creationId xmlns:a16="http://schemas.microsoft.com/office/drawing/2014/main" id="{0A0C58AD-CA4E-4031-9341-7BA7728037A0}"/>
                  </a:ext>
                </a:extLst>
              </p:cNvPr>
              <p:cNvPicPr>
                <a:picLocks noChangeAspect="1"/>
              </p:cNvPicPr>
              <p:nvPr/>
            </p:nvPicPr>
            <p:blipFill rotWithShape="1">
              <a:blip r:embed="rId9" cstate="screen">
                <a:duotone>
                  <a:prstClr val="black"/>
                  <a:schemeClr val="accent2">
                    <a:tint val="45000"/>
                    <a:satMod val="400000"/>
                  </a:schemeClr>
                </a:duotone>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a:ext>
                </a:extLst>
              </a:blip>
              <a:srcRect/>
              <a:stretch/>
            </p:blipFill>
            <p:spPr>
              <a:xfrm rot="21388136">
                <a:off x="5727315" y="7687723"/>
                <a:ext cx="910262" cy="499056"/>
              </a:xfrm>
              <a:prstGeom prst="rect">
                <a:avLst/>
              </a:prstGeom>
              <a:effectLst/>
            </p:spPr>
          </p:pic>
          <p:sp>
            <p:nvSpPr>
              <p:cNvPr id="7" name="矩形: 圆角 6">
                <a:extLst>
                  <a:ext uri="{FF2B5EF4-FFF2-40B4-BE49-F238E27FC236}">
                    <a16:creationId xmlns:a16="http://schemas.microsoft.com/office/drawing/2014/main" id="{A2F791FC-CFFE-4526-AEAA-0E6E7F7F1567}"/>
                  </a:ext>
                </a:extLst>
              </p:cNvPr>
              <p:cNvSpPr/>
              <p:nvPr>
                <p:custDataLst>
                  <p:tags r:id="rId1"/>
                </p:custDataLst>
              </p:nvPr>
            </p:nvSpPr>
            <p:spPr>
              <a:xfrm rot="21388136">
                <a:off x="5704507" y="7679361"/>
                <a:ext cx="956310" cy="514350"/>
              </a:xfrm>
              <a:prstGeom prst="roundRect">
                <a:avLst>
                  <a:gd name="adj" fmla="val 24023"/>
                </a:avLst>
              </a:prstGeom>
              <a:solidFill>
                <a:schemeClr val="bg1">
                  <a:alpha val="0"/>
                </a:schemeClr>
              </a:solidFill>
              <a:ln w="25400">
                <a:solidFill>
                  <a:schemeClr val="accent2">
                    <a:lumMod val="50000"/>
                  </a:schemeClr>
                </a:solidFill>
              </a:ln>
              <a:effectLst>
                <a:glow rad="50800">
                  <a:schemeClr val="accent2">
                    <a:satMod val="175000"/>
                    <a:alpha val="20000"/>
                  </a:schemeClr>
                </a:glow>
                <a:outerShdw blurRad="254000" dist="50800" dir="5400000" algn="t" rotWithShape="0">
                  <a:schemeClr val="accent2">
                    <a:lumMod val="9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zh-CN" altLang="en-US" sz="3600"/>
              </a:p>
            </p:txBody>
          </p:sp>
        </p:grpSp>
      </p:grpSp>
      <p:sp>
        <p:nvSpPr>
          <p:cNvPr id="17" name="矩形 16">
            <a:extLst>
              <a:ext uri="{FF2B5EF4-FFF2-40B4-BE49-F238E27FC236}">
                <a16:creationId xmlns:a16="http://schemas.microsoft.com/office/drawing/2014/main" id="{063F3358-BE97-4E4F-A51A-DDBAE926F7A6}"/>
              </a:ext>
            </a:extLst>
          </p:cNvPr>
          <p:cNvSpPr/>
          <p:nvPr userDrawn="1"/>
        </p:nvSpPr>
        <p:spPr>
          <a:xfrm>
            <a:off x="1348957" y="1025195"/>
            <a:ext cx="3828406" cy="4878729"/>
          </a:xfrm>
          <a:prstGeom prst="rect">
            <a:avLst/>
          </a:prstGeom>
          <a:solidFill>
            <a:schemeClr val="accent1">
              <a:lumMod val="60000"/>
              <a:lumOff val="40000"/>
              <a:alpha val="1000"/>
            </a:schemeClr>
          </a:solidFill>
          <a:ln w="63500">
            <a:solidFill>
              <a:schemeClr val="accent1">
                <a:lumMod val="60000"/>
                <a:lumOff val="40000"/>
              </a:schemeClr>
            </a:solidFill>
          </a:ln>
          <a:effectLst>
            <a:glow rad="63500">
              <a:schemeClr val="accent2">
                <a:satMod val="175000"/>
                <a:alpha val="20000"/>
              </a:schemeClr>
            </a:glow>
          </a:effectLst>
          <a:scene3d>
            <a:camera prst="perspectiveRight">
              <a:rot lat="0" lon="19499993"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a:extLst>
              <a:ext uri="{FF2B5EF4-FFF2-40B4-BE49-F238E27FC236}">
                <a16:creationId xmlns:a16="http://schemas.microsoft.com/office/drawing/2014/main" id="{BA036E45-06A3-458F-BE7F-AB276A12380E}"/>
              </a:ext>
            </a:extLst>
          </p:cNvPr>
          <p:cNvPicPr>
            <a:picLocks noChangeAspect="1"/>
          </p:cNvPicPr>
          <p:nvPr userDrawn="1"/>
        </p:nvPicPr>
        <p:blipFill>
          <a:blip r:embed="rId11"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559115">
            <a:off x="1772792" y="3550429"/>
            <a:ext cx="1501121" cy="457408"/>
          </a:xfrm>
          <a:prstGeom prst="rect">
            <a:avLst/>
          </a:prstGeom>
        </p:spPr>
      </p:pic>
      <p:pic>
        <p:nvPicPr>
          <p:cNvPr id="49" name="图片 48">
            <a:extLst>
              <a:ext uri="{FF2B5EF4-FFF2-40B4-BE49-F238E27FC236}">
                <a16:creationId xmlns:a16="http://schemas.microsoft.com/office/drawing/2014/main" id="{6FA7A8DE-4266-453C-92A7-F1F7CB14662C}"/>
              </a:ext>
            </a:extLst>
          </p:cNvPr>
          <p:cNvPicPr>
            <a:picLocks noChangeAspect="1"/>
          </p:cNvPicPr>
          <p:nvPr userDrawn="1"/>
        </p:nvPicPr>
        <p:blipFill>
          <a:blip r:embed="rId11"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559115">
            <a:off x="3287488" y="4261003"/>
            <a:ext cx="1501121" cy="457408"/>
          </a:xfrm>
          <a:prstGeom prst="rect">
            <a:avLst/>
          </a:prstGeom>
        </p:spPr>
      </p:pic>
      <p:pic>
        <p:nvPicPr>
          <p:cNvPr id="33" name="图片 32">
            <a:extLst>
              <a:ext uri="{FF2B5EF4-FFF2-40B4-BE49-F238E27FC236}">
                <a16:creationId xmlns:a16="http://schemas.microsoft.com/office/drawing/2014/main" id="{2D802BB5-60A8-4FF0-BE9F-2A48CC416878}"/>
              </a:ext>
            </a:extLst>
          </p:cNvPr>
          <p:cNvPicPr>
            <a:picLocks noChangeAspect="1"/>
          </p:cNvPicPr>
          <p:nvPr userDrawn="1"/>
        </p:nvPicPr>
        <p:blipFill rotWithShape="1">
          <a:blip r:embed="rId12" cstate="screen">
            <a:duotone>
              <a:prstClr val="black"/>
              <a:schemeClr val="accent2">
                <a:tint val="45000"/>
                <a:satMod val="400000"/>
              </a:schemeClr>
            </a:duotone>
            <a:extLst>
              <a:ext uri="{BEBA8EAE-BF5A-486C-A8C5-ECC9F3942E4B}">
                <a14:imgProps xmlns:a14="http://schemas.microsoft.com/office/drawing/2010/main">
                  <a14:imgLayer r:embed="rId13">
                    <a14:imgEffect>
                      <a14:artisticGlowEdges/>
                    </a14:imgEffect>
                    <a14:imgEffect>
                      <a14:colorTemperature colorTemp="72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2256705" y="1857349"/>
            <a:ext cx="3224556" cy="3158937"/>
          </a:xfrm>
          <a:custGeom>
            <a:avLst/>
            <a:gdLst>
              <a:gd name="connsiteX0" fmla="*/ 1595670 w 3224556"/>
              <a:gd name="connsiteY0" fmla="*/ 0 h 3158937"/>
              <a:gd name="connsiteX1" fmla="*/ 3224556 w 3224556"/>
              <a:gd name="connsiteY1" fmla="*/ 0 h 3158937"/>
              <a:gd name="connsiteX2" fmla="*/ 3224556 w 3224556"/>
              <a:gd name="connsiteY2" fmla="*/ 2425868 h 3158937"/>
              <a:gd name="connsiteX3" fmla="*/ 2608033 w 3224556"/>
              <a:gd name="connsiteY3" fmla="*/ 3158937 h 3158937"/>
              <a:gd name="connsiteX4" fmla="*/ 0 w 3224556"/>
              <a:gd name="connsiteY4" fmla="*/ 1897312 h 3158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4556" h="3158937">
                <a:moveTo>
                  <a:pt x="1595670" y="0"/>
                </a:moveTo>
                <a:lnTo>
                  <a:pt x="3224556" y="0"/>
                </a:lnTo>
                <a:lnTo>
                  <a:pt x="3224556" y="2425868"/>
                </a:lnTo>
                <a:lnTo>
                  <a:pt x="2608033" y="3158937"/>
                </a:lnTo>
                <a:lnTo>
                  <a:pt x="0" y="1897312"/>
                </a:lnTo>
                <a:close/>
              </a:path>
            </a:pathLst>
          </a:custGeom>
        </p:spPr>
      </p:pic>
      <p:sp>
        <p:nvSpPr>
          <p:cNvPr id="53" name="矩形 52">
            <a:extLst>
              <a:ext uri="{FF2B5EF4-FFF2-40B4-BE49-F238E27FC236}">
                <a16:creationId xmlns:a16="http://schemas.microsoft.com/office/drawing/2014/main" id="{E584256E-9E5C-40EB-B61A-5CA7D5307FE9}"/>
              </a:ext>
            </a:extLst>
          </p:cNvPr>
          <p:cNvSpPr/>
          <p:nvPr userDrawn="1"/>
        </p:nvSpPr>
        <p:spPr>
          <a:xfrm>
            <a:off x="4749877" y="1198350"/>
            <a:ext cx="6769023" cy="4528800"/>
          </a:xfrm>
          <a:prstGeom prst="rect">
            <a:avLst/>
          </a:prstGeom>
          <a:solidFill>
            <a:schemeClr val="accent1">
              <a:lumMod val="60000"/>
              <a:lumOff val="40000"/>
              <a:alpha val="0"/>
            </a:schemeClr>
          </a:solidFill>
          <a:ln w="63500">
            <a:solidFill>
              <a:schemeClr val="accent1">
                <a:lumMod val="60000"/>
                <a:lumOff val="40000"/>
              </a:schemeClr>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任意多边形: 形状 53">
            <a:extLst>
              <a:ext uri="{FF2B5EF4-FFF2-40B4-BE49-F238E27FC236}">
                <a16:creationId xmlns:a16="http://schemas.microsoft.com/office/drawing/2014/main" id="{B38962C3-D2C4-477D-9C4D-5B2D9BA43DEB}"/>
              </a:ext>
            </a:extLst>
          </p:cNvPr>
          <p:cNvSpPr/>
          <p:nvPr userDrawn="1"/>
        </p:nvSpPr>
        <p:spPr>
          <a:xfrm rot="16200000">
            <a:off x="2901625" y="-2259655"/>
            <a:ext cx="8564881" cy="11783709"/>
          </a:xfrm>
          <a:custGeom>
            <a:avLst/>
            <a:gdLst>
              <a:gd name="connsiteX0" fmla="*/ 12192000 w 12192000"/>
              <a:gd name="connsiteY0" fmla="*/ 5237609 h 5237609"/>
              <a:gd name="connsiteX1" fmla="*/ 0 w 12192000"/>
              <a:gd name="connsiteY1" fmla="*/ 5237609 h 5237609"/>
              <a:gd name="connsiteX2" fmla="*/ 0 w 12192000"/>
              <a:gd name="connsiteY2" fmla="*/ 3905030 h 5237609"/>
              <a:gd name="connsiteX3" fmla="*/ 5529103 w 12192000"/>
              <a:gd name="connsiteY3" fmla="*/ 0 h 5237609"/>
              <a:gd name="connsiteX4" fmla="*/ 6227551 w 12192000"/>
              <a:gd name="connsiteY4" fmla="*/ 0 h 5237609"/>
              <a:gd name="connsiteX5" fmla="*/ 12192000 w 12192000"/>
              <a:gd name="connsiteY5" fmla="*/ 4091431 h 523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237609">
                <a:moveTo>
                  <a:pt x="12192000" y="5237609"/>
                </a:moveTo>
                <a:lnTo>
                  <a:pt x="0" y="5237609"/>
                </a:lnTo>
                <a:lnTo>
                  <a:pt x="0" y="3905030"/>
                </a:lnTo>
                <a:lnTo>
                  <a:pt x="5529103" y="0"/>
                </a:lnTo>
                <a:lnTo>
                  <a:pt x="6227551" y="0"/>
                </a:lnTo>
                <a:lnTo>
                  <a:pt x="12192000" y="4091431"/>
                </a:lnTo>
                <a:close/>
              </a:path>
            </a:pathLst>
          </a:custGeom>
          <a:gradFill flip="none" rotWithShape="1">
            <a:gsLst>
              <a:gs pos="0">
                <a:schemeClr val="accent2">
                  <a:alpha val="0"/>
                </a:schemeClr>
              </a:gs>
              <a:gs pos="52000">
                <a:schemeClr val="accent2">
                  <a:alpha val="10000"/>
                </a:schemeClr>
              </a:gs>
              <a:gs pos="100000">
                <a:schemeClr val="accent2">
                  <a:alpha val="0"/>
                </a:schemeClr>
              </a:gs>
            </a:gsLst>
            <a:lin ang="5400000" scaled="1"/>
            <a:tileRect/>
          </a:gradFill>
          <a:ln w="88900">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327855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1">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A147D41-17A6-4231-AE26-D58AC69281BA}"/>
              </a:ext>
            </a:extLst>
          </p:cNvPr>
          <p:cNvPicPr>
            <a:picLocks noChangeAspect="1"/>
          </p:cNvPicPr>
          <p:nvPr userDrawn="1"/>
        </p:nvPicPr>
        <p:blipFill>
          <a:blip r:embed="rId8" cstate="screen">
            <a:extLst>
              <a:ext uri="{BEBA8EAE-BF5A-486C-A8C5-ECC9F3942E4B}">
                <a14:imgProps xmlns:a14="http://schemas.microsoft.com/office/drawing/2010/main">
                  <a14:imgLayer r:embed="rId9">
                    <a14:imgEffect>
                      <a14:brightnessContrast bright="-50000"/>
                    </a14:imgEffect>
                  </a14:imgLayer>
                </a14:imgProps>
              </a:ext>
              <a:ext uri="{28A0092B-C50C-407E-A947-70E740481C1C}">
                <a14:useLocalDpi xmlns:a14="http://schemas.microsoft.com/office/drawing/2010/main"/>
              </a:ext>
            </a:extLst>
          </a:blip>
          <a:stretch>
            <a:fillRect/>
          </a:stretch>
        </p:blipFill>
        <p:spPr>
          <a:xfrm>
            <a:off x="0" y="-57052"/>
            <a:ext cx="12192000" cy="6915052"/>
          </a:xfrm>
          <a:prstGeom prst="rect">
            <a:avLst/>
          </a:prstGeom>
        </p:spPr>
      </p:pic>
      <p:sp>
        <p:nvSpPr>
          <p:cNvPr id="2" name="标题 1">
            <a:extLst>
              <a:ext uri="{FF2B5EF4-FFF2-40B4-BE49-F238E27FC236}">
                <a16:creationId xmlns:a16="http://schemas.microsoft.com/office/drawing/2014/main" id="{067B14B4-27F5-41E8-8F47-E6EEE3B6EA31}"/>
              </a:ext>
            </a:extLst>
          </p:cNvPr>
          <p:cNvSpPr>
            <a:spLocks noGrp="1"/>
          </p:cNvSpPr>
          <p:nvPr>
            <p:ph type="title"/>
          </p:nvPr>
        </p:nvSpPr>
        <p:spPr>
          <a:xfrm>
            <a:off x="5080815" y="474760"/>
            <a:ext cx="2030371" cy="561182"/>
          </a:xfrm>
          <a:prstGeom prst="rect">
            <a:avLst/>
          </a:prstGeom>
        </p:spPr>
        <p:txBody>
          <a:bodyPr/>
          <a:lstStyle>
            <a:lvl1pPr algn="ctr">
              <a:defRPr sz="2800">
                <a:gradFill>
                  <a:gsLst>
                    <a:gs pos="0">
                      <a:schemeClr val="accent1">
                        <a:lumMod val="60000"/>
                        <a:lumOff val="40000"/>
                      </a:schemeClr>
                    </a:gs>
                    <a:gs pos="100000">
                      <a:schemeClr val="accent1">
                        <a:lumMod val="75000"/>
                      </a:schemeClr>
                    </a:gs>
                  </a:gsLst>
                  <a:lin ang="5400000" scaled="1"/>
                </a:gradFill>
              </a:defRPr>
            </a:lvl1pPr>
          </a:lstStyle>
          <a:p>
            <a:r>
              <a:rPr lang="zh-CN" altLang="en-US" dirty="0"/>
              <a:t>单击此处编辑</a:t>
            </a:r>
          </a:p>
        </p:txBody>
      </p:sp>
      <p:sp>
        <p:nvSpPr>
          <p:cNvPr id="9" name="Snip and Round Single Corner Rectangle 63-mask">
            <a:extLst>
              <a:ext uri="{FF2B5EF4-FFF2-40B4-BE49-F238E27FC236}">
                <a16:creationId xmlns:a16="http://schemas.microsoft.com/office/drawing/2014/main" id="{8A3295C1-B308-4B37-85E0-6F48DA264AC5}"/>
              </a:ext>
            </a:extLst>
          </p:cNvPr>
          <p:cNvSpPr/>
          <p:nvPr userDrawn="1">
            <p:custDataLst>
              <p:tags r:id="rId1"/>
            </p:custDataLst>
          </p:nvPr>
        </p:nvSpPr>
        <p:spPr>
          <a:xfrm>
            <a:off x="847098" y="1364712"/>
            <a:ext cx="10579468" cy="4677683"/>
          </a:xfrm>
          <a:prstGeom prst="snipRoundRect">
            <a:avLst>
              <a:gd name="adj1" fmla="val 0"/>
              <a:gd name="adj2" fmla="val 16667"/>
            </a:avLst>
          </a:prstGeom>
          <a:blipFill>
            <a:blip r:embed="rId10">
              <a:extLst>
                <a:ext uri="{BEBA8EAE-BF5A-486C-A8C5-ECC9F3942E4B}">
                  <a14:imgProps xmlns:a14="http://schemas.microsoft.com/office/drawing/2010/main">
                    <a14:imgLayer r:embed="rId11">
                      <a14:imgEffect>
                        <a14:brightnessContrast contrast="40000"/>
                      </a14:imgEffect>
                    </a14:imgLayer>
                  </a14:imgProps>
                </a:ext>
              </a:extLst>
            </a:blip>
            <a:stretch>
              <a:fillRect/>
            </a:stretch>
          </a:blip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Snip and Round Single Corner Rectangle 63-mask-mask">
            <a:extLst>
              <a:ext uri="{FF2B5EF4-FFF2-40B4-BE49-F238E27FC236}">
                <a16:creationId xmlns:a16="http://schemas.microsoft.com/office/drawing/2014/main" id="{FF780C44-573F-49C5-9E81-0739C4911576}"/>
              </a:ext>
            </a:extLst>
          </p:cNvPr>
          <p:cNvSpPr/>
          <p:nvPr userDrawn="1">
            <p:custDataLst>
              <p:tags r:id="rId2"/>
            </p:custDataLst>
          </p:nvPr>
        </p:nvSpPr>
        <p:spPr>
          <a:xfrm>
            <a:off x="847098" y="1364712"/>
            <a:ext cx="10579468" cy="4677683"/>
          </a:xfrm>
          <a:prstGeom prst="snipRoundRect">
            <a:avLst>
              <a:gd name="adj1" fmla="val 0"/>
              <a:gd name="adj2" fmla="val 16667"/>
            </a:avLst>
          </a:prstGeom>
          <a:gradFill flip="none" rotWithShape="1">
            <a:gsLst>
              <a:gs pos="40000">
                <a:schemeClr val="tx1">
                  <a:alpha val="80000"/>
                </a:schemeClr>
              </a:gs>
              <a:gs pos="100000">
                <a:schemeClr val="tx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id="{A9D5939D-99E4-4082-8B73-6344C1D37199}"/>
              </a:ext>
            </a:extLst>
          </p:cNvPr>
          <p:cNvSpPr txBox="1"/>
          <p:nvPr userDrawn="1"/>
        </p:nvSpPr>
        <p:spPr>
          <a:xfrm>
            <a:off x="5298072" y="913809"/>
            <a:ext cx="1668880" cy="280077"/>
          </a:xfrm>
          <a:prstGeom prst="rect">
            <a:avLst/>
          </a:prstGeom>
          <a:noFill/>
          <a:effectLst/>
        </p:spPr>
        <p:txBody>
          <a:bodyPr wrap="square" lIns="64008" tIns="32004" rIns="64008" bIns="32004">
            <a:spAutoFit/>
          </a:bodyPr>
          <a:lstStyle/>
          <a:p>
            <a:pPr algn="dist"/>
            <a:r>
              <a:rPr lang="en-US" altLang="zh-CN" sz="1400" dirty="0">
                <a:ln w="6667">
                  <a:noFill/>
                </a:ln>
                <a:solidFill>
                  <a:schemeClr val="accent2"/>
                </a:solidFill>
              </a:rPr>
              <a:t>METAVERSE</a:t>
            </a:r>
            <a:endParaRPr lang="zh-CN" altLang="en-US" sz="1400" dirty="0">
              <a:ln w="6667">
                <a:noFill/>
              </a:ln>
              <a:solidFill>
                <a:schemeClr val="accent2"/>
              </a:solidFill>
            </a:endParaRPr>
          </a:p>
        </p:txBody>
      </p:sp>
      <p:grpSp>
        <p:nvGrpSpPr>
          <p:cNvPr id="24" name="组合 23">
            <a:extLst>
              <a:ext uri="{FF2B5EF4-FFF2-40B4-BE49-F238E27FC236}">
                <a16:creationId xmlns:a16="http://schemas.microsoft.com/office/drawing/2014/main" id="{B287D2DB-D01A-4103-BEC8-F768FC657503}"/>
              </a:ext>
            </a:extLst>
          </p:cNvPr>
          <p:cNvGrpSpPr/>
          <p:nvPr userDrawn="1"/>
        </p:nvGrpSpPr>
        <p:grpSpPr>
          <a:xfrm>
            <a:off x="4710925" y="762249"/>
            <a:ext cx="2731239" cy="0"/>
            <a:chOff x="4699585" y="762249"/>
            <a:chExt cx="2731239" cy="0"/>
          </a:xfrm>
        </p:grpSpPr>
        <p:cxnSp>
          <p:nvCxnSpPr>
            <p:cNvPr id="25" name="直接连接符 24">
              <a:extLst>
                <a:ext uri="{FF2B5EF4-FFF2-40B4-BE49-F238E27FC236}">
                  <a16:creationId xmlns:a16="http://schemas.microsoft.com/office/drawing/2014/main" id="{126CC729-FD28-4899-AA43-2DA3B61BCEFE}"/>
                </a:ext>
              </a:extLst>
            </p:cNvPr>
            <p:cNvCxnSpPr>
              <a:cxnSpLocks/>
            </p:cNvCxnSpPr>
            <p:nvPr/>
          </p:nvCxnSpPr>
          <p:spPr>
            <a:xfrm flipH="1">
              <a:off x="4699585"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0101801-EA9F-47F3-8CA0-AF63FA5936F5}"/>
                </a:ext>
              </a:extLst>
            </p:cNvPr>
            <p:cNvCxnSpPr>
              <a:cxnSpLocks/>
            </p:cNvCxnSpPr>
            <p:nvPr/>
          </p:nvCxnSpPr>
          <p:spPr>
            <a:xfrm>
              <a:off x="7153584"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a16="http://schemas.microsoft.com/office/drawing/2014/main" id="{7EB7C607-6B93-42B7-A1EE-E1431ADFF504}"/>
              </a:ext>
            </a:extLst>
          </p:cNvPr>
          <p:cNvSpPr/>
          <p:nvPr userDrawn="1">
            <p:custDataLst>
              <p:tags r:id="rId3"/>
            </p:custDataLst>
          </p:nvPr>
        </p:nvSpPr>
        <p:spPr>
          <a:xfrm>
            <a:off x="7530165" y="5722541"/>
            <a:ext cx="4005944" cy="500744"/>
          </a:xfrm>
          <a:custGeom>
            <a:avLst/>
            <a:gdLst>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3913414 w 4169229"/>
              <a:gd name="connsiteY10" fmla="*/ 413657 h 669471"/>
              <a:gd name="connsiteX11" fmla="*/ 3913414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3913414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4032373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4055032 w 4169229"/>
              <a:gd name="connsiteY11" fmla="*/ 0 h 669471"/>
              <a:gd name="connsiteX12" fmla="*/ 4169229 w 4169229"/>
              <a:gd name="connsiteY12" fmla="*/ 0 h 66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69229" h="669471">
                <a:moveTo>
                  <a:pt x="4169229" y="0"/>
                </a:moveTo>
                <a:lnTo>
                  <a:pt x="4169229" y="604157"/>
                </a:lnTo>
                <a:lnTo>
                  <a:pt x="3907972" y="604157"/>
                </a:lnTo>
                <a:lnTo>
                  <a:pt x="3842658" y="669471"/>
                </a:lnTo>
                <a:lnTo>
                  <a:pt x="1997529" y="669471"/>
                </a:lnTo>
                <a:lnTo>
                  <a:pt x="1845129" y="549728"/>
                </a:lnTo>
                <a:lnTo>
                  <a:pt x="604157" y="549728"/>
                </a:lnTo>
                <a:lnTo>
                  <a:pt x="511629" y="609600"/>
                </a:lnTo>
                <a:lnTo>
                  <a:pt x="0" y="609600"/>
                </a:lnTo>
                <a:lnTo>
                  <a:pt x="0" y="413657"/>
                </a:lnTo>
                <a:lnTo>
                  <a:pt x="4043703" y="413657"/>
                </a:lnTo>
                <a:lnTo>
                  <a:pt x="4055032" y="0"/>
                </a:lnTo>
                <a:lnTo>
                  <a:pt x="4169229" y="0"/>
                </a:lnTo>
                <a:close/>
              </a:path>
            </a:pathLst>
          </a:custGeom>
          <a:gradFill flip="none" rotWithShape="1">
            <a:gsLst>
              <a:gs pos="0">
                <a:schemeClr val="accent1">
                  <a:lumMod val="60000"/>
                  <a:lumOff val="40000"/>
                </a:schemeClr>
              </a:gs>
              <a:gs pos="100000">
                <a:schemeClr val="accent1">
                  <a:lumMod val="50000"/>
                </a:schemeClr>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剪去左右顶角 35">
            <a:extLst>
              <a:ext uri="{FF2B5EF4-FFF2-40B4-BE49-F238E27FC236}">
                <a16:creationId xmlns:a16="http://schemas.microsoft.com/office/drawing/2014/main" id="{4D77894D-9D02-464E-ABEA-BB436D01EAE4}"/>
              </a:ext>
            </a:extLst>
          </p:cNvPr>
          <p:cNvSpPr/>
          <p:nvPr userDrawn="1">
            <p:custDataLst>
              <p:tags r:id="rId4"/>
            </p:custDataLst>
          </p:nvPr>
        </p:nvSpPr>
        <p:spPr>
          <a:xfrm rot="16200000">
            <a:off x="10847533" y="3612881"/>
            <a:ext cx="1313662" cy="174567"/>
          </a:xfrm>
          <a:prstGeom prst="snip2SameRect">
            <a:avLst>
              <a:gd name="adj1" fmla="val 50000"/>
              <a:gd name="adj2" fmla="val 0"/>
            </a:avLst>
          </a:prstGeom>
          <a:gradFill flip="none" rotWithShape="1">
            <a:gsLst>
              <a:gs pos="0">
                <a:schemeClr val="accent1">
                  <a:lumMod val="60000"/>
                  <a:lumOff val="40000"/>
                </a:schemeClr>
              </a:gs>
              <a:gs pos="100000">
                <a:schemeClr val="accent1">
                  <a:lumMod val="50000"/>
                </a:schemeClr>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半闭框 39">
            <a:extLst>
              <a:ext uri="{FF2B5EF4-FFF2-40B4-BE49-F238E27FC236}">
                <a16:creationId xmlns:a16="http://schemas.microsoft.com/office/drawing/2014/main" id="{0CD58C51-5EE0-4BD1-AAE9-AE775A9D57C8}"/>
              </a:ext>
            </a:extLst>
          </p:cNvPr>
          <p:cNvSpPr/>
          <p:nvPr userDrawn="1">
            <p:custDataLst>
              <p:tags r:id="rId5"/>
            </p:custDataLst>
          </p:nvPr>
        </p:nvSpPr>
        <p:spPr>
          <a:xfrm>
            <a:off x="847098" y="1351975"/>
            <a:ext cx="581198" cy="606298"/>
          </a:xfrm>
          <a:prstGeom prst="halfFrame">
            <a:avLst>
              <a:gd name="adj1" fmla="val 19210"/>
              <a:gd name="adj2" fmla="val 16903"/>
            </a:avLst>
          </a:prstGeom>
          <a:gradFill flip="none" rotWithShape="1">
            <a:gsLst>
              <a:gs pos="0">
                <a:schemeClr val="accent1">
                  <a:lumMod val="60000"/>
                  <a:lumOff val="40000"/>
                </a:schemeClr>
              </a:gs>
              <a:gs pos="100000">
                <a:schemeClr val="accent1">
                  <a:lumMod val="75000"/>
                </a:schemeClr>
              </a:gs>
            </a:gsLst>
            <a:lin ang="81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6832A4CB-3D8E-4537-B89E-EFCC12A24504}"/>
              </a:ext>
            </a:extLst>
          </p:cNvPr>
          <p:cNvPicPr>
            <a:picLocks noChangeAspect="1"/>
          </p:cNvPicPr>
          <p:nvPr userDrawn="1">
            <p:custDataLst>
              <p:tags r:id="rId6"/>
            </p:custDataLst>
          </p:nvPr>
        </p:nvPicPr>
        <p:blipFill>
          <a:blip r:embed="rId1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9533137" y="1156497"/>
            <a:ext cx="1144366" cy="409712"/>
          </a:xfrm>
          <a:prstGeom prst="rect">
            <a:avLst/>
          </a:prstGeom>
          <a:effectLst/>
        </p:spPr>
      </p:pic>
    </p:spTree>
    <p:extLst>
      <p:ext uri="{BB962C8B-B14F-4D97-AF65-F5344CB8AC3E}">
        <p14:creationId xmlns:p14="http://schemas.microsoft.com/office/powerpoint/2010/main" val="168385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2">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8519865-9882-4297-9C31-B934F006C4B1}"/>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tretch>
            <a:fillRect/>
          </a:stretch>
        </p:blipFill>
        <p:spPr>
          <a:xfrm>
            <a:off x="0" y="-57052"/>
            <a:ext cx="12192000" cy="6915052"/>
          </a:xfrm>
          <a:prstGeom prst="rect">
            <a:avLst/>
          </a:prstGeom>
        </p:spPr>
      </p:pic>
      <p:sp>
        <p:nvSpPr>
          <p:cNvPr id="4" name="任意多边形: 形状 3">
            <a:extLst>
              <a:ext uri="{FF2B5EF4-FFF2-40B4-BE49-F238E27FC236}">
                <a16:creationId xmlns:a16="http://schemas.microsoft.com/office/drawing/2014/main" id="{086BBBE7-BBBA-486A-B84E-C048461A04BC}"/>
              </a:ext>
            </a:extLst>
          </p:cNvPr>
          <p:cNvSpPr/>
          <p:nvPr userDrawn="1"/>
        </p:nvSpPr>
        <p:spPr>
          <a:xfrm>
            <a:off x="-104172" y="1364712"/>
            <a:ext cx="11530738" cy="4981658"/>
          </a:xfrm>
          <a:custGeom>
            <a:avLst/>
            <a:gdLst>
              <a:gd name="connsiteX0" fmla="*/ 0 w 11426566"/>
              <a:gd name="connsiteY0" fmla="*/ 0 h 4677683"/>
              <a:gd name="connsiteX1" fmla="*/ 10646937 w 11426566"/>
              <a:gd name="connsiteY1" fmla="*/ 0 h 4677683"/>
              <a:gd name="connsiteX2" fmla="*/ 11426566 w 11426566"/>
              <a:gd name="connsiteY2" fmla="*/ 779629 h 4677683"/>
              <a:gd name="connsiteX3" fmla="*/ 11426566 w 11426566"/>
              <a:gd name="connsiteY3" fmla="*/ 4677683 h 4677683"/>
              <a:gd name="connsiteX4" fmla="*/ 0 w 11426566"/>
              <a:gd name="connsiteY4" fmla="*/ 4677683 h 4677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6566" h="4677683">
                <a:moveTo>
                  <a:pt x="0" y="0"/>
                </a:moveTo>
                <a:lnTo>
                  <a:pt x="10646937" y="0"/>
                </a:lnTo>
                <a:lnTo>
                  <a:pt x="11426566" y="779629"/>
                </a:lnTo>
                <a:lnTo>
                  <a:pt x="11426566" y="4677683"/>
                </a:lnTo>
                <a:lnTo>
                  <a:pt x="0" y="4677683"/>
                </a:lnTo>
                <a:close/>
              </a:path>
            </a:pathLst>
          </a:custGeom>
          <a:blipFill dpi="0" rotWithShape="1">
            <a:blip r:embed="rId4">
              <a:extLst>
                <a:ext uri="{BEBA8EAE-BF5A-486C-A8C5-ECC9F3942E4B}">
                  <a14:imgProps xmlns:a14="http://schemas.microsoft.com/office/drawing/2010/main">
                    <a14:imgLayer r:embed="rId5">
                      <a14:imgEffect>
                        <a14:brightnessContrast bright="-40000" contrast="40000"/>
                      </a14:imgEffect>
                    </a14:imgLayer>
                  </a14:imgProps>
                </a:ext>
              </a:extLst>
            </a:blip>
            <a:srcRect/>
            <a:stretch>
              <a:fillRect/>
            </a:stretch>
          </a:blipFill>
          <a:ln>
            <a:solidFill>
              <a:schemeClr val="accent2">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2" name="Freeform 71-mask">
            <a:extLst>
              <a:ext uri="{FF2B5EF4-FFF2-40B4-BE49-F238E27FC236}">
                <a16:creationId xmlns:a16="http://schemas.microsoft.com/office/drawing/2014/main" id="{22C9598E-9B02-4C2C-A9C3-78F1837FB383}"/>
              </a:ext>
            </a:extLst>
          </p:cNvPr>
          <p:cNvSpPr/>
          <p:nvPr userDrawn="1"/>
        </p:nvSpPr>
        <p:spPr>
          <a:xfrm>
            <a:off x="-104172" y="1364712"/>
            <a:ext cx="11530738" cy="4677683"/>
          </a:xfrm>
          <a:custGeom>
            <a:avLst/>
            <a:gdLst>
              <a:gd name="connsiteX0" fmla="*/ 0 w 11426566"/>
              <a:gd name="connsiteY0" fmla="*/ 0 h 4677683"/>
              <a:gd name="connsiteX1" fmla="*/ 10646937 w 11426566"/>
              <a:gd name="connsiteY1" fmla="*/ 0 h 4677683"/>
              <a:gd name="connsiteX2" fmla="*/ 11426566 w 11426566"/>
              <a:gd name="connsiteY2" fmla="*/ 779629 h 4677683"/>
              <a:gd name="connsiteX3" fmla="*/ 11426566 w 11426566"/>
              <a:gd name="connsiteY3" fmla="*/ 4677683 h 4677683"/>
              <a:gd name="connsiteX4" fmla="*/ 0 w 11426566"/>
              <a:gd name="connsiteY4" fmla="*/ 4677683 h 4677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6566" h="4677683">
                <a:moveTo>
                  <a:pt x="0" y="0"/>
                </a:moveTo>
                <a:lnTo>
                  <a:pt x="10646937" y="0"/>
                </a:lnTo>
                <a:lnTo>
                  <a:pt x="11426566" y="779629"/>
                </a:lnTo>
                <a:lnTo>
                  <a:pt x="11426566" y="4677683"/>
                </a:lnTo>
                <a:lnTo>
                  <a:pt x="0" y="4677683"/>
                </a:lnTo>
                <a:close/>
              </a:path>
            </a:pathLst>
          </a:custGeom>
          <a:solidFill>
            <a:srgbClr val="000000">
              <a:alpha val="5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 name="任意多边形: 形状 4">
            <a:extLst>
              <a:ext uri="{FF2B5EF4-FFF2-40B4-BE49-F238E27FC236}">
                <a16:creationId xmlns:a16="http://schemas.microsoft.com/office/drawing/2014/main" id="{13E54CF8-610E-4273-83FB-E77A774DC086}"/>
              </a:ext>
            </a:extLst>
          </p:cNvPr>
          <p:cNvSpPr/>
          <p:nvPr userDrawn="1"/>
        </p:nvSpPr>
        <p:spPr>
          <a:xfrm>
            <a:off x="7530165" y="6038343"/>
            <a:ext cx="4005944" cy="500744"/>
          </a:xfrm>
          <a:custGeom>
            <a:avLst/>
            <a:gdLst>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3913414 w 4169229"/>
              <a:gd name="connsiteY10" fmla="*/ 413657 h 669471"/>
              <a:gd name="connsiteX11" fmla="*/ 3913414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3913414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4032373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4055032 w 4169229"/>
              <a:gd name="connsiteY11" fmla="*/ 0 h 669471"/>
              <a:gd name="connsiteX12" fmla="*/ 4169229 w 4169229"/>
              <a:gd name="connsiteY12" fmla="*/ 0 h 66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69229" h="669471">
                <a:moveTo>
                  <a:pt x="4169229" y="0"/>
                </a:moveTo>
                <a:lnTo>
                  <a:pt x="4169229" y="604157"/>
                </a:lnTo>
                <a:lnTo>
                  <a:pt x="3907972" y="604157"/>
                </a:lnTo>
                <a:lnTo>
                  <a:pt x="3842658" y="669471"/>
                </a:lnTo>
                <a:lnTo>
                  <a:pt x="1997529" y="669471"/>
                </a:lnTo>
                <a:lnTo>
                  <a:pt x="1845129" y="549728"/>
                </a:lnTo>
                <a:lnTo>
                  <a:pt x="604157" y="549728"/>
                </a:lnTo>
                <a:lnTo>
                  <a:pt x="511629" y="609600"/>
                </a:lnTo>
                <a:lnTo>
                  <a:pt x="0" y="609600"/>
                </a:lnTo>
                <a:lnTo>
                  <a:pt x="0" y="413657"/>
                </a:lnTo>
                <a:lnTo>
                  <a:pt x="4043703" y="413657"/>
                </a:lnTo>
                <a:lnTo>
                  <a:pt x="4055032" y="0"/>
                </a:lnTo>
                <a:lnTo>
                  <a:pt x="4169229" y="0"/>
                </a:lnTo>
                <a:close/>
              </a:path>
            </a:pathLst>
          </a:custGeom>
          <a:gradFill flip="none" rotWithShape="1">
            <a:gsLst>
              <a:gs pos="0">
                <a:schemeClr val="accent1">
                  <a:lumMod val="60000"/>
                  <a:lumOff val="40000"/>
                </a:schemeClr>
              </a:gs>
              <a:gs pos="100000">
                <a:schemeClr val="accent1">
                  <a:lumMod val="50000"/>
                </a:schemeClr>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剪去左右顶角 5">
            <a:extLst>
              <a:ext uri="{FF2B5EF4-FFF2-40B4-BE49-F238E27FC236}">
                <a16:creationId xmlns:a16="http://schemas.microsoft.com/office/drawing/2014/main" id="{940FEDCB-1C28-45A4-B1D6-25E341358217}"/>
              </a:ext>
            </a:extLst>
          </p:cNvPr>
          <p:cNvSpPr/>
          <p:nvPr userDrawn="1"/>
        </p:nvSpPr>
        <p:spPr>
          <a:xfrm rot="16200000">
            <a:off x="10847533" y="3612881"/>
            <a:ext cx="1313662" cy="174567"/>
          </a:xfrm>
          <a:prstGeom prst="snip2SameRect">
            <a:avLst>
              <a:gd name="adj1" fmla="val 50000"/>
              <a:gd name="adj2" fmla="val 0"/>
            </a:avLst>
          </a:prstGeom>
          <a:gradFill flip="none" rotWithShape="1">
            <a:gsLst>
              <a:gs pos="0">
                <a:schemeClr val="accent1">
                  <a:lumMod val="60000"/>
                  <a:lumOff val="40000"/>
                </a:schemeClr>
              </a:gs>
              <a:gs pos="100000">
                <a:schemeClr val="accent1">
                  <a:lumMod val="50000"/>
                </a:schemeClr>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DD0A0A4E-91F4-4668-9D7E-319E87D04BA2}"/>
              </a:ext>
            </a:extLst>
          </p:cNvPr>
          <p:cNvSpPr/>
          <p:nvPr userDrawn="1"/>
        </p:nvSpPr>
        <p:spPr>
          <a:xfrm>
            <a:off x="1" y="1361353"/>
            <a:ext cx="471655" cy="111648"/>
          </a:xfrm>
          <a:custGeom>
            <a:avLst/>
            <a:gdLst>
              <a:gd name="connsiteX0" fmla="*/ 0 w 471655"/>
              <a:gd name="connsiteY0" fmla="*/ 0 h 111648"/>
              <a:gd name="connsiteX1" fmla="*/ 471655 w 471655"/>
              <a:gd name="connsiteY1" fmla="*/ 0 h 111648"/>
              <a:gd name="connsiteX2" fmla="*/ 364629 w 471655"/>
              <a:gd name="connsiteY2" fmla="*/ 111648 h 111648"/>
              <a:gd name="connsiteX3" fmla="*/ 0 w 471655"/>
              <a:gd name="connsiteY3" fmla="*/ 111648 h 111648"/>
            </a:gdLst>
            <a:ahLst/>
            <a:cxnLst>
              <a:cxn ang="0">
                <a:pos x="connsiteX0" y="connsiteY0"/>
              </a:cxn>
              <a:cxn ang="0">
                <a:pos x="connsiteX1" y="connsiteY1"/>
              </a:cxn>
              <a:cxn ang="0">
                <a:pos x="connsiteX2" y="connsiteY2"/>
              </a:cxn>
              <a:cxn ang="0">
                <a:pos x="connsiteX3" y="connsiteY3"/>
              </a:cxn>
            </a:cxnLst>
            <a:rect l="l" t="t" r="r" b="b"/>
            <a:pathLst>
              <a:path w="471655" h="111648">
                <a:moveTo>
                  <a:pt x="0" y="0"/>
                </a:moveTo>
                <a:lnTo>
                  <a:pt x="471655" y="0"/>
                </a:lnTo>
                <a:lnTo>
                  <a:pt x="364629" y="111648"/>
                </a:lnTo>
                <a:lnTo>
                  <a:pt x="0" y="111648"/>
                </a:lnTo>
                <a:close/>
              </a:path>
            </a:pathLst>
          </a:custGeom>
          <a:gradFill flip="none" rotWithShape="1">
            <a:gsLst>
              <a:gs pos="0">
                <a:schemeClr val="accent1">
                  <a:lumMod val="60000"/>
                  <a:lumOff val="40000"/>
                </a:schemeClr>
              </a:gs>
              <a:gs pos="100000">
                <a:schemeClr val="accent1">
                  <a:lumMod val="50000"/>
                </a:schemeClr>
              </a:gs>
            </a:gsLst>
            <a:lin ang="81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 name="图片 7">
            <a:extLst>
              <a:ext uri="{FF2B5EF4-FFF2-40B4-BE49-F238E27FC236}">
                <a16:creationId xmlns:a16="http://schemas.microsoft.com/office/drawing/2014/main" id="{05DEDA19-3D8E-4469-9FA5-9A75E96BC5A8}"/>
              </a:ext>
            </a:extLst>
          </p:cNvPr>
          <p:cNvPicPr>
            <a:picLocks noChangeAspect="1"/>
          </p:cNvPicPr>
          <p:nvPr userDrawn="1"/>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9533137" y="1156497"/>
            <a:ext cx="1144366" cy="409712"/>
          </a:xfrm>
          <a:prstGeom prst="rect">
            <a:avLst/>
          </a:prstGeom>
          <a:effectLst/>
        </p:spPr>
      </p:pic>
      <p:sp>
        <p:nvSpPr>
          <p:cNvPr id="61" name="文本框 60">
            <a:extLst>
              <a:ext uri="{FF2B5EF4-FFF2-40B4-BE49-F238E27FC236}">
                <a16:creationId xmlns:a16="http://schemas.microsoft.com/office/drawing/2014/main" id="{F360072D-2E40-49CA-B827-F88C15E6AB2E}"/>
              </a:ext>
            </a:extLst>
          </p:cNvPr>
          <p:cNvSpPr txBox="1"/>
          <p:nvPr userDrawn="1"/>
        </p:nvSpPr>
        <p:spPr>
          <a:xfrm>
            <a:off x="877657" y="897547"/>
            <a:ext cx="1668880" cy="280077"/>
          </a:xfrm>
          <a:prstGeom prst="rect">
            <a:avLst/>
          </a:prstGeom>
          <a:noFill/>
          <a:effectLst/>
        </p:spPr>
        <p:txBody>
          <a:bodyPr wrap="square" lIns="64008" tIns="32004" rIns="64008" bIns="32004">
            <a:spAutoFit/>
          </a:bodyPr>
          <a:lstStyle/>
          <a:p>
            <a:pPr algn="dist"/>
            <a:r>
              <a:rPr lang="en-US" altLang="zh-CN" sz="1400" dirty="0">
                <a:ln w="6667">
                  <a:noFill/>
                </a:ln>
                <a:solidFill>
                  <a:schemeClr val="accent2"/>
                </a:solidFill>
              </a:rPr>
              <a:t>METAVERSE</a:t>
            </a:r>
            <a:endParaRPr lang="zh-CN" altLang="en-US" sz="1400" dirty="0">
              <a:ln w="6667">
                <a:noFill/>
              </a:ln>
              <a:solidFill>
                <a:schemeClr val="accent2"/>
              </a:solidFill>
            </a:endParaRPr>
          </a:p>
        </p:txBody>
      </p:sp>
      <p:grpSp>
        <p:nvGrpSpPr>
          <p:cNvPr id="62" name="组合 61">
            <a:extLst>
              <a:ext uri="{FF2B5EF4-FFF2-40B4-BE49-F238E27FC236}">
                <a16:creationId xmlns:a16="http://schemas.microsoft.com/office/drawing/2014/main" id="{F35D8007-8F6D-416B-B9DE-F5FC72DA3FDE}"/>
              </a:ext>
            </a:extLst>
          </p:cNvPr>
          <p:cNvGrpSpPr/>
          <p:nvPr userDrawn="1"/>
        </p:nvGrpSpPr>
        <p:grpSpPr>
          <a:xfrm>
            <a:off x="290510" y="745987"/>
            <a:ext cx="2731239" cy="0"/>
            <a:chOff x="4699585" y="762249"/>
            <a:chExt cx="2731239" cy="0"/>
          </a:xfrm>
        </p:grpSpPr>
        <p:cxnSp>
          <p:nvCxnSpPr>
            <p:cNvPr id="63" name="直接连接符 62">
              <a:extLst>
                <a:ext uri="{FF2B5EF4-FFF2-40B4-BE49-F238E27FC236}">
                  <a16:creationId xmlns:a16="http://schemas.microsoft.com/office/drawing/2014/main" id="{B571824E-6A99-4695-B6D7-7A5EF84DCCB2}"/>
                </a:ext>
              </a:extLst>
            </p:cNvPr>
            <p:cNvCxnSpPr>
              <a:cxnSpLocks/>
            </p:cNvCxnSpPr>
            <p:nvPr/>
          </p:nvCxnSpPr>
          <p:spPr>
            <a:xfrm flipH="1">
              <a:off x="4699585"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5F66CF30-5684-4195-8E4D-4950450F0266}"/>
                </a:ext>
              </a:extLst>
            </p:cNvPr>
            <p:cNvCxnSpPr>
              <a:cxnSpLocks/>
            </p:cNvCxnSpPr>
            <p:nvPr/>
          </p:nvCxnSpPr>
          <p:spPr>
            <a:xfrm>
              <a:off x="7153584"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sp>
        <p:nvSpPr>
          <p:cNvPr id="67" name="标题 66">
            <a:extLst>
              <a:ext uri="{FF2B5EF4-FFF2-40B4-BE49-F238E27FC236}">
                <a16:creationId xmlns:a16="http://schemas.microsoft.com/office/drawing/2014/main" id="{44FE1FFF-60F3-49A5-B3B6-59CDC2A3FB88}"/>
              </a:ext>
            </a:extLst>
          </p:cNvPr>
          <p:cNvSpPr>
            <a:spLocks noGrp="1"/>
          </p:cNvSpPr>
          <p:nvPr>
            <p:ph type="title"/>
          </p:nvPr>
        </p:nvSpPr>
        <p:spPr>
          <a:xfrm>
            <a:off x="628394" y="479776"/>
            <a:ext cx="2055471" cy="532422"/>
          </a:xfrm>
          <a:prstGeom prst="rect">
            <a:avLst/>
          </a:prstGeom>
        </p:spPr>
        <p:txBody>
          <a:bodyPr/>
          <a:lstStyle>
            <a:lvl1pPr algn="ctr">
              <a:defRPr lang="zh-CN" altLang="en-US" sz="2800" dirty="0">
                <a:gradFill>
                  <a:gsLst>
                    <a:gs pos="0">
                      <a:schemeClr val="accent1">
                        <a:lumMod val="60000"/>
                        <a:lumOff val="40000"/>
                      </a:schemeClr>
                    </a:gs>
                    <a:gs pos="100000">
                      <a:schemeClr val="accent1">
                        <a:lumMod val="75000"/>
                      </a:schemeClr>
                    </a:gs>
                  </a:gsLst>
                  <a:lin ang="5400000" scaled="1"/>
                </a:gradFill>
              </a:defRPr>
            </a:lvl1pPr>
          </a:lstStyle>
          <a:p>
            <a:pPr lvl="0"/>
            <a:r>
              <a:rPr lang="zh-CN" altLang="en-US" dirty="0"/>
              <a:t>单击此处编辑</a:t>
            </a:r>
          </a:p>
        </p:txBody>
      </p:sp>
      <p:sp>
        <p:nvSpPr>
          <p:cNvPr id="68" name="六边形 67">
            <a:extLst>
              <a:ext uri="{FF2B5EF4-FFF2-40B4-BE49-F238E27FC236}">
                <a16:creationId xmlns:a16="http://schemas.microsoft.com/office/drawing/2014/main" id="{0B96524C-A494-4F44-BBEE-88BD1683AB64}"/>
              </a:ext>
            </a:extLst>
          </p:cNvPr>
          <p:cNvSpPr/>
          <p:nvPr userDrawn="1"/>
        </p:nvSpPr>
        <p:spPr>
          <a:xfrm rot="20395638">
            <a:off x="11231861" y="15447"/>
            <a:ext cx="1903909" cy="1697941"/>
          </a:xfrm>
          <a:prstGeom prst="hexagon">
            <a:avLst>
              <a:gd name="adj" fmla="val 24429"/>
              <a:gd name="vf" fmla="val 115470"/>
            </a:avLst>
          </a:prstGeom>
          <a:noFill/>
          <a:ln w="38100">
            <a:solidFill>
              <a:schemeClr val="accent2"/>
            </a:solidFill>
          </a:ln>
          <a:effectLst>
            <a:glow rad="1143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619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3">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DD933EB-1CF7-4AC7-BE47-D5B358EB4BB1}"/>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9B85B01B-462E-401A-9398-F7C9DAC91623}"/>
              </a:ext>
            </a:extLst>
          </p:cNvPr>
          <p:cNvSpPr>
            <a:spLocks noGrp="1"/>
          </p:cNvSpPr>
          <p:nvPr>
            <p:ph type="title"/>
          </p:nvPr>
        </p:nvSpPr>
        <p:spPr>
          <a:xfrm>
            <a:off x="5080815" y="474760"/>
            <a:ext cx="2030371" cy="561182"/>
          </a:xfrm>
          <a:prstGeom prst="rect">
            <a:avLst/>
          </a:prstGeom>
        </p:spPr>
        <p:txBody>
          <a:bodyPr/>
          <a:lstStyle>
            <a:lvl1pPr algn="ctr">
              <a:defRPr sz="2800">
                <a:gradFill>
                  <a:gsLst>
                    <a:gs pos="0">
                      <a:schemeClr val="accent1">
                        <a:lumMod val="60000"/>
                        <a:lumOff val="40000"/>
                      </a:schemeClr>
                    </a:gs>
                    <a:gs pos="100000">
                      <a:schemeClr val="accent1">
                        <a:lumMod val="75000"/>
                      </a:schemeClr>
                    </a:gs>
                  </a:gsLst>
                  <a:lin ang="5400000" scaled="1"/>
                </a:gradFill>
              </a:defRPr>
            </a:lvl1pPr>
          </a:lstStyle>
          <a:p>
            <a:r>
              <a:rPr lang="zh-CN" altLang="en-US" dirty="0"/>
              <a:t>单击此处编辑</a:t>
            </a:r>
          </a:p>
        </p:txBody>
      </p:sp>
      <p:sp>
        <p:nvSpPr>
          <p:cNvPr id="4" name="文本框 3">
            <a:extLst>
              <a:ext uri="{FF2B5EF4-FFF2-40B4-BE49-F238E27FC236}">
                <a16:creationId xmlns:a16="http://schemas.microsoft.com/office/drawing/2014/main" id="{BB4F7D2F-9EFA-4DE4-9E2A-D66BCAC0F558}"/>
              </a:ext>
            </a:extLst>
          </p:cNvPr>
          <p:cNvSpPr txBox="1"/>
          <p:nvPr userDrawn="1"/>
        </p:nvSpPr>
        <p:spPr>
          <a:xfrm>
            <a:off x="5298072" y="913809"/>
            <a:ext cx="1668880" cy="280077"/>
          </a:xfrm>
          <a:prstGeom prst="rect">
            <a:avLst/>
          </a:prstGeom>
          <a:noFill/>
          <a:effectLst/>
        </p:spPr>
        <p:txBody>
          <a:bodyPr wrap="square" lIns="64008" tIns="32004" rIns="64008" bIns="32004">
            <a:spAutoFit/>
          </a:bodyPr>
          <a:lstStyle/>
          <a:p>
            <a:pPr algn="dist"/>
            <a:r>
              <a:rPr lang="en-US" altLang="zh-CN" sz="1400" dirty="0">
                <a:ln w="6667">
                  <a:noFill/>
                </a:ln>
                <a:solidFill>
                  <a:schemeClr val="accent2"/>
                </a:solidFill>
              </a:rPr>
              <a:t>METAVERSE</a:t>
            </a:r>
            <a:endParaRPr lang="zh-CN" altLang="en-US" sz="1400" dirty="0">
              <a:ln w="6667">
                <a:noFill/>
              </a:ln>
              <a:solidFill>
                <a:schemeClr val="accent2"/>
              </a:solidFill>
            </a:endParaRPr>
          </a:p>
        </p:txBody>
      </p:sp>
      <p:grpSp>
        <p:nvGrpSpPr>
          <p:cNvPr id="5" name="组合 4">
            <a:extLst>
              <a:ext uri="{FF2B5EF4-FFF2-40B4-BE49-F238E27FC236}">
                <a16:creationId xmlns:a16="http://schemas.microsoft.com/office/drawing/2014/main" id="{CB166CB4-164E-4C80-9FC4-05A228E8236A}"/>
              </a:ext>
            </a:extLst>
          </p:cNvPr>
          <p:cNvGrpSpPr/>
          <p:nvPr userDrawn="1"/>
        </p:nvGrpSpPr>
        <p:grpSpPr>
          <a:xfrm>
            <a:off x="4710925" y="762249"/>
            <a:ext cx="2731239" cy="0"/>
            <a:chOff x="4699585" y="762249"/>
            <a:chExt cx="2731239" cy="0"/>
          </a:xfrm>
        </p:grpSpPr>
        <p:cxnSp>
          <p:nvCxnSpPr>
            <p:cNvPr id="6" name="直接连接符 5">
              <a:extLst>
                <a:ext uri="{FF2B5EF4-FFF2-40B4-BE49-F238E27FC236}">
                  <a16:creationId xmlns:a16="http://schemas.microsoft.com/office/drawing/2014/main" id="{C087A446-AE20-4C20-ADA5-4D4353645193}"/>
                </a:ext>
              </a:extLst>
            </p:cNvPr>
            <p:cNvCxnSpPr>
              <a:cxnSpLocks/>
            </p:cNvCxnSpPr>
            <p:nvPr/>
          </p:nvCxnSpPr>
          <p:spPr>
            <a:xfrm flipH="1">
              <a:off x="4699585"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622672C-E6BA-43B2-AC9B-A46671D06952}"/>
                </a:ext>
              </a:extLst>
            </p:cNvPr>
            <p:cNvCxnSpPr>
              <a:cxnSpLocks/>
            </p:cNvCxnSpPr>
            <p:nvPr/>
          </p:nvCxnSpPr>
          <p:spPr>
            <a:xfrm>
              <a:off x="7153584"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103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F029325-240C-4B93-B26A-1DC714DA1728}"/>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文本框 3">
            <a:extLst>
              <a:ext uri="{FF2B5EF4-FFF2-40B4-BE49-F238E27FC236}">
                <a16:creationId xmlns:a16="http://schemas.microsoft.com/office/drawing/2014/main" id="{6C4BB8A6-414C-45EC-B417-71280E0C0A6C}"/>
              </a:ext>
            </a:extLst>
          </p:cNvPr>
          <p:cNvSpPr txBox="1"/>
          <p:nvPr userDrawn="1"/>
        </p:nvSpPr>
        <p:spPr>
          <a:xfrm>
            <a:off x="745050" y="5872619"/>
            <a:ext cx="10691952" cy="523220"/>
          </a:xfrm>
          <a:prstGeom prst="rect">
            <a:avLst/>
          </a:prstGeom>
          <a:noFill/>
        </p:spPr>
        <p:txBody>
          <a:bodyPr wrap="square" rtlCol="0">
            <a:spAutoFit/>
          </a:bodyPr>
          <a:lstStyle/>
          <a:p>
            <a:pPr algn="ctr"/>
            <a:r>
              <a:rPr lang="en-US" altLang="zh-CN" sz="1400" dirty="0">
                <a:solidFill>
                  <a:schemeClr val="accent3">
                    <a:lumMod val="75000"/>
                  </a:schemeClr>
                </a:solidFill>
              </a:rPr>
              <a:t>Lorem ipsum dolor sit amet, consectetuer adipiscing elit. Maecenas porttitor congue massa. Fusce posuere, magna sed pulvinar ultricies, purus lectus malesuada libero, sit amet commodo magna eros </a:t>
            </a:r>
            <a:r>
              <a:rPr lang="en-US" altLang="zh-CN" sz="1400" dirty="0" err="1">
                <a:solidFill>
                  <a:schemeClr val="accent3">
                    <a:lumMod val="75000"/>
                  </a:schemeClr>
                </a:solidFill>
              </a:rPr>
              <a:t>quis</a:t>
            </a:r>
            <a:r>
              <a:rPr lang="en-US" altLang="zh-CN" sz="1400" dirty="0">
                <a:solidFill>
                  <a:schemeClr val="accent3">
                    <a:lumMod val="75000"/>
                  </a:schemeClr>
                </a:solidFill>
              </a:rPr>
              <a:t> </a:t>
            </a:r>
            <a:r>
              <a:rPr lang="en-US" altLang="zh-CN" sz="1400" dirty="0" err="1">
                <a:solidFill>
                  <a:schemeClr val="accent3">
                    <a:lumMod val="75000"/>
                  </a:schemeClr>
                </a:solidFill>
              </a:rPr>
              <a:t>urna.Nunc</a:t>
            </a:r>
            <a:r>
              <a:rPr lang="en-US" altLang="zh-CN" sz="1400" dirty="0">
                <a:solidFill>
                  <a:schemeClr val="accent3">
                    <a:lumMod val="75000"/>
                  </a:schemeClr>
                </a:solidFill>
              </a:rPr>
              <a:t> </a:t>
            </a:r>
            <a:r>
              <a:rPr lang="en-US" altLang="zh-CN" sz="1400" dirty="0" err="1">
                <a:solidFill>
                  <a:schemeClr val="accent3">
                    <a:lumMod val="75000"/>
                  </a:schemeClr>
                </a:solidFill>
              </a:rPr>
              <a:t>viverra</a:t>
            </a:r>
            <a:r>
              <a:rPr lang="en-US" altLang="zh-CN" sz="1400" dirty="0">
                <a:solidFill>
                  <a:schemeClr val="accent3">
                    <a:lumMod val="75000"/>
                  </a:schemeClr>
                </a:solidFill>
              </a:rPr>
              <a:t> </a:t>
            </a:r>
            <a:r>
              <a:rPr lang="en-US" altLang="zh-CN" sz="1400" dirty="0" err="1">
                <a:solidFill>
                  <a:schemeClr val="accent3">
                    <a:lumMod val="75000"/>
                  </a:schemeClr>
                </a:solidFill>
              </a:rPr>
              <a:t>imperdiet</a:t>
            </a:r>
            <a:r>
              <a:rPr lang="en-US" altLang="zh-CN" sz="1400" dirty="0">
                <a:solidFill>
                  <a:schemeClr val="accent3">
                    <a:lumMod val="75000"/>
                  </a:schemeClr>
                </a:solidFill>
              </a:rPr>
              <a:t> </a:t>
            </a:r>
            <a:r>
              <a:rPr lang="en-US" altLang="zh-CN" sz="1400" dirty="0" err="1">
                <a:solidFill>
                  <a:schemeClr val="accent3">
                    <a:lumMod val="75000"/>
                  </a:schemeClr>
                </a:solidFill>
              </a:rPr>
              <a:t>enim</a:t>
            </a:r>
            <a:r>
              <a:rPr lang="en-US" altLang="zh-CN" sz="1400" dirty="0">
                <a:solidFill>
                  <a:schemeClr val="accent3">
                    <a:lumMod val="75000"/>
                  </a:schemeClr>
                </a:solidFill>
              </a:rPr>
              <a:t>. </a:t>
            </a:r>
            <a:r>
              <a:rPr lang="en-US" altLang="zh-CN" sz="1400" dirty="0" err="1">
                <a:solidFill>
                  <a:schemeClr val="accent3">
                    <a:lumMod val="75000"/>
                  </a:schemeClr>
                </a:solidFill>
              </a:rPr>
              <a:t>Fusce</a:t>
            </a:r>
            <a:r>
              <a:rPr lang="en-US" altLang="zh-CN" sz="1400" dirty="0">
                <a:solidFill>
                  <a:schemeClr val="accent3">
                    <a:lumMod val="75000"/>
                  </a:schemeClr>
                </a:solidFill>
              </a:rPr>
              <a:t> </a:t>
            </a:r>
            <a:r>
              <a:rPr lang="en-US" altLang="zh-CN" sz="1400" dirty="0" err="1">
                <a:solidFill>
                  <a:schemeClr val="accent3">
                    <a:lumMod val="75000"/>
                  </a:schemeClr>
                </a:solidFill>
              </a:rPr>
              <a:t>est.Vivamus</a:t>
            </a:r>
            <a:r>
              <a:rPr lang="en-US" altLang="zh-CN" sz="1400" dirty="0">
                <a:solidFill>
                  <a:schemeClr val="accent3">
                    <a:lumMod val="75000"/>
                  </a:schemeClr>
                </a:solidFill>
              </a:rPr>
              <a:t> a </a:t>
            </a:r>
            <a:r>
              <a:rPr lang="en-US" altLang="zh-CN" sz="1400" dirty="0" err="1">
                <a:solidFill>
                  <a:schemeClr val="accent3">
                    <a:lumMod val="75000"/>
                  </a:schemeClr>
                </a:solidFill>
              </a:rPr>
              <a:t>tellus</a:t>
            </a:r>
            <a:r>
              <a:rPr lang="en-US" altLang="zh-CN" sz="1400" dirty="0">
                <a:solidFill>
                  <a:schemeClr val="accent3">
                    <a:lumMod val="75000"/>
                  </a:schemeClr>
                </a:solidFill>
              </a:rPr>
              <a:t>.</a:t>
            </a:r>
          </a:p>
        </p:txBody>
      </p:sp>
      <p:pic>
        <p:nvPicPr>
          <p:cNvPr id="23" name="图片 22">
            <a:extLst>
              <a:ext uri="{FF2B5EF4-FFF2-40B4-BE49-F238E27FC236}">
                <a16:creationId xmlns:a16="http://schemas.microsoft.com/office/drawing/2014/main" id="{2251B357-0005-4C45-B0D2-98CCBC749B09}"/>
              </a:ext>
            </a:extLst>
          </p:cNvPr>
          <p:cNvPicPr>
            <a:picLocks noChangeAspect="1"/>
          </p:cNvPicPr>
          <p:nvPr userDrawn="1"/>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477263" y="5486790"/>
            <a:ext cx="3334052" cy="2357026"/>
          </a:xfrm>
          <a:prstGeom prst="rect">
            <a:avLst/>
          </a:prstGeom>
        </p:spPr>
      </p:pic>
      <p:sp>
        <p:nvSpPr>
          <p:cNvPr id="5" name="任意多边形: 形状 4">
            <a:extLst>
              <a:ext uri="{FF2B5EF4-FFF2-40B4-BE49-F238E27FC236}">
                <a16:creationId xmlns:a16="http://schemas.microsoft.com/office/drawing/2014/main" id="{76964A3D-357C-474A-8F5F-84B5B5C6E1C7}"/>
              </a:ext>
            </a:extLst>
          </p:cNvPr>
          <p:cNvSpPr/>
          <p:nvPr userDrawn="1"/>
        </p:nvSpPr>
        <p:spPr>
          <a:xfrm rot="10800000">
            <a:off x="-4974" y="1275294"/>
            <a:ext cx="12192000" cy="5237609"/>
          </a:xfrm>
          <a:custGeom>
            <a:avLst/>
            <a:gdLst>
              <a:gd name="connsiteX0" fmla="*/ 12192000 w 12192000"/>
              <a:gd name="connsiteY0" fmla="*/ 5237609 h 5237609"/>
              <a:gd name="connsiteX1" fmla="*/ 0 w 12192000"/>
              <a:gd name="connsiteY1" fmla="*/ 5237609 h 5237609"/>
              <a:gd name="connsiteX2" fmla="*/ 0 w 12192000"/>
              <a:gd name="connsiteY2" fmla="*/ 3905030 h 5237609"/>
              <a:gd name="connsiteX3" fmla="*/ 5529103 w 12192000"/>
              <a:gd name="connsiteY3" fmla="*/ 0 h 5237609"/>
              <a:gd name="connsiteX4" fmla="*/ 6227551 w 12192000"/>
              <a:gd name="connsiteY4" fmla="*/ 0 h 5237609"/>
              <a:gd name="connsiteX5" fmla="*/ 12192000 w 12192000"/>
              <a:gd name="connsiteY5" fmla="*/ 4091431 h 5237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237609">
                <a:moveTo>
                  <a:pt x="12192000" y="5237609"/>
                </a:moveTo>
                <a:lnTo>
                  <a:pt x="0" y="5237609"/>
                </a:lnTo>
                <a:lnTo>
                  <a:pt x="0" y="3905030"/>
                </a:lnTo>
                <a:lnTo>
                  <a:pt x="5529103" y="0"/>
                </a:lnTo>
                <a:lnTo>
                  <a:pt x="6227551" y="0"/>
                </a:lnTo>
                <a:lnTo>
                  <a:pt x="12192000" y="4091431"/>
                </a:lnTo>
                <a:close/>
              </a:path>
            </a:pathLst>
          </a:custGeom>
          <a:gradFill flip="none" rotWithShape="1">
            <a:gsLst>
              <a:gs pos="0">
                <a:schemeClr val="accent2">
                  <a:alpha val="0"/>
                </a:schemeClr>
              </a:gs>
              <a:gs pos="52000">
                <a:schemeClr val="accent2">
                  <a:alpha val="10000"/>
                </a:schemeClr>
              </a:gs>
              <a:gs pos="100000">
                <a:schemeClr val="accent2">
                  <a:alpha val="0"/>
                </a:schemeClr>
              </a:gs>
            </a:gsLst>
            <a:lin ang="5400000" scaled="1"/>
            <a:tileRect/>
          </a:gradFill>
          <a:ln w="88900">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等腰三角形 5">
            <a:extLst>
              <a:ext uri="{FF2B5EF4-FFF2-40B4-BE49-F238E27FC236}">
                <a16:creationId xmlns:a16="http://schemas.microsoft.com/office/drawing/2014/main" id="{B2EF479C-4139-4387-B21D-A4188543D355}"/>
              </a:ext>
            </a:extLst>
          </p:cNvPr>
          <p:cNvSpPr/>
          <p:nvPr userDrawn="1"/>
        </p:nvSpPr>
        <p:spPr>
          <a:xfrm rot="10800000">
            <a:off x="3946971" y="1381230"/>
            <a:ext cx="4309487" cy="3715075"/>
          </a:xfrm>
          <a:prstGeom prst="triangle">
            <a:avLst/>
          </a:prstGeom>
          <a:gradFill flip="none" rotWithShape="1">
            <a:gsLst>
              <a:gs pos="0">
                <a:schemeClr val="accent2">
                  <a:alpha val="20000"/>
                </a:schemeClr>
              </a:gs>
              <a:gs pos="36000">
                <a:schemeClr val="accent2">
                  <a:alpha val="20000"/>
                </a:schemeClr>
              </a:gs>
              <a:gs pos="66000">
                <a:schemeClr val="accent2">
                  <a:alpha val="20000"/>
                </a:schemeClr>
              </a:gs>
              <a:gs pos="100000">
                <a:schemeClr val="accent2">
                  <a:alpha val="0"/>
                </a:schemeClr>
              </a:gs>
            </a:gsLst>
            <a:path path="shape">
              <a:fillToRect l="50000" t="50000" r="50000" b="50000"/>
            </a:path>
            <a:tileRect/>
          </a:gra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id="{B9696A95-42F4-41E3-9ACB-83691267EE2F}"/>
              </a:ext>
            </a:extLst>
          </p:cNvPr>
          <p:cNvSpPr/>
          <p:nvPr userDrawn="1"/>
        </p:nvSpPr>
        <p:spPr>
          <a:xfrm rot="10800000">
            <a:off x="4537587" y="1156330"/>
            <a:ext cx="3116826" cy="2686919"/>
          </a:xfrm>
          <a:prstGeom prst="triangle">
            <a:avLst/>
          </a:prstGeom>
          <a:noFill/>
          <a:ln w="88900">
            <a:gradFill>
              <a:gsLst>
                <a:gs pos="0">
                  <a:schemeClr val="accent1">
                    <a:lumMod val="75000"/>
                    <a:alpha val="50000"/>
                  </a:schemeClr>
                </a:gs>
                <a:gs pos="100000">
                  <a:schemeClr val="accent1">
                    <a:lumMod val="60000"/>
                    <a:lumOff val="40000"/>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1F0A8A44-D881-4E87-8E48-C4D2B3B779F4}"/>
              </a:ext>
            </a:extLst>
          </p:cNvPr>
          <p:cNvSpPr/>
          <p:nvPr userDrawn="1"/>
        </p:nvSpPr>
        <p:spPr>
          <a:xfrm rot="10800000">
            <a:off x="4440001" y="1515206"/>
            <a:ext cx="3311998" cy="2855171"/>
          </a:xfrm>
          <a:prstGeom prst="triangle">
            <a:avLst/>
          </a:prstGeom>
          <a:noFill/>
          <a:ln w="88900">
            <a:gradFill flip="none" rotWithShape="1">
              <a:gsLst>
                <a:gs pos="0">
                  <a:schemeClr val="accent1">
                    <a:lumMod val="75000"/>
                  </a:schemeClr>
                </a:gs>
                <a:gs pos="100000">
                  <a:schemeClr val="accent1">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DFE65D55-99AE-4AB0-9565-1B59D37EE1DC}"/>
              </a:ext>
            </a:extLst>
          </p:cNvPr>
          <p:cNvSpPr/>
          <p:nvPr userDrawn="1"/>
        </p:nvSpPr>
        <p:spPr>
          <a:xfrm rot="10800000">
            <a:off x="4537587" y="1156330"/>
            <a:ext cx="3116826" cy="2686919"/>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474B03EB-CB90-46B3-96D8-602FBA8B7156}"/>
              </a:ext>
            </a:extLst>
          </p:cNvPr>
          <p:cNvSpPr/>
          <p:nvPr userDrawn="1"/>
        </p:nvSpPr>
        <p:spPr>
          <a:xfrm>
            <a:off x="5851000" y="2089803"/>
            <a:ext cx="480052" cy="413838"/>
          </a:xfrm>
          <a:prstGeom prst="triangle">
            <a:avLst/>
          </a:prstGeom>
          <a:noFill/>
          <a:ln w="25400">
            <a:solidFill>
              <a:schemeClr val="accent3">
                <a:lumMod val="40000"/>
                <a:lumOff val="60000"/>
                <a:alpha val="50000"/>
              </a:schemeClr>
            </a:solidFill>
          </a:ln>
          <a:scene3d>
            <a:camera prst="perspectiveRelaxedModerately" fov="7200000"/>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12" name="组合 11">
            <a:extLst>
              <a:ext uri="{FF2B5EF4-FFF2-40B4-BE49-F238E27FC236}">
                <a16:creationId xmlns:a16="http://schemas.microsoft.com/office/drawing/2014/main" id="{FA3A57DD-B119-4CF0-A875-D7985A27F61C}"/>
              </a:ext>
            </a:extLst>
          </p:cNvPr>
          <p:cNvGrpSpPr/>
          <p:nvPr userDrawn="1"/>
        </p:nvGrpSpPr>
        <p:grpSpPr>
          <a:xfrm>
            <a:off x="3640180" y="5147155"/>
            <a:ext cx="4572000" cy="1711915"/>
            <a:chOff x="3678743" y="5146085"/>
            <a:chExt cx="4572000" cy="1711915"/>
          </a:xfrm>
        </p:grpSpPr>
        <p:pic>
          <p:nvPicPr>
            <p:cNvPr id="13" name="图片 12">
              <a:extLst>
                <a:ext uri="{FF2B5EF4-FFF2-40B4-BE49-F238E27FC236}">
                  <a16:creationId xmlns:a16="http://schemas.microsoft.com/office/drawing/2014/main" id="{F7E5AA71-9E8C-419B-A57B-23F4549142A3}"/>
                </a:ext>
              </a:extLst>
            </p:cNvPr>
            <p:cNvPicPr>
              <a:picLocks noChangeAspect="1"/>
            </p:cNvPicPr>
            <p:nvPr userDrawn="1"/>
          </p:nvPicPr>
          <p:blipFill rotWithShape="1">
            <a:blip r:embed="rId5" cstate="screen">
              <a:duotone>
                <a:schemeClr val="accent4">
                  <a:shade val="45000"/>
                  <a:satMod val="135000"/>
                </a:schemeClr>
                <a:prstClr val="white"/>
              </a:duotone>
              <a:extLst>
                <a:ext uri="{BEBA8EAE-BF5A-486C-A8C5-ECC9F3942E4B}">
                  <a14:imgProps xmlns:a14="http://schemas.microsoft.com/office/drawing/2010/main">
                    <a14:imgLayer r:embed="rId6">
                      <a14:imgEffect>
                        <a14:artisticGlowEdges/>
                      </a14:imgEffect>
                      <a14:imgEffect>
                        <a14:brightnessContrast bright="-74000" contrast="30000"/>
                      </a14:imgEffect>
                    </a14:imgLayer>
                  </a14:imgProps>
                </a:ext>
                <a:ext uri="{28A0092B-C50C-407E-A947-70E740481C1C}">
                  <a14:useLocalDpi xmlns:a14="http://schemas.microsoft.com/office/drawing/2010/main"/>
                </a:ext>
              </a:extLst>
            </a:blip>
            <a:srcRect/>
            <a:stretch/>
          </p:blipFill>
          <p:spPr>
            <a:xfrm>
              <a:off x="3678743" y="5146085"/>
              <a:ext cx="4572000" cy="1711915"/>
            </a:xfrm>
            <a:prstGeom prst="rect">
              <a:avLst/>
            </a:prstGeom>
          </p:spPr>
        </p:pic>
        <p:grpSp>
          <p:nvGrpSpPr>
            <p:cNvPr id="14" name="组合 13">
              <a:extLst>
                <a:ext uri="{FF2B5EF4-FFF2-40B4-BE49-F238E27FC236}">
                  <a16:creationId xmlns:a16="http://schemas.microsoft.com/office/drawing/2014/main" id="{755E8B91-37DD-4ACE-9994-7824909A6D87}"/>
                </a:ext>
              </a:extLst>
            </p:cNvPr>
            <p:cNvGrpSpPr/>
            <p:nvPr userDrawn="1"/>
          </p:nvGrpSpPr>
          <p:grpSpPr>
            <a:xfrm>
              <a:off x="5851000" y="5495598"/>
              <a:ext cx="511304" cy="257175"/>
              <a:chOff x="5850866" y="4960479"/>
              <a:chExt cx="511304" cy="257175"/>
            </a:xfrm>
          </p:grpSpPr>
          <p:sp>
            <p:nvSpPr>
              <p:cNvPr id="15" name="文本框 14">
                <a:extLst>
                  <a:ext uri="{FF2B5EF4-FFF2-40B4-BE49-F238E27FC236}">
                    <a16:creationId xmlns:a16="http://schemas.microsoft.com/office/drawing/2014/main" id="{3DD27619-4813-47D6-86A9-B94CFE55AA94}"/>
                  </a:ext>
                </a:extLst>
              </p:cNvPr>
              <p:cNvSpPr txBox="1"/>
              <p:nvPr userDrawn="1"/>
            </p:nvSpPr>
            <p:spPr>
              <a:xfrm rot="21428578">
                <a:off x="5850866" y="4970161"/>
                <a:ext cx="511304" cy="230832"/>
              </a:xfrm>
              <a:prstGeom prst="rect">
                <a:avLst/>
              </a:prstGeom>
              <a:noFill/>
            </p:spPr>
            <p:txBody>
              <a:bodyPr wrap="square" rtlCol="0">
                <a:spAutoFit/>
                <a:scene3d>
                  <a:camera prst="perspectiveRelaxedModerately" fov="7200000"/>
                  <a:lightRig rig="threePt" dir="t"/>
                </a:scene3d>
                <a:sp3d extrusionH="19050"/>
              </a:bodyPr>
              <a:lstStyle/>
              <a:p>
                <a:pPr algn="dist"/>
                <a:r>
                  <a:rPr lang="en-US" altLang="zh-CN" sz="900" dirty="0">
                    <a:solidFill>
                      <a:schemeClr val="bg1"/>
                    </a:solidFill>
                    <a:effectLst>
                      <a:outerShdw blurRad="63500" dist="50800" dir="5400000" algn="t" rotWithShape="0">
                        <a:schemeClr val="bg1">
                          <a:alpha val="40000"/>
                        </a:schemeClr>
                      </a:outerShdw>
                    </a:effectLst>
                    <a:ea typeface="+mj-ea"/>
                  </a:rPr>
                  <a:t>FUTURE</a:t>
                </a:r>
                <a:endParaRPr lang="zh-CN" altLang="en-US" sz="900" dirty="0">
                  <a:solidFill>
                    <a:schemeClr val="bg1"/>
                  </a:solidFill>
                  <a:effectLst>
                    <a:outerShdw blurRad="63500" dist="50800" dir="5400000" algn="t" rotWithShape="0">
                      <a:schemeClr val="bg1">
                        <a:alpha val="40000"/>
                      </a:schemeClr>
                    </a:outerShdw>
                  </a:effectLst>
                  <a:ea typeface="+mj-ea"/>
                </a:endParaRPr>
              </a:p>
            </p:txBody>
          </p:sp>
          <p:grpSp>
            <p:nvGrpSpPr>
              <p:cNvPr id="16" name="组合 15">
                <a:extLst>
                  <a:ext uri="{FF2B5EF4-FFF2-40B4-BE49-F238E27FC236}">
                    <a16:creationId xmlns:a16="http://schemas.microsoft.com/office/drawing/2014/main" id="{18889F9D-5B1A-4C86-BC85-DF12024A055E}"/>
                  </a:ext>
                </a:extLst>
              </p:cNvPr>
              <p:cNvGrpSpPr/>
              <p:nvPr userDrawn="1"/>
            </p:nvGrpSpPr>
            <p:grpSpPr>
              <a:xfrm>
                <a:off x="5854802" y="4960479"/>
                <a:ext cx="478155" cy="257175"/>
                <a:chOff x="5948757" y="7822919"/>
                <a:chExt cx="478155" cy="257175"/>
              </a:xfrm>
            </p:grpSpPr>
            <p:pic>
              <p:nvPicPr>
                <p:cNvPr id="17" name="图片 16">
                  <a:extLst>
                    <a:ext uri="{FF2B5EF4-FFF2-40B4-BE49-F238E27FC236}">
                      <a16:creationId xmlns:a16="http://schemas.microsoft.com/office/drawing/2014/main" id="{C262B69E-31E7-4EC9-952A-07C2A867C392}"/>
                    </a:ext>
                  </a:extLst>
                </p:cNvPr>
                <p:cNvPicPr>
                  <a:picLocks noChangeAspect="1"/>
                </p:cNvPicPr>
                <p:nvPr/>
              </p:nvPicPr>
              <p:blipFill rotWithShape="1">
                <a:blip r:embed="rId7" cstate="screen">
                  <a:duotone>
                    <a:prstClr val="black"/>
                    <a:schemeClr val="accent2">
                      <a:tint val="45000"/>
                      <a:satMod val="400000"/>
                    </a:schemeClr>
                  </a:duotone>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rcRect/>
                <a:stretch/>
              </p:blipFill>
              <p:spPr>
                <a:xfrm rot="21388136">
                  <a:off x="5960269" y="7826742"/>
                  <a:ext cx="455131" cy="249528"/>
                </a:xfrm>
                <a:prstGeom prst="rect">
                  <a:avLst/>
                </a:prstGeom>
                <a:scene3d>
                  <a:camera prst="perspectiveRelaxedModerately" fov="7200000">
                    <a:rot lat="19490634" lon="0" rev="21599996"/>
                  </a:camera>
                  <a:lightRig rig="threePt" dir="t"/>
                </a:scene3d>
                <a:sp3d prstMaterial="matte"/>
              </p:spPr>
            </p:pic>
            <p:sp>
              <p:nvSpPr>
                <p:cNvPr id="18" name="矩形: 圆角 17">
                  <a:extLst>
                    <a:ext uri="{FF2B5EF4-FFF2-40B4-BE49-F238E27FC236}">
                      <a16:creationId xmlns:a16="http://schemas.microsoft.com/office/drawing/2014/main" id="{13337188-752A-450B-AAE2-EA6AE97B21EB}"/>
                    </a:ext>
                  </a:extLst>
                </p:cNvPr>
                <p:cNvSpPr/>
                <p:nvPr/>
              </p:nvSpPr>
              <p:spPr>
                <a:xfrm rot="21388136">
                  <a:off x="5948757" y="7822919"/>
                  <a:ext cx="478155" cy="257175"/>
                </a:xfrm>
                <a:prstGeom prst="roundRect">
                  <a:avLst>
                    <a:gd name="adj" fmla="val 24023"/>
                  </a:avLst>
                </a:prstGeom>
                <a:solidFill>
                  <a:schemeClr val="bg1">
                    <a:alpha val="0"/>
                  </a:schemeClr>
                </a:solidFill>
                <a:ln w="12700">
                  <a:solidFill>
                    <a:schemeClr val="accent2">
                      <a:lumMod val="50000"/>
                    </a:schemeClr>
                  </a:solidFill>
                </a:ln>
                <a:effectLst>
                  <a:glow rad="25400">
                    <a:schemeClr val="accent2">
                      <a:satMod val="175000"/>
                      <a:alpha val="20000"/>
                    </a:schemeClr>
                  </a:glow>
                  <a:outerShdw blurRad="127000" dist="25400" dir="5400000" algn="t" rotWithShape="0">
                    <a:schemeClr val="accent2">
                      <a:lumMod val="90000"/>
                      <a:alpha val="66000"/>
                    </a:schemeClr>
                  </a:outerShdw>
                </a:effectLst>
                <a:scene3d>
                  <a:camera prst="perspectiveRelaxedModerately" fov="7200000">
                    <a:rot lat="19490634" lon="0" rev="21599996"/>
                  </a:camera>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19" name="图片 18">
            <a:extLst>
              <a:ext uri="{FF2B5EF4-FFF2-40B4-BE49-F238E27FC236}">
                <a16:creationId xmlns:a16="http://schemas.microsoft.com/office/drawing/2014/main" id="{92353D11-7B90-43E3-82F9-17991EB47162}"/>
              </a:ext>
            </a:extLst>
          </p:cNvPr>
          <p:cNvPicPr>
            <a:picLocks noChangeAspect="1"/>
          </p:cNvPicPr>
          <p:nvPr userDrawn="1"/>
        </p:nvPicPr>
        <p:blipFill>
          <a:blip r:embed="rId9"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489843" y="1278446"/>
            <a:ext cx="3212314" cy="381844"/>
          </a:xfrm>
          <a:prstGeom prst="rect">
            <a:avLst/>
          </a:prstGeom>
        </p:spPr>
      </p:pic>
      <p:pic>
        <p:nvPicPr>
          <p:cNvPr id="20" name="图片 19">
            <a:extLst>
              <a:ext uri="{FF2B5EF4-FFF2-40B4-BE49-F238E27FC236}">
                <a16:creationId xmlns:a16="http://schemas.microsoft.com/office/drawing/2014/main" id="{B04E1F6E-0977-43C9-88AF-FA722CA0DF36}"/>
              </a:ext>
            </a:extLst>
          </p:cNvPr>
          <p:cNvPicPr>
            <a:picLocks noChangeAspect="1"/>
          </p:cNvPicPr>
          <p:nvPr userDrawn="1"/>
        </p:nvPicPr>
        <p:blipFill>
          <a:blip r:embed="rId10"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3668169" y="2624869"/>
            <a:ext cx="3212314" cy="476446"/>
          </a:xfrm>
          <a:prstGeom prst="rect">
            <a:avLst/>
          </a:prstGeom>
        </p:spPr>
      </p:pic>
      <p:pic>
        <p:nvPicPr>
          <p:cNvPr id="21" name="图片 20">
            <a:extLst>
              <a:ext uri="{FF2B5EF4-FFF2-40B4-BE49-F238E27FC236}">
                <a16:creationId xmlns:a16="http://schemas.microsoft.com/office/drawing/2014/main" id="{1C535368-5340-4208-8097-5BECE7999648}"/>
              </a:ext>
            </a:extLst>
          </p:cNvPr>
          <p:cNvPicPr>
            <a:picLocks noChangeAspect="1"/>
          </p:cNvPicPr>
          <p:nvPr userDrawn="1"/>
        </p:nvPicPr>
        <p:blipFill>
          <a:blip r:embed="rId1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4498041" y="4970394"/>
            <a:ext cx="3212314" cy="588798"/>
          </a:xfrm>
          <a:prstGeom prst="rect">
            <a:avLst/>
          </a:prstGeom>
        </p:spPr>
      </p:pic>
      <p:pic>
        <p:nvPicPr>
          <p:cNvPr id="22" name="图片 21">
            <a:extLst>
              <a:ext uri="{FF2B5EF4-FFF2-40B4-BE49-F238E27FC236}">
                <a16:creationId xmlns:a16="http://schemas.microsoft.com/office/drawing/2014/main" id="{04076548-FCA4-4711-85D5-D4982601401D}"/>
              </a:ext>
            </a:extLst>
          </p:cNvPr>
          <p:cNvPicPr>
            <a:picLocks noChangeAspect="1"/>
          </p:cNvPicPr>
          <p:nvPr userDrawn="1"/>
        </p:nvPicPr>
        <p:blipFill>
          <a:blip r:embed="rId10"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5448917" y="2568949"/>
            <a:ext cx="3212314" cy="476446"/>
          </a:xfrm>
          <a:prstGeom prst="rect">
            <a:avLst/>
          </a:prstGeom>
        </p:spPr>
      </p:pic>
    </p:spTree>
    <p:extLst>
      <p:ext uri="{BB962C8B-B14F-4D97-AF65-F5344CB8AC3E}">
        <p14:creationId xmlns:p14="http://schemas.microsoft.com/office/powerpoint/2010/main" val="3797324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3174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6235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页面-上">
            <a:extLst>
              <a:ext uri="{FF2B5EF4-FFF2-40B4-BE49-F238E27FC236}">
                <a16:creationId xmlns:a16="http://schemas.microsoft.com/office/drawing/2014/main" id="{EFB1BF10-2860-4677-B4B3-92117A2E4EA0}"/>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1C825E72-542A-4A66-8125-C3F0F76FDBD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88811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5"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3" Type="http://schemas.openxmlformats.org/officeDocument/2006/relationships/image" Target="../media/image42.svg"/><Relationship Id="rId7" Type="http://schemas.openxmlformats.org/officeDocument/2006/relationships/image" Target="../media/image46.svg"/><Relationship Id="rId12" Type="http://schemas.openxmlformats.org/officeDocument/2006/relationships/image" Target="../media/image51.png"/><Relationship Id="rId2" Type="http://schemas.openxmlformats.org/officeDocument/2006/relationships/image" Target="../media/image41.png"/><Relationship Id="rId1" Type="http://schemas.openxmlformats.org/officeDocument/2006/relationships/slideLayout" Target="../slideLayouts/slideLayout6.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svg"/></Relationships>
</file>

<file path=ppt/slides/_rels/slide1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54.png"/><Relationship Id="rId1" Type="http://schemas.openxmlformats.org/officeDocument/2006/relationships/slideLayout" Target="../slideLayouts/slideLayout6.xml"/><Relationship Id="rId5" Type="http://schemas.openxmlformats.org/officeDocument/2006/relationships/chart" Target="../charts/chart1.xml"/><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5.xml"/><Relationship Id="rId5" Type="http://schemas.microsoft.com/office/2007/relationships/hdphoto" Target="../media/hdphoto14.wdp"/><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6.png"/><Relationship Id="rId7" Type="http://schemas.openxmlformats.org/officeDocument/2006/relationships/image" Target="../media/image34.png"/><Relationship Id="rId2" Type="http://schemas.openxmlformats.org/officeDocument/2006/relationships/image" Target="../media/image65.png"/><Relationship Id="rId1" Type="http://schemas.openxmlformats.org/officeDocument/2006/relationships/slideLayout" Target="../slideLayouts/slideLayout6.xml"/><Relationship Id="rId6" Type="http://schemas.openxmlformats.org/officeDocument/2006/relationships/image" Target="../media/image33.png"/><Relationship Id="rId11" Type="http://schemas.microsoft.com/office/2007/relationships/hdphoto" Target="../media/hdphoto17.wdp"/><Relationship Id="rId5" Type="http://schemas.microsoft.com/office/2007/relationships/hdphoto" Target="../media/hdphoto15.wdp"/><Relationship Id="rId10" Type="http://schemas.openxmlformats.org/officeDocument/2006/relationships/image" Target="../media/image69.png"/><Relationship Id="rId4" Type="http://schemas.openxmlformats.org/officeDocument/2006/relationships/image" Target="../media/image67.png"/><Relationship Id="rId9" Type="http://schemas.microsoft.com/office/2007/relationships/hdphoto" Target="../media/hdphoto16.wdp"/></Relationships>
</file>

<file path=ppt/slides/_rels/slide26.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70.png"/><Relationship Id="rId1" Type="http://schemas.openxmlformats.org/officeDocument/2006/relationships/slideLayout" Target="../slideLayouts/slideLayout5.xml"/><Relationship Id="rId5" Type="http://schemas.microsoft.com/office/2007/relationships/hdphoto" Target="../media/hdphoto19.wdp"/><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 Id="rId5" Type="http://schemas.openxmlformats.org/officeDocument/2006/relationships/image" Target="../media/image75.svg"/><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9.xml"/><Relationship Id="rId5" Type="http://schemas.openxmlformats.org/officeDocument/2006/relationships/image" Target="../media/image80.jpeg"/><Relationship Id="rId4" Type="http://schemas.openxmlformats.org/officeDocument/2006/relationships/image" Target="../media/image79.jpg"/></Relationships>
</file>

<file path=ppt/slides/_rels/slide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6.png"/><Relationship Id="rId5" Type="http://schemas.microsoft.com/office/2007/relationships/hdphoto" Target="../media/hdphoto12.wdp"/><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5" Type="http://schemas.openxmlformats.org/officeDocument/2006/relationships/image" Target="../media/image30.sv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tags" Target="../tags/tag35.xml"/><Relationship Id="rId39" Type="http://schemas.openxmlformats.org/officeDocument/2006/relationships/slideLayout" Target="../slideLayouts/slideLayout4.xml"/><Relationship Id="rId21" Type="http://schemas.openxmlformats.org/officeDocument/2006/relationships/tags" Target="../tags/tag30.xml"/><Relationship Id="rId34" Type="http://schemas.openxmlformats.org/officeDocument/2006/relationships/tags" Target="../tags/tag43.xml"/><Relationship Id="rId42" Type="http://schemas.openxmlformats.org/officeDocument/2006/relationships/image" Target="../media/image33.png"/><Relationship Id="rId7" Type="http://schemas.openxmlformats.org/officeDocument/2006/relationships/tags" Target="../tags/tag16.xml"/><Relationship Id="rId2" Type="http://schemas.openxmlformats.org/officeDocument/2006/relationships/tags" Target="../tags/tag11.xml"/><Relationship Id="rId16" Type="http://schemas.openxmlformats.org/officeDocument/2006/relationships/tags" Target="../tags/tag25.xml"/><Relationship Id="rId29" Type="http://schemas.openxmlformats.org/officeDocument/2006/relationships/tags" Target="../tags/tag38.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32" Type="http://schemas.openxmlformats.org/officeDocument/2006/relationships/tags" Target="../tags/tag41.xml"/><Relationship Id="rId37" Type="http://schemas.openxmlformats.org/officeDocument/2006/relationships/tags" Target="../tags/tag46.xml"/><Relationship Id="rId40" Type="http://schemas.openxmlformats.org/officeDocument/2006/relationships/image" Target="../media/image31.png"/><Relationship Id="rId45" Type="http://schemas.openxmlformats.org/officeDocument/2006/relationships/image" Target="../media/image36.svg"/><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28" Type="http://schemas.openxmlformats.org/officeDocument/2006/relationships/tags" Target="../tags/tag37.xml"/><Relationship Id="rId36" Type="http://schemas.openxmlformats.org/officeDocument/2006/relationships/tags" Target="../tags/tag45.xml"/><Relationship Id="rId10" Type="http://schemas.openxmlformats.org/officeDocument/2006/relationships/tags" Target="../tags/tag19.xml"/><Relationship Id="rId19" Type="http://schemas.openxmlformats.org/officeDocument/2006/relationships/tags" Target="../tags/tag28.xml"/><Relationship Id="rId31" Type="http://schemas.openxmlformats.org/officeDocument/2006/relationships/tags" Target="../tags/tag40.xml"/><Relationship Id="rId44" Type="http://schemas.openxmlformats.org/officeDocument/2006/relationships/image" Target="../media/image35.png"/><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 Id="rId27" Type="http://schemas.openxmlformats.org/officeDocument/2006/relationships/tags" Target="../tags/tag36.xml"/><Relationship Id="rId30" Type="http://schemas.openxmlformats.org/officeDocument/2006/relationships/tags" Target="../tags/tag39.xml"/><Relationship Id="rId35" Type="http://schemas.openxmlformats.org/officeDocument/2006/relationships/tags" Target="../tags/tag44.xml"/><Relationship Id="rId43" Type="http://schemas.openxmlformats.org/officeDocument/2006/relationships/image" Target="../media/image34.png"/><Relationship Id="rId8" Type="http://schemas.openxmlformats.org/officeDocument/2006/relationships/tags" Target="../tags/tag17.xml"/><Relationship Id="rId3" Type="http://schemas.openxmlformats.org/officeDocument/2006/relationships/tags" Target="../tags/tag12.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tags" Target="../tags/tag34.xml"/><Relationship Id="rId33" Type="http://schemas.openxmlformats.org/officeDocument/2006/relationships/tags" Target="../tags/tag42.xml"/><Relationship Id="rId38" Type="http://schemas.openxmlformats.org/officeDocument/2006/relationships/tags" Target="../tags/tag47.xml"/><Relationship Id="rId46" Type="http://schemas.openxmlformats.org/officeDocument/2006/relationships/image" Target="../media/image37.png"/><Relationship Id="rId20" Type="http://schemas.openxmlformats.org/officeDocument/2006/relationships/tags" Target="../tags/tag29.xml"/><Relationship Id="rId41" Type="http://schemas.openxmlformats.org/officeDocument/2006/relationships/image" Target="../media/image32.png"/></Relationships>
</file>

<file path=ppt/slides/_rels/slide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9F177556-2C94-4915-9FC6-20C1DC7DD014}"/>
              </a:ext>
            </a:extLst>
          </p:cNvPr>
          <p:cNvGrpSpPr/>
          <p:nvPr/>
        </p:nvGrpSpPr>
        <p:grpSpPr>
          <a:xfrm>
            <a:off x="7911748" y="3725110"/>
            <a:ext cx="3488351" cy="636993"/>
            <a:chOff x="7911748" y="3725110"/>
            <a:chExt cx="3488351" cy="636993"/>
          </a:xfrm>
        </p:grpSpPr>
        <p:sp>
          <p:nvSpPr>
            <p:cNvPr id="12" name="矩形: 圆角 11">
              <a:extLst>
                <a:ext uri="{FF2B5EF4-FFF2-40B4-BE49-F238E27FC236}">
                  <a16:creationId xmlns:a16="http://schemas.microsoft.com/office/drawing/2014/main" id="{1225CAAE-7BE4-438D-9364-069DE9113A4B}"/>
                </a:ext>
              </a:extLst>
            </p:cNvPr>
            <p:cNvSpPr/>
            <p:nvPr/>
          </p:nvSpPr>
          <p:spPr>
            <a:xfrm>
              <a:off x="7911748" y="3725110"/>
              <a:ext cx="3488351" cy="402282"/>
            </a:xfrm>
            <a:prstGeom prst="roundRect">
              <a:avLst>
                <a:gd name="adj" fmla="val 24023"/>
              </a:avLst>
            </a:prstGeom>
            <a:solidFill>
              <a:schemeClr val="bg1">
                <a:alpha val="0"/>
              </a:schemeClr>
            </a:solidFill>
            <a:ln w="12700">
              <a:solidFill>
                <a:schemeClr val="accent2">
                  <a:lumMod val="50000"/>
                </a:schemeClr>
              </a:solidFill>
            </a:ln>
            <a:effectLst>
              <a:glow rad="25400">
                <a:schemeClr val="accent2">
                  <a:satMod val="175000"/>
                  <a:alpha val="20000"/>
                </a:schemeClr>
              </a:glow>
              <a:outerShdw blurRad="127000" dist="25400" dir="5400000" algn="t" rotWithShape="0">
                <a:schemeClr val="accent2">
                  <a:lumMod val="90000"/>
                  <a:alpha val="66000"/>
                </a:scheme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0" name="图片 29">
              <a:extLst>
                <a:ext uri="{FF2B5EF4-FFF2-40B4-BE49-F238E27FC236}">
                  <a16:creationId xmlns:a16="http://schemas.microsoft.com/office/drawing/2014/main" id="{B8F2918B-A8E0-47DC-AB90-BB3DFC220CEF}"/>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8121862" y="3892211"/>
              <a:ext cx="3212314" cy="469892"/>
            </a:xfrm>
            <a:prstGeom prst="rect">
              <a:avLst/>
            </a:prstGeom>
          </p:spPr>
        </p:pic>
      </p:grpSp>
      <p:grpSp>
        <p:nvGrpSpPr>
          <p:cNvPr id="21" name="组合 20">
            <a:extLst>
              <a:ext uri="{FF2B5EF4-FFF2-40B4-BE49-F238E27FC236}">
                <a16:creationId xmlns:a16="http://schemas.microsoft.com/office/drawing/2014/main" id="{B9918096-0102-42CE-AAD4-F82F89E09B0A}"/>
              </a:ext>
            </a:extLst>
          </p:cNvPr>
          <p:cNvGrpSpPr/>
          <p:nvPr/>
        </p:nvGrpSpPr>
        <p:grpSpPr>
          <a:xfrm>
            <a:off x="791901" y="3725110"/>
            <a:ext cx="3597220" cy="636993"/>
            <a:chOff x="791901" y="3725110"/>
            <a:chExt cx="3597220" cy="636993"/>
          </a:xfrm>
        </p:grpSpPr>
        <p:sp>
          <p:nvSpPr>
            <p:cNvPr id="4" name="矩形: 圆角 3">
              <a:extLst>
                <a:ext uri="{FF2B5EF4-FFF2-40B4-BE49-F238E27FC236}">
                  <a16:creationId xmlns:a16="http://schemas.microsoft.com/office/drawing/2014/main" id="{368A11CD-A280-4F4F-B59E-73A09B0C0A2B}"/>
                </a:ext>
              </a:extLst>
            </p:cNvPr>
            <p:cNvSpPr/>
            <p:nvPr/>
          </p:nvSpPr>
          <p:spPr>
            <a:xfrm>
              <a:off x="791901" y="3725110"/>
              <a:ext cx="3597220" cy="402282"/>
            </a:xfrm>
            <a:prstGeom prst="roundRect">
              <a:avLst>
                <a:gd name="adj" fmla="val 24023"/>
              </a:avLst>
            </a:prstGeom>
            <a:solidFill>
              <a:schemeClr val="bg1">
                <a:alpha val="0"/>
              </a:schemeClr>
            </a:solidFill>
            <a:ln w="12700">
              <a:solidFill>
                <a:schemeClr val="accent2">
                  <a:lumMod val="50000"/>
                </a:schemeClr>
              </a:solidFill>
            </a:ln>
            <a:effectLst>
              <a:glow rad="25400">
                <a:schemeClr val="accent2">
                  <a:satMod val="175000"/>
                  <a:alpha val="20000"/>
                </a:schemeClr>
              </a:glow>
              <a:outerShdw blurRad="127000" dist="25400" dir="5400000" algn="t" rotWithShape="0">
                <a:schemeClr val="accent2">
                  <a:lumMod val="90000"/>
                  <a:alpha val="66000"/>
                </a:scheme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7" name="图片 26">
              <a:extLst>
                <a:ext uri="{FF2B5EF4-FFF2-40B4-BE49-F238E27FC236}">
                  <a16:creationId xmlns:a16="http://schemas.microsoft.com/office/drawing/2014/main" id="{5C040E44-268C-4425-B6AA-939BA107E85E}"/>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022144" y="3892211"/>
              <a:ext cx="3212314" cy="469892"/>
            </a:xfrm>
            <a:prstGeom prst="rect">
              <a:avLst/>
            </a:prstGeom>
          </p:spPr>
        </p:pic>
      </p:grpSp>
      <p:sp>
        <p:nvSpPr>
          <p:cNvPr id="2" name="文本框 1">
            <a:extLst>
              <a:ext uri="{FF2B5EF4-FFF2-40B4-BE49-F238E27FC236}">
                <a16:creationId xmlns:a16="http://schemas.microsoft.com/office/drawing/2014/main" id="{FBE2DD22-8C5E-4AC0-9C9B-29F98F0E0C70}"/>
              </a:ext>
            </a:extLst>
          </p:cNvPr>
          <p:cNvSpPr txBox="1"/>
          <p:nvPr/>
        </p:nvSpPr>
        <p:spPr>
          <a:xfrm>
            <a:off x="791901" y="2195428"/>
            <a:ext cx="3672800" cy="1323439"/>
          </a:xfrm>
          <a:prstGeom prst="rect">
            <a:avLst/>
          </a:prstGeom>
          <a:noFill/>
          <a:effectLst/>
        </p:spPr>
        <p:txBody>
          <a:bodyPr wrap="none" rtlCol="0">
            <a:spAutoFit/>
          </a:bodyPr>
          <a:lstStyle/>
          <a:p>
            <a:r>
              <a:rPr lang="zh-CN" altLang="en-US" sz="8000" dirty="0">
                <a:gradFill>
                  <a:gsLst>
                    <a:gs pos="54000">
                      <a:schemeClr val="accent1">
                        <a:lumMod val="75000"/>
                      </a:schemeClr>
                    </a:gs>
                    <a:gs pos="2000">
                      <a:schemeClr val="accent1">
                        <a:lumMod val="20000"/>
                        <a:lumOff val="80000"/>
                      </a:schemeClr>
                    </a:gs>
                    <a:gs pos="100000">
                      <a:schemeClr val="accent1">
                        <a:lumMod val="50000"/>
                      </a:schemeClr>
                    </a:gs>
                  </a:gsLst>
                  <a:lin ang="5400000" scaled="1"/>
                </a:gradFill>
                <a:latin typeface="+mj-ea"/>
                <a:ea typeface="+mj-ea"/>
              </a:rPr>
              <a:t>未来已来</a:t>
            </a:r>
          </a:p>
        </p:txBody>
      </p:sp>
      <p:sp>
        <p:nvSpPr>
          <p:cNvPr id="5" name="PortFolio">
            <a:extLst>
              <a:ext uri="{FF2B5EF4-FFF2-40B4-BE49-F238E27FC236}">
                <a16:creationId xmlns:a16="http://schemas.microsoft.com/office/drawing/2014/main" id="{A9EF4AE9-7970-4796-962D-D55FD650AB88}"/>
              </a:ext>
            </a:extLst>
          </p:cNvPr>
          <p:cNvSpPr txBox="1"/>
          <p:nvPr/>
        </p:nvSpPr>
        <p:spPr>
          <a:xfrm>
            <a:off x="875655" y="3736456"/>
            <a:ext cx="3429712" cy="379591"/>
          </a:xfrm>
          <a:prstGeom prst="rect">
            <a:avLst/>
          </a:prstGeom>
          <a:ln w="12700">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33000" b="1" spc="989">
                <a:solidFill>
                  <a:srgbClr val="FFFFFF">
                    <a:alpha val="5000"/>
                  </a:srgbClr>
                </a:solidFill>
                <a:latin typeface="Futura LT Medium"/>
                <a:ea typeface="Futura LT Medium"/>
                <a:cs typeface="Futura LT Medium"/>
                <a:sym typeface="Futura LT Medium"/>
              </a:defRPr>
            </a:lvl1pPr>
          </a:lstStyle>
          <a:p>
            <a:pPr algn="dist"/>
            <a:r>
              <a:rPr lang="en-US" sz="1800" b="0" spc="0" dirty="0">
                <a:solidFill>
                  <a:schemeClr val="accent1">
                    <a:lumMod val="75000"/>
                  </a:schemeClr>
                </a:solidFill>
                <a:latin typeface="+mn-lt"/>
              </a:rPr>
              <a:t>THE FUTURE IS HERE. </a:t>
            </a:r>
          </a:p>
        </p:txBody>
      </p:sp>
      <p:grpSp>
        <p:nvGrpSpPr>
          <p:cNvPr id="6" name="组合 5">
            <a:extLst>
              <a:ext uri="{FF2B5EF4-FFF2-40B4-BE49-F238E27FC236}">
                <a16:creationId xmlns:a16="http://schemas.microsoft.com/office/drawing/2014/main" id="{30C4D5FD-A383-40A8-AF79-8F664E8B4B80}"/>
              </a:ext>
            </a:extLst>
          </p:cNvPr>
          <p:cNvGrpSpPr/>
          <p:nvPr/>
        </p:nvGrpSpPr>
        <p:grpSpPr>
          <a:xfrm>
            <a:off x="2407663" y="4368645"/>
            <a:ext cx="441276" cy="145341"/>
            <a:chOff x="3889526" y="4264620"/>
            <a:chExt cx="441276" cy="145341"/>
          </a:xfrm>
        </p:grpSpPr>
        <p:sp>
          <p:nvSpPr>
            <p:cNvPr id="7" name="箭头: V 形 6">
              <a:extLst>
                <a:ext uri="{FF2B5EF4-FFF2-40B4-BE49-F238E27FC236}">
                  <a16:creationId xmlns:a16="http://schemas.microsoft.com/office/drawing/2014/main" id="{CE157E3F-8B67-4BC2-8214-1A7A8E07A9E6}"/>
                </a:ext>
              </a:extLst>
            </p:cNvPr>
            <p:cNvSpPr/>
            <p:nvPr/>
          </p:nvSpPr>
          <p:spPr>
            <a:xfrm>
              <a:off x="4185461"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id="{B3DD9BD0-F881-4B9E-9CD3-09CF622A3143}"/>
                </a:ext>
              </a:extLst>
            </p:cNvPr>
            <p:cNvSpPr/>
            <p:nvPr/>
          </p:nvSpPr>
          <p:spPr>
            <a:xfrm>
              <a:off x="4037494"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B8023BC4-EF79-4E5D-94D6-AB1B9CC5EB50}"/>
                </a:ext>
              </a:extLst>
            </p:cNvPr>
            <p:cNvSpPr/>
            <p:nvPr/>
          </p:nvSpPr>
          <p:spPr>
            <a:xfrm>
              <a:off x="3889526"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文本框 9">
            <a:extLst>
              <a:ext uri="{FF2B5EF4-FFF2-40B4-BE49-F238E27FC236}">
                <a16:creationId xmlns:a16="http://schemas.microsoft.com/office/drawing/2014/main" id="{752A8DBE-F774-44FB-AB02-98BE4100D729}"/>
              </a:ext>
            </a:extLst>
          </p:cNvPr>
          <p:cNvSpPr txBox="1"/>
          <p:nvPr/>
        </p:nvSpPr>
        <p:spPr>
          <a:xfrm>
            <a:off x="7891619" y="2195428"/>
            <a:ext cx="3672800" cy="1323439"/>
          </a:xfrm>
          <a:prstGeom prst="rect">
            <a:avLst/>
          </a:prstGeom>
          <a:noFill/>
          <a:effectLst/>
        </p:spPr>
        <p:txBody>
          <a:bodyPr wrap="none" rtlCol="0">
            <a:spAutoFit/>
          </a:bodyPr>
          <a:lstStyle>
            <a:defPPr>
              <a:defRPr lang="zh-CN"/>
            </a:defPPr>
            <a:lvl1pPr>
              <a:defRPr sz="8000">
                <a:gradFill>
                  <a:gsLst>
                    <a:gs pos="54000">
                      <a:schemeClr val="accent1">
                        <a:lumMod val="75000"/>
                      </a:schemeClr>
                    </a:gs>
                    <a:gs pos="2000">
                      <a:schemeClr val="accent1">
                        <a:lumMod val="20000"/>
                        <a:lumOff val="80000"/>
                      </a:schemeClr>
                    </a:gs>
                    <a:gs pos="100000">
                      <a:schemeClr val="accent1">
                        <a:lumMod val="50000"/>
                      </a:schemeClr>
                    </a:gs>
                  </a:gsLst>
                  <a:lin ang="5400000" scaled="1"/>
                </a:gradFill>
                <a:latin typeface="+mj-ea"/>
                <a:ea typeface="+mj-ea"/>
              </a:defRPr>
            </a:lvl1pPr>
          </a:lstStyle>
          <a:p>
            <a:r>
              <a:rPr lang="zh-CN" altLang="en-US" dirty="0"/>
              <a:t>你来不来</a:t>
            </a:r>
          </a:p>
        </p:txBody>
      </p:sp>
      <p:sp>
        <p:nvSpPr>
          <p:cNvPr id="13" name="PortFolio">
            <a:extLst>
              <a:ext uri="{FF2B5EF4-FFF2-40B4-BE49-F238E27FC236}">
                <a16:creationId xmlns:a16="http://schemas.microsoft.com/office/drawing/2014/main" id="{FC027385-4F11-4A99-923C-54BB21AFF070}"/>
              </a:ext>
            </a:extLst>
          </p:cNvPr>
          <p:cNvSpPr txBox="1"/>
          <p:nvPr/>
        </p:nvSpPr>
        <p:spPr>
          <a:xfrm>
            <a:off x="7999924" y="3736456"/>
            <a:ext cx="3311999" cy="379591"/>
          </a:xfrm>
          <a:prstGeom prst="rect">
            <a:avLst/>
          </a:prstGeom>
          <a:ln w="12700">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33000" b="1" spc="989">
                <a:solidFill>
                  <a:srgbClr val="FFFFFF">
                    <a:alpha val="5000"/>
                  </a:srgbClr>
                </a:solidFill>
                <a:latin typeface="Futura LT Medium"/>
                <a:ea typeface="Futura LT Medium"/>
                <a:cs typeface="Futura LT Medium"/>
                <a:sym typeface="Futura LT Medium"/>
              </a:defRPr>
            </a:lvl1pPr>
          </a:lstStyle>
          <a:p>
            <a:pPr algn="dist"/>
            <a:r>
              <a:rPr kumimoji="0" lang="en-US" altLang="zh-CN" sz="1800" b="0" i="0" u="none" strike="noStrike" kern="1200" cap="none" spc="0" normalizeH="0" baseline="0" noProof="0" dirty="0">
                <a:ln>
                  <a:noFill/>
                </a:ln>
                <a:solidFill>
                  <a:schemeClr val="accent1">
                    <a:lumMod val="75000"/>
                  </a:schemeClr>
                </a:solidFill>
                <a:effectLst/>
                <a:uLnTx/>
                <a:uFillTx/>
                <a:latin typeface="+mn-lt"/>
                <a:ea typeface="OPPOSans R"/>
                <a:cs typeface="+mn-cs"/>
              </a:rPr>
              <a:t>Are You Coming Or Not?</a:t>
            </a:r>
            <a:endParaRPr lang="en-US" sz="1800" b="0" dirty="0">
              <a:solidFill>
                <a:schemeClr val="accent1">
                  <a:lumMod val="75000"/>
                </a:schemeClr>
              </a:solidFill>
              <a:latin typeface="+mn-lt"/>
            </a:endParaRPr>
          </a:p>
        </p:txBody>
      </p:sp>
      <p:grpSp>
        <p:nvGrpSpPr>
          <p:cNvPr id="14" name="组合 13">
            <a:extLst>
              <a:ext uri="{FF2B5EF4-FFF2-40B4-BE49-F238E27FC236}">
                <a16:creationId xmlns:a16="http://schemas.microsoft.com/office/drawing/2014/main" id="{99F517F9-8E8D-4D27-816F-932F6AB734D1}"/>
              </a:ext>
            </a:extLst>
          </p:cNvPr>
          <p:cNvGrpSpPr/>
          <p:nvPr/>
        </p:nvGrpSpPr>
        <p:grpSpPr>
          <a:xfrm flipH="1">
            <a:off x="9507381" y="4347661"/>
            <a:ext cx="441276" cy="145341"/>
            <a:chOff x="3889526" y="4264620"/>
            <a:chExt cx="441276" cy="145341"/>
          </a:xfrm>
        </p:grpSpPr>
        <p:sp>
          <p:nvSpPr>
            <p:cNvPr id="15" name="箭头: V 形 14">
              <a:extLst>
                <a:ext uri="{FF2B5EF4-FFF2-40B4-BE49-F238E27FC236}">
                  <a16:creationId xmlns:a16="http://schemas.microsoft.com/office/drawing/2014/main" id="{E53ACBDB-B0C2-41D5-A274-9B897455DB39}"/>
                </a:ext>
              </a:extLst>
            </p:cNvPr>
            <p:cNvSpPr/>
            <p:nvPr/>
          </p:nvSpPr>
          <p:spPr>
            <a:xfrm>
              <a:off x="4185461"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箭头: V 形 15">
              <a:extLst>
                <a:ext uri="{FF2B5EF4-FFF2-40B4-BE49-F238E27FC236}">
                  <a16:creationId xmlns:a16="http://schemas.microsoft.com/office/drawing/2014/main" id="{D30583F7-E22E-4A4E-822A-4BDD3C48963E}"/>
                </a:ext>
              </a:extLst>
            </p:cNvPr>
            <p:cNvSpPr/>
            <p:nvPr/>
          </p:nvSpPr>
          <p:spPr>
            <a:xfrm>
              <a:off x="4037494"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C12232C8-772E-4FC7-B7AC-5E7E5C654F2F}"/>
                </a:ext>
              </a:extLst>
            </p:cNvPr>
            <p:cNvSpPr/>
            <p:nvPr/>
          </p:nvSpPr>
          <p:spPr>
            <a:xfrm>
              <a:off x="3889526"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17">
            <a:extLst>
              <a:ext uri="{FF2B5EF4-FFF2-40B4-BE49-F238E27FC236}">
                <a16:creationId xmlns:a16="http://schemas.microsoft.com/office/drawing/2014/main" id="{B5DB85CD-2816-48EE-85AA-8F1505A3AAD0}"/>
              </a:ext>
            </a:extLst>
          </p:cNvPr>
          <p:cNvSpPr txBox="1"/>
          <p:nvPr/>
        </p:nvSpPr>
        <p:spPr>
          <a:xfrm>
            <a:off x="5097633" y="4814303"/>
            <a:ext cx="1998045" cy="369332"/>
          </a:xfrm>
          <a:prstGeom prst="rect">
            <a:avLst/>
          </a:prstGeom>
          <a:noFill/>
        </p:spPr>
        <p:txBody>
          <a:bodyPr wrap="square" rtlCol="0">
            <a:spAutoFit/>
            <a:scene3d>
              <a:camera prst="perspectiveRelaxedModerately" fov="7200000">
                <a:rot lat="19490639" lon="0" rev="0"/>
              </a:camera>
              <a:lightRig rig="threePt" dir="t"/>
            </a:scene3d>
            <a:sp3d extrusionH="12700"/>
          </a:bodyPr>
          <a:lstStyle/>
          <a:p>
            <a:pPr algn="dist"/>
            <a:r>
              <a:rPr lang="zh-CN" altLang="en-US" dirty="0">
                <a:solidFill>
                  <a:schemeClr val="bg1"/>
                </a:solidFill>
                <a:effectLst>
                  <a:outerShdw dist="25400" dir="5400000" algn="t" rotWithShape="0">
                    <a:schemeClr val="bg1">
                      <a:alpha val="40000"/>
                    </a:schemeClr>
                  </a:outerShdw>
                </a:effectLst>
                <a:latin typeface="+mj-ea"/>
                <a:ea typeface="+mj-ea"/>
              </a:rPr>
              <a:t>视界不止眼前</a:t>
            </a:r>
          </a:p>
        </p:txBody>
      </p:sp>
      <p:cxnSp>
        <p:nvCxnSpPr>
          <p:cNvPr id="19" name="直接连接符 18">
            <a:extLst>
              <a:ext uri="{FF2B5EF4-FFF2-40B4-BE49-F238E27FC236}">
                <a16:creationId xmlns:a16="http://schemas.microsoft.com/office/drawing/2014/main" id="{A99E19AE-E117-4D3A-B527-D1EF0970B4F2}"/>
              </a:ext>
            </a:extLst>
          </p:cNvPr>
          <p:cNvCxnSpPr>
            <a:cxnSpLocks/>
          </p:cNvCxnSpPr>
          <p:nvPr/>
        </p:nvCxnSpPr>
        <p:spPr>
          <a:xfrm flipH="1">
            <a:off x="4731036" y="499896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A5A52AE-D36E-4979-97E4-23A129BF70AB}"/>
              </a:ext>
            </a:extLst>
          </p:cNvPr>
          <p:cNvCxnSpPr>
            <a:cxnSpLocks/>
          </p:cNvCxnSpPr>
          <p:nvPr/>
        </p:nvCxnSpPr>
        <p:spPr>
          <a:xfrm>
            <a:off x="7185035" y="499896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0BD55651-C62B-43EC-8BCF-DB5F26FB5BD0}"/>
              </a:ext>
            </a:extLst>
          </p:cNvPr>
          <p:cNvSpPr txBox="1"/>
          <p:nvPr/>
        </p:nvSpPr>
        <p:spPr>
          <a:xfrm>
            <a:off x="5676654" y="2081427"/>
            <a:ext cx="838691" cy="400110"/>
          </a:xfrm>
          <a:prstGeom prst="rect">
            <a:avLst/>
          </a:prstGeom>
          <a:noFill/>
        </p:spPr>
        <p:txBody>
          <a:bodyPr wrap="none" rtlCol="0">
            <a:spAutoFit/>
            <a:scene3d>
              <a:camera prst="perspectiveRelaxedModerately" fov="7200000"/>
              <a:lightRig rig="threePt" dir="t"/>
            </a:scene3d>
            <a:sp3d extrusionH="38100" prstMaterial="matte">
              <a:extrusionClr>
                <a:schemeClr val="bg1"/>
              </a:extrusionClr>
            </a:sp3d>
          </a:bodyPr>
          <a:lstStyle/>
          <a:p>
            <a:r>
              <a:rPr lang="zh-CN" altLang="en-US" sz="2000" dirty="0">
                <a:solidFill>
                  <a:schemeClr val="accent3"/>
                </a:solidFill>
                <a:effectLst/>
                <a:latin typeface="+mj-ea"/>
                <a:ea typeface="+mj-ea"/>
              </a:rPr>
              <a:t>元宇宙</a:t>
            </a:r>
          </a:p>
        </p:txBody>
      </p:sp>
      <p:sp>
        <p:nvSpPr>
          <p:cNvPr id="25" name="文本框 24">
            <a:extLst>
              <a:ext uri="{FF2B5EF4-FFF2-40B4-BE49-F238E27FC236}">
                <a16:creationId xmlns:a16="http://schemas.microsoft.com/office/drawing/2014/main" id="{68A3B3D3-CF49-4D80-A397-F13CEA2EDBEC}"/>
              </a:ext>
            </a:extLst>
          </p:cNvPr>
          <p:cNvSpPr txBox="1"/>
          <p:nvPr/>
        </p:nvSpPr>
        <p:spPr>
          <a:xfrm>
            <a:off x="5617098" y="2429939"/>
            <a:ext cx="957804" cy="307777"/>
          </a:xfrm>
          <a:prstGeom prst="rect">
            <a:avLst/>
          </a:prstGeom>
          <a:noFill/>
        </p:spPr>
        <p:txBody>
          <a:bodyPr wrap="square">
            <a:spAutoFit/>
          </a:bodyPr>
          <a:lstStyle/>
          <a:p>
            <a:pPr algn="dist"/>
            <a:r>
              <a:rPr lang="en-US" altLang="zh-CN" sz="1400" dirty="0">
                <a:solidFill>
                  <a:schemeClr val="accent3"/>
                </a:solidFill>
              </a:rPr>
              <a:t>METAVERSE</a:t>
            </a:r>
            <a:endParaRPr lang="zh-CN" altLang="en-US" sz="1400" dirty="0">
              <a:solidFill>
                <a:schemeClr val="accent3"/>
              </a:solidFill>
            </a:endParaRPr>
          </a:p>
        </p:txBody>
      </p:sp>
    </p:spTree>
    <p:extLst>
      <p:ext uri="{BB962C8B-B14F-4D97-AF65-F5344CB8AC3E}">
        <p14:creationId xmlns:p14="http://schemas.microsoft.com/office/powerpoint/2010/main" val="7160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FC2038A-67DD-457D-B0EC-94DF6D3F25A6}"/>
              </a:ext>
            </a:extLst>
          </p:cNvPr>
          <p:cNvSpPr txBox="1"/>
          <p:nvPr/>
        </p:nvSpPr>
        <p:spPr>
          <a:xfrm>
            <a:off x="5810498" y="1661997"/>
            <a:ext cx="1231427" cy="3154710"/>
          </a:xfrm>
          <a:prstGeom prst="rect">
            <a:avLst/>
          </a:prstGeom>
          <a:noFill/>
        </p:spPr>
        <p:txBody>
          <a:bodyPr wrap="none" rtlCol="0">
            <a:spAutoFit/>
          </a:bodyPr>
          <a:lstStyle/>
          <a:p>
            <a:pPr algn="dist"/>
            <a:r>
              <a:rPr lang="en-US" altLang="zh-CN" sz="199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rPr>
              <a:t>P</a:t>
            </a:r>
            <a:endParaRPr lang="zh-CN" altLang="en-US" sz="80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endParaRPr>
          </a:p>
        </p:txBody>
      </p:sp>
      <p:sp>
        <p:nvSpPr>
          <p:cNvPr id="3" name="文本框 2">
            <a:extLst>
              <a:ext uri="{FF2B5EF4-FFF2-40B4-BE49-F238E27FC236}">
                <a16:creationId xmlns:a16="http://schemas.microsoft.com/office/drawing/2014/main" id="{83B8AE77-FFE5-4724-B350-13CDA3BB1254}"/>
              </a:ext>
            </a:extLst>
          </p:cNvPr>
          <p:cNvSpPr txBox="1"/>
          <p:nvPr/>
        </p:nvSpPr>
        <p:spPr>
          <a:xfrm flipH="1">
            <a:off x="6548315" y="3231222"/>
            <a:ext cx="4158652" cy="1200329"/>
          </a:xfrm>
          <a:prstGeom prst="rect">
            <a:avLst/>
          </a:prstGeom>
          <a:noFill/>
        </p:spPr>
        <p:txBody>
          <a:bodyPr wrap="square" rtlCol="0">
            <a:spAutoFit/>
          </a:bodyPr>
          <a:lstStyle/>
          <a:p>
            <a:pPr algn="dist"/>
            <a:r>
              <a:rPr kumimoji="0" lang="en-US" altLang="zh-CN" sz="7200" b="0" i="0" u="none" strike="noStrike" kern="1200" cap="none" normalizeH="0" baseline="0" noProof="0" dirty="0">
                <a:ln>
                  <a:noFill/>
                </a:ln>
                <a:solidFill>
                  <a:prstClr val="white"/>
                </a:solidFill>
                <a:effectLst>
                  <a:outerShdw dist="38100" algn="l" rotWithShape="0">
                    <a:schemeClr val="bg1">
                      <a:alpha val="40000"/>
                    </a:schemeClr>
                  </a:outerShdw>
                </a:effectLst>
                <a:uLnTx/>
                <a:uFillTx/>
                <a:latin typeface="Agency FB"/>
                <a:ea typeface="OPPOSans R"/>
                <a:cs typeface="+mn-cs"/>
              </a:rPr>
              <a:t>art</a:t>
            </a:r>
            <a:r>
              <a:rPr lang="en-US" altLang="zh-CN" sz="7200" dirty="0">
                <a:solidFill>
                  <a:prstClr val="white"/>
                </a:solidFill>
                <a:effectLst>
                  <a:outerShdw dist="38100" algn="l" rotWithShape="0">
                    <a:schemeClr val="bg1">
                      <a:alpha val="40000"/>
                    </a:schemeClr>
                  </a:outerShdw>
                </a:effectLst>
                <a:latin typeface="Agency FB"/>
                <a:ea typeface="OPPOSans R"/>
              </a:rPr>
              <a:t> </a:t>
            </a:r>
            <a:r>
              <a:rPr kumimoji="0" lang="en-US" altLang="zh-CN" sz="7200" b="0" i="0" u="none" strike="noStrike" kern="1200" cap="none" normalizeH="0" baseline="0" noProof="0" dirty="0">
                <a:ln>
                  <a:noFill/>
                </a:ln>
                <a:solidFill>
                  <a:prstClr val="white"/>
                </a:solidFill>
                <a:effectLst>
                  <a:outerShdw dist="38100" algn="l" rotWithShape="0">
                    <a:schemeClr val="bg1">
                      <a:alpha val="40000"/>
                    </a:schemeClr>
                  </a:outerShdw>
                </a:effectLst>
                <a:uLnTx/>
                <a:uFillTx/>
                <a:latin typeface="Agency FB"/>
                <a:ea typeface="OPPOSans R"/>
                <a:cs typeface="+mn-cs"/>
              </a:rPr>
              <a:t>two</a:t>
            </a:r>
            <a:endParaRPr lang="zh-CN" altLang="en-US" sz="7200" dirty="0">
              <a:solidFill>
                <a:schemeClr val="bg1"/>
              </a:solidFill>
              <a:effectLst>
                <a:outerShdw dist="38100" algn="l" rotWithShape="0">
                  <a:schemeClr val="bg1">
                    <a:alpha val="40000"/>
                  </a:schemeClr>
                </a:outerShdw>
              </a:effectLst>
            </a:endParaRPr>
          </a:p>
        </p:txBody>
      </p:sp>
      <p:sp>
        <p:nvSpPr>
          <p:cNvPr id="4" name="文本框 3">
            <a:extLst>
              <a:ext uri="{FF2B5EF4-FFF2-40B4-BE49-F238E27FC236}">
                <a16:creationId xmlns:a16="http://schemas.microsoft.com/office/drawing/2014/main" id="{084977E8-FDEA-4976-AF09-F6DA6D4867D1}"/>
              </a:ext>
            </a:extLst>
          </p:cNvPr>
          <p:cNvSpPr txBox="1"/>
          <p:nvPr/>
        </p:nvSpPr>
        <p:spPr>
          <a:xfrm>
            <a:off x="7041925" y="2190962"/>
            <a:ext cx="3665042" cy="769441"/>
          </a:xfrm>
          <a:prstGeom prst="rect">
            <a:avLst/>
          </a:prstGeom>
          <a:noFill/>
          <a:effectLst/>
        </p:spPr>
        <p:txBody>
          <a:bodyPr wrap="square" rtlCol="0">
            <a:spAutoFit/>
          </a:bodyPr>
          <a:lstStyle>
            <a:defPPr>
              <a:defRPr lang="zh-CN"/>
            </a:defPPr>
            <a:lvl1pPr>
              <a:defRPr sz="80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pPr algn="dist"/>
            <a:r>
              <a:rPr lang="zh-CN" altLang="en-US" sz="4400" dirty="0">
                <a:solidFill>
                  <a:schemeClr val="accent2"/>
                </a:solidFill>
              </a:rPr>
              <a:t>元宇宙的框架</a:t>
            </a:r>
          </a:p>
        </p:txBody>
      </p:sp>
      <p:sp>
        <p:nvSpPr>
          <p:cNvPr id="5" name="文本框 4">
            <a:extLst>
              <a:ext uri="{FF2B5EF4-FFF2-40B4-BE49-F238E27FC236}">
                <a16:creationId xmlns:a16="http://schemas.microsoft.com/office/drawing/2014/main" id="{B58884E6-1BD2-4A58-BD8F-0A0A0291BA75}"/>
              </a:ext>
            </a:extLst>
          </p:cNvPr>
          <p:cNvSpPr txBox="1"/>
          <p:nvPr/>
        </p:nvSpPr>
        <p:spPr>
          <a:xfrm>
            <a:off x="7041925" y="3121223"/>
            <a:ext cx="3665042" cy="307777"/>
          </a:xfrm>
          <a:prstGeom prst="rect">
            <a:avLst/>
          </a:prstGeom>
          <a:noFill/>
        </p:spPr>
        <p:txBody>
          <a:bodyPr wrap="square" rtlCol="0">
            <a:spAutoFit/>
          </a:bodyPr>
          <a:lstStyle/>
          <a:p>
            <a:pPr algn="dist"/>
            <a:r>
              <a:rPr lang="en-US" altLang="zh-CN" sz="1400" dirty="0">
                <a:solidFill>
                  <a:schemeClr val="bg1"/>
                </a:solidFill>
                <a:latin typeface="+mn-ea"/>
              </a:rPr>
              <a:t>THE FRAMEWORK OF THE FUTURE</a:t>
            </a:r>
          </a:p>
        </p:txBody>
      </p:sp>
      <p:sp>
        <p:nvSpPr>
          <p:cNvPr id="6" name="文本框 5">
            <a:extLst>
              <a:ext uri="{FF2B5EF4-FFF2-40B4-BE49-F238E27FC236}">
                <a16:creationId xmlns:a16="http://schemas.microsoft.com/office/drawing/2014/main" id="{7C2DFCAC-8188-47A0-B40E-1A2689A79CE2}"/>
              </a:ext>
            </a:extLst>
          </p:cNvPr>
          <p:cNvSpPr txBox="1"/>
          <p:nvPr/>
        </p:nvSpPr>
        <p:spPr>
          <a:xfrm>
            <a:off x="5930601" y="4431551"/>
            <a:ext cx="4776366" cy="450444"/>
          </a:xfrm>
          <a:prstGeom prst="rect">
            <a:avLst/>
          </a:prstGeom>
          <a:noFill/>
        </p:spPr>
        <p:txBody>
          <a:bodyPr wrap="square">
            <a:spAutoFit/>
          </a:bodyPr>
          <a:lstStyle/>
          <a:p>
            <a:pPr algn="ctr">
              <a:lnSpc>
                <a:spcPct val="120000"/>
              </a:lnSpc>
            </a:pPr>
            <a:r>
              <a:rPr lang="zh-CN" altLang="en-US" sz="1000" spc="120" dirty="0">
                <a:solidFill>
                  <a:schemeClr val="bg1">
                    <a:lumMod val="50000"/>
                  </a:schemeClr>
                </a:solidFill>
              </a:rPr>
              <a:t>如果可以创造千万个虚假的世界，而世界上只有一个真实的世界，那如何确定，我们现在所处的这个世界，就是那千万分之一的真实</a:t>
            </a:r>
          </a:p>
        </p:txBody>
      </p:sp>
      <p:pic>
        <p:nvPicPr>
          <p:cNvPr id="7" name="图片 6">
            <a:extLst>
              <a:ext uri="{FF2B5EF4-FFF2-40B4-BE49-F238E27FC236}">
                <a16:creationId xmlns:a16="http://schemas.microsoft.com/office/drawing/2014/main" id="{9C9C5569-2049-4F33-A086-59D4F9D9519F}"/>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7255977" y="2683089"/>
            <a:ext cx="3212314" cy="469892"/>
          </a:xfrm>
          <a:prstGeom prst="rect">
            <a:avLst/>
          </a:prstGeom>
        </p:spPr>
      </p:pic>
      <p:grpSp>
        <p:nvGrpSpPr>
          <p:cNvPr id="8" name="组合 7">
            <a:extLst>
              <a:ext uri="{FF2B5EF4-FFF2-40B4-BE49-F238E27FC236}">
                <a16:creationId xmlns:a16="http://schemas.microsoft.com/office/drawing/2014/main" id="{F7FD6832-D6DD-4978-85C7-AC922B3D4371}"/>
              </a:ext>
            </a:extLst>
          </p:cNvPr>
          <p:cNvGrpSpPr/>
          <p:nvPr/>
        </p:nvGrpSpPr>
        <p:grpSpPr>
          <a:xfrm rot="5400000">
            <a:off x="8520245" y="3812193"/>
            <a:ext cx="145341" cy="293308"/>
            <a:chOff x="2061949" y="5121387"/>
            <a:chExt cx="145341" cy="293308"/>
          </a:xfrm>
        </p:grpSpPr>
        <p:sp>
          <p:nvSpPr>
            <p:cNvPr id="9" name="箭头: V 形 8">
              <a:extLst>
                <a:ext uri="{FF2B5EF4-FFF2-40B4-BE49-F238E27FC236}">
                  <a16:creationId xmlns:a16="http://schemas.microsoft.com/office/drawing/2014/main" id="{A7CEB7E2-641C-40D3-8B2B-F65C72B6AC83}"/>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a:extLst>
                <a:ext uri="{FF2B5EF4-FFF2-40B4-BE49-F238E27FC236}">
                  <a16:creationId xmlns:a16="http://schemas.microsoft.com/office/drawing/2014/main" id="{B50511C8-782E-471A-8746-44717CA889E3}"/>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id="{716A9DD2-AE84-40BF-96F2-AC51E8C75A04}"/>
              </a:ext>
            </a:extLst>
          </p:cNvPr>
          <p:cNvSpPr txBox="1"/>
          <p:nvPr/>
        </p:nvSpPr>
        <p:spPr>
          <a:xfrm>
            <a:off x="2136993" y="4881995"/>
            <a:ext cx="2489038" cy="830997"/>
          </a:xfrm>
          <a:prstGeom prst="rect">
            <a:avLst/>
          </a:prstGeom>
          <a:noFill/>
        </p:spPr>
        <p:txBody>
          <a:bodyPr wrap="square">
            <a:spAutoFit/>
            <a:scene3d>
              <a:camera prst="perspectiveRight" fov="7200000">
                <a:rot lat="300000" lon="19499988" rev="0"/>
              </a:camera>
              <a:lightRig rig="threePt" dir="t"/>
            </a:scene3d>
            <a:sp3d extrusionH="44450">
              <a:extrusionClr>
                <a:schemeClr val="accent2"/>
              </a:extrusionClr>
            </a:sp3d>
          </a:bodyPr>
          <a:lstStyle/>
          <a:p>
            <a:pPr algn="dist"/>
            <a:r>
              <a:rPr lang="en-US" altLang="zh-CN" sz="4800" dirty="0">
                <a:solidFill>
                  <a:schemeClr val="bg1"/>
                </a:solidFill>
                <a:effectLst/>
              </a:rPr>
              <a:t>METAVERSE</a:t>
            </a:r>
            <a:endParaRPr lang="zh-CN" altLang="en-US" sz="4800" dirty="0">
              <a:solidFill>
                <a:schemeClr val="bg1"/>
              </a:solidFill>
              <a:effectLst/>
            </a:endParaRPr>
          </a:p>
        </p:txBody>
      </p:sp>
      <p:sp>
        <p:nvSpPr>
          <p:cNvPr id="12" name="文本框 11">
            <a:extLst>
              <a:ext uri="{FF2B5EF4-FFF2-40B4-BE49-F238E27FC236}">
                <a16:creationId xmlns:a16="http://schemas.microsoft.com/office/drawing/2014/main" id="{F5D53C98-C559-418C-81AD-D6E84FE4E40F}"/>
              </a:ext>
            </a:extLst>
          </p:cNvPr>
          <p:cNvSpPr txBox="1"/>
          <p:nvPr>
            <p:custDataLst>
              <p:tags r:id="rId1"/>
            </p:custDataLst>
          </p:nvPr>
        </p:nvSpPr>
        <p:spPr>
          <a:xfrm rot="21428578">
            <a:off x="1977810" y="2304944"/>
            <a:ext cx="668863" cy="615553"/>
          </a:xfrm>
          <a:prstGeom prst="rect">
            <a:avLst/>
          </a:prstGeom>
          <a:noFill/>
          <a:effectLst/>
          <a:scene3d>
            <a:camera prst="perspectiveRight" fov="3600000">
              <a:rot lat="300000" lon="20399999" rev="0"/>
            </a:camera>
            <a:lightRig rig="threePt" dir="t"/>
          </a:scene3d>
        </p:spPr>
        <p:txBody>
          <a:bodyPr wrap="square" lIns="182880" tIns="91440" rIns="182880" bIns="91440" rtlCol="0">
            <a:spAutoFit/>
            <a:sp3d extrusionH="19050"/>
          </a:bodyPr>
          <a:lstStyle/>
          <a:p>
            <a:pPr algn="dist"/>
            <a:r>
              <a:rPr lang="en-US" altLang="zh-CN" sz="2800" dirty="0">
                <a:solidFill>
                  <a:schemeClr val="bg1"/>
                </a:solidFill>
                <a:effectLst>
                  <a:outerShdw blurRad="127000" dist="101600" dir="5400000" algn="t" rotWithShape="0">
                    <a:schemeClr val="bg1">
                      <a:alpha val="40000"/>
                    </a:schemeClr>
                  </a:outerShdw>
                </a:effectLst>
                <a:ea typeface="+mj-ea"/>
              </a:rPr>
              <a:t>02</a:t>
            </a:r>
            <a:endParaRPr lang="zh-CN" altLang="en-US" sz="2800" dirty="0">
              <a:solidFill>
                <a:schemeClr val="bg1"/>
              </a:solidFill>
              <a:effectLst>
                <a:outerShdw blurRad="127000" dist="101600" dir="5400000" algn="t" rotWithShape="0">
                  <a:schemeClr val="bg1">
                    <a:alpha val="40000"/>
                  </a:schemeClr>
                </a:outerShdw>
              </a:effectLst>
              <a:ea typeface="+mj-ea"/>
            </a:endParaRPr>
          </a:p>
        </p:txBody>
      </p:sp>
    </p:spTree>
    <p:extLst>
      <p:ext uri="{BB962C8B-B14F-4D97-AF65-F5344CB8AC3E}">
        <p14:creationId xmlns:p14="http://schemas.microsoft.com/office/powerpoint/2010/main" val="1662614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a:extLst>
              <a:ext uri="{FF2B5EF4-FFF2-40B4-BE49-F238E27FC236}">
                <a16:creationId xmlns:a16="http://schemas.microsoft.com/office/drawing/2014/main" id="{BFD95FEF-5F85-430C-9B15-558957C59432}"/>
              </a:ext>
            </a:extLst>
          </p:cNvPr>
          <p:cNvGrpSpPr/>
          <p:nvPr/>
        </p:nvGrpSpPr>
        <p:grpSpPr>
          <a:xfrm flipH="1">
            <a:off x="7134925" y="3984021"/>
            <a:ext cx="4504026" cy="1359782"/>
            <a:chOff x="585814" y="1876801"/>
            <a:chExt cx="4504026" cy="1359782"/>
          </a:xfrm>
        </p:grpSpPr>
        <p:sp>
          <p:nvSpPr>
            <p:cNvPr id="122" name="任意多边形: 形状 121">
              <a:extLst>
                <a:ext uri="{FF2B5EF4-FFF2-40B4-BE49-F238E27FC236}">
                  <a16:creationId xmlns:a16="http://schemas.microsoft.com/office/drawing/2014/main" id="{BF593D01-1B96-44F6-891E-2F2A08EC7F66}"/>
                </a:ext>
              </a:extLst>
            </p:cNvPr>
            <p:cNvSpPr/>
            <p:nvPr/>
          </p:nvSpPr>
          <p:spPr>
            <a:xfrm>
              <a:off x="585814" y="1876801"/>
              <a:ext cx="4504026" cy="1359782"/>
            </a:xfrm>
            <a:custGeom>
              <a:avLst/>
              <a:gdLst>
                <a:gd name="connsiteX0" fmla="*/ 2905002 w 4504026"/>
                <a:gd name="connsiteY0" fmla="*/ 0 h 1178683"/>
                <a:gd name="connsiteX1" fmla="*/ 4504026 w 4504026"/>
                <a:gd name="connsiteY1" fmla="*/ 0 h 1178683"/>
                <a:gd name="connsiteX2" fmla="*/ 4504026 w 4504026"/>
                <a:gd name="connsiteY2" fmla="*/ 290788 h 1178683"/>
                <a:gd name="connsiteX3" fmla="*/ 4504026 w 4504026"/>
                <a:gd name="connsiteY3" fmla="*/ 565864 h 1178683"/>
                <a:gd name="connsiteX4" fmla="*/ 4504026 w 4504026"/>
                <a:gd name="connsiteY4" fmla="*/ 856652 h 1178683"/>
                <a:gd name="connsiteX5" fmla="*/ 4181995 w 4504026"/>
                <a:gd name="connsiteY5" fmla="*/ 1178683 h 1178683"/>
                <a:gd name="connsiteX6" fmla="*/ 0 w 4504026"/>
                <a:gd name="connsiteY6" fmla="*/ 1178683 h 1178683"/>
                <a:gd name="connsiteX7" fmla="*/ 0 w 4504026"/>
                <a:gd name="connsiteY7" fmla="*/ 612819 h 1178683"/>
                <a:gd name="connsiteX8" fmla="*/ 322031 w 4504026"/>
                <a:gd name="connsiteY8" fmla="*/ 290788 h 1178683"/>
                <a:gd name="connsiteX9" fmla="*/ 2614214 w 4504026"/>
                <a:gd name="connsiteY9" fmla="*/ 290788 h 117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4026" h="1178683">
                  <a:moveTo>
                    <a:pt x="2905002" y="0"/>
                  </a:moveTo>
                  <a:lnTo>
                    <a:pt x="4504026" y="0"/>
                  </a:lnTo>
                  <a:lnTo>
                    <a:pt x="4504026" y="290788"/>
                  </a:lnTo>
                  <a:lnTo>
                    <a:pt x="4504026" y="565864"/>
                  </a:lnTo>
                  <a:lnTo>
                    <a:pt x="4504026" y="856652"/>
                  </a:lnTo>
                  <a:lnTo>
                    <a:pt x="4181995" y="1178683"/>
                  </a:lnTo>
                  <a:lnTo>
                    <a:pt x="0" y="1178683"/>
                  </a:lnTo>
                  <a:lnTo>
                    <a:pt x="0" y="612819"/>
                  </a:lnTo>
                  <a:lnTo>
                    <a:pt x="322031" y="290788"/>
                  </a:lnTo>
                  <a:lnTo>
                    <a:pt x="2614214" y="290788"/>
                  </a:lnTo>
                  <a:close/>
                </a:path>
              </a:pathLst>
            </a:custGeom>
            <a:solidFill>
              <a:schemeClr val="tx1">
                <a:alpha val="80000"/>
              </a:schemeClr>
            </a:solidFill>
            <a:ln>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23" name="直接连接符 122">
              <a:extLst>
                <a:ext uri="{FF2B5EF4-FFF2-40B4-BE49-F238E27FC236}">
                  <a16:creationId xmlns:a16="http://schemas.microsoft.com/office/drawing/2014/main" id="{0C0E4F79-5D1F-452B-8F05-4124D334DCF8}"/>
                </a:ext>
              </a:extLst>
            </p:cNvPr>
            <p:cNvCxnSpPr/>
            <p:nvPr/>
          </p:nvCxnSpPr>
          <p:spPr>
            <a:xfrm>
              <a:off x="1067647" y="2331804"/>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9D83DB17-9028-4C14-9A4E-DD3E18265C0A}"/>
                </a:ext>
              </a:extLst>
            </p:cNvPr>
            <p:cNvCxnSpPr/>
            <p:nvPr/>
          </p:nvCxnSpPr>
          <p:spPr>
            <a:xfrm>
              <a:off x="1570567" y="2078827"/>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nvGrpSpPr>
            <p:cNvPr id="125" name="组合 124">
              <a:extLst>
                <a:ext uri="{FF2B5EF4-FFF2-40B4-BE49-F238E27FC236}">
                  <a16:creationId xmlns:a16="http://schemas.microsoft.com/office/drawing/2014/main" id="{6DA95257-08D6-4316-A93D-BD5014118314}"/>
                </a:ext>
              </a:extLst>
            </p:cNvPr>
            <p:cNvGrpSpPr/>
            <p:nvPr/>
          </p:nvGrpSpPr>
          <p:grpSpPr>
            <a:xfrm>
              <a:off x="3307045" y="1956869"/>
              <a:ext cx="613040" cy="243916"/>
              <a:chOff x="3307045" y="1956869"/>
              <a:chExt cx="613040" cy="243916"/>
            </a:xfrm>
            <a:effectLst>
              <a:glow rad="63500">
                <a:schemeClr val="accent2">
                  <a:satMod val="175000"/>
                  <a:alpha val="10000"/>
                </a:schemeClr>
              </a:glow>
            </a:effectLst>
          </p:grpSpPr>
          <p:sp>
            <p:nvSpPr>
              <p:cNvPr id="128" name="平行四边形 127">
                <a:extLst>
                  <a:ext uri="{FF2B5EF4-FFF2-40B4-BE49-F238E27FC236}">
                    <a16:creationId xmlns:a16="http://schemas.microsoft.com/office/drawing/2014/main" id="{17CEB5F0-E3B4-4726-888B-45E2ECCB03E6}"/>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平行四边形 128">
                <a:extLst>
                  <a:ext uri="{FF2B5EF4-FFF2-40B4-BE49-F238E27FC236}">
                    <a16:creationId xmlns:a16="http://schemas.microsoft.com/office/drawing/2014/main" id="{779B6824-5CCA-414B-99AB-9FF6A22CBC68}"/>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平行四边形 129">
                <a:extLst>
                  <a:ext uri="{FF2B5EF4-FFF2-40B4-BE49-F238E27FC236}">
                    <a16:creationId xmlns:a16="http://schemas.microsoft.com/office/drawing/2014/main" id="{FEF69A5A-35A8-40A8-B325-7A55F9591B2D}"/>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平行四边形 130">
                <a:extLst>
                  <a:ext uri="{FF2B5EF4-FFF2-40B4-BE49-F238E27FC236}">
                    <a16:creationId xmlns:a16="http://schemas.microsoft.com/office/drawing/2014/main" id="{F3614314-8D33-4073-A7D7-C2C7A96974B6}"/>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6" name="直接连接符 125">
              <a:extLst>
                <a:ext uri="{FF2B5EF4-FFF2-40B4-BE49-F238E27FC236}">
                  <a16:creationId xmlns:a16="http://schemas.microsoft.com/office/drawing/2014/main" id="{94FD0DCD-839A-4E2E-90BA-DE2E28EAD539}"/>
                </a:ext>
              </a:extLst>
            </p:cNvPr>
            <p:cNvCxnSpPr>
              <a:cxnSpLocks/>
            </p:cNvCxnSpPr>
            <p:nvPr/>
          </p:nvCxnSpPr>
          <p:spPr>
            <a:xfrm flipV="1">
              <a:off x="585814" y="2233266"/>
              <a:ext cx="170829" cy="197076"/>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127" name="任意多边形: 形状 126">
              <a:extLst>
                <a:ext uri="{FF2B5EF4-FFF2-40B4-BE49-F238E27FC236}">
                  <a16:creationId xmlns:a16="http://schemas.microsoft.com/office/drawing/2014/main" id="{04BBD5A9-3D4F-4FBD-BAA1-A7DB44E41D1F}"/>
                </a:ext>
              </a:extLst>
            </p:cNvPr>
            <p:cNvSpPr/>
            <p:nvPr/>
          </p:nvSpPr>
          <p:spPr>
            <a:xfrm>
              <a:off x="933027" y="2436882"/>
              <a:ext cx="2849880" cy="69131"/>
            </a:xfrm>
            <a:custGeom>
              <a:avLst/>
              <a:gdLst>
                <a:gd name="connsiteX0" fmla="*/ 0 w 2849880"/>
                <a:gd name="connsiteY0" fmla="*/ 175260 h 175260"/>
                <a:gd name="connsiteX1" fmla="*/ 1684020 w 2849880"/>
                <a:gd name="connsiteY1" fmla="*/ 175260 h 175260"/>
                <a:gd name="connsiteX2" fmla="*/ 1775460 w 2849880"/>
                <a:gd name="connsiteY2" fmla="*/ 0 h 175260"/>
                <a:gd name="connsiteX3" fmla="*/ 2849880 w 2849880"/>
                <a:gd name="connsiteY3" fmla="*/ 0 h 175260"/>
              </a:gdLst>
              <a:ahLst/>
              <a:cxnLst>
                <a:cxn ang="0">
                  <a:pos x="connsiteX0" y="connsiteY0"/>
                </a:cxn>
                <a:cxn ang="0">
                  <a:pos x="connsiteX1" y="connsiteY1"/>
                </a:cxn>
                <a:cxn ang="0">
                  <a:pos x="connsiteX2" y="connsiteY2"/>
                </a:cxn>
                <a:cxn ang="0">
                  <a:pos x="connsiteX3" y="connsiteY3"/>
                </a:cxn>
              </a:cxnLst>
              <a:rect l="l" t="t" r="r" b="b"/>
              <a:pathLst>
                <a:path w="2849880" h="175260">
                  <a:moveTo>
                    <a:pt x="0" y="175260"/>
                  </a:moveTo>
                  <a:lnTo>
                    <a:pt x="1684020" y="175260"/>
                  </a:lnTo>
                  <a:lnTo>
                    <a:pt x="1775460" y="0"/>
                  </a:lnTo>
                  <a:lnTo>
                    <a:pt x="2849880" y="0"/>
                  </a:lnTo>
                </a:path>
              </a:pathLst>
            </a:custGeom>
            <a:noFill/>
            <a:ln w="2540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a:extLst>
              <a:ext uri="{FF2B5EF4-FFF2-40B4-BE49-F238E27FC236}">
                <a16:creationId xmlns:a16="http://schemas.microsoft.com/office/drawing/2014/main" id="{EDF17782-0732-47DC-9D21-C1429DDE5533}"/>
              </a:ext>
            </a:extLst>
          </p:cNvPr>
          <p:cNvGrpSpPr/>
          <p:nvPr/>
        </p:nvGrpSpPr>
        <p:grpSpPr>
          <a:xfrm>
            <a:off x="588441" y="3984021"/>
            <a:ext cx="4504026" cy="1359782"/>
            <a:chOff x="585814" y="1876801"/>
            <a:chExt cx="4504026" cy="1359782"/>
          </a:xfrm>
        </p:grpSpPr>
        <p:sp>
          <p:nvSpPr>
            <p:cNvPr id="100" name="任意多边形: 形状 99">
              <a:extLst>
                <a:ext uri="{FF2B5EF4-FFF2-40B4-BE49-F238E27FC236}">
                  <a16:creationId xmlns:a16="http://schemas.microsoft.com/office/drawing/2014/main" id="{34048934-2D81-4604-B4E2-814E980A25F6}"/>
                </a:ext>
              </a:extLst>
            </p:cNvPr>
            <p:cNvSpPr/>
            <p:nvPr/>
          </p:nvSpPr>
          <p:spPr>
            <a:xfrm>
              <a:off x="585814" y="1876801"/>
              <a:ext cx="4504026" cy="1359782"/>
            </a:xfrm>
            <a:custGeom>
              <a:avLst/>
              <a:gdLst>
                <a:gd name="connsiteX0" fmla="*/ 2905002 w 4504026"/>
                <a:gd name="connsiteY0" fmla="*/ 0 h 1178683"/>
                <a:gd name="connsiteX1" fmla="*/ 4504026 w 4504026"/>
                <a:gd name="connsiteY1" fmla="*/ 0 h 1178683"/>
                <a:gd name="connsiteX2" fmla="*/ 4504026 w 4504026"/>
                <a:gd name="connsiteY2" fmla="*/ 290788 h 1178683"/>
                <a:gd name="connsiteX3" fmla="*/ 4504026 w 4504026"/>
                <a:gd name="connsiteY3" fmla="*/ 565864 h 1178683"/>
                <a:gd name="connsiteX4" fmla="*/ 4504026 w 4504026"/>
                <a:gd name="connsiteY4" fmla="*/ 856652 h 1178683"/>
                <a:gd name="connsiteX5" fmla="*/ 4181995 w 4504026"/>
                <a:gd name="connsiteY5" fmla="*/ 1178683 h 1178683"/>
                <a:gd name="connsiteX6" fmla="*/ 0 w 4504026"/>
                <a:gd name="connsiteY6" fmla="*/ 1178683 h 1178683"/>
                <a:gd name="connsiteX7" fmla="*/ 0 w 4504026"/>
                <a:gd name="connsiteY7" fmla="*/ 612819 h 1178683"/>
                <a:gd name="connsiteX8" fmla="*/ 322031 w 4504026"/>
                <a:gd name="connsiteY8" fmla="*/ 290788 h 1178683"/>
                <a:gd name="connsiteX9" fmla="*/ 2614214 w 4504026"/>
                <a:gd name="connsiteY9" fmla="*/ 290788 h 117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4026" h="1178683">
                  <a:moveTo>
                    <a:pt x="2905002" y="0"/>
                  </a:moveTo>
                  <a:lnTo>
                    <a:pt x="4504026" y="0"/>
                  </a:lnTo>
                  <a:lnTo>
                    <a:pt x="4504026" y="290788"/>
                  </a:lnTo>
                  <a:lnTo>
                    <a:pt x="4504026" y="565864"/>
                  </a:lnTo>
                  <a:lnTo>
                    <a:pt x="4504026" y="856652"/>
                  </a:lnTo>
                  <a:lnTo>
                    <a:pt x="4181995" y="1178683"/>
                  </a:lnTo>
                  <a:lnTo>
                    <a:pt x="0" y="1178683"/>
                  </a:lnTo>
                  <a:lnTo>
                    <a:pt x="0" y="612819"/>
                  </a:lnTo>
                  <a:lnTo>
                    <a:pt x="322031" y="290788"/>
                  </a:lnTo>
                  <a:lnTo>
                    <a:pt x="2614214" y="290788"/>
                  </a:lnTo>
                  <a:close/>
                </a:path>
              </a:pathLst>
            </a:custGeom>
            <a:solidFill>
              <a:schemeClr val="tx1">
                <a:alpha val="80000"/>
              </a:schemeClr>
            </a:solidFill>
            <a:ln>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01" name="直接连接符 100">
              <a:extLst>
                <a:ext uri="{FF2B5EF4-FFF2-40B4-BE49-F238E27FC236}">
                  <a16:creationId xmlns:a16="http://schemas.microsoft.com/office/drawing/2014/main" id="{9619F97D-0D07-45FE-9162-3E8A1C609CB8}"/>
                </a:ext>
              </a:extLst>
            </p:cNvPr>
            <p:cNvCxnSpPr/>
            <p:nvPr/>
          </p:nvCxnSpPr>
          <p:spPr>
            <a:xfrm>
              <a:off x="1067647" y="2331804"/>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34BD3C31-540E-417E-9B74-4577353EA4C2}"/>
                </a:ext>
              </a:extLst>
            </p:cNvPr>
            <p:cNvCxnSpPr/>
            <p:nvPr/>
          </p:nvCxnSpPr>
          <p:spPr>
            <a:xfrm>
              <a:off x="1570567" y="2078827"/>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nvGrpSpPr>
            <p:cNvPr id="103" name="组合 102">
              <a:extLst>
                <a:ext uri="{FF2B5EF4-FFF2-40B4-BE49-F238E27FC236}">
                  <a16:creationId xmlns:a16="http://schemas.microsoft.com/office/drawing/2014/main" id="{85B83888-8E1D-4C36-A148-1FA612D89611}"/>
                </a:ext>
              </a:extLst>
            </p:cNvPr>
            <p:cNvGrpSpPr/>
            <p:nvPr/>
          </p:nvGrpSpPr>
          <p:grpSpPr>
            <a:xfrm>
              <a:off x="3307045" y="1956869"/>
              <a:ext cx="613040" cy="243916"/>
              <a:chOff x="3307045" y="1956869"/>
              <a:chExt cx="613040" cy="243916"/>
            </a:xfrm>
            <a:effectLst>
              <a:glow rad="63500">
                <a:schemeClr val="accent2">
                  <a:satMod val="175000"/>
                  <a:alpha val="10000"/>
                </a:schemeClr>
              </a:glow>
            </a:effectLst>
          </p:grpSpPr>
          <p:sp>
            <p:nvSpPr>
              <p:cNvPr id="106" name="平行四边形 105">
                <a:extLst>
                  <a:ext uri="{FF2B5EF4-FFF2-40B4-BE49-F238E27FC236}">
                    <a16:creationId xmlns:a16="http://schemas.microsoft.com/office/drawing/2014/main" id="{8B332868-BD7C-4D71-8C32-4C5CE9CDD71E}"/>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平行四边形 106">
                <a:extLst>
                  <a:ext uri="{FF2B5EF4-FFF2-40B4-BE49-F238E27FC236}">
                    <a16:creationId xmlns:a16="http://schemas.microsoft.com/office/drawing/2014/main" id="{908ADECF-A616-4248-85FE-97B4FAA7C621}"/>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平行四边形 107">
                <a:extLst>
                  <a:ext uri="{FF2B5EF4-FFF2-40B4-BE49-F238E27FC236}">
                    <a16:creationId xmlns:a16="http://schemas.microsoft.com/office/drawing/2014/main" id="{660D6CE0-DB3E-477C-A6E3-0689FE248872}"/>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平行四边形 108">
                <a:extLst>
                  <a:ext uri="{FF2B5EF4-FFF2-40B4-BE49-F238E27FC236}">
                    <a16:creationId xmlns:a16="http://schemas.microsoft.com/office/drawing/2014/main" id="{F0112EA8-58D8-41E4-8E1F-7474893AB42E}"/>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4" name="直接连接符 103">
              <a:extLst>
                <a:ext uri="{FF2B5EF4-FFF2-40B4-BE49-F238E27FC236}">
                  <a16:creationId xmlns:a16="http://schemas.microsoft.com/office/drawing/2014/main" id="{84A63538-79F6-4B82-B84F-3F91F91551BE}"/>
                </a:ext>
              </a:extLst>
            </p:cNvPr>
            <p:cNvCxnSpPr>
              <a:cxnSpLocks/>
            </p:cNvCxnSpPr>
            <p:nvPr/>
          </p:nvCxnSpPr>
          <p:spPr>
            <a:xfrm flipV="1">
              <a:off x="585814" y="2233266"/>
              <a:ext cx="170829" cy="197076"/>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105" name="任意多边形: 形状 104">
              <a:extLst>
                <a:ext uri="{FF2B5EF4-FFF2-40B4-BE49-F238E27FC236}">
                  <a16:creationId xmlns:a16="http://schemas.microsoft.com/office/drawing/2014/main" id="{D3416ACB-9CC5-4C5C-9F39-DBBF9AC47F02}"/>
                </a:ext>
              </a:extLst>
            </p:cNvPr>
            <p:cNvSpPr/>
            <p:nvPr/>
          </p:nvSpPr>
          <p:spPr>
            <a:xfrm>
              <a:off x="933027" y="2436882"/>
              <a:ext cx="2849880" cy="69131"/>
            </a:xfrm>
            <a:custGeom>
              <a:avLst/>
              <a:gdLst>
                <a:gd name="connsiteX0" fmla="*/ 0 w 2849880"/>
                <a:gd name="connsiteY0" fmla="*/ 175260 h 175260"/>
                <a:gd name="connsiteX1" fmla="*/ 1684020 w 2849880"/>
                <a:gd name="connsiteY1" fmla="*/ 175260 h 175260"/>
                <a:gd name="connsiteX2" fmla="*/ 1775460 w 2849880"/>
                <a:gd name="connsiteY2" fmla="*/ 0 h 175260"/>
                <a:gd name="connsiteX3" fmla="*/ 2849880 w 2849880"/>
                <a:gd name="connsiteY3" fmla="*/ 0 h 175260"/>
              </a:gdLst>
              <a:ahLst/>
              <a:cxnLst>
                <a:cxn ang="0">
                  <a:pos x="connsiteX0" y="connsiteY0"/>
                </a:cxn>
                <a:cxn ang="0">
                  <a:pos x="connsiteX1" y="connsiteY1"/>
                </a:cxn>
                <a:cxn ang="0">
                  <a:pos x="connsiteX2" y="connsiteY2"/>
                </a:cxn>
                <a:cxn ang="0">
                  <a:pos x="connsiteX3" y="connsiteY3"/>
                </a:cxn>
              </a:cxnLst>
              <a:rect l="l" t="t" r="r" b="b"/>
              <a:pathLst>
                <a:path w="2849880" h="175260">
                  <a:moveTo>
                    <a:pt x="0" y="175260"/>
                  </a:moveTo>
                  <a:lnTo>
                    <a:pt x="1684020" y="175260"/>
                  </a:lnTo>
                  <a:lnTo>
                    <a:pt x="1775460" y="0"/>
                  </a:lnTo>
                  <a:lnTo>
                    <a:pt x="2849880" y="0"/>
                  </a:lnTo>
                </a:path>
              </a:pathLst>
            </a:custGeom>
            <a:noFill/>
            <a:ln w="2540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a:extLst>
              <a:ext uri="{FF2B5EF4-FFF2-40B4-BE49-F238E27FC236}">
                <a16:creationId xmlns:a16="http://schemas.microsoft.com/office/drawing/2014/main" id="{3C0E2A94-8A5E-429A-8C30-64BFFEF90D80}"/>
              </a:ext>
            </a:extLst>
          </p:cNvPr>
          <p:cNvGrpSpPr/>
          <p:nvPr/>
        </p:nvGrpSpPr>
        <p:grpSpPr>
          <a:xfrm flipH="1">
            <a:off x="6984473" y="1906213"/>
            <a:ext cx="4504026" cy="1359782"/>
            <a:chOff x="585814" y="1876801"/>
            <a:chExt cx="4504026" cy="1359782"/>
          </a:xfrm>
        </p:grpSpPr>
        <p:sp>
          <p:nvSpPr>
            <p:cNvPr id="89" name="任意多边形: 形状 88">
              <a:extLst>
                <a:ext uri="{FF2B5EF4-FFF2-40B4-BE49-F238E27FC236}">
                  <a16:creationId xmlns:a16="http://schemas.microsoft.com/office/drawing/2014/main" id="{5D3B8014-6CC3-4191-8A03-73B91C208EBF}"/>
                </a:ext>
              </a:extLst>
            </p:cNvPr>
            <p:cNvSpPr/>
            <p:nvPr/>
          </p:nvSpPr>
          <p:spPr>
            <a:xfrm>
              <a:off x="585814" y="1876801"/>
              <a:ext cx="4504026" cy="1359782"/>
            </a:xfrm>
            <a:custGeom>
              <a:avLst/>
              <a:gdLst>
                <a:gd name="connsiteX0" fmla="*/ 2905002 w 4504026"/>
                <a:gd name="connsiteY0" fmla="*/ 0 h 1178683"/>
                <a:gd name="connsiteX1" fmla="*/ 4504026 w 4504026"/>
                <a:gd name="connsiteY1" fmla="*/ 0 h 1178683"/>
                <a:gd name="connsiteX2" fmla="*/ 4504026 w 4504026"/>
                <a:gd name="connsiteY2" fmla="*/ 290788 h 1178683"/>
                <a:gd name="connsiteX3" fmla="*/ 4504026 w 4504026"/>
                <a:gd name="connsiteY3" fmla="*/ 565864 h 1178683"/>
                <a:gd name="connsiteX4" fmla="*/ 4504026 w 4504026"/>
                <a:gd name="connsiteY4" fmla="*/ 856652 h 1178683"/>
                <a:gd name="connsiteX5" fmla="*/ 4181995 w 4504026"/>
                <a:gd name="connsiteY5" fmla="*/ 1178683 h 1178683"/>
                <a:gd name="connsiteX6" fmla="*/ 0 w 4504026"/>
                <a:gd name="connsiteY6" fmla="*/ 1178683 h 1178683"/>
                <a:gd name="connsiteX7" fmla="*/ 0 w 4504026"/>
                <a:gd name="connsiteY7" fmla="*/ 612819 h 1178683"/>
                <a:gd name="connsiteX8" fmla="*/ 322031 w 4504026"/>
                <a:gd name="connsiteY8" fmla="*/ 290788 h 1178683"/>
                <a:gd name="connsiteX9" fmla="*/ 2614214 w 4504026"/>
                <a:gd name="connsiteY9" fmla="*/ 290788 h 117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4026" h="1178683">
                  <a:moveTo>
                    <a:pt x="2905002" y="0"/>
                  </a:moveTo>
                  <a:lnTo>
                    <a:pt x="4504026" y="0"/>
                  </a:lnTo>
                  <a:lnTo>
                    <a:pt x="4504026" y="290788"/>
                  </a:lnTo>
                  <a:lnTo>
                    <a:pt x="4504026" y="565864"/>
                  </a:lnTo>
                  <a:lnTo>
                    <a:pt x="4504026" y="856652"/>
                  </a:lnTo>
                  <a:lnTo>
                    <a:pt x="4181995" y="1178683"/>
                  </a:lnTo>
                  <a:lnTo>
                    <a:pt x="0" y="1178683"/>
                  </a:lnTo>
                  <a:lnTo>
                    <a:pt x="0" y="612819"/>
                  </a:lnTo>
                  <a:lnTo>
                    <a:pt x="322031" y="290788"/>
                  </a:lnTo>
                  <a:lnTo>
                    <a:pt x="2614214" y="290788"/>
                  </a:lnTo>
                  <a:close/>
                </a:path>
              </a:pathLst>
            </a:custGeom>
            <a:solidFill>
              <a:schemeClr val="tx1">
                <a:alpha val="80000"/>
              </a:schemeClr>
            </a:solidFill>
            <a:ln>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90" name="直接连接符 89">
              <a:extLst>
                <a:ext uri="{FF2B5EF4-FFF2-40B4-BE49-F238E27FC236}">
                  <a16:creationId xmlns:a16="http://schemas.microsoft.com/office/drawing/2014/main" id="{1E5388CE-D1D9-4422-950E-7BBE13376221}"/>
                </a:ext>
              </a:extLst>
            </p:cNvPr>
            <p:cNvCxnSpPr/>
            <p:nvPr/>
          </p:nvCxnSpPr>
          <p:spPr>
            <a:xfrm>
              <a:off x="1067647" y="2331804"/>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E71EC5EC-FBEF-4B87-9147-A2174AE76DA1}"/>
                </a:ext>
              </a:extLst>
            </p:cNvPr>
            <p:cNvCxnSpPr/>
            <p:nvPr/>
          </p:nvCxnSpPr>
          <p:spPr>
            <a:xfrm>
              <a:off x="1570567" y="2078827"/>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nvGrpSpPr>
            <p:cNvPr id="92" name="组合 91">
              <a:extLst>
                <a:ext uri="{FF2B5EF4-FFF2-40B4-BE49-F238E27FC236}">
                  <a16:creationId xmlns:a16="http://schemas.microsoft.com/office/drawing/2014/main" id="{99CFDB9E-B015-4F7D-8A0B-ACB9EED47C86}"/>
                </a:ext>
              </a:extLst>
            </p:cNvPr>
            <p:cNvGrpSpPr/>
            <p:nvPr/>
          </p:nvGrpSpPr>
          <p:grpSpPr>
            <a:xfrm>
              <a:off x="3307045" y="1956869"/>
              <a:ext cx="613040" cy="243916"/>
              <a:chOff x="3307045" y="1956869"/>
              <a:chExt cx="613040" cy="243916"/>
            </a:xfrm>
            <a:effectLst>
              <a:glow rad="63500">
                <a:schemeClr val="accent2">
                  <a:satMod val="175000"/>
                  <a:alpha val="10000"/>
                </a:schemeClr>
              </a:glow>
            </a:effectLst>
          </p:grpSpPr>
          <p:sp>
            <p:nvSpPr>
              <p:cNvPr id="95" name="平行四边形 94">
                <a:extLst>
                  <a:ext uri="{FF2B5EF4-FFF2-40B4-BE49-F238E27FC236}">
                    <a16:creationId xmlns:a16="http://schemas.microsoft.com/office/drawing/2014/main" id="{3E30FB41-AC7C-4856-AC88-BD7517BFC8E4}"/>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平行四边形 95">
                <a:extLst>
                  <a:ext uri="{FF2B5EF4-FFF2-40B4-BE49-F238E27FC236}">
                    <a16:creationId xmlns:a16="http://schemas.microsoft.com/office/drawing/2014/main" id="{B1C7D40F-E465-4283-B15D-4225A19A825B}"/>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平行四边形 96">
                <a:extLst>
                  <a:ext uri="{FF2B5EF4-FFF2-40B4-BE49-F238E27FC236}">
                    <a16:creationId xmlns:a16="http://schemas.microsoft.com/office/drawing/2014/main" id="{4A5B21E4-3467-421A-B1C8-A0FC9D228D79}"/>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3E05B743-704C-4478-B027-9A859C2B3C17}"/>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3" name="直接连接符 92">
              <a:extLst>
                <a:ext uri="{FF2B5EF4-FFF2-40B4-BE49-F238E27FC236}">
                  <a16:creationId xmlns:a16="http://schemas.microsoft.com/office/drawing/2014/main" id="{9FB5EC94-CA17-4D16-B498-E68A5C94E118}"/>
                </a:ext>
              </a:extLst>
            </p:cNvPr>
            <p:cNvCxnSpPr>
              <a:cxnSpLocks/>
            </p:cNvCxnSpPr>
            <p:nvPr/>
          </p:nvCxnSpPr>
          <p:spPr>
            <a:xfrm flipV="1">
              <a:off x="585814" y="2233266"/>
              <a:ext cx="170829" cy="197076"/>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94" name="任意多边形: 形状 93">
              <a:extLst>
                <a:ext uri="{FF2B5EF4-FFF2-40B4-BE49-F238E27FC236}">
                  <a16:creationId xmlns:a16="http://schemas.microsoft.com/office/drawing/2014/main" id="{8ADA4866-0911-462C-A9F9-5A11AE398BC6}"/>
                </a:ext>
              </a:extLst>
            </p:cNvPr>
            <p:cNvSpPr/>
            <p:nvPr/>
          </p:nvSpPr>
          <p:spPr>
            <a:xfrm>
              <a:off x="933027" y="2436882"/>
              <a:ext cx="2849880" cy="69131"/>
            </a:xfrm>
            <a:custGeom>
              <a:avLst/>
              <a:gdLst>
                <a:gd name="connsiteX0" fmla="*/ 0 w 2849880"/>
                <a:gd name="connsiteY0" fmla="*/ 175260 h 175260"/>
                <a:gd name="connsiteX1" fmla="*/ 1684020 w 2849880"/>
                <a:gd name="connsiteY1" fmla="*/ 175260 h 175260"/>
                <a:gd name="connsiteX2" fmla="*/ 1775460 w 2849880"/>
                <a:gd name="connsiteY2" fmla="*/ 0 h 175260"/>
                <a:gd name="connsiteX3" fmla="*/ 2849880 w 2849880"/>
                <a:gd name="connsiteY3" fmla="*/ 0 h 175260"/>
              </a:gdLst>
              <a:ahLst/>
              <a:cxnLst>
                <a:cxn ang="0">
                  <a:pos x="connsiteX0" y="connsiteY0"/>
                </a:cxn>
                <a:cxn ang="0">
                  <a:pos x="connsiteX1" y="connsiteY1"/>
                </a:cxn>
                <a:cxn ang="0">
                  <a:pos x="connsiteX2" y="connsiteY2"/>
                </a:cxn>
                <a:cxn ang="0">
                  <a:pos x="connsiteX3" y="connsiteY3"/>
                </a:cxn>
              </a:cxnLst>
              <a:rect l="l" t="t" r="r" b="b"/>
              <a:pathLst>
                <a:path w="2849880" h="175260">
                  <a:moveTo>
                    <a:pt x="0" y="175260"/>
                  </a:moveTo>
                  <a:lnTo>
                    <a:pt x="1684020" y="175260"/>
                  </a:lnTo>
                  <a:lnTo>
                    <a:pt x="1775460" y="0"/>
                  </a:lnTo>
                  <a:lnTo>
                    <a:pt x="2849880" y="0"/>
                  </a:lnTo>
                </a:path>
              </a:pathLst>
            </a:custGeom>
            <a:noFill/>
            <a:ln w="2540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a:extLst>
              <a:ext uri="{FF2B5EF4-FFF2-40B4-BE49-F238E27FC236}">
                <a16:creationId xmlns:a16="http://schemas.microsoft.com/office/drawing/2014/main" id="{212CEB9A-F509-4908-B982-E2470C7E98DC}"/>
              </a:ext>
            </a:extLst>
          </p:cNvPr>
          <p:cNvGrpSpPr/>
          <p:nvPr/>
        </p:nvGrpSpPr>
        <p:grpSpPr>
          <a:xfrm>
            <a:off x="588441" y="1906213"/>
            <a:ext cx="4504026" cy="1359782"/>
            <a:chOff x="585814" y="1876801"/>
            <a:chExt cx="4504026" cy="1359782"/>
          </a:xfrm>
        </p:grpSpPr>
        <p:sp>
          <p:nvSpPr>
            <p:cNvPr id="53" name="任意多边形: 形状 52">
              <a:extLst>
                <a:ext uri="{FF2B5EF4-FFF2-40B4-BE49-F238E27FC236}">
                  <a16:creationId xmlns:a16="http://schemas.microsoft.com/office/drawing/2014/main" id="{4AF5C713-318B-4067-9221-A6AEA5CD369A}"/>
                </a:ext>
              </a:extLst>
            </p:cNvPr>
            <p:cNvSpPr/>
            <p:nvPr/>
          </p:nvSpPr>
          <p:spPr>
            <a:xfrm>
              <a:off x="585814" y="1876801"/>
              <a:ext cx="4504026" cy="1359782"/>
            </a:xfrm>
            <a:custGeom>
              <a:avLst/>
              <a:gdLst>
                <a:gd name="connsiteX0" fmla="*/ 2905002 w 4504026"/>
                <a:gd name="connsiteY0" fmla="*/ 0 h 1178683"/>
                <a:gd name="connsiteX1" fmla="*/ 4504026 w 4504026"/>
                <a:gd name="connsiteY1" fmla="*/ 0 h 1178683"/>
                <a:gd name="connsiteX2" fmla="*/ 4504026 w 4504026"/>
                <a:gd name="connsiteY2" fmla="*/ 290788 h 1178683"/>
                <a:gd name="connsiteX3" fmla="*/ 4504026 w 4504026"/>
                <a:gd name="connsiteY3" fmla="*/ 565864 h 1178683"/>
                <a:gd name="connsiteX4" fmla="*/ 4504026 w 4504026"/>
                <a:gd name="connsiteY4" fmla="*/ 856652 h 1178683"/>
                <a:gd name="connsiteX5" fmla="*/ 4181995 w 4504026"/>
                <a:gd name="connsiteY5" fmla="*/ 1178683 h 1178683"/>
                <a:gd name="connsiteX6" fmla="*/ 0 w 4504026"/>
                <a:gd name="connsiteY6" fmla="*/ 1178683 h 1178683"/>
                <a:gd name="connsiteX7" fmla="*/ 0 w 4504026"/>
                <a:gd name="connsiteY7" fmla="*/ 612819 h 1178683"/>
                <a:gd name="connsiteX8" fmla="*/ 322031 w 4504026"/>
                <a:gd name="connsiteY8" fmla="*/ 290788 h 1178683"/>
                <a:gd name="connsiteX9" fmla="*/ 2614214 w 4504026"/>
                <a:gd name="connsiteY9" fmla="*/ 290788 h 117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4026" h="1178683">
                  <a:moveTo>
                    <a:pt x="2905002" y="0"/>
                  </a:moveTo>
                  <a:lnTo>
                    <a:pt x="4504026" y="0"/>
                  </a:lnTo>
                  <a:lnTo>
                    <a:pt x="4504026" y="290788"/>
                  </a:lnTo>
                  <a:lnTo>
                    <a:pt x="4504026" y="565864"/>
                  </a:lnTo>
                  <a:lnTo>
                    <a:pt x="4504026" y="856652"/>
                  </a:lnTo>
                  <a:lnTo>
                    <a:pt x="4181995" y="1178683"/>
                  </a:lnTo>
                  <a:lnTo>
                    <a:pt x="0" y="1178683"/>
                  </a:lnTo>
                  <a:lnTo>
                    <a:pt x="0" y="612819"/>
                  </a:lnTo>
                  <a:lnTo>
                    <a:pt x="322031" y="290788"/>
                  </a:lnTo>
                  <a:lnTo>
                    <a:pt x="2614214" y="290788"/>
                  </a:lnTo>
                  <a:close/>
                </a:path>
              </a:pathLst>
            </a:custGeom>
            <a:solidFill>
              <a:schemeClr val="tx1">
                <a:alpha val="58000"/>
              </a:schemeClr>
            </a:solidFill>
            <a:ln>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55" name="直接连接符 54">
              <a:extLst>
                <a:ext uri="{FF2B5EF4-FFF2-40B4-BE49-F238E27FC236}">
                  <a16:creationId xmlns:a16="http://schemas.microsoft.com/office/drawing/2014/main" id="{95A31A25-716F-4C31-9A3F-3D7B1828A3F6}"/>
                </a:ext>
              </a:extLst>
            </p:cNvPr>
            <p:cNvCxnSpPr/>
            <p:nvPr/>
          </p:nvCxnSpPr>
          <p:spPr>
            <a:xfrm>
              <a:off x="1067647" y="2331804"/>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2807B9A9-845C-459C-A86D-126C7C657AD9}"/>
                </a:ext>
              </a:extLst>
            </p:cNvPr>
            <p:cNvCxnSpPr/>
            <p:nvPr/>
          </p:nvCxnSpPr>
          <p:spPr>
            <a:xfrm>
              <a:off x="1570567" y="2078827"/>
              <a:ext cx="1574800" cy="0"/>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id="{9A843EEE-8826-456C-8B05-5E4E7F63E1BB}"/>
                </a:ext>
              </a:extLst>
            </p:cNvPr>
            <p:cNvGrpSpPr/>
            <p:nvPr/>
          </p:nvGrpSpPr>
          <p:grpSpPr>
            <a:xfrm>
              <a:off x="3307045" y="1956869"/>
              <a:ext cx="613040" cy="243916"/>
              <a:chOff x="3307045" y="1956869"/>
              <a:chExt cx="613040" cy="243916"/>
            </a:xfrm>
            <a:effectLst>
              <a:glow rad="63500">
                <a:schemeClr val="accent2">
                  <a:satMod val="175000"/>
                  <a:alpha val="10000"/>
                </a:schemeClr>
              </a:glow>
            </a:effectLst>
          </p:grpSpPr>
          <p:sp>
            <p:nvSpPr>
              <p:cNvPr id="57" name="平行四边形 56">
                <a:extLst>
                  <a:ext uri="{FF2B5EF4-FFF2-40B4-BE49-F238E27FC236}">
                    <a16:creationId xmlns:a16="http://schemas.microsoft.com/office/drawing/2014/main" id="{80CD1D43-A12D-4E57-AAC0-4D4DFC3A8FE5}"/>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a16="http://schemas.microsoft.com/office/drawing/2014/main" id="{FF30F18F-8A08-4F17-9A62-D0511C76BFEE}"/>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2C09E625-F439-4173-BBC0-C8932282A269}"/>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a16="http://schemas.microsoft.com/office/drawing/2014/main" id="{3D58B133-9491-4D32-8A01-60FDC6AFF2AC}"/>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a:extLst>
                <a:ext uri="{FF2B5EF4-FFF2-40B4-BE49-F238E27FC236}">
                  <a16:creationId xmlns:a16="http://schemas.microsoft.com/office/drawing/2014/main" id="{A564873A-E1D7-4508-81EF-2594DE343C11}"/>
                </a:ext>
              </a:extLst>
            </p:cNvPr>
            <p:cNvCxnSpPr>
              <a:cxnSpLocks/>
            </p:cNvCxnSpPr>
            <p:nvPr/>
          </p:nvCxnSpPr>
          <p:spPr>
            <a:xfrm flipV="1">
              <a:off x="585814" y="2233266"/>
              <a:ext cx="170829" cy="197076"/>
            </a:xfrm>
            <a:prstGeom prst="line">
              <a:avLst/>
            </a:prstGeom>
            <a:ln>
              <a:solidFill>
                <a:schemeClr val="accent2"/>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72" name="任意多边形: 形状 71">
              <a:extLst>
                <a:ext uri="{FF2B5EF4-FFF2-40B4-BE49-F238E27FC236}">
                  <a16:creationId xmlns:a16="http://schemas.microsoft.com/office/drawing/2014/main" id="{641B9FAB-06E9-4F1C-BAAE-F28DABBA88D5}"/>
                </a:ext>
              </a:extLst>
            </p:cNvPr>
            <p:cNvSpPr/>
            <p:nvPr/>
          </p:nvSpPr>
          <p:spPr>
            <a:xfrm>
              <a:off x="933027" y="2436882"/>
              <a:ext cx="2849880" cy="69131"/>
            </a:xfrm>
            <a:custGeom>
              <a:avLst/>
              <a:gdLst>
                <a:gd name="connsiteX0" fmla="*/ 0 w 2849880"/>
                <a:gd name="connsiteY0" fmla="*/ 175260 h 175260"/>
                <a:gd name="connsiteX1" fmla="*/ 1684020 w 2849880"/>
                <a:gd name="connsiteY1" fmla="*/ 175260 h 175260"/>
                <a:gd name="connsiteX2" fmla="*/ 1775460 w 2849880"/>
                <a:gd name="connsiteY2" fmla="*/ 0 h 175260"/>
                <a:gd name="connsiteX3" fmla="*/ 2849880 w 2849880"/>
                <a:gd name="connsiteY3" fmla="*/ 0 h 175260"/>
              </a:gdLst>
              <a:ahLst/>
              <a:cxnLst>
                <a:cxn ang="0">
                  <a:pos x="connsiteX0" y="connsiteY0"/>
                </a:cxn>
                <a:cxn ang="0">
                  <a:pos x="connsiteX1" y="connsiteY1"/>
                </a:cxn>
                <a:cxn ang="0">
                  <a:pos x="connsiteX2" y="connsiteY2"/>
                </a:cxn>
                <a:cxn ang="0">
                  <a:pos x="connsiteX3" y="connsiteY3"/>
                </a:cxn>
              </a:cxnLst>
              <a:rect l="l" t="t" r="r" b="b"/>
              <a:pathLst>
                <a:path w="2849880" h="175260">
                  <a:moveTo>
                    <a:pt x="0" y="175260"/>
                  </a:moveTo>
                  <a:lnTo>
                    <a:pt x="1684020" y="175260"/>
                  </a:lnTo>
                  <a:lnTo>
                    <a:pt x="1775460" y="0"/>
                  </a:lnTo>
                  <a:lnTo>
                    <a:pt x="2849880" y="0"/>
                  </a:lnTo>
                </a:path>
              </a:pathLst>
            </a:custGeom>
            <a:noFill/>
            <a:ln w="2540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3" name="矩形: 剪去对角 132">
            <a:extLst>
              <a:ext uri="{FF2B5EF4-FFF2-40B4-BE49-F238E27FC236}">
                <a16:creationId xmlns:a16="http://schemas.microsoft.com/office/drawing/2014/main" id="{5891DF9E-52E0-4B8E-A6BB-BF8DF6F6EFAC}"/>
              </a:ext>
            </a:extLst>
          </p:cNvPr>
          <p:cNvSpPr/>
          <p:nvPr/>
        </p:nvSpPr>
        <p:spPr>
          <a:xfrm>
            <a:off x="5259963" y="2861373"/>
            <a:ext cx="1643670" cy="1643670"/>
          </a:xfrm>
          <a:prstGeom prst="snip2DiagRect">
            <a:avLst>
              <a:gd name="adj1" fmla="val 0"/>
              <a:gd name="adj2" fmla="val 29138"/>
            </a:avLst>
          </a:prstGeom>
          <a:solidFill>
            <a:schemeClr val="tx1"/>
          </a:solidFill>
          <a:ln>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extrusionClr>
                <a:schemeClr val="tx1"/>
              </a:extrusionClr>
            </a:sp3d>
          </a:bodyPr>
          <a:lstStyle/>
          <a:p>
            <a:pPr algn="ctr"/>
            <a:endParaRPr lang="zh-CN" altLang="en-US"/>
          </a:p>
        </p:txBody>
      </p:sp>
      <p:sp>
        <p:nvSpPr>
          <p:cNvPr id="2" name="标题 1">
            <a:extLst>
              <a:ext uri="{FF2B5EF4-FFF2-40B4-BE49-F238E27FC236}">
                <a16:creationId xmlns:a16="http://schemas.microsoft.com/office/drawing/2014/main" id="{C0F72C27-9CE6-4B7E-AADE-4FDF18A2A95C}"/>
              </a:ext>
            </a:extLst>
          </p:cNvPr>
          <p:cNvSpPr>
            <a:spLocks noGrp="1"/>
          </p:cNvSpPr>
          <p:nvPr>
            <p:ph type="title"/>
          </p:nvPr>
        </p:nvSpPr>
        <p:spPr/>
        <p:txBody>
          <a:bodyPr/>
          <a:lstStyle/>
          <a:p>
            <a:r>
              <a:rPr lang="zh-CN" altLang="en-US" dirty="0"/>
              <a:t>元宇宙的核心</a:t>
            </a:r>
          </a:p>
        </p:txBody>
      </p:sp>
      <p:sp>
        <p:nvSpPr>
          <p:cNvPr id="7" name="矩形: 剪去对角 6">
            <a:extLst>
              <a:ext uri="{FF2B5EF4-FFF2-40B4-BE49-F238E27FC236}">
                <a16:creationId xmlns:a16="http://schemas.microsoft.com/office/drawing/2014/main" id="{014B8CD5-E373-402D-9185-705A1B6537C3}"/>
              </a:ext>
            </a:extLst>
          </p:cNvPr>
          <p:cNvSpPr/>
          <p:nvPr/>
        </p:nvSpPr>
        <p:spPr>
          <a:xfrm>
            <a:off x="5389165" y="2990575"/>
            <a:ext cx="1385267" cy="1385267"/>
          </a:xfrm>
          <a:prstGeom prst="snip2DiagRect">
            <a:avLst>
              <a:gd name="adj1" fmla="val 0"/>
              <a:gd name="adj2" fmla="val 29138"/>
            </a:avLst>
          </a:prstGeom>
          <a:gradFill flip="none" rotWithShape="1">
            <a:gsLst>
              <a:gs pos="0">
                <a:schemeClr val="bg1"/>
              </a:gs>
              <a:gs pos="55000">
                <a:srgbClr val="D4F3FA"/>
              </a:gs>
              <a:gs pos="26000">
                <a:srgbClr val="E7F8FC"/>
              </a:gs>
              <a:gs pos="75000">
                <a:schemeClr val="accent2">
                  <a:alpha val="50000"/>
                </a:schemeClr>
              </a:gs>
              <a:gs pos="100000">
                <a:schemeClr val="accent2">
                  <a:lumMod val="50000"/>
                  <a:alpha val="0"/>
                </a:schemeClr>
              </a:gs>
            </a:gsLst>
            <a:path path="shape">
              <a:fillToRect l="50000" t="50000" r="50000" b="50000"/>
            </a:path>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D57C217-D96E-4F45-8B20-4A4476C0D6A7}"/>
              </a:ext>
            </a:extLst>
          </p:cNvPr>
          <p:cNvSpPr txBox="1"/>
          <p:nvPr/>
        </p:nvSpPr>
        <p:spPr>
          <a:xfrm>
            <a:off x="5688901" y="3360678"/>
            <a:ext cx="771365" cy="369332"/>
          </a:xfrm>
          <a:prstGeom prst="rect">
            <a:avLst/>
          </a:prstGeom>
          <a:noFill/>
        </p:spPr>
        <p:txBody>
          <a:bodyPr wrap="none" rtlCol="0">
            <a:spAutoFit/>
            <a:scene3d>
              <a:camera prst="orthographicFront"/>
              <a:lightRig rig="threePt" dir="t"/>
            </a:scene3d>
            <a:sp3d extrusionH="38100" prstMaterial="matte">
              <a:extrusionClr>
                <a:schemeClr val="tx1"/>
              </a:extrusionClr>
            </a:sp3d>
          </a:bodyPr>
          <a:lstStyle/>
          <a:p>
            <a:r>
              <a:rPr lang="zh-CN" altLang="en-US" dirty="0">
                <a:solidFill>
                  <a:schemeClr val="accent3">
                    <a:lumMod val="75000"/>
                  </a:schemeClr>
                </a:solidFill>
                <a:effectLst/>
                <a:latin typeface="+mj-ea"/>
                <a:ea typeface="+mj-ea"/>
              </a:rPr>
              <a:t>元宇宙</a:t>
            </a:r>
          </a:p>
        </p:txBody>
      </p:sp>
      <p:sp>
        <p:nvSpPr>
          <p:cNvPr id="11" name="文本框 10">
            <a:extLst>
              <a:ext uri="{FF2B5EF4-FFF2-40B4-BE49-F238E27FC236}">
                <a16:creationId xmlns:a16="http://schemas.microsoft.com/office/drawing/2014/main" id="{6AED90CF-1A92-4FD5-A40C-7DBBA57EADCB}"/>
              </a:ext>
            </a:extLst>
          </p:cNvPr>
          <p:cNvSpPr txBox="1"/>
          <p:nvPr/>
        </p:nvSpPr>
        <p:spPr>
          <a:xfrm>
            <a:off x="5595681" y="3659043"/>
            <a:ext cx="957804" cy="307777"/>
          </a:xfrm>
          <a:prstGeom prst="rect">
            <a:avLst/>
          </a:prstGeom>
          <a:noFill/>
        </p:spPr>
        <p:txBody>
          <a:bodyPr wrap="square">
            <a:spAutoFit/>
          </a:bodyPr>
          <a:lstStyle/>
          <a:p>
            <a:pPr algn="dist"/>
            <a:r>
              <a:rPr lang="en-US" altLang="zh-CN" sz="1400" dirty="0">
                <a:solidFill>
                  <a:schemeClr val="accent3">
                    <a:lumMod val="75000"/>
                  </a:schemeClr>
                </a:solidFill>
              </a:rPr>
              <a:t>METAVERSE</a:t>
            </a:r>
            <a:endParaRPr lang="zh-CN" altLang="en-US" sz="1400" dirty="0">
              <a:solidFill>
                <a:schemeClr val="accent3">
                  <a:lumMod val="75000"/>
                </a:schemeClr>
              </a:solidFill>
            </a:endParaRPr>
          </a:p>
        </p:txBody>
      </p:sp>
      <p:sp>
        <p:nvSpPr>
          <p:cNvPr id="15" name="文本框 14">
            <a:extLst>
              <a:ext uri="{FF2B5EF4-FFF2-40B4-BE49-F238E27FC236}">
                <a16:creationId xmlns:a16="http://schemas.microsoft.com/office/drawing/2014/main" id="{06CB0750-E1A5-470E-B184-F887D81F6542}"/>
              </a:ext>
            </a:extLst>
          </p:cNvPr>
          <p:cNvSpPr txBox="1"/>
          <p:nvPr/>
        </p:nvSpPr>
        <p:spPr>
          <a:xfrm>
            <a:off x="3650202" y="2288894"/>
            <a:ext cx="1290060" cy="369332"/>
          </a:xfrm>
          <a:prstGeom prst="rect">
            <a:avLst/>
          </a:prstGeom>
          <a:noFill/>
        </p:spPr>
        <p:txBody>
          <a:bodyPr wrap="square">
            <a:spAutoFit/>
          </a:bodyPr>
          <a:lstStyle/>
          <a:p>
            <a:pPr algn="r"/>
            <a:r>
              <a:rPr kumimoji="0" lang="zh-CN" altLang="en-US" b="0" i="0" u="none" strike="noStrike" kern="1200" cap="none" spc="120" normalizeH="0" noProof="0" dirty="0">
                <a:ln>
                  <a:noFill/>
                </a:ln>
                <a:solidFill>
                  <a:prstClr val="white"/>
                </a:solidFill>
                <a:effectLst/>
                <a:uLnTx/>
                <a:uFillTx/>
                <a:latin typeface="+mj-ea"/>
                <a:ea typeface="+mj-ea"/>
                <a:cs typeface="+mn-cs"/>
              </a:rPr>
              <a:t>沉浸体验</a:t>
            </a:r>
            <a:endParaRPr lang="zh-CN" altLang="en-US" spc="120" dirty="0">
              <a:solidFill>
                <a:schemeClr val="bg1"/>
              </a:solidFill>
              <a:latin typeface="+mj-ea"/>
              <a:ea typeface="+mj-ea"/>
            </a:endParaRPr>
          </a:p>
        </p:txBody>
      </p:sp>
      <p:sp>
        <p:nvSpPr>
          <p:cNvPr id="18" name="文本框 17">
            <a:extLst>
              <a:ext uri="{FF2B5EF4-FFF2-40B4-BE49-F238E27FC236}">
                <a16:creationId xmlns:a16="http://schemas.microsoft.com/office/drawing/2014/main" id="{15F1CFC0-957F-4ED8-9C7C-84BD308AD49C}"/>
              </a:ext>
            </a:extLst>
          </p:cNvPr>
          <p:cNvSpPr txBox="1"/>
          <p:nvPr/>
        </p:nvSpPr>
        <p:spPr>
          <a:xfrm>
            <a:off x="631040" y="2675858"/>
            <a:ext cx="4309222" cy="523220"/>
          </a:xfrm>
          <a:prstGeom prst="rect">
            <a:avLst/>
          </a:prstGeom>
          <a:noFill/>
        </p:spPr>
        <p:txBody>
          <a:bodyPr wrap="square">
            <a:spAutoFit/>
          </a:bodyPr>
          <a:lstStyle/>
          <a:p>
            <a:pPr algn="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无法完全脱离现实世界，平行于现实世界，又独立于现实世界，人们可以进行真实的社交和工作</a:t>
            </a:r>
            <a:endParaRPr lang="en-US" altLang="zh-CN" sz="1400" spc="120" dirty="0">
              <a:solidFill>
                <a:schemeClr val="bg1">
                  <a:lumMod val="65000"/>
                </a:schemeClr>
              </a:solidFill>
              <a:latin typeface="+mn-ea"/>
            </a:endParaRPr>
          </a:p>
        </p:txBody>
      </p:sp>
      <p:sp>
        <p:nvSpPr>
          <p:cNvPr id="21" name="文本框 20">
            <a:extLst>
              <a:ext uri="{FF2B5EF4-FFF2-40B4-BE49-F238E27FC236}">
                <a16:creationId xmlns:a16="http://schemas.microsoft.com/office/drawing/2014/main" id="{E57FC4C1-F319-4055-AF24-5835CBFE32CB}"/>
              </a:ext>
            </a:extLst>
          </p:cNvPr>
          <p:cNvSpPr txBox="1"/>
          <p:nvPr/>
        </p:nvSpPr>
        <p:spPr>
          <a:xfrm>
            <a:off x="3650202" y="4366041"/>
            <a:ext cx="1290060" cy="369332"/>
          </a:xfrm>
          <a:prstGeom prst="rect">
            <a:avLst/>
          </a:prstGeom>
          <a:noFill/>
        </p:spPr>
        <p:txBody>
          <a:bodyPr wrap="square">
            <a:spAutoFit/>
          </a:bodyPr>
          <a:lstStyle/>
          <a:p>
            <a:pPr algn="r"/>
            <a:r>
              <a:rPr kumimoji="0" lang="zh-CN" altLang="en-US" b="0" i="0" u="none" strike="noStrike" kern="1200" cap="none" spc="120" normalizeH="0" noProof="0" dirty="0">
                <a:ln>
                  <a:noFill/>
                </a:ln>
                <a:solidFill>
                  <a:prstClr val="white"/>
                </a:solidFill>
                <a:effectLst/>
                <a:uLnTx/>
                <a:uFillTx/>
                <a:latin typeface="+mj-ea"/>
                <a:ea typeface="+mj-ea"/>
                <a:cs typeface="+mn-cs"/>
              </a:rPr>
              <a:t>经济体系</a:t>
            </a:r>
          </a:p>
        </p:txBody>
      </p:sp>
      <p:sp>
        <p:nvSpPr>
          <p:cNvPr id="22" name="文本框 21">
            <a:extLst>
              <a:ext uri="{FF2B5EF4-FFF2-40B4-BE49-F238E27FC236}">
                <a16:creationId xmlns:a16="http://schemas.microsoft.com/office/drawing/2014/main" id="{ECB68C9D-0D74-4115-BD58-F8CC489AFAA7}"/>
              </a:ext>
            </a:extLst>
          </p:cNvPr>
          <p:cNvSpPr txBox="1"/>
          <p:nvPr/>
        </p:nvSpPr>
        <p:spPr>
          <a:xfrm>
            <a:off x="4410950" y="4020418"/>
            <a:ext cx="529312" cy="307777"/>
          </a:xfrm>
          <a:prstGeom prst="rect">
            <a:avLst/>
          </a:prstGeom>
          <a:noFill/>
        </p:spPr>
        <p:txBody>
          <a:bodyPr wrap="none" rtlCol="0">
            <a:spAutoFit/>
          </a:bodyPr>
          <a:lstStyle/>
          <a:p>
            <a:r>
              <a:rPr lang="en-US" altLang="zh-CN" sz="1400" dirty="0">
                <a:solidFill>
                  <a:schemeClr val="accent2">
                    <a:lumMod val="75000"/>
                  </a:schemeClr>
                </a:solidFill>
                <a:latin typeface="+mj-ea"/>
                <a:ea typeface="+mj-ea"/>
              </a:rPr>
              <a:t>THR</a:t>
            </a:r>
            <a:endParaRPr lang="zh-CN" altLang="en-US" sz="1400" dirty="0">
              <a:solidFill>
                <a:schemeClr val="accent2">
                  <a:lumMod val="75000"/>
                </a:schemeClr>
              </a:solidFill>
              <a:latin typeface="+mj-ea"/>
              <a:ea typeface="+mj-ea"/>
            </a:endParaRPr>
          </a:p>
        </p:txBody>
      </p:sp>
      <p:sp>
        <p:nvSpPr>
          <p:cNvPr id="25" name="文本框 24">
            <a:extLst>
              <a:ext uri="{FF2B5EF4-FFF2-40B4-BE49-F238E27FC236}">
                <a16:creationId xmlns:a16="http://schemas.microsoft.com/office/drawing/2014/main" id="{DF85309C-8B56-4D8A-B9F7-967ADB7A8AE0}"/>
              </a:ext>
            </a:extLst>
          </p:cNvPr>
          <p:cNvSpPr txBox="1"/>
          <p:nvPr/>
        </p:nvSpPr>
        <p:spPr>
          <a:xfrm>
            <a:off x="7161985" y="2288894"/>
            <a:ext cx="1290060" cy="369332"/>
          </a:xfrm>
          <a:prstGeom prst="rect">
            <a:avLst/>
          </a:prstGeom>
          <a:noFill/>
        </p:spPr>
        <p:txBody>
          <a:bodyPr wrap="square">
            <a:spAutoFit/>
          </a:bodyPr>
          <a:lstStyle/>
          <a:p>
            <a:r>
              <a:rPr kumimoji="0" lang="zh-CN" altLang="en-US" b="0" i="0" u="none" strike="noStrike" kern="1200" cap="none" spc="120" normalizeH="0" noProof="0" dirty="0">
                <a:ln>
                  <a:noFill/>
                </a:ln>
                <a:solidFill>
                  <a:prstClr val="white"/>
                </a:solidFill>
                <a:effectLst/>
                <a:uLnTx/>
                <a:uFillTx/>
                <a:latin typeface="+mj-ea"/>
                <a:ea typeface="+mj-ea"/>
                <a:cs typeface="+mn-cs"/>
              </a:rPr>
              <a:t>内容丰富</a:t>
            </a:r>
          </a:p>
        </p:txBody>
      </p:sp>
      <p:sp>
        <p:nvSpPr>
          <p:cNvPr id="26" name="文本框 25">
            <a:extLst>
              <a:ext uri="{FF2B5EF4-FFF2-40B4-BE49-F238E27FC236}">
                <a16:creationId xmlns:a16="http://schemas.microsoft.com/office/drawing/2014/main" id="{F39F4DA6-ECE5-439E-9440-EA58F97568D5}"/>
              </a:ext>
            </a:extLst>
          </p:cNvPr>
          <p:cNvSpPr txBox="1"/>
          <p:nvPr/>
        </p:nvSpPr>
        <p:spPr>
          <a:xfrm>
            <a:off x="7161985" y="1943271"/>
            <a:ext cx="582211" cy="307777"/>
          </a:xfrm>
          <a:prstGeom prst="rect">
            <a:avLst/>
          </a:prstGeom>
          <a:noFill/>
        </p:spPr>
        <p:txBody>
          <a:bodyPr wrap="none" rtlCol="0">
            <a:spAutoFit/>
          </a:bodyPr>
          <a:lstStyle/>
          <a:p>
            <a:r>
              <a:rPr lang="en-US" altLang="zh-CN" sz="1400" dirty="0">
                <a:solidFill>
                  <a:schemeClr val="accent2">
                    <a:lumMod val="75000"/>
                  </a:schemeClr>
                </a:solidFill>
                <a:latin typeface="+mj-ea"/>
                <a:ea typeface="+mj-ea"/>
              </a:rPr>
              <a:t>TWO</a:t>
            </a:r>
            <a:endParaRPr lang="zh-CN" altLang="en-US" sz="1400" dirty="0">
              <a:solidFill>
                <a:schemeClr val="accent2">
                  <a:lumMod val="75000"/>
                </a:schemeClr>
              </a:solidFill>
              <a:latin typeface="+mj-ea"/>
              <a:ea typeface="+mj-ea"/>
            </a:endParaRPr>
          </a:p>
        </p:txBody>
      </p:sp>
      <p:sp>
        <p:nvSpPr>
          <p:cNvPr id="28" name="文本框 27">
            <a:extLst>
              <a:ext uri="{FF2B5EF4-FFF2-40B4-BE49-F238E27FC236}">
                <a16:creationId xmlns:a16="http://schemas.microsoft.com/office/drawing/2014/main" id="{F5CE7E29-5E16-444F-A2C8-3AAB2B801D32}"/>
              </a:ext>
            </a:extLst>
          </p:cNvPr>
          <p:cNvSpPr txBox="1"/>
          <p:nvPr/>
        </p:nvSpPr>
        <p:spPr>
          <a:xfrm>
            <a:off x="7312863" y="4366041"/>
            <a:ext cx="1290060" cy="369332"/>
          </a:xfrm>
          <a:prstGeom prst="rect">
            <a:avLst/>
          </a:prstGeom>
          <a:noFill/>
        </p:spPr>
        <p:txBody>
          <a:bodyPr wrap="square">
            <a:spAutoFit/>
          </a:bodyPr>
          <a:lstStyle/>
          <a:p>
            <a:r>
              <a:rPr kumimoji="0" lang="zh-CN" altLang="en-US" b="0" i="0" u="none" strike="noStrike" kern="1200" cap="none" spc="120" normalizeH="0" noProof="0" dirty="0">
                <a:ln>
                  <a:noFill/>
                </a:ln>
                <a:solidFill>
                  <a:prstClr val="white"/>
                </a:solidFill>
                <a:effectLst/>
                <a:uLnTx/>
                <a:uFillTx/>
                <a:latin typeface="+mj-ea"/>
                <a:ea typeface="+mj-ea"/>
                <a:cs typeface="+mn-cs"/>
              </a:rPr>
              <a:t>社交性</a:t>
            </a:r>
          </a:p>
        </p:txBody>
      </p:sp>
      <p:sp>
        <p:nvSpPr>
          <p:cNvPr id="29" name="文本框 28">
            <a:extLst>
              <a:ext uri="{FF2B5EF4-FFF2-40B4-BE49-F238E27FC236}">
                <a16:creationId xmlns:a16="http://schemas.microsoft.com/office/drawing/2014/main" id="{16DC897E-7AAA-4994-83CA-41461B999882}"/>
              </a:ext>
            </a:extLst>
          </p:cNvPr>
          <p:cNvSpPr txBox="1"/>
          <p:nvPr/>
        </p:nvSpPr>
        <p:spPr>
          <a:xfrm>
            <a:off x="7312437" y="4020418"/>
            <a:ext cx="538930" cy="307777"/>
          </a:xfrm>
          <a:prstGeom prst="rect">
            <a:avLst/>
          </a:prstGeom>
          <a:noFill/>
        </p:spPr>
        <p:txBody>
          <a:bodyPr wrap="none" rtlCol="0">
            <a:spAutoFit/>
          </a:bodyPr>
          <a:lstStyle/>
          <a:p>
            <a:r>
              <a:rPr lang="en-US" altLang="zh-CN" sz="1400" dirty="0">
                <a:solidFill>
                  <a:schemeClr val="accent2">
                    <a:lumMod val="75000"/>
                  </a:schemeClr>
                </a:solidFill>
                <a:latin typeface="+mj-ea"/>
                <a:ea typeface="+mj-ea"/>
              </a:rPr>
              <a:t>FOU</a:t>
            </a:r>
            <a:endParaRPr lang="zh-CN" altLang="en-US" sz="1400" dirty="0">
              <a:solidFill>
                <a:schemeClr val="accent2">
                  <a:lumMod val="75000"/>
                </a:schemeClr>
              </a:solidFill>
              <a:latin typeface="+mj-ea"/>
              <a:ea typeface="+mj-ea"/>
            </a:endParaRPr>
          </a:p>
        </p:txBody>
      </p:sp>
      <p:sp>
        <p:nvSpPr>
          <p:cNvPr id="17" name="文本框 16">
            <a:extLst>
              <a:ext uri="{FF2B5EF4-FFF2-40B4-BE49-F238E27FC236}">
                <a16:creationId xmlns:a16="http://schemas.microsoft.com/office/drawing/2014/main" id="{DE5AAAC0-8EA3-4416-A1A8-8777CF5465D9}"/>
              </a:ext>
            </a:extLst>
          </p:cNvPr>
          <p:cNvSpPr txBox="1"/>
          <p:nvPr/>
        </p:nvSpPr>
        <p:spPr>
          <a:xfrm>
            <a:off x="4391714" y="1943271"/>
            <a:ext cx="548548" cy="307777"/>
          </a:xfrm>
          <a:prstGeom prst="rect">
            <a:avLst/>
          </a:prstGeom>
          <a:noFill/>
        </p:spPr>
        <p:txBody>
          <a:bodyPr wrap="none" rtlCol="0">
            <a:spAutoFit/>
          </a:bodyPr>
          <a:lstStyle/>
          <a:p>
            <a:r>
              <a:rPr lang="en-US" altLang="zh-CN" sz="1400" dirty="0">
                <a:solidFill>
                  <a:schemeClr val="accent2">
                    <a:lumMod val="75000"/>
                  </a:schemeClr>
                </a:solidFill>
                <a:latin typeface="+mj-ea"/>
                <a:ea typeface="+mj-ea"/>
              </a:rPr>
              <a:t>ONE</a:t>
            </a:r>
            <a:endParaRPr lang="zh-CN" altLang="en-US" sz="1400" dirty="0">
              <a:solidFill>
                <a:schemeClr val="accent2">
                  <a:lumMod val="75000"/>
                </a:schemeClr>
              </a:solidFill>
              <a:latin typeface="+mj-ea"/>
              <a:ea typeface="+mj-ea"/>
            </a:endParaRPr>
          </a:p>
        </p:txBody>
      </p:sp>
      <p:sp>
        <p:nvSpPr>
          <p:cNvPr id="136" name="文本框 135">
            <a:extLst>
              <a:ext uri="{FF2B5EF4-FFF2-40B4-BE49-F238E27FC236}">
                <a16:creationId xmlns:a16="http://schemas.microsoft.com/office/drawing/2014/main" id="{81645B6F-5A14-4C8C-AD8D-BABDAC869C52}"/>
              </a:ext>
            </a:extLst>
          </p:cNvPr>
          <p:cNvSpPr txBox="1"/>
          <p:nvPr/>
        </p:nvSpPr>
        <p:spPr>
          <a:xfrm>
            <a:off x="1042617" y="5983130"/>
            <a:ext cx="10106766" cy="415498"/>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consectetuer adipiscing elit. Maecenas porttitor congue massa. Fusce posuere, magna sed pulvinar ultricies, purus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Fusce</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posuere</a:t>
            </a:r>
            <a:r>
              <a:rPr lang="en-US" altLang="zh-CN" sz="1000" dirty="0">
                <a:solidFill>
                  <a:schemeClr val="tx1">
                    <a:lumMod val="65000"/>
                    <a:lumOff val="35000"/>
                  </a:schemeClr>
                </a:solidFill>
                <a:latin typeface="+mn-ea"/>
              </a:rPr>
              <a:t>, magna sed pulvinar </a:t>
            </a:r>
            <a:r>
              <a:rPr lang="en-US" altLang="zh-CN" sz="1000" dirty="0" err="1">
                <a:solidFill>
                  <a:schemeClr val="tx1">
                    <a:lumMod val="65000"/>
                    <a:lumOff val="35000"/>
                  </a:schemeClr>
                </a:solidFill>
                <a:latin typeface="+mn-ea"/>
              </a:rPr>
              <a:t>ultricies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purus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malesuadasuere</a:t>
            </a:r>
            <a:r>
              <a:rPr lang="en-US" altLang="zh-CN" sz="1000" dirty="0">
                <a:solidFill>
                  <a:schemeClr val="tx1">
                    <a:lumMod val="65000"/>
                    <a:lumOff val="35000"/>
                  </a:schemeClr>
                </a:solidFill>
                <a:latin typeface="+mn-ea"/>
              </a:rPr>
              <a:t>, magna sed pulvinar </a:t>
            </a:r>
            <a:r>
              <a:rPr lang="en-US" altLang="zh-CN" sz="1000" dirty="0" err="1">
                <a:solidFill>
                  <a:schemeClr val="tx1">
                    <a:lumMod val="65000"/>
                    <a:lumOff val="35000"/>
                  </a:schemeClr>
                </a:solidFill>
                <a:latin typeface="+mn-ea"/>
              </a:rPr>
              <a:t>ultricies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purus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endParaRPr lang="en-US" altLang="zh-CN" sz="1000" dirty="0">
              <a:solidFill>
                <a:schemeClr val="tx1">
                  <a:lumMod val="65000"/>
                  <a:lumOff val="35000"/>
                </a:schemeClr>
              </a:solidFill>
              <a:latin typeface="+mn-ea"/>
            </a:endParaRPr>
          </a:p>
        </p:txBody>
      </p:sp>
      <p:sp>
        <p:nvSpPr>
          <p:cNvPr id="138" name="任意多边形: 形状 137">
            <a:extLst>
              <a:ext uri="{FF2B5EF4-FFF2-40B4-BE49-F238E27FC236}">
                <a16:creationId xmlns:a16="http://schemas.microsoft.com/office/drawing/2014/main" id="{5BB2B5CD-500C-4EEA-97F3-AD7AF0517246}"/>
              </a:ext>
            </a:extLst>
          </p:cNvPr>
          <p:cNvSpPr/>
          <p:nvPr/>
        </p:nvSpPr>
        <p:spPr>
          <a:xfrm>
            <a:off x="437213" y="2921298"/>
            <a:ext cx="4973934" cy="512466"/>
          </a:xfrm>
          <a:custGeom>
            <a:avLst/>
            <a:gdLst>
              <a:gd name="connsiteX0" fmla="*/ 4973934 w 4973934"/>
              <a:gd name="connsiteY0" fmla="*/ 512466 h 512466"/>
              <a:gd name="connsiteX1" fmla="*/ 0 w 4973934"/>
              <a:gd name="connsiteY1" fmla="*/ 512466 h 512466"/>
              <a:gd name="connsiteX2" fmla="*/ 0 w 4973934"/>
              <a:gd name="connsiteY2" fmla="*/ 0 h 512466"/>
            </a:gdLst>
            <a:ahLst/>
            <a:cxnLst>
              <a:cxn ang="0">
                <a:pos x="connsiteX0" y="connsiteY0"/>
              </a:cxn>
              <a:cxn ang="0">
                <a:pos x="connsiteX1" y="connsiteY1"/>
              </a:cxn>
              <a:cxn ang="0">
                <a:pos x="connsiteX2" y="connsiteY2"/>
              </a:cxn>
            </a:cxnLst>
            <a:rect l="l" t="t" r="r" b="b"/>
            <a:pathLst>
              <a:path w="4973934" h="512466">
                <a:moveTo>
                  <a:pt x="4973934" y="512466"/>
                </a:moveTo>
                <a:lnTo>
                  <a:pt x="0" y="512466"/>
                </a:lnTo>
                <a:lnTo>
                  <a:pt x="0" y="0"/>
                </a:lnTo>
              </a:path>
            </a:pathLst>
          </a:custGeom>
          <a:noFill/>
          <a:ln>
            <a:gradFill flip="none" rotWithShape="1">
              <a:gsLst>
                <a:gs pos="24000">
                  <a:srgbClr val="98E2F4"/>
                </a:gs>
                <a:gs pos="0">
                  <a:schemeClr val="accent2">
                    <a:alpha val="20000"/>
                  </a:schemeClr>
                </a:gs>
                <a:gs pos="100000">
                  <a:schemeClr val="accent2">
                    <a:lumMod val="75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形状 140">
            <a:extLst>
              <a:ext uri="{FF2B5EF4-FFF2-40B4-BE49-F238E27FC236}">
                <a16:creationId xmlns:a16="http://schemas.microsoft.com/office/drawing/2014/main" id="{BDEA1441-EF88-4AE6-AE47-107745CC3AAA}"/>
              </a:ext>
            </a:extLst>
          </p:cNvPr>
          <p:cNvSpPr/>
          <p:nvPr/>
        </p:nvSpPr>
        <p:spPr>
          <a:xfrm>
            <a:off x="440977" y="4999764"/>
            <a:ext cx="4973934" cy="512466"/>
          </a:xfrm>
          <a:custGeom>
            <a:avLst/>
            <a:gdLst>
              <a:gd name="connsiteX0" fmla="*/ 4973934 w 4973934"/>
              <a:gd name="connsiteY0" fmla="*/ 512466 h 512466"/>
              <a:gd name="connsiteX1" fmla="*/ 0 w 4973934"/>
              <a:gd name="connsiteY1" fmla="*/ 512466 h 512466"/>
              <a:gd name="connsiteX2" fmla="*/ 0 w 4973934"/>
              <a:gd name="connsiteY2" fmla="*/ 0 h 512466"/>
            </a:gdLst>
            <a:ahLst/>
            <a:cxnLst>
              <a:cxn ang="0">
                <a:pos x="connsiteX0" y="connsiteY0"/>
              </a:cxn>
              <a:cxn ang="0">
                <a:pos x="connsiteX1" y="connsiteY1"/>
              </a:cxn>
              <a:cxn ang="0">
                <a:pos x="connsiteX2" y="connsiteY2"/>
              </a:cxn>
            </a:cxnLst>
            <a:rect l="l" t="t" r="r" b="b"/>
            <a:pathLst>
              <a:path w="4973934" h="512466">
                <a:moveTo>
                  <a:pt x="4973934" y="512466"/>
                </a:moveTo>
                <a:lnTo>
                  <a:pt x="0" y="512466"/>
                </a:lnTo>
                <a:lnTo>
                  <a:pt x="0" y="0"/>
                </a:lnTo>
              </a:path>
            </a:pathLst>
          </a:custGeom>
          <a:noFill/>
          <a:ln>
            <a:gradFill flip="none" rotWithShape="1">
              <a:gsLst>
                <a:gs pos="24000">
                  <a:srgbClr val="98E2F4"/>
                </a:gs>
                <a:gs pos="0">
                  <a:schemeClr val="accent2">
                    <a:alpha val="20000"/>
                  </a:schemeClr>
                </a:gs>
                <a:gs pos="100000">
                  <a:schemeClr val="accent2">
                    <a:lumMod val="75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a:extLst>
              <a:ext uri="{FF2B5EF4-FFF2-40B4-BE49-F238E27FC236}">
                <a16:creationId xmlns:a16="http://schemas.microsoft.com/office/drawing/2014/main" id="{11D8750C-6012-4CC7-AC6E-D8772305AD99}"/>
              </a:ext>
            </a:extLst>
          </p:cNvPr>
          <p:cNvSpPr/>
          <p:nvPr/>
        </p:nvSpPr>
        <p:spPr>
          <a:xfrm flipH="1">
            <a:off x="6805202" y="4999764"/>
            <a:ext cx="4973934" cy="512466"/>
          </a:xfrm>
          <a:custGeom>
            <a:avLst/>
            <a:gdLst>
              <a:gd name="connsiteX0" fmla="*/ 4973934 w 4973934"/>
              <a:gd name="connsiteY0" fmla="*/ 512466 h 512466"/>
              <a:gd name="connsiteX1" fmla="*/ 0 w 4973934"/>
              <a:gd name="connsiteY1" fmla="*/ 512466 h 512466"/>
              <a:gd name="connsiteX2" fmla="*/ 0 w 4973934"/>
              <a:gd name="connsiteY2" fmla="*/ 0 h 512466"/>
            </a:gdLst>
            <a:ahLst/>
            <a:cxnLst>
              <a:cxn ang="0">
                <a:pos x="connsiteX0" y="connsiteY0"/>
              </a:cxn>
              <a:cxn ang="0">
                <a:pos x="connsiteX1" y="connsiteY1"/>
              </a:cxn>
              <a:cxn ang="0">
                <a:pos x="connsiteX2" y="connsiteY2"/>
              </a:cxn>
            </a:cxnLst>
            <a:rect l="l" t="t" r="r" b="b"/>
            <a:pathLst>
              <a:path w="4973934" h="512466">
                <a:moveTo>
                  <a:pt x="4973934" y="512466"/>
                </a:moveTo>
                <a:lnTo>
                  <a:pt x="0" y="512466"/>
                </a:lnTo>
                <a:lnTo>
                  <a:pt x="0" y="0"/>
                </a:lnTo>
              </a:path>
            </a:pathLst>
          </a:custGeom>
          <a:noFill/>
          <a:ln>
            <a:gradFill flip="none" rotWithShape="1">
              <a:gsLst>
                <a:gs pos="24000">
                  <a:srgbClr val="98E2F4"/>
                </a:gs>
                <a:gs pos="0">
                  <a:schemeClr val="accent2">
                    <a:alpha val="20000"/>
                  </a:schemeClr>
                </a:gs>
                <a:gs pos="100000">
                  <a:schemeClr val="accent2">
                    <a:lumMod val="75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形状 142">
            <a:extLst>
              <a:ext uri="{FF2B5EF4-FFF2-40B4-BE49-F238E27FC236}">
                <a16:creationId xmlns:a16="http://schemas.microsoft.com/office/drawing/2014/main" id="{0053E637-FAC1-45BD-AC28-58B98278D469}"/>
              </a:ext>
            </a:extLst>
          </p:cNvPr>
          <p:cNvSpPr/>
          <p:nvPr/>
        </p:nvSpPr>
        <p:spPr>
          <a:xfrm flipH="1">
            <a:off x="6805202" y="2921298"/>
            <a:ext cx="4973934" cy="512466"/>
          </a:xfrm>
          <a:custGeom>
            <a:avLst/>
            <a:gdLst>
              <a:gd name="connsiteX0" fmla="*/ 4973934 w 4973934"/>
              <a:gd name="connsiteY0" fmla="*/ 512466 h 512466"/>
              <a:gd name="connsiteX1" fmla="*/ 0 w 4973934"/>
              <a:gd name="connsiteY1" fmla="*/ 512466 h 512466"/>
              <a:gd name="connsiteX2" fmla="*/ 0 w 4973934"/>
              <a:gd name="connsiteY2" fmla="*/ 0 h 512466"/>
            </a:gdLst>
            <a:ahLst/>
            <a:cxnLst>
              <a:cxn ang="0">
                <a:pos x="connsiteX0" y="connsiteY0"/>
              </a:cxn>
              <a:cxn ang="0">
                <a:pos x="connsiteX1" y="connsiteY1"/>
              </a:cxn>
              <a:cxn ang="0">
                <a:pos x="connsiteX2" y="connsiteY2"/>
              </a:cxn>
            </a:cxnLst>
            <a:rect l="l" t="t" r="r" b="b"/>
            <a:pathLst>
              <a:path w="4973934" h="512466">
                <a:moveTo>
                  <a:pt x="4973934" y="512466"/>
                </a:moveTo>
                <a:lnTo>
                  <a:pt x="0" y="512466"/>
                </a:lnTo>
                <a:lnTo>
                  <a:pt x="0" y="0"/>
                </a:lnTo>
              </a:path>
            </a:pathLst>
          </a:custGeom>
          <a:noFill/>
          <a:ln>
            <a:gradFill flip="none" rotWithShape="1">
              <a:gsLst>
                <a:gs pos="24000">
                  <a:srgbClr val="98E2F4"/>
                </a:gs>
                <a:gs pos="0">
                  <a:schemeClr val="accent2">
                    <a:alpha val="20000"/>
                  </a:schemeClr>
                </a:gs>
                <a:gs pos="100000">
                  <a:schemeClr val="accent2">
                    <a:lumMod val="75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2BB72684-7031-4AA8-849E-BDACA5FFD9A1}"/>
              </a:ext>
            </a:extLst>
          </p:cNvPr>
          <p:cNvSpPr txBox="1"/>
          <p:nvPr/>
        </p:nvSpPr>
        <p:spPr>
          <a:xfrm>
            <a:off x="631040" y="4737496"/>
            <a:ext cx="4309222" cy="523220"/>
          </a:xfrm>
          <a:prstGeom prst="rect">
            <a:avLst/>
          </a:prstGeom>
          <a:noFill/>
        </p:spPr>
        <p:txBody>
          <a:bodyPr wrap="square">
            <a:spAutoFit/>
          </a:bodyPr>
          <a:lstStyle/>
          <a:p>
            <a:pPr algn="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无法完全脱离现实世界，平行于现实世界，又独立于现实世界，人们可以进行真实的社交和工作</a:t>
            </a:r>
            <a:endParaRPr lang="en-US" altLang="zh-CN" sz="1400" spc="120" dirty="0">
              <a:solidFill>
                <a:schemeClr val="bg1">
                  <a:lumMod val="65000"/>
                </a:schemeClr>
              </a:solidFill>
              <a:latin typeface="+mn-ea"/>
            </a:endParaRPr>
          </a:p>
        </p:txBody>
      </p:sp>
      <p:sp>
        <p:nvSpPr>
          <p:cNvPr id="69" name="文本框 68">
            <a:extLst>
              <a:ext uri="{FF2B5EF4-FFF2-40B4-BE49-F238E27FC236}">
                <a16:creationId xmlns:a16="http://schemas.microsoft.com/office/drawing/2014/main" id="{1D9ED235-17C9-4B95-959B-ED8D4194AD45}"/>
              </a:ext>
            </a:extLst>
          </p:cNvPr>
          <p:cNvSpPr txBox="1"/>
          <p:nvPr/>
        </p:nvSpPr>
        <p:spPr>
          <a:xfrm>
            <a:off x="7161985" y="2687784"/>
            <a:ext cx="4309222" cy="523220"/>
          </a:xfrm>
          <a:prstGeom prst="rect">
            <a:avLst/>
          </a:prstGeom>
          <a:noFill/>
        </p:spPr>
        <p:txBody>
          <a:bodyPr wrap="square">
            <a:spAutoFit/>
          </a:bodyPr>
          <a:lstStyle/>
          <a:p>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无法完全脱离现实世界，平行于现实世界，又独立于现实世界，人们可以进行真实的社交和工作</a:t>
            </a:r>
            <a:endParaRPr lang="en-US" altLang="zh-CN" sz="1400" spc="120" dirty="0">
              <a:solidFill>
                <a:schemeClr val="bg1">
                  <a:lumMod val="65000"/>
                </a:schemeClr>
              </a:solidFill>
              <a:latin typeface="+mn-ea"/>
            </a:endParaRPr>
          </a:p>
        </p:txBody>
      </p:sp>
      <p:sp>
        <p:nvSpPr>
          <p:cNvPr id="70" name="文本框 69">
            <a:extLst>
              <a:ext uri="{FF2B5EF4-FFF2-40B4-BE49-F238E27FC236}">
                <a16:creationId xmlns:a16="http://schemas.microsoft.com/office/drawing/2014/main" id="{AFC89696-FCF5-4544-865D-4221E8643A27}"/>
              </a:ext>
            </a:extLst>
          </p:cNvPr>
          <p:cNvSpPr txBox="1"/>
          <p:nvPr/>
        </p:nvSpPr>
        <p:spPr>
          <a:xfrm>
            <a:off x="7312863" y="4737496"/>
            <a:ext cx="4309222" cy="523220"/>
          </a:xfrm>
          <a:prstGeom prst="rect">
            <a:avLst/>
          </a:prstGeom>
          <a:noFill/>
        </p:spPr>
        <p:txBody>
          <a:bodyPr wrap="square">
            <a:spAutoFit/>
          </a:bodyPr>
          <a:lstStyle/>
          <a:p>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无法完全脱离现实世界，平行于现实世界，又独立于现实世界，人们可以进行真实的社交和工作</a:t>
            </a:r>
            <a:endParaRPr lang="en-US" altLang="zh-CN" sz="1400" spc="120" dirty="0">
              <a:solidFill>
                <a:schemeClr val="bg1">
                  <a:lumMod val="65000"/>
                </a:schemeClr>
              </a:solidFill>
              <a:latin typeface="+mn-ea"/>
            </a:endParaRPr>
          </a:p>
        </p:txBody>
      </p:sp>
    </p:spTree>
    <p:extLst>
      <p:ext uri="{BB962C8B-B14F-4D97-AF65-F5344CB8AC3E}">
        <p14:creationId xmlns:p14="http://schemas.microsoft.com/office/powerpoint/2010/main" val="2890858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a:extLst>
              <a:ext uri="{FF2B5EF4-FFF2-40B4-BE49-F238E27FC236}">
                <a16:creationId xmlns:a16="http://schemas.microsoft.com/office/drawing/2014/main" id="{5D3C2FD4-D0AE-4991-998E-A335F42D962F}"/>
              </a:ext>
            </a:extLst>
          </p:cNvPr>
          <p:cNvSpPr/>
          <p:nvPr/>
        </p:nvSpPr>
        <p:spPr>
          <a:xfrm>
            <a:off x="524525" y="2391831"/>
            <a:ext cx="2895532" cy="2496150"/>
          </a:xfrm>
          <a:prstGeom prst="triangle">
            <a:avLst/>
          </a:prstGeom>
          <a:noFill/>
          <a:ln w="31115">
            <a:gradFill>
              <a:gsLst>
                <a:gs pos="0">
                  <a:schemeClr val="accent2">
                    <a:lumMod val="75000"/>
                  </a:schemeClr>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nvGrpSpPr>
          <p:cNvPr id="44" name="组合 43">
            <a:extLst>
              <a:ext uri="{FF2B5EF4-FFF2-40B4-BE49-F238E27FC236}">
                <a16:creationId xmlns:a16="http://schemas.microsoft.com/office/drawing/2014/main" id="{6B3155E0-AC00-4823-9381-DC4DCF4F912A}"/>
              </a:ext>
            </a:extLst>
          </p:cNvPr>
          <p:cNvGrpSpPr/>
          <p:nvPr/>
        </p:nvGrpSpPr>
        <p:grpSpPr>
          <a:xfrm>
            <a:off x="524525" y="2391831"/>
            <a:ext cx="2895532" cy="2844330"/>
            <a:chOff x="1256375" y="2615288"/>
            <a:chExt cx="2895532" cy="2844330"/>
          </a:xfrm>
        </p:grpSpPr>
        <p:sp>
          <p:nvSpPr>
            <p:cNvPr id="6" name="等腰三角形 5">
              <a:extLst>
                <a:ext uri="{FF2B5EF4-FFF2-40B4-BE49-F238E27FC236}">
                  <a16:creationId xmlns:a16="http://schemas.microsoft.com/office/drawing/2014/main" id="{F442F9C0-4AFA-4EF8-9459-9723FBF44CDC}"/>
                </a:ext>
              </a:extLst>
            </p:cNvPr>
            <p:cNvSpPr/>
            <p:nvPr/>
          </p:nvSpPr>
          <p:spPr>
            <a:xfrm>
              <a:off x="1256375" y="2615288"/>
              <a:ext cx="2895532" cy="2496150"/>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nvGrpSpPr>
            <p:cNvPr id="43" name="组合 42">
              <a:extLst>
                <a:ext uri="{FF2B5EF4-FFF2-40B4-BE49-F238E27FC236}">
                  <a16:creationId xmlns:a16="http://schemas.microsoft.com/office/drawing/2014/main" id="{5516E3DB-6894-47D0-879C-D953BCD6F62C}"/>
                </a:ext>
              </a:extLst>
            </p:cNvPr>
            <p:cNvGrpSpPr/>
            <p:nvPr/>
          </p:nvGrpSpPr>
          <p:grpSpPr>
            <a:xfrm>
              <a:off x="1415314" y="2963468"/>
              <a:ext cx="2593624" cy="2496150"/>
              <a:chOff x="1139817" y="1962558"/>
              <a:chExt cx="3100799" cy="2984265"/>
            </a:xfrm>
          </p:grpSpPr>
          <p:sp>
            <p:nvSpPr>
              <p:cNvPr id="5" name="等腰三角形 4">
                <a:extLst>
                  <a:ext uri="{FF2B5EF4-FFF2-40B4-BE49-F238E27FC236}">
                    <a16:creationId xmlns:a16="http://schemas.microsoft.com/office/drawing/2014/main" id="{BFF1777A-F30A-45FF-9903-BB14B3344F48}"/>
                  </a:ext>
                </a:extLst>
              </p:cNvPr>
              <p:cNvSpPr/>
              <p:nvPr/>
            </p:nvSpPr>
            <p:spPr>
              <a:xfrm>
                <a:off x="1139817" y="2103255"/>
                <a:ext cx="3076847" cy="2652456"/>
              </a:xfrm>
              <a:prstGeom prst="triangle">
                <a:avLst/>
              </a:prstGeom>
              <a:noFill/>
              <a:ln w="31115">
                <a:gradFill flip="none" rotWithShape="1">
                  <a:gsLst>
                    <a:gs pos="0">
                      <a:schemeClr val="accent2">
                        <a:lumMod val="75000"/>
                        <a:alpha val="20000"/>
                      </a:schemeClr>
                    </a:gs>
                    <a:gs pos="100000">
                      <a:schemeClr val="accent2">
                        <a:alpha val="20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nvGrpSpPr>
              <p:cNvPr id="42" name="组合 41">
                <a:extLst>
                  <a:ext uri="{FF2B5EF4-FFF2-40B4-BE49-F238E27FC236}">
                    <a16:creationId xmlns:a16="http://schemas.microsoft.com/office/drawing/2014/main" id="{2C637DF6-4331-4925-838E-D324528EE7BC}"/>
                  </a:ext>
                </a:extLst>
              </p:cNvPr>
              <p:cNvGrpSpPr/>
              <p:nvPr/>
            </p:nvGrpSpPr>
            <p:grpSpPr>
              <a:xfrm>
                <a:off x="1256375" y="1962558"/>
                <a:ext cx="2984241" cy="2984265"/>
                <a:chOff x="1256375" y="1962558"/>
                <a:chExt cx="2984241" cy="2984265"/>
              </a:xfrm>
            </p:grpSpPr>
            <p:pic>
              <p:nvPicPr>
                <p:cNvPr id="7" name="图片 6">
                  <a:extLst>
                    <a:ext uri="{FF2B5EF4-FFF2-40B4-BE49-F238E27FC236}">
                      <a16:creationId xmlns:a16="http://schemas.microsoft.com/office/drawing/2014/main" id="{B55B705E-2305-4A7B-AB64-721DFC14930E}"/>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a:off x="1256375" y="4555126"/>
                  <a:ext cx="2984241" cy="354732"/>
                </a:xfrm>
                <a:prstGeom prst="rect">
                  <a:avLst/>
                </a:prstGeom>
                <a:effectLst/>
              </p:spPr>
            </p:pic>
            <p:pic>
              <p:nvPicPr>
                <p:cNvPr id="8" name="图片 7">
                  <a:extLst>
                    <a:ext uri="{FF2B5EF4-FFF2-40B4-BE49-F238E27FC236}">
                      <a16:creationId xmlns:a16="http://schemas.microsoft.com/office/drawing/2014/main" id="{E1DAF175-E388-4D55-B913-5A67FD40FD8F}"/>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4398604">
                  <a:off x="1998917" y="3233379"/>
                  <a:ext cx="2984260" cy="442618"/>
                </a:xfrm>
                <a:prstGeom prst="rect">
                  <a:avLst/>
                </a:prstGeom>
                <a:effectLst/>
              </p:spPr>
            </p:pic>
            <p:pic>
              <p:nvPicPr>
                <p:cNvPr id="9" name="图片 8">
                  <a:extLst>
                    <a:ext uri="{FF2B5EF4-FFF2-40B4-BE49-F238E27FC236}">
                      <a16:creationId xmlns:a16="http://schemas.microsoft.com/office/drawing/2014/main" id="{6A6ABA87-7282-414D-A25C-B4BD47243AD0}"/>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7201396" flipV="1">
                  <a:off x="444534" y="3233384"/>
                  <a:ext cx="2984260" cy="442618"/>
                </a:xfrm>
                <a:prstGeom prst="rect">
                  <a:avLst/>
                </a:prstGeom>
                <a:effectLst/>
              </p:spPr>
            </p:pic>
          </p:grpSp>
        </p:grpSp>
      </p:grpSp>
      <p:cxnSp>
        <p:nvCxnSpPr>
          <p:cNvPr id="47" name="直接连接符 46">
            <a:extLst>
              <a:ext uri="{FF2B5EF4-FFF2-40B4-BE49-F238E27FC236}">
                <a16:creationId xmlns:a16="http://schemas.microsoft.com/office/drawing/2014/main" id="{BF79F10E-54DA-4399-AD95-DB3157452278}"/>
              </a:ext>
            </a:extLst>
          </p:cNvPr>
          <p:cNvCxnSpPr>
            <a:cxnSpLocks/>
          </p:cNvCxnSpPr>
          <p:nvPr/>
        </p:nvCxnSpPr>
        <p:spPr>
          <a:xfrm>
            <a:off x="1726106" y="4322682"/>
            <a:ext cx="492370"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56272FF3-C10F-4DF5-AB6B-DACFC412DAA6}"/>
              </a:ext>
            </a:extLst>
          </p:cNvPr>
          <p:cNvSpPr>
            <a:spLocks noGrp="1"/>
          </p:cNvSpPr>
          <p:nvPr>
            <p:ph type="title"/>
          </p:nvPr>
        </p:nvSpPr>
        <p:spPr/>
        <p:txBody>
          <a:bodyPr/>
          <a:lstStyle/>
          <a:p>
            <a:r>
              <a:rPr lang="zh-CN" altLang="en-US" dirty="0"/>
              <a:t>元宇宙的框架</a:t>
            </a:r>
          </a:p>
        </p:txBody>
      </p:sp>
      <p:sp>
        <p:nvSpPr>
          <p:cNvPr id="10" name="文本框 9">
            <a:extLst>
              <a:ext uri="{FF2B5EF4-FFF2-40B4-BE49-F238E27FC236}">
                <a16:creationId xmlns:a16="http://schemas.microsoft.com/office/drawing/2014/main" id="{E675FF63-607B-42C2-881A-8C9BA81521C5}"/>
              </a:ext>
            </a:extLst>
          </p:cNvPr>
          <p:cNvSpPr txBox="1"/>
          <p:nvPr/>
        </p:nvSpPr>
        <p:spPr>
          <a:xfrm>
            <a:off x="1647704" y="3662754"/>
            <a:ext cx="649174" cy="369332"/>
          </a:xfrm>
          <a:prstGeom prst="rect">
            <a:avLst/>
          </a:prstGeom>
          <a:noFill/>
        </p:spPr>
        <p:txBody>
          <a:bodyPr wrap="square" rtlCol="0">
            <a:spAutoFit/>
          </a:bodyPr>
          <a:lstStyle/>
          <a:p>
            <a:pPr algn="dist"/>
            <a:r>
              <a:rPr lang="zh-CN" altLang="en-US" dirty="0">
                <a:latin typeface="+mj-ea"/>
                <a:ea typeface="+mj-ea"/>
              </a:rPr>
              <a:t>框架</a:t>
            </a:r>
          </a:p>
        </p:txBody>
      </p:sp>
      <p:sp>
        <p:nvSpPr>
          <p:cNvPr id="11" name="文本框 10">
            <a:extLst>
              <a:ext uri="{FF2B5EF4-FFF2-40B4-BE49-F238E27FC236}">
                <a16:creationId xmlns:a16="http://schemas.microsoft.com/office/drawing/2014/main" id="{76E0670B-EED5-4C37-AE8A-029102AEA03A}"/>
              </a:ext>
            </a:extLst>
          </p:cNvPr>
          <p:cNvSpPr txBox="1"/>
          <p:nvPr/>
        </p:nvSpPr>
        <p:spPr>
          <a:xfrm>
            <a:off x="1493389" y="3995032"/>
            <a:ext cx="957804" cy="307777"/>
          </a:xfrm>
          <a:prstGeom prst="rect">
            <a:avLst/>
          </a:prstGeom>
          <a:noFill/>
        </p:spPr>
        <p:txBody>
          <a:bodyPr wrap="square">
            <a:spAutoFit/>
          </a:bodyPr>
          <a:lstStyle/>
          <a:p>
            <a:pPr algn="dist"/>
            <a:r>
              <a:rPr lang="en-US" altLang="zh-CN" sz="1400" dirty="0">
                <a:solidFill>
                  <a:schemeClr val="accent3"/>
                </a:solidFill>
              </a:rPr>
              <a:t>METAVERSE</a:t>
            </a:r>
            <a:endParaRPr lang="zh-CN" altLang="en-US" sz="1100" dirty="0">
              <a:solidFill>
                <a:schemeClr val="accent3"/>
              </a:solidFill>
            </a:endParaRPr>
          </a:p>
        </p:txBody>
      </p:sp>
      <p:sp>
        <p:nvSpPr>
          <p:cNvPr id="13" name="文本框 12">
            <a:extLst>
              <a:ext uri="{FF2B5EF4-FFF2-40B4-BE49-F238E27FC236}">
                <a16:creationId xmlns:a16="http://schemas.microsoft.com/office/drawing/2014/main" id="{B9DC4449-9F49-4621-8F84-A72E1BA3DA6E}"/>
              </a:ext>
            </a:extLst>
          </p:cNvPr>
          <p:cNvSpPr txBox="1"/>
          <p:nvPr/>
        </p:nvSpPr>
        <p:spPr>
          <a:xfrm>
            <a:off x="3214202" y="1982777"/>
            <a:ext cx="1028487" cy="369332"/>
          </a:xfrm>
          <a:prstGeom prst="rect">
            <a:avLst/>
          </a:prstGeom>
          <a:noFill/>
        </p:spPr>
        <p:txBody>
          <a:bodyPr wrap="none">
            <a:spAutoFit/>
          </a:bodyPr>
          <a:lstStyle/>
          <a:p>
            <a:r>
              <a:rPr lang="zh-CN" altLang="en-US" spc="120" dirty="0">
                <a:solidFill>
                  <a:schemeClr val="bg1"/>
                </a:solidFill>
                <a:latin typeface="+mj-ea"/>
                <a:ea typeface="+mj-ea"/>
              </a:rPr>
              <a:t>底层架构</a:t>
            </a:r>
          </a:p>
        </p:txBody>
      </p:sp>
      <p:grpSp>
        <p:nvGrpSpPr>
          <p:cNvPr id="14" name="组合 13">
            <a:extLst>
              <a:ext uri="{FF2B5EF4-FFF2-40B4-BE49-F238E27FC236}">
                <a16:creationId xmlns:a16="http://schemas.microsoft.com/office/drawing/2014/main" id="{0E3F6D8F-6A0D-43D6-AD10-E7019235B283}"/>
              </a:ext>
            </a:extLst>
          </p:cNvPr>
          <p:cNvGrpSpPr/>
          <p:nvPr/>
        </p:nvGrpSpPr>
        <p:grpSpPr>
          <a:xfrm>
            <a:off x="3123925" y="1927920"/>
            <a:ext cx="1169894" cy="498054"/>
            <a:chOff x="2921090" y="2618969"/>
            <a:chExt cx="1394444" cy="498054"/>
          </a:xfrm>
        </p:grpSpPr>
        <p:sp>
          <p:nvSpPr>
            <p:cNvPr id="17" name="矩形 16">
              <a:extLst>
                <a:ext uri="{FF2B5EF4-FFF2-40B4-BE49-F238E27FC236}">
                  <a16:creationId xmlns:a16="http://schemas.microsoft.com/office/drawing/2014/main" id="{F9B3DFFF-DA12-42AA-A084-AFF58BD5204B}"/>
                </a:ext>
              </a:extLst>
            </p:cNvPr>
            <p:cNvSpPr/>
            <p:nvPr/>
          </p:nvSpPr>
          <p:spPr>
            <a:xfrm>
              <a:off x="2921090" y="2618969"/>
              <a:ext cx="1394444" cy="498054"/>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A09B6316-C0D6-48E9-A63A-19139191A784}"/>
                </a:ext>
              </a:extLst>
            </p:cNvPr>
            <p:cNvSpPr/>
            <p:nvPr/>
          </p:nvSpPr>
          <p:spPr>
            <a:xfrm>
              <a:off x="2981355" y="2683330"/>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989B30EB-D5E9-4E21-A2BB-67B78D9ADEB8}"/>
                </a:ext>
              </a:extLst>
            </p:cNvPr>
            <p:cNvSpPr/>
            <p:nvPr/>
          </p:nvSpPr>
          <p:spPr>
            <a:xfrm flipH="1" flipV="1">
              <a:off x="4139255" y="2961958"/>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0B262992-6FCB-40B0-822D-17F30052CD9C}"/>
                </a:ext>
              </a:extLst>
            </p:cNvPr>
            <p:cNvCxnSpPr>
              <a:cxnSpLocks/>
            </p:cNvCxnSpPr>
            <p:nvPr/>
          </p:nvCxnSpPr>
          <p:spPr>
            <a:xfrm>
              <a:off x="4043243" y="2683330"/>
              <a:ext cx="22555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29FB5B28-73E4-4BD3-BE2D-D1ADC9103C74}"/>
                </a:ext>
              </a:extLst>
            </p:cNvPr>
            <p:cNvCxnSpPr>
              <a:cxnSpLocks/>
            </p:cNvCxnSpPr>
            <p:nvPr/>
          </p:nvCxnSpPr>
          <p:spPr>
            <a:xfrm>
              <a:off x="2981355" y="3068638"/>
              <a:ext cx="22555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a16="http://schemas.microsoft.com/office/drawing/2014/main" id="{0CC27EA3-D2B6-429C-9D83-EED8FB4CE5C6}"/>
              </a:ext>
            </a:extLst>
          </p:cNvPr>
          <p:cNvSpPr txBox="1"/>
          <p:nvPr/>
        </p:nvSpPr>
        <p:spPr>
          <a:xfrm>
            <a:off x="4434424" y="1955931"/>
            <a:ext cx="5133261" cy="523220"/>
          </a:xfrm>
          <a:prstGeom prst="rect">
            <a:avLst/>
          </a:prstGeom>
          <a:noFill/>
        </p:spPr>
        <p:txBody>
          <a:bodyPr wrap="square">
            <a:spAutoFit/>
          </a:bodyPr>
          <a:lstStyle/>
          <a:p>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dirty="0">
              <a:solidFill>
                <a:schemeClr val="bg1">
                  <a:lumMod val="65000"/>
                </a:schemeClr>
              </a:solidFill>
              <a:latin typeface="+mn-ea"/>
            </a:endParaRPr>
          </a:p>
        </p:txBody>
      </p:sp>
      <p:sp>
        <p:nvSpPr>
          <p:cNvPr id="16" name="文本框 15">
            <a:extLst>
              <a:ext uri="{FF2B5EF4-FFF2-40B4-BE49-F238E27FC236}">
                <a16:creationId xmlns:a16="http://schemas.microsoft.com/office/drawing/2014/main" id="{07136019-D50B-43AA-BD98-4B0E7E4FCF4B}"/>
              </a:ext>
            </a:extLst>
          </p:cNvPr>
          <p:cNvSpPr txBox="1"/>
          <p:nvPr/>
        </p:nvSpPr>
        <p:spPr>
          <a:xfrm>
            <a:off x="3014252" y="2552802"/>
            <a:ext cx="6508517" cy="400110"/>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consectetuer adipiscing elit. Maecenas porttitor </a:t>
            </a:r>
            <a:r>
              <a:rPr lang="en-US" altLang="zh-CN" sz="1000" dirty="0" err="1">
                <a:solidFill>
                  <a:schemeClr val="tx1">
                    <a:lumMod val="65000"/>
                    <a:lumOff val="35000"/>
                  </a:schemeClr>
                </a:solidFill>
                <a:latin typeface="+mn-ea"/>
              </a:rPr>
              <a:t>congue</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massa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Fusce</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kpo</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su</a:t>
            </a:r>
            <a:r>
              <a:rPr lang="en-US" altLang="zh-CN" sz="1000" dirty="0">
                <a:solidFill>
                  <a:schemeClr val="tx1">
                    <a:lumMod val="65000"/>
                    <a:lumOff val="35000"/>
                  </a:schemeClr>
                </a:solidFill>
                <a:latin typeface="+mn-ea"/>
              </a:rPr>
              <a:t>   ere,   magna sed pulvinar ultricies, purus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ultricies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purus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malu</a:t>
            </a:r>
            <a:endParaRPr lang="en-US" altLang="zh-CN" sz="1000" dirty="0">
              <a:solidFill>
                <a:schemeClr val="tx1">
                  <a:lumMod val="65000"/>
                  <a:lumOff val="35000"/>
                </a:schemeClr>
              </a:solidFill>
              <a:latin typeface="+mn-ea"/>
            </a:endParaRPr>
          </a:p>
        </p:txBody>
      </p:sp>
      <p:sp>
        <p:nvSpPr>
          <p:cNvPr id="49" name="文本框 48">
            <a:extLst>
              <a:ext uri="{FF2B5EF4-FFF2-40B4-BE49-F238E27FC236}">
                <a16:creationId xmlns:a16="http://schemas.microsoft.com/office/drawing/2014/main" id="{0EAA124F-10E0-4B85-950A-A2F0266BE8B6}"/>
              </a:ext>
            </a:extLst>
          </p:cNvPr>
          <p:cNvSpPr txBox="1"/>
          <p:nvPr/>
        </p:nvSpPr>
        <p:spPr>
          <a:xfrm>
            <a:off x="3924287" y="3483051"/>
            <a:ext cx="1028487" cy="369332"/>
          </a:xfrm>
          <a:prstGeom prst="rect">
            <a:avLst/>
          </a:prstGeom>
          <a:noFill/>
        </p:spPr>
        <p:txBody>
          <a:bodyPr wrap="none">
            <a:spAutoFit/>
          </a:bodyPr>
          <a:lstStyle/>
          <a:p>
            <a:r>
              <a:rPr lang="zh-CN" altLang="en-US" spc="120" dirty="0">
                <a:solidFill>
                  <a:schemeClr val="bg1"/>
                </a:solidFill>
                <a:latin typeface="+mj-ea"/>
                <a:ea typeface="+mj-ea"/>
              </a:rPr>
              <a:t>底层架构</a:t>
            </a:r>
          </a:p>
        </p:txBody>
      </p:sp>
      <p:grpSp>
        <p:nvGrpSpPr>
          <p:cNvPr id="50" name="组合 49">
            <a:extLst>
              <a:ext uri="{FF2B5EF4-FFF2-40B4-BE49-F238E27FC236}">
                <a16:creationId xmlns:a16="http://schemas.microsoft.com/office/drawing/2014/main" id="{80F65C4E-2FCD-446C-AEE2-8F27BF492E81}"/>
              </a:ext>
            </a:extLst>
          </p:cNvPr>
          <p:cNvGrpSpPr/>
          <p:nvPr/>
        </p:nvGrpSpPr>
        <p:grpSpPr>
          <a:xfrm>
            <a:off x="3834010" y="3428194"/>
            <a:ext cx="1169894" cy="498054"/>
            <a:chOff x="2921090" y="2618969"/>
            <a:chExt cx="1394444" cy="498054"/>
          </a:xfrm>
        </p:grpSpPr>
        <p:sp>
          <p:nvSpPr>
            <p:cNvPr id="53" name="矩形 52">
              <a:extLst>
                <a:ext uri="{FF2B5EF4-FFF2-40B4-BE49-F238E27FC236}">
                  <a16:creationId xmlns:a16="http://schemas.microsoft.com/office/drawing/2014/main" id="{83AFEF05-5331-4609-B2F4-236CB000A6CB}"/>
                </a:ext>
              </a:extLst>
            </p:cNvPr>
            <p:cNvSpPr/>
            <p:nvPr/>
          </p:nvSpPr>
          <p:spPr>
            <a:xfrm>
              <a:off x="2921090" y="2618969"/>
              <a:ext cx="1394444" cy="498054"/>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46C387F1-7B60-463A-9C3F-1D43B9829B22}"/>
                </a:ext>
              </a:extLst>
            </p:cNvPr>
            <p:cNvSpPr/>
            <p:nvPr/>
          </p:nvSpPr>
          <p:spPr>
            <a:xfrm>
              <a:off x="2981355" y="2683330"/>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D947208D-033C-4594-B28C-935FA6B943F4}"/>
                </a:ext>
              </a:extLst>
            </p:cNvPr>
            <p:cNvSpPr/>
            <p:nvPr/>
          </p:nvSpPr>
          <p:spPr>
            <a:xfrm flipH="1" flipV="1">
              <a:off x="4139255" y="2961958"/>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a:extLst>
                <a:ext uri="{FF2B5EF4-FFF2-40B4-BE49-F238E27FC236}">
                  <a16:creationId xmlns:a16="http://schemas.microsoft.com/office/drawing/2014/main" id="{3E9166B4-057E-41B4-841F-BAD21038A4E5}"/>
                </a:ext>
              </a:extLst>
            </p:cNvPr>
            <p:cNvCxnSpPr>
              <a:cxnSpLocks/>
            </p:cNvCxnSpPr>
            <p:nvPr/>
          </p:nvCxnSpPr>
          <p:spPr>
            <a:xfrm>
              <a:off x="4043243" y="2683330"/>
              <a:ext cx="22555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E9684833-319A-4A9C-A8E1-D5C783224703}"/>
                </a:ext>
              </a:extLst>
            </p:cNvPr>
            <p:cNvCxnSpPr>
              <a:cxnSpLocks/>
            </p:cNvCxnSpPr>
            <p:nvPr/>
          </p:nvCxnSpPr>
          <p:spPr>
            <a:xfrm>
              <a:off x="2981355" y="3068638"/>
              <a:ext cx="22555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1" name="文本框 50">
            <a:extLst>
              <a:ext uri="{FF2B5EF4-FFF2-40B4-BE49-F238E27FC236}">
                <a16:creationId xmlns:a16="http://schemas.microsoft.com/office/drawing/2014/main" id="{52B88A8B-8E55-405A-A38D-A8D46028CC48}"/>
              </a:ext>
            </a:extLst>
          </p:cNvPr>
          <p:cNvSpPr txBox="1"/>
          <p:nvPr/>
        </p:nvSpPr>
        <p:spPr>
          <a:xfrm>
            <a:off x="5144509" y="3456205"/>
            <a:ext cx="5133261" cy="523220"/>
          </a:xfrm>
          <a:prstGeom prst="rect">
            <a:avLst/>
          </a:prstGeom>
          <a:noFill/>
        </p:spPr>
        <p:txBody>
          <a:bodyPr wrap="square">
            <a:spAutoFit/>
          </a:bodyPr>
          <a:lstStyle/>
          <a:p>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dirty="0">
              <a:solidFill>
                <a:schemeClr val="bg1">
                  <a:lumMod val="65000"/>
                </a:schemeClr>
              </a:solidFill>
              <a:latin typeface="+mn-ea"/>
            </a:endParaRPr>
          </a:p>
        </p:txBody>
      </p:sp>
      <p:sp>
        <p:nvSpPr>
          <p:cNvPr id="52" name="文本框 51">
            <a:extLst>
              <a:ext uri="{FF2B5EF4-FFF2-40B4-BE49-F238E27FC236}">
                <a16:creationId xmlns:a16="http://schemas.microsoft.com/office/drawing/2014/main" id="{411F4020-0A3E-4037-A53D-656EB93D8442}"/>
              </a:ext>
            </a:extLst>
          </p:cNvPr>
          <p:cNvSpPr txBox="1"/>
          <p:nvPr/>
        </p:nvSpPr>
        <p:spPr>
          <a:xfrm>
            <a:off x="3724337" y="4053076"/>
            <a:ext cx="6508517" cy="400110"/>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consectetuer adipiscing elit. Maecenas porttitor </a:t>
            </a:r>
            <a:r>
              <a:rPr lang="en-US" altLang="zh-CN" sz="1000" dirty="0" err="1">
                <a:solidFill>
                  <a:schemeClr val="tx1">
                    <a:lumMod val="65000"/>
                    <a:lumOff val="35000"/>
                  </a:schemeClr>
                </a:solidFill>
                <a:latin typeface="+mn-ea"/>
              </a:rPr>
              <a:t>congue</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massa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Fusce</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kpo</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su</a:t>
            </a:r>
            <a:r>
              <a:rPr lang="en-US" altLang="zh-CN" sz="1000" dirty="0">
                <a:solidFill>
                  <a:schemeClr val="tx1">
                    <a:lumMod val="65000"/>
                    <a:lumOff val="35000"/>
                  </a:schemeClr>
                </a:solidFill>
                <a:latin typeface="+mn-ea"/>
              </a:rPr>
              <a:t>   ere,   magna sed pulvinar ultricies, purus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ultricies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purus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malu</a:t>
            </a:r>
            <a:endParaRPr lang="en-US" altLang="zh-CN" sz="1000" dirty="0">
              <a:solidFill>
                <a:schemeClr val="tx1">
                  <a:lumMod val="65000"/>
                  <a:lumOff val="35000"/>
                </a:schemeClr>
              </a:solidFill>
              <a:latin typeface="+mn-ea"/>
            </a:endParaRPr>
          </a:p>
        </p:txBody>
      </p:sp>
      <p:sp>
        <p:nvSpPr>
          <p:cNvPr id="59" name="文本框 58">
            <a:extLst>
              <a:ext uri="{FF2B5EF4-FFF2-40B4-BE49-F238E27FC236}">
                <a16:creationId xmlns:a16="http://schemas.microsoft.com/office/drawing/2014/main" id="{F1EDF7C1-29B1-40FB-A791-89932C029557}"/>
              </a:ext>
            </a:extLst>
          </p:cNvPr>
          <p:cNvSpPr txBox="1"/>
          <p:nvPr/>
        </p:nvSpPr>
        <p:spPr>
          <a:xfrm>
            <a:off x="4618907" y="4983325"/>
            <a:ext cx="1028487" cy="369332"/>
          </a:xfrm>
          <a:prstGeom prst="rect">
            <a:avLst/>
          </a:prstGeom>
          <a:noFill/>
        </p:spPr>
        <p:txBody>
          <a:bodyPr wrap="none">
            <a:spAutoFit/>
          </a:bodyPr>
          <a:lstStyle/>
          <a:p>
            <a:r>
              <a:rPr lang="zh-CN" altLang="en-US" spc="120" dirty="0">
                <a:solidFill>
                  <a:schemeClr val="bg1"/>
                </a:solidFill>
                <a:latin typeface="+mj-ea"/>
                <a:ea typeface="+mj-ea"/>
              </a:rPr>
              <a:t>底层架构</a:t>
            </a:r>
          </a:p>
        </p:txBody>
      </p:sp>
      <p:grpSp>
        <p:nvGrpSpPr>
          <p:cNvPr id="60" name="组合 59">
            <a:extLst>
              <a:ext uri="{FF2B5EF4-FFF2-40B4-BE49-F238E27FC236}">
                <a16:creationId xmlns:a16="http://schemas.microsoft.com/office/drawing/2014/main" id="{FA0C8198-7C9D-44AF-8A62-105BD5159225}"/>
              </a:ext>
            </a:extLst>
          </p:cNvPr>
          <p:cNvGrpSpPr/>
          <p:nvPr/>
        </p:nvGrpSpPr>
        <p:grpSpPr>
          <a:xfrm>
            <a:off x="4528630" y="4928468"/>
            <a:ext cx="1169894" cy="498054"/>
            <a:chOff x="2921090" y="2618969"/>
            <a:chExt cx="1394444" cy="498054"/>
          </a:xfrm>
        </p:grpSpPr>
        <p:sp>
          <p:nvSpPr>
            <p:cNvPr id="63" name="矩形 62">
              <a:extLst>
                <a:ext uri="{FF2B5EF4-FFF2-40B4-BE49-F238E27FC236}">
                  <a16:creationId xmlns:a16="http://schemas.microsoft.com/office/drawing/2014/main" id="{159EEE3D-BA35-4F05-9C59-0AEE2FDE3EFE}"/>
                </a:ext>
              </a:extLst>
            </p:cNvPr>
            <p:cNvSpPr/>
            <p:nvPr/>
          </p:nvSpPr>
          <p:spPr>
            <a:xfrm>
              <a:off x="2921090" y="2618969"/>
              <a:ext cx="1394444" cy="498054"/>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形状 63">
              <a:extLst>
                <a:ext uri="{FF2B5EF4-FFF2-40B4-BE49-F238E27FC236}">
                  <a16:creationId xmlns:a16="http://schemas.microsoft.com/office/drawing/2014/main" id="{AFC2781A-0E8D-42A7-A631-F3A185BF7460}"/>
                </a:ext>
              </a:extLst>
            </p:cNvPr>
            <p:cNvSpPr/>
            <p:nvPr/>
          </p:nvSpPr>
          <p:spPr>
            <a:xfrm>
              <a:off x="2981355" y="2683330"/>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id="{064A65DD-62ED-46A3-94FC-8130F4D52A79}"/>
                </a:ext>
              </a:extLst>
            </p:cNvPr>
            <p:cNvSpPr/>
            <p:nvPr/>
          </p:nvSpPr>
          <p:spPr>
            <a:xfrm flipH="1" flipV="1">
              <a:off x="4139255" y="2961958"/>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a:extLst>
                <a:ext uri="{FF2B5EF4-FFF2-40B4-BE49-F238E27FC236}">
                  <a16:creationId xmlns:a16="http://schemas.microsoft.com/office/drawing/2014/main" id="{11723DB8-05C4-446D-8290-6CF1337C577A}"/>
                </a:ext>
              </a:extLst>
            </p:cNvPr>
            <p:cNvCxnSpPr>
              <a:cxnSpLocks/>
            </p:cNvCxnSpPr>
            <p:nvPr/>
          </p:nvCxnSpPr>
          <p:spPr>
            <a:xfrm>
              <a:off x="4043243" y="2683330"/>
              <a:ext cx="22555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3E3D1B6B-2238-4E18-B155-933EC6D8CDD9}"/>
                </a:ext>
              </a:extLst>
            </p:cNvPr>
            <p:cNvCxnSpPr>
              <a:cxnSpLocks/>
            </p:cNvCxnSpPr>
            <p:nvPr/>
          </p:nvCxnSpPr>
          <p:spPr>
            <a:xfrm>
              <a:off x="2981355" y="3068638"/>
              <a:ext cx="22555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1" name="文本框 60">
            <a:extLst>
              <a:ext uri="{FF2B5EF4-FFF2-40B4-BE49-F238E27FC236}">
                <a16:creationId xmlns:a16="http://schemas.microsoft.com/office/drawing/2014/main" id="{463F5370-21BA-4539-AEF4-DAE4EC1F81CE}"/>
              </a:ext>
            </a:extLst>
          </p:cNvPr>
          <p:cNvSpPr txBox="1"/>
          <p:nvPr/>
        </p:nvSpPr>
        <p:spPr>
          <a:xfrm>
            <a:off x="5839129" y="4956479"/>
            <a:ext cx="5133261" cy="523220"/>
          </a:xfrm>
          <a:prstGeom prst="rect">
            <a:avLst/>
          </a:prstGeom>
          <a:noFill/>
        </p:spPr>
        <p:txBody>
          <a:bodyPr wrap="square">
            <a:spAutoFit/>
          </a:bodyPr>
          <a:lstStyle/>
          <a:p>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dirty="0">
              <a:solidFill>
                <a:schemeClr val="bg1">
                  <a:lumMod val="65000"/>
                </a:schemeClr>
              </a:solidFill>
              <a:latin typeface="+mn-ea"/>
            </a:endParaRPr>
          </a:p>
        </p:txBody>
      </p:sp>
      <p:sp>
        <p:nvSpPr>
          <p:cNvPr id="62" name="文本框 61">
            <a:extLst>
              <a:ext uri="{FF2B5EF4-FFF2-40B4-BE49-F238E27FC236}">
                <a16:creationId xmlns:a16="http://schemas.microsoft.com/office/drawing/2014/main" id="{10C6C47B-E0CC-4F76-8605-EB1C3AECD139}"/>
              </a:ext>
            </a:extLst>
          </p:cNvPr>
          <p:cNvSpPr txBox="1"/>
          <p:nvPr/>
        </p:nvSpPr>
        <p:spPr>
          <a:xfrm>
            <a:off x="4418957" y="5553350"/>
            <a:ext cx="6508517" cy="400110"/>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consectetuer adipiscing elit. Maecenas porttitor </a:t>
            </a:r>
            <a:r>
              <a:rPr lang="en-US" altLang="zh-CN" sz="1000" dirty="0" err="1">
                <a:solidFill>
                  <a:schemeClr val="tx1">
                    <a:lumMod val="65000"/>
                    <a:lumOff val="35000"/>
                  </a:schemeClr>
                </a:solidFill>
                <a:latin typeface="+mn-ea"/>
              </a:rPr>
              <a:t>congue</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massa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Fusce</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kpo</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su</a:t>
            </a:r>
            <a:r>
              <a:rPr lang="en-US" altLang="zh-CN" sz="1000" dirty="0">
                <a:solidFill>
                  <a:schemeClr val="tx1">
                    <a:lumMod val="65000"/>
                    <a:lumOff val="35000"/>
                  </a:schemeClr>
                </a:solidFill>
                <a:latin typeface="+mn-ea"/>
              </a:rPr>
              <a:t>   ere,   magna sed pulvinar ultricies, purus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ultricies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purus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malu</a:t>
            </a:r>
            <a:endParaRPr lang="en-US" altLang="zh-CN" sz="1000" dirty="0">
              <a:solidFill>
                <a:schemeClr val="tx1">
                  <a:lumMod val="65000"/>
                  <a:lumOff val="35000"/>
                </a:schemeClr>
              </a:solidFill>
              <a:latin typeface="+mn-ea"/>
            </a:endParaRPr>
          </a:p>
        </p:txBody>
      </p:sp>
    </p:spTree>
    <p:extLst>
      <p:ext uri="{BB962C8B-B14F-4D97-AF65-F5344CB8AC3E}">
        <p14:creationId xmlns:p14="http://schemas.microsoft.com/office/powerpoint/2010/main" val="451658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056750-8A7E-400B-A57C-FC3BB9C27A68}"/>
              </a:ext>
            </a:extLst>
          </p:cNvPr>
          <p:cNvSpPr>
            <a:spLocks noGrp="1"/>
          </p:cNvSpPr>
          <p:nvPr>
            <p:ph type="title"/>
          </p:nvPr>
        </p:nvSpPr>
        <p:spPr/>
        <p:txBody>
          <a:bodyPr/>
          <a:lstStyle/>
          <a:p>
            <a:r>
              <a:rPr lang="zh-CN" altLang="en-US" dirty="0"/>
              <a:t>元宇宙的准则</a:t>
            </a:r>
          </a:p>
        </p:txBody>
      </p:sp>
      <p:sp>
        <p:nvSpPr>
          <p:cNvPr id="91" name="文本框 90">
            <a:extLst>
              <a:ext uri="{FF2B5EF4-FFF2-40B4-BE49-F238E27FC236}">
                <a16:creationId xmlns:a16="http://schemas.microsoft.com/office/drawing/2014/main" id="{0FBACE88-171A-43BF-B62F-A0EA62C4A72E}"/>
              </a:ext>
            </a:extLst>
          </p:cNvPr>
          <p:cNvSpPr txBox="1"/>
          <p:nvPr/>
        </p:nvSpPr>
        <p:spPr>
          <a:xfrm>
            <a:off x="450716" y="1260698"/>
            <a:ext cx="11237863" cy="400110"/>
          </a:xfrm>
          <a:prstGeom prst="rect">
            <a:avLst/>
          </a:prstGeom>
          <a:noFill/>
        </p:spPr>
        <p:txBody>
          <a:bodyPr wrap="square">
            <a:spAutoFit/>
          </a:bodyPr>
          <a:lstStyle/>
          <a:p>
            <a:pPr algn="ctr"/>
            <a:r>
              <a:rPr lang="en-US" altLang="zh-CN" sz="1000" dirty="0">
                <a:solidFill>
                  <a:schemeClr val="tx1">
                    <a:lumMod val="75000"/>
                    <a:lumOff val="25000"/>
                  </a:schemeClr>
                </a:solidFill>
                <a:latin typeface="+mn-ea"/>
              </a:rPr>
              <a:t>Lorem ipsum dolor sit amet, consectetuer adipiscing elit. Maecenas porttitor congue massa. Fusce posuere, magna sed pulvinar ultricies, purus </a:t>
            </a:r>
            <a:r>
              <a:rPr lang="en-US" altLang="zh-CN" sz="1000" dirty="0" err="1">
                <a:solidFill>
                  <a:schemeClr val="tx1">
                    <a:lumMod val="75000"/>
                    <a:lumOff val="25000"/>
                  </a:schemeClr>
                </a:solidFill>
                <a:latin typeface="+mn-ea"/>
              </a:rPr>
              <a:t>lectus</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malesuada</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Fusce</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posuere</a:t>
            </a:r>
            <a:r>
              <a:rPr lang="en-US" altLang="zh-CN" sz="1000" dirty="0">
                <a:solidFill>
                  <a:schemeClr val="tx1">
                    <a:lumMod val="75000"/>
                    <a:lumOff val="25000"/>
                  </a:schemeClr>
                </a:solidFill>
                <a:latin typeface="+mn-ea"/>
              </a:rPr>
              <a:t>, magna sed pulvinar </a:t>
            </a:r>
            <a:r>
              <a:rPr lang="en-US" altLang="zh-CN" sz="1000" dirty="0" err="1">
                <a:solidFill>
                  <a:schemeClr val="tx1">
                    <a:lumMod val="75000"/>
                    <a:lumOff val="25000"/>
                  </a:schemeClr>
                </a:solidFill>
                <a:latin typeface="+mn-ea"/>
              </a:rPr>
              <a:t>ultricies</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purus</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lectus</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malesuadasuere</a:t>
            </a:r>
            <a:r>
              <a:rPr lang="en-US" altLang="zh-CN" sz="1000" dirty="0">
                <a:solidFill>
                  <a:schemeClr val="tx1">
                    <a:lumMod val="75000"/>
                    <a:lumOff val="25000"/>
                  </a:schemeClr>
                </a:solidFill>
                <a:latin typeface="+mn-ea"/>
              </a:rPr>
              <a:t>, magna sed pulvinar </a:t>
            </a:r>
            <a:r>
              <a:rPr lang="en-US" altLang="zh-CN" sz="1000" dirty="0" err="1">
                <a:solidFill>
                  <a:schemeClr val="tx1">
                    <a:lumMod val="75000"/>
                    <a:lumOff val="25000"/>
                  </a:schemeClr>
                </a:solidFill>
                <a:latin typeface="+mn-ea"/>
              </a:rPr>
              <a:t>ultricies</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purus</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lectus</a:t>
            </a:r>
            <a:r>
              <a:rPr lang="en-US" altLang="zh-CN" sz="1000" dirty="0">
                <a:solidFill>
                  <a:schemeClr val="tx1">
                    <a:lumMod val="75000"/>
                    <a:lumOff val="25000"/>
                  </a:schemeClr>
                </a:solidFill>
                <a:latin typeface="+mn-ea"/>
              </a:rPr>
              <a:t> </a:t>
            </a:r>
            <a:r>
              <a:rPr lang="en-US" altLang="zh-CN" sz="1000" dirty="0" err="1">
                <a:solidFill>
                  <a:schemeClr val="tx1">
                    <a:lumMod val="75000"/>
                    <a:lumOff val="25000"/>
                  </a:schemeClr>
                </a:solidFill>
                <a:latin typeface="+mn-ea"/>
              </a:rPr>
              <a:t>malesuada</a:t>
            </a:r>
            <a:endParaRPr lang="en-US" altLang="zh-CN" sz="1000" dirty="0">
              <a:solidFill>
                <a:schemeClr val="tx1">
                  <a:lumMod val="75000"/>
                  <a:lumOff val="25000"/>
                </a:schemeClr>
              </a:solidFill>
              <a:latin typeface="+mn-ea"/>
            </a:endParaRPr>
          </a:p>
        </p:txBody>
      </p:sp>
      <p:sp>
        <p:nvSpPr>
          <p:cNvPr id="4" name="文本框 3">
            <a:extLst>
              <a:ext uri="{FF2B5EF4-FFF2-40B4-BE49-F238E27FC236}">
                <a16:creationId xmlns:a16="http://schemas.microsoft.com/office/drawing/2014/main" id="{EE43E53C-66BE-4455-875D-FB9F824FE3C2}"/>
              </a:ext>
            </a:extLst>
          </p:cNvPr>
          <p:cNvSpPr txBox="1"/>
          <p:nvPr/>
        </p:nvSpPr>
        <p:spPr>
          <a:xfrm>
            <a:off x="1499640" y="2259662"/>
            <a:ext cx="817531" cy="369332"/>
          </a:xfrm>
          <a:prstGeom prst="rect">
            <a:avLst/>
          </a:prstGeom>
          <a:noFill/>
        </p:spPr>
        <p:txBody>
          <a:bodyPr wrap="none">
            <a:spAutoFit/>
          </a:bodyPr>
          <a:lstStyle/>
          <a:p>
            <a:r>
              <a:rPr lang="zh-CN" altLang="en-US" spc="120" dirty="0">
                <a:solidFill>
                  <a:schemeClr val="bg1"/>
                </a:solidFill>
                <a:latin typeface="+mj-ea"/>
                <a:ea typeface="+mj-ea"/>
              </a:rPr>
              <a:t>持续性</a:t>
            </a:r>
          </a:p>
        </p:txBody>
      </p:sp>
      <p:grpSp>
        <p:nvGrpSpPr>
          <p:cNvPr id="13" name="组合 12">
            <a:extLst>
              <a:ext uri="{FF2B5EF4-FFF2-40B4-BE49-F238E27FC236}">
                <a16:creationId xmlns:a16="http://schemas.microsoft.com/office/drawing/2014/main" id="{128B0C41-9E0C-42CC-A39C-CD146A4EED22}"/>
              </a:ext>
            </a:extLst>
          </p:cNvPr>
          <p:cNvGrpSpPr/>
          <p:nvPr/>
        </p:nvGrpSpPr>
        <p:grpSpPr>
          <a:xfrm>
            <a:off x="552316" y="2317575"/>
            <a:ext cx="898316" cy="817299"/>
            <a:chOff x="1551008" y="1776356"/>
            <a:chExt cx="898316" cy="757168"/>
          </a:xfrm>
        </p:grpSpPr>
        <p:sp>
          <p:nvSpPr>
            <p:cNvPr id="14" name="矩形 13">
              <a:extLst>
                <a:ext uri="{FF2B5EF4-FFF2-40B4-BE49-F238E27FC236}">
                  <a16:creationId xmlns:a16="http://schemas.microsoft.com/office/drawing/2014/main" id="{46792E5A-7BBF-42CD-9E38-D73123128562}"/>
                </a:ext>
              </a:extLst>
            </p:cNvPr>
            <p:cNvSpPr/>
            <p:nvPr/>
          </p:nvSpPr>
          <p:spPr>
            <a:xfrm>
              <a:off x="1551008" y="1776356"/>
              <a:ext cx="898316" cy="757168"/>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7B32E8E2-5C2F-4BB6-A230-CDE399887D6D}"/>
                </a:ext>
              </a:extLst>
            </p:cNvPr>
            <p:cNvSpPr/>
            <p:nvPr/>
          </p:nvSpPr>
          <p:spPr>
            <a:xfrm>
              <a:off x="1632019" y="185077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D4267027-3F57-4E39-BA20-465D2078792B}"/>
                </a:ext>
              </a:extLst>
            </p:cNvPr>
            <p:cNvSpPr/>
            <p:nvPr/>
          </p:nvSpPr>
          <p:spPr>
            <a:xfrm flipH="1" flipV="1">
              <a:off x="2277438" y="229778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id="{DEBF9C85-1CD4-4778-AB68-824F577AAEC0}"/>
                </a:ext>
              </a:extLst>
            </p:cNvPr>
            <p:cNvCxnSpPr>
              <a:cxnSpLocks/>
            </p:cNvCxnSpPr>
            <p:nvPr/>
          </p:nvCxnSpPr>
          <p:spPr>
            <a:xfrm>
              <a:off x="2215586" y="1850776"/>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57041FBB-320E-4A81-ADA6-60F6B23445C3}"/>
                </a:ext>
              </a:extLst>
            </p:cNvPr>
            <p:cNvCxnSpPr>
              <a:cxnSpLocks/>
            </p:cNvCxnSpPr>
            <p:nvPr/>
          </p:nvCxnSpPr>
          <p:spPr>
            <a:xfrm>
              <a:off x="1632019" y="2459967"/>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9" name="文本框 18">
            <a:extLst>
              <a:ext uri="{FF2B5EF4-FFF2-40B4-BE49-F238E27FC236}">
                <a16:creationId xmlns:a16="http://schemas.microsoft.com/office/drawing/2014/main" id="{200ADEDD-A9F1-4CF4-84E3-87E606242CEF}"/>
              </a:ext>
            </a:extLst>
          </p:cNvPr>
          <p:cNvSpPr txBox="1"/>
          <p:nvPr/>
        </p:nvSpPr>
        <p:spPr>
          <a:xfrm>
            <a:off x="1499640" y="2602300"/>
            <a:ext cx="4585015"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无法完全脱离现实世界，它平行于现实世界，与之互通但又独立于现实世界，进行真实的社交和工作</a:t>
            </a:r>
            <a:endParaRPr lang="en-US" altLang="zh-CN" sz="1400" spc="120" dirty="0">
              <a:solidFill>
                <a:schemeClr val="bg1">
                  <a:lumMod val="65000"/>
                </a:schemeClr>
              </a:solidFill>
              <a:latin typeface="+mn-ea"/>
            </a:endParaRPr>
          </a:p>
        </p:txBody>
      </p:sp>
      <p:sp>
        <p:nvSpPr>
          <p:cNvPr id="20" name="文本框 19">
            <a:extLst>
              <a:ext uri="{FF2B5EF4-FFF2-40B4-BE49-F238E27FC236}">
                <a16:creationId xmlns:a16="http://schemas.microsoft.com/office/drawing/2014/main" id="{5055E11E-44D1-41EE-951D-91C5620F5EF2}"/>
              </a:ext>
            </a:extLst>
          </p:cNvPr>
          <p:cNvSpPr txBox="1"/>
          <p:nvPr/>
        </p:nvSpPr>
        <p:spPr>
          <a:xfrm>
            <a:off x="2256993" y="2369024"/>
            <a:ext cx="3810763"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el</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jfdf</a:t>
            </a:r>
            <a:endParaRPr lang="en-US" altLang="zh-CN" sz="1000" dirty="0">
              <a:solidFill>
                <a:schemeClr val="tx1">
                  <a:lumMod val="65000"/>
                  <a:lumOff val="35000"/>
                </a:schemeClr>
              </a:solidFill>
              <a:latin typeface="+mn-ea"/>
            </a:endParaRPr>
          </a:p>
        </p:txBody>
      </p:sp>
      <p:pic>
        <p:nvPicPr>
          <p:cNvPr id="93" name="图形 92" descr="循环流程图">
            <a:extLst>
              <a:ext uri="{FF2B5EF4-FFF2-40B4-BE49-F238E27FC236}">
                <a16:creationId xmlns:a16="http://schemas.microsoft.com/office/drawing/2014/main" id="{08279A36-53CE-423A-9C9E-404CBCE5370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11119" y="2435869"/>
            <a:ext cx="580711" cy="580711"/>
          </a:xfrm>
          <a:prstGeom prst="rect">
            <a:avLst/>
          </a:prstGeom>
          <a:effectLst>
            <a:glow rad="63500">
              <a:schemeClr val="accent2">
                <a:satMod val="175000"/>
                <a:alpha val="20000"/>
              </a:schemeClr>
            </a:glow>
          </a:effectLst>
        </p:spPr>
      </p:pic>
      <p:sp>
        <p:nvSpPr>
          <p:cNvPr id="35" name="文本框 34">
            <a:extLst>
              <a:ext uri="{FF2B5EF4-FFF2-40B4-BE49-F238E27FC236}">
                <a16:creationId xmlns:a16="http://schemas.microsoft.com/office/drawing/2014/main" id="{6D56D488-038D-48BB-A974-3E305C349A7F}"/>
              </a:ext>
            </a:extLst>
          </p:cNvPr>
          <p:cNvSpPr txBox="1"/>
          <p:nvPr/>
        </p:nvSpPr>
        <p:spPr>
          <a:xfrm>
            <a:off x="2256993" y="3807051"/>
            <a:ext cx="3776862"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a:t>
            </a:r>
          </a:p>
        </p:txBody>
      </p:sp>
      <p:sp>
        <p:nvSpPr>
          <p:cNvPr id="32" name="文本框 31">
            <a:extLst>
              <a:ext uri="{FF2B5EF4-FFF2-40B4-BE49-F238E27FC236}">
                <a16:creationId xmlns:a16="http://schemas.microsoft.com/office/drawing/2014/main" id="{F7E41349-C496-4CC6-B774-38F9472101C9}"/>
              </a:ext>
            </a:extLst>
          </p:cNvPr>
          <p:cNvSpPr txBox="1"/>
          <p:nvPr/>
        </p:nvSpPr>
        <p:spPr>
          <a:xfrm>
            <a:off x="1499640" y="3697689"/>
            <a:ext cx="817531" cy="369332"/>
          </a:xfrm>
          <a:prstGeom prst="rect">
            <a:avLst/>
          </a:prstGeom>
          <a:noFill/>
        </p:spPr>
        <p:txBody>
          <a:bodyPr wrap="none">
            <a:spAutoFit/>
          </a:bodyPr>
          <a:lstStyle/>
          <a:p>
            <a:r>
              <a:rPr lang="zh-CN" altLang="en-US" spc="120" dirty="0">
                <a:solidFill>
                  <a:schemeClr val="bg1"/>
                </a:solidFill>
                <a:latin typeface="+mj-ea"/>
                <a:ea typeface="+mj-ea"/>
              </a:rPr>
              <a:t>兼容性</a:t>
            </a:r>
          </a:p>
        </p:txBody>
      </p:sp>
      <p:pic>
        <p:nvPicPr>
          <p:cNvPr id="95" name="图形 94" descr="复选标记">
            <a:extLst>
              <a:ext uri="{FF2B5EF4-FFF2-40B4-BE49-F238E27FC236}">
                <a16:creationId xmlns:a16="http://schemas.microsoft.com/office/drawing/2014/main" id="{7016C919-93C1-418E-B550-5A9E8C5D348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53974" y="3909638"/>
            <a:ext cx="495000" cy="495000"/>
          </a:xfrm>
          <a:prstGeom prst="rect">
            <a:avLst/>
          </a:prstGeom>
          <a:effectLst>
            <a:glow rad="63500">
              <a:schemeClr val="accent2">
                <a:satMod val="175000"/>
                <a:alpha val="20000"/>
              </a:schemeClr>
            </a:glow>
          </a:effectLst>
        </p:spPr>
      </p:pic>
      <p:grpSp>
        <p:nvGrpSpPr>
          <p:cNvPr id="86" name="组合 85">
            <a:extLst>
              <a:ext uri="{FF2B5EF4-FFF2-40B4-BE49-F238E27FC236}">
                <a16:creationId xmlns:a16="http://schemas.microsoft.com/office/drawing/2014/main" id="{E39628E4-170D-4961-867F-9A29D932C194}"/>
              </a:ext>
            </a:extLst>
          </p:cNvPr>
          <p:cNvGrpSpPr/>
          <p:nvPr/>
        </p:nvGrpSpPr>
        <p:grpSpPr>
          <a:xfrm>
            <a:off x="552316" y="3748489"/>
            <a:ext cx="898316" cy="817299"/>
            <a:chOff x="1551008" y="1776356"/>
            <a:chExt cx="898316" cy="757168"/>
          </a:xfrm>
        </p:grpSpPr>
        <p:sp>
          <p:nvSpPr>
            <p:cNvPr id="87" name="矩形 86">
              <a:extLst>
                <a:ext uri="{FF2B5EF4-FFF2-40B4-BE49-F238E27FC236}">
                  <a16:creationId xmlns:a16="http://schemas.microsoft.com/office/drawing/2014/main" id="{26F52DC3-6109-4797-A231-67B306FFA397}"/>
                </a:ext>
              </a:extLst>
            </p:cNvPr>
            <p:cNvSpPr/>
            <p:nvPr/>
          </p:nvSpPr>
          <p:spPr>
            <a:xfrm>
              <a:off x="1551008" y="1776356"/>
              <a:ext cx="898316" cy="757168"/>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205FC57C-298E-4C51-B583-EE6696F4449D}"/>
                </a:ext>
              </a:extLst>
            </p:cNvPr>
            <p:cNvSpPr/>
            <p:nvPr/>
          </p:nvSpPr>
          <p:spPr>
            <a:xfrm>
              <a:off x="1632019" y="185077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A8599617-0155-4E67-8032-ABE82EF468A2}"/>
                </a:ext>
              </a:extLst>
            </p:cNvPr>
            <p:cNvSpPr/>
            <p:nvPr/>
          </p:nvSpPr>
          <p:spPr>
            <a:xfrm flipH="1" flipV="1">
              <a:off x="2277438" y="229778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a:extLst>
                <a:ext uri="{FF2B5EF4-FFF2-40B4-BE49-F238E27FC236}">
                  <a16:creationId xmlns:a16="http://schemas.microsoft.com/office/drawing/2014/main" id="{960E9EBB-3BA7-4C45-AD22-78FB460B4893}"/>
                </a:ext>
              </a:extLst>
            </p:cNvPr>
            <p:cNvCxnSpPr>
              <a:cxnSpLocks/>
            </p:cNvCxnSpPr>
            <p:nvPr/>
          </p:nvCxnSpPr>
          <p:spPr>
            <a:xfrm>
              <a:off x="2215586" y="1850776"/>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CA7F812A-3A26-4DDE-9D81-B582DA121637}"/>
                </a:ext>
              </a:extLst>
            </p:cNvPr>
            <p:cNvCxnSpPr>
              <a:cxnSpLocks/>
            </p:cNvCxnSpPr>
            <p:nvPr/>
          </p:nvCxnSpPr>
          <p:spPr>
            <a:xfrm>
              <a:off x="1632019" y="2459967"/>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26" name="文本框 125">
            <a:extLst>
              <a:ext uri="{FF2B5EF4-FFF2-40B4-BE49-F238E27FC236}">
                <a16:creationId xmlns:a16="http://schemas.microsoft.com/office/drawing/2014/main" id="{42A1EC0D-79A2-4C11-AA9D-7F796CDADBA0}"/>
              </a:ext>
            </a:extLst>
          </p:cNvPr>
          <p:cNvSpPr txBox="1"/>
          <p:nvPr/>
        </p:nvSpPr>
        <p:spPr>
          <a:xfrm>
            <a:off x="1499640" y="4036253"/>
            <a:ext cx="4585015"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无法完全脱离现实世界，它平行于现实世界，与之互通但又独立于现实世界，进行真实的社交和工作</a:t>
            </a:r>
            <a:endParaRPr lang="en-US" altLang="zh-CN" sz="1400" spc="120" dirty="0">
              <a:solidFill>
                <a:schemeClr val="bg1">
                  <a:lumMod val="65000"/>
                </a:schemeClr>
              </a:solidFill>
              <a:latin typeface="+mn-ea"/>
            </a:endParaRPr>
          </a:p>
        </p:txBody>
      </p:sp>
      <p:sp>
        <p:nvSpPr>
          <p:cNvPr id="42" name="文本框 41">
            <a:extLst>
              <a:ext uri="{FF2B5EF4-FFF2-40B4-BE49-F238E27FC236}">
                <a16:creationId xmlns:a16="http://schemas.microsoft.com/office/drawing/2014/main" id="{908D8C1A-9FE7-4370-AA3B-18C20D503034}"/>
              </a:ext>
            </a:extLst>
          </p:cNvPr>
          <p:cNvSpPr txBox="1"/>
          <p:nvPr/>
        </p:nvSpPr>
        <p:spPr>
          <a:xfrm>
            <a:off x="1499640" y="5121482"/>
            <a:ext cx="817531" cy="369332"/>
          </a:xfrm>
          <a:prstGeom prst="rect">
            <a:avLst/>
          </a:prstGeom>
          <a:noFill/>
        </p:spPr>
        <p:txBody>
          <a:bodyPr wrap="none">
            <a:spAutoFit/>
          </a:bodyPr>
          <a:lstStyle/>
          <a:p>
            <a:r>
              <a:rPr lang="zh-CN" altLang="en-US" spc="120" dirty="0">
                <a:solidFill>
                  <a:schemeClr val="bg1"/>
                </a:solidFill>
                <a:latin typeface="+mj-ea"/>
                <a:ea typeface="+mj-ea"/>
              </a:rPr>
              <a:t>实时性</a:t>
            </a:r>
          </a:p>
        </p:txBody>
      </p:sp>
      <p:sp>
        <p:nvSpPr>
          <p:cNvPr id="45" name="文本框 44">
            <a:extLst>
              <a:ext uri="{FF2B5EF4-FFF2-40B4-BE49-F238E27FC236}">
                <a16:creationId xmlns:a16="http://schemas.microsoft.com/office/drawing/2014/main" id="{2BC12387-0D18-4DDF-BD42-6F4365E9E98F}"/>
              </a:ext>
            </a:extLst>
          </p:cNvPr>
          <p:cNvSpPr txBox="1"/>
          <p:nvPr/>
        </p:nvSpPr>
        <p:spPr>
          <a:xfrm>
            <a:off x="2259895" y="5230844"/>
            <a:ext cx="3776862"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a:t>
            </a:r>
          </a:p>
        </p:txBody>
      </p:sp>
      <p:pic>
        <p:nvPicPr>
          <p:cNvPr id="97" name="图形 96" descr="信号">
            <a:extLst>
              <a:ext uri="{FF2B5EF4-FFF2-40B4-BE49-F238E27FC236}">
                <a16:creationId xmlns:a16="http://schemas.microsoft.com/office/drawing/2014/main" id="{60CFCB44-3ED2-4AEA-8B34-95C8C512CBD6}"/>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55480" y="5351888"/>
            <a:ext cx="491988" cy="491988"/>
          </a:xfrm>
          <a:prstGeom prst="rect">
            <a:avLst/>
          </a:prstGeom>
          <a:effectLst>
            <a:glow rad="63500">
              <a:schemeClr val="accent2">
                <a:satMod val="175000"/>
                <a:alpha val="20000"/>
              </a:schemeClr>
            </a:glow>
          </a:effectLst>
        </p:spPr>
      </p:pic>
      <p:grpSp>
        <p:nvGrpSpPr>
          <p:cNvPr id="94" name="组合 93">
            <a:extLst>
              <a:ext uri="{FF2B5EF4-FFF2-40B4-BE49-F238E27FC236}">
                <a16:creationId xmlns:a16="http://schemas.microsoft.com/office/drawing/2014/main" id="{ACEE730D-400A-4438-A92B-749E3B4BFCF6}"/>
              </a:ext>
            </a:extLst>
          </p:cNvPr>
          <p:cNvGrpSpPr/>
          <p:nvPr/>
        </p:nvGrpSpPr>
        <p:grpSpPr>
          <a:xfrm>
            <a:off x="552316" y="5189233"/>
            <a:ext cx="898316" cy="817299"/>
            <a:chOff x="1551008" y="1776356"/>
            <a:chExt cx="898316" cy="757168"/>
          </a:xfrm>
        </p:grpSpPr>
        <p:sp>
          <p:nvSpPr>
            <p:cNvPr id="96" name="矩形 95">
              <a:extLst>
                <a:ext uri="{FF2B5EF4-FFF2-40B4-BE49-F238E27FC236}">
                  <a16:creationId xmlns:a16="http://schemas.microsoft.com/office/drawing/2014/main" id="{80DC2292-5B10-43A9-B410-0BF6D3C9818D}"/>
                </a:ext>
              </a:extLst>
            </p:cNvPr>
            <p:cNvSpPr/>
            <p:nvPr/>
          </p:nvSpPr>
          <p:spPr>
            <a:xfrm>
              <a:off x="1551008" y="1776356"/>
              <a:ext cx="898316" cy="757168"/>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形状 97">
              <a:extLst>
                <a:ext uri="{FF2B5EF4-FFF2-40B4-BE49-F238E27FC236}">
                  <a16:creationId xmlns:a16="http://schemas.microsoft.com/office/drawing/2014/main" id="{4D991D6B-8E43-4AAC-A849-223CAA211C0C}"/>
                </a:ext>
              </a:extLst>
            </p:cNvPr>
            <p:cNvSpPr/>
            <p:nvPr/>
          </p:nvSpPr>
          <p:spPr>
            <a:xfrm>
              <a:off x="1632019" y="185077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形状 99">
              <a:extLst>
                <a:ext uri="{FF2B5EF4-FFF2-40B4-BE49-F238E27FC236}">
                  <a16:creationId xmlns:a16="http://schemas.microsoft.com/office/drawing/2014/main" id="{CE3FFAAF-9DB3-41AD-BF73-BB4A95F0D713}"/>
                </a:ext>
              </a:extLst>
            </p:cNvPr>
            <p:cNvSpPr/>
            <p:nvPr/>
          </p:nvSpPr>
          <p:spPr>
            <a:xfrm flipH="1" flipV="1">
              <a:off x="2277438" y="229778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a:extLst>
                <a:ext uri="{FF2B5EF4-FFF2-40B4-BE49-F238E27FC236}">
                  <a16:creationId xmlns:a16="http://schemas.microsoft.com/office/drawing/2014/main" id="{AD937EF8-39A6-420E-9F89-FE0B898164D3}"/>
                </a:ext>
              </a:extLst>
            </p:cNvPr>
            <p:cNvCxnSpPr>
              <a:cxnSpLocks/>
            </p:cNvCxnSpPr>
            <p:nvPr/>
          </p:nvCxnSpPr>
          <p:spPr>
            <a:xfrm>
              <a:off x="2215586" y="1850776"/>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2BE15D78-CFB5-4009-BE23-85CE527DD2DC}"/>
                </a:ext>
              </a:extLst>
            </p:cNvPr>
            <p:cNvCxnSpPr>
              <a:cxnSpLocks/>
            </p:cNvCxnSpPr>
            <p:nvPr/>
          </p:nvCxnSpPr>
          <p:spPr>
            <a:xfrm>
              <a:off x="1632019" y="2459967"/>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27" name="文本框 126">
            <a:extLst>
              <a:ext uri="{FF2B5EF4-FFF2-40B4-BE49-F238E27FC236}">
                <a16:creationId xmlns:a16="http://schemas.microsoft.com/office/drawing/2014/main" id="{0EFD0907-3C19-4B27-BBCE-18AA4378A4F6}"/>
              </a:ext>
            </a:extLst>
          </p:cNvPr>
          <p:cNvSpPr txBox="1"/>
          <p:nvPr/>
        </p:nvSpPr>
        <p:spPr>
          <a:xfrm>
            <a:off x="1499640" y="5476292"/>
            <a:ext cx="4585015"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无法完全脱离现实世界，它平行于现实世界，与之互通但又独立于现实世界，进行真实的社交和工作</a:t>
            </a:r>
            <a:endParaRPr lang="en-US" altLang="zh-CN" sz="1400" spc="120" dirty="0">
              <a:solidFill>
                <a:schemeClr val="bg1">
                  <a:lumMod val="65000"/>
                </a:schemeClr>
              </a:solidFill>
              <a:latin typeface="+mn-ea"/>
            </a:endParaRPr>
          </a:p>
        </p:txBody>
      </p:sp>
      <p:sp>
        <p:nvSpPr>
          <p:cNvPr id="77" name="文本框 76">
            <a:extLst>
              <a:ext uri="{FF2B5EF4-FFF2-40B4-BE49-F238E27FC236}">
                <a16:creationId xmlns:a16="http://schemas.microsoft.com/office/drawing/2014/main" id="{AA306CD1-121B-453A-8F05-8358D3AED9A1}"/>
              </a:ext>
            </a:extLst>
          </p:cNvPr>
          <p:cNvSpPr txBox="1"/>
          <p:nvPr/>
        </p:nvSpPr>
        <p:spPr>
          <a:xfrm>
            <a:off x="7327355" y="2243994"/>
            <a:ext cx="1028487" cy="369332"/>
          </a:xfrm>
          <a:prstGeom prst="rect">
            <a:avLst/>
          </a:prstGeom>
          <a:noFill/>
        </p:spPr>
        <p:txBody>
          <a:bodyPr wrap="none">
            <a:spAutoFit/>
          </a:bodyPr>
          <a:lstStyle/>
          <a:p>
            <a:r>
              <a:rPr lang="zh-CN" altLang="en-US" spc="120" dirty="0">
                <a:solidFill>
                  <a:schemeClr val="bg1"/>
                </a:solidFill>
                <a:latin typeface="+mj-ea"/>
                <a:ea typeface="+mj-ea"/>
              </a:rPr>
              <a:t>可创造性</a:t>
            </a:r>
          </a:p>
        </p:txBody>
      </p:sp>
      <p:sp>
        <p:nvSpPr>
          <p:cNvPr id="80" name="文本框 79">
            <a:extLst>
              <a:ext uri="{FF2B5EF4-FFF2-40B4-BE49-F238E27FC236}">
                <a16:creationId xmlns:a16="http://schemas.microsoft.com/office/drawing/2014/main" id="{0B589CB2-830D-4772-AB32-F4785DD29740}"/>
              </a:ext>
            </a:extLst>
          </p:cNvPr>
          <p:cNvSpPr txBox="1"/>
          <p:nvPr/>
        </p:nvSpPr>
        <p:spPr>
          <a:xfrm>
            <a:off x="8277993" y="2353356"/>
            <a:ext cx="3776862"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elit</a:t>
            </a:r>
            <a:endParaRPr lang="en-US" altLang="zh-CN" sz="1000" dirty="0">
              <a:solidFill>
                <a:schemeClr val="tx1">
                  <a:lumMod val="65000"/>
                  <a:lumOff val="35000"/>
                </a:schemeClr>
              </a:solidFill>
              <a:latin typeface="+mn-ea"/>
            </a:endParaRPr>
          </a:p>
        </p:txBody>
      </p:sp>
      <p:pic>
        <p:nvPicPr>
          <p:cNvPr id="99" name="图形 98" descr="铅笔">
            <a:extLst>
              <a:ext uri="{FF2B5EF4-FFF2-40B4-BE49-F238E27FC236}">
                <a16:creationId xmlns:a16="http://schemas.microsoft.com/office/drawing/2014/main" id="{8C36E725-14C5-4C55-A168-C953DDFB78C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580635" y="2488040"/>
            <a:ext cx="465353" cy="465353"/>
          </a:xfrm>
          <a:prstGeom prst="rect">
            <a:avLst/>
          </a:prstGeom>
          <a:effectLst>
            <a:glow rad="63500">
              <a:schemeClr val="accent2">
                <a:satMod val="175000"/>
                <a:alpha val="20000"/>
              </a:schemeClr>
            </a:glow>
          </a:effectLst>
        </p:spPr>
      </p:pic>
      <p:grpSp>
        <p:nvGrpSpPr>
          <p:cNvPr id="108" name="组合 107">
            <a:extLst>
              <a:ext uri="{FF2B5EF4-FFF2-40B4-BE49-F238E27FC236}">
                <a16:creationId xmlns:a16="http://schemas.microsoft.com/office/drawing/2014/main" id="{392AFCBB-9957-4425-9BF5-2E1FA72E68C9}"/>
              </a:ext>
            </a:extLst>
          </p:cNvPr>
          <p:cNvGrpSpPr/>
          <p:nvPr/>
        </p:nvGrpSpPr>
        <p:grpSpPr>
          <a:xfrm>
            <a:off x="6364153" y="2312067"/>
            <a:ext cx="898316" cy="817299"/>
            <a:chOff x="1551008" y="1776356"/>
            <a:chExt cx="898316" cy="757168"/>
          </a:xfrm>
        </p:grpSpPr>
        <p:sp>
          <p:nvSpPr>
            <p:cNvPr id="109" name="矩形 108">
              <a:extLst>
                <a:ext uri="{FF2B5EF4-FFF2-40B4-BE49-F238E27FC236}">
                  <a16:creationId xmlns:a16="http://schemas.microsoft.com/office/drawing/2014/main" id="{A00F6ECE-C26E-413E-AB23-F9EDBB48B93F}"/>
                </a:ext>
              </a:extLst>
            </p:cNvPr>
            <p:cNvSpPr/>
            <p:nvPr/>
          </p:nvSpPr>
          <p:spPr>
            <a:xfrm>
              <a:off x="1551008" y="1776356"/>
              <a:ext cx="898316" cy="757168"/>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形状 109">
              <a:extLst>
                <a:ext uri="{FF2B5EF4-FFF2-40B4-BE49-F238E27FC236}">
                  <a16:creationId xmlns:a16="http://schemas.microsoft.com/office/drawing/2014/main" id="{58AEAEDA-028C-4DEE-BE15-DB2E26F3EB78}"/>
                </a:ext>
              </a:extLst>
            </p:cNvPr>
            <p:cNvSpPr/>
            <p:nvPr/>
          </p:nvSpPr>
          <p:spPr>
            <a:xfrm>
              <a:off x="1632019" y="185077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形状 110">
              <a:extLst>
                <a:ext uri="{FF2B5EF4-FFF2-40B4-BE49-F238E27FC236}">
                  <a16:creationId xmlns:a16="http://schemas.microsoft.com/office/drawing/2014/main" id="{35E08E59-74EA-4C70-BF39-5D1BE2FC7578}"/>
                </a:ext>
              </a:extLst>
            </p:cNvPr>
            <p:cNvSpPr/>
            <p:nvPr/>
          </p:nvSpPr>
          <p:spPr>
            <a:xfrm flipH="1" flipV="1">
              <a:off x="2277438" y="229778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2" name="直接连接符 111">
              <a:extLst>
                <a:ext uri="{FF2B5EF4-FFF2-40B4-BE49-F238E27FC236}">
                  <a16:creationId xmlns:a16="http://schemas.microsoft.com/office/drawing/2014/main" id="{4048C764-E322-4DAD-8C88-9B8232427509}"/>
                </a:ext>
              </a:extLst>
            </p:cNvPr>
            <p:cNvCxnSpPr>
              <a:cxnSpLocks/>
            </p:cNvCxnSpPr>
            <p:nvPr/>
          </p:nvCxnSpPr>
          <p:spPr>
            <a:xfrm>
              <a:off x="2215586" y="1850776"/>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7D519185-D245-423A-A586-41098385EEA9}"/>
                </a:ext>
              </a:extLst>
            </p:cNvPr>
            <p:cNvCxnSpPr>
              <a:cxnSpLocks/>
            </p:cNvCxnSpPr>
            <p:nvPr/>
          </p:nvCxnSpPr>
          <p:spPr>
            <a:xfrm>
              <a:off x="1632019" y="2459967"/>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28" name="文本框 127">
            <a:extLst>
              <a:ext uri="{FF2B5EF4-FFF2-40B4-BE49-F238E27FC236}">
                <a16:creationId xmlns:a16="http://schemas.microsoft.com/office/drawing/2014/main" id="{7FCF246B-955D-48D8-8B1F-C0AF8E2FBD42}"/>
              </a:ext>
            </a:extLst>
          </p:cNvPr>
          <p:cNvSpPr txBox="1"/>
          <p:nvPr/>
        </p:nvSpPr>
        <p:spPr>
          <a:xfrm>
            <a:off x="7327355" y="2617400"/>
            <a:ext cx="4585015"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无法完全脱离现实世界，它平行于现实世界，与之互通但又独立于现实世界，进行真实的社交和工作</a:t>
            </a:r>
            <a:endParaRPr lang="en-US" altLang="zh-CN" sz="1400" spc="120" dirty="0">
              <a:solidFill>
                <a:schemeClr val="bg1">
                  <a:lumMod val="65000"/>
                </a:schemeClr>
              </a:solidFill>
              <a:latin typeface="+mn-ea"/>
            </a:endParaRPr>
          </a:p>
        </p:txBody>
      </p:sp>
      <p:sp>
        <p:nvSpPr>
          <p:cNvPr id="67" name="文本框 66">
            <a:extLst>
              <a:ext uri="{FF2B5EF4-FFF2-40B4-BE49-F238E27FC236}">
                <a16:creationId xmlns:a16="http://schemas.microsoft.com/office/drawing/2014/main" id="{52891278-1180-4336-B67E-886C7892D6C5}"/>
              </a:ext>
            </a:extLst>
          </p:cNvPr>
          <p:cNvSpPr txBox="1"/>
          <p:nvPr/>
        </p:nvSpPr>
        <p:spPr>
          <a:xfrm>
            <a:off x="7327355" y="3707563"/>
            <a:ext cx="1028487" cy="369332"/>
          </a:xfrm>
          <a:prstGeom prst="rect">
            <a:avLst/>
          </a:prstGeom>
          <a:noFill/>
        </p:spPr>
        <p:txBody>
          <a:bodyPr wrap="none">
            <a:spAutoFit/>
          </a:bodyPr>
          <a:lstStyle/>
          <a:p>
            <a:r>
              <a:rPr lang="zh-CN" altLang="en-US" spc="120" dirty="0">
                <a:solidFill>
                  <a:schemeClr val="bg1"/>
                </a:solidFill>
                <a:latin typeface="+mj-ea"/>
                <a:ea typeface="+mj-ea"/>
              </a:rPr>
              <a:t>经济属性</a:t>
            </a:r>
          </a:p>
        </p:txBody>
      </p:sp>
      <p:sp>
        <p:nvSpPr>
          <p:cNvPr id="70" name="文本框 69">
            <a:extLst>
              <a:ext uri="{FF2B5EF4-FFF2-40B4-BE49-F238E27FC236}">
                <a16:creationId xmlns:a16="http://schemas.microsoft.com/office/drawing/2014/main" id="{A6004C10-4FE6-4D6F-ACC6-B17D6A32E825}"/>
              </a:ext>
            </a:extLst>
          </p:cNvPr>
          <p:cNvSpPr txBox="1"/>
          <p:nvPr/>
        </p:nvSpPr>
        <p:spPr>
          <a:xfrm>
            <a:off x="8277993" y="3816925"/>
            <a:ext cx="3776862"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a:t>
            </a:r>
            <a:r>
              <a:rPr lang="en-US" altLang="zh-CN" sz="1000" dirty="0">
                <a:solidFill>
                  <a:schemeClr val="tx1">
                    <a:lumMod val="65000"/>
                    <a:lumOff val="35000"/>
                  </a:schemeClr>
                </a:solidFill>
                <a:latin typeface="+mn-ea"/>
              </a:rPr>
              <a:t>.</a:t>
            </a:r>
          </a:p>
        </p:txBody>
      </p:sp>
      <p:pic>
        <p:nvPicPr>
          <p:cNvPr id="103" name="图形 102" descr="美元">
            <a:extLst>
              <a:ext uri="{FF2B5EF4-FFF2-40B4-BE49-F238E27FC236}">
                <a16:creationId xmlns:a16="http://schemas.microsoft.com/office/drawing/2014/main" id="{2C3781C6-52E2-42B9-8268-4A8DDA89F3D6}"/>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563764" y="3927625"/>
            <a:ext cx="499095" cy="499095"/>
          </a:xfrm>
          <a:prstGeom prst="rect">
            <a:avLst/>
          </a:prstGeom>
          <a:effectLst>
            <a:glow rad="63500">
              <a:schemeClr val="accent2">
                <a:satMod val="175000"/>
                <a:alpha val="20000"/>
              </a:schemeClr>
            </a:glow>
          </a:effectLst>
        </p:spPr>
      </p:pic>
      <p:grpSp>
        <p:nvGrpSpPr>
          <p:cNvPr id="114" name="组合 113">
            <a:extLst>
              <a:ext uri="{FF2B5EF4-FFF2-40B4-BE49-F238E27FC236}">
                <a16:creationId xmlns:a16="http://schemas.microsoft.com/office/drawing/2014/main" id="{EE8AA896-D081-4F0F-916B-03CA8199054A}"/>
              </a:ext>
            </a:extLst>
          </p:cNvPr>
          <p:cNvGrpSpPr/>
          <p:nvPr/>
        </p:nvGrpSpPr>
        <p:grpSpPr>
          <a:xfrm>
            <a:off x="6364153" y="3768523"/>
            <a:ext cx="898316" cy="817299"/>
            <a:chOff x="1551008" y="1776356"/>
            <a:chExt cx="898316" cy="757168"/>
          </a:xfrm>
        </p:grpSpPr>
        <p:sp>
          <p:nvSpPr>
            <p:cNvPr id="115" name="矩形 114">
              <a:extLst>
                <a:ext uri="{FF2B5EF4-FFF2-40B4-BE49-F238E27FC236}">
                  <a16:creationId xmlns:a16="http://schemas.microsoft.com/office/drawing/2014/main" id="{02D2181C-A511-490B-AF50-31B12FF1CA21}"/>
                </a:ext>
              </a:extLst>
            </p:cNvPr>
            <p:cNvSpPr/>
            <p:nvPr/>
          </p:nvSpPr>
          <p:spPr>
            <a:xfrm>
              <a:off x="1551008" y="1776356"/>
              <a:ext cx="898316" cy="757168"/>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形状 115">
              <a:extLst>
                <a:ext uri="{FF2B5EF4-FFF2-40B4-BE49-F238E27FC236}">
                  <a16:creationId xmlns:a16="http://schemas.microsoft.com/office/drawing/2014/main" id="{132267DB-1E73-4D10-A85C-D9F074855CF3}"/>
                </a:ext>
              </a:extLst>
            </p:cNvPr>
            <p:cNvSpPr/>
            <p:nvPr/>
          </p:nvSpPr>
          <p:spPr>
            <a:xfrm>
              <a:off x="1632019" y="185077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形状 116">
              <a:extLst>
                <a:ext uri="{FF2B5EF4-FFF2-40B4-BE49-F238E27FC236}">
                  <a16:creationId xmlns:a16="http://schemas.microsoft.com/office/drawing/2014/main" id="{9910ED01-797E-47CC-BDD0-15BBFB070D64}"/>
                </a:ext>
              </a:extLst>
            </p:cNvPr>
            <p:cNvSpPr/>
            <p:nvPr/>
          </p:nvSpPr>
          <p:spPr>
            <a:xfrm flipH="1" flipV="1">
              <a:off x="2277438" y="229778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8" name="直接连接符 117">
              <a:extLst>
                <a:ext uri="{FF2B5EF4-FFF2-40B4-BE49-F238E27FC236}">
                  <a16:creationId xmlns:a16="http://schemas.microsoft.com/office/drawing/2014/main" id="{8763290D-EBC0-44E7-8CD7-1AD5B550D739}"/>
                </a:ext>
              </a:extLst>
            </p:cNvPr>
            <p:cNvCxnSpPr>
              <a:cxnSpLocks/>
            </p:cNvCxnSpPr>
            <p:nvPr/>
          </p:nvCxnSpPr>
          <p:spPr>
            <a:xfrm>
              <a:off x="2215586" y="1850776"/>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2325108E-2C0B-4CAC-A548-09CEA9D2C58A}"/>
                </a:ext>
              </a:extLst>
            </p:cNvPr>
            <p:cNvCxnSpPr>
              <a:cxnSpLocks/>
            </p:cNvCxnSpPr>
            <p:nvPr/>
          </p:nvCxnSpPr>
          <p:spPr>
            <a:xfrm>
              <a:off x="1632019" y="2459967"/>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29" name="文本框 128">
            <a:extLst>
              <a:ext uri="{FF2B5EF4-FFF2-40B4-BE49-F238E27FC236}">
                <a16:creationId xmlns:a16="http://schemas.microsoft.com/office/drawing/2014/main" id="{68328A06-7018-49B7-ADB6-22123D42A585}"/>
              </a:ext>
            </a:extLst>
          </p:cNvPr>
          <p:cNvSpPr txBox="1"/>
          <p:nvPr/>
        </p:nvSpPr>
        <p:spPr>
          <a:xfrm>
            <a:off x="7327355" y="4076895"/>
            <a:ext cx="4585015"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无法完全脱离现实世界，它平行于现实世界，与之互通但又独立于现实世界，进行真实的社交和工作</a:t>
            </a:r>
            <a:endParaRPr lang="en-US" altLang="zh-CN" sz="1400" spc="120" dirty="0">
              <a:solidFill>
                <a:schemeClr val="bg1">
                  <a:lumMod val="65000"/>
                </a:schemeClr>
              </a:solidFill>
              <a:latin typeface="+mn-ea"/>
            </a:endParaRPr>
          </a:p>
        </p:txBody>
      </p:sp>
      <p:sp>
        <p:nvSpPr>
          <p:cNvPr id="57" name="文本框 56">
            <a:extLst>
              <a:ext uri="{FF2B5EF4-FFF2-40B4-BE49-F238E27FC236}">
                <a16:creationId xmlns:a16="http://schemas.microsoft.com/office/drawing/2014/main" id="{D5BB293E-A401-4722-A78D-84D3770D0341}"/>
              </a:ext>
            </a:extLst>
          </p:cNvPr>
          <p:cNvSpPr txBox="1"/>
          <p:nvPr/>
        </p:nvSpPr>
        <p:spPr>
          <a:xfrm>
            <a:off x="7327355" y="5167058"/>
            <a:ext cx="1028487" cy="369332"/>
          </a:xfrm>
          <a:prstGeom prst="rect">
            <a:avLst/>
          </a:prstGeom>
          <a:noFill/>
        </p:spPr>
        <p:txBody>
          <a:bodyPr wrap="none">
            <a:spAutoFit/>
          </a:bodyPr>
          <a:lstStyle/>
          <a:p>
            <a:r>
              <a:rPr lang="zh-CN" altLang="en-US" spc="120" dirty="0">
                <a:solidFill>
                  <a:schemeClr val="bg1"/>
                </a:solidFill>
                <a:latin typeface="+mj-ea"/>
                <a:ea typeface="+mj-ea"/>
              </a:rPr>
              <a:t>可连接性</a:t>
            </a:r>
          </a:p>
        </p:txBody>
      </p:sp>
      <p:sp>
        <p:nvSpPr>
          <p:cNvPr id="60" name="文本框 59">
            <a:extLst>
              <a:ext uri="{FF2B5EF4-FFF2-40B4-BE49-F238E27FC236}">
                <a16:creationId xmlns:a16="http://schemas.microsoft.com/office/drawing/2014/main" id="{FD8AA586-1036-45D3-A6D6-2E9357EE4375}"/>
              </a:ext>
            </a:extLst>
          </p:cNvPr>
          <p:cNvSpPr txBox="1"/>
          <p:nvPr/>
        </p:nvSpPr>
        <p:spPr>
          <a:xfrm>
            <a:off x="8280895" y="5276420"/>
            <a:ext cx="3776862"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a:t>
            </a:r>
            <a:r>
              <a:rPr lang="en-US" altLang="zh-CN" sz="1000" dirty="0">
                <a:solidFill>
                  <a:schemeClr val="tx1">
                    <a:lumMod val="65000"/>
                    <a:lumOff val="35000"/>
                  </a:schemeClr>
                </a:solidFill>
                <a:latin typeface="+mn-ea"/>
              </a:rPr>
              <a:t>.</a:t>
            </a:r>
          </a:p>
        </p:txBody>
      </p:sp>
      <p:pic>
        <p:nvPicPr>
          <p:cNvPr id="101" name="图形 100" descr="无线">
            <a:extLst>
              <a:ext uri="{FF2B5EF4-FFF2-40B4-BE49-F238E27FC236}">
                <a16:creationId xmlns:a16="http://schemas.microsoft.com/office/drawing/2014/main" id="{E7ED78F0-D04A-49D2-96AF-CB632788820F}"/>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582897" y="5372404"/>
            <a:ext cx="460829" cy="460829"/>
          </a:xfrm>
          <a:prstGeom prst="rect">
            <a:avLst/>
          </a:prstGeom>
          <a:effectLst>
            <a:glow rad="63500">
              <a:schemeClr val="accent2">
                <a:satMod val="175000"/>
                <a:alpha val="20000"/>
              </a:schemeClr>
            </a:glow>
          </a:effectLst>
        </p:spPr>
      </p:pic>
      <p:grpSp>
        <p:nvGrpSpPr>
          <p:cNvPr id="120" name="组合 119">
            <a:extLst>
              <a:ext uri="{FF2B5EF4-FFF2-40B4-BE49-F238E27FC236}">
                <a16:creationId xmlns:a16="http://schemas.microsoft.com/office/drawing/2014/main" id="{CE340B79-CB2F-48D3-99F9-ED40833110D7}"/>
              </a:ext>
            </a:extLst>
          </p:cNvPr>
          <p:cNvGrpSpPr/>
          <p:nvPr/>
        </p:nvGrpSpPr>
        <p:grpSpPr>
          <a:xfrm>
            <a:off x="6364153" y="5194169"/>
            <a:ext cx="898316" cy="817299"/>
            <a:chOff x="1551008" y="1776356"/>
            <a:chExt cx="898316" cy="757168"/>
          </a:xfrm>
        </p:grpSpPr>
        <p:sp>
          <p:nvSpPr>
            <p:cNvPr id="121" name="矩形 120">
              <a:extLst>
                <a:ext uri="{FF2B5EF4-FFF2-40B4-BE49-F238E27FC236}">
                  <a16:creationId xmlns:a16="http://schemas.microsoft.com/office/drawing/2014/main" id="{AD6E23A2-42A0-495A-B397-455AD8E0241C}"/>
                </a:ext>
              </a:extLst>
            </p:cNvPr>
            <p:cNvSpPr/>
            <p:nvPr/>
          </p:nvSpPr>
          <p:spPr>
            <a:xfrm>
              <a:off x="1551008" y="1776356"/>
              <a:ext cx="898316" cy="757168"/>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形状 121">
              <a:extLst>
                <a:ext uri="{FF2B5EF4-FFF2-40B4-BE49-F238E27FC236}">
                  <a16:creationId xmlns:a16="http://schemas.microsoft.com/office/drawing/2014/main" id="{ADAA8FDE-9797-48BB-ABD9-5E29A6A1C419}"/>
                </a:ext>
              </a:extLst>
            </p:cNvPr>
            <p:cNvSpPr/>
            <p:nvPr/>
          </p:nvSpPr>
          <p:spPr>
            <a:xfrm>
              <a:off x="1632019" y="185077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F230ED60-3914-4574-8067-93B9379EB9C1}"/>
                </a:ext>
              </a:extLst>
            </p:cNvPr>
            <p:cNvSpPr/>
            <p:nvPr/>
          </p:nvSpPr>
          <p:spPr>
            <a:xfrm flipH="1" flipV="1">
              <a:off x="2277438" y="2297786"/>
              <a:ext cx="83451" cy="162181"/>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4" name="直接连接符 123">
              <a:extLst>
                <a:ext uri="{FF2B5EF4-FFF2-40B4-BE49-F238E27FC236}">
                  <a16:creationId xmlns:a16="http://schemas.microsoft.com/office/drawing/2014/main" id="{17CEE0F8-3EFA-460F-8442-8E2BC0C785A4}"/>
                </a:ext>
              </a:extLst>
            </p:cNvPr>
            <p:cNvCxnSpPr>
              <a:cxnSpLocks/>
            </p:cNvCxnSpPr>
            <p:nvPr/>
          </p:nvCxnSpPr>
          <p:spPr>
            <a:xfrm>
              <a:off x="2215586" y="1850776"/>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F3A99C97-1168-4AE4-97FE-43BD6C3A5FEC}"/>
                </a:ext>
              </a:extLst>
            </p:cNvPr>
            <p:cNvCxnSpPr>
              <a:cxnSpLocks/>
            </p:cNvCxnSpPr>
            <p:nvPr/>
          </p:nvCxnSpPr>
          <p:spPr>
            <a:xfrm>
              <a:off x="1632019" y="2459967"/>
              <a:ext cx="14530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30" name="文本框 129">
            <a:extLst>
              <a:ext uri="{FF2B5EF4-FFF2-40B4-BE49-F238E27FC236}">
                <a16:creationId xmlns:a16="http://schemas.microsoft.com/office/drawing/2014/main" id="{2B819477-F7E4-462A-8C7D-B8E88C1A34EE}"/>
              </a:ext>
            </a:extLst>
          </p:cNvPr>
          <p:cNvSpPr txBox="1"/>
          <p:nvPr/>
        </p:nvSpPr>
        <p:spPr>
          <a:xfrm>
            <a:off x="7327355" y="5532316"/>
            <a:ext cx="4585015"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无法完全脱离现实世界，它平行于现实世界，与之互通但又独立于现实世界，进行真实的社交和工作</a:t>
            </a:r>
            <a:endParaRPr lang="en-US" altLang="zh-CN" sz="1400" spc="120" dirty="0">
              <a:solidFill>
                <a:schemeClr val="bg1">
                  <a:lumMod val="65000"/>
                </a:schemeClr>
              </a:solidFill>
              <a:latin typeface="+mn-ea"/>
            </a:endParaRPr>
          </a:p>
        </p:txBody>
      </p:sp>
    </p:spTree>
    <p:extLst>
      <p:ext uri="{BB962C8B-B14F-4D97-AF65-F5344CB8AC3E}">
        <p14:creationId xmlns:p14="http://schemas.microsoft.com/office/powerpoint/2010/main" val="2140501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E23CA5-28E6-4346-8864-E65A653AD4F8}"/>
              </a:ext>
            </a:extLst>
          </p:cNvPr>
          <p:cNvSpPr>
            <a:spLocks noGrp="1"/>
          </p:cNvSpPr>
          <p:nvPr>
            <p:ph type="title"/>
          </p:nvPr>
        </p:nvSpPr>
        <p:spPr/>
        <p:txBody>
          <a:bodyPr/>
          <a:lstStyle/>
          <a:p>
            <a:r>
              <a:rPr lang="zh-CN" altLang="en-US" dirty="0"/>
              <a:t>元宇宙的形式</a:t>
            </a:r>
          </a:p>
        </p:txBody>
      </p:sp>
      <p:grpSp>
        <p:nvGrpSpPr>
          <p:cNvPr id="34" name="组合 33">
            <a:extLst>
              <a:ext uri="{FF2B5EF4-FFF2-40B4-BE49-F238E27FC236}">
                <a16:creationId xmlns:a16="http://schemas.microsoft.com/office/drawing/2014/main" id="{FEADB828-E38C-4B2E-A025-56015BB94CD3}"/>
              </a:ext>
            </a:extLst>
          </p:cNvPr>
          <p:cNvGrpSpPr/>
          <p:nvPr/>
        </p:nvGrpSpPr>
        <p:grpSpPr>
          <a:xfrm>
            <a:off x="1382106" y="1479835"/>
            <a:ext cx="2566220" cy="1996802"/>
            <a:chOff x="688258" y="1288561"/>
            <a:chExt cx="2566220" cy="1996802"/>
          </a:xfrm>
        </p:grpSpPr>
        <p:sp>
          <p:nvSpPr>
            <p:cNvPr id="3" name="矩形 2">
              <a:extLst>
                <a:ext uri="{FF2B5EF4-FFF2-40B4-BE49-F238E27FC236}">
                  <a16:creationId xmlns:a16="http://schemas.microsoft.com/office/drawing/2014/main" id="{1E83FF4E-EE2C-42DA-B064-491162BD8F71}"/>
                </a:ext>
              </a:extLst>
            </p:cNvPr>
            <p:cNvSpPr/>
            <p:nvPr/>
          </p:nvSpPr>
          <p:spPr>
            <a:xfrm>
              <a:off x="968478" y="1529449"/>
              <a:ext cx="2005781" cy="1515027"/>
            </a:xfrm>
            <a:prstGeom prst="rect">
              <a:avLst/>
            </a:prstGeom>
            <a:solidFill>
              <a:schemeClr val="accent2">
                <a:alpha val="0"/>
              </a:schemeClr>
            </a:solidFill>
            <a:ln w="254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a:extLst>
                <a:ext uri="{FF2B5EF4-FFF2-40B4-BE49-F238E27FC236}">
                  <a16:creationId xmlns:a16="http://schemas.microsoft.com/office/drawing/2014/main" id="{78B0A04C-5A22-427B-87C3-6D539F1B099D}"/>
                </a:ext>
              </a:extLst>
            </p:cNvPr>
            <p:cNvGrpSpPr/>
            <p:nvPr/>
          </p:nvGrpSpPr>
          <p:grpSpPr>
            <a:xfrm>
              <a:off x="688258" y="1288561"/>
              <a:ext cx="2566220" cy="1996802"/>
              <a:chOff x="1327355" y="1593361"/>
              <a:chExt cx="2566220" cy="1996802"/>
            </a:xfrm>
          </p:grpSpPr>
          <p:sp>
            <p:nvSpPr>
              <p:cNvPr id="5" name="矩形 4">
                <a:extLst>
                  <a:ext uri="{FF2B5EF4-FFF2-40B4-BE49-F238E27FC236}">
                    <a16:creationId xmlns:a16="http://schemas.microsoft.com/office/drawing/2014/main" id="{E03A2DF8-20AE-446F-A459-DCB18C06D45F}"/>
                  </a:ext>
                </a:extLst>
              </p:cNvPr>
              <p:cNvSpPr/>
              <p:nvPr/>
            </p:nvSpPr>
            <p:spPr>
              <a:xfrm>
                <a:off x="1327355" y="1593361"/>
                <a:ext cx="2566220" cy="1996802"/>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ABA9090B-356B-48A8-A27A-7FC854891AAE}"/>
                  </a:ext>
                </a:extLst>
              </p:cNvPr>
              <p:cNvSpPr/>
              <p:nvPr/>
            </p:nvSpPr>
            <p:spPr>
              <a:xfrm>
                <a:off x="1429168" y="1672921"/>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D90EA981-08D6-4DA9-98FB-B66D8B1E3FAB}"/>
                  </a:ext>
                </a:extLst>
              </p:cNvPr>
              <p:cNvSpPr/>
              <p:nvPr/>
            </p:nvSpPr>
            <p:spPr>
              <a:xfrm flipH="1" flipV="1">
                <a:off x="3475545" y="3086462"/>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2AA4634C-F7DC-4583-BE07-8C36E6B0BBBA}"/>
                  </a:ext>
                </a:extLst>
              </p:cNvPr>
              <p:cNvCxnSpPr>
                <a:cxnSpLocks/>
              </p:cNvCxnSpPr>
              <p:nvPr/>
            </p:nvCxnSpPr>
            <p:spPr>
              <a:xfrm>
                <a:off x="3282664" y="1672921"/>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719FBB54-1F4E-4808-B905-AE97CC26C3D0}"/>
                  </a:ext>
                </a:extLst>
              </p:cNvPr>
              <p:cNvCxnSpPr>
                <a:cxnSpLocks/>
              </p:cNvCxnSpPr>
              <p:nvPr/>
            </p:nvCxnSpPr>
            <p:spPr>
              <a:xfrm>
                <a:off x="1462846" y="3514166"/>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45762AA2-199D-499D-85BE-97E7B2468FF1}"/>
                </a:ext>
              </a:extLst>
            </p:cNvPr>
            <p:cNvGrpSpPr/>
            <p:nvPr/>
          </p:nvGrpSpPr>
          <p:grpSpPr>
            <a:xfrm>
              <a:off x="1037675" y="1358289"/>
              <a:ext cx="305485" cy="121546"/>
              <a:chOff x="3307045" y="1956869"/>
              <a:chExt cx="613040" cy="243916"/>
            </a:xfrm>
            <a:effectLst>
              <a:glow rad="63500">
                <a:schemeClr val="accent2">
                  <a:satMod val="175000"/>
                  <a:alpha val="10000"/>
                </a:schemeClr>
              </a:glow>
            </a:effectLst>
          </p:grpSpPr>
          <p:sp>
            <p:nvSpPr>
              <p:cNvPr id="23" name="平行四边形 22">
                <a:extLst>
                  <a:ext uri="{FF2B5EF4-FFF2-40B4-BE49-F238E27FC236}">
                    <a16:creationId xmlns:a16="http://schemas.microsoft.com/office/drawing/2014/main" id="{ACF5FEFB-C14D-4DE2-A4D1-83F0B5ED9D9C}"/>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E321C0E7-1537-4171-A0E7-A5FF125CCEF7}"/>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4EFDDE56-2352-4DD3-9BC8-DDF0F0B72004}"/>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6133BF4C-8098-4486-AF2F-2F1CA9824EB7}"/>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F1A664B5-88C4-442A-BCEE-6EF1A259D4B9}"/>
                </a:ext>
              </a:extLst>
            </p:cNvPr>
            <p:cNvGrpSpPr/>
            <p:nvPr/>
          </p:nvGrpSpPr>
          <p:grpSpPr>
            <a:xfrm>
              <a:off x="2482138" y="3103275"/>
              <a:ext cx="305485" cy="121546"/>
              <a:chOff x="3307045" y="1956869"/>
              <a:chExt cx="613040" cy="243916"/>
            </a:xfrm>
            <a:effectLst>
              <a:glow rad="63500">
                <a:schemeClr val="accent2">
                  <a:satMod val="175000"/>
                  <a:alpha val="10000"/>
                </a:schemeClr>
              </a:glow>
            </a:effectLst>
          </p:grpSpPr>
          <p:sp>
            <p:nvSpPr>
              <p:cNvPr id="28" name="平行四边形 27">
                <a:extLst>
                  <a:ext uri="{FF2B5EF4-FFF2-40B4-BE49-F238E27FC236}">
                    <a16:creationId xmlns:a16="http://schemas.microsoft.com/office/drawing/2014/main" id="{D4C04E91-93E2-4CBF-BB42-9A5DE72623DA}"/>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a:extLst>
                  <a:ext uri="{FF2B5EF4-FFF2-40B4-BE49-F238E27FC236}">
                    <a16:creationId xmlns:a16="http://schemas.microsoft.com/office/drawing/2014/main" id="{023FA5A5-F63F-4A76-9674-E35D7DFC6723}"/>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a16="http://schemas.microsoft.com/office/drawing/2014/main" id="{A2307C17-6F1A-4782-8F03-BAD460AC639D}"/>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E1AEF7D5-B5C9-4D51-B10E-913655B13CE3}"/>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2" name="直接连接符 31">
              <a:extLst>
                <a:ext uri="{FF2B5EF4-FFF2-40B4-BE49-F238E27FC236}">
                  <a16:creationId xmlns:a16="http://schemas.microsoft.com/office/drawing/2014/main" id="{7A67FE65-5ED1-4D3A-AF36-0E2113E3ACBC}"/>
                </a:ext>
              </a:extLst>
            </p:cNvPr>
            <p:cNvCxnSpPr>
              <a:cxnSpLocks/>
            </p:cNvCxnSpPr>
            <p:nvPr/>
          </p:nvCxnSpPr>
          <p:spPr>
            <a:xfrm>
              <a:off x="991987" y="3143518"/>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DB9E7DF-9CF1-4B53-8206-BCF64F5EC936}"/>
                </a:ext>
              </a:extLst>
            </p:cNvPr>
            <p:cNvCxnSpPr>
              <a:cxnSpLocks/>
            </p:cNvCxnSpPr>
            <p:nvPr/>
          </p:nvCxnSpPr>
          <p:spPr>
            <a:xfrm>
              <a:off x="2516395" y="1428894"/>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6" name="矩形 35">
            <a:extLst>
              <a:ext uri="{FF2B5EF4-FFF2-40B4-BE49-F238E27FC236}">
                <a16:creationId xmlns:a16="http://schemas.microsoft.com/office/drawing/2014/main" id="{9462681D-E337-4336-8C7B-88C124A9869E}"/>
              </a:ext>
            </a:extLst>
          </p:cNvPr>
          <p:cNvSpPr/>
          <p:nvPr/>
        </p:nvSpPr>
        <p:spPr>
          <a:xfrm>
            <a:off x="1818371" y="1866439"/>
            <a:ext cx="1693691" cy="122359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Rectangle 38-mask">
            <a:extLst>
              <a:ext uri="{FF2B5EF4-FFF2-40B4-BE49-F238E27FC236}">
                <a16:creationId xmlns:a16="http://schemas.microsoft.com/office/drawing/2014/main" id="{AD4DE1FE-D342-4926-B4AD-469493FAFED3}"/>
              </a:ext>
            </a:extLst>
          </p:cNvPr>
          <p:cNvSpPr/>
          <p:nvPr/>
        </p:nvSpPr>
        <p:spPr>
          <a:xfrm>
            <a:off x="1818371" y="1866439"/>
            <a:ext cx="1693691" cy="1223594"/>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EACF491F-7D7F-4B02-A60E-77C9CBDDF7C6}"/>
              </a:ext>
            </a:extLst>
          </p:cNvPr>
          <p:cNvSpPr txBox="1"/>
          <p:nvPr/>
        </p:nvSpPr>
        <p:spPr>
          <a:xfrm>
            <a:off x="2034858" y="2231120"/>
            <a:ext cx="1260716" cy="369332"/>
          </a:xfrm>
          <a:prstGeom prst="rect">
            <a:avLst/>
          </a:prstGeom>
          <a:noFill/>
        </p:spPr>
        <p:txBody>
          <a:bodyPr wrap="square" rtlCol="0">
            <a:spAutoFit/>
          </a:bodyPr>
          <a:lstStyle/>
          <a:p>
            <a:pPr algn="ctr"/>
            <a:r>
              <a:rPr lang="zh-CN" altLang="en-US" spc="120" dirty="0">
                <a:solidFill>
                  <a:schemeClr val="bg1"/>
                </a:solidFill>
                <a:latin typeface="+mj-ea"/>
                <a:ea typeface="+mj-ea"/>
              </a:rPr>
              <a:t>虚拟数字人</a:t>
            </a:r>
          </a:p>
        </p:txBody>
      </p:sp>
      <p:sp>
        <p:nvSpPr>
          <p:cNvPr id="41" name="文本框 40">
            <a:extLst>
              <a:ext uri="{FF2B5EF4-FFF2-40B4-BE49-F238E27FC236}">
                <a16:creationId xmlns:a16="http://schemas.microsoft.com/office/drawing/2014/main" id="{DF4EC62A-5965-4D0D-8726-9327B3060724}"/>
              </a:ext>
            </a:extLst>
          </p:cNvPr>
          <p:cNvSpPr txBox="1"/>
          <p:nvPr/>
        </p:nvSpPr>
        <p:spPr>
          <a:xfrm>
            <a:off x="2047900" y="2580818"/>
            <a:ext cx="1234633" cy="246221"/>
          </a:xfrm>
          <a:prstGeom prst="rect">
            <a:avLst/>
          </a:prstGeom>
          <a:noFill/>
        </p:spPr>
        <p:txBody>
          <a:bodyPr wrap="none" rtlCol="0">
            <a:spAutoFit/>
          </a:bodyPr>
          <a:lstStyle/>
          <a:p>
            <a:pPr algn="ctr"/>
            <a:r>
              <a:rPr lang="en-US" altLang="zh-CN" sz="1000" dirty="0">
                <a:solidFill>
                  <a:schemeClr val="bg1"/>
                </a:solidFill>
                <a:latin typeface="+mn-ea"/>
              </a:rPr>
              <a:t>DIGITAL VIRTUAL</a:t>
            </a:r>
            <a:endParaRPr lang="zh-CN" altLang="en-US" sz="1000" dirty="0">
              <a:solidFill>
                <a:schemeClr val="bg1"/>
              </a:solidFill>
              <a:latin typeface="+mn-ea"/>
            </a:endParaRPr>
          </a:p>
        </p:txBody>
      </p:sp>
      <p:grpSp>
        <p:nvGrpSpPr>
          <p:cNvPr id="42" name="组合 41">
            <a:extLst>
              <a:ext uri="{FF2B5EF4-FFF2-40B4-BE49-F238E27FC236}">
                <a16:creationId xmlns:a16="http://schemas.microsoft.com/office/drawing/2014/main" id="{AC591FCA-9BCD-40C9-AE19-F8499CF1F785}"/>
              </a:ext>
            </a:extLst>
          </p:cNvPr>
          <p:cNvGrpSpPr/>
          <p:nvPr/>
        </p:nvGrpSpPr>
        <p:grpSpPr>
          <a:xfrm>
            <a:off x="1369548" y="4194413"/>
            <a:ext cx="2566220" cy="1996802"/>
            <a:chOff x="688258" y="1288561"/>
            <a:chExt cx="2566220" cy="1996802"/>
          </a:xfrm>
        </p:grpSpPr>
        <p:sp>
          <p:nvSpPr>
            <p:cNvPr id="43" name="矩形 42">
              <a:extLst>
                <a:ext uri="{FF2B5EF4-FFF2-40B4-BE49-F238E27FC236}">
                  <a16:creationId xmlns:a16="http://schemas.microsoft.com/office/drawing/2014/main" id="{47E83E86-7827-4642-A1B2-9E6026474E82}"/>
                </a:ext>
              </a:extLst>
            </p:cNvPr>
            <p:cNvSpPr/>
            <p:nvPr/>
          </p:nvSpPr>
          <p:spPr>
            <a:xfrm>
              <a:off x="968478" y="1529449"/>
              <a:ext cx="2005781" cy="1515027"/>
            </a:xfrm>
            <a:prstGeom prst="rect">
              <a:avLst/>
            </a:prstGeom>
            <a:solidFill>
              <a:schemeClr val="accent2">
                <a:alpha val="0"/>
              </a:schemeClr>
            </a:solidFill>
            <a:ln w="254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4" name="组合 43">
              <a:extLst>
                <a:ext uri="{FF2B5EF4-FFF2-40B4-BE49-F238E27FC236}">
                  <a16:creationId xmlns:a16="http://schemas.microsoft.com/office/drawing/2014/main" id="{25039E1C-B8AC-452B-8F87-95D9C6A2B7D8}"/>
                </a:ext>
              </a:extLst>
            </p:cNvPr>
            <p:cNvGrpSpPr/>
            <p:nvPr/>
          </p:nvGrpSpPr>
          <p:grpSpPr>
            <a:xfrm>
              <a:off x="688258" y="1288561"/>
              <a:ext cx="2566220" cy="1996802"/>
              <a:chOff x="1327355" y="1593361"/>
              <a:chExt cx="2566220" cy="1996802"/>
            </a:xfrm>
          </p:grpSpPr>
          <p:sp>
            <p:nvSpPr>
              <p:cNvPr id="57" name="矩形 56">
                <a:extLst>
                  <a:ext uri="{FF2B5EF4-FFF2-40B4-BE49-F238E27FC236}">
                    <a16:creationId xmlns:a16="http://schemas.microsoft.com/office/drawing/2014/main" id="{CBF2BC3C-1F32-46CD-A64E-1C353D909D81}"/>
                  </a:ext>
                </a:extLst>
              </p:cNvPr>
              <p:cNvSpPr/>
              <p:nvPr/>
            </p:nvSpPr>
            <p:spPr>
              <a:xfrm>
                <a:off x="1327355" y="1593361"/>
                <a:ext cx="2566220" cy="1996802"/>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a16="http://schemas.microsoft.com/office/drawing/2014/main" id="{B916DB94-D986-46B1-A78D-7B2DD5120646}"/>
                  </a:ext>
                </a:extLst>
              </p:cNvPr>
              <p:cNvSpPr/>
              <p:nvPr/>
            </p:nvSpPr>
            <p:spPr>
              <a:xfrm>
                <a:off x="1429168" y="1672921"/>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形状 58">
                <a:extLst>
                  <a:ext uri="{FF2B5EF4-FFF2-40B4-BE49-F238E27FC236}">
                    <a16:creationId xmlns:a16="http://schemas.microsoft.com/office/drawing/2014/main" id="{F7BA6CE4-7B0E-4521-95D4-056FB79E7C45}"/>
                  </a:ext>
                </a:extLst>
              </p:cNvPr>
              <p:cNvSpPr/>
              <p:nvPr/>
            </p:nvSpPr>
            <p:spPr>
              <a:xfrm flipH="1" flipV="1">
                <a:off x="3475545" y="3086462"/>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a:extLst>
                  <a:ext uri="{FF2B5EF4-FFF2-40B4-BE49-F238E27FC236}">
                    <a16:creationId xmlns:a16="http://schemas.microsoft.com/office/drawing/2014/main" id="{DB222485-D72C-47EB-8C16-1EDF1AC5381B}"/>
                  </a:ext>
                </a:extLst>
              </p:cNvPr>
              <p:cNvCxnSpPr>
                <a:cxnSpLocks/>
              </p:cNvCxnSpPr>
              <p:nvPr/>
            </p:nvCxnSpPr>
            <p:spPr>
              <a:xfrm>
                <a:off x="3282664" y="1672921"/>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15245F29-3842-4A23-9D36-B1E53C496B43}"/>
                  </a:ext>
                </a:extLst>
              </p:cNvPr>
              <p:cNvCxnSpPr>
                <a:cxnSpLocks/>
              </p:cNvCxnSpPr>
              <p:nvPr/>
            </p:nvCxnSpPr>
            <p:spPr>
              <a:xfrm>
                <a:off x="1462846" y="3514166"/>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id="{F7DDD4AB-F172-4E15-B4DF-B0C8C04A2410}"/>
                </a:ext>
              </a:extLst>
            </p:cNvPr>
            <p:cNvGrpSpPr/>
            <p:nvPr/>
          </p:nvGrpSpPr>
          <p:grpSpPr>
            <a:xfrm>
              <a:off x="1037675" y="1358289"/>
              <a:ext cx="305485" cy="121546"/>
              <a:chOff x="3307045" y="1956869"/>
              <a:chExt cx="613040" cy="243916"/>
            </a:xfrm>
            <a:effectLst>
              <a:glow rad="63500">
                <a:schemeClr val="accent2">
                  <a:satMod val="175000"/>
                  <a:alpha val="10000"/>
                </a:schemeClr>
              </a:glow>
            </a:effectLst>
          </p:grpSpPr>
          <p:sp>
            <p:nvSpPr>
              <p:cNvPr id="53" name="平行四边形 52">
                <a:extLst>
                  <a:ext uri="{FF2B5EF4-FFF2-40B4-BE49-F238E27FC236}">
                    <a16:creationId xmlns:a16="http://schemas.microsoft.com/office/drawing/2014/main" id="{D875075D-88AC-4392-B0E2-7406A079F34D}"/>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a:extLst>
                  <a:ext uri="{FF2B5EF4-FFF2-40B4-BE49-F238E27FC236}">
                    <a16:creationId xmlns:a16="http://schemas.microsoft.com/office/drawing/2014/main" id="{404F5DC7-E891-4FDA-AEAE-B62F04CC5C40}"/>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a16="http://schemas.microsoft.com/office/drawing/2014/main" id="{6B04D0E1-A710-4240-A13B-C7D2333E0232}"/>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a:extLst>
                  <a:ext uri="{FF2B5EF4-FFF2-40B4-BE49-F238E27FC236}">
                    <a16:creationId xmlns:a16="http://schemas.microsoft.com/office/drawing/2014/main" id="{CAD77F0A-309E-4718-9E47-4564706E8143}"/>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6DFB982D-BB35-4454-9563-9746E5471BB2}"/>
                </a:ext>
              </a:extLst>
            </p:cNvPr>
            <p:cNvGrpSpPr/>
            <p:nvPr/>
          </p:nvGrpSpPr>
          <p:grpSpPr>
            <a:xfrm>
              <a:off x="2482138" y="3103275"/>
              <a:ext cx="305485" cy="121546"/>
              <a:chOff x="3307045" y="1956869"/>
              <a:chExt cx="613040" cy="243916"/>
            </a:xfrm>
            <a:effectLst>
              <a:glow rad="63500">
                <a:schemeClr val="accent2">
                  <a:satMod val="175000"/>
                  <a:alpha val="10000"/>
                </a:schemeClr>
              </a:glow>
            </a:effectLst>
          </p:grpSpPr>
          <p:sp>
            <p:nvSpPr>
              <p:cNvPr id="49" name="平行四边形 48">
                <a:extLst>
                  <a:ext uri="{FF2B5EF4-FFF2-40B4-BE49-F238E27FC236}">
                    <a16:creationId xmlns:a16="http://schemas.microsoft.com/office/drawing/2014/main" id="{EB694AA8-0DEE-4993-ABF1-44B086B3702E}"/>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id="{527270E5-C25B-428C-9CCB-3B1F5B374C6C}"/>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a:extLst>
                  <a:ext uri="{FF2B5EF4-FFF2-40B4-BE49-F238E27FC236}">
                    <a16:creationId xmlns:a16="http://schemas.microsoft.com/office/drawing/2014/main" id="{6A870D36-0A40-4F29-8E96-1BB9EA162419}"/>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a:extLst>
                  <a:ext uri="{FF2B5EF4-FFF2-40B4-BE49-F238E27FC236}">
                    <a16:creationId xmlns:a16="http://schemas.microsoft.com/office/drawing/2014/main" id="{7AA87A87-CC96-4B6E-9595-D1541636BEF9}"/>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7" name="直接连接符 46">
              <a:extLst>
                <a:ext uri="{FF2B5EF4-FFF2-40B4-BE49-F238E27FC236}">
                  <a16:creationId xmlns:a16="http://schemas.microsoft.com/office/drawing/2014/main" id="{2AC171E2-D709-4263-82F1-AAA00BCA20F3}"/>
                </a:ext>
              </a:extLst>
            </p:cNvPr>
            <p:cNvCxnSpPr>
              <a:cxnSpLocks/>
            </p:cNvCxnSpPr>
            <p:nvPr/>
          </p:nvCxnSpPr>
          <p:spPr>
            <a:xfrm>
              <a:off x="991987" y="3143518"/>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0103A78-5FB9-4B85-BB62-80CB604CB7CF}"/>
                </a:ext>
              </a:extLst>
            </p:cNvPr>
            <p:cNvCxnSpPr>
              <a:cxnSpLocks/>
            </p:cNvCxnSpPr>
            <p:nvPr/>
          </p:nvCxnSpPr>
          <p:spPr>
            <a:xfrm>
              <a:off x="2516395" y="1428894"/>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2" name="矩形 61">
            <a:extLst>
              <a:ext uri="{FF2B5EF4-FFF2-40B4-BE49-F238E27FC236}">
                <a16:creationId xmlns:a16="http://schemas.microsoft.com/office/drawing/2014/main" id="{F151E82D-2CBC-47C4-9FD1-31C827C069DB}"/>
              </a:ext>
            </a:extLst>
          </p:cNvPr>
          <p:cNvSpPr/>
          <p:nvPr/>
        </p:nvSpPr>
        <p:spPr>
          <a:xfrm>
            <a:off x="1805813" y="4581017"/>
            <a:ext cx="1693691" cy="122359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Rectangle 38-mask">
            <a:extLst>
              <a:ext uri="{FF2B5EF4-FFF2-40B4-BE49-F238E27FC236}">
                <a16:creationId xmlns:a16="http://schemas.microsoft.com/office/drawing/2014/main" id="{AD29EF08-8B53-4E6B-87DC-877DEBFACC56}"/>
              </a:ext>
            </a:extLst>
          </p:cNvPr>
          <p:cNvSpPr/>
          <p:nvPr/>
        </p:nvSpPr>
        <p:spPr>
          <a:xfrm>
            <a:off x="1805813" y="4581017"/>
            <a:ext cx="1693691" cy="1223594"/>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E02CA305-BBD2-43E6-934C-2980370E7F04}"/>
              </a:ext>
            </a:extLst>
          </p:cNvPr>
          <p:cNvSpPr txBox="1"/>
          <p:nvPr/>
        </p:nvSpPr>
        <p:spPr>
          <a:xfrm>
            <a:off x="2008178" y="4945698"/>
            <a:ext cx="1288960" cy="369332"/>
          </a:xfrm>
          <a:prstGeom prst="rect">
            <a:avLst/>
          </a:prstGeom>
          <a:noFill/>
        </p:spPr>
        <p:txBody>
          <a:bodyPr wrap="square" rtlCol="0">
            <a:spAutoFit/>
          </a:bodyPr>
          <a:lstStyle/>
          <a:p>
            <a:pPr algn="ctr"/>
            <a:r>
              <a:rPr lang="zh-CN" altLang="en-US" spc="120" dirty="0">
                <a:solidFill>
                  <a:schemeClr val="bg1"/>
                </a:solidFill>
                <a:latin typeface="+mj-ea"/>
                <a:ea typeface="+mj-ea"/>
              </a:rPr>
              <a:t>沉浸式产品</a:t>
            </a:r>
          </a:p>
        </p:txBody>
      </p:sp>
      <p:sp>
        <p:nvSpPr>
          <p:cNvPr id="65" name="文本框 64">
            <a:extLst>
              <a:ext uri="{FF2B5EF4-FFF2-40B4-BE49-F238E27FC236}">
                <a16:creationId xmlns:a16="http://schemas.microsoft.com/office/drawing/2014/main" id="{A568CAAE-00CA-4CBA-BBB6-777FE080280C}"/>
              </a:ext>
            </a:extLst>
          </p:cNvPr>
          <p:cNvSpPr txBox="1"/>
          <p:nvPr/>
        </p:nvSpPr>
        <p:spPr>
          <a:xfrm>
            <a:off x="2035342" y="5295396"/>
            <a:ext cx="1234633" cy="246221"/>
          </a:xfrm>
          <a:prstGeom prst="rect">
            <a:avLst/>
          </a:prstGeom>
          <a:noFill/>
        </p:spPr>
        <p:txBody>
          <a:bodyPr wrap="none" rtlCol="0">
            <a:spAutoFit/>
          </a:bodyPr>
          <a:lstStyle/>
          <a:p>
            <a:pPr algn="ctr"/>
            <a:r>
              <a:rPr lang="en-US" altLang="zh-CN" sz="1000" dirty="0">
                <a:solidFill>
                  <a:schemeClr val="bg1"/>
                </a:solidFill>
                <a:latin typeface="+mn-ea"/>
              </a:rPr>
              <a:t>DIGITAL VIRTUAL</a:t>
            </a:r>
            <a:endParaRPr lang="zh-CN" altLang="en-US" sz="1000" dirty="0">
              <a:solidFill>
                <a:schemeClr val="bg1"/>
              </a:solidFill>
              <a:latin typeface="+mn-ea"/>
            </a:endParaRPr>
          </a:p>
        </p:txBody>
      </p:sp>
      <p:grpSp>
        <p:nvGrpSpPr>
          <p:cNvPr id="66" name="组合 65">
            <a:extLst>
              <a:ext uri="{FF2B5EF4-FFF2-40B4-BE49-F238E27FC236}">
                <a16:creationId xmlns:a16="http://schemas.microsoft.com/office/drawing/2014/main" id="{29EE7814-B631-4DC8-85C6-7054188E57AF}"/>
              </a:ext>
            </a:extLst>
          </p:cNvPr>
          <p:cNvGrpSpPr/>
          <p:nvPr/>
        </p:nvGrpSpPr>
        <p:grpSpPr>
          <a:xfrm>
            <a:off x="4823299" y="1479835"/>
            <a:ext cx="2566220" cy="1996802"/>
            <a:chOff x="688258" y="1288561"/>
            <a:chExt cx="2566220" cy="1996802"/>
          </a:xfrm>
        </p:grpSpPr>
        <p:sp>
          <p:nvSpPr>
            <p:cNvPr id="67" name="矩形 66">
              <a:extLst>
                <a:ext uri="{FF2B5EF4-FFF2-40B4-BE49-F238E27FC236}">
                  <a16:creationId xmlns:a16="http://schemas.microsoft.com/office/drawing/2014/main" id="{EA854F5D-AACF-4975-A05D-9911BDF29947}"/>
                </a:ext>
              </a:extLst>
            </p:cNvPr>
            <p:cNvSpPr/>
            <p:nvPr/>
          </p:nvSpPr>
          <p:spPr>
            <a:xfrm>
              <a:off x="968478" y="1529449"/>
              <a:ext cx="2005781" cy="1515027"/>
            </a:xfrm>
            <a:prstGeom prst="rect">
              <a:avLst/>
            </a:prstGeom>
            <a:solidFill>
              <a:schemeClr val="accent2">
                <a:alpha val="0"/>
              </a:schemeClr>
            </a:solidFill>
            <a:ln w="254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8" name="组合 67">
              <a:extLst>
                <a:ext uri="{FF2B5EF4-FFF2-40B4-BE49-F238E27FC236}">
                  <a16:creationId xmlns:a16="http://schemas.microsoft.com/office/drawing/2014/main" id="{A62B2D8F-9CD4-466B-8ECC-ACC74129686F}"/>
                </a:ext>
              </a:extLst>
            </p:cNvPr>
            <p:cNvGrpSpPr/>
            <p:nvPr/>
          </p:nvGrpSpPr>
          <p:grpSpPr>
            <a:xfrm>
              <a:off x="688258" y="1288561"/>
              <a:ext cx="2566220" cy="1996802"/>
              <a:chOff x="1327355" y="1593361"/>
              <a:chExt cx="2566220" cy="1996802"/>
            </a:xfrm>
          </p:grpSpPr>
          <p:sp>
            <p:nvSpPr>
              <p:cNvPr id="81" name="矩形 80">
                <a:extLst>
                  <a:ext uri="{FF2B5EF4-FFF2-40B4-BE49-F238E27FC236}">
                    <a16:creationId xmlns:a16="http://schemas.microsoft.com/office/drawing/2014/main" id="{90AAD75A-8A33-4F30-A1A6-C630C36A9D02}"/>
                  </a:ext>
                </a:extLst>
              </p:cNvPr>
              <p:cNvSpPr/>
              <p:nvPr/>
            </p:nvSpPr>
            <p:spPr>
              <a:xfrm>
                <a:off x="1327355" y="1593361"/>
                <a:ext cx="2566220" cy="1996802"/>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169AE2A0-88CD-49E4-B15C-975E7F857625}"/>
                  </a:ext>
                </a:extLst>
              </p:cNvPr>
              <p:cNvSpPr/>
              <p:nvPr/>
            </p:nvSpPr>
            <p:spPr>
              <a:xfrm>
                <a:off x="1429168" y="1672921"/>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95D9EAD2-DE35-4E56-9C41-CC46CA2CA7AE}"/>
                  </a:ext>
                </a:extLst>
              </p:cNvPr>
              <p:cNvSpPr/>
              <p:nvPr/>
            </p:nvSpPr>
            <p:spPr>
              <a:xfrm flipH="1" flipV="1">
                <a:off x="3475545" y="3086462"/>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4" name="直接连接符 83">
                <a:extLst>
                  <a:ext uri="{FF2B5EF4-FFF2-40B4-BE49-F238E27FC236}">
                    <a16:creationId xmlns:a16="http://schemas.microsoft.com/office/drawing/2014/main" id="{1106DA5F-4FFB-45A4-A156-9C9CF2DE94E1}"/>
                  </a:ext>
                </a:extLst>
              </p:cNvPr>
              <p:cNvCxnSpPr>
                <a:cxnSpLocks/>
              </p:cNvCxnSpPr>
              <p:nvPr/>
            </p:nvCxnSpPr>
            <p:spPr>
              <a:xfrm>
                <a:off x="3282664" y="1672921"/>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128B0D89-89A1-40FE-B427-3352A95A581A}"/>
                  </a:ext>
                </a:extLst>
              </p:cNvPr>
              <p:cNvCxnSpPr>
                <a:cxnSpLocks/>
              </p:cNvCxnSpPr>
              <p:nvPr/>
            </p:nvCxnSpPr>
            <p:spPr>
              <a:xfrm>
                <a:off x="1462846" y="3514166"/>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9" name="组合 68">
              <a:extLst>
                <a:ext uri="{FF2B5EF4-FFF2-40B4-BE49-F238E27FC236}">
                  <a16:creationId xmlns:a16="http://schemas.microsoft.com/office/drawing/2014/main" id="{0FAC6BA3-6F56-4069-8E81-9E86FFD46DF5}"/>
                </a:ext>
              </a:extLst>
            </p:cNvPr>
            <p:cNvGrpSpPr/>
            <p:nvPr/>
          </p:nvGrpSpPr>
          <p:grpSpPr>
            <a:xfrm>
              <a:off x="1037675" y="1358289"/>
              <a:ext cx="305485" cy="121546"/>
              <a:chOff x="3307045" y="1956869"/>
              <a:chExt cx="613040" cy="243916"/>
            </a:xfrm>
            <a:effectLst>
              <a:glow rad="63500">
                <a:schemeClr val="accent2">
                  <a:satMod val="175000"/>
                  <a:alpha val="10000"/>
                </a:schemeClr>
              </a:glow>
            </a:effectLst>
          </p:grpSpPr>
          <p:sp>
            <p:nvSpPr>
              <p:cNvPr id="77" name="平行四边形 76">
                <a:extLst>
                  <a:ext uri="{FF2B5EF4-FFF2-40B4-BE49-F238E27FC236}">
                    <a16:creationId xmlns:a16="http://schemas.microsoft.com/office/drawing/2014/main" id="{A11FF6C6-12B3-4E83-8AEA-2A96D6F45713}"/>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平行四边形 77">
                <a:extLst>
                  <a:ext uri="{FF2B5EF4-FFF2-40B4-BE49-F238E27FC236}">
                    <a16:creationId xmlns:a16="http://schemas.microsoft.com/office/drawing/2014/main" id="{3A976EBD-68D5-4817-A264-AAA4C87BF52F}"/>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平行四边形 78">
                <a:extLst>
                  <a:ext uri="{FF2B5EF4-FFF2-40B4-BE49-F238E27FC236}">
                    <a16:creationId xmlns:a16="http://schemas.microsoft.com/office/drawing/2014/main" id="{3E884337-F0CE-42F2-A153-202BF0E1BE9E}"/>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a:extLst>
                  <a:ext uri="{FF2B5EF4-FFF2-40B4-BE49-F238E27FC236}">
                    <a16:creationId xmlns:a16="http://schemas.microsoft.com/office/drawing/2014/main" id="{7C5B1407-E4E6-43B8-BA35-886B63E1CE5A}"/>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1E37AB13-A95E-4040-9395-D11E33B77DF5}"/>
                </a:ext>
              </a:extLst>
            </p:cNvPr>
            <p:cNvGrpSpPr/>
            <p:nvPr/>
          </p:nvGrpSpPr>
          <p:grpSpPr>
            <a:xfrm>
              <a:off x="2482138" y="3103275"/>
              <a:ext cx="305485" cy="121546"/>
              <a:chOff x="3307045" y="1956869"/>
              <a:chExt cx="613040" cy="243916"/>
            </a:xfrm>
            <a:effectLst>
              <a:glow rad="63500">
                <a:schemeClr val="accent2">
                  <a:satMod val="175000"/>
                  <a:alpha val="10000"/>
                </a:schemeClr>
              </a:glow>
            </a:effectLst>
          </p:grpSpPr>
          <p:sp>
            <p:nvSpPr>
              <p:cNvPr id="73" name="平行四边形 72">
                <a:extLst>
                  <a:ext uri="{FF2B5EF4-FFF2-40B4-BE49-F238E27FC236}">
                    <a16:creationId xmlns:a16="http://schemas.microsoft.com/office/drawing/2014/main" id="{C0C7067F-FD33-4445-B5A4-9980FF7E8C15}"/>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a:extLst>
                  <a:ext uri="{FF2B5EF4-FFF2-40B4-BE49-F238E27FC236}">
                    <a16:creationId xmlns:a16="http://schemas.microsoft.com/office/drawing/2014/main" id="{9F49C9F0-23F6-42F0-B90F-9FCE53D16702}"/>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1B3E87C8-1503-4132-A918-A868EDB38B46}"/>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a:extLst>
                  <a:ext uri="{FF2B5EF4-FFF2-40B4-BE49-F238E27FC236}">
                    <a16:creationId xmlns:a16="http://schemas.microsoft.com/office/drawing/2014/main" id="{93BFCAED-F7CA-4782-97EB-B70F8D6D8F57}"/>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1" name="直接连接符 70">
              <a:extLst>
                <a:ext uri="{FF2B5EF4-FFF2-40B4-BE49-F238E27FC236}">
                  <a16:creationId xmlns:a16="http://schemas.microsoft.com/office/drawing/2014/main" id="{49D98ADE-48D9-4299-9136-7D9697FD8D7E}"/>
                </a:ext>
              </a:extLst>
            </p:cNvPr>
            <p:cNvCxnSpPr>
              <a:cxnSpLocks/>
            </p:cNvCxnSpPr>
            <p:nvPr/>
          </p:nvCxnSpPr>
          <p:spPr>
            <a:xfrm>
              <a:off x="991987" y="3143518"/>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CA9C4A73-D4DA-4C83-A51B-50F976A4DB53}"/>
                </a:ext>
              </a:extLst>
            </p:cNvPr>
            <p:cNvCxnSpPr>
              <a:cxnSpLocks/>
            </p:cNvCxnSpPr>
            <p:nvPr/>
          </p:nvCxnSpPr>
          <p:spPr>
            <a:xfrm>
              <a:off x="2516395" y="1428894"/>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6" name="矩形 85">
            <a:extLst>
              <a:ext uri="{FF2B5EF4-FFF2-40B4-BE49-F238E27FC236}">
                <a16:creationId xmlns:a16="http://schemas.microsoft.com/office/drawing/2014/main" id="{166FF2B7-D74A-496F-A8C5-DC0C619E2A89}"/>
              </a:ext>
            </a:extLst>
          </p:cNvPr>
          <p:cNvSpPr/>
          <p:nvPr/>
        </p:nvSpPr>
        <p:spPr>
          <a:xfrm>
            <a:off x="5259564" y="1866439"/>
            <a:ext cx="1693691" cy="122359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Rectangle 38-mask">
            <a:extLst>
              <a:ext uri="{FF2B5EF4-FFF2-40B4-BE49-F238E27FC236}">
                <a16:creationId xmlns:a16="http://schemas.microsoft.com/office/drawing/2014/main" id="{BD91C006-A4CE-40FF-A1CD-9F29A4F305AE}"/>
              </a:ext>
            </a:extLst>
          </p:cNvPr>
          <p:cNvSpPr/>
          <p:nvPr/>
        </p:nvSpPr>
        <p:spPr>
          <a:xfrm>
            <a:off x="5259564" y="1866439"/>
            <a:ext cx="1693691" cy="1223594"/>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id="{417EE4DD-9CE7-43A4-B699-7E76BD4DD13F}"/>
              </a:ext>
            </a:extLst>
          </p:cNvPr>
          <p:cNvSpPr txBox="1"/>
          <p:nvPr/>
        </p:nvSpPr>
        <p:spPr>
          <a:xfrm>
            <a:off x="5476051" y="2231120"/>
            <a:ext cx="1260716" cy="369332"/>
          </a:xfrm>
          <a:prstGeom prst="rect">
            <a:avLst/>
          </a:prstGeom>
          <a:noFill/>
        </p:spPr>
        <p:txBody>
          <a:bodyPr wrap="square" rtlCol="0">
            <a:spAutoFit/>
          </a:bodyPr>
          <a:lstStyle/>
          <a:p>
            <a:pPr algn="ctr"/>
            <a:r>
              <a:rPr lang="zh-CN" altLang="en-US" spc="120" dirty="0">
                <a:solidFill>
                  <a:schemeClr val="bg1"/>
                </a:solidFill>
                <a:latin typeface="+mj-ea"/>
                <a:ea typeface="+mj-ea"/>
              </a:rPr>
              <a:t>虚拟式恋人</a:t>
            </a:r>
          </a:p>
        </p:txBody>
      </p:sp>
      <p:sp>
        <p:nvSpPr>
          <p:cNvPr id="89" name="文本框 88">
            <a:extLst>
              <a:ext uri="{FF2B5EF4-FFF2-40B4-BE49-F238E27FC236}">
                <a16:creationId xmlns:a16="http://schemas.microsoft.com/office/drawing/2014/main" id="{6BAB92B8-4476-46E7-BAAF-E9B21D3DE50D}"/>
              </a:ext>
            </a:extLst>
          </p:cNvPr>
          <p:cNvSpPr txBox="1"/>
          <p:nvPr/>
        </p:nvSpPr>
        <p:spPr>
          <a:xfrm>
            <a:off x="5489093" y="2580818"/>
            <a:ext cx="1234633" cy="246221"/>
          </a:xfrm>
          <a:prstGeom prst="rect">
            <a:avLst/>
          </a:prstGeom>
          <a:noFill/>
        </p:spPr>
        <p:txBody>
          <a:bodyPr wrap="none" rtlCol="0">
            <a:spAutoFit/>
          </a:bodyPr>
          <a:lstStyle/>
          <a:p>
            <a:pPr algn="ctr"/>
            <a:r>
              <a:rPr lang="en-US" altLang="zh-CN" sz="1000" dirty="0">
                <a:solidFill>
                  <a:schemeClr val="bg1"/>
                </a:solidFill>
                <a:latin typeface="+mn-ea"/>
              </a:rPr>
              <a:t>DIGITAL VIRTUAL</a:t>
            </a:r>
            <a:endParaRPr lang="zh-CN" altLang="en-US" sz="1000" dirty="0">
              <a:solidFill>
                <a:schemeClr val="bg1"/>
              </a:solidFill>
              <a:latin typeface="+mn-ea"/>
            </a:endParaRPr>
          </a:p>
        </p:txBody>
      </p:sp>
      <p:grpSp>
        <p:nvGrpSpPr>
          <p:cNvPr id="90" name="组合 89">
            <a:extLst>
              <a:ext uri="{FF2B5EF4-FFF2-40B4-BE49-F238E27FC236}">
                <a16:creationId xmlns:a16="http://schemas.microsoft.com/office/drawing/2014/main" id="{BF79603F-4F99-4058-ABF0-FFA504F50466}"/>
              </a:ext>
            </a:extLst>
          </p:cNvPr>
          <p:cNvGrpSpPr/>
          <p:nvPr/>
        </p:nvGrpSpPr>
        <p:grpSpPr>
          <a:xfrm>
            <a:off x="4810741" y="4194413"/>
            <a:ext cx="2566220" cy="1996802"/>
            <a:chOff x="688258" y="1288561"/>
            <a:chExt cx="2566220" cy="1996802"/>
          </a:xfrm>
        </p:grpSpPr>
        <p:sp>
          <p:nvSpPr>
            <p:cNvPr id="91" name="矩形 90">
              <a:extLst>
                <a:ext uri="{FF2B5EF4-FFF2-40B4-BE49-F238E27FC236}">
                  <a16:creationId xmlns:a16="http://schemas.microsoft.com/office/drawing/2014/main" id="{6598E7F5-5D5A-49A4-8925-F48D0AF9208E}"/>
                </a:ext>
              </a:extLst>
            </p:cNvPr>
            <p:cNvSpPr/>
            <p:nvPr/>
          </p:nvSpPr>
          <p:spPr>
            <a:xfrm>
              <a:off x="968478" y="1529449"/>
              <a:ext cx="2005781" cy="1515027"/>
            </a:xfrm>
            <a:prstGeom prst="rect">
              <a:avLst/>
            </a:prstGeom>
            <a:solidFill>
              <a:schemeClr val="accent2">
                <a:alpha val="0"/>
              </a:schemeClr>
            </a:solidFill>
            <a:ln w="254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2" name="组合 91">
              <a:extLst>
                <a:ext uri="{FF2B5EF4-FFF2-40B4-BE49-F238E27FC236}">
                  <a16:creationId xmlns:a16="http://schemas.microsoft.com/office/drawing/2014/main" id="{FDFA6038-7358-40B1-A4E3-DBA7A45279EF}"/>
                </a:ext>
              </a:extLst>
            </p:cNvPr>
            <p:cNvGrpSpPr/>
            <p:nvPr/>
          </p:nvGrpSpPr>
          <p:grpSpPr>
            <a:xfrm>
              <a:off x="688258" y="1288561"/>
              <a:ext cx="2566220" cy="1996802"/>
              <a:chOff x="1327355" y="1593361"/>
              <a:chExt cx="2566220" cy="1996802"/>
            </a:xfrm>
          </p:grpSpPr>
          <p:sp>
            <p:nvSpPr>
              <p:cNvPr id="105" name="矩形 104">
                <a:extLst>
                  <a:ext uri="{FF2B5EF4-FFF2-40B4-BE49-F238E27FC236}">
                    <a16:creationId xmlns:a16="http://schemas.microsoft.com/office/drawing/2014/main" id="{0D6FAE8D-F2FA-498D-9910-F046CE2A214B}"/>
                  </a:ext>
                </a:extLst>
              </p:cNvPr>
              <p:cNvSpPr/>
              <p:nvPr/>
            </p:nvSpPr>
            <p:spPr>
              <a:xfrm>
                <a:off x="1327355" y="1593361"/>
                <a:ext cx="2566220" cy="1996802"/>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形状 105">
                <a:extLst>
                  <a:ext uri="{FF2B5EF4-FFF2-40B4-BE49-F238E27FC236}">
                    <a16:creationId xmlns:a16="http://schemas.microsoft.com/office/drawing/2014/main" id="{7CD38B13-5D1A-4B50-96B8-1129EFED5D69}"/>
                  </a:ext>
                </a:extLst>
              </p:cNvPr>
              <p:cNvSpPr/>
              <p:nvPr/>
            </p:nvSpPr>
            <p:spPr>
              <a:xfrm>
                <a:off x="1429168" y="1672921"/>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a:extLst>
                  <a:ext uri="{FF2B5EF4-FFF2-40B4-BE49-F238E27FC236}">
                    <a16:creationId xmlns:a16="http://schemas.microsoft.com/office/drawing/2014/main" id="{E956D66D-07B9-45D4-983D-E323FC767F49}"/>
                  </a:ext>
                </a:extLst>
              </p:cNvPr>
              <p:cNvSpPr/>
              <p:nvPr/>
            </p:nvSpPr>
            <p:spPr>
              <a:xfrm flipH="1" flipV="1">
                <a:off x="3475545" y="3086462"/>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6F1F26F-B4F9-4BCA-8A41-FD12C9BEBA43}"/>
                  </a:ext>
                </a:extLst>
              </p:cNvPr>
              <p:cNvCxnSpPr>
                <a:cxnSpLocks/>
              </p:cNvCxnSpPr>
              <p:nvPr/>
            </p:nvCxnSpPr>
            <p:spPr>
              <a:xfrm>
                <a:off x="3282664" y="1672921"/>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92BD95B0-ABE3-4A1C-B8FB-2EDF19AE0827}"/>
                  </a:ext>
                </a:extLst>
              </p:cNvPr>
              <p:cNvCxnSpPr>
                <a:cxnSpLocks/>
              </p:cNvCxnSpPr>
              <p:nvPr/>
            </p:nvCxnSpPr>
            <p:spPr>
              <a:xfrm>
                <a:off x="1462846" y="3514166"/>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3" name="组合 92">
              <a:extLst>
                <a:ext uri="{FF2B5EF4-FFF2-40B4-BE49-F238E27FC236}">
                  <a16:creationId xmlns:a16="http://schemas.microsoft.com/office/drawing/2014/main" id="{861EAB30-7030-489F-AB17-C15F79A09DE3}"/>
                </a:ext>
              </a:extLst>
            </p:cNvPr>
            <p:cNvGrpSpPr/>
            <p:nvPr/>
          </p:nvGrpSpPr>
          <p:grpSpPr>
            <a:xfrm>
              <a:off x="1037675" y="1358289"/>
              <a:ext cx="305485" cy="121546"/>
              <a:chOff x="3307045" y="1956869"/>
              <a:chExt cx="613040" cy="243916"/>
            </a:xfrm>
            <a:effectLst>
              <a:glow rad="63500">
                <a:schemeClr val="accent2">
                  <a:satMod val="175000"/>
                  <a:alpha val="10000"/>
                </a:schemeClr>
              </a:glow>
            </a:effectLst>
          </p:grpSpPr>
          <p:sp>
            <p:nvSpPr>
              <p:cNvPr id="101" name="平行四边形 100">
                <a:extLst>
                  <a:ext uri="{FF2B5EF4-FFF2-40B4-BE49-F238E27FC236}">
                    <a16:creationId xmlns:a16="http://schemas.microsoft.com/office/drawing/2014/main" id="{F2291BCC-65A6-4A51-910A-2FCE09768436}"/>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平行四边形 101">
                <a:extLst>
                  <a:ext uri="{FF2B5EF4-FFF2-40B4-BE49-F238E27FC236}">
                    <a16:creationId xmlns:a16="http://schemas.microsoft.com/office/drawing/2014/main" id="{5AF2795E-3FB7-496C-8944-22984AA31F2D}"/>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平行四边形 102">
                <a:extLst>
                  <a:ext uri="{FF2B5EF4-FFF2-40B4-BE49-F238E27FC236}">
                    <a16:creationId xmlns:a16="http://schemas.microsoft.com/office/drawing/2014/main" id="{8C4EA081-05EC-4FFD-8C95-5CAD3421725C}"/>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平行四边形 103">
                <a:extLst>
                  <a:ext uri="{FF2B5EF4-FFF2-40B4-BE49-F238E27FC236}">
                    <a16:creationId xmlns:a16="http://schemas.microsoft.com/office/drawing/2014/main" id="{DF8A5BCA-72D0-4CAB-A2A1-EB04F3D62351}"/>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a:extLst>
                <a:ext uri="{FF2B5EF4-FFF2-40B4-BE49-F238E27FC236}">
                  <a16:creationId xmlns:a16="http://schemas.microsoft.com/office/drawing/2014/main" id="{ADCC0C9A-0F1F-405E-96C7-718EF0C6F543}"/>
                </a:ext>
              </a:extLst>
            </p:cNvPr>
            <p:cNvGrpSpPr/>
            <p:nvPr/>
          </p:nvGrpSpPr>
          <p:grpSpPr>
            <a:xfrm>
              <a:off x="2482138" y="3103275"/>
              <a:ext cx="305485" cy="121546"/>
              <a:chOff x="3307045" y="1956869"/>
              <a:chExt cx="613040" cy="243916"/>
            </a:xfrm>
            <a:effectLst>
              <a:glow rad="63500">
                <a:schemeClr val="accent2">
                  <a:satMod val="175000"/>
                  <a:alpha val="10000"/>
                </a:schemeClr>
              </a:glow>
            </a:effectLst>
          </p:grpSpPr>
          <p:sp>
            <p:nvSpPr>
              <p:cNvPr id="97" name="平行四边形 96">
                <a:extLst>
                  <a:ext uri="{FF2B5EF4-FFF2-40B4-BE49-F238E27FC236}">
                    <a16:creationId xmlns:a16="http://schemas.microsoft.com/office/drawing/2014/main" id="{02240AA0-F62D-463C-A4BA-41F8251E8807}"/>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平行四边形 97">
                <a:extLst>
                  <a:ext uri="{FF2B5EF4-FFF2-40B4-BE49-F238E27FC236}">
                    <a16:creationId xmlns:a16="http://schemas.microsoft.com/office/drawing/2014/main" id="{F58D3F4D-BA44-4198-990C-E6D680B99B57}"/>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平行四边形 98">
                <a:extLst>
                  <a:ext uri="{FF2B5EF4-FFF2-40B4-BE49-F238E27FC236}">
                    <a16:creationId xmlns:a16="http://schemas.microsoft.com/office/drawing/2014/main" id="{E5ABB6DE-B63B-4124-8AD1-129D5990F281}"/>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平行四边形 99">
                <a:extLst>
                  <a:ext uri="{FF2B5EF4-FFF2-40B4-BE49-F238E27FC236}">
                    <a16:creationId xmlns:a16="http://schemas.microsoft.com/office/drawing/2014/main" id="{AF6E2DF8-32F2-47F4-A732-52713FE594D6}"/>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5" name="直接连接符 94">
              <a:extLst>
                <a:ext uri="{FF2B5EF4-FFF2-40B4-BE49-F238E27FC236}">
                  <a16:creationId xmlns:a16="http://schemas.microsoft.com/office/drawing/2014/main" id="{CC0FF5DE-60C6-4BCD-B073-56EE13CC0FC1}"/>
                </a:ext>
              </a:extLst>
            </p:cNvPr>
            <p:cNvCxnSpPr>
              <a:cxnSpLocks/>
            </p:cNvCxnSpPr>
            <p:nvPr/>
          </p:nvCxnSpPr>
          <p:spPr>
            <a:xfrm>
              <a:off x="991987" y="3143518"/>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3CC7E45D-B865-4815-8F2F-E4D6517966BD}"/>
                </a:ext>
              </a:extLst>
            </p:cNvPr>
            <p:cNvCxnSpPr>
              <a:cxnSpLocks/>
            </p:cNvCxnSpPr>
            <p:nvPr/>
          </p:nvCxnSpPr>
          <p:spPr>
            <a:xfrm>
              <a:off x="2516395" y="1428894"/>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10" name="矩形 109">
            <a:extLst>
              <a:ext uri="{FF2B5EF4-FFF2-40B4-BE49-F238E27FC236}">
                <a16:creationId xmlns:a16="http://schemas.microsoft.com/office/drawing/2014/main" id="{150126C8-0204-4D7C-8B7A-3E8E7706B3D3}"/>
              </a:ext>
            </a:extLst>
          </p:cNvPr>
          <p:cNvSpPr/>
          <p:nvPr/>
        </p:nvSpPr>
        <p:spPr>
          <a:xfrm>
            <a:off x="5247006" y="4581017"/>
            <a:ext cx="1693691" cy="122359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Rectangle 38-mask">
            <a:extLst>
              <a:ext uri="{FF2B5EF4-FFF2-40B4-BE49-F238E27FC236}">
                <a16:creationId xmlns:a16="http://schemas.microsoft.com/office/drawing/2014/main" id="{72F0AD92-8968-4C07-987F-BCB7FC384759}"/>
              </a:ext>
            </a:extLst>
          </p:cNvPr>
          <p:cNvSpPr/>
          <p:nvPr/>
        </p:nvSpPr>
        <p:spPr>
          <a:xfrm>
            <a:off x="5247006" y="4581017"/>
            <a:ext cx="1693691" cy="1223594"/>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111">
            <a:extLst>
              <a:ext uri="{FF2B5EF4-FFF2-40B4-BE49-F238E27FC236}">
                <a16:creationId xmlns:a16="http://schemas.microsoft.com/office/drawing/2014/main" id="{C7A27988-4AEE-454E-8DE4-2E18D2B3452D}"/>
              </a:ext>
            </a:extLst>
          </p:cNvPr>
          <p:cNvSpPr txBox="1"/>
          <p:nvPr/>
        </p:nvSpPr>
        <p:spPr>
          <a:xfrm>
            <a:off x="5463493" y="4945698"/>
            <a:ext cx="1260716" cy="369332"/>
          </a:xfrm>
          <a:prstGeom prst="rect">
            <a:avLst/>
          </a:prstGeom>
          <a:noFill/>
        </p:spPr>
        <p:txBody>
          <a:bodyPr wrap="square" rtlCol="0">
            <a:spAutoFit/>
          </a:bodyPr>
          <a:lstStyle/>
          <a:p>
            <a:pPr algn="ctr"/>
            <a:r>
              <a:rPr lang="zh-CN" altLang="en-US" spc="120" dirty="0">
                <a:solidFill>
                  <a:schemeClr val="bg1"/>
                </a:solidFill>
                <a:latin typeface="+mj-ea"/>
                <a:ea typeface="+mj-ea"/>
              </a:rPr>
              <a:t>沉浸式购物</a:t>
            </a:r>
          </a:p>
        </p:txBody>
      </p:sp>
      <p:sp>
        <p:nvSpPr>
          <p:cNvPr id="113" name="文本框 112">
            <a:extLst>
              <a:ext uri="{FF2B5EF4-FFF2-40B4-BE49-F238E27FC236}">
                <a16:creationId xmlns:a16="http://schemas.microsoft.com/office/drawing/2014/main" id="{CC56F3EB-20D8-47F6-A692-4B59A25F93FE}"/>
              </a:ext>
            </a:extLst>
          </p:cNvPr>
          <p:cNvSpPr txBox="1"/>
          <p:nvPr/>
        </p:nvSpPr>
        <p:spPr>
          <a:xfrm>
            <a:off x="5476535" y="5295396"/>
            <a:ext cx="1234633" cy="246221"/>
          </a:xfrm>
          <a:prstGeom prst="rect">
            <a:avLst/>
          </a:prstGeom>
          <a:noFill/>
        </p:spPr>
        <p:txBody>
          <a:bodyPr wrap="none" rtlCol="0">
            <a:spAutoFit/>
          </a:bodyPr>
          <a:lstStyle/>
          <a:p>
            <a:pPr algn="ctr"/>
            <a:r>
              <a:rPr lang="en-US" altLang="zh-CN" sz="1000" dirty="0">
                <a:solidFill>
                  <a:schemeClr val="bg1"/>
                </a:solidFill>
                <a:latin typeface="+mn-ea"/>
              </a:rPr>
              <a:t>DIGITAL VIRTUAL</a:t>
            </a:r>
            <a:endParaRPr lang="zh-CN" altLang="en-US" sz="1000" dirty="0">
              <a:solidFill>
                <a:schemeClr val="bg1"/>
              </a:solidFill>
              <a:latin typeface="+mn-ea"/>
            </a:endParaRPr>
          </a:p>
        </p:txBody>
      </p:sp>
      <p:grpSp>
        <p:nvGrpSpPr>
          <p:cNvPr id="114" name="组合 113">
            <a:extLst>
              <a:ext uri="{FF2B5EF4-FFF2-40B4-BE49-F238E27FC236}">
                <a16:creationId xmlns:a16="http://schemas.microsoft.com/office/drawing/2014/main" id="{04A74FE5-E06D-4B92-9F8C-8650211C6F5E}"/>
              </a:ext>
            </a:extLst>
          </p:cNvPr>
          <p:cNvGrpSpPr/>
          <p:nvPr/>
        </p:nvGrpSpPr>
        <p:grpSpPr>
          <a:xfrm>
            <a:off x="8241607" y="1479835"/>
            <a:ext cx="2566220" cy="1996802"/>
            <a:chOff x="688258" y="1288561"/>
            <a:chExt cx="2566220" cy="1996802"/>
          </a:xfrm>
        </p:grpSpPr>
        <p:sp>
          <p:nvSpPr>
            <p:cNvPr id="115" name="矩形 114">
              <a:extLst>
                <a:ext uri="{FF2B5EF4-FFF2-40B4-BE49-F238E27FC236}">
                  <a16:creationId xmlns:a16="http://schemas.microsoft.com/office/drawing/2014/main" id="{3B362F79-0867-4486-B05B-304FFC72A801}"/>
                </a:ext>
              </a:extLst>
            </p:cNvPr>
            <p:cNvSpPr/>
            <p:nvPr/>
          </p:nvSpPr>
          <p:spPr>
            <a:xfrm>
              <a:off x="968478" y="1529449"/>
              <a:ext cx="2005781" cy="1515027"/>
            </a:xfrm>
            <a:prstGeom prst="rect">
              <a:avLst/>
            </a:prstGeom>
            <a:solidFill>
              <a:schemeClr val="accent2">
                <a:alpha val="0"/>
              </a:schemeClr>
            </a:solidFill>
            <a:ln w="254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6" name="组合 115">
              <a:extLst>
                <a:ext uri="{FF2B5EF4-FFF2-40B4-BE49-F238E27FC236}">
                  <a16:creationId xmlns:a16="http://schemas.microsoft.com/office/drawing/2014/main" id="{691728BB-D4E4-4FE4-898C-E4F453A2B05E}"/>
                </a:ext>
              </a:extLst>
            </p:cNvPr>
            <p:cNvGrpSpPr/>
            <p:nvPr/>
          </p:nvGrpSpPr>
          <p:grpSpPr>
            <a:xfrm>
              <a:off x="688258" y="1288561"/>
              <a:ext cx="2566220" cy="1996802"/>
              <a:chOff x="1327355" y="1593361"/>
              <a:chExt cx="2566220" cy="1996802"/>
            </a:xfrm>
          </p:grpSpPr>
          <p:sp>
            <p:nvSpPr>
              <p:cNvPr id="129" name="矩形 128">
                <a:extLst>
                  <a:ext uri="{FF2B5EF4-FFF2-40B4-BE49-F238E27FC236}">
                    <a16:creationId xmlns:a16="http://schemas.microsoft.com/office/drawing/2014/main" id="{475BD44B-9BA2-4D9E-8E65-BFDF38A58137}"/>
                  </a:ext>
                </a:extLst>
              </p:cNvPr>
              <p:cNvSpPr/>
              <p:nvPr/>
            </p:nvSpPr>
            <p:spPr>
              <a:xfrm>
                <a:off x="1327355" y="1593361"/>
                <a:ext cx="2566220" cy="1996802"/>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形状 129">
                <a:extLst>
                  <a:ext uri="{FF2B5EF4-FFF2-40B4-BE49-F238E27FC236}">
                    <a16:creationId xmlns:a16="http://schemas.microsoft.com/office/drawing/2014/main" id="{33AF95F1-B5F8-4953-BF82-90D871CB08FC}"/>
                  </a:ext>
                </a:extLst>
              </p:cNvPr>
              <p:cNvSpPr/>
              <p:nvPr/>
            </p:nvSpPr>
            <p:spPr>
              <a:xfrm>
                <a:off x="1429168" y="1672921"/>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形状 130">
                <a:extLst>
                  <a:ext uri="{FF2B5EF4-FFF2-40B4-BE49-F238E27FC236}">
                    <a16:creationId xmlns:a16="http://schemas.microsoft.com/office/drawing/2014/main" id="{F7A30B28-1CB5-44A0-986D-E1969BB63AEA}"/>
                  </a:ext>
                </a:extLst>
              </p:cNvPr>
              <p:cNvSpPr/>
              <p:nvPr/>
            </p:nvSpPr>
            <p:spPr>
              <a:xfrm flipH="1" flipV="1">
                <a:off x="3475545" y="3086462"/>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2" name="直接连接符 131">
                <a:extLst>
                  <a:ext uri="{FF2B5EF4-FFF2-40B4-BE49-F238E27FC236}">
                    <a16:creationId xmlns:a16="http://schemas.microsoft.com/office/drawing/2014/main" id="{FFE1E5F1-5605-49E1-B4B2-2A220B40EFE5}"/>
                  </a:ext>
                </a:extLst>
              </p:cNvPr>
              <p:cNvCxnSpPr>
                <a:cxnSpLocks/>
              </p:cNvCxnSpPr>
              <p:nvPr/>
            </p:nvCxnSpPr>
            <p:spPr>
              <a:xfrm>
                <a:off x="3282664" y="1672921"/>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8C5C540A-4D32-481E-9795-4BB8CD83E3A4}"/>
                  </a:ext>
                </a:extLst>
              </p:cNvPr>
              <p:cNvCxnSpPr>
                <a:cxnSpLocks/>
              </p:cNvCxnSpPr>
              <p:nvPr/>
            </p:nvCxnSpPr>
            <p:spPr>
              <a:xfrm>
                <a:off x="1462846" y="3514166"/>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7" name="组合 116">
              <a:extLst>
                <a:ext uri="{FF2B5EF4-FFF2-40B4-BE49-F238E27FC236}">
                  <a16:creationId xmlns:a16="http://schemas.microsoft.com/office/drawing/2014/main" id="{448FF729-E544-4DA0-BA3C-E41DF3CBBF7D}"/>
                </a:ext>
              </a:extLst>
            </p:cNvPr>
            <p:cNvGrpSpPr/>
            <p:nvPr/>
          </p:nvGrpSpPr>
          <p:grpSpPr>
            <a:xfrm>
              <a:off x="1037675" y="1358289"/>
              <a:ext cx="305485" cy="121546"/>
              <a:chOff x="3307045" y="1956869"/>
              <a:chExt cx="613040" cy="243916"/>
            </a:xfrm>
            <a:effectLst>
              <a:glow rad="63500">
                <a:schemeClr val="accent2">
                  <a:satMod val="175000"/>
                  <a:alpha val="10000"/>
                </a:schemeClr>
              </a:glow>
            </a:effectLst>
          </p:grpSpPr>
          <p:sp>
            <p:nvSpPr>
              <p:cNvPr id="125" name="平行四边形 124">
                <a:extLst>
                  <a:ext uri="{FF2B5EF4-FFF2-40B4-BE49-F238E27FC236}">
                    <a16:creationId xmlns:a16="http://schemas.microsoft.com/office/drawing/2014/main" id="{C1DF8907-63EB-4AF0-BC1A-EE977EE1B148}"/>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平行四边形 125">
                <a:extLst>
                  <a:ext uri="{FF2B5EF4-FFF2-40B4-BE49-F238E27FC236}">
                    <a16:creationId xmlns:a16="http://schemas.microsoft.com/office/drawing/2014/main" id="{0D3D96F9-3213-457C-8726-B37F4023F163}"/>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平行四边形 126">
                <a:extLst>
                  <a:ext uri="{FF2B5EF4-FFF2-40B4-BE49-F238E27FC236}">
                    <a16:creationId xmlns:a16="http://schemas.microsoft.com/office/drawing/2014/main" id="{4B0ACE28-5C54-4D28-9DF6-91581A39D99D}"/>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平行四边形 127">
                <a:extLst>
                  <a:ext uri="{FF2B5EF4-FFF2-40B4-BE49-F238E27FC236}">
                    <a16:creationId xmlns:a16="http://schemas.microsoft.com/office/drawing/2014/main" id="{254FCF89-CAEB-4051-8FA5-2051735ABDAE}"/>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a:extLst>
                <a:ext uri="{FF2B5EF4-FFF2-40B4-BE49-F238E27FC236}">
                  <a16:creationId xmlns:a16="http://schemas.microsoft.com/office/drawing/2014/main" id="{6961649A-CBF4-49C7-99B6-F968D3605692}"/>
                </a:ext>
              </a:extLst>
            </p:cNvPr>
            <p:cNvGrpSpPr/>
            <p:nvPr/>
          </p:nvGrpSpPr>
          <p:grpSpPr>
            <a:xfrm>
              <a:off x="2482138" y="3103275"/>
              <a:ext cx="305485" cy="121546"/>
              <a:chOff x="3307045" y="1956869"/>
              <a:chExt cx="613040" cy="243916"/>
            </a:xfrm>
            <a:effectLst>
              <a:glow rad="63500">
                <a:schemeClr val="accent2">
                  <a:satMod val="175000"/>
                  <a:alpha val="10000"/>
                </a:schemeClr>
              </a:glow>
            </a:effectLst>
          </p:grpSpPr>
          <p:sp>
            <p:nvSpPr>
              <p:cNvPr id="121" name="平行四边形 120">
                <a:extLst>
                  <a:ext uri="{FF2B5EF4-FFF2-40B4-BE49-F238E27FC236}">
                    <a16:creationId xmlns:a16="http://schemas.microsoft.com/office/drawing/2014/main" id="{5FEA06B5-D463-417F-920E-D4401CE6BB3A}"/>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平行四边形 121">
                <a:extLst>
                  <a:ext uri="{FF2B5EF4-FFF2-40B4-BE49-F238E27FC236}">
                    <a16:creationId xmlns:a16="http://schemas.microsoft.com/office/drawing/2014/main" id="{3B3AA488-1CF1-4D6B-AB86-DC9CC20176CC}"/>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平行四边形 122">
                <a:extLst>
                  <a:ext uri="{FF2B5EF4-FFF2-40B4-BE49-F238E27FC236}">
                    <a16:creationId xmlns:a16="http://schemas.microsoft.com/office/drawing/2014/main" id="{98B048B2-AFBA-4729-AE91-F8558645FC88}"/>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平行四边形 123">
                <a:extLst>
                  <a:ext uri="{FF2B5EF4-FFF2-40B4-BE49-F238E27FC236}">
                    <a16:creationId xmlns:a16="http://schemas.microsoft.com/office/drawing/2014/main" id="{EC1C8FFB-CA49-4930-AAC6-130CB3FA44F5}"/>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a:extLst>
                <a:ext uri="{FF2B5EF4-FFF2-40B4-BE49-F238E27FC236}">
                  <a16:creationId xmlns:a16="http://schemas.microsoft.com/office/drawing/2014/main" id="{436ABBE3-808E-46D9-98B1-B2ACDA38128D}"/>
                </a:ext>
              </a:extLst>
            </p:cNvPr>
            <p:cNvCxnSpPr>
              <a:cxnSpLocks/>
            </p:cNvCxnSpPr>
            <p:nvPr/>
          </p:nvCxnSpPr>
          <p:spPr>
            <a:xfrm>
              <a:off x="991987" y="3143518"/>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327430FB-7BFB-46B9-8947-635AC3F9AD45}"/>
                </a:ext>
              </a:extLst>
            </p:cNvPr>
            <p:cNvCxnSpPr>
              <a:cxnSpLocks/>
            </p:cNvCxnSpPr>
            <p:nvPr/>
          </p:nvCxnSpPr>
          <p:spPr>
            <a:xfrm>
              <a:off x="2516395" y="1428894"/>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34" name="矩形 133">
            <a:extLst>
              <a:ext uri="{FF2B5EF4-FFF2-40B4-BE49-F238E27FC236}">
                <a16:creationId xmlns:a16="http://schemas.microsoft.com/office/drawing/2014/main" id="{AA6F02DE-65E7-46A4-A815-325726199A24}"/>
              </a:ext>
            </a:extLst>
          </p:cNvPr>
          <p:cNvSpPr/>
          <p:nvPr/>
        </p:nvSpPr>
        <p:spPr>
          <a:xfrm>
            <a:off x="8677872" y="1866439"/>
            <a:ext cx="1693691" cy="122359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Rectangle 38-mask">
            <a:extLst>
              <a:ext uri="{FF2B5EF4-FFF2-40B4-BE49-F238E27FC236}">
                <a16:creationId xmlns:a16="http://schemas.microsoft.com/office/drawing/2014/main" id="{9647B265-A65E-4DDD-A9BA-6A088ABEFBDD}"/>
              </a:ext>
            </a:extLst>
          </p:cNvPr>
          <p:cNvSpPr/>
          <p:nvPr/>
        </p:nvSpPr>
        <p:spPr>
          <a:xfrm>
            <a:off x="8677872" y="1866439"/>
            <a:ext cx="1693691" cy="1223594"/>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文本框 135">
            <a:extLst>
              <a:ext uri="{FF2B5EF4-FFF2-40B4-BE49-F238E27FC236}">
                <a16:creationId xmlns:a16="http://schemas.microsoft.com/office/drawing/2014/main" id="{6330D47D-EF51-499A-87E9-C5A4154685C0}"/>
              </a:ext>
            </a:extLst>
          </p:cNvPr>
          <p:cNvSpPr txBox="1"/>
          <p:nvPr/>
        </p:nvSpPr>
        <p:spPr>
          <a:xfrm>
            <a:off x="8894359" y="2231120"/>
            <a:ext cx="1260716" cy="369332"/>
          </a:xfrm>
          <a:prstGeom prst="rect">
            <a:avLst/>
          </a:prstGeom>
          <a:noFill/>
        </p:spPr>
        <p:txBody>
          <a:bodyPr wrap="square" rtlCol="0">
            <a:spAutoFit/>
          </a:bodyPr>
          <a:lstStyle/>
          <a:p>
            <a:pPr algn="ctr"/>
            <a:r>
              <a:rPr lang="zh-CN" altLang="en-US" spc="120" dirty="0">
                <a:solidFill>
                  <a:schemeClr val="bg1"/>
                </a:solidFill>
                <a:latin typeface="+mj-ea"/>
                <a:ea typeface="+mj-ea"/>
              </a:rPr>
              <a:t>仿真机器人</a:t>
            </a:r>
          </a:p>
        </p:txBody>
      </p:sp>
      <p:sp>
        <p:nvSpPr>
          <p:cNvPr id="137" name="文本框 136">
            <a:extLst>
              <a:ext uri="{FF2B5EF4-FFF2-40B4-BE49-F238E27FC236}">
                <a16:creationId xmlns:a16="http://schemas.microsoft.com/office/drawing/2014/main" id="{263C8EF7-D542-476B-9739-35D83929C346}"/>
              </a:ext>
            </a:extLst>
          </p:cNvPr>
          <p:cNvSpPr txBox="1"/>
          <p:nvPr/>
        </p:nvSpPr>
        <p:spPr>
          <a:xfrm>
            <a:off x="8907401" y="2580818"/>
            <a:ext cx="1234633" cy="246221"/>
          </a:xfrm>
          <a:prstGeom prst="rect">
            <a:avLst/>
          </a:prstGeom>
          <a:noFill/>
        </p:spPr>
        <p:txBody>
          <a:bodyPr wrap="none" rtlCol="0">
            <a:spAutoFit/>
          </a:bodyPr>
          <a:lstStyle/>
          <a:p>
            <a:pPr algn="ctr"/>
            <a:r>
              <a:rPr lang="en-US" altLang="zh-CN" sz="1000" dirty="0">
                <a:solidFill>
                  <a:schemeClr val="bg1"/>
                </a:solidFill>
                <a:latin typeface="+mn-ea"/>
              </a:rPr>
              <a:t>DIGITAL VIRTUAL</a:t>
            </a:r>
            <a:endParaRPr lang="zh-CN" altLang="en-US" sz="1000" dirty="0">
              <a:solidFill>
                <a:schemeClr val="bg1"/>
              </a:solidFill>
              <a:latin typeface="+mn-ea"/>
            </a:endParaRPr>
          </a:p>
        </p:txBody>
      </p:sp>
      <p:grpSp>
        <p:nvGrpSpPr>
          <p:cNvPr id="138" name="组合 137">
            <a:extLst>
              <a:ext uri="{FF2B5EF4-FFF2-40B4-BE49-F238E27FC236}">
                <a16:creationId xmlns:a16="http://schemas.microsoft.com/office/drawing/2014/main" id="{39E10379-3A1E-4EC3-B8A4-7F9D925CFC8D}"/>
              </a:ext>
            </a:extLst>
          </p:cNvPr>
          <p:cNvGrpSpPr/>
          <p:nvPr/>
        </p:nvGrpSpPr>
        <p:grpSpPr>
          <a:xfrm>
            <a:off x="8229049" y="4194413"/>
            <a:ext cx="2566220" cy="1996802"/>
            <a:chOff x="688258" y="1288561"/>
            <a:chExt cx="2566220" cy="1996802"/>
          </a:xfrm>
        </p:grpSpPr>
        <p:sp>
          <p:nvSpPr>
            <p:cNvPr id="139" name="矩形 138">
              <a:extLst>
                <a:ext uri="{FF2B5EF4-FFF2-40B4-BE49-F238E27FC236}">
                  <a16:creationId xmlns:a16="http://schemas.microsoft.com/office/drawing/2014/main" id="{AFB30C29-D42F-4AEB-A223-4871A8B10B3A}"/>
                </a:ext>
              </a:extLst>
            </p:cNvPr>
            <p:cNvSpPr/>
            <p:nvPr/>
          </p:nvSpPr>
          <p:spPr>
            <a:xfrm>
              <a:off x="968478" y="1529449"/>
              <a:ext cx="2005781" cy="1515027"/>
            </a:xfrm>
            <a:prstGeom prst="rect">
              <a:avLst/>
            </a:prstGeom>
            <a:solidFill>
              <a:schemeClr val="accent2">
                <a:alpha val="0"/>
              </a:schemeClr>
            </a:solidFill>
            <a:ln w="254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0" name="组合 139">
              <a:extLst>
                <a:ext uri="{FF2B5EF4-FFF2-40B4-BE49-F238E27FC236}">
                  <a16:creationId xmlns:a16="http://schemas.microsoft.com/office/drawing/2014/main" id="{C2B8412F-C65C-4C7F-89F2-E332B6CE8BDB}"/>
                </a:ext>
              </a:extLst>
            </p:cNvPr>
            <p:cNvGrpSpPr/>
            <p:nvPr/>
          </p:nvGrpSpPr>
          <p:grpSpPr>
            <a:xfrm>
              <a:off x="688258" y="1288561"/>
              <a:ext cx="2566220" cy="1996802"/>
              <a:chOff x="1327355" y="1593361"/>
              <a:chExt cx="2566220" cy="1996802"/>
            </a:xfrm>
          </p:grpSpPr>
          <p:sp>
            <p:nvSpPr>
              <p:cNvPr id="153" name="矩形 152">
                <a:extLst>
                  <a:ext uri="{FF2B5EF4-FFF2-40B4-BE49-F238E27FC236}">
                    <a16:creationId xmlns:a16="http://schemas.microsoft.com/office/drawing/2014/main" id="{98F5AE89-C83F-4265-8C02-ABAD6D9EEB52}"/>
                  </a:ext>
                </a:extLst>
              </p:cNvPr>
              <p:cNvSpPr/>
              <p:nvPr/>
            </p:nvSpPr>
            <p:spPr>
              <a:xfrm>
                <a:off x="1327355" y="1593361"/>
                <a:ext cx="2566220" cy="1996802"/>
              </a:xfrm>
              <a:prstGeom prst="rect">
                <a:avLst/>
              </a:pr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形状 153">
                <a:extLst>
                  <a:ext uri="{FF2B5EF4-FFF2-40B4-BE49-F238E27FC236}">
                    <a16:creationId xmlns:a16="http://schemas.microsoft.com/office/drawing/2014/main" id="{21CB21EB-D3B0-418C-B92F-5332C05EA05C}"/>
                  </a:ext>
                </a:extLst>
              </p:cNvPr>
              <p:cNvSpPr/>
              <p:nvPr/>
            </p:nvSpPr>
            <p:spPr>
              <a:xfrm>
                <a:off x="1429168" y="1672921"/>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形状 154">
                <a:extLst>
                  <a:ext uri="{FF2B5EF4-FFF2-40B4-BE49-F238E27FC236}">
                    <a16:creationId xmlns:a16="http://schemas.microsoft.com/office/drawing/2014/main" id="{880AA9CF-53CC-4520-B4FB-F4A6673A524D}"/>
                  </a:ext>
                </a:extLst>
              </p:cNvPr>
              <p:cNvSpPr/>
              <p:nvPr/>
            </p:nvSpPr>
            <p:spPr>
              <a:xfrm flipH="1" flipV="1">
                <a:off x="3475545" y="3086462"/>
                <a:ext cx="260237" cy="427703"/>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a:extLst>
                  <a:ext uri="{FF2B5EF4-FFF2-40B4-BE49-F238E27FC236}">
                    <a16:creationId xmlns:a16="http://schemas.microsoft.com/office/drawing/2014/main" id="{80CB70D1-2969-45FC-B7B8-B323FB6E4869}"/>
                  </a:ext>
                </a:extLst>
              </p:cNvPr>
              <p:cNvCxnSpPr>
                <a:cxnSpLocks/>
              </p:cNvCxnSpPr>
              <p:nvPr/>
            </p:nvCxnSpPr>
            <p:spPr>
              <a:xfrm>
                <a:off x="3282664" y="1672921"/>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D826132C-9A76-485A-B5A9-757BF2BC0527}"/>
                  </a:ext>
                </a:extLst>
              </p:cNvPr>
              <p:cNvCxnSpPr>
                <a:cxnSpLocks/>
              </p:cNvCxnSpPr>
              <p:nvPr/>
            </p:nvCxnSpPr>
            <p:spPr>
              <a:xfrm>
                <a:off x="1462846" y="3514166"/>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1" name="组合 140">
              <a:extLst>
                <a:ext uri="{FF2B5EF4-FFF2-40B4-BE49-F238E27FC236}">
                  <a16:creationId xmlns:a16="http://schemas.microsoft.com/office/drawing/2014/main" id="{7BFD412D-C7AE-4FAD-AA75-6BFEDA774FB3}"/>
                </a:ext>
              </a:extLst>
            </p:cNvPr>
            <p:cNvGrpSpPr/>
            <p:nvPr/>
          </p:nvGrpSpPr>
          <p:grpSpPr>
            <a:xfrm>
              <a:off x="1037675" y="1358289"/>
              <a:ext cx="305485" cy="121546"/>
              <a:chOff x="3307045" y="1956869"/>
              <a:chExt cx="613040" cy="243916"/>
            </a:xfrm>
            <a:effectLst>
              <a:glow rad="63500">
                <a:schemeClr val="accent2">
                  <a:satMod val="175000"/>
                  <a:alpha val="10000"/>
                </a:schemeClr>
              </a:glow>
            </a:effectLst>
          </p:grpSpPr>
          <p:sp>
            <p:nvSpPr>
              <p:cNvPr id="149" name="平行四边形 148">
                <a:extLst>
                  <a:ext uri="{FF2B5EF4-FFF2-40B4-BE49-F238E27FC236}">
                    <a16:creationId xmlns:a16="http://schemas.microsoft.com/office/drawing/2014/main" id="{BAE3F8C1-6981-40DE-80D5-75256F6C5461}"/>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平行四边形 149">
                <a:extLst>
                  <a:ext uri="{FF2B5EF4-FFF2-40B4-BE49-F238E27FC236}">
                    <a16:creationId xmlns:a16="http://schemas.microsoft.com/office/drawing/2014/main" id="{962327F0-D186-45F5-8B7F-CD4F3D071567}"/>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平行四边形 150">
                <a:extLst>
                  <a:ext uri="{FF2B5EF4-FFF2-40B4-BE49-F238E27FC236}">
                    <a16:creationId xmlns:a16="http://schemas.microsoft.com/office/drawing/2014/main" id="{E7DD3709-8C87-433F-B196-45155FD1BB72}"/>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平行四边形 151">
                <a:extLst>
                  <a:ext uri="{FF2B5EF4-FFF2-40B4-BE49-F238E27FC236}">
                    <a16:creationId xmlns:a16="http://schemas.microsoft.com/office/drawing/2014/main" id="{27BB02CA-8E5A-416D-A4C9-B217A1CA6B58}"/>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41">
              <a:extLst>
                <a:ext uri="{FF2B5EF4-FFF2-40B4-BE49-F238E27FC236}">
                  <a16:creationId xmlns:a16="http://schemas.microsoft.com/office/drawing/2014/main" id="{664FAED7-B39A-4368-8B70-DDBED28F1CCF}"/>
                </a:ext>
              </a:extLst>
            </p:cNvPr>
            <p:cNvGrpSpPr/>
            <p:nvPr/>
          </p:nvGrpSpPr>
          <p:grpSpPr>
            <a:xfrm>
              <a:off x="2482138" y="3103275"/>
              <a:ext cx="305485" cy="121546"/>
              <a:chOff x="3307045" y="1956869"/>
              <a:chExt cx="613040" cy="243916"/>
            </a:xfrm>
            <a:effectLst>
              <a:glow rad="63500">
                <a:schemeClr val="accent2">
                  <a:satMod val="175000"/>
                  <a:alpha val="10000"/>
                </a:schemeClr>
              </a:glow>
            </a:effectLst>
          </p:grpSpPr>
          <p:sp>
            <p:nvSpPr>
              <p:cNvPr id="145" name="平行四边形 144">
                <a:extLst>
                  <a:ext uri="{FF2B5EF4-FFF2-40B4-BE49-F238E27FC236}">
                    <a16:creationId xmlns:a16="http://schemas.microsoft.com/office/drawing/2014/main" id="{0C3D27DC-7879-41CF-924C-42A9666411A2}"/>
                  </a:ext>
                </a:extLst>
              </p:cNvPr>
              <p:cNvSpPr/>
              <p:nvPr/>
            </p:nvSpPr>
            <p:spPr>
              <a:xfrm>
                <a:off x="330704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平行四边形 145">
                <a:extLst>
                  <a:ext uri="{FF2B5EF4-FFF2-40B4-BE49-F238E27FC236}">
                    <a16:creationId xmlns:a16="http://schemas.microsoft.com/office/drawing/2014/main" id="{B15D1262-2357-4520-8B6C-ECD725729E4B}"/>
                  </a:ext>
                </a:extLst>
              </p:cNvPr>
              <p:cNvSpPr/>
              <p:nvPr/>
            </p:nvSpPr>
            <p:spPr>
              <a:xfrm>
                <a:off x="341994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平行四边形 146">
                <a:extLst>
                  <a:ext uri="{FF2B5EF4-FFF2-40B4-BE49-F238E27FC236}">
                    <a16:creationId xmlns:a16="http://schemas.microsoft.com/office/drawing/2014/main" id="{1D8C1872-F070-447B-93C9-AC0595BCE178}"/>
                  </a:ext>
                </a:extLst>
              </p:cNvPr>
              <p:cNvSpPr/>
              <p:nvPr/>
            </p:nvSpPr>
            <p:spPr>
              <a:xfrm>
                <a:off x="3532835"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平行四边形 147">
                <a:extLst>
                  <a:ext uri="{FF2B5EF4-FFF2-40B4-BE49-F238E27FC236}">
                    <a16:creationId xmlns:a16="http://schemas.microsoft.com/office/drawing/2014/main" id="{06E32181-C0D4-4A63-B348-5AFDE9FECF1D}"/>
                  </a:ext>
                </a:extLst>
              </p:cNvPr>
              <p:cNvSpPr/>
              <p:nvPr/>
            </p:nvSpPr>
            <p:spPr>
              <a:xfrm>
                <a:off x="3645730" y="1956869"/>
                <a:ext cx="274355" cy="24391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3" name="直接连接符 142">
              <a:extLst>
                <a:ext uri="{FF2B5EF4-FFF2-40B4-BE49-F238E27FC236}">
                  <a16:creationId xmlns:a16="http://schemas.microsoft.com/office/drawing/2014/main" id="{BB2E1B03-C683-4865-B3FD-9981D144334D}"/>
                </a:ext>
              </a:extLst>
            </p:cNvPr>
            <p:cNvCxnSpPr>
              <a:cxnSpLocks/>
            </p:cNvCxnSpPr>
            <p:nvPr/>
          </p:nvCxnSpPr>
          <p:spPr>
            <a:xfrm>
              <a:off x="991987" y="3143518"/>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86E5B362-2EC1-4856-87EB-8383764B607F}"/>
                </a:ext>
              </a:extLst>
            </p:cNvPr>
            <p:cNvCxnSpPr>
              <a:cxnSpLocks/>
            </p:cNvCxnSpPr>
            <p:nvPr/>
          </p:nvCxnSpPr>
          <p:spPr>
            <a:xfrm>
              <a:off x="2516395" y="1428894"/>
              <a:ext cx="4531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58" name="矩形 157">
            <a:extLst>
              <a:ext uri="{FF2B5EF4-FFF2-40B4-BE49-F238E27FC236}">
                <a16:creationId xmlns:a16="http://schemas.microsoft.com/office/drawing/2014/main" id="{7B89DE3C-328D-4C0F-9661-4CE3D9E02DAB}"/>
              </a:ext>
            </a:extLst>
          </p:cNvPr>
          <p:cNvSpPr/>
          <p:nvPr/>
        </p:nvSpPr>
        <p:spPr>
          <a:xfrm>
            <a:off x="8665314" y="4581017"/>
            <a:ext cx="1693691" cy="122359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Rectangle 38-mask">
            <a:extLst>
              <a:ext uri="{FF2B5EF4-FFF2-40B4-BE49-F238E27FC236}">
                <a16:creationId xmlns:a16="http://schemas.microsoft.com/office/drawing/2014/main" id="{315AA52C-91F5-48D1-8D75-5288BE08717B}"/>
              </a:ext>
            </a:extLst>
          </p:cNvPr>
          <p:cNvSpPr/>
          <p:nvPr/>
        </p:nvSpPr>
        <p:spPr>
          <a:xfrm>
            <a:off x="8665314" y="4581017"/>
            <a:ext cx="1693691" cy="1223594"/>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文本框 159">
            <a:extLst>
              <a:ext uri="{FF2B5EF4-FFF2-40B4-BE49-F238E27FC236}">
                <a16:creationId xmlns:a16="http://schemas.microsoft.com/office/drawing/2014/main" id="{9DDF0EE8-96B9-480F-B610-F00399C6130C}"/>
              </a:ext>
            </a:extLst>
          </p:cNvPr>
          <p:cNvSpPr txBox="1"/>
          <p:nvPr/>
        </p:nvSpPr>
        <p:spPr>
          <a:xfrm>
            <a:off x="8881801" y="4945698"/>
            <a:ext cx="1260716" cy="369332"/>
          </a:xfrm>
          <a:prstGeom prst="rect">
            <a:avLst/>
          </a:prstGeom>
          <a:noFill/>
        </p:spPr>
        <p:txBody>
          <a:bodyPr wrap="square" rtlCol="0">
            <a:spAutoFit/>
          </a:bodyPr>
          <a:lstStyle/>
          <a:p>
            <a:pPr algn="ctr"/>
            <a:r>
              <a:rPr lang="zh-CN" altLang="en-US" spc="120" dirty="0">
                <a:solidFill>
                  <a:schemeClr val="bg1"/>
                </a:solidFill>
                <a:latin typeface="+mj-ea"/>
                <a:ea typeface="+mj-ea"/>
              </a:rPr>
              <a:t>虚拟式演出</a:t>
            </a:r>
          </a:p>
        </p:txBody>
      </p:sp>
      <p:sp>
        <p:nvSpPr>
          <p:cNvPr id="161" name="文本框 160">
            <a:extLst>
              <a:ext uri="{FF2B5EF4-FFF2-40B4-BE49-F238E27FC236}">
                <a16:creationId xmlns:a16="http://schemas.microsoft.com/office/drawing/2014/main" id="{A6A598AC-3A33-4EB6-B591-BDE21269EAD0}"/>
              </a:ext>
            </a:extLst>
          </p:cNvPr>
          <p:cNvSpPr txBox="1"/>
          <p:nvPr/>
        </p:nvSpPr>
        <p:spPr>
          <a:xfrm>
            <a:off x="8894843" y="5295396"/>
            <a:ext cx="1234633" cy="246221"/>
          </a:xfrm>
          <a:prstGeom prst="rect">
            <a:avLst/>
          </a:prstGeom>
          <a:noFill/>
        </p:spPr>
        <p:txBody>
          <a:bodyPr wrap="none" rtlCol="0">
            <a:spAutoFit/>
          </a:bodyPr>
          <a:lstStyle/>
          <a:p>
            <a:pPr algn="ctr"/>
            <a:r>
              <a:rPr lang="en-US" altLang="zh-CN" sz="1000" dirty="0">
                <a:solidFill>
                  <a:schemeClr val="bg1"/>
                </a:solidFill>
                <a:latin typeface="+mn-ea"/>
              </a:rPr>
              <a:t>DIGITAL VIRTUAL</a:t>
            </a:r>
            <a:endParaRPr lang="zh-CN" altLang="en-US" sz="1000" dirty="0">
              <a:solidFill>
                <a:schemeClr val="bg1"/>
              </a:solidFill>
              <a:latin typeface="+mn-ea"/>
            </a:endParaRPr>
          </a:p>
        </p:txBody>
      </p:sp>
      <p:grpSp>
        <p:nvGrpSpPr>
          <p:cNvPr id="162" name="组合 161">
            <a:extLst>
              <a:ext uri="{FF2B5EF4-FFF2-40B4-BE49-F238E27FC236}">
                <a16:creationId xmlns:a16="http://schemas.microsoft.com/office/drawing/2014/main" id="{0783FD60-D35C-475B-BD86-EB9EFB15FFBB}"/>
              </a:ext>
            </a:extLst>
          </p:cNvPr>
          <p:cNvGrpSpPr/>
          <p:nvPr/>
        </p:nvGrpSpPr>
        <p:grpSpPr>
          <a:xfrm rot="5400000">
            <a:off x="4355878" y="2434164"/>
            <a:ext cx="145341" cy="293308"/>
            <a:chOff x="2061949" y="5121387"/>
            <a:chExt cx="145341" cy="293308"/>
          </a:xfrm>
        </p:grpSpPr>
        <p:sp>
          <p:nvSpPr>
            <p:cNvPr id="163" name="箭头: V 形 162">
              <a:extLst>
                <a:ext uri="{FF2B5EF4-FFF2-40B4-BE49-F238E27FC236}">
                  <a16:creationId xmlns:a16="http://schemas.microsoft.com/office/drawing/2014/main" id="{06639ACB-0855-44C0-A30D-7F3A263553BD}"/>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4" name="箭头: V 形 163">
              <a:extLst>
                <a:ext uri="{FF2B5EF4-FFF2-40B4-BE49-F238E27FC236}">
                  <a16:creationId xmlns:a16="http://schemas.microsoft.com/office/drawing/2014/main" id="{266E7781-DDC5-4F5E-B40B-B13FF0AE4BAA}"/>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5" name="组合 164">
            <a:extLst>
              <a:ext uri="{FF2B5EF4-FFF2-40B4-BE49-F238E27FC236}">
                <a16:creationId xmlns:a16="http://schemas.microsoft.com/office/drawing/2014/main" id="{771BA4A2-2B87-4119-8BD9-2C62F56B6A53}"/>
              </a:ext>
            </a:extLst>
          </p:cNvPr>
          <p:cNvGrpSpPr/>
          <p:nvPr/>
        </p:nvGrpSpPr>
        <p:grpSpPr>
          <a:xfrm rot="5400000">
            <a:off x="7782299" y="2434164"/>
            <a:ext cx="145341" cy="293308"/>
            <a:chOff x="2061949" y="5121387"/>
            <a:chExt cx="145341" cy="293308"/>
          </a:xfrm>
        </p:grpSpPr>
        <p:sp>
          <p:nvSpPr>
            <p:cNvPr id="166" name="箭头: V 形 165">
              <a:extLst>
                <a:ext uri="{FF2B5EF4-FFF2-40B4-BE49-F238E27FC236}">
                  <a16:creationId xmlns:a16="http://schemas.microsoft.com/office/drawing/2014/main" id="{26B1A253-5C38-4384-B09A-C0E98F3C6D15}"/>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7" name="箭头: V 形 166">
              <a:extLst>
                <a:ext uri="{FF2B5EF4-FFF2-40B4-BE49-F238E27FC236}">
                  <a16:creationId xmlns:a16="http://schemas.microsoft.com/office/drawing/2014/main" id="{0CD0B58F-6C71-4B8E-92EA-23105EC2C8B9}"/>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8" name="组合 167">
            <a:extLst>
              <a:ext uri="{FF2B5EF4-FFF2-40B4-BE49-F238E27FC236}">
                <a16:creationId xmlns:a16="http://schemas.microsoft.com/office/drawing/2014/main" id="{7BE6F920-A10E-40A2-A510-25B226916718}"/>
              </a:ext>
            </a:extLst>
          </p:cNvPr>
          <p:cNvGrpSpPr/>
          <p:nvPr/>
        </p:nvGrpSpPr>
        <p:grpSpPr>
          <a:xfrm rot="5400000">
            <a:off x="4355878" y="5076072"/>
            <a:ext cx="145341" cy="293308"/>
            <a:chOff x="2061949" y="5121387"/>
            <a:chExt cx="145341" cy="293308"/>
          </a:xfrm>
        </p:grpSpPr>
        <p:sp>
          <p:nvSpPr>
            <p:cNvPr id="169" name="箭头: V 形 168">
              <a:extLst>
                <a:ext uri="{FF2B5EF4-FFF2-40B4-BE49-F238E27FC236}">
                  <a16:creationId xmlns:a16="http://schemas.microsoft.com/office/drawing/2014/main" id="{B0FD9992-6D1C-486A-B950-01F904D9998C}"/>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0" name="箭头: V 形 169">
              <a:extLst>
                <a:ext uri="{FF2B5EF4-FFF2-40B4-BE49-F238E27FC236}">
                  <a16:creationId xmlns:a16="http://schemas.microsoft.com/office/drawing/2014/main" id="{1B6AF466-39BB-4D5D-B260-3567BB0D86F1}"/>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71" name="组合 170">
            <a:extLst>
              <a:ext uri="{FF2B5EF4-FFF2-40B4-BE49-F238E27FC236}">
                <a16:creationId xmlns:a16="http://schemas.microsoft.com/office/drawing/2014/main" id="{7DA67425-904C-4E2F-A719-A1A692C050D8}"/>
              </a:ext>
            </a:extLst>
          </p:cNvPr>
          <p:cNvGrpSpPr/>
          <p:nvPr/>
        </p:nvGrpSpPr>
        <p:grpSpPr>
          <a:xfrm rot="5400000">
            <a:off x="7782299" y="5106512"/>
            <a:ext cx="145341" cy="293308"/>
            <a:chOff x="2061949" y="5121387"/>
            <a:chExt cx="145341" cy="293308"/>
          </a:xfrm>
        </p:grpSpPr>
        <p:sp>
          <p:nvSpPr>
            <p:cNvPr id="172" name="箭头: V 形 171">
              <a:extLst>
                <a:ext uri="{FF2B5EF4-FFF2-40B4-BE49-F238E27FC236}">
                  <a16:creationId xmlns:a16="http://schemas.microsoft.com/office/drawing/2014/main" id="{2C7BC3F3-E53A-4DAE-BC98-9D5CEEABD174}"/>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3" name="箭头: V 形 172">
              <a:extLst>
                <a:ext uri="{FF2B5EF4-FFF2-40B4-BE49-F238E27FC236}">
                  <a16:creationId xmlns:a16="http://schemas.microsoft.com/office/drawing/2014/main" id="{D7770E4C-3052-45E1-856A-853DD337B9B3}"/>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412711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36D404-2012-4C37-923B-EAE8B1729DC9}"/>
              </a:ext>
            </a:extLst>
          </p:cNvPr>
          <p:cNvSpPr>
            <a:spLocks noGrp="1"/>
          </p:cNvSpPr>
          <p:nvPr>
            <p:ph type="title"/>
          </p:nvPr>
        </p:nvSpPr>
        <p:spPr/>
        <p:txBody>
          <a:bodyPr/>
          <a:lstStyle/>
          <a:p>
            <a:r>
              <a:rPr lang="zh-CN" altLang="en-US" dirty="0"/>
              <a:t>元宇宙的体验</a:t>
            </a:r>
          </a:p>
        </p:txBody>
      </p:sp>
      <p:grpSp>
        <p:nvGrpSpPr>
          <p:cNvPr id="3" name="组合 2">
            <a:extLst>
              <a:ext uri="{FF2B5EF4-FFF2-40B4-BE49-F238E27FC236}">
                <a16:creationId xmlns:a16="http://schemas.microsoft.com/office/drawing/2014/main" id="{CC3842C0-3E72-4046-9441-A0BF6C241B3B}"/>
              </a:ext>
            </a:extLst>
          </p:cNvPr>
          <p:cNvGrpSpPr/>
          <p:nvPr/>
        </p:nvGrpSpPr>
        <p:grpSpPr>
          <a:xfrm>
            <a:off x="7368384" y="2010829"/>
            <a:ext cx="1622580" cy="1586370"/>
            <a:chOff x="5805367" y="2046612"/>
            <a:chExt cx="1659703" cy="1622664"/>
          </a:xfrm>
        </p:grpSpPr>
        <p:sp>
          <p:nvSpPr>
            <p:cNvPr id="4" name="等腰三角形 8">
              <a:extLst>
                <a:ext uri="{FF2B5EF4-FFF2-40B4-BE49-F238E27FC236}">
                  <a16:creationId xmlns:a16="http://schemas.microsoft.com/office/drawing/2014/main" id="{6517B05C-82B7-4CC3-88D8-4A7CAD772405}"/>
                </a:ext>
              </a:extLst>
            </p:cNvPr>
            <p:cNvSpPr/>
            <p:nvPr/>
          </p:nvSpPr>
          <p:spPr>
            <a:xfrm rot="10800000">
              <a:off x="5840298" y="2046612"/>
              <a:ext cx="1561899" cy="1346465"/>
            </a:xfrm>
            <a:prstGeom prst="hex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 name="等腰三角形 10">
              <a:extLst>
                <a:ext uri="{FF2B5EF4-FFF2-40B4-BE49-F238E27FC236}">
                  <a16:creationId xmlns:a16="http://schemas.microsoft.com/office/drawing/2014/main" id="{EF223202-8199-441C-9073-74A193AA29ED}"/>
                </a:ext>
              </a:extLst>
            </p:cNvPr>
            <p:cNvSpPr/>
            <p:nvPr/>
          </p:nvSpPr>
          <p:spPr>
            <a:xfrm rot="10800000">
              <a:off x="5805367" y="2238497"/>
              <a:ext cx="1659703" cy="1430779"/>
            </a:xfrm>
            <a:prstGeom prst="hex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 name="等腰三角形 11">
              <a:extLst>
                <a:ext uri="{FF2B5EF4-FFF2-40B4-BE49-F238E27FC236}">
                  <a16:creationId xmlns:a16="http://schemas.microsoft.com/office/drawing/2014/main" id="{6A7D78EC-85F1-4C21-AAD4-6511525EDF60}"/>
                </a:ext>
              </a:extLst>
            </p:cNvPr>
            <p:cNvSpPr/>
            <p:nvPr/>
          </p:nvSpPr>
          <p:spPr>
            <a:xfrm rot="10800000">
              <a:off x="5840298" y="2046612"/>
              <a:ext cx="1561899" cy="1346465"/>
            </a:xfrm>
            <a:prstGeom prst="hex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grpSp>
        <p:nvGrpSpPr>
          <p:cNvPr id="7" name="组合 6">
            <a:extLst>
              <a:ext uri="{FF2B5EF4-FFF2-40B4-BE49-F238E27FC236}">
                <a16:creationId xmlns:a16="http://schemas.microsoft.com/office/drawing/2014/main" id="{D4E4EFE2-39BC-4E8C-9CBA-F99DEBFC4653}"/>
              </a:ext>
            </a:extLst>
          </p:cNvPr>
          <p:cNvGrpSpPr/>
          <p:nvPr/>
        </p:nvGrpSpPr>
        <p:grpSpPr>
          <a:xfrm>
            <a:off x="9263560" y="2811096"/>
            <a:ext cx="1375613" cy="1344914"/>
            <a:chOff x="5805367" y="2046612"/>
            <a:chExt cx="1659703" cy="1622664"/>
          </a:xfrm>
        </p:grpSpPr>
        <p:sp>
          <p:nvSpPr>
            <p:cNvPr id="8" name="等腰三角形 8">
              <a:extLst>
                <a:ext uri="{FF2B5EF4-FFF2-40B4-BE49-F238E27FC236}">
                  <a16:creationId xmlns:a16="http://schemas.microsoft.com/office/drawing/2014/main" id="{621A2943-81BA-4D8D-84EC-ED9AEEC14205}"/>
                </a:ext>
              </a:extLst>
            </p:cNvPr>
            <p:cNvSpPr/>
            <p:nvPr/>
          </p:nvSpPr>
          <p:spPr>
            <a:xfrm rot="10800000">
              <a:off x="5840298" y="2046612"/>
              <a:ext cx="1561899" cy="1346465"/>
            </a:xfrm>
            <a:prstGeom prst="hex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9" name="等腰三角形 10">
              <a:extLst>
                <a:ext uri="{FF2B5EF4-FFF2-40B4-BE49-F238E27FC236}">
                  <a16:creationId xmlns:a16="http://schemas.microsoft.com/office/drawing/2014/main" id="{E3244AE1-F0BA-4AF3-A347-713A0342C39C}"/>
                </a:ext>
              </a:extLst>
            </p:cNvPr>
            <p:cNvSpPr/>
            <p:nvPr/>
          </p:nvSpPr>
          <p:spPr>
            <a:xfrm rot="10800000">
              <a:off x="5805367" y="2238497"/>
              <a:ext cx="1659703" cy="1430779"/>
            </a:xfrm>
            <a:prstGeom prst="hex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10" name="等腰三角形 11">
              <a:extLst>
                <a:ext uri="{FF2B5EF4-FFF2-40B4-BE49-F238E27FC236}">
                  <a16:creationId xmlns:a16="http://schemas.microsoft.com/office/drawing/2014/main" id="{B7E341D2-45FC-4421-A36B-F9A508A32002}"/>
                </a:ext>
              </a:extLst>
            </p:cNvPr>
            <p:cNvSpPr/>
            <p:nvPr/>
          </p:nvSpPr>
          <p:spPr>
            <a:xfrm rot="10800000">
              <a:off x="5840298" y="2046612"/>
              <a:ext cx="1561899" cy="1346465"/>
            </a:xfrm>
            <a:prstGeom prst="hex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grpSp>
        <p:nvGrpSpPr>
          <p:cNvPr id="11" name="组合 10">
            <a:extLst>
              <a:ext uri="{FF2B5EF4-FFF2-40B4-BE49-F238E27FC236}">
                <a16:creationId xmlns:a16="http://schemas.microsoft.com/office/drawing/2014/main" id="{795CD2D6-8712-4C31-AF05-669E8ADDC8AB}"/>
              </a:ext>
            </a:extLst>
          </p:cNvPr>
          <p:cNvGrpSpPr/>
          <p:nvPr/>
        </p:nvGrpSpPr>
        <p:grpSpPr>
          <a:xfrm>
            <a:off x="7726245" y="3802916"/>
            <a:ext cx="1842831" cy="1801705"/>
            <a:chOff x="5805367" y="2046612"/>
            <a:chExt cx="1659703" cy="1622664"/>
          </a:xfrm>
        </p:grpSpPr>
        <p:sp>
          <p:nvSpPr>
            <p:cNvPr id="12" name="等腰三角形 8">
              <a:extLst>
                <a:ext uri="{FF2B5EF4-FFF2-40B4-BE49-F238E27FC236}">
                  <a16:creationId xmlns:a16="http://schemas.microsoft.com/office/drawing/2014/main" id="{9707102C-48CA-464F-BB8B-A08B2561DC93}"/>
                </a:ext>
              </a:extLst>
            </p:cNvPr>
            <p:cNvSpPr/>
            <p:nvPr/>
          </p:nvSpPr>
          <p:spPr>
            <a:xfrm rot="10800000">
              <a:off x="5840298" y="2046612"/>
              <a:ext cx="1561899" cy="1346465"/>
            </a:xfrm>
            <a:prstGeom prst="hex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13" name="等腰三角形 10">
              <a:extLst>
                <a:ext uri="{FF2B5EF4-FFF2-40B4-BE49-F238E27FC236}">
                  <a16:creationId xmlns:a16="http://schemas.microsoft.com/office/drawing/2014/main" id="{BB97F27F-7984-4964-8362-49CC365D1B72}"/>
                </a:ext>
              </a:extLst>
            </p:cNvPr>
            <p:cNvSpPr/>
            <p:nvPr/>
          </p:nvSpPr>
          <p:spPr>
            <a:xfrm rot="10800000">
              <a:off x="5805367" y="2238497"/>
              <a:ext cx="1659703" cy="1430779"/>
            </a:xfrm>
            <a:prstGeom prst="hex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14" name="等腰三角形 11">
              <a:extLst>
                <a:ext uri="{FF2B5EF4-FFF2-40B4-BE49-F238E27FC236}">
                  <a16:creationId xmlns:a16="http://schemas.microsoft.com/office/drawing/2014/main" id="{C79989EE-D916-4BE3-8AB7-34FA111139E4}"/>
                </a:ext>
              </a:extLst>
            </p:cNvPr>
            <p:cNvSpPr/>
            <p:nvPr/>
          </p:nvSpPr>
          <p:spPr>
            <a:xfrm rot="10800000">
              <a:off x="5840298" y="2046612"/>
              <a:ext cx="1561899" cy="1346465"/>
            </a:xfrm>
            <a:prstGeom prst="hex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15" name="文本框 14">
            <a:extLst>
              <a:ext uri="{FF2B5EF4-FFF2-40B4-BE49-F238E27FC236}">
                <a16:creationId xmlns:a16="http://schemas.microsoft.com/office/drawing/2014/main" id="{8B3A0769-CA17-42C7-BBA2-7A4B8EC99229}"/>
              </a:ext>
            </a:extLst>
          </p:cNvPr>
          <p:cNvSpPr txBox="1"/>
          <p:nvPr/>
        </p:nvSpPr>
        <p:spPr>
          <a:xfrm>
            <a:off x="9506817" y="3159968"/>
            <a:ext cx="889097" cy="369332"/>
          </a:xfrm>
          <a:prstGeom prst="rect">
            <a:avLst/>
          </a:prstGeom>
          <a:noFill/>
        </p:spPr>
        <p:txBody>
          <a:bodyPr wrap="square">
            <a:spAutoFit/>
          </a:bodyPr>
          <a:lstStyle/>
          <a:p>
            <a:pPr algn="ctr"/>
            <a:r>
              <a:rPr lang="zh-CN" altLang="en-US" spc="120" dirty="0">
                <a:solidFill>
                  <a:schemeClr val="accent3"/>
                </a:solidFill>
                <a:latin typeface="+mj-ea"/>
                <a:ea typeface="+mj-ea"/>
              </a:rPr>
              <a:t>安全感</a:t>
            </a:r>
          </a:p>
        </p:txBody>
      </p:sp>
      <p:sp>
        <p:nvSpPr>
          <p:cNvPr id="16" name="文本框 15">
            <a:extLst>
              <a:ext uri="{FF2B5EF4-FFF2-40B4-BE49-F238E27FC236}">
                <a16:creationId xmlns:a16="http://schemas.microsoft.com/office/drawing/2014/main" id="{F86E56C7-F564-4590-AD8E-634307C11850}"/>
              </a:ext>
            </a:extLst>
          </p:cNvPr>
          <p:cNvSpPr txBox="1"/>
          <p:nvPr/>
        </p:nvSpPr>
        <p:spPr>
          <a:xfrm>
            <a:off x="8055043" y="4355538"/>
            <a:ext cx="1185234" cy="369332"/>
          </a:xfrm>
          <a:prstGeom prst="rect">
            <a:avLst/>
          </a:prstGeom>
          <a:noFill/>
        </p:spPr>
        <p:txBody>
          <a:bodyPr wrap="square">
            <a:spAutoFit/>
          </a:bodyPr>
          <a:lstStyle/>
          <a:p>
            <a:pPr algn="ctr"/>
            <a:r>
              <a:rPr lang="zh-CN" altLang="en-US" spc="120" dirty="0">
                <a:solidFill>
                  <a:schemeClr val="accent3"/>
                </a:solidFill>
                <a:latin typeface="+mj-ea"/>
                <a:ea typeface="+mj-ea"/>
              </a:rPr>
              <a:t>身份认同</a:t>
            </a:r>
          </a:p>
        </p:txBody>
      </p:sp>
      <p:sp>
        <p:nvSpPr>
          <p:cNvPr id="17" name="文本框 16">
            <a:extLst>
              <a:ext uri="{FF2B5EF4-FFF2-40B4-BE49-F238E27FC236}">
                <a16:creationId xmlns:a16="http://schemas.microsoft.com/office/drawing/2014/main" id="{3E520937-0B55-40D2-974B-BB3CBD82112B}"/>
              </a:ext>
            </a:extLst>
          </p:cNvPr>
          <p:cNvSpPr txBox="1"/>
          <p:nvPr/>
        </p:nvSpPr>
        <p:spPr>
          <a:xfrm>
            <a:off x="7681033" y="2456045"/>
            <a:ext cx="969966" cy="369332"/>
          </a:xfrm>
          <a:prstGeom prst="rect">
            <a:avLst/>
          </a:prstGeom>
          <a:noFill/>
        </p:spPr>
        <p:txBody>
          <a:bodyPr wrap="square">
            <a:spAutoFit/>
          </a:bodyPr>
          <a:lstStyle/>
          <a:p>
            <a:pPr algn="ctr"/>
            <a:r>
              <a:rPr lang="zh-CN" altLang="en-US" spc="120" dirty="0">
                <a:solidFill>
                  <a:schemeClr val="accent3"/>
                </a:solidFill>
                <a:latin typeface="+mj-ea"/>
                <a:ea typeface="+mj-ea"/>
              </a:rPr>
              <a:t>公平感</a:t>
            </a:r>
          </a:p>
        </p:txBody>
      </p:sp>
      <p:sp>
        <p:nvSpPr>
          <p:cNvPr id="18" name="文本框 17">
            <a:extLst>
              <a:ext uri="{FF2B5EF4-FFF2-40B4-BE49-F238E27FC236}">
                <a16:creationId xmlns:a16="http://schemas.microsoft.com/office/drawing/2014/main" id="{05C49BFE-38CF-458C-9EBA-86B6C3188888}"/>
              </a:ext>
            </a:extLst>
          </p:cNvPr>
          <p:cNvSpPr txBox="1"/>
          <p:nvPr/>
        </p:nvSpPr>
        <p:spPr>
          <a:xfrm>
            <a:off x="7681033" y="2756553"/>
            <a:ext cx="969966" cy="246221"/>
          </a:xfrm>
          <a:prstGeom prst="rect">
            <a:avLst/>
          </a:prstGeom>
          <a:noFill/>
        </p:spPr>
        <p:txBody>
          <a:bodyPr wrap="square">
            <a:spAutoFit/>
          </a:bodyPr>
          <a:lstStyle/>
          <a:p>
            <a:pPr algn="ctr"/>
            <a:r>
              <a:rPr lang="en-US" altLang="zh-CN" sz="1000" dirty="0">
                <a:solidFill>
                  <a:schemeClr val="accent3"/>
                </a:solidFill>
                <a:latin typeface="+mn-ea"/>
              </a:rPr>
              <a:t>FAIRNESS</a:t>
            </a:r>
            <a:endParaRPr lang="zh-CN" altLang="en-US" sz="1000" dirty="0">
              <a:solidFill>
                <a:schemeClr val="accent3"/>
              </a:solidFill>
              <a:latin typeface="+mn-ea"/>
            </a:endParaRPr>
          </a:p>
        </p:txBody>
      </p:sp>
      <p:sp>
        <p:nvSpPr>
          <p:cNvPr id="19" name="文本框 18">
            <a:extLst>
              <a:ext uri="{FF2B5EF4-FFF2-40B4-BE49-F238E27FC236}">
                <a16:creationId xmlns:a16="http://schemas.microsoft.com/office/drawing/2014/main" id="{2A33DBEF-999E-487E-97AA-7729392FB2D9}"/>
              </a:ext>
            </a:extLst>
          </p:cNvPr>
          <p:cNvSpPr txBox="1"/>
          <p:nvPr/>
        </p:nvSpPr>
        <p:spPr>
          <a:xfrm>
            <a:off x="9495238" y="3457903"/>
            <a:ext cx="889097" cy="246221"/>
          </a:xfrm>
          <a:prstGeom prst="rect">
            <a:avLst/>
          </a:prstGeom>
          <a:noFill/>
        </p:spPr>
        <p:txBody>
          <a:bodyPr wrap="square">
            <a:spAutoFit/>
          </a:bodyPr>
          <a:lstStyle/>
          <a:p>
            <a:pPr algn="ctr"/>
            <a:r>
              <a:rPr lang="en-US" altLang="zh-CN" sz="1000" dirty="0">
                <a:solidFill>
                  <a:schemeClr val="accent3"/>
                </a:solidFill>
                <a:latin typeface="+mj-ea"/>
                <a:ea typeface="+mj-ea"/>
              </a:rPr>
              <a:t>SECURITY</a:t>
            </a:r>
            <a:endParaRPr lang="zh-CN" altLang="en-US" sz="1000" dirty="0">
              <a:solidFill>
                <a:schemeClr val="accent3"/>
              </a:solidFill>
              <a:latin typeface="+mj-ea"/>
              <a:ea typeface="+mj-ea"/>
            </a:endParaRPr>
          </a:p>
        </p:txBody>
      </p:sp>
      <p:sp>
        <p:nvSpPr>
          <p:cNvPr id="20" name="文本框 19">
            <a:extLst>
              <a:ext uri="{FF2B5EF4-FFF2-40B4-BE49-F238E27FC236}">
                <a16:creationId xmlns:a16="http://schemas.microsoft.com/office/drawing/2014/main" id="{53BBF75D-0A3F-4B18-A610-8C03A5AD59A3}"/>
              </a:ext>
            </a:extLst>
          </p:cNvPr>
          <p:cNvSpPr txBox="1"/>
          <p:nvPr/>
        </p:nvSpPr>
        <p:spPr>
          <a:xfrm>
            <a:off x="8055043" y="4685646"/>
            <a:ext cx="1185234" cy="246221"/>
          </a:xfrm>
          <a:prstGeom prst="rect">
            <a:avLst/>
          </a:prstGeom>
          <a:noFill/>
        </p:spPr>
        <p:txBody>
          <a:bodyPr wrap="square">
            <a:spAutoFit/>
          </a:bodyPr>
          <a:lstStyle/>
          <a:p>
            <a:pPr algn="ctr"/>
            <a:r>
              <a:rPr lang="en-US" altLang="zh-CN" sz="1000" dirty="0">
                <a:solidFill>
                  <a:schemeClr val="accent3"/>
                </a:solidFill>
                <a:latin typeface="+mn-ea"/>
              </a:rPr>
              <a:t>IDENTITY</a:t>
            </a:r>
            <a:endParaRPr lang="zh-CN" altLang="en-US" sz="1000" dirty="0">
              <a:solidFill>
                <a:schemeClr val="accent3"/>
              </a:solidFill>
              <a:latin typeface="+mn-ea"/>
            </a:endParaRPr>
          </a:p>
        </p:txBody>
      </p:sp>
      <p:sp>
        <p:nvSpPr>
          <p:cNvPr id="21" name="文本框 20">
            <a:extLst>
              <a:ext uri="{FF2B5EF4-FFF2-40B4-BE49-F238E27FC236}">
                <a16:creationId xmlns:a16="http://schemas.microsoft.com/office/drawing/2014/main" id="{2790BA8A-EA37-4306-A1BA-8467E9CB6421}"/>
              </a:ext>
            </a:extLst>
          </p:cNvPr>
          <p:cNvSpPr txBox="1"/>
          <p:nvPr/>
        </p:nvSpPr>
        <p:spPr>
          <a:xfrm>
            <a:off x="642038" y="2268487"/>
            <a:ext cx="817531" cy="369332"/>
          </a:xfrm>
          <a:prstGeom prst="rect">
            <a:avLst/>
          </a:prstGeom>
          <a:noFill/>
        </p:spPr>
        <p:txBody>
          <a:bodyPr wrap="none">
            <a:spAutoFit/>
          </a:bodyPr>
          <a:lstStyle/>
          <a:p>
            <a:r>
              <a:rPr lang="zh-CN" altLang="en-US" spc="120" dirty="0">
                <a:solidFill>
                  <a:schemeClr val="bg1"/>
                </a:solidFill>
                <a:latin typeface="+mj-ea"/>
                <a:ea typeface="+mj-ea"/>
              </a:rPr>
              <a:t>公平感</a:t>
            </a:r>
          </a:p>
        </p:txBody>
      </p:sp>
      <p:sp>
        <p:nvSpPr>
          <p:cNvPr id="22" name="文本框 21">
            <a:extLst>
              <a:ext uri="{FF2B5EF4-FFF2-40B4-BE49-F238E27FC236}">
                <a16:creationId xmlns:a16="http://schemas.microsoft.com/office/drawing/2014/main" id="{09F7A523-93CA-4CC8-9233-4657C5D3AE5E}"/>
              </a:ext>
            </a:extLst>
          </p:cNvPr>
          <p:cNvSpPr txBox="1"/>
          <p:nvPr/>
        </p:nvSpPr>
        <p:spPr>
          <a:xfrm>
            <a:off x="1464202" y="2036772"/>
            <a:ext cx="5399433"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spc="120" dirty="0">
              <a:solidFill>
                <a:schemeClr val="bg1">
                  <a:lumMod val="65000"/>
                </a:schemeClr>
              </a:solidFill>
              <a:latin typeface="+mn-ea"/>
            </a:endParaRPr>
          </a:p>
        </p:txBody>
      </p:sp>
      <p:sp>
        <p:nvSpPr>
          <p:cNvPr id="23" name="文本框 22">
            <a:extLst>
              <a:ext uri="{FF2B5EF4-FFF2-40B4-BE49-F238E27FC236}">
                <a16:creationId xmlns:a16="http://schemas.microsoft.com/office/drawing/2014/main" id="{5F5839C2-3FC3-43D7-847A-6CEF0A56A328}"/>
              </a:ext>
            </a:extLst>
          </p:cNvPr>
          <p:cNvSpPr txBox="1"/>
          <p:nvPr/>
        </p:nvSpPr>
        <p:spPr>
          <a:xfrm>
            <a:off x="1494682" y="2584488"/>
            <a:ext cx="4967078"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dolor sit </a:t>
            </a:r>
            <a:r>
              <a:rPr lang="en-US" altLang="zh-CN" sz="1000" dirty="0" err="1">
                <a:solidFill>
                  <a:schemeClr val="tx1">
                    <a:lumMod val="65000"/>
                    <a:lumOff val="35000"/>
                  </a:schemeClr>
                </a:solidFill>
                <a:latin typeface="+mn-ea"/>
              </a:rPr>
              <a:t>dit</a:t>
            </a:r>
            <a:r>
              <a:rPr lang="en-US" altLang="zh-CN" sz="1000" dirty="0">
                <a:solidFill>
                  <a:schemeClr val="tx1">
                    <a:lumMod val="65000"/>
                    <a:lumOff val="35000"/>
                  </a:schemeClr>
                </a:solidFill>
                <a:latin typeface="+mn-ea"/>
              </a:rPr>
              <a:t> </a:t>
            </a:r>
          </a:p>
        </p:txBody>
      </p:sp>
      <p:cxnSp>
        <p:nvCxnSpPr>
          <p:cNvPr id="27" name="直接连接符 26">
            <a:extLst>
              <a:ext uri="{FF2B5EF4-FFF2-40B4-BE49-F238E27FC236}">
                <a16:creationId xmlns:a16="http://schemas.microsoft.com/office/drawing/2014/main" id="{507F0BDE-DE3E-4215-8AE0-7FC1AEACBE92}"/>
              </a:ext>
            </a:extLst>
          </p:cNvPr>
          <p:cNvCxnSpPr>
            <a:cxnSpLocks/>
          </p:cNvCxnSpPr>
          <p:nvPr/>
        </p:nvCxnSpPr>
        <p:spPr>
          <a:xfrm>
            <a:off x="557090" y="2690910"/>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18BB5084-B4DB-4810-A77C-A4E457D0CE27}"/>
              </a:ext>
            </a:extLst>
          </p:cNvPr>
          <p:cNvCxnSpPr>
            <a:cxnSpLocks/>
          </p:cNvCxnSpPr>
          <p:nvPr/>
        </p:nvCxnSpPr>
        <p:spPr>
          <a:xfrm flipH="1">
            <a:off x="1146323" y="2236644"/>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ED0DD271-4936-4256-9632-D1AA2956A6BB}"/>
              </a:ext>
            </a:extLst>
          </p:cNvPr>
          <p:cNvGrpSpPr/>
          <p:nvPr/>
        </p:nvGrpSpPr>
        <p:grpSpPr>
          <a:xfrm>
            <a:off x="6422857" y="2630137"/>
            <a:ext cx="305485" cy="121546"/>
            <a:chOff x="1731523" y="1549563"/>
            <a:chExt cx="305485" cy="121546"/>
          </a:xfrm>
        </p:grpSpPr>
        <p:sp>
          <p:nvSpPr>
            <p:cNvPr id="41" name="平行四边形 40">
              <a:extLst>
                <a:ext uri="{FF2B5EF4-FFF2-40B4-BE49-F238E27FC236}">
                  <a16:creationId xmlns:a16="http://schemas.microsoft.com/office/drawing/2014/main" id="{AB958F18-B3D9-4401-B703-DAA15671C56B}"/>
                </a:ext>
              </a:extLst>
            </p:cNvPr>
            <p:cNvSpPr/>
            <p:nvPr/>
          </p:nvSpPr>
          <p:spPr>
            <a:xfrm>
              <a:off x="1731523"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4D6A6C59-FA4A-41D2-83C1-B8371EBCFFCF}"/>
                </a:ext>
              </a:extLst>
            </p:cNvPr>
            <p:cNvSpPr/>
            <p:nvPr/>
          </p:nvSpPr>
          <p:spPr>
            <a:xfrm>
              <a:off x="1787780"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a:extLst>
                <a:ext uri="{FF2B5EF4-FFF2-40B4-BE49-F238E27FC236}">
                  <a16:creationId xmlns:a16="http://schemas.microsoft.com/office/drawing/2014/main" id="{4909CAD6-0A26-4EA5-8FA8-56350E164135}"/>
                </a:ext>
              </a:extLst>
            </p:cNvPr>
            <p:cNvSpPr/>
            <p:nvPr/>
          </p:nvSpPr>
          <p:spPr>
            <a:xfrm>
              <a:off x="1844037"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a16="http://schemas.microsoft.com/office/drawing/2014/main" id="{97B3D0DA-7444-4626-9A89-8A465F3DF246}"/>
                </a:ext>
              </a:extLst>
            </p:cNvPr>
            <p:cNvSpPr/>
            <p:nvPr/>
          </p:nvSpPr>
          <p:spPr>
            <a:xfrm>
              <a:off x="1900294"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a:extLst>
              <a:ext uri="{FF2B5EF4-FFF2-40B4-BE49-F238E27FC236}">
                <a16:creationId xmlns:a16="http://schemas.microsoft.com/office/drawing/2014/main" id="{A8DB11C6-AE5D-4655-B89B-2FB83783FFC8}"/>
              </a:ext>
            </a:extLst>
          </p:cNvPr>
          <p:cNvSpPr txBox="1"/>
          <p:nvPr/>
        </p:nvSpPr>
        <p:spPr>
          <a:xfrm>
            <a:off x="642038" y="3663138"/>
            <a:ext cx="817531" cy="369332"/>
          </a:xfrm>
          <a:prstGeom prst="rect">
            <a:avLst/>
          </a:prstGeom>
          <a:noFill/>
        </p:spPr>
        <p:txBody>
          <a:bodyPr wrap="none">
            <a:spAutoFit/>
          </a:bodyPr>
          <a:lstStyle/>
          <a:p>
            <a:r>
              <a:rPr lang="zh-CN" altLang="en-US" spc="120" dirty="0">
                <a:solidFill>
                  <a:schemeClr val="bg1"/>
                </a:solidFill>
                <a:latin typeface="+mj-ea"/>
                <a:ea typeface="+mj-ea"/>
              </a:rPr>
              <a:t>安全感</a:t>
            </a:r>
          </a:p>
        </p:txBody>
      </p:sp>
      <p:sp>
        <p:nvSpPr>
          <p:cNvPr id="32" name="文本框 31">
            <a:extLst>
              <a:ext uri="{FF2B5EF4-FFF2-40B4-BE49-F238E27FC236}">
                <a16:creationId xmlns:a16="http://schemas.microsoft.com/office/drawing/2014/main" id="{4E5E9957-A031-4CA2-8F91-5C2F50E51341}"/>
              </a:ext>
            </a:extLst>
          </p:cNvPr>
          <p:cNvSpPr txBox="1"/>
          <p:nvPr/>
        </p:nvSpPr>
        <p:spPr>
          <a:xfrm>
            <a:off x="1464202" y="3431423"/>
            <a:ext cx="5399433"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spc="120" dirty="0">
              <a:solidFill>
                <a:schemeClr val="bg1">
                  <a:lumMod val="65000"/>
                </a:schemeClr>
              </a:solidFill>
              <a:latin typeface="+mn-ea"/>
            </a:endParaRPr>
          </a:p>
        </p:txBody>
      </p:sp>
      <p:sp>
        <p:nvSpPr>
          <p:cNvPr id="33" name="文本框 32">
            <a:extLst>
              <a:ext uri="{FF2B5EF4-FFF2-40B4-BE49-F238E27FC236}">
                <a16:creationId xmlns:a16="http://schemas.microsoft.com/office/drawing/2014/main" id="{FC61BCBE-4CBD-4B7A-8B83-55EF744284AB}"/>
              </a:ext>
            </a:extLst>
          </p:cNvPr>
          <p:cNvSpPr txBox="1"/>
          <p:nvPr/>
        </p:nvSpPr>
        <p:spPr>
          <a:xfrm>
            <a:off x="1494682" y="3979139"/>
            <a:ext cx="4967078"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dolor sit </a:t>
            </a:r>
            <a:r>
              <a:rPr lang="en-US" altLang="zh-CN" sz="1000" dirty="0" err="1">
                <a:solidFill>
                  <a:schemeClr val="tx1">
                    <a:lumMod val="65000"/>
                    <a:lumOff val="35000"/>
                  </a:schemeClr>
                </a:solidFill>
                <a:latin typeface="+mn-ea"/>
              </a:rPr>
              <a:t>dit</a:t>
            </a:r>
            <a:r>
              <a:rPr lang="en-US" altLang="zh-CN" sz="1000" dirty="0">
                <a:solidFill>
                  <a:schemeClr val="tx1">
                    <a:lumMod val="65000"/>
                    <a:lumOff val="35000"/>
                  </a:schemeClr>
                </a:solidFill>
                <a:latin typeface="+mn-ea"/>
              </a:rPr>
              <a:t> </a:t>
            </a:r>
          </a:p>
        </p:txBody>
      </p:sp>
      <p:cxnSp>
        <p:nvCxnSpPr>
          <p:cNvPr id="34" name="直接连接符 33">
            <a:extLst>
              <a:ext uri="{FF2B5EF4-FFF2-40B4-BE49-F238E27FC236}">
                <a16:creationId xmlns:a16="http://schemas.microsoft.com/office/drawing/2014/main" id="{5794633E-DD41-46C6-A459-48AF2E385EB0}"/>
              </a:ext>
            </a:extLst>
          </p:cNvPr>
          <p:cNvCxnSpPr>
            <a:cxnSpLocks/>
          </p:cNvCxnSpPr>
          <p:nvPr/>
        </p:nvCxnSpPr>
        <p:spPr>
          <a:xfrm>
            <a:off x="557090" y="4085561"/>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D1B5F64B-D0A1-4E45-A579-2E7A1F5648F4}"/>
              </a:ext>
            </a:extLst>
          </p:cNvPr>
          <p:cNvCxnSpPr>
            <a:cxnSpLocks/>
          </p:cNvCxnSpPr>
          <p:nvPr/>
        </p:nvCxnSpPr>
        <p:spPr>
          <a:xfrm flipH="1">
            <a:off x="1146323" y="3631295"/>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nvGrpSpPr>
          <p:cNvPr id="46" name="组合 45">
            <a:extLst>
              <a:ext uri="{FF2B5EF4-FFF2-40B4-BE49-F238E27FC236}">
                <a16:creationId xmlns:a16="http://schemas.microsoft.com/office/drawing/2014/main" id="{A61EB302-A3B2-4799-A070-CDD643962D7F}"/>
              </a:ext>
            </a:extLst>
          </p:cNvPr>
          <p:cNvGrpSpPr/>
          <p:nvPr/>
        </p:nvGrpSpPr>
        <p:grpSpPr>
          <a:xfrm>
            <a:off x="6421407" y="4024788"/>
            <a:ext cx="305485" cy="121546"/>
            <a:chOff x="1731523" y="1549563"/>
            <a:chExt cx="305485" cy="121546"/>
          </a:xfrm>
        </p:grpSpPr>
        <p:sp>
          <p:nvSpPr>
            <p:cNvPr id="47" name="平行四边形 46">
              <a:extLst>
                <a:ext uri="{FF2B5EF4-FFF2-40B4-BE49-F238E27FC236}">
                  <a16:creationId xmlns:a16="http://schemas.microsoft.com/office/drawing/2014/main" id="{64D27D09-1351-4A7D-BD23-B9B4238B8406}"/>
                </a:ext>
              </a:extLst>
            </p:cNvPr>
            <p:cNvSpPr/>
            <p:nvPr/>
          </p:nvSpPr>
          <p:spPr>
            <a:xfrm>
              <a:off x="1731523"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id="{CEEE43BB-7AA5-4F0D-9A6E-4AF587CCACD6}"/>
                </a:ext>
              </a:extLst>
            </p:cNvPr>
            <p:cNvSpPr/>
            <p:nvPr/>
          </p:nvSpPr>
          <p:spPr>
            <a:xfrm>
              <a:off x="1787780"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id="{998C8F44-2F74-4147-AE27-CB7EAD70A6A9}"/>
                </a:ext>
              </a:extLst>
            </p:cNvPr>
            <p:cNvSpPr/>
            <p:nvPr/>
          </p:nvSpPr>
          <p:spPr>
            <a:xfrm>
              <a:off x="1844037"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id="{FFB1FDE3-67C6-450D-8564-B5AB8B26D30C}"/>
                </a:ext>
              </a:extLst>
            </p:cNvPr>
            <p:cNvSpPr/>
            <p:nvPr/>
          </p:nvSpPr>
          <p:spPr>
            <a:xfrm>
              <a:off x="1900294"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a:extLst>
              <a:ext uri="{FF2B5EF4-FFF2-40B4-BE49-F238E27FC236}">
                <a16:creationId xmlns:a16="http://schemas.microsoft.com/office/drawing/2014/main" id="{69D6378F-B42B-4DC1-80B0-1F234406034A}"/>
              </a:ext>
            </a:extLst>
          </p:cNvPr>
          <p:cNvSpPr txBox="1"/>
          <p:nvPr/>
        </p:nvSpPr>
        <p:spPr>
          <a:xfrm>
            <a:off x="546930" y="5057788"/>
            <a:ext cx="1028487" cy="369332"/>
          </a:xfrm>
          <a:prstGeom prst="rect">
            <a:avLst/>
          </a:prstGeom>
          <a:noFill/>
        </p:spPr>
        <p:txBody>
          <a:bodyPr wrap="none">
            <a:spAutoFit/>
          </a:bodyPr>
          <a:lstStyle/>
          <a:p>
            <a:r>
              <a:rPr lang="zh-CN" altLang="en-US" spc="120" dirty="0">
                <a:solidFill>
                  <a:schemeClr val="bg1"/>
                </a:solidFill>
                <a:latin typeface="+mj-ea"/>
                <a:ea typeface="+mj-ea"/>
              </a:rPr>
              <a:t>身份认同</a:t>
            </a:r>
          </a:p>
        </p:txBody>
      </p:sp>
      <p:sp>
        <p:nvSpPr>
          <p:cNvPr id="37" name="文本框 36">
            <a:extLst>
              <a:ext uri="{FF2B5EF4-FFF2-40B4-BE49-F238E27FC236}">
                <a16:creationId xmlns:a16="http://schemas.microsoft.com/office/drawing/2014/main" id="{83741B8F-4356-4EE9-8ED9-1BA558526318}"/>
              </a:ext>
            </a:extLst>
          </p:cNvPr>
          <p:cNvSpPr txBox="1"/>
          <p:nvPr/>
        </p:nvSpPr>
        <p:spPr>
          <a:xfrm>
            <a:off x="1464202" y="4826074"/>
            <a:ext cx="5399433"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spc="120" dirty="0">
              <a:solidFill>
                <a:schemeClr val="bg1">
                  <a:lumMod val="65000"/>
                </a:schemeClr>
              </a:solidFill>
              <a:latin typeface="+mn-ea"/>
            </a:endParaRPr>
          </a:p>
        </p:txBody>
      </p:sp>
      <p:sp>
        <p:nvSpPr>
          <p:cNvPr id="38" name="文本框 37">
            <a:extLst>
              <a:ext uri="{FF2B5EF4-FFF2-40B4-BE49-F238E27FC236}">
                <a16:creationId xmlns:a16="http://schemas.microsoft.com/office/drawing/2014/main" id="{7923D6DD-1FCF-49EF-9181-5F1F6B5D9869}"/>
              </a:ext>
            </a:extLst>
          </p:cNvPr>
          <p:cNvSpPr txBox="1"/>
          <p:nvPr/>
        </p:nvSpPr>
        <p:spPr>
          <a:xfrm>
            <a:off x="1494682" y="5373790"/>
            <a:ext cx="4967078"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dolor sit </a:t>
            </a:r>
            <a:r>
              <a:rPr lang="en-US" altLang="zh-CN" sz="1000" dirty="0" err="1">
                <a:solidFill>
                  <a:schemeClr val="tx1">
                    <a:lumMod val="65000"/>
                    <a:lumOff val="35000"/>
                  </a:schemeClr>
                </a:solidFill>
                <a:latin typeface="+mn-ea"/>
              </a:rPr>
              <a:t>dit</a:t>
            </a:r>
            <a:r>
              <a:rPr lang="en-US" altLang="zh-CN" sz="1000" dirty="0">
                <a:solidFill>
                  <a:schemeClr val="tx1">
                    <a:lumMod val="65000"/>
                    <a:lumOff val="35000"/>
                  </a:schemeClr>
                </a:solidFill>
                <a:latin typeface="+mn-ea"/>
              </a:rPr>
              <a:t> </a:t>
            </a:r>
          </a:p>
        </p:txBody>
      </p:sp>
      <p:cxnSp>
        <p:nvCxnSpPr>
          <p:cNvPr id="39" name="直接连接符 38">
            <a:extLst>
              <a:ext uri="{FF2B5EF4-FFF2-40B4-BE49-F238E27FC236}">
                <a16:creationId xmlns:a16="http://schemas.microsoft.com/office/drawing/2014/main" id="{66819BC0-798A-48B1-B85D-0B154276890E}"/>
              </a:ext>
            </a:extLst>
          </p:cNvPr>
          <p:cNvCxnSpPr>
            <a:cxnSpLocks/>
          </p:cNvCxnSpPr>
          <p:nvPr/>
        </p:nvCxnSpPr>
        <p:spPr>
          <a:xfrm>
            <a:off x="557090" y="5480212"/>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D928018D-DAFB-4DB9-89ED-05F66829CD5A}"/>
              </a:ext>
            </a:extLst>
          </p:cNvPr>
          <p:cNvCxnSpPr>
            <a:cxnSpLocks/>
          </p:cNvCxnSpPr>
          <p:nvPr/>
        </p:nvCxnSpPr>
        <p:spPr>
          <a:xfrm flipH="1">
            <a:off x="1146323" y="5025946"/>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575550D6-8F79-4383-9761-B3983D2C4E5C}"/>
              </a:ext>
            </a:extLst>
          </p:cNvPr>
          <p:cNvGrpSpPr/>
          <p:nvPr/>
        </p:nvGrpSpPr>
        <p:grpSpPr>
          <a:xfrm>
            <a:off x="6422857" y="5416631"/>
            <a:ext cx="305485" cy="121546"/>
            <a:chOff x="1731523" y="1549563"/>
            <a:chExt cx="305485" cy="121546"/>
          </a:xfrm>
        </p:grpSpPr>
        <p:sp>
          <p:nvSpPr>
            <p:cNvPr id="52" name="平行四边形 51">
              <a:extLst>
                <a:ext uri="{FF2B5EF4-FFF2-40B4-BE49-F238E27FC236}">
                  <a16:creationId xmlns:a16="http://schemas.microsoft.com/office/drawing/2014/main" id="{09893A6E-B150-4F97-B34A-D29424A5B22D}"/>
                </a:ext>
              </a:extLst>
            </p:cNvPr>
            <p:cNvSpPr/>
            <p:nvPr/>
          </p:nvSpPr>
          <p:spPr>
            <a:xfrm>
              <a:off x="1731523"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a:extLst>
                <a:ext uri="{FF2B5EF4-FFF2-40B4-BE49-F238E27FC236}">
                  <a16:creationId xmlns:a16="http://schemas.microsoft.com/office/drawing/2014/main" id="{7B8D8C95-6F5B-4780-8ACA-B15EA9AC8C7A}"/>
                </a:ext>
              </a:extLst>
            </p:cNvPr>
            <p:cNvSpPr/>
            <p:nvPr/>
          </p:nvSpPr>
          <p:spPr>
            <a:xfrm>
              <a:off x="1787780"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a:extLst>
                <a:ext uri="{FF2B5EF4-FFF2-40B4-BE49-F238E27FC236}">
                  <a16:creationId xmlns:a16="http://schemas.microsoft.com/office/drawing/2014/main" id="{CD54E984-5811-4E18-BC1A-7BC4FEDE2159}"/>
                </a:ext>
              </a:extLst>
            </p:cNvPr>
            <p:cNvSpPr/>
            <p:nvPr/>
          </p:nvSpPr>
          <p:spPr>
            <a:xfrm>
              <a:off x="1844037"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a16="http://schemas.microsoft.com/office/drawing/2014/main" id="{B2417339-1037-41E9-A010-54B81E822FFD}"/>
                </a:ext>
              </a:extLst>
            </p:cNvPr>
            <p:cNvSpPr/>
            <p:nvPr/>
          </p:nvSpPr>
          <p:spPr>
            <a:xfrm>
              <a:off x="1900294" y="1549563"/>
              <a:ext cx="136714" cy="121546"/>
            </a:xfrm>
            <a:prstGeom prst="parallelogram">
              <a:avLst>
                <a:gd name="adj" fmla="val 847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51143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6441789-CA29-4C7B-A181-43EBB5049E36}"/>
              </a:ext>
            </a:extLst>
          </p:cNvPr>
          <p:cNvSpPr txBox="1"/>
          <p:nvPr/>
        </p:nvSpPr>
        <p:spPr>
          <a:xfrm>
            <a:off x="5810498" y="1661997"/>
            <a:ext cx="1231427" cy="3154710"/>
          </a:xfrm>
          <a:prstGeom prst="rect">
            <a:avLst/>
          </a:prstGeom>
          <a:noFill/>
        </p:spPr>
        <p:txBody>
          <a:bodyPr wrap="none" rtlCol="0">
            <a:spAutoFit/>
          </a:bodyPr>
          <a:lstStyle/>
          <a:p>
            <a:pPr algn="dist"/>
            <a:r>
              <a:rPr lang="en-US" altLang="zh-CN" sz="199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rPr>
              <a:t>P</a:t>
            </a:r>
            <a:endParaRPr lang="zh-CN" altLang="en-US" sz="80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endParaRPr>
          </a:p>
        </p:txBody>
      </p:sp>
      <p:sp>
        <p:nvSpPr>
          <p:cNvPr id="4" name="文本框 3">
            <a:extLst>
              <a:ext uri="{FF2B5EF4-FFF2-40B4-BE49-F238E27FC236}">
                <a16:creationId xmlns:a16="http://schemas.microsoft.com/office/drawing/2014/main" id="{060C5ECC-99A8-410F-8925-95F0778B7BB7}"/>
              </a:ext>
            </a:extLst>
          </p:cNvPr>
          <p:cNvSpPr txBox="1"/>
          <p:nvPr/>
        </p:nvSpPr>
        <p:spPr>
          <a:xfrm flipH="1">
            <a:off x="6548315" y="3231222"/>
            <a:ext cx="4158652" cy="1200329"/>
          </a:xfrm>
          <a:prstGeom prst="rect">
            <a:avLst/>
          </a:prstGeom>
          <a:noFill/>
        </p:spPr>
        <p:txBody>
          <a:bodyPr wrap="square" rtlCol="0">
            <a:spAutoFit/>
          </a:bodyPr>
          <a:lstStyle/>
          <a:p>
            <a:pPr algn="dist"/>
            <a:r>
              <a:rPr kumimoji="0" lang="en-US" altLang="zh-CN" sz="7200" b="0" i="0" u="none" strike="noStrike" kern="1200" cap="none" normalizeH="0" baseline="0" noProof="0" dirty="0">
                <a:ln>
                  <a:noFill/>
                </a:ln>
                <a:solidFill>
                  <a:prstClr val="white"/>
                </a:solidFill>
                <a:effectLst>
                  <a:outerShdw dist="38100" algn="l" rotWithShape="0">
                    <a:schemeClr val="bg1">
                      <a:alpha val="40000"/>
                    </a:schemeClr>
                  </a:outerShdw>
                </a:effectLst>
                <a:uLnTx/>
                <a:uFillTx/>
                <a:latin typeface="Agency FB"/>
                <a:ea typeface="OPPOSans R"/>
                <a:cs typeface="+mn-cs"/>
              </a:rPr>
              <a:t>art</a:t>
            </a:r>
            <a:r>
              <a:rPr lang="en-US" altLang="zh-CN" sz="7200" dirty="0">
                <a:solidFill>
                  <a:prstClr val="white"/>
                </a:solidFill>
                <a:effectLst>
                  <a:outerShdw dist="38100" algn="l" rotWithShape="0">
                    <a:schemeClr val="bg1">
                      <a:alpha val="40000"/>
                    </a:schemeClr>
                  </a:outerShdw>
                </a:effectLst>
                <a:latin typeface="Agency FB"/>
                <a:ea typeface="OPPOSans R"/>
              </a:rPr>
              <a:t> </a:t>
            </a:r>
            <a:r>
              <a:rPr kumimoji="0" lang="en-US" altLang="zh-CN" sz="7200" b="0" i="0" u="none" strike="noStrike" kern="1200" cap="none" normalizeH="0" baseline="0" noProof="0" dirty="0" err="1">
                <a:ln>
                  <a:noFill/>
                </a:ln>
                <a:solidFill>
                  <a:prstClr val="white"/>
                </a:solidFill>
                <a:effectLst>
                  <a:outerShdw dist="38100" algn="l" rotWithShape="0">
                    <a:schemeClr val="bg1">
                      <a:alpha val="40000"/>
                    </a:schemeClr>
                  </a:outerShdw>
                </a:effectLst>
                <a:uLnTx/>
                <a:uFillTx/>
                <a:latin typeface="Agency FB"/>
                <a:ea typeface="OPPOSans R"/>
                <a:cs typeface="+mn-cs"/>
              </a:rPr>
              <a:t>thr</a:t>
            </a:r>
            <a:endParaRPr lang="zh-CN" altLang="en-US" sz="7200" dirty="0">
              <a:solidFill>
                <a:schemeClr val="bg1"/>
              </a:solidFill>
              <a:effectLst>
                <a:outerShdw dist="38100" algn="l" rotWithShape="0">
                  <a:schemeClr val="bg1">
                    <a:alpha val="40000"/>
                  </a:schemeClr>
                </a:outerShdw>
              </a:effectLst>
            </a:endParaRPr>
          </a:p>
        </p:txBody>
      </p:sp>
      <p:sp>
        <p:nvSpPr>
          <p:cNvPr id="5" name="文本框 4">
            <a:extLst>
              <a:ext uri="{FF2B5EF4-FFF2-40B4-BE49-F238E27FC236}">
                <a16:creationId xmlns:a16="http://schemas.microsoft.com/office/drawing/2014/main" id="{F269F07D-8AB6-4FF7-B9FE-849F3B0232D9}"/>
              </a:ext>
            </a:extLst>
          </p:cNvPr>
          <p:cNvSpPr txBox="1"/>
          <p:nvPr/>
        </p:nvSpPr>
        <p:spPr>
          <a:xfrm>
            <a:off x="7041925" y="2190962"/>
            <a:ext cx="3665042" cy="769441"/>
          </a:xfrm>
          <a:prstGeom prst="rect">
            <a:avLst/>
          </a:prstGeom>
          <a:noFill/>
          <a:effectLst/>
        </p:spPr>
        <p:txBody>
          <a:bodyPr wrap="square" rtlCol="0">
            <a:spAutoFit/>
          </a:bodyPr>
          <a:lstStyle>
            <a:defPPr>
              <a:defRPr lang="zh-CN"/>
            </a:defPPr>
            <a:lvl1pPr>
              <a:defRPr sz="80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pPr algn="dist"/>
            <a:r>
              <a:rPr lang="zh-CN" altLang="en-US" sz="4400" dirty="0">
                <a:solidFill>
                  <a:schemeClr val="accent2"/>
                </a:solidFill>
              </a:rPr>
              <a:t>元宇宙的技术</a:t>
            </a:r>
          </a:p>
        </p:txBody>
      </p:sp>
      <p:sp>
        <p:nvSpPr>
          <p:cNvPr id="6" name="文本框 5">
            <a:extLst>
              <a:ext uri="{FF2B5EF4-FFF2-40B4-BE49-F238E27FC236}">
                <a16:creationId xmlns:a16="http://schemas.microsoft.com/office/drawing/2014/main" id="{9A9E78BB-3C07-492D-B7AA-70CB3BB0F431}"/>
              </a:ext>
            </a:extLst>
          </p:cNvPr>
          <p:cNvSpPr txBox="1"/>
          <p:nvPr/>
        </p:nvSpPr>
        <p:spPr>
          <a:xfrm>
            <a:off x="7041925" y="3121223"/>
            <a:ext cx="3665042" cy="307777"/>
          </a:xfrm>
          <a:prstGeom prst="rect">
            <a:avLst/>
          </a:prstGeom>
          <a:noFill/>
        </p:spPr>
        <p:txBody>
          <a:bodyPr wrap="square" rtlCol="0">
            <a:spAutoFit/>
          </a:bodyPr>
          <a:lstStyle/>
          <a:p>
            <a:pPr algn="dist"/>
            <a:r>
              <a:rPr lang="en-US" altLang="zh-CN" sz="1400" dirty="0">
                <a:solidFill>
                  <a:schemeClr val="bg1"/>
                </a:solidFill>
                <a:latin typeface="+mn-ea"/>
              </a:rPr>
              <a:t>TECHNOLOGY OF THE FUTURE</a:t>
            </a:r>
          </a:p>
        </p:txBody>
      </p:sp>
      <p:sp>
        <p:nvSpPr>
          <p:cNvPr id="7" name="文本框 6">
            <a:extLst>
              <a:ext uri="{FF2B5EF4-FFF2-40B4-BE49-F238E27FC236}">
                <a16:creationId xmlns:a16="http://schemas.microsoft.com/office/drawing/2014/main" id="{BCEF8B10-B962-434E-B7DB-D8251984153C}"/>
              </a:ext>
            </a:extLst>
          </p:cNvPr>
          <p:cNvSpPr txBox="1"/>
          <p:nvPr/>
        </p:nvSpPr>
        <p:spPr>
          <a:xfrm>
            <a:off x="5930601" y="4431551"/>
            <a:ext cx="4776366" cy="450444"/>
          </a:xfrm>
          <a:prstGeom prst="rect">
            <a:avLst/>
          </a:prstGeom>
          <a:noFill/>
        </p:spPr>
        <p:txBody>
          <a:bodyPr wrap="square">
            <a:spAutoFit/>
          </a:bodyPr>
          <a:lstStyle/>
          <a:p>
            <a:pPr algn="ctr">
              <a:lnSpc>
                <a:spcPct val="120000"/>
              </a:lnSpc>
            </a:pPr>
            <a:r>
              <a:rPr lang="zh-CN" altLang="en-US" sz="1000" spc="120" dirty="0">
                <a:solidFill>
                  <a:schemeClr val="bg1">
                    <a:lumMod val="50000"/>
                  </a:schemeClr>
                </a:solidFill>
              </a:rPr>
              <a:t>如果可以创造千万个虚假的世界，而世界上只有一个真实的世界，那如何确定，我们现在所处的这个世界，就是那千万分之一的真实</a:t>
            </a:r>
          </a:p>
        </p:txBody>
      </p:sp>
      <p:pic>
        <p:nvPicPr>
          <p:cNvPr id="8" name="图片 7">
            <a:extLst>
              <a:ext uri="{FF2B5EF4-FFF2-40B4-BE49-F238E27FC236}">
                <a16:creationId xmlns:a16="http://schemas.microsoft.com/office/drawing/2014/main" id="{AF124C0B-9ED9-41BC-9181-39B3ADC8A7F2}"/>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7255977" y="2683089"/>
            <a:ext cx="3212314" cy="469892"/>
          </a:xfrm>
          <a:prstGeom prst="rect">
            <a:avLst/>
          </a:prstGeom>
        </p:spPr>
      </p:pic>
      <p:grpSp>
        <p:nvGrpSpPr>
          <p:cNvPr id="9" name="组合 8">
            <a:extLst>
              <a:ext uri="{FF2B5EF4-FFF2-40B4-BE49-F238E27FC236}">
                <a16:creationId xmlns:a16="http://schemas.microsoft.com/office/drawing/2014/main" id="{ECE152C0-333B-4962-9ADB-532C65C9B330}"/>
              </a:ext>
            </a:extLst>
          </p:cNvPr>
          <p:cNvGrpSpPr/>
          <p:nvPr/>
        </p:nvGrpSpPr>
        <p:grpSpPr>
          <a:xfrm rot="5400000">
            <a:off x="8520245" y="3812193"/>
            <a:ext cx="145341" cy="293308"/>
            <a:chOff x="2061949" y="5121387"/>
            <a:chExt cx="145341" cy="293308"/>
          </a:xfrm>
        </p:grpSpPr>
        <p:sp>
          <p:nvSpPr>
            <p:cNvPr id="10" name="箭头: V 形 9">
              <a:extLst>
                <a:ext uri="{FF2B5EF4-FFF2-40B4-BE49-F238E27FC236}">
                  <a16:creationId xmlns:a16="http://schemas.microsoft.com/office/drawing/2014/main" id="{8B69BA16-C46B-4E04-8B6C-6ECBF3EA78B2}"/>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id="{DB45685D-F10F-49B4-A318-90C880085775}"/>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框 11">
            <a:extLst>
              <a:ext uri="{FF2B5EF4-FFF2-40B4-BE49-F238E27FC236}">
                <a16:creationId xmlns:a16="http://schemas.microsoft.com/office/drawing/2014/main" id="{73B40450-6137-450E-B69C-D9ED9560C9C1}"/>
              </a:ext>
            </a:extLst>
          </p:cNvPr>
          <p:cNvSpPr txBox="1"/>
          <p:nvPr/>
        </p:nvSpPr>
        <p:spPr>
          <a:xfrm>
            <a:off x="2136993" y="4881995"/>
            <a:ext cx="2489038" cy="830997"/>
          </a:xfrm>
          <a:prstGeom prst="rect">
            <a:avLst/>
          </a:prstGeom>
          <a:noFill/>
        </p:spPr>
        <p:txBody>
          <a:bodyPr wrap="square">
            <a:spAutoFit/>
            <a:scene3d>
              <a:camera prst="perspectiveRight" fov="7200000">
                <a:rot lat="300000" lon="19499988" rev="0"/>
              </a:camera>
              <a:lightRig rig="threePt" dir="t"/>
            </a:scene3d>
            <a:sp3d extrusionH="44450">
              <a:extrusionClr>
                <a:schemeClr val="accent2"/>
              </a:extrusionClr>
            </a:sp3d>
          </a:bodyPr>
          <a:lstStyle/>
          <a:p>
            <a:pPr algn="dist"/>
            <a:r>
              <a:rPr lang="en-US" altLang="zh-CN" sz="4800" dirty="0">
                <a:solidFill>
                  <a:schemeClr val="bg1"/>
                </a:solidFill>
                <a:effectLst/>
              </a:rPr>
              <a:t>METAVERSE</a:t>
            </a:r>
            <a:endParaRPr lang="zh-CN" altLang="en-US" sz="4800" dirty="0">
              <a:solidFill>
                <a:schemeClr val="bg1"/>
              </a:solidFill>
              <a:effectLst/>
            </a:endParaRPr>
          </a:p>
        </p:txBody>
      </p:sp>
      <p:sp>
        <p:nvSpPr>
          <p:cNvPr id="13" name="文本框 12">
            <a:extLst>
              <a:ext uri="{FF2B5EF4-FFF2-40B4-BE49-F238E27FC236}">
                <a16:creationId xmlns:a16="http://schemas.microsoft.com/office/drawing/2014/main" id="{C3C76A65-4959-4D86-94DF-51EB434A3A00}"/>
              </a:ext>
            </a:extLst>
          </p:cNvPr>
          <p:cNvSpPr txBox="1"/>
          <p:nvPr>
            <p:custDataLst>
              <p:tags r:id="rId1"/>
            </p:custDataLst>
          </p:nvPr>
        </p:nvSpPr>
        <p:spPr>
          <a:xfrm rot="21428578">
            <a:off x="1977807" y="2304832"/>
            <a:ext cx="673369" cy="615553"/>
          </a:xfrm>
          <a:prstGeom prst="rect">
            <a:avLst/>
          </a:prstGeom>
          <a:noFill/>
          <a:effectLst/>
          <a:scene3d>
            <a:camera prst="perspectiveRight" fov="3600000">
              <a:rot lat="300000" lon="20399999" rev="0"/>
            </a:camera>
            <a:lightRig rig="threePt" dir="t"/>
          </a:scene3d>
        </p:spPr>
        <p:txBody>
          <a:bodyPr wrap="square" lIns="182880" tIns="91440" rIns="182880" bIns="91440" rtlCol="0">
            <a:spAutoFit/>
            <a:sp3d extrusionH="19050"/>
          </a:bodyPr>
          <a:lstStyle/>
          <a:p>
            <a:pPr algn="dist"/>
            <a:r>
              <a:rPr lang="en-US" altLang="zh-CN" sz="2800" dirty="0">
                <a:solidFill>
                  <a:schemeClr val="bg1"/>
                </a:solidFill>
                <a:effectLst>
                  <a:outerShdw blurRad="127000" dist="101600" dir="5400000" algn="t" rotWithShape="0">
                    <a:schemeClr val="bg1">
                      <a:alpha val="40000"/>
                    </a:schemeClr>
                  </a:outerShdw>
                </a:effectLst>
                <a:ea typeface="+mj-ea"/>
              </a:rPr>
              <a:t>03</a:t>
            </a:r>
            <a:endParaRPr lang="zh-CN" altLang="en-US" sz="2800" dirty="0">
              <a:solidFill>
                <a:schemeClr val="bg1"/>
              </a:solidFill>
              <a:effectLst>
                <a:outerShdw blurRad="127000" dist="101600" dir="5400000" algn="t" rotWithShape="0">
                  <a:schemeClr val="bg1">
                    <a:alpha val="40000"/>
                  </a:schemeClr>
                </a:outerShdw>
              </a:effectLst>
              <a:ea typeface="+mj-ea"/>
            </a:endParaRPr>
          </a:p>
        </p:txBody>
      </p:sp>
    </p:spTree>
    <p:extLst>
      <p:ext uri="{BB962C8B-B14F-4D97-AF65-F5344CB8AC3E}">
        <p14:creationId xmlns:p14="http://schemas.microsoft.com/office/powerpoint/2010/main" val="3097835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595D04-5A0C-4B93-95EB-2EDA05D5E12C}"/>
              </a:ext>
            </a:extLst>
          </p:cNvPr>
          <p:cNvSpPr>
            <a:spLocks noGrp="1"/>
          </p:cNvSpPr>
          <p:nvPr>
            <p:ph type="title"/>
          </p:nvPr>
        </p:nvSpPr>
        <p:spPr/>
        <p:txBody>
          <a:bodyPr/>
          <a:lstStyle/>
          <a:p>
            <a:r>
              <a:rPr lang="zh-CN" altLang="en-US" dirty="0"/>
              <a:t>元宇宙的关系</a:t>
            </a:r>
          </a:p>
        </p:txBody>
      </p:sp>
      <p:sp>
        <p:nvSpPr>
          <p:cNvPr id="54" name="任意多边形: 形状 53">
            <a:extLst>
              <a:ext uri="{FF2B5EF4-FFF2-40B4-BE49-F238E27FC236}">
                <a16:creationId xmlns:a16="http://schemas.microsoft.com/office/drawing/2014/main" id="{E5185D9A-F51A-4D93-9E69-076A12DAB339}"/>
              </a:ext>
            </a:extLst>
          </p:cNvPr>
          <p:cNvSpPr/>
          <p:nvPr/>
        </p:nvSpPr>
        <p:spPr>
          <a:xfrm>
            <a:off x="3852244" y="1377238"/>
            <a:ext cx="4248647" cy="4499750"/>
          </a:xfrm>
          <a:custGeom>
            <a:avLst/>
            <a:gdLst>
              <a:gd name="connsiteX0" fmla="*/ 271232 w 4544561"/>
              <a:gd name="connsiteY0" fmla="*/ 3704511 h 4206640"/>
              <a:gd name="connsiteX1" fmla="*/ 4273328 w 4544561"/>
              <a:gd name="connsiteY1" fmla="*/ 3704511 h 4206640"/>
              <a:gd name="connsiteX2" fmla="*/ 4544561 w 4544561"/>
              <a:gd name="connsiteY2" fmla="*/ 4206640 h 4206640"/>
              <a:gd name="connsiteX3" fmla="*/ 0 w 4544561"/>
              <a:gd name="connsiteY3" fmla="*/ 4206640 h 4206640"/>
              <a:gd name="connsiteX4" fmla="*/ 567161 w 4544561"/>
              <a:gd name="connsiteY4" fmla="*/ 3156663 h 4206640"/>
              <a:gd name="connsiteX5" fmla="*/ 3977400 w 4544561"/>
              <a:gd name="connsiteY5" fmla="*/ 3156663 h 4206640"/>
              <a:gd name="connsiteX6" fmla="*/ 4248632 w 4544561"/>
              <a:gd name="connsiteY6" fmla="*/ 3658792 h 4206640"/>
              <a:gd name="connsiteX7" fmla="*/ 295928 w 4544561"/>
              <a:gd name="connsiteY7" fmla="*/ 3658792 h 4206640"/>
              <a:gd name="connsiteX8" fmla="*/ 859324 w 4544561"/>
              <a:gd name="connsiteY8" fmla="*/ 2615785 h 4206640"/>
              <a:gd name="connsiteX9" fmla="*/ 3685236 w 4544561"/>
              <a:gd name="connsiteY9" fmla="*/ 2615785 h 4206640"/>
              <a:gd name="connsiteX10" fmla="*/ 3952704 w 4544561"/>
              <a:gd name="connsiteY10" fmla="*/ 3110944 h 4206640"/>
              <a:gd name="connsiteX11" fmla="*/ 591857 w 4544561"/>
              <a:gd name="connsiteY11" fmla="*/ 3110944 h 4206640"/>
              <a:gd name="connsiteX12" fmla="*/ 1161988 w 4544561"/>
              <a:gd name="connsiteY12" fmla="*/ 2055468 h 4206640"/>
              <a:gd name="connsiteX13" fmla="*/ 3382573 w 4544561"/>
              <a:gd name="connsiteY13" fmla="*/ 2055468 h 4206640"/>
              <a:gd name="connsiteX14" fmla="*/ 3653805 w 4544561"/>
              <a:gd name="connsiteY14" fmla="*/ 2557596 h 4206640"/>
              <a:gd name="connsiteX15" fmla="*/ 890756 w 4544561"/>
              <a:gd name="connsiteY15" fmla="*/ 2557596 h 4206640"/>
              <a:gd name="connsiteX16" fmla="*/ 1460887 w 4544561"/>
              <a:gd name="connsiteY16" fmla="*/ 1502121 h 4206640"/>
              <a:gd name="connsiteX17" fmla="*/ 3083674 w 4544561"/>
              <a:gd name="connsiteY17" fmla="*/ 1502121 h 4206640"/>
              <a:gd name="connsiteX18" fmla="*/ 3354906 w 4544561"/>
              <a:gd name="connsiteY18" fmla="*/ 2004250 h 4206640"/>
              <a:gd name="connsiteX19" fmla="*/ 1189654 w 4544561"/>
              <a:gd name="connsiteY19" fmla="*/ 2004250 h 4206640"/>
              <a:gd name="connsiteX20" fmla="*/ 1759785 w 4544561"/>
              <a:gd name="connsiteY20" fmla="*/ 948774 h 4206640"/>
              <a:gd name="connsiteX21" fmla="*/ 2784775 w 4544561"/>
              <a:gd name="connsiteY21" fmla="*/ 948774 h 4206640"/>
              <a:gd name="connsiteX22" fmla="*/ 3056007 w 4544561"/>
              <a:gd name="connsiteY22" fmla="*/ 1450903 h 4206640"/>
              <a:gd name="connsiteX23" fmla="*/ 1488553 w 4544561"/>
              <a:gd name="connsiteY23" fmla="*/ 1450903 h 4206640"/>
              <a:gd name="connsiteX24" fmla="*/ 2272280 w 4544561"/>
              <a:gd name="connsiteY24" fmla="*/ 0 h 4206640"/>
              <a:gd name="connsiteX25" fmla="*/ 2757109 w 4544561"/>
              <a:gd name="connsiteY25" fmla="*/ 897556 h 4206640"/>
              <a:gd name="connsiteX26" fmla="*/ 1787452 w 4544561"/>
              <a:gd name="connsiteY26" fmla="*/ 897556 h 420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44561" h="4206640">
                <a:moveTo>
                  <a:pt x="271232" y="3704511"/>
                </a:moveTo>
                <a:lnTo>
                  <a:pt x="4273328" y="3704511"/>
                </a:lnTo>
                <a:lnTo>
                  <a:pt x="4544561" y="4206640"/>
                </a:lnTo>
                <a:lnTo>
                  <a:pt x="0" y="4206640"/>
                </a:lnTo>
                <a:close/>
                <a:moveTo>
                  <a:pt x="567161" y="3156663"/>
                </a:moveTo>
                <a:lnTo>
                  <a:pt x="3977400" y="3156663"/>
                </a:lnTo>
                <a:lnTo>
                  <a:pt x="4248632" y="3658792"/>
                </a:lnTo>
                <a:lnTo>
                  <a:pt x="295928" y="3658792"/>
                </a:lnTo>
                <a:close/>
                <a:moveTo>
                  <a:pt x="859324" y="2615785"/>
                </a:moveTo>
                <a:lnTo>
                  <a:pt x="3685236" y="2615785"/>
                </a:lnTo>
                <a:lnTo>
                  <a:pt x="3952704" y="3110944"/>
                </a:lnTo>
                <a:lnTo>
                  <a:pt x="591857" y="3110944"/>
                </a:lnTo>
                <a:close/>
                <a:moveTo>
                  <a:pt x="1161988" y="2055468"/>
                </a:moveTo>
                <a:lnTo>
                  <a:pt x="3382573" y="2055468"/>
                </a:lnTo>
                <a:lnTo>
                  <a:pt x="3653805" y="2557596"/>
                </a:lnTo>
                <a:lnTo>
                  <a:pt x="890756" y="2557596"/>
                </a:lnTo>
                <a:close/>
                <a:moveTo>
                  <a:pt x="1460887" y="1502121"/>
                </a:moveTo>
                <a:lnTo>
                  <a:pt x="3083674" y="1502121"/>
                </a:lnTo>
                <a:lnTo>
                  <a:pt x="3354906" y="2004250"/>
                </a:lnTo>
                <a:lnTo>
                  <a:pt x="1189654" y="2004250"/>
                </a:lnTo>
                <a:close/>
                <a:moveTo>
                  <a:pt x="1759785" y="948774"/>
                </a:moveTo>
                <a:lnTo>
                  <a:pt x="2784775" y="948774"/>
                </a:lnTo>
                <a:lnTo>
                  <a:pt x="3056007" y="1450903"/>
                </a:lnTo>
                <a:lnTo>
                  <a:pt x="1488553" y="1450903"/>
                </a:lnTo>
                <a:close/>
                <a:moveTo>
                  <a:pt x="2272280" y="0"/>
                </a:moveTo>
                <a:lnTo>
                  <a:pt x="2757109" y="897556"/>
                </a:lnTo>
                <a:lnTo>
                  <a:pt x="1787452" y="897556"/>
                </a:lnTo>
                <a:close/>
              </a:path>
            </a:pathLst>
          </a:custGeom>
          <a:solidFill>
            <a:schemeClr val="tx1">
              <a:alpha val="32000"/>
            </a:schemeClr>
          </a:solidFill>
          <a:ln w="19050">
            <a:solidFill>
              <a:schemeClr val="accent2"/>
            </a:solidFill>
          </a:ln>
          <a:effectLst>
            <a:glow rad="63500">
              <a:schemeClr val="accent2">
                <a:satMod val="175000"/>
                <a:alpha val="10000"/>
              </a:schemeClr>
            </a:glo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6" name="文本框 45">
            <a:extLst>
              <a:ext uri="{FF2B5EF4-FFF2-40B4-BE49-F238E27FC236}">
                <a16:creationId xmlns:a16="http://schemas.microsoft.com/office/drawing/2014/main" id="{0723E2AC-6BDA-45B5-83E6-DF6C1A749185}"/>
              </a:ext>
            </a:extLst>
          </p:cNvPr>
          <p:cNvSpPr txBox="1"/>
          <p:nvPr/>
        </p:nvSpPr>
        <p:spPr>
          <a:xfrm>
            <a:off x="5575474" y="1955690"/>
            <a:ext cx="817531" cy="369332"/>
          </a:xfrm>
          <a:prstGeom prst="rect">
            <a:avLst/>
          </a:prstGeom>
          <a:noFill/>
          <a:scene3d>
            <a:camera prst="orthographicFront"/>
            <a:lightRig rig="threePt" dir="t"/>
          </a:scene3d>
          <a:sp3d prstMaterial="matte"/>
        </p:spPr>
        <p:txBody>
          <a:bodyPr wrap="none">
            <a:spAutoFit/>
          </a:bodyPr>
          <a:lstStyle/>
          <a:p>
            <a:pPr algn="ctr"/>
            <a:r>
              <a:rPr kumimoji="0" lang="zh-CN" altLang="en-US" b="0" i="0" u="none" strike="noStrike" kern="1200" cap="none" spc="120" normalizeH="0" noProof="0" dirty="0">
                <a:ln>
                  <a:noFill/>
                </a:ln>
                <a:gradFill>
                  <a:gsLst>
                    <a:gs pos="0">
                      <a:schemeClr val="accent2">
                        <a:lumMod val="50000"/>
                      </a:schemeClr>
                    </a:gs>
                    <a:gs pos="100000">
                      <a:schemeClr val="accent2">
                        <a:lumMod val="90000"/>
                      </a:schemeClr>
                    </a:gs>
                  </a:gsLst>
                  <a:lin ang="16200000" scaled="1"/>
                </a:gradFill>
                <a:effectLst/>
                <a:uLnTx/>
                <a:uFillTx/>
                <a:latin typeface="+mj-ea"/>
                <a:ea typeface="+mj-ea"/>
                <a:cs typeface="+mn-cs"/>
              </a:rPr>
              <a:t>体验层</a:t>
            </a:r>
            <a:endParaRPr lang="zh-CN" altLang="en-US" spc="120" dirty="0">
              <a:gradFill>
                <a:gsLst>
                  <a:gs pos="0">
                    <a:schemeClr val="accent2">
                      <a:lumMod val="50000"/>
                    </a:schemeClr>
                  </a:gs>
                  <a:gs pos="100000">
                    <a:schemeClr val="accent2">
                      <a:lumMod val="90000"/>
                    </a:schemeClr>
                  </a:gs>
                </a:gsLst>
                <a:lin ang="16200000" scaled="1"/>
              </a:gradFill>
              <a:latin typeface="+mj-ea"/>
              <a:ea typeface="+mj-ea"/>
            </a:endParaRPr>
          </a:p>
        </p:txBody>
      </p:sp>
      <p:sp>
        <p:nvSpPr>
          <p:cNvPr id="47" name="文本框 46">
            <a:extLst>
              <a:ext uri="{FF2B5EF4-FFF2-40B4-BE49-F238E27FC236}">
                <a16:creationId xmlns:a16="http://schemas.microsoft.com/office/drawing/2014/main" id="{F1B0F01D-FAF0-4301-AE8B-242E319FE546}"/>
              </a:ext>
            </a:extLst>
          </p:cNvPr>
          <p:cNvSpPr txBox="1"/>
          <p:nvPr/>
        </p:nvSpPr>
        <p:spPr>
          <a:xfrm>
            <a:off x="5575474" y="2496994"/>
            <a:ext cx="817531" cy="369332"/>
          </a:xfrm>
          <a:prstGeom prst="rect">
            <a:avLst/>
          </a:prstGeom>
          <a:noFill/>
          <a:scene3d>
            <a:camera prst="orthographicFront"/>
            <a:lightRig rig="threePt" dir="t"/>
          </a:scene3d>
          <a:sp3d prstMaterial="matte"/>
        </p:spPr>
        <p:txBody>
          <a:bodyPr wrap="none">
            <a:spAutoFit/>
          </a:bodyPr>
          <a:lstStyle/>
          <a:p>
            <a:pPr algn="ctr"/>
            <a:r>
              <a:rPr kumimoji="0" lang="zh-CN" altLang="en-US" b="0" i="0" u="none" strike="noStrike" kern="1200" cap="none" spc="120" normalizeH="0" noProof="0" dirty="0">
                <a:ln>
                  <a:noFill/>
                </a:ln>
                <a:gradFill>
                  <a:gsLst>
                    <a:gs pos="0">
                      <a:schemeClr val="accent2">
                        <a:lumMod val="50000"/>
                      </a:schemeClr>
                    </a:gs>
                    <a:gs pos="100000">
                      <a:schemeClr val="accent2">
                        <a:lumMod val="90000"/>
                      </a:schemeClr>
                    </a:gs>
                  </a:gsLst>
                  <a:lin ang="16200000" scaled="1"/>
                </a:gradFill>
                <a:effectLst/>
                <a:uLnTx/>
                <a:uFillTx/>
                <a:latin typeface="+mj-ea"/>
                <a:ea typeface="+mj-ea"/>
                <a:cs typeface="+mn-cs"/>
              </a:rPr>
              <a:t>发现层</a:t>
            </a:r>
            <a:endParaRPr lang="zh-CN" altLang="en-US" spc="120" dirty="0">
              <a:gradFill>
                <a:gsLst>
                  <a:gs pos="0">
                    <a:schemeClr val="accent2">
                      <a:lumMod val="50000"/>
                    </a:schemeClr>
                  </a:gs>
                  <a:gs pos="100000">
                    <a:schemeClr val="accent2">
                      <a:lumMod val="90000"/>
                    </a:schemeClr>
                  </a:gs>
                </a:gsLst>
                <a:lin ang="16200000" scaled="1"/>
              </a:gradFill>
              <a:latin typeface="+mj-ea"/>
              <a:ea typeface="+mj-ea"/>
            </a:endParaRPr>
          </a:p>
        </p:txBody>
      </p:sp>
      <p:sp>
        <p:nvSpPr>
          <p:cNvPr id="48" name="文本框 47">
            <a:extLst>
              <a:ext uri="{FF2B5EF4-FFF2-40B4-BE49-F238E27FC236}">
                <a16:creationId xmlns:a16="http://schemas.microsoft.com/office/drawing/2014/main" id="{5A34C1E0-8527-409F-9D68-F49D745D2CAE}"/>
              </a:ext>
            </a:extLst>
          </p:cNvPr>
          <p:cNvSpPr txBox="1"/>
          <p:nvPr/>
        </p:nvSpPr>
        <p:spPr>
          <a:xfrm>
            <a:off x="5259041" y="3096429"/>
            <a:ext cx="1450397" cy="369332"/>
          </a:xfrm>
          <a:prstGeom prst="rect">
            <a:avLst/>
          </a:prstGeom>
          <a:noFill/>
          <a:scene3d>
            <a:camera prst="orthographicFront"/>
            <a:lightRig rig="threePt" dir="t"/>
          </a:scene3d>
          <a:sp3d prstMaterial="matte"/>
        </p:spPr>
        <p:txBody>
          <a:bodyPr wrap="none">
            <a:spAutoFit/>
          </a:bodyPr>
          <a:lstStyle/>
          <a:p>
            <a:r>
              <a:rPr kumimoji="0" lang="zh-CN" altLang="en-US" b="0" i="0" u="none" strike="noStrike" kern="1200" cap="none" spc="120" normalizeH="0" noProof="0" dirty="0">
                <a:ln>
                  <a:noFill/>
                </a:ln>
                <a:gradFill>
                  <a:gsLst>
                    <a:gs pos="0">
                      <a:schemeClr val="accent2">
                        <a:lumMod val="50000"/>
                      </a:schemeClr>
                    </a:gs>
                    <a:gs pos="100000">
                      <a:schemeClr val="accent2">
                        <a:lumMod val="90000"/>
                      </a:schemeClr>
                    </a:gs>
                  </a:gsLst>
                  <a:lin ang="16200000" scaled="1"/>
                </a:gradFill>
                <a:effectLst/>
                <a:uLnTx/>
                <a:uFillTx/>
                <a:latin typeface="+mj-ea"/>
                <a:ea typeface="+mj-ea"/>
                <a:cs typeface="+mn-cs"/>
              </a:rPr>
              <a:t>创作者经济层</a:t>
            </a:r>
            <a:endParaRPr lang="zh-CN" altLang="en-US" spc="120" dirty="0">
              <a:gradFill>
                <a:gsLst>
                  <a:gs pos="0">
                    <a:schemeClr val="accent2">
                      <a:lumMod val="50000"/>
                    </a:schemeClr>
                  </a:gs>
                  <a:gs pos="100000">
                    <a:schemeClr val="accent2">
                      <a:lumMod val="90000"/>
                    </a:schemeClr>
                  </a:gs>
                </a:gsLst>
                <a:lin ang="16200000" scaled="1"/>
              </a:gradFill>
              <a:latin typeface="+mj-ea"/>
              <a:ea typeface="+mj-ea"/>
            </a:endParaRPr>
          </a:p>
        </p:txBody>
      </p:sp>
      <p:sp>
        <p:nvSpPr>
          <p:cNvPr id="49" name="文本框 48">
            <a:extLst>
              <a:ext uri="{FF2B5EF4-FFF2-40B4-BE49-F238E27FC236}">
                <a16:creationId xmlns:a16="http://schemas.microsoft.com/office/drawing/2014/main" id="{8B53683E-BDDC-43A0-82EC-2DC6B5DDDAE4}"/>
              </a:ext>
            </a:extLst>
          </p:cNvPr>
          <p:cNvSpPr txBox="1"/>
          <p:nvPr/>
        </p:nvSpPr>
        <p:spPr>
          <a:xfrm>
            <a:off x="5364518" y="3688557"/>
            <a:ext cx="1239442" cy="369332"/>
          </a:xfrm>
          <a:prstGeom prst="rect">
            <a:avLst/>
          </a:prstGeom>
          <a:noFill/>
          <a:scene3d>
            <a:camera prst="orthographicFront"/>
            <a:lightRig rig="threePt" dir="t"/>
          </a:scene3d>
          <a:sp3d prstMaterial="matte"/>
        </p:spPr>
        <p:txBody>
          <a:bodyPr wrap="none">
            <a:spAutoFit/>
          </a:bodyPr>
          <a:lstStyle/>
          <a:p>
            <a:r>
              <a:rPr kumimoji="0" lang="zh-CN" altLang="en-US" b="0" i="0" u="none" strike="noStrike" kern="1200" cap="none" spc="120" normalizeH="0" noProof="0" dirty="0">
                <a:ln>
                  <a:noFill/>
                </a:ln>
                <a:gradFill>
                  <a:gsLst>
                    <a:gs pos="0">
                      <a:schemeClr val="accent2">
                        <a:lumMod val="50000"/>
                      </a:schemeClr>
                    </a:gs>
                    <a:gs pos="100000">
                      <a:schemeClr val="accent2">
                        <a:lumMod val="90000"/>
                      </a:schemeClr>
                    </a:gs>
                  </a:gsLst>
                  <a:lin ang="16200000" scaled="1"/>
                </a:gradFill>
                <a:effectLst/>
                <a:uLnTx/>
                <a:uFillTx/>
                <a:latin typeface="+mj-ea"/>
                <a:ea typeface="+mj-ea"/>
                <a:cs typeface="+mn-cs"/>
              </a:rPr>
              <a:t>空间计算层</a:t>
            </a:r>
            <a:endParaRPr lang="zh-CN" altLang="en-US" spc="120" dirty="0">
              <a:gradFill>
                <a:gsLst>
                  <a:gs pos="0">
                    <a:schemeClr val="accent2">
                      <a:lumMod val="50000"/>
                    </a:schemeClr>
                  </a:gs>
                  <a:gs pos="100000">
                    <a:schemeClr val="accent2">
                      <a:lumMod val="90000"/>
                    </a:schemeClr>
                  </a:gs>
                </a:gsLst>
                <a:lin ang="16200000" scaled="1"/>
              </a:gradFill>
              <a:latin typeface="+mj-ea"/>
              <a:ea typeface="+mj-ea"/>
            </a:endParaRPr>
          </a:p>
        </p:txBody>
      </p:sp>
      <p:sp>
        <p:nvSpPr>
          <p:cNvPr id="50" name="文本框 49">
            <a:extLst>
              <a:ext uri="{FF2B5EF4-FFF2-40B4-BE49-F238E27FC236}">
                <a16:creationId xmlns:a16="http://schemas.microsoft.com/office/drawing/2014/main" id="{F38296A9-F171-4CFE-BAE7-76E507A1898A}"/>
              </a:ext>
            </a:extLst>
          </p:cNvPr>
          <p:cNvSpPr txBox="1"/>
          <p:nvPr/>
        </p:nvSpPr>
        <p:spPr>
          <a:xfrm>
            <a:off x="5364518" y="4263173"/>
            <a:ext cx="1239442" cy="369332"/>
          </a:xfrm>
          <a:prstGeom prst="rect">
            <a:avLst/>
          </a:prstGeom>
          <a:noFill/>
          <a:scene3d>
            <a:camera prst="orthographicFront"/>
            <a:lightRig rig="threePt" dir="t"/>
          </a:scene3d>
          <a:sp3d prstMaterial="matte"/>
        </p:spPr>
        <p:txBody>
          <a:bodyPr wrap="none">
            <a:spAutoFit/>
          </a:bodyPr>
          <a:lstStyle/>
          <a:p>
            <a:r>
              <a:rPr kumimoji="0" lang="zh-CN" altLang="en-US" b="0" i="0" u="none" strike="noStrike" kern="1200" cap="none" spc="120" normalizeH="0" noProof="0" dirty="0">
                <a:ln>
                  <a:noFill/>
                </a:ln>
                <a:gradFill>
                  <a:gsLst>
                    <a:gs pos="0">
                      <a:schemeClr val="accent2">
                        <a:lumMod val="50000"/>
                      </a:schemeClr>
                    </a:gs>
                    <a:gs pos="100000">
                      <a:schemeClr val="accent2">
                        <a:lumMod val="90000"/>
                      </a:schemeClr>
                    </a:gs>
                  </a:gsLst>
                  <a:lin ang="16200000" scaled="1"/>
                </a:gradFill>
                <a:effectLst/>
                <a:uLnTx/>
                <a:uFillTx/>
                <a:latin typeface="+mj-ea"/>
                <a:ea typeface="+mj-ea"/>
                <a:cs typeface="+mn-cs"/>
              </a:rPr>
              <a:t>去中心化层</a:t>
            </a:r>
            <a:endParaRPr lang="zh-CN" altLang="en-US" spc="120" dirty="0">
              <a:gradFill>
                <a:gsLst>
                  <a:gs pos="0">
                    <a:schemeClr val="accent2">
                      <a:lumMod val="50000"/>
                    </a:schemeClr>
                  </a:gs>
                  <a:gs pos="100000">
                    <a:schemeClr val="accent2">
                      <a:lumMod val="90000"/>
                    </a:schemeClr>
                  </a:gs>
                </a:gsLst>
                <a:lin ang="16200000" scaled="1"/>
              </a:gradFill>
              <a:latin typeface="+mj-ea"/>
              <a:ea typeface="+mj-ea"/>
            </a:endParaRPr>
          </a:p>
        </p:txBody>
      </p:sp>
      <p:sp>
        <p:nvSpPr>
          <p:cNvPr id="51" name="文本框 50">
            <a:extLst>
              <a:ext uri="{FF2B5EF4-FFF2-40B4-BE49-F238E27FC236}">
                <a16:creationId xmlns:a16="http://schemas.microsoft.com/office/drawing/2014/main" id="{6C6C21C6-6339-4504-B352-11E1E4B983BF}"/>
              </a:ext>
            </a:extLst>
          </p:cNvPr>
          <p:cNvSpPr txBox="1"/>
          <p:nvPr/>
        </p:nvSpPr>
        <p:spPr>
          <a:xfrm>
            <a:off x="5364518" y="4809013"/>
            <a:ext cx="1239442" cy="369332"/>
          </a:xfrm>
          <a:prstGeom prst="rect">
            <a:avLst/>
          </a:prstGeom>
          <a:noFill/>
          <a:scene3d>
            <a:camera prst="orthographicFront"/>
            <a:lightRig rig="threePt" dir="t"/>
          </a:scene3d>
          <a:sp3d prstMaterial="matte"/>
        </p:spPr>
        <p:txBody>
          <a:bodyPr wrap="none">
            <a:spAutoFit/>
          </a:bodyPr>
          <a:lstStyle/>
          <a:p>
            <a:r>
              <a:rPr kumimoji="0" lang="zh-CN" altLang="en-US" b="0" i="0" u="none" strike="noStrike" kern="1200" cap="none" spc="120" normalizeH="0" noProof="0" dirty="0">
                <a:ln>
                  <a:noFill/>
                </a:ln>
                <a:gradFill>
                  <a:gsLst>
                    <a:gs pos="0">
                      <a:schemeClr val="accent2">
                        <a:lumMod val="50000"/>
                      </a:schemeClr>
                    </a:gs>
                    <a:gs pos="100000">
                      <a:schemeClr val="accent2">
                        <a:lumMod val="90000"/>
                      </a:schemeClr>
                    </a:gs>
                  </a:gsLst>
                  <a:lin ang="16200000" scaled="1"/>
                </a:gradFill>
                <a:effectLst/>
                <a:uLnTx/>
                <a:uFillTx/>
                <a:latin typeface="+mj-ea"/>
                <a:ea typeface="+mj-ea"/>
                <a:cs typeface="+mn-cs"/>
              </a:rPr>
              <a:t>人机交互层</a:t>
            </a:r>
            <a:endParaRPr lang="zh-CN" altLang="en-US" spc="120" dirty="0">
              <a:gradFill>
                <a:gsLst>
                  <a:gs pos="0">
                    <a:schemeClr val="accent2">
                      <a:lumMod val="50000"/>
                    </a:schemeClr>
                  </a:gs>
                  <a:gs pos="100000">
                    <a:schemeClr val="accent2">
                      <a:lumMod val="90000"/>
                    </a:schemeClr>
                  </a:gs>
                </a:gsLst>
                <a:lin ang="16200000" scaled="1"/>
              </a:gradFill>
              <a:latin typeface="+mj-ea"/>
              <a:ea typeface="+mj-ea"/>
            </a:endParaRPr>
          </a:p>
        </p:txBody>
      </p:sp>
      <p:sp>
        <p:nvSpPr>
          <p:cNvPr id="52" name="文本框 51">
            <a:extLst>
              <a:ext uri="{FF2B5EF4-FFF2-40B4-BE49-F238E27FC236}">
                <a16:creationId xmlns:a16="http://schemas.microsoft.com/office/drawing/2014/main" id="{13579A31-707F-4CB9-82D5-2B5CD7AE4B37}"/>
              </a:ext>
            </a:extLst>
          </p:cNvPr>
          <p:cNvSpPr txBox="1"/>
          <p:nvPr/>
        </p:nvSpPr>
        <p:spPr>
          <a:xfrm>
            <a:off x="5364518" y="5441398"/>
            <a:ext cx="1239442" cy="369332"/>
          </a:xfrm>
          <a:prstGeom prst="rect">
            <a:avLst/>
          </a:prstGeom>
          <a:noFill/>
          <a:scene3d>
            <a:camera prst="orthographicFront"/>
            <a:lightRig rig="threePt" dir="t"/>
          </a:scene3d>
          <a:sp3d prstMaterial="matte"/>
        </p:spPr>
        <p:txBody>
          <a:bodyPr wrap="none">
            <a:spAutoFit/>
          </a:bodyPr>
          <a:lstStyle/>
          <a:p>
            <a:r>
              <a:rPr kumimoji="0" lang="zh-CN" altLang="en-US" b="0" i="0" u="none" strike="noStrike" kern="1200" cap="none" spc="120" normalizeH="0" noProof="0" dirty="0">
                <a:ln>
                  <a:noFill/>
                </a:ln>
                <a:gradFill>
                  <a:gsLst>
                    <a:gs pos="0">
                      <a:schemeClr val="accent2">
                        <a:lumMod val="50000"/>
                      </a:schemeClr>
                    </a:gs>
                    <a:gs pos="100000">
                      <a:schemeClr val="accent2">
                        <a:lumMod val="90000"/>
                      </a:schemeClr>
                    </a:gs>
                  </a:gsLst>
                  <a:lin ang="16200000" scaled="1"/>
                </a:gradFill>
                <a:effectLst/>
                <a:uLnTx/>
                <a:uFillTx/>
                <a:latin typeface="+mj-ea"/>
                <a:ea typeface="+mj-ea"/>
                <a:cs typeface="+mn-cs"/>
              </a:rPr>
              <a:t>基础设施层</a:t>
            </a:r>
            <a:endParaRPr lang="zh-CN" altLang="en-US" spc="120" dirty="0">
              <a:gradFill>
                <a:gsLst>
                  <a:gs pos="0">
                    <a:schemeClr val="accent2">
                      <a:lumMod val="50000"/>
                    </a:schemeClr>
                  </a:gs>
                  <a:gs pos="100000">
                    <a:schemeClr val="accent2">
                      <a:lumMod val="90000"/>
                    </a:schemeClr>
                  </a:gs>
                </a:gsLst>
                <a:lin ang="16200000" scaled="1"/>
              </a:gradFill>
              <a:latin typeface="+mj-ea"/>
              <a:ea typeface="+mj-ea"/>
            </a:endParaRPr>
          </a:p>
        </p:txBody>
      </p:sp>
      <p:sp>
        <p:nvSpPr>
          <p:cNvPr id="115" name="文本框 114">
            <a:extLst>
              <a:ext uri="{FF2B5EF4-FFF2-40B4-BE49-F238E27FC236}">
                <a16:creationId xmlns:a16="http://schemas.microsoft.com/office/drawing/2014/main" id="{F8E7E1E1-A2DD-46DD-82A7-EFCE07F466F8}"/>
              </a:ext>
            </a:extLst>
          </p:cNvPr>
          <p:cNvSpPr txBox="1"/>
          <p:nvPr/>
        </p:nvSpPr>
        <p:spPr>
          <a:xfrm>
            <a:off x="1465506" y="1502429"/>
            <a:ext cx="3419856" cy="672235"/>
          </a:xfrm>
          <a:prstGeom prst="rect">
            <a:avLst/>
          </a:prstGeom>
          <a:noFill/>
          <a:scene3d>
            <a:camera prst="orthographicFront"/>
            <a:lightRig rig="threePt" dir="t"/>
          </a:scene3d>
          <a:sp3d extrusionH="63500" prstMaterial="matte"/>
        </p:spPr>
        <p:txBody>
          <a:bodyPr wrap="square">
            <a:spAutoFit/>
          </a:bodyPr>
          <a:lstStyle/>
          <a:p>
            <a:pPr algn="r">
              <a:lnSpc>
                <a:spcPct val="14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无法完全脱离现实世界，它平行于现实世界，与之互通又独立于现实世界</a:t>
            </a:r>
            <a:endParaRPr lang="en-US" altLang="zh-CN" sz="1400" spc="120" dirty="0">
              <a:solidFill>
                <a:schemeClr val="bg1">
                  <a:lumMod val="65000"/>
                </a:schemeClr>
              </a:solidFill>
              <a:latin typeface="+mn-ea"/>
            </a:endParaRPr>
          </a:p>
        </p:txBody>
      </p:sp>
      <p:sp>
        <p:nvSpPr>
          <p:cNvPr id="116" name="文本框 115">
            <a:extLst>
              <a:ext uri="{FF2B5EF4-FFF2-40B4-BE49-F238E27FC236}">
                <a16:creationId xmlns:a16="http://schemas.microsoft.com/office/drawing/2014/main" id="{643C9BC3-A370-4C7B-8B41-09120F402EDF}"/>
              </a:ext>
            </a:extLst>
          </p:cNvPr>
          <p:cNvSpPr txBox="1"/>
          <p:nvPr/>
        </p:nvSpPr>
        <p:spPr>
          <a:xfrm>
            <a:off x="1206627" y="2115731"/>
            <a:ext cx="3681987" cy="246221"/>
          </a:xfrm>
          <a:prstGeom prst="rect">
            <a:avLst/>
          </a:prstGeom>
          <a:noFill/>
          <a:scene3d>
            <a:camera prst="orthographicFront"/>
            <a:lightRig rig="threePt" dir="t"/>
          </a:scene3d>
          <a:sp3d extrusionH="63500" prstMaterial="matte"/>
        </p:spPr>
        <p:txBody>
          <a:bodyPr wrap="square">
            <a:spAutoFit/>
          </a:bodyPr>
          <a:lstStyle/>
          <a:p>
            <a:pPr algn="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endParaRPr lang="en-US" altLang="zh-CN" sz="1000" dirty="0">
              <a:solidFill>
                <a:schemeClr val="tx1">
                  <a:lumMod val="65000"/>
                  <a:lumOff val="35000"/>
                </a:schemeClr>
              </a:solidFill>
              <a:latin typeface="+mn-ea"/>
            </a:endParaRPr>
          </a:p>
        </p:txBody>
      </p:sp>
      <p:sp>
        <p:nvSpPr>
          <p:cNvPr id="117" name="文本框 116">
            <a:extLst>
              <a:ext uri="{FF2B5EF4-FFF2-40B4-BE49-F238E27FC236}">
                <a16:creationId xmlns:a16="http://schemas.microsoft.com/office/drawing/2014/main" id="{6BB407A5-E647-48EC-9E5B-B571D6D1FC1B}"/>
              </a:ext>
            </a:extLst>
          </p:cNvPr>
          <p:cNvSpPr txBox="1"/>
          <p:nvPr/>
        </p:nvSpPr>
        <p:spPr>
          <a:xfrm>
            <a:off x="4992111" y="1668407"/>
            <a:ext cx="599844" cy="646331"/>
          </a:xfrm>
          <a:prstGeom prst="rect">
            <a:avLst/>
          </a:prstGeom>
          <a:noFill/>
          <a:scene3d>
            <a:camera prst="orthographicFront"/>
            <a:lightRig rig="threePt" dir="t"/>
          </a:scene3d>
          <a:sp3d extrusionH="63500" prstMaterial="matte"/>
        </p:spPr>
        <p:txBody>
          <a:bodyPr wrap="none">
            <a:spAutoFit/>
          </a:bodyPr>
          <a:lstStyle/>
          <a:p>
            <a:pPr algn="ctr"/>
            <a:r>
              <a:rPr kumimoji="0" lang="en-US" altLang="zh-CN" sz="3600" b="0" i="0" u="none" strike="noStrike" kern="1200" cap="none" spc="0" normalizeH="0" baseline="0" noProof="0" dirty="0">
                <a:ln>
                  <a:noFill/>
                </a:ln>
                <a:solidFill>
                  <a:schemeClr val="accent2"/>
                </a:solidFill>
                <a:effectLst/>
                <a:uLnTx/>
                <a:uFillTx/>
                <a:latin typeface="+mj-ea"/>
                <a:ea typeface="+mj-ea"/>
                <a:cs typeface="+mn-cs"/>
              </a:rPr>
              <a:t>01</a:t>
            </a:r>
            <a:endParaRPr lang="zh-CN" altLang="en-US" sz="3600" dirty="0">
              <a:solidFill>
                <a:schemeClr val="accent2"/>
              </a:solidFill>
              <a:latin typeface="+mj-ea"/>
              <a:ea typeface="+mj-ea"/>
            </a:endParaRPr>
          </a:p>
        </p:txBody>
      </p:sp>
      <p:cxnSp>
        <p:nvCxnSpPr>
          <p:cNvPr id="125" name="直接连接符 124">
            <a:extLst>
              <a:ext uri="{FF2B5EF4-FFF2-40B4-BE49-F238E27FC236}">
                <a16:creationId xmlns:a16="http://schemas.microsoft.com/office/drawing/2014/main" id="{32BB42AD-64C6-43D1-9E26-9D9A5F41BA21}"/>
              </a:ext>
            </a:extLst>
          </p:cNvPr>
          <p:cNvCxnSpPr>
            <a:cxnSpLocks/>
          </p:cNvCxnSpPr>
          <p:nvPr/>
        </p:nvCxnSpPr>
        <p:spPr>
          <a:xfrm flipH="1">
            <a:off x="4906768" y="2314738"/>
            <a:ext cx="631260" cy="0"/>
          </a:xfrm>
          <a:prstGeom prst="line">
            <a:avLst/>
          </a:prstGeom>
          <a:ln w="12700">
            <a:gradFill flip="none" rotWithShape="1">
              <a:gsLst>
                <a:gs pos="0">
                  <a:schemeClr val="accent2">
                    <a:alpha val="0"/>
                  </a:schemeClr>
                </a:gs>
                <a:gs pos="71000">
                  <a:schemeClr val="accent2">
                    <a:lumMod val="50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11925F88-4951-4A7E-A4C9-BFA74A4DE192}"/>
              </a:ext>
            </a:extLst>
          </p:cNvPr>
          <p:cNvCxnSpPr>
            <a:cxnSpLocks/>
          </p:cNvCxnSpPr>
          <p:nvPr/>
        </p:nvCxnSpPr>
        <p:spPr>
          <a:xfrm flipH="1">
            <a:off x="4256863" y="3523993"/>
            <a:ext cx="631260" cy="0"/>
          </a:xfrm>
          <a:prstGeom prst="line">
            <a:avLst/>
          </a:prstGeom>
          <a:ln w="12700">
            <a:gradFill flip="none" rotWithShape="1">
              <a:gsLst>
                <a:gs pos="0">
                  <a:schemeClr val="accent2">
                    <a:alpha val="0"/>
                  </a:schemeClr>
                </a:gs>
                <a:gs pos="71000">
                  <a:schemeClr val="accent2">
                    <a:lumMod val="50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88ED7E57-EE76-4963-B793-B7DF2172E7B3}"/>
              </a:ext>
            </a:extLst>
          </p:cNvPr>
          <p:cNvCxnSpPr>
            <a:cxnSpLocks/>
          </p:cNvCxnSpPr>
          <p:nvPr/>
        </p:nvCxnSpPr>
        <p:spPr>
          <a:xfrm flipH="1">
            <a:off x="3721538" y="4689062"/>
            <a:ext cx="631260" cy="0"/>
          </a:xfrm>
          <a:prstGeom prst="line">
            <a:avLst/>
          </a:prstGeom>
          <a:ln w="12700">
            <a:gradFill flip="none" rotWithShape="1">
              <a:gsLst>
                <a:gs pos="0">
                  <a:schemeClr val="accent2">
                    <a:alpha val="0"/>
                  </a:schemeClr>
                </a:gs>
                <a:gs pos="71000">
                  <a:schemeClr val="accent2">
                    <a:lumMod val="50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133" name="文本框 132">
            <a:extLst>
              <a:ext uri="{FF2B5EF4-FFF2-40B4-BE49-F238E27FC236}">
                <a16:creationId xmlns:a16="http://schemas.microsoft.com/office/drawing/2014/main" id="{7F0DC8E4-EF12-4B6F-96DF-B02B33DDA2D2}"/>
              </a:ext>
            </a:extLst>
          </p:cNvPr>
          <p:cNvSpPr txBox="1"/>
          <p:nvPr/>
        </p:nvSpPr>
        <p:spPr>
          <a:xfrm>
            <a:off x="4227874" y="2832145"/>
            <a:ext cx="788999" cy="646331"/>
          </a:xfrm>
          <a:prstGeom prst="rect">
            <a:avLst/>
          </a:prstGeom>
          <a:noFill/>
          <a:scene3d>
            <a:camera prst="orthographicFront"/>
            <a:lightRig rig="threePt" dir="t"/>
          </a:scene3d>
          <a:sp3d extrusionH="63500" prstMaterial="matte"/>
        </p:spPr>
        <p:txBody>
          <a:bodyPr wrap="none">
            <a:spAutoFit/>
          </a:bodyPr>
          <a:lstStyle/>
          <a:p>
            <a:pPr algn="ctr"/>
            <a:r>
              <a:rPr kumimoji="0" lang="en-US" altLang="zh-CN" sz="3600" b="0" i="0" u="none" strike="noStrike" kern="1200" cap="none" spc="0" normalizeH="0" baseline="0" noProof="0" dirty="0">
                <a:ln>
                  <a:noFill/>
                </a:ln>
                <a:solidFill>
                  <a:schemeClr val="accent2"/>
                </a:solidFill>
                <a:effectLst/>
                <a:uLnTx/>
                <a:uFillTx/>
                <a:latin typeface="+mj-ea"/>
                <a:ea typeface="+mj-ea"/>
                <a:cs typeface="+mn-cs"/>
              </a:rPr>
              <a:t>03</a:t>
            </a:r>
            <a:endParaRPr lang="zh-CN" altLang="en-US" sz="3600" dirty="0">
              <a:solidFill>
                <a:schemeClr val="accent2"/>
              </a:solidFill>
              <a:latin typeface="+mj-ea"/>
              <a:ea typeface="+mj-ea"/>
            </a:endParaRPr>
          </a:p>
        </p:txBody>
      </p:sp>
      <p:sp>
        <p:nvSpPr>
          <p:cNvPr id="136" name="文本框 135">
            <a:extLst>
              <a:ext uri="{FF2B5EF4-FFF2-40B4-BE49-F238E27FC236}">
                <a16:creationId xmlns:a16="http://schemas.microsoft.com/office/drawing/2014/main" id="{0262C4EE-589E-464F-AB83-BE8CDA4D3FA2}"/>
              </a:ext>
            </a:extLst>
          </p:cNvPr>
          <p:cNvSpPr txBox="1"/>
          <p:nvPr/>
        </p:nvSpPr>
        <p:spPr>
          <a:xfrm>
            <a:off x="3680220" y="4042421"/>
            <a:ext cx="787395" cy="646331"/>
          </a:xfrm>
          <a:prstGeom prst="rect">
            <a:avLst/>
          </a:prstGeom>
          <a:noFill/>
          <a:scene3d>
            <a:camera prst="orthographicFront"/>
            <a:lightRig rig="threePt" dir="t"/>
          </a:scene3d>
          <a:sp3d extrusionH="63500" prstMaterial="matte"/>
        </p:spPr>
        <p:txBody>
          <a:bodyPr wrap="none">
            <a:spAutoFit/>
          </a:bodyPr>
          <a:lstStyle/>
          <a:p>
            <a:pPr algn="ctr"/>
            <a:r>
              <a:rPr kumimoji="0" lang="en-US" altLang="zh-CN" sz="3600" b="0" i="0" u="none" strike="noStrike" kern="1200" cap="none" spc="0" normalizeH="0" baseline="0" noProof="0" dirty="0">
                <a:ln>
                  <a:noFill/>
                </a:ln>
                <a:solidFill>
                  <a:schemeClr val="accent2"/>
                </a:solidFill>
                <a:effectLst/>
                <a:uLnTx/>
                <a:uFillTx/>
                <a:latin typeface="+mj-ea"/>
                <a:ea typeface="+mj-ea"/>
                <a:cs typeface="+mn-cs"/>
              </a:rPr>
              <a:t>05</a:t>
            </a:r>
            <a:endParaRPr lang="zh-CN" altLang="en-US" sz="3600" dirty="0">
              <a:solidFill>
                <a:schemeClr val="accent2"/>
              </a:solidFill>
              <a:latin typeface="+mj-ea"/>
              <a:ea typeface="+mj-ea"/>
            </a:endParaRPr>
          </a:p>
        </p:txBody>
      </p:sp>
      <p:sp>
        <p:nvSpPr>
          <p:cNvPr id="142" name="文本框 141">
            <a:extLst>
              <a:ext uri="{FF2B5EF4-FFF2-40B4-BE49-F238E27FC236}">
                <a16:creationId xmlns:a16="http://schemas.microsoft.com/office/drawing/2014/main" id="{DB13D8D3-5787-4354-BCEE-005C49DB1A10}"/>
              </a:ext>
            </a:extLst>
          </p:cNvPr>
          <p:cNvSpPr txBox="1"/>
          <p:nvPr/>
        </p:nvSpPr>
        <p:spPr>
          <a:xfrm>
            <a:off x="6687252" y="2272551"/>
            <a:ext cx="793807" cy="646331"/>
          </a:xfrm>
          <a:prstGeom prst="rect">
            <a:avLst/>
          </a:prstGeom>
          <a:noFill/>
          <a:scene3d>
            <a:camera prst="orthographicFront"/>
            <a:lightRig rig="threePt" dir="t"/>
          </a:scene3d>
          <a:sp3d extrusionH="63500" prstMaterial="matte"/>
        </p:spPr>
        <p:txBody>
          <a:bodyPr wrap="none">
            <a:spAutoFit/>
          </a:bodyPr>
          <a:lstStyle/>
          <a:p>
            <a:pPr algn="ctr"/>
            <a:r>
              <a:rPr kumimoji="0" lang="en-US" altLang="zh-CN" sz="3600" b="0" i="0" u="none" strike="noStrike" kern="1200" cap="none" spc="0" normalizeH="0" baseline="0" noProof="0" dirty="0">
                <a:ln>
                  <a:noFill/>
                </a:ln>
                <a:solidFill>
                  <a:schemeClr val="accent2"/>
                </a:solidFill>
                <a:effectLst/>
                <a:uLnTx/>
                <a:uFillTx/>
                <a:latin typeface="+mj-ea"/>
                <a:ea typeface="+mj-ea"/>
                <a:cs typeface="+mn-cs"/>
              </a:rPr>
              <a:t>02</a:t>
            </a:r>
            <a:endParaRPr lang="zh-CN" altLang="en-US" sz="3600" dirty="0">
              <a:solidFill>
                <a:schemeClr val="accent2"/>
              </a:solidFill>
              <a:latin typeface="+mj-ea"/>
              <a:ea typeface="+mj-ea"/>
            </a:endParaRPr>
          </a:p>
        </p:txBody>
      </p:sp>
      <p:cxnSp>
        <p:nvCxnSpPr>
          <p:cNvPr id="143" name="直接连接符 142">
            <a:extLst>
              <a:ext uri="{FF2B5EF4-FFF2-40B4-BE49-F238E27FC236}">
                <a16:creationId xmlns:a16="http://schemas.microsoft.com/office/drawing/2014/main" id="{1382A241-2DF9-4FA0-8ED1-CB446F2EC0D3}"/>
              </a:ext>
            </a:extLst>
          </p:cNvPr>
          <p:cNvCxnSpPr>
            <a:cxnSpLocks/>
          </p:cNvCxnSpPr>
          <p:nvPr/>
        </p:nvCxnSpPr>
        <p:spPr>
          <a:xfrm>
            <a:off x="6710267" y="2925056"/>
            <a:ext cx="770792" cy="0"/>
          </a:xfrm>
          <a:prstGeom prst="line">
            <a:avLst/>
          </a:prstGeom>
          <a:ln w="12700">
            <a:gradFill flip="none" rotWithShape="1">
              <a:gsLst>
                <a:gs pos="0">
                  <a:schemeClr val="accent2">
                    <a:alpha val="0"/>
                  </a:schemeClr>
                </a:gs>
                <a:gs pos="71000">
                  <a:schemeClr val="accent2">
                    <a:lumMod val="50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146" name="文本框 145">
            <a:extLst>
              <a:ext uri="{FF2B5EF4-FFF2-40B4-BE49-F238E27FC236}">
                <a16:creationId xmlns:a16="http://schemas.microsoft.com/office/drawing/2014/main" id="{4ED07B27-E9E8-4C3C-B81B-D9DFA19F6D56}"/>
              </a:ext>
            </a:extLst>
          </p:cNvPr>
          <p:cNvSpPr txBox="1"/>
          <p:nvPr/>
        </p:nvSpPr>
        <p:spPr>
          <a:xfrm>
            <a:off x="7204254" y="3468473"/>
            <a:ext cx="793807" cy="646331"/>
          </a:xfrm>
          <a:prstGeom prst="rect">
            <a:avLst/>
          </a:prstGeom>
          <a:noFill/>
          <a:scene3d>
            <a:camera prst="orthographicFront"/>
            <a:lightRig rig="threePt" dir="t"/>
          </a:scene3d>
          <a:sp3d extrusionH="63500" prstMaterial="matte"/>
        </p:spPr>
        <p:txBody>
          <a:bodyPr wrap="none">
            <a:spAutoFit/>
          </a:bodyPr>
          <a:lstStyle/>
          <a:p>
            <a:pPr algn="ctr"/>
            <a:r>
              <a:rPr kumimoji="0" lang="en-US" altLang="zh-CN" sz="3600" b="0" i="0" u="none" strike="noStrike" kern="1200" cap="none" spc="0" normalizeH="0" baseline="0" noProof="0" dirty="0">
                <a:ln>
                  <a:noFill/>
                </a:ln>
                <a:solidFill>
                  <a:schemeClr val="accent2"/>
                </a:solidFill>
                <a:effectLst/>
                <a:uLnTx/>
                <a:uFillTx/>
                <a:latin typeface="+mj-ea"/>
                <a:ea typeface="+mj-ea"/>
                <a:cs typeface="+mn-cs"/>
              </a:rPr>
              <a:t>04</a:t>
            </a:r>
            <a:endParaRPr lang="zh-CN" altLang="en-US" sz="3600" dirty="0">
              <a:solidFill>
                <a:schemeClr val="accent2"/>
              </a:solidFill>
              <a:latin typeface="+mj-ea"/>
              <a:ea typeface="+mj-ea"/>
            </a:endParaRPr>
          </a:p>
        </p:txBody>
      </p:sp>
      <p:cxnSp>
        <p:nvCxnSpPr>
          <p:cNvPr id="147" name="直接连接符 146">
            <a:extLst>
              <a:ext uri="{FF2B5EF4-FFF2-40B4-BE49-F238E27FC236}">
                <a16:creationId xmlns:a16="http://schemas.microsoft.com/office/drawing/2014/main" id="{3BF4C84B-04A2-46F0-A0F3-75AE561DA3CF}"/>
              </a:ext>
            </a:extLst>
          </p:cNvPr>
          <p:cNvCxnSpPr>
            <a:cxnSpLocks/>
          </p:cNvCxnSpPr>
          <p:nvPr/>
        </p:nvCxnSpPr>
        <p:spPr>
          <a:xfrm>
            <a:off x="7227269" y="4120978"/>
            <a:ext cx="770792" cy="0"/>
          </a:xfrm>
          <a:prstGeom prst="line">
            <a:avLst/>
          </a:prstGeom>
          <a:ln w="12700">
            <a:gradFill flip="none" rotWithShape="1">
              <a:gsLst>
                <a:gs pos="0">
                  <a:schemeClr val="accent2">
                    <a:alpha val="0"/>
                  </a:schemeClr>
                </a:gs>
                <a:gs pos="71000">
                  <a:schemeClr val="accent2">
                    <a:lumMod val="50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150" name="文本框 149">
            <a:extLst>
              <a:ext uri="{FF2B5EF4-FFF2-40B4-BE49-F238E27FC236}">
                <a16:creationId xmlns:a16="http://schemas.microsoft.com/office/drawing/2014/main" id="{A3A6CC1B-D901-459A-95BB-63140D374989}"/>
              </a:ext>
            </a:extLst>
          </p:cNvPr>
          <p:cNvSpPr txBox="1"/>
          <p:nvPr/>
        </p:nvSpPr>
        <p:spPr>
          <a:xfrm>
            <a:off x="7828277" y="4681094"/>
            <a:ext cx="792205" cy="646331"/>
          </a:xfrm>
          <a:prstGeom prst="rect">
            <a:avLst/>
          </a:prstGeom>
          <a:noFill/>
          <a:scene3d>
            <a:camera prst="orthographicFront"/>
            <a:lightRig rig="threePt" dir="t"/>
          </a:scene3d>
          <a:sp3d extrusionH="63500" prstMaterial="matte"/>
        </p:spPr>
        <p:txBody>
          <a:bodyPr wrap="none">
            <a:spAutoFit/>
          </a:bodyPr>
          <a:lstStyle/>
          <a:p>
            <a:pPr algn="ctr"/>
            <a:r>
              <a:rPr kumimoji="0" lang="en-US" altLang="zh-CN" sz="3600" b="0" i="0" u="none" strike="noStrike" kern="1200" cap="none" spc="0" normalizeH="0" baseline="0" noProof="0" dirty="0">
                <a:ln>
                  <a:noFill/>
                </a:ln>
                <a:solidFill>
                  <a:schemeClr val="accent2"/>
                </a:solidFill>
                <a:effectLst/>
                <a:uLnTx/>
                <a:uFillTx/>
                <a:latin typeface="+mj-ea"/>
                <a:ea typeface="+mj-ea"/>
                <a:cs typeface="+mn-cs"/>
              </a:rPr>
              <a:t>06</a:t>
            </a:r>
            <a:endParaRPr lang="zh-CN" altLang="en-US" sz="3600" dirty="0">
              <a:solidFill>
                <a:schemeClr val="accent2"/>
              </a:solidFill>
              <a:latin typeface="+mj-ea"/>
              <a:ea typeface="+mj-ea"/>
            </a:endParaRPr>
          </a:p>
        </p:txBody>
      </p:sp>
      <p:cxnSp>
        <p:nvCxnSpPr>
          <p:cNvPr id="151" name="直接连接符 150">
            <a:extLst>
              <a:ext uri="{FF2B5EF4-FFF2-40B4-BE49-F238E27FC236}">
                <a16:creationId xmlns:a16="http://schemas.microsoft.com/office/drawing/2014/main" id="{22290657-1F09-4C56-A312-29D430B7397E}"/>
              </a:ext>
            </a:extLst>
          </p:cNvPr>
          <p:cNvCxnSpPr>
            <a:cxnSpLocks/>
          </p:cNvCxnSpPr>
          <p:nvPr/>
        </p:nvCxnSpPr>
        <p:spPr>
          <a:xfrm>
            <a:off x="7850491" y="5333599"/>
            <a:ext cx="769991" cy="0"/>
          </a:xfrm>
          <a:prstGeom prst="line">
            <a:avLst/>
          </a:prstGeom>
          <a:ln w="12700">
            <a:gradFill flip="none" rotWithShape="1">
              <a:gsLst>
                <a:gs pos="0">
                  <a:schemeClr val="accent2">
                    <a:alpha val="0"/>
                  </a:schemeClr>
                </a:gs>
                <a:gs pos="71000">
                  <a:schemeClr val="accent2">
                    <a:lumMod val="50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0E5337E7-24AF-4777-A9D1-FAB92C66BDFE}"/>
              </a:ext>
            </a:extLst>
          </p:cNvPr>
          <p:cNvSpPr txBox="1"/>
          <p:nvPr/>
        </p:nvSpPr>
        <p:spPr>
          <a:xfrm>
            <a:off x="257112" y="3923387"/>
            <a:ext cx="3419856" cy="672235"/>
          </a:xfrm>
          <a:prstGeom prst="rect">
            <a:avLst/>
          </a:prstGeom>
          <a:noFill/>
          <a:scene3d>
            <a:camera prst="orthographicFront"/>
            <a:lightRig rig="threePt" dir="t"/>
          </a:scene3d>
          <a:sp3d extrusionH="63500" prstMaterial="matte"/>
        </p:spPr>
        <p:txBody>
          <a:bodyPr wrap="square">
            <a:spAutoFit/>
          </a:bodyPr>
          <a:lstStyle/>
          <a:p>
            <a:pPr algn="r">
              <a:lnSpc>
                <a:spcPct val="14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无法完全脱离现实世界，它平行于现实世界，与之互通又独立于现实世界</a:t>
            </a:r>
            <a:endParaRPr lang="en-US" altLang="zh-CN" sz="1400" spc="120" dirty="0">
              <a:solidFill>
                <a:schemeClr val="bg1">
                  <a:lumMod val="65000"/>
                </a:schemeClr>
              </a:solidFill>
              <a:latin typeface="+mn-ea"/>
            </a:endParaRPr>
          </a:p>
        </p:txBody>
      </p:sp>
      <p:sp>
        <p:nvSpPr>
          <p:cNvPr id="62" name="文本框 61">
            <a:extLst>
              <a:ext uri="{FF2B5EF4-FFF2-40B4-BE49-F238E27FC236}">
                <a16:creationId xmlns:a16="http://schemas.microsoft.com/office/drawing/2014/main" id="{2DAB3166-D92D-4E57-944C-3FFC32C4E168}"/>
              </a:ext>
            </a:extLst>
          </p:cNvPr>
          <p:cNvSpPr txBox="1"/>
          <p:nvPr/>
        </p:nvSpPr>
        <p:spPr>
          <a:xfrm>
            <a:off x="-1767" y="4536689"/>
            <a:ext cx="3681987" cy="246221"/>
          </a:xfrm>
          <a:prstGeom prst="rect">
            <a:avLst/>
          </a:prstGeom>
          <a:noFill/>
          <a:scene3d>
            <a:camera prst="orthographicFront"/>
            <a:lightRig rig="threePt" dir="t"/>
          </a:scene3d>
          <a:sp3d extrusionH="63500" prstMaterial="matte"/>
        </p:spPr>
        <p:txBody>
          <a:bodyPr wrap="square">
            <a:spAutoFit/>
          </a:bodyPr>
          <a:lstStyle/>
          <a:p>
            <a:pPr algn="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endParaRPr lang="en-US" altLang="zh-CN" sz="1000" dirty="0">
              <a:solidFill>
                <a:schemeClr val="tx1">
                  <a:lumMod val="65000"/>
                  <a:lumOff val="35000"/>
                </a:schemeClr>
              </a:solidFill>
              <a:latin typeface="+mn-ea"/>
            </a:endParaRPr>
          </a:p>
        </p:txBody>
      </p:sp>
      <p:sp>
        <p:nvSpPr>
          <p:cNvPr id="63" name="文本框 62">
            <a:extLst>
              <a:ext uri="{FF2B5EF4-FFF2-40B4-BE49-F238E27FC236}">
                <a16:creationId xmlns:a16="http://schemas.microsoft.com/office/drawing/2014/main" id="{F1545B0C-31B4-4EC7-9FF3-0167EA51C57F}"/>
              </a:ext>
            </a:extLst>
          </p:cNvPr>
          <p:cNvSpPr txBox="1"/>
          <p:nvPr/>
        </p:nvSpPr>
        <p:spPr>
          <a:xfrm>
            <a:off x="784940" y="2713000"/>
            <a:ext cx="3419856" cy="672235"/>
          </a:xfrm>
          <a:prstGeom prst="rect">
            <a:avLst/>
          </a:prstGeom>
          <a:noFill/>
          <a:scene3d>
            <a:camera prst="orthographicFront"/>
            <a:lightRig rig="threePt" dir="t"/>
          </a:scene3d>
          <a:sp3d extrusionH="63500" prstMaterial="matte"/>
        </p:spPr>
        <p:txBody>
          <a:bodyPr wrap="square">
            <a:spAutoFit/>
          </a:bodyPr>
          <a:lstStyle/>
          <a:p>
            <a:pPr algn="r">
              <a:lnSpc>
                <a:spcPct val="14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无法完全脱离现实世界，它平行于现实世界，与之互通又独立于现实世界</a:t>
            </a:r>
            <a:endParaRPr lang="en-US" altLang="zh-CN" sz="1400" spc="120" dirty="0">
              <a:solidFill>
                <a:schemeClr val="bg1">
                  <a:lumMod val="65000"/>
                </a:schemeClr>
              </a:solidFill>
              <a:latin typeface="+mn-ea"/>
            </a:endParaRPr>
          </a:p>
        </p:txBody>
      </p:sp>
      <p:sp>
        <p:nvSpPr>
          <p:cNvPr id="64" name="文本框 63">
            <a:extLst>
              <a:ext uri="{FF2B5EF4-FFF2-40B4-BE49-F238E27FC236}">
                <a16:creationId xmlns:a16="http://schemas.microsoft.com/office/drawing/2014/main" id="{85A9BDC1-22C8-4999-9F70-308CC8DA37EB}"/>
              </a:ext>
            </a:extLst>
          </p:cNvPr>
          <p:cNvSpPr txBox="1"/>
          <p:nvPr/>
        </p:nvSpPr>
        <p:spPr>
          <a:xfrm>
            <a:off x="526061" y="3326302"/>
            <a:ext cx="3681987" cy="246221"/>
          </a:xfrm>
          <a:prstGeom prst="rect">
            <a:avLst/>
          </a:prstGeom>
          <a:noFill/>
          <a:scene3d>
            <a:camera prst="orthographicFront"/>
            <a:lightRig rig="threePt" dir="t"/>
          </a:scene3d>
          <a:sp3d extrusionH="63500" prstMaterial="matte"/>
        </p:spPr>
        <p:txBody>
          <a:bodyPr wrap="square">
            <a:spAutoFit/>
          </a:bodyPr>
          <a:lstStyle/>
          <a:p>
            <a:pPr algn="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endParaRPr lang="en-US" altLang="zh-CN" sz="1000" dirty="0">
              <a:solidFill>
                <a:schemeClr val="tx1">
                  <a:lumMod val="65000"/>
                  <a:lumOff val="35000"/>
                </a:schemeClr>
              </a:solidFill>
              <a:latin typeface="+mn-ea"/>
            </a:endParaRPr>
          </a:p>
        </p:txBody>
      </p:sp>
      <p:sp>
        <p:nvSpPr>
          <p:cNvPr id="65" name="文本框 64">
            <a:extLst>
              <a:ext uri="{FF2B5EF4-FFF2-40B4-BE49-F238E27FC236}">
                <a16:creationId xmlns:a16="http://schemas.microsoft.com/office/drawing/2014/main" id="{7FE9FA94-E655-4B4D-9666-15301392A766}"/>
              </a:ext>
            </a:extLst>
          </p:cNvPr>
          <p:cNvSpPr txBox="1"/>
          <p:nvPr/>
        </p:nvSpPr>
        <p:spPr>
          <a:xfrm>
            <a:off x="7505165" y="2184704"/>
            <a:ext cx="3419856" cy="672235"/>
          </a:xfrm>
          <a:prstGeom prst="rect">
            <a:avLst/>
          </a:prstGeom>
          <a:noFill/>
          <a:scene3d>
            <a:camera prst="orthographicFront"/>
            <a:lightRig rig="threePt" dir="t"/>
          </a:scene3d>
          <a:sp3d extrusionH="63500" prstMaterial="matte"/>
        </p:spPr>
        <p:txBody>
          <a:bodyPr wrap="square">
            <a:spAutoFit/>
          </a:bodyPr>
          <a:lstStyle/>
          <a:p>
            <a:pPr>
              <a:lnSpc>
                <a:spcPct val="14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无法完全脱离现实世界，它平行于现实世界，与之互通又独立于现实世界</a:t>
            </a:r>
            <a:endParaRPr lang="en-US" altLang="zh-CN" sz="1400" spc="120" dirty="0">
              <a:solidFill>
                <a:schemeClr val="bg1">
                  <a:lumMod val="65000"/>
                </a:schemeClr>
              </a:solidFill>
              <a:latin typeface="+mn-ea"/>
            </a:endParaRPr>
          </a:p>
        </p:txBody>
      </p:sp>
      <p:sp>
        <p:nvSpPr>
          <p:cNvPr id="66" name="文本框 65">
            <a:extLst>
              <a:ext uri="{FF2B5EF4-FFF2-40B4-BE49-F238E27FC236}">
                <a16:creationId xmlns:a16="http://schemas.microsoft.com/office/drawing/2014/main" id="{51B72B1C-F576-4E4B-AE35-3F03ABF0D685}"/>
              </a:ext>
            </a:extLst>
          </p:cNvPr>
          <p:cNvSpPr txBox="1"/>
          <p:nvPr/>
        </p:nvSpPr>
        <p:spPr>
          <a:xfrm>
            <a:off x="7505165" y="2798006"/>
            <a:ext cx="3681987" cy="246221"/>
          </a:xfrm>
          <a:prstGeom prst="rect">
            <a:avLst/>
          </a:prstGeom>
          <a:noFill/>
          <a:scene3d>
            <a:camera prst="orthographicFront"/>
            <a:lightRig rig="threePt" dir="t"/>
          </a:scene3d>
          <a:sp3d extrusionH="63500" prstMaterial="matte"/>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endParaRPr lang="en-US" altLang="zh-CN" sz="1000" dirty="0">
              <a:solidFill>
                <a:schemeClr val="tx1">
                  <a:lumMod val="65000"/>
                  <a:lumOff val="35000"/>
                </a:schemeClr>
              </a:solidFill>
              <a:latin typeface="+mn-ea"/>
            </a:endParaRPr>
          </a:p>
        </p:txBody>
      </p:sp>
      <p:sp>
        <p:nvSpPr>
          <p:cNvPr id="67" name="文本框 66">
            <a:extLst>
              <a:ext uri="{FF2B5EF4-FFF2-40B4-BE49-F238E27FC236}">
                <a16:creationId xmlns:a16="http://schemas.microsoft.com/office/drawing/2014/main" id="{DF901572-8DF6-4392-ACC3-B9F6157581DE}"/>
              </a:ext>
            </a:extLst>
          </p:cNvPr>
          <p:cNvSpPr txBox="1"/>
          <p:nvPr/>
        </p:nvSpPr>
        <p:spPr>
          <a:xfrm>
            <a:off x="8013079" y="3351956"/>
            <a:ext cx="3419856" cy="672235"/>
          </a:xfrm>
          <a:prstGeom prst="rect">
            <a:avLst/>
          </a:prstGeom>
          <a:noFill/>
          <a:scene3d>
            <a:camera prst="orthographicFront"/>
            <a:lightRig rig="threePt" dir="t"/>
          </a:scene3d>
          <a:sp3d extrusionH="63500" prstMaterial="matte"/>
        </p:spPr>
        <p:txBody>
          <a:bodyPr wrap="square">
            <a:spAutoFit/>
          </a:bodyPr>
          <a:lstStyle/>
          <a:p>
            <a:pPr>
              <a:lnSpc>
                <a:spcPct val="14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无法完全脱离现实世界，它平行于现实世界，与之互通又独立于现实世界</a:t>
            </a:r>
            <a:endParaRPr lang="en-US" altLang="zh-CN" sz="1400" spc="120" dirty="0">
              <a:solidFill>
                <a:schemeClr val="bg1">
                  <a:lumMod val="65000"/>
                </a:schemeClr>
              </a:solidFill>
              <a:latin typeface="+mn-ea"/>
            </a:endParaRPr>
          </a:p>
        </p:txBody>
      </p:sp>
      <p:sp>
        <p:nvSpPr>
          <p:cNvPr id="68" name="文本框 67">
            <a:extLst>
              <a:ext uri="{FF2B5EF4-FFF2-40B4-BE49-F238E27FC236}">
                <a16:creationId xmlns:a16="http://schemas.microsoft.com/office/drawing/2014/main" id="{1CF397C2-D9B6-4B39-AB80-D4599CBE8698}"/>
              </a:ext>
            </a:extLst>
          </p:cNvPr>
          <p:cNvSpPr txBox="1"/>
          <p:nvPr/>
        </p:nvSpPr>
        <p:spPr>
          <a:xfrm>
            <a:off x="8013079" y="3965258"/>
            <a:ext cx="3681987" cy="246221"/>
          </a:xfrm>
          <a:prstGeom prst="rect">
            <a:avLst/>
          </a:prstGeom>
          <a:noFill/>
          <a:scene3d>
            <a:camera prst="orthographicFront"/>
            <a:lightRig rig="threePt" dir="t"/>
          </a:scene3d>
          <a:sp3d extrusionH="63500" prstMaterial="matte"/>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endParaRPr lang="en-US" altLang="zh-CN" sz="1000" dirty="0">
              <a:solidFill>
                <a:schemeClr val="tx1">
                  <a:lumMod val="65000"/>
                  <a:lumOff val="35000"/>
                </a:schemeClr>
              </a:solidFill>
              <a:latin typeface="+mn-ea"/>
            </a:endParaRPr>
          </a:p>
        </p:txBody>
      </p:sp>
      <p:sp>
        <p:nvSpPr>
          <p:cNvPr id="69" name="文本框 68">
            <a:extLst>
              <a:ext uri="{FF2B5EF4-FFF2-40B4-BE49-F238E27FC236}">
                <a16:creationId xmlns:a16="http://schemas.microsoft.com/office/drawing/2014/main" id="{5E7844B0-E86A-418C-9BDA-99520218491C}"/>
              </a:ext>
            </a:extLst>
          </p:cNvPr>
          <p:cNvSpPr txBox="1"/>
          <p:nvPr/>
        </p:nvSpPr>
        <p:spPr>
          <a:xfrm>
            <a:off x="8620482" y="4565043"/>
            <a:ext cx="3419856" cy="672235"/>
          </a:xfrm>
          <a:prstGeom prst="rect">
            <a:avLst/>
          </a:prstGeom>
          <a:noFill/>
          <a:scene3d>
            <a:camera prst="orthographicFront"/>
            <a:lightRig rig="threePt" dir="t"/>
          </a:scene3d>
          <a:sp3d extrusionH="63500" prstMaterial="matte"/>
        </p:spPr>
        <p:txBody>
          <a:bodyPr wrap="square">
            <a:spAutoFit/>
          </a:bodyPr>
          <a:lstStyle/>
          <a:p>
            <a:pPr>
              <a:lnSpc>
                <a:spcPct val="14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无法完全脱离现实世界，它平行于现实世界，与之互通又独立于现实世界</a:t>
            </a:r>
            <a:endParaRPr lang="en-US" altLang="zh-CN" sz="1400" spc="120" dirty="0">
              <a:solidFill>
                <a:schemeClr val="bg1">
                  <a:lumMod val="65000"/>
                </a:schemeClr>
              </a:solidFill>
              <a:latin typeface="+mn-ea"/>
            </a:endParaRPr>
          </a:p>
        </p:txBody>
      </p:sp>
      <p:sp>
        <p:nvSpPr>
          <p:cNvPr id="70" name="文本框 69">
            <a:extLst>
              <a:ext uri="{FF2B5EF4-FFF2-40B4-BE49-F238E27FC236}">
                <a16:creationId xmlns:a16="http://schemas.microsoft.com/office/drawing/2014/main" id="{91CE22A4-196F-41F3-B27A-6D8A331ABE46}"/>
              </a:ext>
            </a:extLst>
          </p:cNvPr>
          <p:cNvSpPr txBox="1"/>
          <p:nvPr/>
        </p:nvSpPr>
        <p:spPr>
          <a:xfrm>
            <a:off x="8620482" y="5178345"/>
            <a:ext cx="3681987" cy="246221"/>
          </a:xfrm>
          <a:prstGeom prst="rect">
            <a:avLst/>
          </a:prstGeom>
          <a:noFill/>
          <a:scene3d>
            <a:camera prst="orthographicFront"/>
            <a:lightRig rig="threePt" dir="t"/>
          </a:scene3d>
          <a:sp3d extrusionH="63500" prstMaterial="matte"/>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endParaRPr lang="en-US" altLang="zh-CN" sz="1000" dirty="0">
              <a:solidFill>
                <a:schemeClr val="tx1">
                  <a:lumMod val="65000"/>
                  <a:lumOff val="35000"/>
                </a:schemeClr>
              </a:solidFill>
              <a:latin typeface="+mn-ea"/>
            </a:endParaRPr>
          </a:p>
        </p:txBody>
      </p:sp>
      <p:sp>
        <p:nvSpPr>
          <p:cNvPr id="71" name="文本框 70">
            <a:extLst>
              <a:ext uri="{FF2B5EF4-FFF2-40B4-BE49-F238E27FC236}">
                <a16:creationId xmlns:a16="http://schemas.microsoft.com/office/drawing/2014/main" id="{488D55EC-536D-42B4-8CE7-5F0BC7CC65CD}"/>
              </a:ext>
            </a:extLst>
          </p:cNvPr>
          <p:cNvSpPr txBox="1"/>
          <p:nvPr/>
        </p:nvSpPr>
        <p:spPr>
          <a:xfrm>
            <a:off x="2543339" y="5927591"/>
            <a:ext cx="761747" cy="646331"/>
          </a:xfrm>
          <a:prstGeom prst="rect">
            <a:avLst/>
          </a:prstGeom>
          <a:noFill/>
          <a:scene3d>
            <a:camera prst="orthographicFront"/>
            <a:lightRig rig="threePt" dir="t"/>
          </a:scene3d>
          <a:sp3d extrusionH="63500" prstMaterial="matte"/>
        </p:spPr>
        <p:txBody>
          <a:bodyPr wrap="none">
            <a:spAutoFit/>
          </a:bodyPr>
          <a:lstStyle/>
          <a:p>
            <a:pPr algn="ctr"/>
            <a:r>
              <a:rPr kumimoji="0" lang="en-US" altLang="zh-CN" sz="3600" b="0" i="0" u="none" strike="noStrike" kern="1200" cap="none" spc="0" normalizeH="0" baseline="0" noProof="0" dirty="0">
                <a:ln>
                  <a:noFill/>
                </a:ln>
                <a:solidFill>
                  <a:schemeClr val="accent2"/>
                </a:solidFill>
                <a:effectLst/>
                <a:uLnTx/>
                <a:uFillTx/>
                <a:latin typeface="+mj-ea"/>
                <a:ea typeface="+mj-ea"/>
                <a:cs typeface="+mn-cs"/>
              </a:rPr>
              <a:t>07</a:t>
            </a:r>
            <a:endParaRPr lang="zh-CN" altLang="en-US" sz="3600" dirty="0">
              <a:solidFill>
                <a:schemeClr val="accent2"/>
              </a:solidFill>
              <a:latin typeface="+mj-ea"/>
              <a:ea typeface="+mj-ea"/>
            </a:endParaRPr>
          </a:p>
        </p:txBody>
      </p:sp>
      <p:sp>
        <p:nvSpPr>
          <p:cNvPr id="72" name="文本框 71">
            <a:extLst>
              <a:ext uri="{FF2B5EF4-FFF2-40B4-BE49-F238E27FC236}">
                <a16:creationId xmlns:a16="http://schemas.microsoft.com/office/drawing/2014/main" id="{D74D762D-CFD8-4A5D-9A09-747893CF7787}"/>
              </a:ext>
            </a:extLst>
          </p:cNvPr>
          <p:cNvSpPr txBox="1"/>
          <p:nvPr/>
        </p:nvSpPr>
        <p:spPr>
          <a:xfrm>
            <a:off x="3094332" y="5983842"/>
            <a:ext cx="6554329" cy="370614"/>
          </a:xfrm>
          <a:prstGeom prst="rect">
            <a:avLst/>
          </a:prstGeom>
          <a:noFill/>
          <a:scene3d>
            <a:camera prst="orthographicFront"/>
            <a:lightRig rig="threePt" dir="t"/>
          </a:scene3d>
          <a:sp3d extrusionH="63500" prstMaterial="matte"/>
        </p:spPr>
        <p:txBody>
          <a:bodyPr wrap="square">
            <a:spAutoFit/>
          </a:bodyPr>
          <a:lstStyle/>
          <a:p>
            <a:pPr algn="ctr">
              <a:lnSpc>
                <a:spcPct val="14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无法完全脱离现实世界，它平行于现实世界，与之互通又独立于现实世界</a:t>
            </a:r>
            <a:endParaRPr lang="en-US" altLang="zh-CN" sz="1400" spc="120" dirty="0">
              <a:solidFill>
                <a:schemeClr val="bg1">
                  <a:lumMod val="65000"/>
                </a:schemeClr>
              </a:solidFill>
              <a:latin typeface="+mn-ea"/>
            </a:endParaRPr>
          </a:p>
        </p:txBody>
      </p:sp>
      <p:sp>
        <p:nvSpPr>
          <p:cNvPr id="73" name="文本框 72">
            <a:extLst>
              <a:ext uri="{FF2B5EF4-FFF2-40B4-BE49-F238E27FC236}">
                <a16:creationId xmlns:a16="http://schemas.microsoft.com/office/drawing/2014/main" id="{7B0FDC14-1D40-4DDA-A47C-2CE9F08DB402}"/>
              </a:ext>
            </a:extLst>
          </p:cNvPr>
          <p:cNvSpPr txBox="1"/>
          <p:nvPr/>
        </p:nvSpPr>
        <p:spPr>
          <a:xfrm>
            <a:off x="3191100" y="6337861"/>
            <a:ext cx="6442073" cy="246221"/>
          </a:xfrm>
          <a:prstGeom prst="rect">
            <a:avLst/>
          </a:prstGeom>
          <a:noFill/>
          <a:scene3d>
            <a:camera prst="orthographicFront"/>
            <a:lightRig rig="threePt" dir="t"/>
          </a:scene3d>
          <a:sp3d extrusionH="63500" prstMaterial="matte"/>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amet</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constetufer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af</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dipis</a:t>
            </a:r>
            <a:r>
              <a:rPr lang="en-US" altLang="zh-CN" sz="1000" dirty="0">
                <a:solidFill>
                  <a:schemeClr val="tx1">
                    <a:lumMod val="65000"/>
                    <a:lumOff val="35000"/>
                  </a:schemeClr>
                </a:solidFill>
                <a:latin typeface="+mn-ea"/>
              </a:rPr>
              <a:t> </a:t>
            </a:r>
          </a:p>
        </p:txBody>
      </p:sp>
    </p:spTree>
    <p:extLst>
      <p:ext uri="{BB962C8B-B14F-4D97-AF65-F5344CB8AC3E}">
        <p14:creationId xmlns:p14="http://schemas.microsoft.com/office/powerpoint/2010/main" val="3013985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6ADF1E-008E-4EA7-97D9-27B17457CC10}"/>
              </a:ext>
            </a:extLst>
          </p:cNvPr>
          <p:cNvSpPr>
            <a:spLocks noGrp="1"/>
          </p:cNvSpPr>
          <p:nvPr>
            <p:ph type="title"/>
          </p:nvPr>
        </p:nvSpPr>
        <p:spPr/>
        <p:txBody>
          <a:bodyPr/>
          <a:lstStyle/>
          <a:p>
            <a:r>
              <a:rPr lang="zh-CN" altLang="en-US" dirty="0"/>
              <a:t>四大核心技术</a:t>
            </a:r>
          </a:p>
        </p:txBody>
      </p:sp>
      <p:grpSp>
        <p:nvGrpSpPr>
          <p:cNvPr id="3" name="组合 2">
            <a:extLst>
              <a:ext uri="{FF2B5EF4-FFF2-40B4-BE49-F238E27FC236}">
                <a16:creationId xmlns:a16="http://schemas.microsoft.com/office/drawing/2014/main" id="{65015D5A-262D-40BE-9E60-B9B6435FFF2E}"/>
              </a:ext>
            </a:extLst>
          </p:cNvPr>
          <p:cNvGrpSpPr/>
          <p:nvPr/>
        </p:nvGrpSpPr>
        <p:grpSpPr>
          <a:xfrm>
            <a:off x="1676874" y="1879669"/>
            <a:ext cx="1784259" cy="1979099"/>
            <a:chOff x="1588391" y="2492964"/>
            <a:chExt cx="1784259" cy="1979099"/>
          </a:xfrm>
        </p:grpSpPr>
        <p:sp>
          <p:nvSpPr>
            <p:cNvPr id="31" name="等腰三角形 16">
              <a:extLst>
                <a:ext uri="{FF2B5EF4-FFF2-40B4-BE49-F238E27FC236}">
                  <a16:creationId xmlns:a16="http://schemas.microsoft.com/office/drawing/2014/main" id="{AA7D6F60-7DEC-4456-BAE4-6FE4BC170FBA}"/>
                </a:ext>
              </a:extLst>
            </p:cNvPr>
            <p:cNvSpPr/>
            <p:nvPr/>
          </p:nvSpPr>
          <p:spPr>
            <a:xfrm rot="10800000">
              <a:off x="1588391" y="2492964"/>
              <a:ext cx="1784259" cy="1704780"/>
            </a:xfrm>
            <a:prstGeom prst="pent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32" name="等腰三角形 17">
              <a:extLst>
                <a:ext uri="{FF2B5EF4-FFF2-40B4-BE49-F238E27FC236}">
                  <a16:creationId xmlns:a16="http://schemas.microsoft.com/office/drawing/2014/main" id="{041D69C2-55DC-489C-936A-49297B28CF1F}"/>
                </a:ext>
              </a:extLst>
            </p:cNvPr>
            <p:cNvSpPr/>
            <p:nvPr/>
          </p:nvSpPr>
          <p:spPr>
            <a:xfrm rot="10800000">
              <a:off x="1628438" y="2767284"/>
              <a:ext cx="1704164" cy="1704779"/>
            </a:xfrm>
            <a:prstGeom prst="pent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33" name="等腰三角形 18">
              <a:extLst>
                <a:ext uri="{FF2B5EF4-FFF2-40B4-BE49-F238E27FC236}">
                  <a16:creationId xmlns:a16="http://schemas.microsoft.com/office/drawing/2014/main" id="{9F34A64B-7D63-4E3D-8229-60473F95E454}"/>
                </a:ext>
              </a:extLst>
            </p:cNvPr>
            <p:cNvSpPr/>
            <p:nvPr/>
          </p:nvSpPr>
          <p:spPr>
            <a:xfrm rot="10800000">
              <a:off x="1588391" y="2492964"/>
              <a:ext cx="1784259" cy="1704780"/>
            </a:xfrm>
            <a:prstGeom prst="pent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5" name="文本框 4">
            <a:extLst>
              <a:ext uri="{FF2B5EF4-FFF2-40B4-BE49-F238E27FC236}">
                <a16:creationId xmlns:a16="http://schemas.microsoft.com/office/drawing/2014/main" id="{5C06AA72-B58A-492B-B1EB-4281AF87B1EE}"/>
              </a:ext>
            </a:extLst>
          </p:cNvPr>
          <p:cNvSpPr txBox="1"/>
          <p:nvPr/>
        </p:nvSpPr>
        <p:spPr>
          <a:xfrm>
            <a:off x="2085538" y="2469407"/>
            <a:ext cx="1028487" cy="369332"/>
          </a:xfrm>
          <a:prstGeom prst="rect">
            <a:avLst/>
          </a:prstGeom>
          <a:noFill/>
        </p:spPr>
        <p:txBody>
          <a:bodyPr wrap="none">
            <a:spAutoFit/>
          </a:bodyPr>
          <a:lstStyle/>
          <a:p>
            <a:r>
              <a:rPr kumimoji="0" lang="zh-CN" altLang="en-US" b="0" i="0" u="none" strike="noStrike" kern="1200" cap="none" spc="120" normalizeH="0" noProof="0" dirty="0">
                <a:ln>
                  <a:noFill/>
                </a:ln>
                <a:solidFill>
                  <a:schemeClr val="accent3"/>
                </a:solidFill>
                <a:effectLst/>
                <a:uLnTx/>
                <a:uFillTx/>
                <a:latin typeface="字体圈欣意冠黑体"/>
                <a:ea typeface="字体圈欣意冠黑体"/>
                <a:cs typeface="+mn-cs"/>
              </a:rPr>
              <a:t>交互技术</a:t>
            </a:r>
            <a:endParaRPr lang="zh-CN" altLang="en-US" spc="120" dirty="0">
              <a:solidFill>
                <a:schemeClr val="accent3"/>
              </a:solidFill>
              <a:latin typeface="+mj-ea"/>
              <a:ea typeface="+mj-ea"/>
            </a:endParaRPr>
          </a:p>
        </p:txBody>
      </p:sp>
      <p:sp>
        <p:nvSpPr>
          <p:cNvPr id="49" name="文本框 48">
            <a:extLst>
              <a:ext uri="{FF2B5EF4-FFF2-40B4-BE49-F238E27FC236}">
                <a16:creationId xmlns:a16="http://schemas.microsoft.com/office/drawing/2014/main" id="{8EAE78EB-2EEA-428B-B461-491BCF7B58E5}"/>
              </a:ext>
            </a:extLst>
          </p:cNvPr>
          <p:cNvSpPr txBox="1"/>
          <p:nvPr/>
        </p:nvSpPr>
        <p:spPr>
          <a:xfrm>
            <a:off x="2090101" y="2774927"/>
            <a:ext cx="957804" cy="246221"/>
          </a:xfrm>
          <a:prstGeom prst="rect">
            <a:avLst/>
          </a:prstGeom>
          <a:noFill/>
        </p:spPr>
        <p:txBody>
          <a:bodyPr wrap="square">
            <a:spAutoFit/>
          </a:bodyPr>
          <a:lstStyle/>
          <a:p>
            <a:pPr algn="dist"/>
            <a:r>
              <a:rPr lang="en-US" altLang="zh-CN" sz="1000" dirty="0">
                <a:solidFill>
                  <a:schemeClr val="accent3"/>
                </a:solidFill>
              </a:rPr>
              <a:t>METAVERSE</a:t>
            </a:r>
            <a:endParaRPr lang="zh-CN" altLang="en-US" sz="1000" dirty="0">
              <a:solidFill>
                <a:schemeClr val="accent3"/>
              </a:solidFill>
            </a:endParaRPr>
          </a:p>
        </p:txBody>
      </p:sp>
      <p:grpSp>
        <p:nvGrpSpPr>
          <p:cNvPr id="56" name="组合 55">
            <a:extLst>
              <a:ext uri="{FF2B5EF4-FFF2-40B4-BE49-F238E27FC236}">
                <a16:creationId xmlns:a16="http://schemas.microsoft.com/office/drawing/2014/main" id="{2BE853D2-0019-4ADA-945A-EF3112918D3E}"/>
              </a:ext>
            </a:extLst>
          </p:cNvPr>
          <p:cNvGrpSpPr/>
          <p:nvPr/>
        </p:nvGrpSpPr>
        <p:grpSpPr>
          <a:xfrm>
            <a:off x="4074462" y="1879669"/>
            <a:ext cx="1784259" cy="1979099"/>
            <a:chOff x="1588391" y="2492964"/>
            <a:chExt cx="1784259" cy="1979099"/>
          </a:xfrm>
        </p:grpSpPr>
        <p:sp>
          <p:nvSpPr>
            <p:cNvPr id="57" name="等腰三角形 16">
              <a:extLst>
                <a:ext uri="{FF2B5EF4-FFF2-40B4-BE49-F238E27FC236}">
                  <a16:creationId xmlns:a16="http://schemas.microsoft.com/office/drawing/2014/main" id="{743DE95C-8513-47F1-BF83-AD80183E54C9}"/>
                </a:ext>
              </a:extLst>
            </p:cNvPr>
            <p:cNvSpPr/>
            <p:nvPr/>
          </p:nvSpPr>
          <p:spPr>
            <a:xfrm rot="10800000">
              <a:off x="1588391" y="2492964"/>
              <a:ext cx="1784259" cy="1704780"/>
            </a:xfrm>
            <a:prstGeom prst="pent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8" name="等腰三角形 17">
              <a:extLst>
                <a:ext uri="{FF2B5EF4-FFF2-40B4-BE49-F238E27FC236}">
                  <a16:creationId xmlns:a16="http://schemas.microsoft.com/office/drawing/2014/main" id="{8BF70131-F2FB-4AEE-AC6F-58859EC4D2DD}"/>
                </a:ext>
              </a:extLst>
            </p:cNvPr>
            <p:cNvSpPr/>
            <p:nvPr/>
          </p:nvSpPr>
          <p:spPr>
            <a:xfrm rot="10800000">
              <a:off x="1628438" y="2767284"/>
              <a:ext cx="1704164" cy="1704779"/>
            </a:xfrm>
            <a:prstGeom prst="pent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9" name="等腰三角形 18">
              <a:extLst>
                <a:ext uri="{FF2B5EF4-FFF2-40B4-BE49-F238E27FC236}">
                  <a16:creationId xmlns:a16="http://schemas.microsoft.com/office/drawing/2014/main" id="{D2152CAC-5750-4286-9ADC-E46D05D11104}"/>
                </a:ext>
              </a:extLst>
            </p:cNvPr>
            <p:cNvSpPr/>
            <p:nvPr/>
          </p:nvSpPr>
          <p:spPr>
            <a:xfrm rot="10800000">
              <a:off x="1588391" y="2492964"/>
              <a:ext cx="1784259" cy="1704780"/>
            </a:xfrm>
            <a:prstGeom prst="pent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60" name="文本框 59">
            <a:extLst>
              <a:ext uri="{FF2B5EF4-FFF2-40B4-BE49-F238E27FC236}">
                <a16:creationId xmlns:a16="http://schemas.microsoft.com/office/drawing/2014/main" id="{BB5A9A7A-2FDC-4E13-96C7-C28FCD152DA6}"/>
              </a:ext>
            </a:extLst>
          </p:cNvPr>
          <p:cNvSpPr txBox="1"/>
          <p:nvPr/>
        </p:nvSpPr>
        <p:spPr>
          <a:xfrm>
            <a:off x="4388754" y="2469407"/>
            <a:ext cx="1155674" cy="369332"/>
          </a:xfrm>
          <a:prstGeom prst="rect">
            <a:avLst/>
          </a:prstGeom>
          <a:noFill/>
        </p:spPr>
        <p:txBody>
          <a:bodyPr wrap="square">
            <a:spAutoFit/>
          </a:bodyPr>
          <a:lstStyle/>
          <a:p>
            <a:pPr algn="ctr"/>
            <a:r>
              <a:rPr kumimoji="0" lang="zh-CN" altLang="en-US" b="0" i="0" u="none" strike="noStrike" kern="1200" cap="none" spc="120" normalizeH="0" noProof="0" dirty="0">
                <a:ln>
                  <a:noFill/>
                </a:ln>
                <a:solidFill>
                  <a:schemeClr val="accent3"/>
                </a:solidFill>
                <a:effectLst/>
                <a:uLnTx/>
                <a:uFillTx/>
                <a:latin typeface="字体圈欣意冠黑体"/>
                <a:ea typeface="字体圈欣意冠黑体"/>
                <a:cs typeface="+mn-cs"/>
              </a:rPr>
              <a:t>通讯技术</a:t>
            </a:r>
          </a:p>
        </p:txBody>
      </p:sp>
      <p:sp>
        <p:nvSpPr>
          <p:cNvPr id="61" name="文本框 60">
            <a:extLst>
              <a:ext uri="{FF2B5EF4-FFF2-40B4-BE49-F238E27FC236}">
                <a16:creationId xmlns:a16="http://schemas.microsoft.com/office/drawing/2014/main" id="{6C2940A9-A566-4B73-8785-897EBC44E2BF}"/>
              </a:ext>
            </a:extLst>
          </p:cNvPr>
          <p:cNvSpPr txBox="1"/>
          <p:nvPr/>
        </p:nvSpPr>
        <p:spPr>
          <a:xfrm>
            <a:off x="4487689" y="2774927"/>
            <a:ext cx="957804" cy="246221"/>
          </a:xfrm>
          <a:prstGeom prst="rect">
            <a:avLst/>
          </a:prstGeom>
          <a:noFill/>
        </p:spPr>
        <p:txBody>
          <a:bodyPr wrap="square">
            <a:spAutoFit/>
          </a:bodyPr>
          <a:lstStyle/>
          <a:p>
            <a:pPr algn="dist"/>
            <a:r>
              <a:rPr lang="en-US" altLang="zh-CN" sz="1000" dirty="0">
                <a:solidFill>
                  <a:schemeClr val="accent3"/>
                </a:solidFill>
              </a:rPr>
              <a:t>METAVERSE</a:t>
            </a:r>
            <a:endParaRPr lang="zh-CN" altLang="en-US" sz="1000" dirty="0">
              <a:solidFill>
                <a:schemeClr val="accent3"/>
              </a:solidFill>
            </a:endParaRPr>
          </a:p>
        </p:txBody>
      </p:sp>
      <p:grpSp>
        <p:nvGrpSpPr>
          <p:cNvPr id="68" name="组合 67">
            <a:extLst>
              <a:ext uri="{FF2B5EF4-FFF2-40B4-BE49-F238E27FC236}">
                <a16:creationId xmlns:a16="http://schemas.microsoft.com/office/drawing/2014/main" id="{F21E8665-72BF-41EB-A580-788D618D13B1}"/>
              </a:ext>
            </a:extLst>
          </p:cNvPr>
          <p:cNvGrpSpPr/>
          <p:nvPr/>
        </p:nvGrpSpPr>
        <p:grpSpPr>
          <a:xfrm>
            <a:off x="6434124" y="1879669"/>
            <a:ext cx="1784259" cy="1979099"/>
            <a:chOff x="1588391" y="2492964"/>
            <a:chExt cx="1784259" cy="1979099"/>
          </a:xfrm>
        </p:grpSpPr>
        <p:sp>
          <p:nvSpPr>
            <p:cNvPr id="69" name="等腰三角形 16">
              <a:extLst>
                <a:ext uri="{FF2B5EF4-FFF2-40B4-BE49-F238E27FC236}">
                  <a16:creationId xmlns:a16="http://schemas.microsoft.com/office/drawing/2014/main" id="{9D33D007-095B-468D-9B46-731B1C927537}"/>
                </a:ext>
              </a:extLst>
            </p:cNvPr>
            <p:cNvSpPr/>
            <p:nvPr/>
          </p:nvSpPr>
          <p:spPr>
            <a:xfrm rot="10800000">
              <a:off x="1588391" y="2492964"/>
              <a:ext cx="1784259" cy="1704780"/>
            </a:xfrm>
            <a:prstGeom prst="pent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0" name="等腰三角形 17">
              <a:extLst>
                <a:ext uri="{FF2B5EF4-FFF2-40B4-BE49-F238E27FC236}">
                  <a16:creationId xmlns:a16="http://schemas.microsoft.com/office/drawing/2014/main" id="{E05CEEF3-DF0B-4276-BDDD-0203D77D4D2D}"/>
                </a:ext>
              </a:extLst>
            </p:cNvPr>
            <p:cNvSpPr/>
            <p:nvPr/>
          </p:nvSpPr>
          <p:spPr>
            <a:xfrm rot="10800000">
              <a:off x="1628438" y="2767284"/>
              <a:ext cx="1704164" cy="1704779"/>
            </a:xfrm>
            <a:prstGeom prst="pent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1" name="等腰三角形 18">
              <a:extLst>
                <a:ext uri="{FF2B5EF4-FFF2-40B4-BE49-F238E27FC236}">
                  <a16:creationId xmlns:a16="http://schemas.microsoft.com/office/drawing/2014/main" id="{BD5A0166-146E-4F0E-AFE4-B18F2F30613D}"/>
                </a:ext>
              </a:extLst>
            </p:cNvPr>
            <p:cNvSpPr/>
            <p:nvPr/>
          </p:nvSpPr>
          <p:spPr>
            <a:xfrm rot="10800000">
              <a:off x="1588391" y="2492964"/>
              <a:ext cx="1784259" cy="1704780"/>
            </a:xfrm>
            <a:prstGeom prst="pent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72" name="文本框 71">
            <a:extLst>
              <a:ext uri="{FF2B5EF4-FFF2-40B4-BE49-F238E27FC236}">
                <a16:creationId xmlns:a16="http://schemas.microsoft.com/office/drawing/2014/main" id="{FF56AA68-D05C-4A64-9156-1F1DF79291C8}"/>
              </a:ext>
            </a:extLst>
          </p:cNvPr>
          <p:cNvSpPr txBox="1"/>
          <p:nvPr/>
        </p:nvSpPr>
        <p:spPr>
          <a:xfrm>
            <a:off x="6842788" y="2469407"/>
            <a:ext cx="1028487" cy="369332"/>
          </a:xfrm>
          <a:prstGeom prst="rect">
            <a:avLst/>
          </a:prstGeom>
          <a:noFill/>
        </p:spPr>
        <p:txBody>
          <a:bodyPr wrap="none">
            <a:spAutoFit/>
          </a:bodyPr>
          <a:lstStyle/>
          <a:p>
            <a:r>
              <a:rPr kumimoji="0" lang="zh-CN" altLang="en-US" b="0" i="0" u="none" strike="noStrike" kern="1200" cap="none" spc="120" normalizeH="0" noProof="0" dirty="0">
                <a:ln>
                  <a:noFill/>
                </a:ln>
                <a:solidFill>
                  <a:schemeClr val="accent3"/>
                </a:solidFill>
                <a:effectLst/>
                <a:uLnTx/>
                <a:uFillTx/>
                <a:latin typeface="字体圈欣意冠黑体"/>
                <a:ea typeface="字体圈欣意冠黑体"/>
                <a:cs typeface="+mn-cs"/>
              </a:rPr>
              <a:t>计算能力</a:t>
            </a:r>
          </a:p>
        </p:txBody>
      </p:sp>
      <p:sp>
        <p:nvSpPr>
          <p:cNvPr id="73" name="文本框 72">
            <a:extLst>
              <a:ext uri="{FF2B5EF4-FFF2-40B4-BE49-F238E27FC236}">
                <a16:creationId xmlns:a16="http://schemas.microsoft.com/office/drawing/2014/main" id="{5572636F-9919-4DF5-962D-7FBB28A3D297}"/>
              </a:ext>
            </a:extLst>
          </p:cNvPr>
          <p:cNvSpPr txBox="1"/>
          <p:nvPr/>
        </p:nvSpPr>
        <p:spPr>
          <a:xfrm>
            <a:off x="6847351" y="2774927"/>
            <a:ext cx="957804" cy="246221"/>
          </a:xfrm>
          <a:prstGeom prst="rect">
            <a:avLst/>
          </a:prstGeom>
          <a:noFill/>
        </p:spPr>
        <p:txBody>
          <a:bodyPr wrap="square">
            <a:spAutoFit/>
          </a:bodyPr>
          <a:lstStyle/>
          <a:p>
            <a:pPr algn="dist"/>
            <a:r>
              <a:rPr lang="en-US" altLang="zh-CN" sz="1000" dirty="0">
                <a:solidFill>
                  <a:schemeClr val="accent3"/>
                </a:solidFill>
              </a:rPr>
              <a:t>METAVERSE</a:t>
            </a:r>
            <a:endParaRPr lang="zh-CN" altLang="en-US" sz="1000" dirty="0">
              <a:solidFill>
                <a:schemeClr val="accent3"/>
              </a:solidFill>
            </a:endParaRPr>
          </a:p>
        </p:txBody>
      </p:sp>
      <p:grpSp>
        <p:nvGrpSpPr>
          <p:cNvPr id="74" name="组合 73">
            <a:extLst>
              <a:ext uri="{FF2B5EF4-FFF2-40B4-BE49-F238E27FC236}">
                <a16:creationId xmlns:a16="http://schemas.microsoft.com/office/drawing/2014/main" id="{EE336C1F-6575-42BB-A8DB-D8337ED0BE76}"/>
              </a:ext>
            </a:extLst>
          </p:cNvPr>
          <p:cNvGrpSpPr/>
          <p:nvPr/>
        </p:nvGrpSpPr>
        <p:grpSpPr>
          <a:xfrm>
            <a:off x="8808236" y="1879669"/>
            <a:ext cx="1784259" cy="1979099"/>
            <a:chOff x="1588391" y="2492964"/>
            <a:chExt cx="1784259" cy="1979099"/>
          </a:xfrm>
        </p:grpSpPr>
        <p:sp>
          <p:nvSpPr>
            <p:cNvPr id="75" name="等腰三角形 16">
              <a:extLst>
                <a:ext uri="{FF2B5EF4-FFF2-40B4-BE49-F238E27FC236}">
                  <a16:creationId xmlns:a16="http://schemas.microsoft.com/office/drawing/2014/main" id="{C0FD96CF-A03E-4D66-8F69-D897C2AC1D59}"/>
                </a:ext>
              </a:extLst>
            </p:cNvPr>
            <p:cNvSpPr/>
            <p:nvPr/>
          </p:nvSpPr>
          <p:spPr>
            <a:xfrm rot="10800000">
              <a:off x="1588391" y="2492964"/>
              <a:ext cx="1784259" cy="1704780"/>
            </a:xfrm>
            <a:prstGeom prst="pent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6" name="等腰三角形 17">
              <a:extLst>
                <a:ext uri="{FF2B5EF4-FFF2-40B4-BE49-F238E27FC236}">
                  <a16:creationId xmlns:a16="http://schemas.microsoft.com/office/drawing/2014/main" id="{75FE2C45-42EC-4BB4-A78B-294CFF87E577}"/>
                </a:ext>
              </a:extLst>
            </p:cNvPr>
            <p:cNvSpPr/>
            <p:nvPr/>
          </p:nvSpPr>
          <p:spPr>
            <a:xfrm rot="10800000">
              <a:off x="1628438" y="2767284"/>
              <a:ext cx="1704164" cy="1704779"/>
            </a:xfrm>
            <a:prstGeom prst="pent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7" name="等腰三角形 18">
              <a:extLst>
                <a:ext uri="{FF2B5EF4-FFF2-40B4-BE49-F238E27FC236}">
                  <a16:creationId xmlns:a16="http://schemas.microsoft.com/office/drawing/2014/main" id="{C92CF379-71E5-473C-839F-E8938855AA52}"/>
                </a:ext>
              </a:extLst>
            </p:cNvPr>
            <p:cNvSpPr/>
            <p:nvPr/>
          </p:nvSpPr>
          <p:spPr>
            <a:xfrm rot="10800000">
              <a:off x="1588391" y="2492964"/>
              <a:ext cx="1784259" cy="1704780"/>
            </a:xfrm>
            <a:prstGeom prst="pent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78" name="文本框 77">
            <a:extLst>
              <a:ext uri="{FF2B5EF4-FFF2-40B4-BE49-F238E27FC236}">
                <a16:creationId xmlns:a16="http://schemas.microsoft.com/office/drawing/2014/main" id="{5FFD7AD4-4F89-46DB-9F67-BCBF944D9245}"/>
              </a:ext>
            </a:extLst>
          </p:cNvPr>
          <p:cNvSpPr txBox="1"/>
          <p:nvPr/>
        </p:nvSpPr>
        <p:spPr>
          <a:xfrm>
            <a:off x="9216900" y="2469407"/>
            <a:ext cx="1028487" cy="369332"/>
          </a:xfrm>
          <a:prstGeom prst="rect">
            <a:avLst/>
          </a:prstGeom>
          <a:noFill/>
        </p:spPr>
        <p:txBody>
          <a:bodyPr wrap="none">
            <a:spAutoFit/>
          </a:bodyPr>
          <a:lstStyle/>
          <a:p>
            <a:r>
              <a:rPr kumimoji="0" lang="zh-CN" altLang="en-US" b="0" i="0" u="none" strike="noStrike" kern="1200" cap="none" spc="120" normalizeH="0" noProof="0" dirty="0">
                <a:ln>
                  <a:noFill/>
                </a:ln>
                <a:solidFill>
                  <a:schemeClr val="accent3"/>
                </a:solidFill>
                <a:effectLst/>
                <a:uLnTx/>
                <a:uFillTx/>
                <a:latin typeface="字体圈欣意冠黑体"/>
                <a:ea typeface="字体圈欣意冠黑体"/>
                <a:cs typeface="+mn-cs"/>
              </a:rPr>
              <a:t>核心算法</a:t>
            </a:r>
          </a:p>
        </p:txBody>
      </p:sp>
      <p:sp>
        <p:nvSpPr>
          <p:cNvPr id="79" name="文本框 78">
            <a:extLst>
              <a:ext uri="{FF2B5EF4-FFF2-40B4-BE49-F238E27FC236}">
                <a16:creationId xmlns:a16="http://schemas.microsoft.com/office/drawing/2014/main" id="{067725BF-C3B0-474E-A27D-99BE13862ECD}"/>
              </a:ext>
            </a:extLst>
          </p:cNvPr>
          <p:cNvSpPr txBox="1"/>
          <p:nvPr/>
        </p:nvSpPr>
        <p:spPr>
          <a:xfrm>
            <a:off x="9221463" y="2774927"/>
            <a:ext cx="957804" cy="246221"/>
          </a:xfrm>
          <a:prstGeom prst="rect">
            <a:avLst/>
          </a:prstGeom>
          <a:noFill/>
        </p:spPr>
        <p:txBody>
          <a:bodyPr wrap="square">
            <a:spAutoFit/>
          </a:bodyPr>
          <a:lstStyle/>
          <a:p>
            <a:pPr algn="dist"/>
            <a:r>
              <a:rPr lang="en-US" altLang="zh-CN" sz="1000" dirty="0">
                <a:solidFill>
                  <a:schemeClr val="accent3"/>
                </a:solidFill>
              </a:rPr>
              <a:t>METAVERSE</a:t>
            </a:r>
            <a:endParaRPr lang="zh-CN" altLang="en-US" sz="1000" dirty="0">
              <a:solidFill>
                <a:schemeClr val="accent3"/>
              </a:solidFill>
            </a:endParaRPr>
          </a:p>
        </p:txBody>
      </p:sp>
      <p:sp>
        <p:nvSpPr>
          <p:cNvPr id="90" name="文本框 89">
            <a:extLst>
              <a:ext uri="{FF2B5EF4-FFF2-40B4-BE49-F238E27FC236}">
                <a16:creationId xmlns:a16="http://schemas.microsoft.com/office/drawing/2014/main" id="{1EFB05FD-DB6F-4030-A80C-8AF15E52749D}"/>
              </a:ext>
            </a:extLst>
          </p:cNvPr>
          <p:cNvSpPr txBox="1"/>
          <p:nvPr/>
        </p:nvSpPr>
        <p:spPr>
          <a:xfrm>
            <a:off x="1561782" y="3969327"/>
            <a:ext cx="2014443" cy="1113895"/>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sp>
        <p:nvSpPr>
          <p:cNvPr id="91" name="文本框 90">
            <a:extLst>
              <a:ext uri="{FF2B5EF4-FFF2-40B4-BE49-F238E27FC236}">
                <a16:creationId xmlns:a16="http://schemas.microsoft.com/office/drawing/2014/main" id="{8EC2F5E4-B0AF-4A48-A02A-7E6534D519D8}"/>
              </a:ext>
            </a:extLst>
          </p:cNvPr>
          <p:cNvSpPr txBox="1"/>
          <p:nvPr/>
        </p:nvSpPr>
        <p:spPr>
          <a:xfrm>
            <a:off x="1602301" y="5087354"/>
            <a:ext cx="1933404" cy="400110"/>
          </a:xfrm>
          <a:prstGeom prst="rect">
            <a:avLst/>
          </a:prstGeom>
          <a:noFill/>
        </p:spPr>
        <p:txBody>
          <a:bodyPr wrap="square">
            <a:spAutoFit/>
          </a:bodyPr>
          <a:lstStyle/>
          <a:p>
            <a:pPr algn="ctr"/>
            <a:r>
              <a:rPr lang="en-US" altLang="zh-CN" sz="1000" dirty="0" err="1">
                <a:solidFill>
                  <a:schemeClr val="tx1">
                    <a:lumMod val="65000"/>
                    <a:lumOff val="35000"/>
                  </a:schemeClr>
                </a:solidFill>
                <a:latin typeface="+mn-ea"/>
              </a:rPr>
              <a:t>Lorevm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ipsm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dovlofr</a:t>
            </a:r>
            <a:r>
              <a:rPr lang="en-US" altLang="zh-CN" sz="1000" dirty="0">
                <a:solidFill>
                  <a:schemeClr val="tx1">
                    <a:lumMod val="65000"/>
                    <a:lumOff val="35000"/>
                  </a:schemeClr>
                </a:solidFill>
                <a:latin typeface="+mn-ea"/>
              </a:rPr>
              <a:t> sit am </a:t>
            </a:r>
            <a:r>
              <a:rPr lang="en-US" altLang="zh-CN" sz="1000" dirty="0" err="1">
                <a:solidFill>
                  <a:schemeClr val="tx1">
                    <a:lumMod val="65000"/>
                    <a:lumOff val="35000"/>
                  </a:schemeClr>
                </a:solidFill>
                <a:latin typeface="+mn-ea"/>
              </a:rPr>
              <a:t>pscxetv</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constu</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avdipiscing</a:t>
            </a:r>
            <a:endParaRPr lang="en-US" altLang="zh-CN" sz="1000" dirty="0">
              <a:solidFill>
                <a:schemeClr val="tx1">
                  <a:lumMod val="65000"/>
                  <a:lumOff val="35000"/>
                </a:schemeClr>
              </a:solidFill>
              <a:latin typeface="+mn-ea"/>
            </a:endParaRPr>
          </a:p>
        </p:txBody>
      </p:sp>
      <p:grpSp>
        <p:nvGrpSpPr>
          <p:cNvPr id="92" name="组合 91">
            <a:extLst>
              <a:ext uri="{FF2B5EF4-FFF2-40B4-BE49-F238E27FC236}">
                <a16:creationId xmlns:a16="http://schemas.microsoft.com/office/drawing/2014/main" id="{5A150A11-4BD7-429E-AE5D-8C1B579B00BF}"/>
              </a:ext>
            </a:extLst>
          </p:cNvPr>
          <p:cNvGrpSpPr/>
          <p:nvPr/>
        </p:nvGrpSpPr>
        <p:grpSpPr>
          <a:xfrm>
            <a:off x="2496333" y="5613050"/>
            <a:ext cx="145341" cy="293308"/>
            <a:chOff x="2061949" y="5121387"/>
            <a:chExt cx="145341" cy="293308"/>
          </a:xfrm>
        </p:grpSpPr>
        <p:sp>
          <p:nvSpPr>
            <p:cNvPr id="93" name="箭头: V 形 92">
              <a:extLst>
                <a:ext uri="{FF2B5EF4-FFF2-40B4-BE49-F238E27FC236}">
                  <a16:creationId xmlns:a16="http://schemas.microsoft.com/office/drawing/2014/main" id="{6C4CABB8-E413-45DC-92E8-30ED8682A118}"/>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94" name="箭头: V 形 93">
              <a:extLst>
                <a:ext uri="{FF2B5EF4-FFF2-40B4-BE49-F238E27FC236}">
                  <a16:creationId xmlns:a16="http://schemas.microsoft.com/office/drawing/2014/main" id="{8B1D7D8C-EABD-49B3-8422-483F7507F319}"/>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grpSp>
      <p:sp>
        <p:nvSpPr>
          <p:cNvPr id="95" name="文本框 94">
            <a:extLst>
              <a:ext uri="{FF2B5EF4-FFF2-40B4-BE49-F238E27FC236}">
                <a16:creationId xmlns:a16="http://schemas.microsoft.com/office/drawing/2014/main" id="{C782EFFC-305A-4C6F-92A7-C6C42235EAEF}"/>
              </a:ext>
            </a:extLst>
          </p:cNvPr>
          <p:cNvSpPr txBox="1"/>
          <p:nvPr/>
        </p:nvSpPr>
        <p:spPr>
          <a:xfrm>
            <a:off x="3947632" y="3969327"/>
            <a:ext cx="2014443" cy="1113895"/>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grpSp>
        <p:nvGrpSpPr>
          <p:cNvPr id="97" name="组合 96">
            <a:extLst>
              <a:ext uri="{FF2B5EF4-FFF2-40B4-BE49-F238E27FC236}">
                <a16:creationId xmlns:a16="http://schemas.microsoft.com/office/drawing/2014/main" id="{821C6688-EBFC-4585-AA5C-B6C5A7D9346F}"/>
              </a:ext>
            </a:extLst>
          </p:cNvPr>
          <p:cNvGrpSpPr/>
          <p:nvPr/>
        </p:nvGrpSpPr>
        <p:grpSpPr>
          <a:xfrm>
            <a:off x="4882183" y="5613050"/>
            <a:ext cx="145341" cy="293308"/>
            <a:chOff x="2061949" y="5121387"/>
            <a:chExt cx="145341" cy="293308"/>
          </a:xfrm>
        </p:grpSpPr>
        <p:sp>
          <p:nvSpPr>
            <p:cNvPr id="98" name="箭头: V 形 97">
              <a:extLst>
                <a:ext uri="{FF2B5EF4-FFF2-40B4-BE49-F238E27FC236}">
                  <a16:creationId xmlns:a16="http://schemas.microsoft.com/office/drawing/2014/main" id="{4226A9AF-925A-4299-993F-9EF5F3F31DF3}"/>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99" name="箭头: V 形 98">
              <a:extLst>
                <a:ext uri="{FF2B5EF4-FFF2-40B4-BE49-F238E27FC236}">
                  <a16:creationId xmlns:a16="http://schemas.microsoft.com/office/drawing/2014/main" id="{5811803F-44AB-49FB-8829-5AD70D75EE31}"/>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grpSp>
      <p:sp>
        <p:nvSpPr>
          <p:cNvPr id="100" name="文本框 99">
            <a:extLst>
              <a:ext uri="{FF2B5EF4-FFF2-40B4-BE49-F238E27FC236}">
                <a16:creationId xmlns:a16="http://schemas.microsoft.com/office/drawing/2014/main" id="{757856C1-97E4-4ED3-8F06-B99C27F07A25}"/>
              </a:ext>
            </a:extLst>
          </p:cNvPr>
          <p:cNvSpPr txBox="1"/>
          <p:nvPr/>
        </p:nvSpPr>
        <p:spPr>
          <a:xfrm>
            <a:off x="6319032" y="3969327"/>
            <a:ext cx="2014443" cy="1113895"/>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grpSp>
        <p:nvGrpSpPr>
          <p:cNvPr id="102" name="组合 101">
            <a:extLst>
              <a:ext uri="{FF2B5EF4-FFF2-40B4-BE49-F238E27FC236}">
                <a16:creationId xmlns:a16="http://schemas.microsoft.com/office/drawing/2014/main" id="{614E1885-68D1-419C-9AB4-380A09791331}"/>
              </a:ext>
            </a:extLst>
          </p:cNvPr>
          <p:cNvGrpSpPr/>
          <p:nvPr/>
        </p:nvGrpSpPr>
        <p:grpSpPr>
          <a:xfrm>
            <a:off x="7253583" y="5613050"/>
            <a:ext cx="145341" cy="293308"/>
            <a:chOff x="2061949" y="5121387"/>
            <a:chExt cx="145341" cy="293308"/>
          </a:xfrm>
        </p:grpSpPr>
        <p:sp>
          <p:nvSpPr>
            <p:cNvPr id="103" name="箭头: V 形 102">
              <a:extLst>
                <a:ext uri="{FF2B5EF4-FFF2-40B4-BE49-F238E27FC236}">
                  <a16:creationId xmlns:a16="http://schemas.microsoft.com/office/drawing/2014/main" id="{F0D995D4-838A-4FA5-8DB6-761E740482AB}"/>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104" name="箭头: V 形 103">
              <a:extLst>
                <a:ext uri="{FF2B5EF4-FFF2-40B4-BE49-F238E27FC236}">
                  <a16:creationId xmlns:a16="http://schemas.microsoft.com/office/drawing/2014/main" id="{23DC6009-F0D4-4F23-9AFD-31C52C4B005F}"/>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grpSp>
      <p:sp>
        <p:nvSpPr>
          <p:cNvPr id="105" name="文本框 104">
            <a:extLst>
              <a:ext uri="{FF2B5EF4-FFF2-40B4-BE49-F238E27FC236}">
                <a16:creationId xmlns:a16="http://schemas.microsoft.com/office/drawing/2014/main" id="{792E1F23-662F-4514-86E6-912298C6757B}"/>
              </a:ext>
            </a:extLst>
          </p:cNvPr>
          <p:cNvSpPr txBox="1"/>
          <p:nvPr/>
        </p:nvSpPr>
        <p:spPr>
          <a:xfrm>
            <a:off x="8693144" y="3969327"/>
            <a:ext cx="2014443" cy="1113895"/>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grpSp>
        <p:nvGrpSpPr>
          <p:cNvPr id="107" name="组合 106">
            <a:extLst>
              <a:ext uri="{FF2B5EF4-FFF2-40B4-BE49-F238E27FC236}">
                <a16:creationId xmlns:a16="http://schemas.microsoft.com/office/drawing/2014/main" id="{0A28B377-FB37-47C5-B93B-7E35FE6213A3}"/>
              </a:ext>
            </a:extLst>
          </p:cNvPr>
          <p:cNvGrpSpPr/>
          <p:nvPr/>
        </p:nvGrpSpPr>
        <p:grpSpPr>
          <a:xfrm>
            <a:off x="9627695" y="5613050"/>
            <a:ext cx="145341" cy="293308"/>
            <a:chOff x="2061949" y="5121387"/>
            <a:chExt cx="145341" cy="293308"/>
          </a:xfrm>
        </p:grpSpPr>
        <p:sp>
          <p:nvSpPr>
            <p:cNvPr id="108" name="箭头: V 形 107">
              <a:extLst>
                <a:ext uri="{FF2B5EF4-FFF2-40B4-BE49-F238E27FC236}">
                  <a16:creationId xmlns:a16="http://schemas.microsoft.com/office/drawing/2014/main" id="{CC605FF6-37C6-4775-8CF0-3AE7AD29BF8B}"/>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109" name="箭头: V 形 108">
              <a:extLst>
                <a:ext uri="{FF2B5EF4-FFF2-40B4-BE49-F238E27FC236}">
                  <a16:creationId xmlns:a16="http://schemas.microsoft.com/office/drawing/2014/main" id="{20C73464-1B10-4615-9788-D7A146F6E37E}"/>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grpSp>
      <p:sp>
        <p:nvSpPr>
          <p:cNvPr id="47" name="文本框 46">
            <a:extLst>
              <a:ext uri="{FF2B5EF4-FFF2-40B4-BE49-F238E27FC236}">
                <a16:creationId xmlns:a16="http://schemas.microsoft.com/office/drawing/2014/main" id="{0D06FB26-D7E6-493E-9B86-A07C309D4F0D}"/>
              </a:ext>
            </a:extLst>
          </p:cNvPr>
          <p:cNvSpPr txBox="1"/>
          <p:nvPr/>
        </p:nvSpPr>
        <p:spPr>
          <a:xfrm>
            <a:off x="3988151" y="5087354"/>
            <a:ext cx="1933404" cy="400110"/>
          </a:xfrm>
          <a:prstGeom prst="rect">
            <a:avLst/>
          </a:prstGeom>
          <a:noFill/>
        </p:spPr>
        <p:txBody>
          <a:bodyPr wrap="square">
            <a:spAutoFit/>
          </a:bodyPr>
          <a:lstStyle/>
          <a:p>
            <a:pPr algn="ctr"/>
            <a:r>
              <a:rPr lang="en-US" altLang="zh-CN" sz="1000" dirty="0" err="1">
                <a:solidFill>
                  <a:schemeClr val="tx1">
                    <a:lumMod val="65000"/>
                    <a:lumOff val="35000"/>
                  </a:schemeClr>
                </a:solidFill>
                <a:latin typeface="+mn-ea"/>
              </a:rPr>
              <a:t>Lorevm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ipsm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dovlofr</a:t>
            </a:r>
            <a:r>
              <a:rPr lang="en-US" altLang="zh-CN" sz="1000" dirty="0">
                <a:solidFill>
                  <a:schemeClr val="tx1">
                    <a:lumMod val="65000"/>
                    <a:lumOff val="35000"/>
                  </a:schemeClr>
                </a:solidFill>
                <a:latin typeface="+mn-ea"/>
              </a:rPr>
              <a:t> sit am </a:t>
            </a:r>
            <a:r>
              <a:rPr lang="en-US" altLang="zh-CN" sz="1000" dirty="0" err="1">
                <a:solidFill>
                  <a:schemeClr val="tx1">
                    <a:lumMod val="65000"/>
                    <a:lumOff val="35000"/>
                  </a:schemeClr>
                </a:solidFill>
                <a:latin typeface="+mn-ea"/>
              </a:rPr>
              <a:t>pscxetv</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constu</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avdipiscing</a:t>
            </a:r>
            <a:endParaRPr lang="en-US" altLang="zh-CN" sz="1000" dirty="0">
              <a:solidFill>
                <a:schemeClr val="tx1">
                  <a:lumMod val="65000"/>
                  <a:lumOff val="35000"/>
                </a:schemeClr>
              </a:solidFill>
              <a:latin typeface="+mn-ea"/>
            </a:endParaRPr>
          </a:p>
        </p:txBody>
      </p:sp>
      <p:sp>
        <p:nvSpPr>
          <p:cNvPr id="50" name="文本框 49">
            <a:extLst>
              <a:ext uri="{FF2B5EF4-FFF2-40B4-BE49-F238E27FC236}">
                <a16:creationId xmlns:a16="http://schemas.microsoft.com/office/drawing/2014/main" id="{894C6254-184D-4116-9844-9977F83ADA26}"/>
              </a:ext>
            </a:extLst>
          </p:cNvPr>
          <p:cNvSpPr txBox="1"/>
          <p:nvPr/>
        </p:nvSpPr>
        <p:spPr>
          <a:xfrm>
            <a:off x="6359551" y="5087354"/>
            <a:ext cx="1933404" cy="400110"/>
          </a:xfrm>
          <a:prstGeom prst="rect">
            <a:avLst/>
          </a:prstGeom>
          <a:noFill/>
        </p:spPr>
        <p:txBody>
          <a:bodyPr wrap="square">
            <a:spAutoFit/>
          </a:bodyPr>
          <a:lstStyle/>
          <a:p>
            <a:pPr algn="ctr"/>
            <a:r>
              <a:rPr lang="en-US" altLang="zh-CN" sz="1000" dirty="0" err="1">
                <a:solidFill>
                  <a:schemeClr val="tx1">
                    <a:lumMod val="65000"/>
                    <a:lumOff val="35000"/>
                  </a:schemeClr>
                </a:solidFill>
                <a:latin typeface="+mn-ea"/>
              </a:rPr>
              <a:t>Lorevm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ipsm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dovlofr</a:t>
            </a:r>
            <a:r>
              <a:rPr lang="en-US" altLang="zh-CN" sz="1000" dirty="0">
                <a:solidFill>
                  <a:schemeClr val="tx1">
                    <a:lumMod val="65000"/>
                    <a:lumOff val="35000"/>
                  </a:schemeClr>
                </a:solidFill>
                <a:latin typeface="+mn-ea"/>
              </a:rPr>
              <a:t> sit am </a:t>
            </a:r>
            <a:r>
              <a:rPr lang="en-US" altLang="zh-CN" sz="1000" dirty="0" err="1">
                <a:solidFill>
                  <a:schemeClr val="tx1">
                    <a:lumMod val="65000"/>
                    <a:lumOff val="35000"/>
                  </a:schemeClr>
                </a:solidFill>
                <a:latin typeface="+mn-ea"/>
              </a:rPr>
              <a:t>pscxetv</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constu</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avdipiscing</a:t>
            </a:r>
            <a:endParaRPr lang="en-US" altLang="zh-CN" sz="1000" dirty="0">
              <a:solidFill>
                <a:schemeClr val="tx1">
                  <a:lumMod val="65000"/>
                  <a:lumOff val="35000"/>
                </a:schemeClr>
              </a:solidFill>
              <a:latin typeface="+mn-ea"/>
            </a:endParaRPr>
          </a:p>
        </p:txBody>
      </p:sp>
      <p:sp>
        <p:nvSpPr>
          <p:cNvPr id="51" name="文本框 50">
            <a:extLst>
              <a:ext uri="{FF2B5EF4-FFF2-40B4-BE49-F238E27FC236}">
                <a16:creationId xmlns:a16="http://schemas.microsoft.com/office/drawing/2014/main" id="{D975BA28-3086-4737-94C4-AAAE0D45B241}"/>
              </a:ext>
            </a:extLst>
          </p:cNvPr>
          <p:cNvSpPr txBox="1"/>
          <p:nvPr/>
        </p:nvSpPr>
        <p:spPr>
          <a:xfrm>
            <a:off x="8733663" y="5087354"/>
            <a:ext cx="1933404" cy="400110"/>
          </a:xfrm>
          <a:prstGeom prst="rect">
            <a:avLst/>
          </a:prstGeom>
          <a:noFill/>
        </p:spPr>
        <p:txBody>
          <a:bodyPr wrap="square">
            <a:spAutoFit/>
          </a:bodyPr>
          <a:lstStyle/>
          <a:p>
            <a:pPr algn="ctr"/>
            <a:r>
              <a:rPr lang="en-US" altLang="zh-CN" sz="1000" dirty="0" err="1">
                <a:solidFill>
                  <a:schemeClr val="tx1">
                    <a:lumMod val="65000"/>
                    <a:lumOff val="35000"/>
                  </a:schemeClr>
                </a:solidFill>
                <a:latin typeface="+mn-ea"/>
              </a:rPr>
              <a:t>Lorevm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ipsm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dovlofr</a:t>
            </a:r>
            <a:r>
              <a:rPr lang="en-US" altLang="zh-CN" sz="1000" dirty="0">
                <a:solidFill>
                  <a:schemeClr val="tx1">
                    <a:lumMod val="65000"/>
                    <a:lumOff val="35000"/>
                  </a:schemeClr>
                </a:solidFill>
                <a:latin typeface="+mn-ea"/>
              </a:rPr>
              <a:t> sit am </a:t>
            </a:r>
            <a:r>
              <a:rPr lang="en-US" altLang="zh-CN" sz="1000" dirty="0" err="1">
                <a:solidFill>
                  <a:schemeClr val="tx1">
                    <a:lumMod val="65000"/>
                    <a:lumOff val="35000"/>
                  </a:schemeClr>
                </a:solidFill>
                <a:latin typeface="+mn-ea"/>
              </a:rPr>
              <a:t>pscxetv</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constu</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avdipiscing</a:t>
            </a:r>
            <a:endParaRPr lang="en-US" altLang="zh-CN" sz="1000" dirty="0">
              <a:solidFill>
                <a:schemeClr val="tx1">
                  <a:lumMod val="65000"/>
                  <a:lumOff val="35000"/>
                </a:schemeClr>
              </a:solidFill>
              <a:latin typeface="+mn-ea"/>
            </a:endParaRPr>
          </a:p>
        </p:txBody>
      </p:sp>
    </p:spTree>
    <p:extLst>
      <p:ext uri="{BB962C8B-B14F-4D97-AF65-F5344CB8AC3E}">
        <p14:creationId xmlns:p14="http://schemas.microsoft.com/office/powerpoint/2010/main" val="1033040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109206D6-2F3A-4D7A-B2B8-C69CDD7A5D6C}"/>
              </a:ext>
            </a:extLst>
          </p:cNvPr>
          <p:cNvGrpSpPr/>
          <p:nvPr/>
        </p:nvGrpSpPr>
        <p:grpSpPr>
          <a:xfrm>
            <a:off x="412956" y="1583732"/>
            <a:ext cx="5471509" cy="4753384"/>
            <a:chOff x="412956" y="1426416"/>
            <a:chExt cx="5471509" cy="4753384"/>
          </a:xfrm>
        </p:grpSpPr>
        <p:grpSp>
          <p:nvGrpSpPr>
            <p:cNvPr id="16" name="组合 15">
              <a:extLst>
                <a:ext uri="{FF2B5EF4-FFF2-40B4-BE49-F238E27FC236}">
                  <a16:creationId xmlns:a16="http://schemas.microsoft.com/office/drawing/2014/main" id="{1DAB553C-C134-4E0C-956E-2F2BF4103E3C}"/>
                </a:ext>
              </a:extLst>
            </p:cNvPr>
            <p:cNvGrpSpPr/>
            <p:nvPr/>
          </p:nvGrpSpPr>
          <p:grpSpPr>
            <a:xfrm flipH="1" flipV="1">
              <a:off x="412956" y="1443689"/>
              <a:ext cx="5471509" cy="4736111"/>
              <a:chOff x="373626" y="1345367"/>
              <a:chExt cx="5471509" cy="4736111"/>
            </a:xfrm>
          </p:grpSpPr>
          <p:sp>
            <p:nvSpPr>
              <p:cNvPr id="9" name="Snip and Round Single Corner Rectangle 63-mask">
                <a:extLst>
                  <a:ext uri="{FF2B5EF4-FFF2-40B4-BE49-F238E27FC236}">
                    <a16:creationId xmlns:a16="http://schemas.microsoft.com/office/drawing/2014/main" id="{DECFF175-7364-4459-8641-B20DEFE137FC}"/>
                  </a:ext>
                </a:extLst>
              </p:cNvPr>
              <p:cNvSpPr/>
              <p:nvPr/>
            </p:nvSpPr>
            <p:spPr>
              <a:xfrm>
                <a:off x="373626" y="1531939"/>
                <a:ext cx="5322460" cy="4375203"/>
              </a:xfrm>
              <a:prstGeom prst="snipRoundRect">
                <a:avLst>
                  <a:gd name="adj1" fmla="val 0"/>
                  <a:gd name="adj2" fmla="val 16667"/>
                </a:avLst>
              </a:prstGeom>
              <a:blipFill>
                <a:blip r:embed="rId2" cstate="screen">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a:blip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Snip and Round Single Corner Rectangle 63-mask-mask">
                <a:extLst>
                  <a:ext uri="{FF2B5EF4-FFF2-40B4-BE49-F238E27FC236}">
                    <a16:creationId xmlns:a16="http://schemas.microsoft.com/office/drawing/2014/main" id="{2322BF31-E151-4B91-9919-6E7E09B3256A}"/>
                  </a:ext>
                </a:extLst>
              </p:cNvPr>
              <p:cNvSpPr/>
              <p:nvPr/>
            </p:nvSpPr>
            <p:spPr>
              <a:xfrm>
                <a:off x="373626" y="1531939"/>
                <a:ext cx="5322460" cy="4375203"/>
              </a:xfrm>
              <a:prstGeom prst="snipRoundRect">
                <a:avLst>
                  <a:gd name="adj1" fmla="val 0"/>
                  <a:gd name="adj2" fmla="val 16667"/>
                </a:avLst>
              </a:prstGeom>
              <a:gradFill flip="none" rotWithShape="1">
                <a:gsLst>
                  <a:gs pos="40000">
                    <a:schemeClr val="tx1">
                      <a:alpha val="80000"/>
                    </a:schemeClr>
                  </a:gs>
                  <a:gs pos="100000">
                    <a:schemeClr val="tx1">
                      <a:alpha val="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任意多边形: 形状 10">
                <a:extLst>
                  <a:ext uri="{FF2B5EF4-FFF2-40B4-BE49-F238E27FC236}">
                    <a16:creationId xmlns:a16="http://schemas.microsoft.com/office/drawing/2014/main" id="{C40ED12D-C9E4-438F-87F7-177C4D1D2B63}"/>
                  </a:ext>
                </a:extLst>
              </p:cNvPr>
              <p:cNvSpPr/>
              <p:nvPr/>
            </p:nvSpPr>
            <p:spPr>
              <a:xfrm>
                <a:off x="3670890" y="5613114"/>
                <a:ext cx="2089888" cy="468364"/>
              </a:xfrm>
              <a:custGeom>
                <a:avLst/>
                <a:gdLst>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3913414 w 4169229"/>
                  <a:gd name="connsiteY10" fmla="*/ 413657 h 669471"/>
                  <a:gd name="connsiteX11" fmla="*/ 3913414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3913414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4032373 w 4169229"/>
                  <a:gd name="connsiteY11" fmla="*/ 0 h 669471"/>
                  <a:gd name="connsiteX12" fmla="*/ 4169229 w 4169229"/>
                  <a:gd name="connsiteY12" fmla="*/ 0 h 669471"/>
                  <a:gd name="connsiteX0" fmla="*/ 4169229 w 4169229"/>
                  <a:gd name="connsiteY0" fmla="*/ 0 h 669471"/>
                  <a:gd name="connsiteX1" fmla="*/ 4169229 w 4169229"/>
                  <a:gd name="connsiteY1" fmla="*/ 604157 h 669471"/>
                  <a:gd name="connsiteX2" fmla="*/ 3907972 w 4169229"/>
                  <a:gd name="connsiteY2" fmla="*/ 604157 h 669471"/>
                  <a:gd name="connsiteX3" fmla="*/ 3842658 w 4169229"/>
                  <a:gd name="connsiteY3" fmla="*/ 669471 h 669471"/>
                  <a:gd name="connsiteX4" fmla="*/ 1997529 w 4169229"/>
                  <a:gd name="connsiteY4" fmla="*/ 669471 h 669471"/>
                  <a:gd name="connsiteX5" fmla="*/ 1845129 w 4169229"/>
                  <a:gd name="connsiteY5" fmla="*/ 549728 h 669471"/>
                  <a:gd name="connsiteX6" fmla="*/ 604157 w 4169229"/>
                  <a:gd name="connsiteY6" fmla="*/ 549728 h 669471"/>
                  <a:gd name="connsiteX7" fmla="*/ 511629 w 4169229"/>
                  <a:gd name="connsiteY7" fmla="*/ 609600 h 669471"/>
                  <a:gd name="connsiteX8" fmla="*/ 0 w 4169229"/>
                  <a:gd name="connsiteY8" fmla="*/ 609600 h 669471"/>
                  <a:gd name="connsiteX9" fmla="*/ 0 w 4169229"/>
                  <a:gd name="connsiteY9" fmla="*/ 413657 h 669471"/>
                  <a:gd name="connsiteX10" fmla="*/ 4043703 w 4169229"/>
                  <a:gd name="connsiteY10" fmla="*/ 413657 h 669471"/>
                  <a:gd name="connsiteX11" fmla="*/ 4055032 w 4169229"/>
                  <a:gd name="connsiteY11" fmla="*/ 0 h 669471"/>
                  <a:gd name="connsiteX12" fmla="*/ 4169229 w 4169229"/>
                  <a:gd name="connsiteY12" fmla="*/ 0 h 66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69229" h="669471">
                    <a:moveTo>
                      <a:pt x="4169229" y="0"/>
                    </a:moveTo>
                    <a:lnTo>
                      <a:pt x="4169229" y="604157"/>
                    </a:lnTo>
                    <a:lnTo>
                      <a:pt x="3907972" y="604157"/>
                    </a:lnTo>
                    <a:lnTo>
                      <a:pt x="3842658" y="669471"/>
                    </a:lnTo>
                    <a:lnTo>
                      <a:pt x="1997529" y="669471"/>
                    </a:lnTo>
                    <a:lnTo>
                      <a:pt x="1845129" y="549728"/>
                    </a:lnTo>
                    <a:lnTo>
                      <a:pt x="604157" y="549728"/>
                    </a:lnTo>
                    <a:lnTo>
                      <a:pt x="511629" y="609600"/>
                    </a:lnTo>
                    <a:lnTo>
                      <a:pt x="0" y="609600"/>
                    </a:lnTo>
                    <a:lnTo>
                      <a:pt x="0" y="413657"/>
                    </a:lnTo>
                    <a:lnTo>
                      <a:pt x="4043703" y="413657"/>
                    </a:lnTo>
                    <a:lnTo>
                      <a:pt x="4055032" y="0"/>
                    </a:lnTo>
                    <a:lnTo>
                      <a:pt x="4169229" y="0"/>
                    </a:lnTo>
                    <a:close/>
                  </a:path>
                </a:pathLst>
              </a:custGeom>
              <a:gradFill flip="none" rotWithShape="1">
                <a:gsLst>
                  <a:gs pos="0">
                    <a:schemeClr val="accent2"/>
                  </a:gs>
                  <a:gs pos="100000">
                    <a:schemeClr val="accent2">
                      <a:lumMod val="50000"/>
                    </a:schemeClr>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剪去左右顶角 11">
                <a:extLst>
                  <a:ext uri="{FF2B5EF4-FFF2-40B4-BE49-F238E27FC236}">
                    <a16:creationId xmlns:a16="http://schemas.microsoft.com/office/drawing/2014/main" id="{4EAC3031-6B08-4B60-82D4-842ED4367CB5}"/>
                  </a:ext>
                </a:extLst>
              </p:cNvPr>
              <p:cNvSpPr/>
              <p:nvPr/>
            </p:nvSpPr>
            <p:spPr>
              <a:xfrm rot="16200000">
                <a:off x="5156253" y="3495431"/>
                <a:ext cx="1228715" cy="149049"/>
              </a:xfrm>
              <a:prstGeom prst="snip2SameRect">
                <a:avLst>
                  <a:gd name="adj1" fmla="val 50000"/>
                  <a:gd name="adj2" fmla="val 0"/>
                </a:avLst>
              </a:prstGeom>
              <a:gradFill flip="none" rotWithShape="1">
                <a:gsLst>
                  <a:gs pos="0">
                    <a:schemeClr val="accent2"/>
                  </a:gs>
                  <a:gs pos="100000">
                    <a:schemeClr val="accent2">
                      <a:lumMod val="50000"/>
                    </a:schemeClr>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半闭框 12">
                <a:extLst>
                  <a:ext uri="{FF2B5EF4-FFF2-40B4-BE49-F238E27FC236}">
                    <a16:creationId xmlns:a16="http://schemas.microsoft.com/office/drawing/2014/main" id="{13063C14-E8C0-4BD0-93B9-BBA5184C87C5}"/>
                  </a:ext>
                </a:extLst>
              </p:cNvPr>
              <p:cNvSpPr/>
              <p:nvPr/>
            </p:nvSpPr>
            <p:spPr>
              <a:xfrm>
                <a:off x="373626" y="1520026"/>
                <a:ext cx="491509" cy="567092"/>
              </a:xfrm>
              <a:prstGeom prst="halfFrame">
                <a:avLst>
                  <a:gd name="adj1" fmla="val 19210"/>
                  <a:gd name="adj2" fmla="val 16903"/>
                </a:avLst>
              </a:prstGeom>
              <a:gradFill flip="none" rotWithShape="1">
                <a:gsLst>
                  <a:gs pos="0">
                    <a:schemeClr val="accent2"/>
                  </a:gs>
                  <a:gs pos="100000">
                    <a:schemeClr val="accent2">
                      <a:lumMod val="50000"/>
                    </a:schemeClr>
                  </a:gs>
                </a:gsLst>
                <a:lin ang="81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9B71DFDD-B6F4-4BBC-A4DD-0FDA6D4AA974}"/>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3609626" y="1345367"/>
                <a:ext cx="1471189" cy="383218"/>
              </a:xfrm>
              <a:prstGeom prst="rect">
                <a:avLst/>
              </a:prstGeom>
              <a:effectLst/>
            </p:spPr>
          </p:pic>
        </p:grpSp>
        <p:pic>
          <p:nvPicPr>
            <p:cNvPr id="19" name="图片 18">
              <a:extLst>
                <a:ext uri="{FF2B5EF4-FFF2-40B4-BE49-F238E27FC236}">
                  <a16:creationId xmlns:a16="http://schemas.microsoft.com/office/drawing/2014/main" id="{B25680D3-B08B-41E5-B2C9-7F5A0A275764}"/>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V="1">
              <a:off x="4345220" y="1426416"/>
              <a:ext cx="1471189" cy="383218"/>
            </a:xfrm>
            <a:prstGeom prst="rect">
              <a:avLst/>
            </a:prstGeom>
            <a:effectLst/>
          </p:spPr>
        </p:pic>
      </p:grpSp>
      <p:sp>
        <p:nvSpPr>
          <p:cNvPr id="2" name="标题 1">
            <a:extLst>
              <a:ext uri="{FF2B5EF4-FFF2-40B4-BE49-F238E27FC236}">
                <a16:creationId xmlns:a16="http://schemas.microsoft.com/office/drawing/2014/main" id="{A35099DD-4D39-4E95-8BE4-106A556374DD}"/>
              </a:ext>
            </a:extLst>
          </p:cNvPr>
          <p:cNvSpPr>
            <a:spLocks noGrp="1"/>
          </p:cNvSpPr>
          <p:nvPr>
            <p:ph type="title"/>
          </p:nvPr>
        </p:nvSpPr>
        <p:spPr/>
        <p:txBody>
          <a:bodyPr/>
          <a:lstStyle/>
          <a:p>
            <a:r>
              <a:rPr lang="zh-CN" altLang="en-US" dirty="0"/>
              <a:t>互交技术</a:t>
            </a:r>
          </a:p>
        </p:txBody>
      </p:sp>
      <p:graphicFrame>
        <p:nvGraphicFramePr>
          <p:cNvPr id="3" name="图表 2">
            <a:extLst>
              <a:ext uri="{FF2B5EF4-FFF2-40B4-BE49-F238E27FC236}">
                <a16:creationId xmlns:a16="http://schemas.microsoft.com/office/drawing/2014/main" id="{CB9F7D36-7EC7-4A58-B3A7-BD90081AEDAC}"/>
              </a:ext>
            </a:extLst>
          </p:cNvPr>
          <p:cNvGraphicFramePr/>
          <p:nvPr>
            <p:extLst>
              <p:ext uri="{D42A27DB-BD31-4B8C-83A1-F6EECF244321}">
                <p14:modId xmlns:p14="http://schemas.microsoft.com/office/powerpoint/2010/main" val="1168347750"/>
              </p:ext>
            </p:extLst>
          </p:nvPr>
        </p:nvGraphicFramePr>
        <p:xfrm>
          <a:off x="1098617" y="2092140"/>
          <a:ext cx="4407447" cy="3237998"/>
        </p:xfrm>
        <a:graphic>
          <a:graphicData uri="http://schemas.openxmlformats.org/drawingml/2006/chart">
            <c:chart xmlns:c="http://schemas.openxmlformats.org/drawingml/2006/chart" xmlns:r="http://schemas.openxmlformats.org/officeDocument/2006/relationships" r:id="rId5"/>
          </a:graphicData>
        </a:graphic>
      </p:graphicFrame>
      <p:sp>
        <p:nvSpPr>
          <p:cNvPr id="17" name="文本框 16">
            <a:extLst>
              <a:ext uri="{FF2B5EF4-FFF2-40B4-BE49-F238E27FC236}">
                <a16:creationId xmlns:a16="http://schemas.microsoft.com/office/drawing/2014/main" id="{1EC7EF64-5D0A-4063-99AA-681C1A2B2AC4}"/>
              </a:ext>
            </a:extLst>
          </p:cNvPr>
          <p:cNvSpPr txBox="1"/>
          <p:nvPr/>
        </p:nvSpPr>
        <p:spPr>
          <a:xfrm>
            <a:off x="1400721" y="5357068"/>
            <a:ext cx="3993590" cy="596830"/>
          </a:xfrm>
          <a:prstGeom prst="rect">
            <a:avLst/>
          </a:prstGeom>
          <a:noFill/>
        </p:spPr>
        <p:txBody>
          <a:bodyPr wrap="square">
            <a:spAutoFit/>
          </a:bodyPr>
          <a:lstStyle/>
          <a:p>
            <a:pPr algn="ctr">
              <a:lnSpc>
                <a:spcPct val="120000"/>
              </a:lnSpc>
            </a:pPr>
            <a:r>
              <a:rPr lang="en-US" altLang="zh-CN" sz="1400" spc="120" dirty="0">
                <a:solidFill>
                  <a:schemeClr val="bg1"/>
                </a:solidFill>
                <a:latin typeface="+mn-ea"/>
              </a:rPr>
              <a:t>IDC</a:t>
            </a:r>
            <a:r>
              <a:rPr lang="zh-CN" altLang="en-US" sz="1400" spc="120" dirty="0">
                <a:solidFill>
                  <a:schemeClr val="bg1"/>
                </a:solidFill>
                <a:latin typeface="+mn-ea"/>
              </a:rPr>
              <a:t>预测，</a:t>
            </a:r>
            <a:r>
              <a:rPr lang="en-US" altLang="zh-CN" sz="1400" spc="120" dirty="0">
                <a:solidFill>
                  <a:schemeClr val="bg1"/>
                </a:solidFill>
                <a:latin typeface="+mn-ea"/>
              </a:rPr>
              <a:t>20XX-20XX</a:t>
            </a:r>
            <a:r>
              <a:rPr lang="zh-CN" altLang="en-US" sz="1400" spc="120" dirty="0">
                <a:solidFill>
                  <a:schemeClr val="bg1"/>
                </a:solidFill>
                <a:latin typeface="+mn-ea"/>
              </a:rPr>
              <a:t>年间，</a:t>
            </a:r>
            <a:r>
              <a:rPr lang="en-US" altLang="zh-CN" sz="1400" spc="120" dirty="0">
                <a:solidFill>
                  <a:schemeClr val="bg1"/>
                </a:solidFill>
                <a:latin typeface="+mn-ea"/>
              </a:rPr>
              <a:t>VR/AR</a:t>
            </a:r>
            <a:r>
              <a:rPr lang="zh-CN" altLang="en-US" sz="1400" spc="120" dirty="0">
                <a:solidFill>
                  <a:schemeClr val="bg1"/>
                </a:solidFill>
                <a:latin typeface="+mn-ea"/>
              </a:rPr>
              <a:t>终端出货量增速将达到约</a:t>
            </a:r>
            <a:r>
              <a:rPr lang="en-US" altLang="zh-CN" sz="1400" spc="120" dirty="0">
                <a:solidFill>
                  <a:schemeClr val="bg1"/>
                </a:solidFill>
                <a:latin typeface="+mn-ea"/>
              </a:rPr>
              <a:t>86%</a:t>
            </a:r>
            <a:endParaRPr lang="zh-CN" altLang="en-US" sz="1400" spc="120" dirty="0">
              <a:solidFill>
                <a:schemeClr val="bg1"/>
              </a:solidFill>
              <a:latin typeface="+mn-ea"/>
            </a:endParaRPr>
          </a:p>
        </p:txBody>
      </p:sp>
      <p:sp>
        <p:nvSpPr>
          <p:cNvPr id="48" name="文本框 47">
            <a:extLst>
              <a:ext uri="{FF2B5EF4-FFF2-40B4-BE49-F238E27FC236}">
                <a16:creationId xmlns:a16="http://schemas.microsoft.com/office/drawing/2014/main" id="{C1D60818-17DC-4B72-A7F4-23A2FB046AA3}"/>
              </a:ext>
            </a:extLst>
          </p:cNvPr>
          <p:cNvSpPr txBox="1"/>
          <p:nvPr/>
        </p:nvSpPr>
        <p:spPr>
          <a:xfrm>
            <a:off x="7219235" y="1735986"/>
            <a:ext cx="1792549" cy="369332"/>
          </a:xfrm>
          <a:prstGeom prst="rect">
            <a:avLst/>
          </a:prstGeom>
          <a:noFill/>
        </p:spPr>
        <p:txBody>
          <a:bodyPr wrap="square">
            <a:spAutoFit/>
          </a:bodyPr>
          <a:lstStyle/>
          <a:p>
            <a:r>
              <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VR</a:t>
            </a: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（虚拟现实）</a:t>
            </a:r>
          </a:p>
        </p:txBody>
      </p:sp>
      <p:sp>
        <p:nvSpPr>
          <p:cNvPr id="49" name="文本框 48">
            <a:extLst>
              <a:ext uri="{FF2B5EF4-FFF2-40B4-BE49-F238E27FC236}">
                <a16:creationId xmlns:a16="http://schemas.microsoft.com/office/drawing/2014/main" id="{1CADCF2F-6172-4EA7-A2DA-E8D05603F49E}"/>
              </a:ext>
            </a:extLst>
          </p:cNvPr>
          <p:cNvSpPr txBox="1"/>
          <p:nvPr/>
        </p:nvSpPr>
        <p:spPr>
          <a:xfrm>
            <a:off x="7219235" y="2125396"/>
            <a:ext cx="4344766"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无法脱离现实世界，平行于现实世界，互通又独立于现实世界，人们可以进行真实的社交和工作</a:t>
            </a:r>
            <a:endParaRPr lang="en-US" altLang="zh-CN" sz="1400" spc="120" dirty="0">
              <a:solidFill>
                <a:schemeClr val="bg1">
                  <a:lumMod val="65000"/>
                </a:schemeClr>
              </a:solidFill>
              <a:latin typeface="+mn-ea"/>
            </a:endParaRPr>
          </a:p>
        </p:txBody>
      </p:sp>
      <p:sp>
        <p:nvSpPr>
          <p:cNvPr id="50" name="文本框 49">
            <a:extLst>
              <a:ext uri="{FF2B5EF4-FFF2-40B4-BE49-F238E27FC236}">
                <a16:creationId xmlns:a16="http://schemas.microsoft.com/office/drawing/2014/main" id="{BC0E5794-ABE9-414D-9A25-3EE3753CB2AB}"/>
              </a:ext>
            </a:extLst>
          </p:cNvPr>
          <p:cNvSpPr txBox="1"/>
          <p:nvPr/>
        </p:nvSpPr>
        <p:spPr>
          <a:xfrm>
            <a:off x="7219235" y="2685120"/>
            <a:ext cx="4344766"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a:t>
            </a:r>
          </a:p>
        </p:txBody>
      </p:sp>
      <p:grpSp>
        <p:nvGrpSpPr>
          <p:cNvPr id="51" name="组合 50">
            <a:extLst>
              <a:ext uri="{FF2B5EF4-FFF2-40B4-BE49-F238E27FC236}">
                <a16:creationId xmlns:a16="http://schemas.microsoft.com/office/drawing/2014/main" id="{BAECB83D-33EC-4C00-AE0E-B12E71C5BB01}"/>
              </a:ext>
            </a:extLst>
          </p:cNvPr>
          <p:cNvGrpSpPr/>
          <p:nvPr/>
        </p:nvGrpSpPr>
        <p:grpSpPr>
          <a:xfrm>
            <a:off x="6721934" y="1831574"/>
            <a:ext cx="382272" cy="991783"/>
            <a:chOff x="6729664" y="1901464"/>
            <a:chExt cx="466363" cy="884153"/>
          </a:xfrm>
        </p:grpSpPr>
        <p:sp>
          <p:nvSpPr>
            <p:cNvPr id="53" name="等腰三角形 29">
              <a:extLst>
                <a:ext uri="{FF2B5EF4-FFF2-40B4-BE49-F238E27FC236}">
                  <a16:creationId xmlns:a16="http://schemas.microsoft.com/office/drawing/2014/main" id="{999F4990-7E41-4D68-AFC1-4011C20971E2}"/>
                </a:ext>
              </a:extLst>
            </p:cNvPr>
            <p:cNvSpPr/>
            <p:nvPr/>
          </p:nvSpPr>
          <p:spPr>
            <a:xfrm rot="10800000">
              <a:off x="6739480" y="1901464"/>
              <a:ext cx="438880" cy="733658"/>
            </a:xfrm>
            <a:prstGeom prst="rect">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4" name="等腰三角形 30">
              <a:extLst>
                <a:ext uri="{FF2B5EF4-FFF2-40B4-BE49-F238E27FC236}">
                  <a16:creationId xmlns:a16="http://schemas.microsoft.com/office/drawing/2014/main" id="{ED73345B-00BC-44BB-92BE-E681DE36D84E}"/>
                </a:ext>
              </a:extLst>
            </p:cNvPr>
            <p:cNvSpPr/>
            <p:nvPr/>
          </p:nvSpPr>
          <p:spPr>
            <a:xfrm rot="10800000">
              <a:off x="6729664" y="2006018"/>
              <a:ext cx="466363" cy="779599"/>
            </a:xfrm>
            <a:prstGeom prst="rect">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5" name="等腰三角形 31">
              <a:extLst>
                <a:ext uri="{FF2B5EF4-FFF2-40B4-BE49-F238E27FC236}">
                  <a16:creationId xmlns:a16="http://schemas.microsoft.com/office/drawing/2014/main" id="{62C19075-134C-46CE-ACCB-82F871685AC1}"/>
                </a:ext>
              </a:extLst>
            </p:cNvPr>
            <p:cNvSpPr/>
            <p:nvPr/>
          </p:nvSpPr>
          <p:spPr>
            <a:xfrm rot="10800000">
              <a:off x="6739480" y="1901464"/>
              <a:ext cx="438880" cy="733658"/>
            </a:xfrm>
            <a:prstGeom prst="rect">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52" name="文本框 51">
            <a:extLst>
              <a:ext uri="{FF2B5EF4-FFF2-40B4-BE49-F238E27FC236}">
                <a16:creationId xmlns:a16="http://schemas.microsoft.com/office/drawing/2014/main" id="{2849D948-9E21-4647-89B5-FEB481FBA981}"/>
              </a:ext>
            </a:extLst>
          </p:cNvPr>
          <p:cNvSpPr txBox="1"/>
          <p:nvPr/>
        </p:nvSpPr>
        <p:spPr>
          <a:xfrm>
            <a:off x="6773448" y="2004300"/>
            <a:ext cx="279244" cy="646331"/>
          </a:xfrm>
          <a:prstGeom prst="rect">
            <a:avLst/>
          </a:prstGeom>
          <a:noFill/>
        </p:spPr>
        <p:txBody>
          <a:bodyPr wrap="none" rtlCol="0">
            <a:spAutoFit/>
          </a:bodyPr>
          <a:lstStyle/>
          <a:p>
            <a:r>
              <a:rPr lang="en-US" altLang="zh-CN" sz="3600" dirty="0">
                <a:solidFill>
                  <a:schemeClr val="accent3">
                    <a:lumMod val="75000"/>
                  </a:schemeClr>
                </a:solidFill>
              </a:rPr>
              <a:t>1</a:t>
            </a:r>
            <a:endParaRPr lang="zh-CN" altLang="en-US" sz="3600" dirty="0">
              <a:solidFill>
                <a:schemeClr val="accent3">
                  <a:lumMod val="75000"/>
                </a:schemeClr>
              </a:solidFill>
            </a:endParaRPr>
          </a:p>
        </p:txBody>
      </p:sp>
      <p:sp>
        <p:nvSpPr>
          <p:cNvPr id="57" name="文本框 56">
            <a:extLst>
              <a:ext uri="{FF2B5EF4-FFF2-40B4-BE49-F238E27FC236}">
                <a16:creationId xmlns:a16="http://schemas.microsoft.com/office/drawing/2014/main" id="{646EC7C5-5F44-4555-B0C6-563E473BF92B}"/>
              </a:ext>
            </a:extLst>
          </p:cNvPr>
          <p:cNvSpPr txBox="1"/>
          <p:nvPr/>
        </p:nvSpPr>
        <p:spPr>
          <a:xfrm>
            <a:off x="7219235" y="3370867"/>
            <a:ext cx="1792549" cy="369332"/>
          </a:xfrm>
          <a:prstGeom prst="rect">
            <a:avLst/>
          </a:prstGeom>
          <a:noFill/>
        </p:spPr>
        <p:txBody>
          <a:bodyPr wrap="square">
            <a:spAutoFit/>
          </a:bodyPr>
          <a:lstStyle/>
          <a:p>
            <a:r>
              <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AR</a:t>
            </a: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（增强现实）</a:t>
            </a:r>
          </a:p>
        </p:txBody>
      </p:sp>
      <p:sp>
        <p:nvSpPr>
          <p:cNvPr id="58" name="文本框 57">
            <a:extLst>
              <a:ext uri="{FF2B5EF4-FFF2-40B4-BE49-F238E27FC236}">
                <a16:creationId xmlns:a16="http://schemas.microsoft.com/office/drawing/2014/main" id="{758C9225-7860-4A21-BFCD-57D94D6C4617}"/>
              </a:ext>
            </a:extLst>
          </p:cNvPr>
          <p:cNvSpPr txBox="1"/>
          <p:nvPr/>
        </p:nvSpPr>
        <p:spPr>
          <a:xfrm>
            <a:off x="7219235" y="3760277"/>
            <a:ext cx="4344766"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无法脱离现实世界，平行于现实世界，互通又独立于现实世界，人们可以进行真实的社交和工作</a:t>
            </a:r>
            <a:endParaRPr lang="en-US" altLang="zh-CN" sz="1400" spc="120" dirty="0">
              <a:solidFill>
                <a:schemeClr val="bg1">
                  <a:lumMod val="65000"/>
                </a:schemeClr>
              </a:solidFill>
              <a:latin typeface="+mn-ea"/>
            </a:endParaRPr>
          </a:p>
        </p:txBody>
      </p:sp>
      <p:sp>
        <p:nvSpPr>
          <p:cNvPr id="59" name="文本框 58">
            <a:extLst>
              <a:ext uri="{FF2B5EF4-FFF2-40B4-BE49-F238E27FC236}">
                <a16:creationId xmlns:a16="http://schemas.microsoft.com/office/drawing/2014/main" id="{DE8698EE-13A7-4640-946F-F05D05C2C651}"/>
              </a:ext>
            </a:extLst>
          </p:cNvPr>
          <p:cNvSpPr txBox="1"/>
          <p:nvPr/>
        </p:nvSpPr>
        <p:spPr>
          <a:xfrm>
            <a:off x="7219235" y="4320001"/>
            <a:ext cx="4344766"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a:t>
            </a:r>
          </a:p>
        </p:txBody>
      </p:sp>
      <p:grpSp>
        <p:nvGrpSpPr>
          <p:cNvPr id="60" name="组合 59">
            <a:extLst>
              <a:ext uri="{FF2B5EF4-FFF2-40B4-BE49-F238E27FC236}">
                <a16:creationId xmlns:a16="http://schemas.microsoft.com/office/drawing/2014/main" id="{56CA8C31-2FB2-466A-997E-2CAB50910581}"/>
              </a:ext>
            </a:extLst>
          </p:cNvPr>
          <p:cNvGrpSpPr/>
          <p:nvPr/>
        </p:nvGrpSpPr>
        <p:grpSpPr>
          <a:xfrm>
            <a:off x="6721934" y="3466455"/>
            <a:ext cx="382272" cy="991783"/>
            <a:chOff x="6729664" y="1901464"/>
            <a:chExt cx="466363" cy="884153"/>
          </a:xfrm>
        </p:grpSpPr>
        <p:sp>
          <p:nvSpPr>
            <p:cNvPr id="62" name="等腰三角形 29">
              <a:extLst>
                <a:ext uri="{FF2B5EF4-FFF2-40B4-BE49-F238E27FC236}">
                  <a16:creationId xmlns:a16="http://schemas.microsoft.com/office/drawing/2014/main" id="{7FCF15A1-AD04-4ABA-ADF2-B70462F56314}"/>
                </a:ext>
              </a:extLst>
            </p:cNvPr>
            <p:cNvSpPr/>
            <p:nvPr/>
          </p:nvSpPr>
          <p:spPr>
            <a:xfrm rot="10800000">
              <a:off x="6739480" y="1901464"/>
              <a:ext cx="438880" cy="733658"/>
            </a:xfrm>
            <a:prstGeom prst="rect">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3" name="等腰三角形 30">
              <a:extLst>
                <a:ext uri="{FF2B5EF4-FFF2-40B4-BE49-F238E27FC236}">
                  <a16:creationId xmlns:a16="http://schemas.microsoft.com/office/drawing/2014/main" id="{D58893CF-DED8-4780-8B62-BBFF2298C8AF}"/>
                </a:ext>
              </a:extLst>
            </p:cNvPr>
            <p:cNvSpPr/>
            <p:nvPr/>
          </p:nvSpPr>
          <p:spPr>
            <a:xfrm rot="10800000">
              <a:off x="6729664" y="2006018"/>
              <a:ext cx="466363" cy="779599"/>
            </a:xfrm>
            <a:prstGeom prst="rect">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4" name="等腰三角形 31">
              <a:extLst>
                <a:ext uri="{FF2B5EF4-FFF2-40B4-BE49-F238E27FC236}">
                  <a16:creationId xmlns:a16="http://schemas.microsoft.com/office/drawing/2014/main" id="{F46CB871-9A30-4288-BAB7-A5242E49BA1C}"/>
                </a:ext>
              </a:extLst>
            </p:cNvPr>
            <p:cNvSpPr/>
            <p:nvPr/>
          </p:nvSpPr>
          <p:spPr>
            <a:xfrm rot="10800000">
              <a:off x="6739480" y="1901464"/>
              <a:ext cx="438880" cy="733658"/>
            </a:xfrm>
            <a:prstGeom prst="rect">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61" name="文本框 60">
            <a:extLst>
              <a:ext uri="{FF2B5EF4-FFF2-40B4-BE49-F238E27FC236}">
                <a16:creationId xmlns:a16="http://schemas.microsoft.com/office/drawing/2014/main" id="{F7D95D18-44BD-4291-B627-CF448BDF2239}"/>
              </a:ext>
            </a:extLst>
          </p:cNvPr>
          <p:cNvSpPr txBox="1"/>
          <p:nvPr/>
        </p:nvSpPr>
        <p:spPr>
          <a:xfrm>
            <a:off x="6730969" y="3639181"/>
            <a:ext cx="364202" cy="646331"/>
          </a:xfrm>
          <a:prstGeom prst="rect">
            <a:avLst/>
          </a:prstGeom>
          <a:noFill/>
        </p:spPr>
        <p:txBody>
          <a:bodyPr wrap="none" rtlCol="0">
            <a:spAutoFit/>
          </a:bodyPr>
          <a:lstStyle/>
          <a:p>
            <a:r>
              <a:rPr lang="en-US" altLang="zh-CN" sz="3600" dirty="0">
                <a:solidFill>
                  <a:schemeClr val="accent3">
                    <a:lumMod val="75000"/>
                  </a:schemeClr>
                </a:solidFill>
              </a:rPr>
              <a:t>2</a:t>
            </a:r>
            <a:endParaRPr lang="zh-CN" altLang="en-US" sz="3600" dirty="0">
              <a:solidFill>
                <a:schemeClr val="accent3">
                  <a:lumMod val="75000"/>
                </a:schemeClr>
              </a:solidFill>
            </a:endParaRPr>
          </a:p>
        </p:txBody>
      </p:sp>
      <p:sp>
        <p:nvSpPr>
          <p:cNvPr id="66" name="文本框 65">
            <a:extLst>
              <a:ext uri="{FF2B5EF4-FFF2-40B4-BE49-F238E27FC236}">
                <a16:creationId xmlns:a16="http://schemas.microsoft.com/office/drawing/2014/main" id="{F5C991D3-04AD-42B9-A069-E99562B81E6E}"/>
              </a:ext>
            </a:extLst>
          </p:cNvPr>
          <p:cNvSpPr txBox="1"/>
          <p:nvPr/>
        </p:nvSpPr>
        <p:spPr>
          <a:xfrm>
            <a:off x="7219235" y="5005748"/>
            <a:ext cx="1792549" cy="369332"/>
          </a:xfrm>
          <a:prstGeom prst="rect">
            <a:avLst/>
          </a:prstGeom>
          <a:noFill/>
        </p:spPr>
        <p:txBody>
          <a:bodyPr wrap="square">
            <a:spAutoFit/>
          </a:bodyPr>
          <a:lstStyle/>
          <a:p>
            <a:r>
              <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MR</a:t>
            </a: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（融合现实）</a:t>
            </a:r>
          </a:p>
        </p:txBody>
      </p:sp>
      <p:sp>
        <p:nvSpPr>
          <p:cNvPr id="67" name="文本框 66">
            <a:extLst>
              <a:ext uri="{FF2B5EF4-FFF2-40B4-BE49-F238E27FC236}">
                <a16:creationId xmlns:a16="http://schemas.microsoft.com/office/drawing/2014/main" id="{512A7BEC-A3F2-4145-BD45-BBFA0EDA77E5}"/>
              </a:ext>
            </a:extLst>
          </p:cNvPr>
          <p:cNvSpPr txBox="1"/>
          <p:nvPr/>
        </p:nvSpPr>
        <p:spPr>
          <a:xfrm>
            <a:off x="7219235" y="5395158"/>
            <a:ext cx="4344766"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无法脱离现实世界，平行于现实世界，互通又独立于现实世界，人们可以进行真实的社交和工作</a:t>
            </a:r>
            <a:endParaRPr lang="en-US" altLang="zh-CN" sz="1400" spc="120" dirty="0">
              <a:solidFill>
                <a:schemeClr val="bg1">
                  <a:lumMod val="65000"/>
                </a:schemeClr>
              </a:solidFill>
              <a:latin typeface="+mn-ea"/>
            </a:endParaRPr>
          </a:p>
        </p:txBody>
      </p:sp>
      <p:sp>
        <p:nvSpPr>
          <p:cNvPr id="68" name="文本框 67">
            <a:extLst>
              <a:ext uri="{FF2B5EF4-FFF2-40B4-BE49-F238E27FC236}">
                <a16:creationId xmlns:a16="http://schemas.microsoft.com/office/drawing/2014/main" id="{917FBD70-CCB8-4733-903C-08A0068C7C51}"/>
              </a:ext>
            </a:extLst>
          </p:cNvPr>
          <p:cNvSpPr txBox="1"/>
          <p:nvPr/>
        </p:nvSpPr>
        <p:spPr>
          <a:xfrm>
            <a:off x="7219235" y="5954882"/>
            <a:ext cx="4344766"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a:t>
            </a:r>
          </a:p>
        </p:txBody>
      </p:sp>
      <p:grpSp>
        <p:nvGrpSpPr>
          <p:cNvPr id="69" name="组合 68">
            <a:extLst>
              <a:ext uri="{FF2B5EF4-FFF2-40B4-BE49-F238E27FC236}">
                <a16:creationId xmlns:a16="http://schemas.microsoft.com/office/drawing/2014/main" id="{B64799E8-8244-497E-B55A-237761B7FFB8}"/>
              </a:ext>
            </a:extLst>
          </p:cNvPr>
          <p:cNvGrpSpPr/>
          <p:nvPr/>
        </p:nvGrpSpPr>
        <p:grpSpPr>
          <a:xfrm>
            <a:off x="6721934" y="5101336"/>
            <a:ext cx="382272" cy="991783"/>
            <a:chOff x="6729664" y="1901464"/>
            <a:chExt cx="466363" cy="884153"/>
          </a:xfrm>
        </p:grpSpPr>
        <p:sp>
          <p:nvSpPr>
            <p:cNvPr id="71" name="等腰三角形 29">
              <a:extLst>
                <a:ext uri="{FF2B5EF4-FFF2-40B4-BE49-F238E27FC236}">
                  <a16:creationId xmlns:a16="http://schemas.microsoft.com/office/drawing/2014/main" id="{519D7FF4-A58D-49DA-BBDF-1685D548DBDF}"/>
                </a:ext>
              </a:extLst>
            </p:cNvPr>
            <p:cNvSpPr/>
            <p:nvPr/>
          </p:nvSpPr>
          <p:spPr>
            <a:xfrm rot="10800000">
              <a:off x="6739480" y="1901464"/>
              <a:ext cx="438880" cy="733658"/>
            </a:xfrm>
            <a:prstGeom prst="rect">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2" name="等腰三角形 30">
              <a:extLst>
                <a:ext uri="{FF2B5EF4-FFF2-40B4-BE49-F238E27FC236}">
                  <a16:creationId xmlns:a16="http://schemas.microsoft.com/office/drawing/2014/main" id="{70A3937A-C696-43B8-A7FE-D0B000E6EBD3}"/>
                </a:ext>
              </a:extLst>
            </p:cNvPr>
            <p:cNvSpPr/>
            <p:nvPr/>
          </p:nvSpPr>
          <p:spPr>
            <a:xfrm rot="10800000">
              <a:off x="6729664" y="2006018"/>
              <a:ext cx="466363" cy="779599"/>
            </a:xfrm>
            <a:prstGeom prst="rect">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3" name="等腰三角形 31">
              <a:extLst>
                <a:ext uri="{FF2B5EF4-FFF2-40B4-BE49-F238E27FC236}">
                  <a16:creationId xmlns:a16="http://schemas.microsoft.com/office/drawing/2014/main" id="{A6507BC3-AD46-4918-A32C-38A91B7F2861}"/>
                </a:ext>
              </a:extLst>
            </p:cNvPr>
            <p:cNvSpPr/>
            <p:nvPr/>
          </p:nvSpPr>
          <p:spPr>
            <a:xfrm rot="10800000">
              <a:off x="6739480" y="1901464"/>
              <a:ext cx="438880" cy="733658"/>
            </a:xfrm>
            <a:prstGeom prst="rect">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70" name="文本框 69">
            <a:extLst>
              <a:ext uri="{FF2B5EF4-FFF2-40B4-BE49-F238E27FC236}">
                <a16:creationId xmlns:a16="http://schemas.microsoft.com/office/drawing/2014/main" id="{B9C0C879-D6F4-4A7C-B88B-0E5AC2E5B56C}"/>
              </a:ext>
            </a:extLst>
          </p:cNvPr>
          <p:cNvSpPr txBox="1"/>
          <p:nvPr/>
        </p:nvSpPr>
        <p:spPr>
          <a:xfrm>
            <a:off x="6736211" y="5274062"/>
            <a:ext cx="275063" cy="646331"/>
          </a:xfrm>
          <a:prstGeom prst="rect">
            <a:avLst/>
          </a:prstGeom>
          <a:noFill/>
        </p:spPr>
        <p:txBody>
          <a:bodyPr wrap="square" rtlCol="0">
            <a:spAutoFit/>
          </a:bodyPr>
          <a:lstStyle/>
          <a:p>
            <a:r>
              <a:rPr lang="en-US" altLang="zh-CN" sz="3600" dirty="0">
                <a:solidFill>
                  <a:schemeClr val="accent3">
                    <a:lumMod val="75000"/>
                  </a:schemeClr>
                </a:solidFill>
              </a:rPr>
              <a:t>3</a:t>
            </a:r>
            <a:endParaRPr lang="zh-CN" altLang="en-US" sz="3600" dirty="0">
              <a:solidFill>
                <a:schemeClr val="accent3">
                  <a:lumMod val="75000"/>
                </a:schemeClr>
              </a:solidFill>
            </a:endParaRPr>
          </a:p>
        </p:txBody>
      </p:sp>
      <p:sp>
        <p:nvSpPr>
          <p:cNvPr id="76" name="形状 75">
            <a:extLst>
              <a:ext uri="{FF2B5EF4-FFF2-40B4-BE49-F238E27FC236}">
                <a16:creationId xmlns:a16="http://schemas.microsoft.com/office/drawing/2014/main" id="{528CC6AE-77B3-4969-ABA8-4487870EDA1C}"/>
              </a:ext>
            </a:extLst>
          </p:cNvPr>
          <p:cNvSpPr/>
          <p:nvPr/>
        </p:nvSpPr>
        <p:spPr>
          <a:xfrm rot="18750841" flipV="1">
            <a:off x="1504274" y="2207387"/>
            <a:ext cx="1828928" cy="782229"/>
          </a:xfrm>
          <a:prstGeom prst="swooshArrow">
            <a:avLst>
              <a:gd name="adj1" fmla="val 21261"/>
              <a:gd name="adj2" fmla="val 39087"/>
            </a:avLst>
          </a:prstGeom>
          <a:gradFill flip="none" rotWithShape="1">
            <a:gsLst>
              <a:gs pos="0">
                <a:schemeClr val="accent2">
                  <a:lumMod val="90000"/>
                </a:schemeClr>
              </a:gs>
              <a:gs pos="100000">
                <a:schemeClr val="accent2">
                  <a:lumMod val="90000"/>
                  <a:alpha val="0"/>
                </a:schemeClr>
              </a:gs>
            </a:gsLst>
            <a:lin ang="10800000" scaled="1"/>
            <a:tileRect/>
          </a:gra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811798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A9F07F77-AAE8-484D-A0F1-1071E2C1B410}"/>
              </a:ext>
            </a:extLst>
          </p:cNvPr>
          <p:cNvSpPr txBox="1"/>
          <p:nvPr/>
        </p:nvSpPr>
        <p:spPr>
          <a:xfrm>
            <a:off x="1179003" y="3773001"/>
            <a:ext cx="1911232" cy="461665"/>
          </a:xfrm>
          <a:prstGeom prst="rect">
            <a:avLst/>
          </a:prstGeom>
          <a:noFill/>
          <a:effectLst/>
        </p:spPr>
        <p:txBody>
          <a:bodyPr wrap="square" rtlCol="0">
            <a:spAutoFit/>
          </a:bodyPr>
          <a:lstStyle>
            <a:defPPr>
              <a:defRPr lang="zh-CN"/>
            </a:defPPr>
            <a:lvl1pPr>
              <a:defRPr sz="80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pPr algn="dist"/>
            <a:r>
              <a:rPr lang="zh-CN" altLang="en-US" sz="2400" dirty="0">
                <a:solidFill>
                  <a:schemeClr val="accent2"/>
                </a:solidFill>
              </a:rPr>
              <a:t>元宇宙的定义</a:t>
            </a:r>
          </a:p>
        </p:txBody>
      </p:sp>
      <p:sp>
        <p:nvSpPr>
          <p:cNvPr id="16" name="文本框 15">
            <a:extLst>
              <a:ext uri="{FF2B5EF4-FFF2-40B4-BE49-F238E27FC236}">
                <a16:creationId xmlns:a16="http://schemas.microsoft.com/office/drawing/2014/main" id="{31870978-DBC2-42A2-B356-7BC90FCDC28E}"/>
              </a:ext>
            </a:extLst>
          </p:cNvPr>
          <p:cNvSpPr txBox="1"/>
          <p:nvPr/>
        </p:nvSpPr>
        <p:spPr>
          <a:xfrm>
            <a:off x="1179002" y="4292741"/>
            <a:ext cx="1911234" cy="215444"/>
          </a:xfrm>
          <a:prstGeom prst="rect">
            <a:avLst/>
          </a:prstGeom>
          <a:noFill/>
        </p:spPr>
        <p:txBody>
          <a:bodyPr wrap="square" rtlCol="0">
            <a:spAutoFit/>
          </a:bodyPr>
          <a:lstStyle/>
          <a:p>
            <a:pPr algn="dist"/>
            <a:r>
              <a:rPr lang="en-US" altLang="zh-CN" sz="800" dirty="0">
                <a:solidFill>
                  <a:schemeClr val="bg1"/>
                </a:solidFill>
                <a:latin typeface="+mn-ea"/>
              </a:rPr>
              <a:t>DEFINITION OF THE FUTURE</a:t>
            </a:r>
            <a:endParaRPr lang="zh-CN" altLang="en-US" sz="800" dirty="0">
              <a:solidFill>
                <a:schemeClr val="bg1"/>
              </a:solidFill>
              <a:latin typeface="+mn-ea"/>
            </a:endParaRPr>
          </a:p>
        </p:txBody>
      </p:sp>
      <p:sp>
        <p:nvSpPr>
          <p:cNvPr id="100" name="文本框 99">
            <a:extLst>
              <a:ext uri="{FF2B5EF4-FFF2-40B4-BE49-F238E27FC236}">
                <a16:creationId xmlns:a16="http://schemas.microsoft.com/office/drawing/2014/main" id="{92777724-CAA6-4D92-A8A2-F4C14436056D}"/>
              </a:ext>
            </a:extLst>
          </p:cNvPr>
          <p:cNvSpPr txBox="1"/>
          <p:nvPr/>
        </p:nvSpPr>
        <p:spPr>
          <a:xfrm>
            <a:off x="3834890" y="3773001"/>
            <a:ext cx="1911233" cy="461665"/>
          </a:xfrm>
          <a:prstGeom prst="rect">
            <a:avLst/>
          </a:prstGeom>
          <a:noFill/>
          <a:effectLst/>
        </p:spPr>
        <p:txBody>
          <a:bodyPr wrap="square" rtlCol="0">
            <a:spAutoFit/>
          </a:bodyPr>
          <a:lstStyle>
            <a:defPPr>
              <a:defRPr lang="zh-CN"/>
            </a:defPPr>
            <a:lvl1pPr algn="dist">
              <a:defRPr sz="24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r>
              <a:rPr lang="zh-CN" altLang="en-US" dirty="0">
                <a:solidFill>
                  <a:schemeClr val="accent2"/>
                </a:solidFill>
              </a:rPr>
              <a:t>元宇宙的框架</a:t>
            </a:r>
          </a:p>
        </p:txBody>
      </p:sp>
      <p:sp>
        <p:nvSpPr>
          <p:cNvPr id="101" name="文本框 100">
            <a:extLst>
              <a:ext uri="{FF2B5EF4-FFF2-40B4-BE49-F238E27FC236}">
                <a16:creationId xmlns:a16="http://schemas.microsoft.com/office/drawing/2014/main" id="{46CCEE00-396B-483D-8CD9-C42C65A4466B}"/>
              </a:ext>
            </a:extLst>
          </p:cNvPr>
          <p:cNvSpPr txBox="1"/>
          <p:nvPr/>
        </p:nvSpPr>
        <p:spPr>
          <a:xfrm>
            <a:off x="3834889" y="4292741"/>
            <a:ext cx="1911234" cy="215444"/>
          </a:xfrm>
          <a:prstGeom prst="rect">
            <a:avLst/>
          </a:prstGeom>
          <a:noFill/>
        </p:spPr>
        <p:txBody>
          <a:bodyPr wrap="square" rtlCol="0">
            <a:spAutoFit/>
          </a:bodyPr>
          <a:lstStyle/>
          <a:p>
            <a:pPr algn="dist"/>
            <a:r>
              <a:rPr lang="en-US" altLang="zh-CN" sz="800" dirty="0">
                <a:solidFill>
                  <a:schemeClr val="bg1"/>
                </a:solidFill>
                <a:latin typeface="+mn-ea"/>
              </a:rPr>
              <a:t>THE FRAMEWORK  OF THE FUTURE</a:t>
            </a:r>
            <a:endParaRPr lang="zh-CN" altLang="en-US" sz="800" dirty="0">
              <a:solidFill>
                <a:schemeClr val="bg1"/>
              </a:solidFill>
              <a:latin typeface="+mn-ea"/>
            </a:endParaRPr>
          </a:p>
        </p:txBody>
      </p:sp>
      <p:sp>
        <p:nvSpPr>
          <p:cNvPr id="114" name="文本框 113">
            <a:extLst>
              <a:ext uri="{FF2B5EF4-FFF2-40B4-BE49-F238E27FC236}">
                <a16:creationId xmlns:a16="http://schemas.microsoft.com/office/drawing/2014/main" id="{5D74F060-266E-4046-97C5-7D2964E1742C}"/>
              </a:ext>
            </a:extLst>
          </p:cNvPr>
          <p:cNvSpPr txBox="1"/>
          <p:nvPr/>
        </p:nvSpPr>
        <p:spPr>
          <a:xfrm>
            <a:off x="6490777" y="3773001"/>
            <a:ext cx="1911233" cy="461665"/>
          </a:xfrm>
          <a:prstGeom prst="rect">
            <a:avLst/>
          </a:prstGeom>
          <a:noFill/>
          <a:effectLst/>
        </p:spPr>
        <p:txBody>
          <a:bodyPr wrap="square" rtlCol="0">
            <a:spAutoFit/>
          </a:bodyPr>
          <a:lstStyle>
            <a:defPPr>
              <a:defRPr lang="zh-CN"/>
            </a:defPPr>
            <a:lvl1pPr algn="dist">
              <a:defRPr sz="24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r>
              <a:rPr lang="zh-CN" altLang="en-US" dirty="0">
                <a:solidFill>
                  <a:schemeClr val="accent2"/>
                </a:solidFill>
              </a:rPr>
              <a:t>元宇宙的技术</a:t>
            </a:r>
          </a:p>
        </p:txBody>
      </p:sp>
      <p:sp>
        <p:nvSpPr>
          <p:cNvPr id="128" name="文本框 127">
            <a:extLst>
              <a:ext uri="{FF2B5EF4-FFF2-40B4-BE49-F238E27FC236}">
                <a16:creationId xmlns:a16="http://schemas.microsoft.com/office/drawing/2014/main" id="{5A94C4CE-35BF-4D3E-BA3F-38A5C30D1E5C}"/>
              </a:ext>
            </a:extLst>
          </p:cNvPr>
          <p:cNvSpPr txBox="1"/>
          <p:nvPr/>
        </p:nvSpPr>
        <p:spPr>
          <a:xfrm>
            <a:off x="9146663" y="3773001"/>
            <a:ext cx="1911233" cy="461665"/>
          </a:xfrm>
          <a:prstGeom prst="rect">
            <a:avLst/>
          </a:prstGeom>
          <a:noFill/>
          <a:effectLst/>
        </p:spPr>
        <p:txBody>
          <a:bodyPr wrap="square" rtlCol="0">
            <a:spAutoFit/>
          </a:bodyPr>
          <a:lstStyle>
            <a:defPPr>
              <a:defRPr lang="zh-CN"/>
            </a:defPPr>
            <a:lvl1pPr algn="dist">
              <a:defRPr sz="24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r>
              <a:rPr lang="zh-CN" altLang="en-US" dirty="0">
                <a:solidFill>
                  <a:schemeClr val="accent2"/>
                </a:solidFill>
              </a:rPr>
              <a:t>元宇宙的发展</a:t>
            </a:r>
          </a:p>
        </p:txBody>
      </p:sp>
      <p:sp>
        <p:nvSpPr>
          <p:cNvPr id="129" name="文本框 128">
            <a:extLst>
              <a:ext uri="{FF2B5EF4-FFF2-40B4-BE49-F238E27FC236}">
                <a16:creationId xmlns:a16="http://schemas.microsoft.com/office/drawing/2014/main" id="{51EF045B-B294-4E58-8D5B-CB7E2CA12FF6}"/>
              </a:ext>
            </a:extLst>
          </p:cNvPr>
          <p:cNvSpPr txBox="1"/>
          <p:nvPr/>
        </p:nvSpPr>
        <p:spPr>
          <a:xfrm>
            <a:off x="9146662" y="4292741"/>
            <a:ext cx="1911234" cy="215444"/>
          </a:xfrm>
          <a:prstGeom prst="rect">
            <a:avLst/>
          </a:prstGeom>
          <a:noFill/>
        </p:spPr>
        <p:txBody>
          <a:bodyPr wrap="square" rtlCol="0">
            <a:spAutoFit/>
          </a:bodyPr>
          <a:lstStyle/>
          <a:p>
            <a:pPr algn="dist"/>
            <a:r>
              <a:rPr lang="en-US" altLang="zh-CN" sz="800" dirty="0">
                <a:solidFill>
                  <a:schemeClr val="bg1"/>
                </a:solidFill>
                <a:latin typeface="+mn-ea"/>
              </a:rPr>
              <a:t>DEVELOPMENT OF THE UNIVERSE</a:t>
            </a:r>
          </a:p>
        </p:txBody>
      </p:sp>
      <p:sp>
        <p:nvSpPr>
          <p:cNvPr id="166" name="文本框 165">
            <a:extLst>
              <a:ext uri="{FF2B5EF4-FFF2-40B4-BE49-F238E27FC236}">
                <a16:creationId xmlns:a16="http://schemas.microsoft.com/office/drawing/2014/main" id="{8085C62B-CD7D-465E-9F66-891C80E688D1}"/>
              </a:ext>
            </a:extLst>
          </p:cNvPr>
          <p:cNvSpPr txBox="1"/>
          <p:nvPr/>
        </p:nvSpPr>
        <p:spPr>
          <a:xfrm>
            <a:off x="5204181" y="1021581"/>
            <a:ext cx="1767933" cy="400110"/>
          </a:xfrm>
          <a:prstGeom prst="rect">
            <a:avLst/>
          </a:prstGeom>
          <a:noFill/>
        </p:spPr>
        <p:txBody>
          <a:bodyPr wrap="square" rtlCol="0">
            <a:spAutoFit/>
            <a:scene3d>
              <a:camera prst="orthographicFront"/>
              <a:lightRig rig="threePt" dir="t"/>
            </a:scene3d>
            <a:sp3d>
              <a:extrusionClr>
                <a:schemeClr val="tx1"/>
              </a:extrusionClr>
            </a:sp3d>
          </a:bodyPr>
          <a:lstStyle/>
          <a:p>
            <a:pPr algn="dist"/>
            <a:r>
              <a:rPr lang="en-US" altLang="zh-CN" sz="2000" dirty="0">
                <a:solidFill>
                  <a:schemeClr val="accent3">
                    <a:lumMod val="50000"/>
                  </a:schemeClr>
                </a:solidFill>
                <a:latin typeface="+mj-ea"/>
                <a:ea typeface="+mj-ea"/>
              </a:rPr>
              <a:t>CONTENTS</a:t>
            </a:r>
            <a:endParaRPr lang="zh-CN" altLang="en-US" sz="2000" dirty="0">
              <a:solidFill>
                <a:schemeClr val="accent3">
                  <a:lumMod val="50000"/>
                </a:schemeClr>
              </a:solidFill>
              <a:latin typeface="+mj-ea"/>
              <a:ea typeface="+mj-ea"/>
            </a:endParaRPr>
          </a:p>
        </p:txBody>
      </p:sp>
      <p:sp>
        <p:nvSpPr>
          <p:cNvPr id="291" name="文本框 290">
            <a:extLst>
              <a:ext uri="{FF2B5EF4-FFF2-40B4-BE49-F238E27FC236}">
                <a16:creationId xmlns:a16="http://schemas.microsoft.com/office/drawing/2014/main" id="{2CE0EF5D-7DD0-4E36-9911-B3E0BC9111E1}"/>
              </a:ext>
            </a:extLst>
          </p:cNvPr>
          <p:cNvSpPr txBox="1"/>
          <p:nvPr/>
        </p:nvSpPr>
        <p:spPr>
          <a:xfrm>
            <a:off x="1922425" y="2591857"/>
            <a:ext cx="413896" cy="523220"/>
          </a:xfrm>
          <a:prstGeom prst="rect">
            <a:avLst/>
          </a:prstGeom>
          <a:noFill/>
        </p:spPr>
        <p:txBody>
          <a:bodyPr wrap="none" rtlCol="0">
            <a:spAutoFit/>
          </a:bodyPr>
          <a:lstStyle/>
          <a:p>
            <a:r>
              <a:rPr lang="en-US" altLang="zh-CN" sz="2800" dirty="0">
                <a:solidFill>
                  <a:schemeClr val="accent2">
                    <a:lumMod val="10000"/>
                  </a:schemeClr>
                </a:solidFill>
              </a:rPr>
              <a:t>01</a:t>
            </a:r>
            <a:endParaRPr lang="zh-CN" altLang="en-US" sz="2800" dirty="0">
              <a:solidFill>
                <a:schemeClr val="accent2">
                  <a:lumMod val="10000"/>
                </a:schemeClr>
              </a:solidFill>
            </a:endParaRPr>
          </a:p>
        </p:txBody>
      </p:sp>
      <p:sp>
        <p:nvSpPr>
          <p:cNvPr id="295" name="文本框 294">
            <a:extLst>
              <a:ext uri="{FF2B5EF4-FFF2-40B4-BE49-F238E27FC236}">
                <a16:creationId xmlns:a16="http://schemas.microsoft.com/office/drawing/2014/main" id="{2FAF6831-A4FE-49BA-8AE6-08AF5D5491DB}"/>
              </a:ext>
            </a:extLst>
          </p:cNvPr>
          <p:cNvSpPr txBox="1"/>
          <p:nvPr/>
        </p:nvSpPr>
        <p:spPr>
          <a:xfrm>
            <a:off x="4550697" y="2591857"/>
            <a:ext cx="479618" cy="523220"/>
          </a:xfrm>
          <a:prstGeom prst="rect">
            <a:avLst/>
          </a:prstGeom>
          <a:noFill/>
        </p:spPr>
        <p:txBody>
          <a:bodyPr wrap="none" rtlCol="0">
            <a:spAutoFit/>
          </a:bodyPr>
          <a:lstStyle/>
          <a:p>
            <a:r>
              <a:rPr lang="en-US" altLang="zh-CN" sz="2800" dirty="0">
                <a:solidFill>
                  <a:schemeClr val="accent2">
                    <a:lumMod val="10000"/>
                  </a:schemeClr>
                </a:solidFill>
              </a:rPr>
              <a:t>02</a:t>
            </a:r>
            <a:endParaRPr lang="zh-CN" altLang="en-US" sz="2800" dirty="0">
              <a:solidFill>
                <a:schemeClr val="accent2">
                  <a:lumMod val="10000"/>
                </a:schemeClr>
              </a:solidFill>
            </a:endParaRPr>
          </a:p>
        </p:txBody>
      </p:sp>
      <p:sp>
        <p:nvSpPr>
          <p:cNvPr id="304" name="文本框 303">
            <a:extLst>
              <a:ext uri="{FF2B5EF4-FFF2-40B4-BE49-F238E27FC236}">
                <a16:creationId xmlns:a16="http://schemas.microsoft.com/office/drawing/2014/main" id="{1C18B8C9-FA1C-4791-AB5A-6125FC4A0B7A}"/>
              </a:ext>
            </a:extLst>
          </p:cNvPr>
          <p:cNvSpPr txBox="1"/>
          <p:nvPr/>
        </p:nvSpPr>
        <p:spPr>
          <a:xfrm>
            <a:off x="7200172" y="2591857"/>
            <a:ext cx="492443" cy="523220"/>
          </a:xfrm>
          <a:prstGeom prst="rect">
            <a:avLst/>
          </a:prstGeom>
          <a:noFill/>
        </p:spPr>
        <p:txBody>
          <a:bodyPr wrap="none" rtlCol="0">
            <a:spAutoFit/>
          </a:bodyPr>
          <a:lstStyle/>
          <a:p>
            <a:r>
              <a:rPr lang="en-US" altLang="zh-CN" sz="2800" dirty="0">
                <a:solidFill>
                  <a:schemeClr val="accent2">
                    <a:lumMod val="10000"/>
                  </a:schemeClr>
                </a:solidFill>
              </a:rPr>
              <a:t>03</a:t>
            </a:r>
            <a:endParaRPr lang="zh-CN" altLang="en-US" sz="2800" dirty="0">
              <a:solidFill>
                <a:schemeClr val="accent2">
                  <a:lumMod val="10000"/>
                </a:schemeClr>
              </a:solidFill>
            </a:endParaRPr>
          </a:p>
        </p:txBody>
      </p:sp>
      <p:sp>
        <p:nvSpPr>
          <p:cNvPr id="313" name="文本框 312">
            <a:extLst>
              <a:ext uri="{FF2B5EF4-FFF2-40B4-BE49-F238E27FC236}">
                <a16:creationId xmlns:a16="http://schemas.microsoft.com/office/drawing/2014/main" id="{C3203959-57AE-4274-A66A-A630FE59CB2F}"/>
              </a:ext>
            </a:extLst>
          </p:cNvPr>
          <p:cNvSpPr txBox="1"/>
          <p:nvPr/>
        </p:nvSpPr>
        <p:spPr>
          <a:xfrm>
            <a:off x="9863271" y="2591857"/>
            <a:ext cx="478016" cy="523220"/>
          </a:xfrm>
          <a:prstGeom prst="rect">
            <a:avLst/>
          </a:prstGeom>
          <a:noFill/>
        </p:spPr>
        <p:txBody>
          <a:bodyPr wrap="none" rtlCol="0">
            <a:spAutoFit/>
          </a:bodyPr>
          <a:lstStyle/>
          <a:p>
            <a:r>
              <a:rPr lang="en-US" altLang="zh-CN" sz="2800" dirty="0">
                <a:solidFill>
                  <a:schemeClr val="accent2">
                    <a:lumMod val="10000"/>
                  </a:schemeClr>
                </a:solidFill>
              </a:rPr>
              <a:t>04</a:t>
            </a:r>
            <a:endParaRPr lang="zh-CN" altLang="en-US" sz="2800" dirty="0">
              <a:solidFill>
                <a:schemeClr val="accent2">
                  <a:lumMod val="10000"/>
                </a:schemeClr>
              </a:solidFill>
            </a:endParaRPr>
          </a:p>
        </p:txBody>
      </p:sp>
      <p:sp>
        <p:nvSpPr>
          <p:cNvPr id="320" name="文本框 319">
            <a:extLst>
              <a:ext uri="{FF2B5EF4-FFF2-40B4-BE49-F238E27FC236}">
                <a16:creationId xmlns:a16="http://schemas.microsoft.com/office/drawing/2014/main" id="{1C80BFF4-3A87-4A65-B0E5-46A82CC756C0}"/>
              </a:ext>
            </a:extLst>
          </p:cNvPr>
          <p:cNvSpPr txBox="1"/>
          <p:nvPr/>
        </p:nvSpPr>
        <p:spPr>
          <a:xfrm>
            <a:off x="6490776" y="4292741"/>
            <a:ext cx="1911234" cy="215444"/>
          </a:xfrm>
          <a:prstGeom prst="rect">
            <a:avLst/>
          </a:prstGeom>
          <a:noFill/>
        </p:spPr>
        <p:txBody>
          <a:bodyPr wrap="square" rtlCol="0">
            <a:spAutoFit/>
          </a:bodyPr>
          <a:lstStyle/>
          <a:p>
            <a:pPr algn="dist"/>
            <a:r>
              <a:rPr lang="en-US" altLang="zh-CN" sz="800" dirty="0">
                <a:solidFill>
                  <a:schemeClr val="bg1"/>
                </a:solidFill>
                <a:latin typeface="+mn-ea"/>
              </a:rPr>
              <a:t>TECHNOLOGY OF THE FUTURE</a:t>
            </a:r>
            <a:endParaRPr lang="zh-CN" altLang="en-US" sz="800" dirty="0">
              <a:solidFill>
                <a:schemeClr val="bg1"/>
              </a:solidFill>
              <a:latin typeface="+mn-ea"/>
            </a:endParaRPr>
          </a:p>
        </p:txBody>
      </p:sp>
      <p:sp>
        <p:nvSpPr>
          <p:cNvPr id="163" name="文本框 162">
            <a:extLst>
              <a:ext uri="{FF2B5EF4-FFF2-40B4-BE49-F238E27FC236}">
                <a16:creationId xmlns:a16="http://schemas.microsoft.com/office/drawing/2014/main" id="{FC944909-596F-49FF-9E37-73095497E225}"/>
              </a:ext>
            </a:extLst>
          </p:cNvPr>
          <p:cNvSpPr txBox="1"/>
          <p:nvPr/>
        </p:nvSpPr>
        <p:spPr>
          <a:xfrm>
            <a:off x="5516516" y="296567"/>
            <a:ext cx="1143262" cy="769441"/>
          </a:xfrm>
          <a:prstGeom prst="rect">
            <a:avLst/>
          </a:prstGeom>
          <a:noFill/>
          <a:effectLst/>
        </p:spPr>
        <p:txBody>
          <a:bodyPr wrap="none" rtlCol="0">
            <a:spAutoFit/>
          </a:bodyPr>
          <a:lstStyle>
            <a:defPPr>
              <a:defRPr lang="zh-CN"/>
            </a:defPPr>
            <a:lvl1pPr>
              <a:defRPr sz="80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r>
              <a:rPr lang="zh-CN" altLang="en-US" sz="4400" dirty="0">
                <a:solidFill>
                  <a:schemeClr val="accent3">
                    <a:lumMod val="50000"/>
                  </a:schemeClr>
                </a:solidFill>
              </a:rPr>
              <a:t>目录</a:t>
            </a:r>
          </a:p>
        </p:txBody>
      </p:sp>
    </p:spTree>
    <p:extLst>
      <p:ext uri="{BB962C8B-B14F-4D97-AF65-F5344CB8AC3E}">
        <p14:creationId xmlns:p14="http://schemas.microsoft.com/office/powerpoint/2010/main" val="25645798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4AD9D8-5667-4FCE-8C56-AFE34302D732}"/>
              </a:ext>
            </a:extLst>
          </p:cNvPr>
          <p:cNvSpPr>
            <a:spLocks noGrp="1"/>
          </p:cNvSpPr>
          <p:nvPr>
            <p:ph type="title"/>
          </p:nvPr>
        </p:nvSpPr>
        <p:spPr/>
        <p:txBody>
          <a:bodyPr/>
          <a:lstStyle/>
          <a:p>
            <a:r>
              <a:rPr lang="zh-CN" altLang="en-US" dirty="0"/>
              <a:t>通信技术</a:t>
            </a:r>
          </a:p>
        </p:txBody>
      </p:sp>
      <p:grpSp>
        <p:nvGrpSpPr>
          <p:cNvPr id="10" name="组合 9">
            <a:extLst>
              <a:ext uri="{FF2B5EF4-FFF2-40B4-BE49-F238E27FC236}">
                <a16:creationId xmlns:a16="http://schemas.microsoft.com/office/drawing/2014/main" id="{8335E6F7-4D3F-43E7-8A8D-D81CA0016E75}"/>
              </a:ext>
            </a:extLst>
          </p:cNvPr>
          <p:cNvGrpSpPr/>
          <p:nvPr/>
        </p:nvGrpSpPr>
        <p:grpSpPr>
          <a:xfrm>
            <a:off x="5031269" y="3028680"/>
            <a:ext cx="2197845" cy="2231922"/>
            <a:chOff x="2668607" y="2364476"/>
            <a:chExt cx="3390881" cy="3443456"/>
          </a:xfrm>
        </p:grpSpPr>
        <p:sp>
          <p:nvSpPr>
            <p:cNvPr id="4" name="等腰三角形 3">
              <a:extLst>
                <a:ext uri="{FF2B5EF4-FFF2-40B4-BE49-F238E27FC236}">
                  <a16:creationId xmlns:a16="http://schemas.microsoft.com/office/drawing/2014/main" id="{A8E680F7-EE64-4DE2-B215-9A0C823C37EC}"/>
                </a:ext>
              </a:extLst>
            </p:cNvPr>
            <p:cNvSpPr/>
            <p:nvPr/>
          </p:nvSpPr>
          <p:spPr>
            <a:xfrm rot="10800000">
              <a:off x="2765615" y="2364476"/>
              <a:ext cx="3166412" cy="2729667"/>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 name="等腰三角形 4">
              <a:extLst>
                <a:ext uri="{FF2B5EF4-FFF2-40B4-BE49-F238E27FC236}">
                  <a16:creationId xmlns:a16="http://schemas.microsoft.com/office/drawing/2014/main" id="{C7061E03-B8D5-4358-9270-43008A8778FE}"/>
                </a:ext>
              </a:extLst>
            </p:cNvPr>
            <p:cNvSpPr/>
            <p:nvPr/>
          </p:nvSpPr>
          <p:spPr>
            <a:xfrm rot="10800000">
              <a:off x="2694800" y="2753482"/>
              <a:ext cx="3364688" cy="2900595"/>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 name="等腰三角形 5">
              <a:extLst>
                <a:ext uri="{FF2B5EF4-FFF2-40B4-BE49-F238E27FC236}">
                  <a16:creationId xmlns:a16="http://schemas.microsoft.com/office/drawing/2014/main" id="{3260FB88-170A-456B-BAF4-148EEB9053FA}"/>
                </a:ext>
              </a:extLst>
            </p:cNvPr>
            <p:cNvSpPr/>
            <p:nvPr/>
          </p:nvSpPr>
          <p:spPr>
            <a:xfrm rot="10800000">
              <a:off x="2765615" y="2364476"/>
              <a:ext cx="3166412" cy="2729667"/>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7" name="图片 6">
              <a:extLst>
                <a:ext uri="{FF2B5EF4-FFF2-40B4-BE49-F238E27FC236}">
                  <a16:creationId xmlns:a16="http://schemas.microsoft.com/office/drawing/2014/main" id="{65B01286-8954-4BD1-B99D-3CA11B7A4744}"/>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668607" y="2584914"/>
              <a:ext cx="3263419" cy="387918"/>
            </a:xfrm>
            <a:prstGeom prst="rect">
              <a:avLst/>
            </a:prstGeom>
            <a:effectLst/>
          </p:spPr>
        </p:pic>
        <p:pic>
          <p:nvPicPr>
            <p:cNvPr id="8" name="图片 7">
              <a:extLst>
                <a:ext uri="{FF2B5EF4-FFF2-40B4-BE49-F238E27FC236}">
                  <a16:creationId xmlns:a16="http://schemas.microsoft.com/office/drawing/2014/main" id="{1CAC4388-992C-49F8-A557-4CE7238723A7}"/>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888988" y="3934199"/>
              <a:ext cx="3263440" cy="484026"/>
            </a:xfrm>
            <a:prstGeom prst="rect">
              <a:avLst/>
            </a:prstGeom>
            <a:effectLst/>
          </p:spPr>
        </p:pic>
        <p:pic>
          <p:nvPicPr>
            <p:cNvPr id="9" name="图片 8">
              <a:extLst>
                <a:ext uri="{FF2B5EF4-FFF2-40B4-BE49-F238E27FC236}">
                  <a16:creationId xmlns:a16="http://schemas.microsoft.com/office/drawing/2014/main" id="{95E9C5A2-A4B5-42C4-B57B-513DDFCFC4A2}"/>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3601860" y="3934198"/>
              <a:ext cx="3263440" cy="484026"/>
            </a:xfrm>
            <a:prstGeom prst="rect">
              <a:avLst/>
            </a:prstGeom>
            <a:effectLst/>
          </p:spPr>
        </p:pic>
      </p:grpSp>
      <p:sp>
        <p:nvSpPr>
          <p:cNvPr id="25" name="文本框 24">
            <a:extLst>
              <a:ext uri="{FF2B5EF4-FFF2-40B4-BE49-F238E27FC236}">
                <a16:creationId xmlns:a16="http://schemas.microsoft.com/office/drawing/2014/main" id="{5BBC9DFC-E622-4559-9066-0D4D32BFBD1E}"/>
              </a:ext>
            </a:extLst>
          </p:cNvPr>
          <p:cNvSpPr txBox="1"/>
          <p:nvPr/>
        </p:nvSpPr>
        <p:spPr>
          <a:xfrm>
            <a:off x="3040478" y="2618183"/>
            <a:ext cx="1428751" cy="369332"/>
          </a:xfrm>
          <a:prstGeom prst="rect">
            <a:avLst/>
          </a:prstGeom>
          <a:noFill/>
        </p:spPr>
        <p:txBody>
          <a:bodyPr wrap="square">
            <a:spAutoFit/>
          </a:bodyPr>
          <a:lstStyle/>
          <a:p>
            <a:pPr algn="ctr"/>
            <a:r>
              <a:rPr lang="zh-CN" altLang="en-US" spc="120" dirty="0">
                <a:solidFill>
                  <a:schemeClr val="bg1"/>
                </a:solidFill>
                <a:latin typeface="+mj-ea"/>
                <a:ea typeface="+mj-ea"/>
              </a:rPr>
              <a:t>应 用 场 景</a:t>
            </a:r>
          </a:p>
        </p:txBody>
      </p:sp>
      <p:sp>
        <p:nvSpPr>
          <p:cNvPr id="27" name="文本框 26">
            <a:extLst>
              <a:ext uri="{FF2B5EF4-FFF2-40B4-BE49-F238E27FC236}">
                <a16:creationId xmlns:a16="http://schemas.microsoft.com/office/drawing/2014/main" id="{7D3A8220-83CC-4373-A837-133566A59E86}"/>
              </a:ext>
            </a:extLst>
          </p:cNvPr>
          <p:cNvSpPr txBox="1"/>
          <p:nvPr/>
        </p:nvSpPr>
        <p:spPr>
          <a:xfrm>
            <a:off x="5365775" y="5643981"/>
            <a:ext cx="1628647" cy="369332"/>
          </a:xfrm>
          <a:prstGeom prst="rect">
            <a:avLst/>
          </a:prstGeom>
          <a:noFill/>
        </p:spPr>
        <p:txBody>
          <a:bodyPr wrap="square">
            <a:spAutoFit/>
          </a:bodyPr>
          <a:lstStyle/>
          <a:p>
            <a:pPr algn="ctr"/>
            <a:r>
              <a:rPr lang="zh-CN" altLang="en-US" spc="120" dirty="0">
                <a:solidFill>
                  <a:schemeClr val="bg1"/>
                </a:solidFill>
                <a:effectLst/>
                <a:latin typeface="+mj-ea"/>
                <a:ea typeface="+mj-ea"/>
              </a:rPr>
              <a:t>视频压缩算法</a:t>
            </a:r>
            <a:endParaRPr lang="en-US" altLang="zh-CN" spc="120" dirty="0">
              <a:solidFill>
                <a:schemeClr val="bg1"/>
              </a:solidFill>
              <a:effectLst/>
              <a:latin typeface="+mj-ea"/>
              <a:ea typeface="+mj-ea"/>
            </a:endParaRPr>
          </a:p>
        </p:txBody>
      </p:sp>
      <p:sp>
        <p:nvSpPr>
          <p:cNvPr id="34" name="文本框 33">
            <a:extLst>
              <a:ext uri="{FF2B5EF4-FFF2-40B4-BE49-F238E27FC236}">
                <a16:creationId xmlns:a16="http://schemas.microsoft.com/office/drawing/2014/main" id="{ADC90CBE-27D5-4459-8354-45CE677FD3AF}"/>
              </a:ext>
            </a:extLst>
          </p:cNvPr>
          <p:cNvSpPr txBox="1"/>
          <p:nvPr/>
        </p:nvSpPr>
        <p:spPr>
          <a:xfrm>
            <a:off x="3040478" y="2954859"/>
            <a:ext cx="1428751" cy="246221"/>
          </a:xfrm>
          <a:prstGeom prst="rect">
            <a:avLst/>
          </a:prstGeom>
          <a:noFill/>
        </p:spPr>
        <p:txBody>
          <a:bodyPr wrap="square">
            <a:spAutoFit/>
          </a:bodyPr>
          <a:lstStyle/>
          <a:p>
            <a:pPr algn="ctr"/>
            <a:r>
              <a:rPr lang="en-US" altLang="zh-CN" sz="1000" dirty="0">
                <a:solidFill>
                  <a:schemeClr val="bg1"/>
                </a:solidFill>
                <a:latin typeface="+mn-ea"/>
              </a:rPr>
              <a:t>APPLICATION</a:t>
            </a:r>
            <a:endParaRPr lang="zh-CN" altLang="en-US" sz="1000" dirty="0">
              <a:solidFill>
                <a:schemeClr val="bg1"/>
              </a:solidFill>
              <a:latin typeface="+mn-ea"/>
            </a:endParaRPr>
          </a:p>
        </p:txBody>
      </p:sp>
      <p:sp>
        <p:nvSpPr>
          <p:cNvPr id="41" name="文本框 40">
            <a:extLst>
              <a:ext uri="{FF2B5EF4-FFF2-40B4-BE49-F238E27FC236}">
                <a16:creationId xmlns:a16="http://schemas.microsoft.com/office/drawing/2014/main" id="{78428B43-66B2-4E1E-8F5F-722A37F74519}"/>
              </a:ext>
            </a:extLst>
          </p:cNvPr>
          <p:cNvSpPr txBox="1"/>
          <p:nvPr/>
        </p:nvSpPr>
        <p:spPr>
          <a:xfrm>
            <a:off x="5365775" y="5980660"/>
            <a:ext cx="1628647" cy="246221"/>
          </a:xfrm>
          <a:prstGeom prst="rect">
            <a:avLst/>
          </a:prstGeom>
          <a:noFill/>
        </p:spPr>
        <p:txBody>
          <a:bodyPr wrap="square">
            <a:spAutoFit/>
          </a:bodyPr>
          <a:lstStyle/>
          <a:p>
            <a:pPr algn="ctr"/>
            <a:r>
              <a:rPr lang="en-US" altLang="zh-CN" sz="1000" dirty="0">
                <a:solidFill>
                  <a:schemeClr val="bg1"/>
                </a:solidFill>
                <a:effectLst/>
                <a:latin typeface="+mn-ea"/>
              </a:rPr>
              <a:t>VIDEO COMPRESSION</a:t>
            </a:r>
          </a:p>
        </p:txBody>
      </p:sp>
      <p:sp>
        <p:nvSpPr>
          <p:cNvPr id="26" name="文本框 25">
            <a:extLst>
              <a:ext uri="{FF2B5EF4-FFF2-40B4-BE49-F238E27FC236}">
                <a16:creationId xmlns:a16="http://schemas.microsoft.com/office/drawing/2014/main" id="{E21304C0-B25A-4C2D-A008-9F6C972217A5}"/>
              </a:ext>
            </a:extLst>
          </p:cNvPr>
          <p:cNvSpPr txBox="1"/>
          <p:nvPr/>
        </p:nvSpPr>
        <p:spPr>
          <a:xfrm>
            <a:off x="7837501" y="2626134"/>
            <a:ext cx="1628647" cy="369332"/>
          </a:xfrm>
          <a:prstGeom prst="rect">
            <a:avLst/>
          </a:prstGeom>
          <a:noFill/>
        </p:spPr>
        <p:txBody>
          <a:bodyPr wrap="square">
            <a:spAutoFit/>
          </a:bodyPr>
          <a:lstStyle/>
          <a:p>
            <a:pPr algn="ctr"/>
            <a:r>
              <a:rPr lang="zh-CN" altLang="en-US" spc="120" dirty="0">
                <a:solidFill>
                  <a:schemeClr val="bg1"/>
                </a:solidFill>
                <a:effectLst/>
                <a:latin typeface="+mj-ea"/>
                <a:ea typeface="+mj-ea"/>
              </a:rPr>
              <a:t>移动通信技术</a:t>
            </a:r>
            <a:endParaRPr lang="en-US" altLang="zh-CN" spc="120" dirty="0">
              <a:solidFill>
                <a:schemeClr val="bg1"/>
              </a:solidFill>
              <a:effectLst/>
              <a:latin typeface="+mj-ea"/>
              <a:ea typeface="+mj-ea"/>
            </a:endParaRPr>
          </a:p>
        </p:txBody>
      </p:sp>
      <p:sp>
        <p:nvSpPr>
          <p:cNvPr id="42" name="文本框 41">
            <a:extLst>
              <a:ext uri="{FF2B5EF4-FFF2-40B4-BE49-F238E27FC236}">
                <a16:creationId xmlns:a16="http://schemas.microsoft.com/office/drawing/2014/main" id="{C029C570-7268-4EF3-8324-62EFED715C88}"/>
              </a:ext>
            </a:extLst>
          </p:cNvPr>
          <p:cNvSpPr txBox="1"/>
          <p:nvPr/>
        </p:nvSpPr>
        <p:spPr>
          <a:xfrm>
            <a:off x="7837501" y="2962810"/>
            <a:ext cx="1628647" cy="246221"/>
          </a:xfrm>
          <a:prstGeom prst="rect">
            <a:avLst/>
          </a:prstGeom>
          <a:noFill/>
        </p:spPr>
        <p:txBody>
          <a:bodyPr wrap="square">
            <a:spAutoFit/>
          </a:bodyPr>
          <a:lstStyle/>
          <a:p>
            <a:pPr algn="ctr"/>
            <a:r>
              <a:rPr lang="en-US" altLang="zh-CN" sz="1000" dirty="0">
                <a:solidFill>
                  <a:schemeClr val="bg1"/>
                </a:solidFill>
                <a:effectLst/>
                <a:latin typeface="+mn-ea"/>
              </a:rPr>
              <a:t>COMMUNICATION</a:t>
            </a:r>
          </a:p>
        </p:txBody>
      </p:sp>
      <p:sp>
        <p:nvSpPr>
          <p:cNvPr id="43" name="文本框 42">
            <a:extLst>
              <a:ext uri="{FF2B5EF4-FFF2-40B4-BE49-F238E27FC236}">
                <a16:creationId xmlns:a16="http://schemas.microsoft.com/office/drawing/2014/main" id="{419D1B3D-E719-4EC9-8480-F50E9653FB6C}"/>
              </a:ext>
            </a:extLst>
          </p:cNvPr>
          <p:cNvSpPr txBox="1"/>
          <p:nvPr/>
        </p:nvSpPr>
        <p:spPr>
          <a:xfrm>
            <a:off x="5865536" y="3512136"/>
            <a:ext cx="529312" cy="584775"/>
          </a:xfrm>
          <a:prstGeom prst="rect">
            <a:avLst/>
          </a:prstGeom>
          <a:noFill/>
        </p:spPr>
        <p:txBody>
          <a:bodyPr wrap="none" rtlCol="0">
            <a:spAutoFit/>
          </a:bodyPr>
          <a:lstStyle/>
          <a:p>
            <a:r>
              <a:rPr lang="en-US" altLang="zh-CN" sz="3200" dirty="0">
                <a:solidFill>
                  <a:schemeClr val="accent2">
                    <a:lumMod val="25000"/>
                  </a:schemeClr>
                </a:solidFill>
              </a:rPr>
              <a:t>5G</a:t>
            </a:r>
            <a:endParaRPr lang="zh-CN" altLang="en-US" sz="3200" dirty="0">
              <a:solidFill>
                <a:schemeClr val="accent2">
                  <a:lumMod val="25000"/>
                </a:schemeClr>
              </a:solidFill>
            </a:endParaRPr>
          </a:p>
        </p:txBody>
      </p:sp>
      <p:cxnSp>
        <p:nvCxnSpPr>
          <p:cNvPr id="46" name="直接连接符 45">
            <a:extLst>
              <a:ext uri="{FF2B5EF4-FFF2-40B4-BE49-F238E27FC236}">
                <a16:creationId xmlns:a16="http://schemas.microsoft.com/office/drawing/2014/main" id="{454DC9CE-9670-41FA-B65F-AA41BA30AF3E}"/>
              </a:ext>
            </a:extLst>
          </p:cNvPr>
          <p:cNvCxnSpPr>
            <a:cxnSpLocks/>
          </p:cNvCxnSpPr>
          <p:nvPr/>
        </p:nvCxnSpPr>
        <p:spPr>
          <a:xfrm flipH="1">
            <a:off x="4811963" y="2376341"/>
            <a:ext cx="2754982" cy="0"/>
          </a:xfrm>
          <a:prstGeom prst="line">
            <a:avLst/>
          </a:prstGeom>
          <a:ln w="254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0BFF0309-AC9E-40C3-8FC4-597226A0F1E0}"/>
              </a:ext>
            </a:extLst>
          </p:cNvPr>
          <p:cNvCxnSpPr>
            <a:cxnSpLocks/>
          </p:cNvCxnSpPr>
          <p:nvPr/>
        </p:nvCxnSpPr>
        <p:spPr>
          <a:xfrm>
            <a:off x="3726373" y="3625109"/>
            <a:ext cx="1367772" cy="1930117"/>
          </a:xfrm>
          <a:prstGeom prst="line">
            <a:avLst/>
          </a:prstGeom>
          <a:ln w="254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43A1FEA8-D6DF-42C2-A303-E6F4AC70CCD1}"/>
              </a:ext>
            </a:extLst>
          </p:cNvPr>
          <p:cNvCxnSpPr>
            <a:cxnSpLocks/>
          </p:cNvCxnSpPr>
          <p:nvPr/>
        </p:nvCxnSpPr>
        <p:spPr>
          <a:xfrm flipV="1">
            <a:off x="7117477" y="3572662"/>
            <a:ext cx="1175960" cy="1982564"/>
          </a:xfrm>
          <a:prstGeom prst="line">
            <a:avLst/>
          </a:prstGeom>
          <a:ln w="254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C0B52D4E-D5A1-4D00-AECD-AA86A619F00A}"/>
              </a:ext>
            </a:extLst>
          </p:cNvPr>
          <p:cNvCxnSpPr>
            <a:cxnSpLocks/>
          </p:cNvCxnSpPr>
          <p:nvPr/>
        </p:nvCxnSpPr>
        <p:spPr>
          <a:xfrm flipH="1">
            <a:off x="6138679" y="2528731"/>
            <a:ext cx="1274701" cy="0"/>
          </a:xfrm>
          <a:prstGeom prst="line">
            <a:avLst/>
          </a:prstGeom>
          <a:ln w="127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F8BA70ED-10F3-4626-AFDF-3CC293349A8F}"/>
              </a:ext>
            </a:extLst>
          </p:cNvPr>
          <p:cNvCxnSpPr>
            <a:cxnSpLocks/>
          </p:cNvCxnSpPr>
          <p:nvPr/>
        </p:nvCxnSpPr>
        <p:spPr>
          <a:xfrm flipH="1">
            <a:off x="5228185" y="2248512"/>
            <a:ext cx="1274701" cy="0"/>
          </a:xfrm>
          <a:prstGeom prst="line">
            <a:avLst/>
          </a:prstGeom>
          <a:ln w="127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8090AAC3-C878-4D9F-ABCA-28422D48B7AD}"/>
              </a:ext>
            </a:extLst>
          </p:cNvPr>
          <p:cNvCxnSpPr>
            <a:cxnSpLocks/>
          </p:cNvCxnSpPr>
          <p:nvPr/>
        </p:nvCxnSpPr>
        <p:spPr>
          <a:xfrm>
            <a:off x="4378800" y="4263386"/>
            <a:ext cx="706857" cy="970252"/>
          </a:xfrm>
          <a:prstGeom prst="line">
            <a:avLst/>
          </a:prstGeom>
          <a:ln w="127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CF7986E0-5DB3-4CC6-B03B-DE0CFB142FD9}"/>
              </a:ext>
            </a:extLst>
          </p:cNvPr>
          <p:cNvCxnSpPr>
            <a:cxnSpLocks/>
          </p:cNvCxnSpPr>
          <p:nvPr/>
        </p:nvCxnSpPr>
        <p:spPr>
          <a:xfrm>
            <a:off x="3726373" y="3969689"/>
            <a:ext cx="470891" cy="688368"/>
          </a:xfrm>
          <a:prstGeom prst="line">
            <a:avLst/>
          </a:prstGeom>
          <a:ln w="127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4FA8E2CE-2656-4BEF-904F-B51B0B0E44CA}"/>
              </a:ext>
            </a:extLst>
          </p:cNvPr>
          <p:cNvCxnSpPr>
            <a:cxnSpLocks/>
          </p:cNvCxnSpPr>
          <p:nvPr/>
        </p:nvCxnSpPr>
        <p:spPr>
          <a:xfrm flipV="1">
            <a:off x="7531811" y="4438981"/>
            <a:ext cx="451689" cy="794657"/>
          </a:xfrm>
          <a:prstGeom prst="line">
            <a:avLst/>
          </a:prstGeom>
          <a:ln w="127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37EE0B27-62A7-415B-A65D-5D3D92F1802C}"/>
              </a:ext>
            </a:extLst>
          </p:cNvPr>
          <p:cNvCxnSpPr>
            <a:cxnSpLocks/>
          </p:cNvCxnSpPr>
          <p:nvPr/>
        </p:nvCxnSpPr>
        <p:spPr>
          <a:xfrm flipV="1">
            <a:off x="7488188" y="3824516"/>
            <a:ext cx="451689" cy="794657"/>
          </a:xfrm>
          <a:prstGeom prst="line">
            <a:avLst/>
          </a:prstGeom>
          <a:ln w="12700">
            <a:gradFill flip="none" rotWithShape="1">
              <a:gsLst>
                <a:gs pos="0">
                  <a:schemeClr val="accent2">
                    <a:alpha val="0"/>
                  </a:schemeClr>
                </a:gs>
                <a:gs pos="71000">
                  <a:schemeClr val="accent2">
                    <a:lumMod val="7500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nvGrpSpPr>
          <p:cNvPr id="76" name="组合 75">
            <a:extLst>
              <a:ext uri="{FF2B5EF4-FFF2-40B4-BE49-F238E27FC236}">
                <a16:creationId xmlns:a16="http://schemas.microsoft.com/office/drawing/2014/main" id="{EEB5CAB7-5AC6-440E-B2D7-ABA6148FA9CF}"/>
              </a:ext>
            </a:extLst>
          </p:cNvPr>
          <p:cNvGrpSpPr/>
          <p:nvPr/>
        </p:nvGrpSpPr>
        <p:grpSpPr>
          <a:xfrm>
            <a:off x="2797810" y="2358270"/>
            <a:ext cx="1914086" cy="1064724"/>
            <a:chOff x="825256" y="2248521"/>
            <a:chExt cx="1914086" cy="1064724"/>
          </a:xfrm>
        </p:grpSpPr>
        <p:sp>
          <p:nvSpPr>
            <p:cNvPr id="29" name="等腰三角形 11">
              <a:extLst>
                <a:ext uri="{FF2B5EF4-FFF2-40B4-BE49-F238E27FC236}">
                  <a16:creationId xmlns:a16="http://schemas.microsoft.com/office/drawing/2014/main" id="{52A0BF35-AF74-4260-95BB-3D8DB8F29AEE}"/>
                </a:ext>
              </a:extLst>
            </p:cNvPr>
            <p:cNvSpPr/>
            <p:nvPr/>
          </p:nvSpPr>
          <p:spPr>
            <a:xfrm rot="10800000">
              <a:off x="825256" y="2248521"/>
              <a:ext cx="1914086" cy="1064724"/>
            </a:xfrm>
            <a:prstGeom prst="hexagon">
              <a:avLst/>
            </a:prstGeom>
            <a:noFill/>
            <a:ln w="15875">
              <a:gradFill>
                <a:gsLst>
                  <a:gs pos="0">
                    <a:schemeClr val="accent2">
                      <a:lumMod val="75000"/>
                    </a:schemeClr>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4" name="任意多边形: 形状 73">
              <a:extLst>
                <a:ext uri="{FF2B5EF4-FFF2-40B4-BE49-F238E27FC236}">
                  <a16:creationId xmlns:a16="http://schemas.microsoft.com/office/drawing/2014/main" id="{C10E33F3-274B-4995-9477-7AB852E0957D}"/>
                </a:ext>
              </a:extLst>
            </p:cNvPr>
            <p:cNvSpPr/>
            <p:nvPr/>
          </p:nvSpPr>
          <p:spPr>
            <a:xfrm>
              <a:off x="993058" y="2367608"/>
              <a:ext cx="1317523" cy="383458"/>
            </a:xfrm>
            <a:custGeom>
              <a:avLst/>
              <a:gdLst>
                <a:gd name="connsiteX0" fmla="*/ 0 w 1317523"/>
                <a:gd name="connsiteY0" fmla="*/ 383458 h 383458"/>
                <a:gd name="connsiteX1" fmla="*/ 186813 w 1317523"/>
                <a:gd name="connsiteY1" fmla="*/ 0 h 383458"/>
                <a:gd name="connsiteX2" fmla="*/ 1317523 w 1317523"/>
                <a:gd name="connsiteY2" fmla="*/ 0 h 383458"/>
              </a:gdLst>
              <a:ahLst/>
              <a:cxnLst>
                <a:cxn ang="0">
                  <a:pos x="connsiteX0" y="connsiteY0"/>
                </a:cxn>
                <a:cxn ang="0">
                  <a:pos x="connsiteX1" y="connsiteY1"/>
                </a:cxn>
                <a:cxn ang="0">
                  <a:pos x="connsiteX2" y="connsiteY2"/>
                </a:cxn>
              </a:cxnLst>
              <a:rect l="l" t="t" r="r" b="b"/>
              <a:pathLst>
                <a:path w="1317523" h="383458">
                  <a:moveTo>
                    <a:pt x="0" y="383458"/>
                  </a:moveTo>
                  <a:lnTo>
                    <a:pt x="186813" y="0"/>
                  </a:lnTo>
                  <a:lnTo>
                    <a:pt x="1317523" y="0"/>
                  </a:lnTo>
                </a:path>
              </a:pathLst>
            </a:custGeom>
            <a:noFill/>
            <a:ln>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a:extLst>
                <a:ext uri="{FF2B5EF4-FFF2-40B4-BE49-F238E27FC236}">
                  <a16:creationId xmlns:a16="http://schemas.microsoft.com/office/drawing/2014/main" id="{7B622130-3F65-44BC-A56A-5C0DDC767327}"/>
                </a:ext>
              </a:extLst>
            </p:cNvPr>
            <p:cNvSpPr/>
            <p:nvPr/>
          </p:nvSpPr>
          <p:spPr>
            <a:xfrm rot="10800000">
              <a:off x="1262574" y="2816192"/>
              <a:ext cx="1317523" cy="383458"/>
            </a:xfrm>
            <a:custGeom>
              <a:avLst/>
              <a:gdLst>
                <a:gd name="connsiteX0" fmla="*/ 0 w 1317523"/>
                <a:gd name="connsiteY0" fmla="*/ 383458 h 383458"/>
                <a:gd name="connsiteX1" fmla="*/ 186813 w 1317523"/>
                <a:gd name="connsiteY1" fmla="*/ 0 h 383458"/>
                <a:gd name="connsiteX2" fmla="*/ 1317523 w 1317523"/>
                <a:gd name="connsiteY2" fmla="*/ 0 h 383458"/>
              </a:gdLst>
              <a:ahLst/>
              <a:cxnLst>
                <a:cxn ang="0">
                  <a:pos x="connsiteX0" y="connsiteY0"/>
                </a:cxn>
                <a:cxn ang="0">
                  <a:pos x="connsiteX1" y="connsiteY1"/>
                </a:cxn>
                <a:cxn ang="0">
                  <a:pos x="connsiteX2" y="connsiteY2"/>
                </a:cxn>
              </a:cxnLst>
              <a:rect l="l" t="t" r="r" b="b"/>
              <a:pathLst>
                <a:path w="1317523" h="383458">
                  <a:moveTo>
                    <a:pt x="0" y="383458"/>
                  </a:moveTo>
                  <a:lnTo>
                    <a:pt x="186813" y="0"/>
                  </a:lnTo>
                  <a:lnTo>
                    <a:pt x="1317523" y="0"/>
                  </a:lnTo>
                </a:path>
              </a:pathLst>
            </a:custGeom>
            <a:noFill/>
            <a:ln>
              <a:solidFill>
                <a:schemeClr val="accent2">
                  <a:lumMod val="90000"/>
                </a:schemeClr>
              </a:solidFill>
              <a:prstDash val="solid"/>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E99D64E5-060F-49A3-8D96-71C822987A2E}"/>
              </a:ext>
            </a:extLst>
          </p:cNvPr>
          <p:cNvGrpSpPr/>
          <p:nvPr/>
        </p:nvGrpSpPr>
        <p:grpSpPr>
          <a:xfrm>
            <a:off x="5223055" y="5408241"/>
            <a:ext cx="1914086" cy="1064724"/>
            <a:chOff x="825256" y="2248521"/>
            <a:chExt cx="1914086" cy="1064724"/>
          </a:xfrm>
        </p:grpSpPr>
        <p:sp>
          <p:nvSpPr>
            <p:cNvPr id="78" name="等腰三角形 11">
              <a:extLst>
                <a:ext uri="{FF2B5EF4-FFF2-40B4-BE49-F238E27FC236}">
                  <a16:creationId xmlns:a16="http://schemas.microsoft.com/office/drawing/2014/main" id="{6F763B31-E6E8-4676-A028-1E544E8B265A}"/>
                </a:ext>
              </a:extLst>
            </p:cNvPr>
            <p:cNvSpPr/>
            <p:nvPr/>
          </p:nvSpPr>
          <p:spPr>
            <a:xfrm rot="10800000">
              <a:off x="825256" y="2248521"/>
              <a:ext cx="1914086" cy="1064724"/>
            </a:xfrm>
            <a:prstGeom prst="hexagon">
              <a:avLst/>
            </a:prstGeom>
            <a:noFill/>
            <a:ln w="15875">
              <a:gradFill>
                <a:gsLst>
                  <a:gs pos="0">
                    <a:schemeClr val="accent2">
                      <a:lumMod val="75000"/>
                    </a:schemeClr>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9" name="任意多边形: 形状 78">
              <a:extLst>
                <a:ext uri="{FF2B5EF4-FFF2-40B4-BE49-F238E27FC236}">
                  <a16:creationId xmlns:a16="http://schemas.microsoft.com/office/drawing/2014/main" id="{5F4F913D-BB0F-4EBE-97A9-24D4E5EC6B92}"/>
                </a:ext>
              </a:extLst>
            </p:cNvPr>
            <p:cNvSpPr/>
            <p:nvPr/>
          </p:nvSpPr>
          <p:spPr>
            <a:xfrm>
              <a:off x="993058" y="2367608"/>
              <a:ext cx="1317523" cy="383458"/>
            </a:xfrm>
            <a:custGeom>
              <a:avLst/>
              <a:gdLst>
                <a:gd name="connsiteX0" fmla="*/ 0 w 1317523"/>
                <a:gd name="connsiteY0" fmla="*/ 383458 h 383458"/>
                <a:gd name="connsiteX1" fmla="*/ 186813 w 1317523"/>
                <a:gd name="connsiteY1" fmla="*/ 0 h 383458"/>
                <a:gd name="connsiteX2" fmla="*/ 1317523 w 1317523"/>
                <a:gd name="connsiteY2" fmla="*/ 0 h 383458"/>
              </a:gdLst>
              <a:ahLst/>
              <a:cxnLst>
                <a:cxn ang="0">
                  <a:pos x="connsiteX0" y="connsiteY0"/>
                </a:cxn>
                <a:cxn ang="0">
                  <a:pos x="connsiteX1" y="connsiteY1"/>
                </a:cxn>
                <a:cxn ang="0">
                  <a:pos x="connsiteX2" y="connsiteY2"/>
                </a:cxn>
              </a:cxnLst>
              <a:rect l="l" t="t" r="r" b="b"/>
              <a:pathLst>
                <a:path w="1317523" h="383458">
                  <a:moveTo>
                    <a:pt x="0" y="383458"/>
                  </a:moveTo>
                  <a:lnTo>
                    <a:pt x="186813" y="0"/>
                  </a:lnTo>
                  <a:lnTo>
                    <a:pt x="1317523" y="0"/>
                  </a:lnTo>
                </a:path>
              </a:pathLst>
            </a:custGeom>
            <a:noFill/>
            <a:ln>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id="{872294AF-5412-4A5E-9D39-70C720A0050D}"/>
                </a:ext>
              </a:extLst>
            </p:cNvPr>
            <p:cNvSpPr/>
            <p:nvPr/>
          </p:nvSpPr>
          <p:spPr>
            <a:xfrm rot="10800000">
              <a:off x="1262574" y="2816192"/>
              <a:ext cx="1317523" cy="383458"/>
            </a:xfrm>
            <a:custGeom>
              <a:avLst/>
              <a:gdLst>
                <a:gd name="connsiteX0" fmla="*/ 0 w 1317523"/>
                <a:gd name="connsiteY0" fmla="*/ 383458 h 383458"/>
                <a:gd name="connsiteX1" fmla="*/ 186813 w 1317523"/>
                <a:gd name="connsiteY1" fmla="*/ 0 h 383458"/>
                <a:gd name="connsiteX2" fmla="*/ 1317523 w 1317523"/>
                <a:gd name="connsiteY2" fmla="*/ 0 h 383458"/>
              </a:gdLst>
              <a:ahLst/>
              <a:cxnLst>
                <a:cxn ang="0">
                  <a:pos x="connsiteX0" y="connsiteY0"/>
                </a:cxn>
                <a:cxn ang="0">
                  <a:pos x="connsiteX1" y="connsiteY1"/>
                </a:cxn>
                <a:cxn ang="0">
                  <a:pos x="connsiteX2" y="connsiteY2"/>
                </a:cxn>
              </a:cxnLst>
              <a:rect l="l" t="t" r="r" b="b"/>
              <a:pathLst>
                <a:path w="1317523" h="383458">
                  <a:moveTo>
                    <a:pt x="0" y="383458"/>
                  </a:moveTo>
                  <a:lnTo>
                    <a:pt x="186813" y="0"/>
                  </a:lnTo>
                  <a:lnTo>
                    <a:pt x="1317523" y="0"/>
                  </a:lnTo>
                </a:path>
              </a:pathLst>
            </a:custGeom>
            <a:noFill/>
            <a:ln>
              <a:solidFill>
                <a:schemeClr val="accent2">
                  <a:lumMod val="90000"/>
                </a:schemeClr>
              </a:solidFill>
              <a:prstDash val="solid"/>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a:extLst>
              <a:ext uri="{FF2B5EF4-FFF2-40B4-BE49-F238E27FC236}">
                <a16:creationId xmlns:a16="http://schemas.microsoft.com/office/drawing/2014/main" id="{AB446FFE-6403-486C-99C5-E63BDA2263E3}"/>
              </a:ext>
            </a:extLst>
          </p:cNvPr>
          <p:cNvGrpSpPr/>
          <p:nvPr/>
        </p:nvGrpSpPr>
        <p:grpSpPr>
          <a:xfrm>
            <a:off x="7671922" y="2366221"/>
            <a:ext cx="1914086" cy="1064724"/>
            <a:chOff x="825256" y="2248521"/>
            <a:chExt cx="1914086" cy="1064724"/>
          </a:xfrm>
        </p:grpSpPr>
        <p:sp>
          <p:nvSpPr>
            <p:cNvPr id="82" name="等腰三角形 11">
              <a:extLst>
                <a:ext uri="{FF2B5EF4-FFF2-40B4-BE49-F238E27FC236}">
                  <a16:creationId xmlns:a16="http://schemas.microsoft.com/office/drawing/2014/main" id="{90EFDCEC-1026-4F5D-A22C-5C25FA03FA25}"/>
                </a:ext>
              </a:extLst>
            </p:cNvPr>
            <p:cNvSpPr/>
            <p:nvPr/>
          </p:nvSpPr>
          <p:spPr>
            <a:xfrm rot="10800000">
              <a:off x="825256" y="2248521"/>
              <a:ext cx="1914086" cy="1064724"/>
            </a:xfrm>
            <a:prstGeom prst="hexagon">
              <a:avLst/>
            </a:prstGeom>
            <a:noFill/>
            <a:ln w="15875">
              <a:gradFill>
                <a:gsLst>
                  <a:gs pos="0">
                    <a:schemeClr val="accent2">
                      <a:lumMod val="75000"/>
                    </a:schemeClr>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83" name="任意多边形: 形状 82">
              <a:extLst>
                <a:ext uri="{FF2B5EF4-FFF2-40B4-BE49-F238E27FC236}">
                  <a16:creationId xmlns:a16="http://schemas.microsoft.com/office/drawing/2014/main" id="{4824B118-4C42-4A08-BF39-ABCD6D2A249B}"/>
                </a:ext>
              </a:extLst>
            </p:cNvPr>
            <p:cNvSpPr/>
            <p:nvPr/>
          </p:nvSpPr>
          <p:spPr>
            <a:xfrm>
              <a:off x="993058" y="2367608"/>
              <a:ext cx="1317523" cy="383458"/>
            </a:xfrm>
            <a:custGeom>
              <a:avLst/>
              <a:gdLst>
                <a:gd name="connsiteX0" fmla="*/ 0 w 1317523"/>
                <a:gd name="connsiteY0" fmla="*/ 383458 h 383458"/>
                <a:gd name="connsiteX1" fmla="*/ 186813 w 1317523"/>
                <a:gd name="connsiteY1" fmla="*/ 0 h 383458"/>
                <a:gd name="connsiteX2" fmla="*/ 1317523 w 1317523"/>
                <a:gd name="connsiteY2" fmla="*/ 0 h 383458"/>
              </a:gdLst>
              <a:ahLst/>
              <a:cxnLst>
                <a:cxn ang="0">
                  <a:pos x="connsiteX0" y="connsiteY0"/>
                </a:cxn>
                <a:cxn ang="0">
                  <a:pos x="connsiteX1" y="connsiteY1"/>
                </a:cxn>
                <a:cxn ang="0">
                  <a:pos x="connsiteX2" y="connsiteY2"/>
                </a:cxn>
              </a:cxnLst>
              <a:rect l="l" t="t" r="r" b="b"/>
              <a:pathLst>
                <a:path w="1317523" h="383458">
                  <a:moveTo>
                    <a:pt x="0" y="383458"/>
                  </a:moveTo>
                  <a:lnTo>
                    <a:pt x="186813" y="0"/>
                  </a:lnTo>
                  <a:lnTo>
                    <a:pt x="1317523" y="0"/>
                  </a:lnTo>
                </a:path>
              </a:pathLst>
            </a:custGeom>
            <a:noFill/>
            <a:ln>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形状 83">
              <a:extLst>
                <a:ext uri="{FF2B5EF4-FFF2-40B4-BE49-F238E27FC236}">
                  <a16:creationId xmlns:a16="http://schemas.microsoft.com/office/drawing/2014/main" id="{5553FD60-8BFC-489E-8036-98A1ACF46408}"/>
                </a:ext>
              </a:extLst>
            </p:cNvPr>
            <p:cNvSpPr/>
            <p:nvPr/>
          </p:nvSpPr>
          <p:spPr>
            <a:xfrm rot="10800000">
              <a:off x="1262574" y="2816192"/>
              <a:ext cx="1317523" cy="383458"/>
            </a:xfrm>
            <a:custGeom>
              <a:avLst/>
              <a:gdLst>
                <a:gd name="connsiteX0" fmla="*/ 0 w 1317523"/>
                <a:gd name="connsiteY0" fmla="*/ 383458 h 383458"/>
                <a:gd name="connsiteX1" fmla="*/ 186813 w 1317523"/>
                <a:gd name="connsiteY1" fmla="*/ 0 h 383458"/>
                <a:gd name="connsiteX2" fmla="*/ 1317523 w 1317523"/>
                <a:gd name="connsiteY2" fmla="*/ 0 h 383458"/>
              </a:gdLst>
              <a:ahLst/>
              <a:cxnLst>
                <a:cxn ang="0">
                  <a:pos x="connsiteX0" y="connsiteY0"/>
                </a:cxn>
                <a:cxn ang="0">
                  <a:pos x="connsiteX1" y="connsiteY1"/>
                </a:cxn>
                <a:cxn ang="0">
                  <a:pos x="connsiteX2" y="connsiteY2"/>
                </a:cxn>
              </a:cxnLst>
              <a:rect l="l" t="t" r="r" b="b"/>
              <a:pathLst>
                <a:path w="1317523" h="383458">
                  <a:moveTo>
                    <a:pt x="0" y="383458"/>
                  </a:moveTo>
                  <a:lnTo>
                    <a:pt x="186813" y="0"/>
                  </a:lnTo>
                  <a:lnTo>
                    <a:pt x="1317523" y="0"/>
                  </a:lnTo>
                </a:path>
              </a:pathLst>
            </a:custGeom>
            <a:noFill/>
            <a:ln>
              <a:solidFill>
                <a:schemeClr val="accent2">
                  <a:lumMod val="90000"/>
                </a:schemeClr>
              </a:solidFill>
              <a:prstDash val="solid"/>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文本框 110">
            <a:extLst>
              <a:ext uri="{FF2B5EF4-FFF2-40B4-BE49-F238E27FC236}">
                <a16:creationId xmlns:a16="http://schemas.microsoft.com/office/drawing/2014/main" id="{C98AEC40-63D2-4605-9EA9-9CC6E38D0DBF}"/>
              </a:ext>
            </a:extLst>
          </p:cNvPr>
          <p:cNvSpPr txBox="1"/>
          <p:nvPr/>
        </p:nvSpPr>
        <p:spPr>
          <a:xfrm>
            <a:off x="7994820" y="4416840"/>
            <a:ext cx="849294" cy="369332"/>
          </a:xfrm>
          <a:prstGeom prst="rect">
            <a:avLst/>
          </a:prstGeom>
          <a:noFill/>
        </p:spPr>
        <p:txBody>
          <a:bodyPr wrap="square">
            <a:spAutoFit/>
          </a:bodyPr>
          <a:lstStyle/>
          <a:p>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低能耗</a:t>
            </a:r>
          </a:p>
        </p:txBody>
      </p:sp>
      <p:sp>
        <p:nvSpPr>
          <p:cNvPr id="112" name="文本框 111">
            <a:extLst>
              <a:ext uri="{FF2B5EF4-FFF2-40B4-BE49-F238E27FC236}">
                <a16:creationId xmlns:a16="http://schemas.microsoft.com/office/drawing/2014/main" id="{8E4E51BC-8DF2-4FA8-BFFA-E9DFA17103DC}"/>
              </a:ext>
            </a:extLst>
          </p:cNvPr>
          <p:cNvSpPr txBox="1"/>
          <p:nvPr/>
        </p:nvSpPr>
        <p:spPr>
          <a:xfrm>
            <a:off x="7994819" y="4801708"/>
            <a:ext cx="3503679" cy="855362"/>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无法完全脱离现实世界，它平行于现实世界，与之互通但又独立于现实世界，人们可以在其中进行真实的社交和工作</a:t>
            </a:r>
            <a:endParaRPr lang="en-US" altLang="zh-CN" sz="1400" spc="120" dirty="0">
              <a:solidFill>
                <a:schemeClr val="bg1">
                  <a:lumMod val="65000"/>
                </a:schemeClr>
              </a:solidFill>
              <a:latin typeface="+mn-ea"/>
            </a:endParaRPr>
          </a:p>
        </p:txBody>
      </p:sp>
      <p:sp>
        <p:nvSpPr>
          <p:cNvPr id="113" name="文本框 112">
            <a:extLst>
              <a:ext uri="{FF2B5EF4-FFF2-40B4-BE49-F238E27FC236}">
                <a16:creationId xmlns:a16="http://schemas.microsoft.com/office/drawing/2014/main" id="{74996424-B813-4B36-A01C-7AF31C372CC0}"/>
              </a:ext>
            </a:extLst>
          </p:cNvPr>
          <p:cNvSpPr txBox="1"/>
          <p:nvPr/>
        </p:nvSpPr>
        <p:spPr>
          <a:xfrm>
            <a:off x="8702534" y="4555371"/>
            <a:ext cx="2850907"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const a </a:t>
            </a:r>
            <a:r>
              <a:rPr lang="en-US" altLang="zh-CN" sz="1000" dirty="0" err="1">
                <a:solidFill>
                  <a:schemeClr val="tx1">
                    <a:lumMod val="65000"/>
                    <a:lumOff val="35000"/>
                  </a:schemeClr>
                </a:solidFill>
                <a:latin typeface="+mn-ea"/>
              </a:rPr>
              <a:t>etuer</a:t>
            </a:r>
            <a:endParaRPr lang="en-US" altLang="zh-CN" sz="1000" dirty="0">
              <a:solidFill>
                <a:schemeClr val="tx1">
                  <a:lumMod val="65000"/>
                  <a:lumOff val="35000"/>
                </a:schemeClr>
              </a:solidFill>
              <a:latin typeface="+mn-ea"/>
            </a:endParaRPr>
          </a:p>
        </p:txBody>
      </p:sp>
      <p:sp>
        <p:nvSpPr>
          <p:cNvPr id="114" name="文本框 113">
            <a:extLst>
              <a:ext uri="{FF2B5EF4-FFF2-40B4-BE49-F238E27FC236}">
                <a16:creationId xmlns:a16="http://schemas.microsoft.com/office/drawing/2014/main" id="{7504F6F8-8787-4125-AA8D-3674F6510C69}"/>
              </a:ext>
            </a:extLst>
          </p:cNvPr>
          <p:cNvSpPr txBox="1"/>
          <p:nvPr/>
        </p:nvSpPr>
        <p:spPr>
          <a:xfrm>
            <a:off x="3022331" y="4416840"/>
            <a:ext cx="995154" cy="369332"/>
          </a:xfrm>
          <a:prstGeom prst="rect">
            <a:avLst/>
          </a:prstGeom>
          <a:noFill/>
        </p:spPr>
        <p:txBody>
          <a:bodyPr wrap="square">
            <a:spAutoFit/>
          </a:bodyPr>
          <a:lstStyle/>
          <a:p>
            <a:pPr algn="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高速率</a:t>
            </a:r>
          </a:p>
        </p:txBody>
      </p:sp>
      <p:sp>
        <p:nvSpPr>
          <p:cNvPr id="115" name="文本框 114">
            <a:extLst>
              <a:ext uri="{FF2B5EF4-FFF2-40B4-BE49-F238E27FC236}">
                <a16:creationId xmlns:a16="http://schemas.microsoft.com/office/drawing/2014/main" id="{125F208A-DCEC-4024-B1AB-F251A39E1CE4}"/>
              </a:ext>
            </a:extLst>
          </p:cNvPr>
          <p:cNvSpPr txBox="1"/>
          <p:nvPr/>
        </p:nvSpPr>
        <p:spPr>
          <a:xfrm>
            <a:off x="513806" y="4801708"/>
            <a:ext cx="3503679" cy="855362"/>
          </a:xfrm>
          <a:prstGeom prst="rect">
            <a:avLst/>
          </a:prstGeom>
          <a:noFill/>
        </p:spPr>
        <p:txBody>
          <a:bodyPr wrap="square">
            <a:spAutoFit/>
          </a:bodyPr>
          <a:lstStyle/>
          <a:p>
            <a:pPr algn="r">
              <a:lnSpc>
                <a:spcPct val="120000"/>
              </a:lnSpc>
            </a:pPr>
            <a:r>
              <a:rPr lang="zh-CN" altLang="en-US" sz="1400" spc="120" dirty="0">
                <a:solidFill>
                  <a:schemeClr val="bg1">
                    <a:lumMod val="65000"/>
                  </a:schemeClr>
                </a:solidFill>
                <a:latin typeface="+mn-ea"/>
              </a:rPr>
              <a:t>元宇宙无法完全脱离现实世界，它平行世界</a:t>
            </a:r>
            <a:r>
              <a:rPr kumimoji="0" lang="zh-CN" altLang="en-US" sz="1400" i="0" u="none" strike="noStrike" kern="1200" cap="none" spc="120" normalizeH="0" noProof="0" dirty="0">
                <a:ln>
                  <a:noFill/>
                </a:ln>
                <a:solidFill>
                  <a:schemeClr val="bg1">
                    <a:lumMod val="65000"/>
                  </a:schemeClr>
                </a:solidFill>
                <a:effectLst/>
                <a:uLnTx/>
                <a:uFillTx/>
                <a:latin typeface="+mn-ea"/>
                <a:cs typeface="+mn-cs"/>
              </a:rPr>
              <a:t>，与之互通但又独立于现实世界，人们可以在其中进行真实的社交和工作</a:t>
            </a:r>
            <a:endParaRPr lang="en-US" altLang="zh-CN" sz="1400" spc="120" dirty="0">
              <a:solidFill>
                <a:schemeClr val="bg1">
                  <a:lumMod val="65000"/>
                </a:schemeClr>
              </a:solidFill>
              <a:latin typeface="+mn-ea"/>
            </a:endParaRPr>
          </a:p>
        </p:txBody>
      </p:sp>
      <p:sp>
        <p:nvSpPr>
          <p:cNvPr id="116" name="文本框 115">
            <a:extLst>
              <a:ext uri="{FF2B5EF4-FFF2-40B4-BE49-F238E27FC236}">
                <a16:creationId xmlns:a16="http://schemas.microsoft.com/office/drawing/2014/main" id="{CFB194CB-5EDA-485A-96C2-EBD427ABB538}"/>
              </a:ext>
            </a:extLst>
          </p:cNvPr>
          <p:cNvSpPr txBox="1"/>
          <p:nvPr/>
        </p:nvSpPr>
        <p:spPr>
          <a:xfrm>
            <a:off x="408063" y="4555371"/>
            <a:ext cx="2843277" cy="246221"/>
          </a:xfrm>
          <a:prstGeom prst="rect">
            <a:avLst/>
          </a:prstGeom>
          <a:noFill/>
        </p:spPr>
        <p:txBody>
          <a:bodyPr wrap="square">
            <a:spAutoFit/>
          </a:bodyPr>
          <a:lstStyle/>
          <a:p>
            <a:pPr algn="r"/>
            <a:r>
              <a:rPr lang="en-US" altLang="zh-CN" sz="1000" dirty="0">
                <a:solidFill>
                  <a:schemeClr val="tx1">
                    <a:lumMod val="65000"/>
                    <a:lumOff val="35000"/>
                  </a:schemeClr>
                </a:solidFill>
                <a:latin typeface="+mn-ea"/>
              </a:rPr>
              <a:t>Lorem ipsum or </a:t>
            </a:r>
            <a:r>
              <a:rPr lang="en-US" altLang="zh-CN" sz="1000" dirty="0" err="1">
                <a:solidFill>
                  <a:schemeClr val="tx1">
                    <a:lumMod val="65000"/>
                    <a:lumOff val="35000"/>
                  </a:schemeClr>
                </a:solidFill>
                <a:latin typeface="+mn-ea"/>
              </a:rPr>
              <a:t>sia</a:t>
            </a:r>
            <a:r>
              <a:rPr lang="en-US" altLang="zh-CN" sz="1000" dirty="0">
                <a:solidFill>
                  <a:schemeClr val="tx1">
                    <a:lumMod val="65000"/>
                    <a:lumOff val="35000"/>
                  </a:schemeClr>
                </a:solidFill>
                <a:latin typeface="+mn-ea"/>
              </a:rPr>
              <a:t> 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dffdf</a:t>
            </a:r>
            <a:endParaRPr lang="en-US" altLang="zh-CN" sz="1000" dirty="0">
              <a:solidFill>
                <a:schemeClr val="tx1">
                  <a:lumMod val="65000"/>
                  <a:lumOff val="35000"/>
                </a:schemeClr>
              </a:solidFill>
              <a:latin typeface="+mn-ea"/>
            </a:endParaRPr>
          </a:p>
        </p:txBody>
      </p:sp>
      <p:sp>
        <p:nvSpPr>
          <p:cNvPr id="118" name="文本框 117">
            <a:extLst>
              <a:ext uri="{FF2B5EF4-FFF2-40B4-BE49-F238E27FC236}">
                <a16:creationId xmlns:a16="http://schemas.microsoft.com/office/drawing/2014/main" id="{73C17F21-CD15-420D-88CA-CA1325737CDA}"/>
              </a:ext>
            </a:extLst>
          </p:cNvPr>
          <p:cNvSpPr txBox="1"/>
          <p:nvPr/>
        </p:nvSpPr>
        <p:spPr>
          <a:xfrm>
            <a:off x="1061660" y="1444015"/>
            <a:ext cx="10068681" cy="307777"/>
          </a:xfrm>
          <a:prstGeom prst="rect">
            <a:avLst/>
          </a:prstGeom>
          <a:noFill/>
        </p:spPr>
        <p:txBody>
          <a:bodyPr wrap="square">
            <a:spAutoFit/>
          </a:bodyPr>
          <a:lstStyle/>
          <a:p>
            <a:pPr algn="ctr"/>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dirty="0">
              <a:solidFill>
                <a:schemeClr val="bg1">
                  <a:lumMod val="65000"/>
                </a:schemeClr>
              </a:solidFill>
              <a:latin typeface="+mn-ea"/>
            </a:endParaRPr>
          </a:p>
        </p:txBody>
      </p:sp>
      <p:grpSp>
        <p:nvGrpSpPr>
          <p:cNvPr id="119" name="组合 118">
            <a:extLst>
              <a:ext uri="{FF2B5EF4-FFF2-40B4-BE49-F238E27FC236}">
                <a16:creationId xmlns:a16="http://schemas.microsoft.com/office/drawing/2014/main" id="{03E4E5A0-2500-4F8F-ABDC-B5769922FB77}"/>
              </a:ext>
            </a:extLst>
          </p:cNvPr>
          <p:cNvGrpSpPr/>
          <p:nvPr/>
        </p:nvGrpSpPr>
        <p:grpSpPr>
          <a:xfrm rot="5400000">
            <a:off x="1024316" y="1435860"/>
            <a:ext cx="145341" cy="293308"/>
            <a:chOff x="2061949" y="5121387"/>
            <a:chExt cx="145341" cy="293308"/>
          </a:xfrm>
        </p:grpSpPr>
        <p:sp>
          <p:nvSpPr>
            <p:cNvPr id="120" name="箭头: V 形 119">
              <a:extLst>
                <a:ext uri="{FF2B5EF4-FFF2-40B4-BE49-F238E27FC236}">
                  <a16:creationId xmlns:a16="http://schemas.microsoft.com/office/drawing/2014/main" id="{13EEB43A-646C-42C6-B522-777A74A6BFC0}"/>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箭头: V 形 120">
              <a:extLst>
                <a:ext uri="{FF2B5EF4-FFF2-40B4-BE49-F238E27FC236}">
                  <a16:creationId xmlns:a16="http://schemas.microsoft.com/office/drawing/2014/main" id="{F0103347-3DA4-4AB5-A99C-734CAEB57DD3}"/>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2" name="组合 121">
            <a:extLst>
              <a:ext uri="{FF2B5EF4-FFF2-40B4-BE49-F238E27FC236}">
                <a16:creationId xmlns:a16="http://schemas.microsoft.com/office/drawing/2014/main" id="{8E440685-5277-4710-915D-D7C3F8F70A14}"/>
              </a:ext>
            </a:extLst>
          </p:cNvPr>
          <p:cNvGrpSpPr/>
          <p:nvPr/>
        </p:nvGrpSpPr>
        <p:grpSpPr>
          <a:xfrm rot="16200000" flipH="1">
            <a:off x="11038137" y="1435860"/>
            <a:ext cx="145341" cy="293308"/>
            <a:chOff x="2061949" y="5121387"/>
            <a:chExt cx="145341" cy="293308"/>
          </a:xfrm>
        </p:grpSpPr>
        <p:sp>
          <p:nvSpPr>
            <p:cNvPr id="123" name="箭头: V 形 122">
              <a:extLst>
                <a:ext uri="{FF2B5EF4-FFF2-40B4-BE49-F238E27FC236}">
                  <a16:creationId xmlns:a16="http://schemas.microsoft.com/office/drawing/2014/main" id="{1499C72B-6AC2-4944-884B-060178994BC9}"/>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箭头: V 形 123">
              <a:extLst>
                <a:ext uri="{FF2B5EF4-FFF2-40B4-BE49-F238E27FC236}">
                  <a16:creationId xmlns:a16="http://schemas.microsoft.com/office/drawing/2014/main" id="{F878CC7A-2A7B-4E7F-962F-140D80BF9905}"/>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7113393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id="{F2E4E17D-9CCF-403B-9A84-FD9727DD8D2D}"/>
              </a:ext>
            </a:extLst>
          </p:cNvPr>
          <p:cNvGrpSpPr/>
          <p:nvPr/>
        </p:nvGrpSpPr>
        <p:grpSpPr>
          <a:xfrm>
            <a:off x="4090540" y="1334936"/>
            <a:ext cx="3937896" cy="3937896"/>
            <a:chOff x="4090540" y="1334936"/>
            <a:chExt cx="3937896" cy="3937896"/>
          </a:xfrm>
        </p:grpSpPr>
        <p:sp>
          <p:nvSpPr>
            <p:cNvPr id="6" name="等腰三角形 5">
              <a:extLst>
                <a:ext uri="{FF2B5EF4-FFF2-40B4-BE49-F238E27FC236}">
                  <a16:creationId xmlns:a16="http://schemas.microsoft.com/office/drawing/2014/main" id="{DD6EBCD0-F739-4084-8328-E21CB8A57B55}"/>
                </a:ext>
              </a:extLst>
            </p:cNvPr>
            <p:cNvSpPr/>
            <p:nvPr/>
          </p:nvSpPr>
          <p:spPr>
            <a:xfrm rot="10800000">
              <a:off x="4979488" y="2223884"/>
              <a:ext cx="2160000" cy="2160000"/>
            </a:xfrm>
            <a:prstGeom prst="ellips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13" name="椭圆 12">
              <a:extLst>
                <a:ext uri="{FF2B5EF4-FFF2-40B4-BE49-F238E27FC236}">
                  <a16:creationId xmlns:a16="http://schemas.microsoft.com/office/drawing/2014/main" id="{1136DD7C-0B58-4C01-B2F4-07ADBBDBF439}"/>
                </a:ext>
              </a:extLst>
            </p:cNvPr>
            <p:cNvSpPr/>
            <p:nvPr/>
          </p:nvSpPr>
          <p:spPr>
            <a:xfrm>
              <a:off x="4814887" y="2059284"/>
              <a:ext cx="2489200" cy="2489200"/>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3">
              <a:extLst>
                <a:ext uri="{FF2B5EF4-FFF2-40B4-BE49-F238E27FC236}">
                  <a16:creationId xmlns:a16="http://schemas.microsoft.com/office/drawing/2014/main" id="{63AA8A44-4431-40E6-A365-0F6BFAFC63C8}"/>
                </a:ext>
              </a:extLst>
            </p:cNvPr>
            <p:cNvSpPr/>
            <p:nvPr/>
          </p:nvSpPr>
          <p:spPr>
            <a:xfrm rot="10800000">
              <a:off x="4907293" y="2151689"/>
              <a:ext cx="2304390" cy="2304390"/>
            </a:xfrm>
            <a:prstGeom prst="ellipse">
              <a:avLst/>
            </a:prstGeom>
            <a:noFill/>
            <a:ln w="6350">
              <a:gradFill>
                <a:gsLst>
                  <a:gs pos="0">
                    <a:schemeClr val="accent2">
                      <a:lumMod val="75000"/>
                      <a:alpha val="50000"/>
                    </a:schemeClr>
                  </a:gs>
                  <a:gs pos="100000">
                    <a:schemeClr val="accent2">
                      <a:alpha val="50000"/>
                    </a:schemeClr>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sp>
          <p:nvSpPr>
            <p:cNvPr id="22" name="等腰三角形 3">
              <a:extLst>
                <a:ext uri="{FF2B5EF4-FFF2-40B4-BE49-F238E27FC236}">
                  <a16:creationId xmlns:a16="http://schemas.microsoft.com/office/drawing/2014/main" id="{47727D4C-C139-4B79-80A3-190946CA1F8C}"/>
                </a:ext>
              </a:extLst>
            </p:cNvPr>
            <p:cNvSpPr/>
            <p:nvPr/>
          </p:nvSpPr>
          <p:spPr>
            <a:xfrm rot="10800000">
              <a:off x="5135164" y="2379560"/>
              <a:ext cx="1848648" cy="1848648"/>
            </a:xfrm>
            <a:prstGeom prst="ellipse">
              <a:avLst/>
            </a:prstGeom>
            <a:noFill/>
            <a:ln w="6350">
              <a:gradFill>
                <a:gsLst>
                  <a:gs pos="0">
                    <a:schemeClr val="accent2">
                      <a:lumMod val="75000"/>
                      <a:alpha val="50000"/>
                    </a:schemeClr>
                  </a:gs>
                  <a:gs pos="100000">
                    <a:schemeClr val="accent2">
                      <a:alpha val="50000"/>
                    </a:schemeClr>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sp>
          <p:nvSpPr>
            <p:cNvPr id="23" name="等腰三角形 3">
              <a:extLst>
                <a:ext uri="{FF2B5EF4-FFF2-40B4-BE49-F238E27FC236}">
                  <a16:creationId xmlns:a16="http://schemas.microsoft.com/office/drawing/2014/main" id="{F25352BA-D93F-4DF8-A61F-222D61AF0CF0}"/>
                </a:ext>
              </a:extLst>
            </p:cNvPr>
            <p:cNvSpPr/>
            <p:nvPr/>
          </p:nvSpPr>
          <p:spPr>
            <a:xfrm>
              <a:off x="5571375" y="2815772"/>
              <a:ext cx="976224" cy="976224"/>
            </a:xfrm>
            <a:prstGeom prst="ellipse">
              <a:avLst/>
            </a:prstGeom>
            <a:noFill/>
            <a:ln w="6350">
              <a:gradFill flip="none" rotWithShape="1">
                <a:gsLst>
                  <a:gs pos="49000">
                    <a:srgbClr val="0B5263">
                      <a:alpha val="0"/>
                    </a:srgbClr>
                  </a:gs>
                  <a:gs pos="74813">
                    <a:srgbClr val="0B5263">
                      <a:alpha val="26000"/>
                    </a:srgbClr>
                  </a:gs>
                  <a:gs pos="23789">
                    <a:srgbClr val="0B5263">
                      <a:alpha val="0"/>
                    </a:srgbClr>
                  </a:gs>
                  <a:gs pos="0">
                    <a:schemeClr val="accent2">
                      <a:lumMod val="25000"/>
                    </a:schemeClr>
                  </a:gs>
                  <a:gs pos="100000">
                    <a:schemeClr val="accent2">
                      <a:lumMod val="25000"/>
                    </a:schemeClr>
                  </a:gs>
                </a:gsLst>
                <a:lin ang="16200000" scaled="1"/>
                <a:tileRect/>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solidFill>
                  <a:schemeClr val="accent2">
                    <a:lumMod val="25000"/>
                  </a:schemeClr>
                </a:solidFill>
              </a:endParaRPr>
            </a:p>
          </p:txBody>
        </p:sp>
        <p:sp>
          <p:nvSpPr>
            <p:cNvPr id="25" name="等腰三角形 3">
              <a:extLst>
                <a:ext uri="{FF2B5EF4-FFF2-40B4-BE49-F238E27FC236}">
                  <a16:creationId xmlns:a16="http://schemas.microsoft.com/office/drawing/2014/main" id="{7780BB13-21B7-44A4-A69E-3AE8BFF9FAF2}"/>
                </a:ext>
              </a:extLst>
            </p:cNvPr>
            <p:cNvSpPr/>
            <p:nvPr/>
          </p:nvSpPr>
          <p:spPr>
            <a:xfrm rot="10800000">
              <a:off x="4560862" y="1805259"/>
              <a:ext cx="2997251" cy="2997251"/>
            </a:xfrm>
            <a:prstGeom prst="ellipse">
              <a:avLst/>
            </a:prstGeom>
            <a:noFill/>
            <a:ln w="6350">
              <a:gradFill>
                <a:gsLst>
                  <a:gs pos="0">
                    <a:schemeClr val="accent2">
                      <a:lumMod val="75000"/>
                      <a:alpha val="50000"/>
                    </a:schemeClr>
                  </a:gs>
                  <a:gs pos="100000">
                    <a:schemeClr val="accent2">
                      <a:alpha val="50000"/>
                    </a:schemeClr>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sp>
          <p:nvSpPr>
            <p:cNvPr id="34" name="等腰三角形 3">
              <a:extLst>
                <a:ext uri="{FF2B5EF4-FFF2-40B4-BE49-F238E27FC236}">
                  <a16:creationId xmlns:a16="http://schemas.microsoft.com/office/drawing/2014/main" id="{9994F1CF-40C4-48E5-99AE-952E0F8DCEDE}"/>
                </a:ext>
              </a:extLst>
            </p:cNvPr>
            <p:cNvSpPr/>
            <p:nvPr/>
          </p:nvSpPr>
          <p:spPr>
            <a:xfrm rot="10800000">
              <a:off x="4090540" y="1334936"/>
              <a:ext cx="3937896" cy="3937896"/>
            </a:xfrm>
            <a:prstGeom prst="ellipse">
              <a:avLst/>
            </a:prstGeom>
            <a:noFill/>
            <a:ln w="6350">
              <a:gradFill>
                <a:gsLst>
                  <a:gs pos="0">
                    <a:schemeClr val="accent2">
                      <a:lumMod val="75000"/>
                      <a:alpha val="50000"/>
                    </a:schemeClr>
                  </a:gs>
                  <a:gs pos="100000">
                    <a:schemeClr val="accent2">
                      <a:alpha val="50000"/>
                    </a:schemeClr>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grpSp>
      <p:sp>
        <p:nvSpPr>
          <p:cNvPr id="2" name="标题 1">
            <a:extLst>
              <a:ext uri="{FF2B5EF4-FFF2-40B4-BE49-F238E27FC236}">
                <a16:creationId xmlns:a16="http://schemas.microsoft.com/office/drawing/2014/main" id="{AE586BBF-189C-4EF6-9A42-D84C5D336EB4}"/>
              </a:ext>
            </a:extLst>
          </p:cNvPr>
          <p:cNvSpPr>
            <a:spLocks noGrp="1"/>
          </p:cNvSpPr>
          <p:nvPr>
            <p:ph type="title"/>
          </p:nvPr>
        </p:nvSpPr>
        <p:spPr/>
        <p:txBody>
          <a:bodyPr/>
          <a:lstStyle/>
          <a:p>
            <a:r>
              <a:rPr lang="zh-CN" altLang="en-US" dirty="0"/>
              <a:t>云计算技术</a:t>
            </a:r>
          </a:p>
        </p:txBody>
      </p:sp>
      <p:sp>
        <p:nvSpPr>
          <p:cNvPr id="4" name="等腰三角形 3">
            <a:extLst>
              <a:ext uri="{FF2B5EF4-FFF2-40B4-BE49-F238E27FC236}">
                <a16:creationId xmlns:a16="http://schemas.microsoft.com/office/drawing/2014/main" id="{61DF7A43-E1B9-4401-9AA1-BA5BDA656A6F}"/>
              </a:ext>
            </a:extLst>
          </p:cNvPr>
          <p:cNvSpPr/>
          <p:nvPr/>
        </p:nvSpPr>
        <p:spPr>
          <a:xfrm rot="10800000">
            <a:off x="4979488" y="2223884"/>
            <a:ext cx="2160000" cy="2160000"/>
          </a:xfrm>
          <a:prstGeom prst="ellipse">
            <a:avLst/>
          </a:prstGeom>
          <a:noFill/>
          <a:ln w="12700">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sp>
        <p:nvSpPr>
          <p:cNvPr id="20" name="文本框 19">
            <a:extLst>
              <a:ext uri="{FF2B5EF4-FFF2-40B4-BE49-F238E27FC236}">
                <a16:creationId xmlns:a16="http://schemas.microsoft.com/office/drawing/2014/main" id="{0FE10D85-478A-4C43-B42D-F30C7287BCD3}"/>
              </a:ext>
            </a:extLst>
          </p:cNvPr>
          <p:cNvSpPr txBox="1"/>
          <p:nvPr/>
        </p:nvSpPr>
        <p:spPr>
          <a:xfrm>
            <a:off x="5670624" y="2957115"/>
            <a:ext cx="817531" cy="369332"/>
          </a:xfrm>
          <a:prstGeom prst="rect">
            <a:avLst/>
          </a:prstGeom>
          <a:noFill/>
          <a:ln>
            <a:noFill/>
          </a:ln>
        </p:spPr>
        <p:txBody>
          <a:bodyPr wrap="none" rtlCol="0">
            <a:spAutoFit/>
            <a:scene3d>
              <a:camera prst="orthographicFront"/>
              <a:lightRig rig="threePt" dir="t"/>
            </a:scene3d>
            <a:sp3d>
              <a:extrusionClr>
                <a:schemeClr val="bg1"/>
              </a:extrusionClr>
            </a:sp3d>
          </a:bodyPr>
          <a:lstStyle/>
          <a:p>
            <a:r>
              <a:rPr lang="zh-CN" altLang="en-US" spc="120" dirty="0">
                <a:solidFill>
                  <a:schemeClr val="accent2">
                    <a:lumMod val="25000"/>
                    <a:alpha val="99000"/>
                  </a:schemeClr>
                </a:solidFill>
                <a:latin typeface="+mj-ea"/>
                <a:ea typeface="+mj-ea"/>
              </a:rPr>
              <a:t>云技术</a:t>
            </a:r>
          </a:p>
        </p:txBody>
      </p:sp>
      <p:sp>
        <p:nvSpPr>
          <p:cNvPr id="21" name="文本框 20">
            <a:extLst>
              <a:ext uri="{FF2B5EF4-FFF2-40B4-BE49-F238E27FC236}">
                <a16:creationId xmlns:a16="http://schemas.microsoft.com/office/drawing/2014/main" id="{329CA676-03E2-483A-8B36-D6ADB9CDD613}"/>
              </a:ext>
            </a:extLst>
          </p:cNvPr>
          <p:cNvSpPr txBox="1"/>
          <p:nvPr/>
        </p:nvSpPr>
        <p:spPr>
          <a:xfrm>
            <a:off x="5345191" y="3325406"/>
            <a:ext cx="1428596" cy="246221"/>
          </a:xfrm>
          <a:prstGeom prst="rect">
            <a:avLst/>
          </a:prstGeom>
          <a:noFill/>
          <a:ln>
            <a:noFill/>
          </a:ln>
        </p:spPr>
        <p:txBody>
          <a:bodyPr wrap="none" rtlCol="0">
            <a:spAutoFit/>
            <a:scene3d>
              <a:camera prst="orthographicFront"/>
              <a:lightRig rig="threePt" dir="t"/>
            </a:scene3d>
            <a:sp3d>
              <a:extrusionClr>
                <a:schemeClr val="bg1"/>
              </a:extrusionClr>
            </a:sp3d>
          </a:bodyPr>
          <a:lstStyle/>
          <a:p>
            <a:r>
              <a:rPr lang="en-US" altLang="zh-CN" sz="1000" dirty="0">
                <a:solidFill>
                  <a:schemeClr val="accent2">
                    <a:lumMod val="25000"/>
                    <a:alpha val="99000"/>
                  </a:schemeClr>
                </a:solidFill>
                <a:latin typeface="+mn-ea"/>
              </a:rPr>
              <a:t>CLOUD COMPUTING</a:t>
            </a:r>
            <a:endParaRPr lang="zh-CN" altLang="en-US" sz="1000" dirty="0">
              <a:solidFill>
                <a:schemeClr val="accent2">
                  <a:lumMod val="25000"/>
                  <a:alpha val="99000"/>
                </a:schemeClr>
              </a:solidFill>
              <a:latin typeface="+mn-ea"/>
            </a:endParaRPr>
          </a:p>
        </p:txBody>
      </p:sp>
      <p:grpSp>
        <p:nvGrpSpPr>
          <p:cNvPr id="41" name="组合 40">
            <a:extLst>
              <a:ext uri="{FF2B5EF4-FFF2-40B4-BE49-F238E27FC236}">
                <a16:creationId xmlns:a16="http://schemas.microsoft.com/office/drawing/2014/main" id="{6C0CE267-7C1E-4615-A525-992535BB4D39}"/>
              </a:ext>
            </a:extLst>
          </p:cNvPr>
          <p:cNvGrpSpPr/>
          <p:nvPr/>
        </p:nvGrpSpPr>
        <p:grpSpPr>
          <a:xfrm>
            <a:off x="3932843" y="1760880"/>
            <a:ext cx="914400" cy="919120"/>
            <a:chOff x="3628874" y="2609713"/>
            <a:chExt cx="914400" cy="919120"/>
          </a:xfrm>
        </p:grpSpPr>
        <p:sp>
          <p:nvSpPr>
            <p:cNvPr id="27" name="圆: 空心 26">
              <a:extLst>
                <a:ext uri="{FF2B5EF4-FFF2-40B4-BE49-F238E27FC236}">
                  <a16:creationId xmlns:a16="http://schemas.microsoft.com/office/drawing/2014/main" id="{F221E06A-2A16-4AA2-A477-4BF43CD5EFF7}"/>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弧形 27">
              <a:extLst>
                <a:ext uri="{FF2B5EF4-FFF2-40B4-BE49-F238E27FC236}">
                  <a16:creationId xmlns:a16="http://schemas.microsoft.com/office/drawing/2014/main" id="{12CC1807-059A-417A-9E4A-33A7B8EEB77A}"/>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弧形 28">
              <a:extLst>
                <a:ext uri="{FF2B5EF4-FFF2-40B4-BE49-F238E27FC236}">
                  <a16:creationId xmlns:a16="http://schemas.microsoft.com/office/drawing/2014/main" id="{2A811A5D-AF1C-47A7-B125-929A5990C49C}"/>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3A88EFDB-35B2-4454-939D-E037DFA4D7F6}"/>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36CD2046-4A5F-4E78-94A5-9FB3248200DF}"/>
              </a:ext>
            </a:extLst>
          </p:cNvPr>
          <p:cNvGrpSpPr/>
          <p:nvPr/>
        </p:nvGrpSpPr>
        <p:grpSpPr>
          <a:xfrm>
            <a:off x="5602288" y="4758286"/>
            <a:ext cx="914400" cy="919120"/>
            <a:chOff x="3628874" y="2609713"/>
            <a:chExt cx="914400" cy="919120"/>
          </a:xfrm>
        </p:grpSpPr>
        <p:sp>
          <p:nvSpPr>
            <p:cNvPr id="43" name="圆: 空心 42">
              <a:extLst>
                <a:ext uri="{FF2B5EF4-FFF2-40B4-BE49-F238E27FC236}">
                  <a16:creationId xmlns:a16="http://schemas.microsoft.com/office/drawing/2014/main" id="{4EC5A767-5908-4180-A44A-129A92A23120}"/>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弧形 43">
              <a:extLst>
                <a:ext uri="{FF2B5EF4-FFF2-40B4-BE49-F238E27FC236}">
                  <a16:creationId xmlns:a16="http://schemas.microsoft.com/office/drawing/2014/main" id="{17B159B3-93C9-4FA6-A160-20BC6FF2CC0A}"/>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id="{71DC4DF6-B8C1-42C7-97E0-79DE0254F6CC}"/>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7B7DCCCD-F8F8-4597-8745-B33C6F7316CB}"/>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D1854A52-6CEE-4AE7-9B6D-23BD78B96AFA}"/>
              </a:ext>
            </a:extLst>
          </p:cNvPr>
          <p:cNvGrpSpPr/>
          <p:nvPr/>
        </p:nvGrpSpPr>
        <p:grpSpPr>
          <a:xfrm>
            <a:off x="7283878" y="1737846"/>
            <a:ext cx="914400" cy="919120"/>
            <a:chOff x="3628874" y="2609713"/>
            <a:chExt cx="914400" cy="919120"/>
          </a:xfrm>
        </p:grpSpPr>
        <p:sp>
          <p:nvSpPr>
            <p:cNvPr id="48" name="圆: 空心 47">
              <a:extLst>
                <a:ext uri="{FF2B5EF4-FFF2-40B4-BE49-F238E27FC236}">
                  <a16:creationId xmlns:a16="http://schemas.microsoft.com/office/drawing/2014/main" id="{F5531F6C-F917-44E1-98C3-60CA2290E301}"/>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弧形 48">
              <a:extLst>
                <a:ext uri="{FF2B5EF4-FFF2-40B4-BE49-F238E27FC236}">
                  <a16:creationId xmlns:a16="http://schemas.microsoft.com/office/drawing/2014/main" id="{D3211523-E6B9-49CC-8EE8-CE00EDB91912}"/>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弧形 49">
              <a:extLst>
                <a:ext uri="{FF2B5EF4-FFF2-40B4-BE49-F238E27FC236}">
                  <a16:creationId xmlns:a16="http://schemas.microsoft.com/office/drawing/2014/main" id="{D78CF64A-8D9C-4388-BBDB-3225655DA17F}"/>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B220C2E2-2E2F-41D0-96CB-57C801A1EAB8}"/>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id="{B334C8F4-9C57-42BC-BB5D-A5326FBBB15C}"/>
              </a:ext>
            </a:extLst>
          </p:cNvPr>
          <p:cNvSpPr txBox="1"/>
          <p:nvPr/>
        </p:nvSpPr>
        <p:spPr>
          <a:xfrm>
            <a:off x="4155043" y="2035774"/>
            <a:ext cx="470000" cy="369332"/>
          </a:xfrm>
          <a:prstGeom prst="rect">
            <a:avLst/>
          </a:prstGeom>
          <a:noFill/>
        </p:spPr>
        <p:txBody>
          <a:bodyPr wrap="none" rtlCol="0">
            <a:spAutoFit/>
          </a:bodyPr>
          <a:lstStyle/>
          <a:p>
            <a:r>
              <a:rPr lang="en-US" altLang="zh-CN" dirty="0">
                <a:solidFill>
                  <a:schemeClr val="accent2"/>
                </a:solidFill>
              </a:rPr>
              <a:t>ONE</a:t>
            </a:r>
            <a:endParaRPr lang="zh-CN" altLang="en-US" dirty="0">
              <a:solidFill>
                <a:schemeClr val="accent2"/>
              </a:solidFill>
            </a:endParaRPr>
          </a:p>
        </p:txBody>
      </p:sp>
      <p:sp>
        <p:nvSpPr>
          <p:cNvPr id="53" name="文本框 52">
            <a:extLst>
              <a:ext uri="{FF2B5EF4-FFF2-40B4-BE49-F238E27FC236}">
                <a16:creationId xmlns:a16="http://schemas.microsoft.com/office/drawing/2014/main" id="{90191C1F-EA4B-4F56-94B2-D93851CB6F9E}"/>
              </a:ext>
            </a:extLst>
          </p:cNvPr>
          <p:cNvSpPr txBox="1"/>
          <p:nvPr/>
        </p:nvSpPr>
        <p:spPr>
          <a:xfrm>
            <a:off x="5813267" y="5033180"/>
            <a:ext cx="463588" cy="369332"/>
          </a:xfrm>
          <a:prstGeom prst="rect">
            <a:avLst/>
          </a:prstGeom>
          <a:noFill/>
        </p:spPr>
        <p:txBody>
          <a:bodyPr wrap="none" rtlCol="0">
            <a:spAutoFit/>
          </a:bodyPr>
          <a:lstStyle/>
          <a:p>
            <a:r>
              <a:rPr lang="en-US" altLang="zh-CN" dirty="0">
                <a:solidFill>
                  <a:schemeClr val="accent2"/>
                </a:solidFill>
              </a:rPr>
              <a:t>THR</a:t>
            </a:r>
            <a:endParaRPr lang="zh-CN" altLang="en-US" dirty="0">
              <a:solidFill>
                <a:schemeClr val="accent2"/>
              </a:solidFill>
            </a:endParaRPr>
          </a:p>
        </p:txBody>
      </p:sp>
      <p:sp>
        <p:nvSpPr>
          <p:cNvPr id="54" name="文本框 53">
            <a:extLst>
              <a:ext uri="{FF2B5EF4-FFF2-40B4-BE49-F238E27FC236}">
                <a16:creationId xmlns:a16="http://schemas.microsoft.com/office/drawing/2014/main" id="{1F8F888E-500B-46A8-AB3E-4067190EF4CD}"/>
              </a:ext>
            </a:extLst>
          </p:cNvPr>
          <p:cNvSpPr txBox="1"/>
          <p:nvPr/>
        </p:nvSpPr>
        <p:spPr>
          <a:xfrm>
            <a:off x="7509284" y="2012740"/>
            <a:ext cx="481222" cy="369332"/>
          </a:xfrm>
          <a:prstGeom prst="rect">
            <a:avLst/>
          </a:prstGeom>
          <a:noFill/>
        </p:spPr>
        <p:txBody>
          <a:bodyPr wrap="none" rtlCol="0">
            <a:spAutoFit/>
          </a:bodyPr>
          <a:lstStyle/>
          <a:p>
            <a:r>
              <a:rPr lang="en-US" altLang="zh-CN" dirty="0">
                <a:solidFill>
                  <a:schemeClr val="accent2"/>
                </a:solidFill>
              </a:rPr>
              <a:t>FIVE</a:t>
            </a:r>
            <a:endParaRPr lang="zh-CN" altLang="en-US" dirty="0">
              <a:solidFill>
                <a:schemeClr val="accent2"/>
              </a:solidFill>
            </a:endParaRPr>
          </a:p>
        </p:txBody>
      </p:sp>
      <p:sp>
        <p:nvSpPr>
          <p:cNvPr id="56" name="文本框 55">
            <a:extLst>
              <a:ext uri="{FF2B5EF4-FFF2-40B4-BE49-F238E27FC236}">
                <a16:creationId xmlns:a16="http://schemas.microsoft.com/office/drawing/2014/main" id="{B12B541F-9D28-44B5-8C78-FE10D4E4A6BD}"/>
              </a:ext>
            </a:extLst>
          </p:cNvPr>
          <p:cNvSpPr txBox="1"/>
          <p:nvPr/>
        </p:nvSpPr>
        <p:spPr>
          <a:xfrm>
            <a:off x="2888655" y="1738950"/>
            <a:ext cx="995154" cy="369332"/>
          </a:xfrm>
          <a:prstGeom prst="rect">
            <a:avLst/>
          </a:prstGeom>
          <a:noFill/>
        </p:spPr>
        <p:txBody>
          <a:bodyPr wrap="square">
            <a:spAutoFit/>
          </a:bodyPr>
          <a:lstStyle/>
          <a:p>
            <a:pPr algn="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云储存</a:t>
            </a:r>
          </a:p>
        </p:txBody>
      </p:sp>
      <p:sp>
        <p:nvSpPr>
          <p:cNvPr id="57" name="文本框 56">
            <a:extLst>
              <a:ext uri="{FF2B5EF4-FFF2-40B4-BE49-F238E27FC236}">
                <a16:creationId xmlns:a16="http://schemas.microsoft.com/office/drawing/2014/main" id="{A17E29EA-AA87-4FA0-8904-C4AF5FDE3807}"/>
              </a:ext>
            </a:extLst>
          </p:cNvPr>
          <p:cNvSpPr txBox="1"/>
          <p:nvPr/>
        </p:nvSpPr>
        <p:spPr>
          <a:xfrm>
            <a:off x="952898" y="2108282"/>
            <a:ext cx="2938982" cy="596830"/>
          </a:xfrm>
          <a:prstGeom prst="rect">
            <a:avLst/>
          </a:prstGeom>
          <a:noFill/>
        </p:spPr>
        <p:txBody>
          <a:bodyPr wrap="square">
            <a:spAutoFit/>
          </a:bodyPr>
          <a:lstStyle/>
          <a:p>
            <a:pPr algn="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无法完全脱离现实世界，平行于现实世界，互通独立于现实世界</a:t>
            </a:r>
            <a:endParaRPr lang="en-US" altLang="zh-CN" sz="1400" spc="120" dirty="0">
              <a:solidFill>
                <a:schemeClr val="bg1">
                  <a:lumMod val="65000"/>
                </a:schemeClr>
              </a:solidFill>
              <a:latin typeface="+mn-ea"/>
            </a:endParaRPr>
          </a:p>
        </p:txBody>
      </p:sp>
      <p:sp>
        <p:nvSpPr>
          <p:cNvPr id="59" name="文本框 58">
            <a:extLst>
              <a:ext uri="{FF2B5EF4-FFF2-40B4-BE49-F238E27FC236}">
                <a16:creationId xmlns:a16="http://schemas.microsoft.com/office/drawing/2014/main" id="{3001B818-0336-41A6-9E74-E55389643D59}"/>
              </a:ext>
            </a:extLst>
          </p:cNvPr>
          <p:cNvSpPr txBox="1"/>
          <p:nvPr/>
        </p:nvSpPr>
        <p:spPr>
          <a:xfrm>
            <a:off x="396240" y="2666334"/>
            <a:ext cx="3495640" cy="246221"/>
          </a:xfrm>
          <a:prstGeom prst="rect">
            <a:avLst/>
          </a:prstGeom>
          <a:noFill/>
        </p:spPr>
        <p:txBody>
          <a:bodyPr wrap="square">
            <a:spAutoFit/>
          </a:bodyPr>
          <a:lstStyle/>
          <a:p>
            <a:pPr algn="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adg</a:t>
            </a:r>
            <a:endParaRPr lang="en-US" altLang="zh-CN" sz="1000" dirty="0">
              <a:solidFill>
                <a:schemeClr val="tx1">
                  <a:lumMod val="65000"/>
                  <a:lumOff val="35000"/>
                </a:schemeClr>
              </a:solidFill>
              <a:latin typeface="+mn-ea"/>
            </a:endParaRPr>
          </a:p>
        </p:txBody>
      </p:sp>
      <p:grpSp>
        <p:nvGrpSpPr>
          <p:cNvPr id="60" name="组合 59">
            <a:extLst>
              <a:ext uri="{FF2B5EF4-FFF2-40B4-BE49-F238E27FC236}">
                <a16:creationId xmlns:a16="http://schemas.microsoft.com/office/drawing/2014/main" id="{D05A58A9-4522-4DEA-B40B-01D7B681222A}"/>
              </a:ext>
            </a:extLst>
          </p:cNvPr>
          <p:cNvGrpSpPr/>
          <p:nvPr/>
        </p:nvGrpSpPr>
        <p:grpSpPr>
          <a:xfrm rot="5400000">
            <a:off x="2870234" y="1785369"/>
            <a:ext cx="145341" cy="293308"/>
            <a:chOff x="2061949" y="5121387"/>
            <a:chExt cx="145341" cy="293308"/>
          </a:xfrm>
        </p:grpSpPr>
        <p:sp>
          <p:nvSpPr>
            <p:cNvPr id="61" name="箭头: V 形 60">
              <a:extLst>
                <a:ext uri="{FF2B5EF4-FFF2-40B4-BE49-F238E27FC236}">
                  <a16:creationId xmlns:a16="http://schemas.microsoft.com/office/drawing/2014/main" id="{530203CF-359A-4A46-939E-0159319A72D5}"/>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箭头: V 形 61">
              <a:extLst>
                <a:ext uri="{FF2B5EF4-FFF2-40B4-BE49-F238E27FC236}">
                  <a16:creationId xmlns:a16="http://schemas.microsoft.com/office/drawing/2014/main" id="{729384EF-C0D3-49AA-BB5D-E708FF67164D}"/>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64" name="直接连接符 63">
            <a:extLst>
              <a:ext uri="{FF2B5EF4-FFF2-40B4-BE49-F238E27FC236}">
                <a16:creationId xmlns:a16="http://schemas.microsoft.com/office/drawing/2014/main" id="{5E19BC35-76C7-4560-BBB0-7C1B851E7100}"/>
              </a:ext>
            </a:extLst>
          </p:cNvPr>
          <p:cNvCxnSpPr>
            <a:cxnSpLocks/>
          </p:cNvCxnSpPr>
          <p:nvPr/>
        </p:nvCxnSpPr>
        <p:spPr>
          <a:xfrm>
            <a:off x="1090550" y="1931997"/>
            <a:ext cx="1612490"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3FCBF512-AAA7-432B-84AF-00236AD032DA}"/>
              </a:ext>
            </a:extLst>
          </p:cNvPr>
          <p:cNvSpPr txBox="1"/>
          <p:nvPr/>
        </p:nvSpPr>
        <p:spPr>
          <a:xfrm>
            <a:off x="8344756" y="1723562"/>
            <a:ext cx="995154" cy="369332"/>
          </a:xfrm>
          <a:prstGeom prst="rect">
            <a:avLst/>
          </a:prstGeom>
          <a:noFill/>
        </p:spPr>
        <p:txBody>
          <a:bodyPr wrap="square">
            <a:spAutoFit/>
          </a:bodyPr>
          <a:lstStyle/>
          <a:p>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云计算</a:t>
            </a:r>
          </a:p>
        </p:txBody>
      </p:sp>
      <p:sp>
        <p:nvSpPr>
          <p:cNvPr id="68" name="文本框 67">
            <a:extLst>
              <a:ext uri="{FF2B5EF4-FFF2-40B4-BE49-F238E27FC236}">
                <a16:creationId xmlns:a16="http://schemas.microsoft.com/office/drawing/2014/main" id="{4C471F03-22D5-4B3D-BFAD-8BC410D0146A}"/>
              </a:ext>
            </a:extLst>
          </p:cNvPr>
          <p:cNvSpPr txBox="1"/>
          <p:nvPr/>
        </p:nvSpPr>
        <p:spPr>
          <a:xfrm>
            <a:off x="8303609" y="2094090"/>
            <a:ext cx="2938982"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无法完全脱离现实世界，平行现实世界，互通但独立于现实世界</a:t>
            </a:r>
            <a:endParaRPr lang="en-US" altLang="zh-CN" sz="1400" spc="120" dirty="0">
              <a:solidFill>
                <a:schemeClr val="bg1">
                  <a:lumMod val="65000"/>
                </a:schemeClr>
              </a:solidFill>
              <a:latin typeface="+mn-ea"/>
            </a:endParaRPr>
          </a:p>
        </p:txBody>
      </p:sp>
      <p:sp>
        <p:nvSpPr>
          <p:cNvPr id="69" name="文本框 68">
            <a:extLst>
              <a:ext uri="{FF2B5EF4-FFF2-40B4-BE49-F238E27FC236}">
                <a16:creationId xmlns:a16="http://schemas.microsoft.com/office/drawing/2014/main" id="{3A9C2536-7B2D-4534-8931-365A01DB288B}"/>
              </a:ext>
            </a:extLst>
          </p:cNvPr>
          <p:cNvSpPr txBox="1"/>
          <p:nvPr/>
        </p:nvSpPr>
        <p:spPr>
          <a:xfrm>
            <a:off x="8310249" y="2652142"/>
            <a:ext cx="3081368"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skill</a:t>
            </a:r>
          </a:p>
        </p:txBody>
      </p:sp>
      <p:grpSp>
        <p:nvGrpSpPr>
          <p:cNvPr id="70" name="组合 69">
            <a:extLst>
              <a:ext uri="{FF2B5EF4-FFF2-40B4-BE49-F238E27FC236}">
                <a16:creationId xmlns:a16="http://schemas.microsoft.com/office/drawing/2014/main" id="{3FB52BCF-EFB9-4807-9223-D644FDDACBC1}"/>
              </a:ext>
            </a:extLst>
          </p:cNvPr>
          <p:cNvGrpSpPr/>
          <p:nvPr/>
        </p:nvGrpSpPr>
        <p:grpSpPr>
          <a:xfrm rot="16200000" flipH="1">
            <a:off x="9191408" y="1768082"/>
            <a:ext cx="145341" cy="293308"/>
            <a:chOff x="2061949" y="5121387"/>
            <a:chExt cx="145341" cy="293308"/>
          </a:xfrm>
        </p:grpSpPr>
        <p:sp>
          <p:nvSpPr>
            <p:cNvPr id="71" name="箭头: V 形 70">
              <a:extLst>
                <a:ext uri="{FF2B5EF4-FFF2-40B4-BE49-F238E27FC236}">
                  <a16:creationId xmlns:a16="http://schemas.microsoft.com/office/drawing/2014/main" id="{0C002C29-0955-41A4-9106-84AE144B01A2}"/>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箭头: V 形 71">
              <a:extLst>
                <a:ext uri="{FF2B5EF4-FFF2-40B4-BE49-F238E27FC236}">
                  <a16:creationId xmlns:a16="http://schemas.microsoft.com/office/drawing/2014/main" id="{C508DEAC-70F0-4075-83FB-C1C1913B6C6B}"/>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73" name="直接连接符 72">
            <a:extLst>
              <a:ext uri="{FF2B5EF4-FFF2-40B4-BE49-F238E27FC236}">
                <a16:creationId xmlns:a16="http://schemas.microsoft.com/office/drawing/2014/main" id="{1CBCD83C-338F-4DE8-AABD-061634F2C5DD}"/>
              </a:ext>
            </a:extLst>
          </p:cNvPr>
          <p:cNvCxnSpPr>
            <a:cxnSpLocks/>
          </p:cNvCxnSpPr>
          <p:nvPr/>
        </p:nvCxnSpPr>
        <p:spPr>
          <a:xfrm>
            <a:off x="9481554" y="1914710"/>
            <a:ext cx="1612490"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id="{46E2F519-AABC-4CD1-8A0E-B159BD4231C2}"/>
              </a:ext>
            </a:extLst>
          </p:cNvPr>
          <p:cNvSpPr txBox="1"/>
          <p:nvPr/>
        </p:nvSpPr>
        <p:spPr>
          <a:xfrm>
            <a:off x="5541198" y="5709138"/>
            <a:ext cx="995154" cy="369332"/>
          </a:xfrm>
          <a:prstGeom prst="rect">
            <a:avLst/>
          </a:prstGeom>
          <a:noFill/>
        </p:spPr>
        <p:txBody>
          <a:bodyPr wrap="square">
            <a:spAutoFit/>
          </a:bodyPr>
          <a:lstStyle/>
          <a:p>
            <a:pPr algn="ct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云渲染</a:t>
            </a:r>
          </a:p>
        </p:txBody>
      </p:sp>
      <p:sp>
        <p:nvSpPr>
          <p:cNvPr id="75" name="文本框 74">
            <a:extLst>
              <a:ext uri="{FF2B5EF4-FFF2-40B4-BE49-F238E27FC236}">
                <a16:creationId xmlns:a16="http://schemas.microsoft.com/office/drawing/2014/main" id="{1AA5E625-6526-4797-AE4D-33C2F945CF8C}"/>
              </a:ext>
            </a:extLst>
          </p:cNvPr>
          <p:cNvSpPr txBox="1"/>
          <p:nvPr/>
        </p:nvSpPr>
        <p:spPr>
          <a:xfrm>
            <a:off x="2510169" y="6061046"/>
            <a:ext cx="7171661" cy="338298"/>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sp>
        <p:nvSpPr>
          <p:cNvPr id="76" name="文本框 75">
            <a:extLst>
              <a:ext uri="{FF2B5EF4-FFF2-40B4-BE49-F238E27FC236}">
                <a16:creationId xmlns:a16="http://schemas.microsoft.com/office/drawing/2014/main" id="{7AB32019-8882-48B2-AAB5-885B6CF0F45C}"/>
              </a:ext>
            </a:extLst>
          </p:cNvPr>
          <p:cNvSpPr txBox="1"/>
          <p:nvPr/>
        </p:nvSpPr>
        <p:spPr>
          <a:xfrm>
            <a:off x="2921137" y="6332842"/>
            <a:ext cx="6349725"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cons Lorem ipsum dolor sit </a:t>
            </a:r>
            <a:r>
              <a:rPr lang="en-US" altLang="zh-CN" sz="1000" dirty="0" err="1">
                <a:solidFill>
                  <a:schemeClr val="tx1">
                    <a:lumMod val="65000"/>
                    <a:lumOff val="35000"/>
                  </a:schemeClr>
                </a:solidFill>
                <a:latin typeface="+mn-ea"/>
              </a:rPr>
              <a:t>amet</a:t>
            </a:r>
            <a:r>
              <a:rPr lang="en-US" altLang="zh-CN" sz="1000" dirty="0">
                <a:solidFill>
                  <a:schemeClr val="tx1">
                    <a:lumMod val="65000"/>
                    <a:lumOff val="35000"/>
                  </a:schemeClr>
                </a:solidFill>
                <a:latin typeface="+mn-ea"/>
              </a:rPr>
              <a:t>, con </a:t>
            </a:r>
            <a:r>
              <a:rPr lang="en-US" altLang="zh-CN" sz="1000" dirty="0" err="1">
                <a:solidFill>
                  <a:schemeClr val="tx1">
                    <a:lumMod val="65000"/>
                    <a:lumOff val="35000"/>
                  </a:schemeClr>
                </a:solidFill>
                <a:latin typeface="+mn-ea"/>
              </a:rPr>
              <a:t>stetuer</a:t>
            </a:r>
            <a:r>
              <a:rPr lang="en-US" altLang="zh-CN" sz="1000" dirty="0">
                <a:solidFill>
                  <a:schemeClr val="tx1">
                    <a:lumMod val="65000"/>
                    <a:lumOff val="35000"/>
                  </a:schemeClr>
                </a:solidFill>
                <a:latin typeface="+mn-ea"/>
              </a:rPr>
              <a:t> a  </a:t>
            </a:r>
            <a:r>
              <a:rPr lang="en-US" altLang="zh-CN" sz="1000" dirty="0" err="1">
                <a:solidFill>
                  <a:schemeClr val="tx1">
                    <a:lumMod val="65000"/>
                    <a:lumOff val="35000"/>
                  </a:schemeClr>
                </a:solidFill>
                <a:latin typeface="+mn-ea"/>
              </a:rPr>
              <a:t>dipiscin</a:t>
            </a:r>
            <a:r>
              <a:rPr lang="en-US" altLang="zh-CN" sz="1000" dirty="0">
                <a:solidFill>
                  <a:schemeClr val="tx1">
                    <a:lumMod val="65000"/>
                    <a:lumOff val="35000"/>
                  </a:schemeClr>
                </a:solidFill>
                <a:latin typeface="+mn-ea"/>
              </a:rPr>
              <a:t> dolor sit g</a:t>
            </a:r>
          </a:p>
        </p:txBody>
      </p:sp>
      <p:grpSp>
        <p:nvGrpSpPr>
          <p:cNvPr id="77" name="组合 76">
            <a:extLst>
              <a:ext uri="{FF2B5EF4-FFF2-40B4-BE49-F238E27FC236}">
                <a16:creationId xmlns:a16="http://schemas.microsoft.com/office/drawing/2014/main" id="{2F933F19-AB5F-4F68-A595-BFB1386FF504}"/>
              </a:ext>
            </a:extLst>
          </p:cNvPr>
          <p:cNvGrpSpPr/>
          <p:nvPr/>
        </p:nvGrpSpPr>
        <p:grpSpPr>
          <a:xfrm rot="16200000" flipH="1">
            <a:off x="6534454" y="5747150"/>
            <a:ext cx="145341" cy="293308"/>
            <a:chOff x="2061949" y="5121387"/>
            <a:chExt cx="145341" cy="293308"/>
          </a:xfrm>
        </p:grpSpPr>
        <p:sp>
          <p:nvSpPr>
            <p:cNvPr id="78" name="箭头: V 形 77">
              <a:extLst>
                <a:ext uri="{FF2B5EF4-FFF2-40B4-BE49-F238E27FC236}">
                  <a16:creationId xmlns:a16="http://schemas.microsoft.com/office/drawing/2014/main" id="{C4972630-DADE-420D-834A-E9F69B18E75C}"/>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箭头: V 形 78">
              <a:extLst>
                <a:ext uri="{FF2B5EF4-FFF2-40B4-BE49-F238E27FC236}">
                  <a16:creationId xmlns:a16="http://schemas.microsoft.com/office/drawing/2014/main" id="{06765338-CE27-4FAE-8520-105ED37FDFAA}"/>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80" name="直接连接符 79">
            <a:extLst>
              <a:ext uri="{FF2B5EF4-FFF2-40B4-BE49-F238E27FC236}">
                <a16:creationId xmlns:a16="http://schemas.microsoft.com/office/drawing/2014/main" id="{DCC72264-69CA-485D-A206-F57D573DCC3E}"/>
              </a:ext>
            </a:extLst>
          </p:cNvPr>
          <p:cNvCxnSpPr>
            <a:cxnSpLocks/>
          </p:cNvCxnSpPr>
          <p:nvPr/>
        </p:nvCxnSpPr>
        <p:spPr>
          <a:xfrm>
            <a:off x="6830482" y="5890837"/>
            <a:ext cx="1612490"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FB09B11E-589D-4571-9D25-8C2D83B18A21}"/>
              </a:ext>
            </a:extLst>
          </p:cNvPr>
          <p:cNvGrpSpPr/>
          <p:nvPr/>
        </p:nvGrpSpPr>
        <p:grpSpPr>
          <a:xfrm rot="5400000">
            <a:off x="5319248" y="5747150"/>
            <a:ext cx="145341" cy="293308"/>
            <a:chOff x="2061949" y="5121387"/>
            <a:chExt cx="145341" cy="293308"/>
          </a:xfrm>
        </p:grpSpPr>
        <p:sp>
          <p:nvSpPr>
            <p:cNvPr id="82" name="箭头: V 形 81">
              <a:extLst>
                <a:ext uri="{FF2B5EF4-FFF2-40B4-BE49-F238E27FC236}">
                  <a16:creationId xmlns:a16="http://schemas.microsoft.com/office/drawing/2014/main" id="{070BEB96-D9AE-4D40-B286-08E292D517A6}"/>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箭头: V 形 82">
              <a:extLst>
                <a:ext uri="{FF2B5EF4-FFF2-40B4-BE49-F238E27FC236}">
                  <a16:creationId xmlns:a16="http://schemas.microsoft.com/office/drawing/2014/main" id="{D9C256FB-360F-4536-A079-10A7BD5D20F8}"/>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84" name="直接连接符 83">
            <a:extLst>
              <a:ext uri="{FF2B5EF4-FFF2-40B4-BE49-F238E27FC236}">
                <a16:creationId xmlns:a16="http://schemas.microsoft.com/office/drawing/2014/main" id="{CA1B7053-7034-4896-BB01-7C4CE24BDF80}"/>
              </a:ext>
            </a:extLst>
          </p:cNvPr>
          <p:cNvCxnSpPr>
            <a:cxnSpLocks/>
          </p:cNvCxnSpPr>
          <p:nvPr/>
        </p:nvCxnSpPr>
        <p:spPr>
          <a:xfrm>
            <a:off x="3548893" y="5890837"/>
            <a:ext cx="1612490"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grpSp>
        <p:nvGrpSpPr>
          <p:cNvPr id="85" name="组合 84">
            <a:extLst>
              <a:ext uri="{FF2B5EF4-FFF2-40B4-BE49-F238E27FC236}">
                <a16:creationId xmlns:a16="http://schemas.microsoft.com/office/drawing/2014/main" id="{0EF25F7B-3F2D-4510-9842-1EC32E630F11}"/>
              </a:ext>
            </a:extLst>
          </p:cNvPr>
          <p:cNvGrpSpPr/>
          <p:nvPr/>
        </p:nvGrpSpPr>
        <p:grpSpPr>
          <a:xfrm>
            <a:off x="3804863" y="3731876"/>
            <a:ext cx="914400" cy="919120"/>
            <a:chOff x="3628874" y="2609713"/>
            <a:chExt cx="914400" cy="919120"/>
          </a:xfrm>
        </p:grpSpPr>
        <p:sp>
          <p:nvSpPr>
            <p:cNvPr id="86" name="圆: 空心 85">
              <a:extLst>
                <a:ext uri="{FF2B5EF4-FFF2-40B4-BE49-F238E27FC236}">
                  <a16:creationId xmlns:a16="http://schemas.microsoft.com/office/drawing/2014/main" id="{B5837A58-3109-4ABA-B307-0FBDB8252E29}"/>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弧形 86">
              <a:extLst>
                <a:ext uri="{FF2B5EF4-FFF2-40B4-BE49-F238E27FC236}">
                  <a16:creationId xmlns:a16="http://schemas.microsoft.com/office/drawing/2014/main" id="{37C8D6CE-111A-42A4-8F6A-C2C8F959561F}"/>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8" name="弧形 87">
              <a:extLst>
                <a:ext uri="{FF2B5EF4-FFF2-40B4-BE49-F238E27FC236}">
                  <a16:creationId xmlns:a16="http://schemas.microsoft.com/office/drawing/2014/main" id="{AF41086A-3786-403C-ABC2-C087F463747D}"/>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D71A3F19-B9B1-42CB-90CE-810200300AD3}"/>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文本框 89">
            <a:extLst>
              <a:ext uri="{FF2B5EF4-FFF2-40B4-BE49-F238E27FC236}">
                <a16:creationId xmlns:a16="http://schemas.microsoft.com/office/drawing/2014/main" id="{A50D712C-42E9-4EDD-8E77-E20C51F36D2C}"/>
              </a:ext>
            </a:extLst>
          </p:cNvPr>
          <p:cNvSpPr txBox="1"/>
          <p:nvPr/>
        </p:nvSpPr>
        <p:spPr>
          <a:xfrm>
            <a:off x="4027063" y="4006770"/>
            <a:ext cx="492443" cy="369332"/>
          </a:xfrm>
          <a:prstGeom prst="rect">
            <a:avLst/>
          </a:prstGeom>
          <a:noFill/>
        </p:spPr>
        <p:txBody>
          <a:bodyPr wrap="none" rtlCol="0">
            <a:spAutoFit/>
          </a:bodyPr>
          <a:lstStyle/>
          <a:p>
            <a:r>
              <a:rPr lang="en-US" altLang="zh-CN" dirty="0">
                <a:solidFill>
                  <a:schemeClr val="accent2"/>
                </a:solidFill>
              </a:rPr>
              <a:t>TWO</a:t>
            </a:r>
            <a:endParaRPr lang="zh-CN" altLang="en-US" dirty="0">
              <a:solidFill>
                <a:schemeClr val="accent2"/>
              </a:solidFill>
            </a:endParaRPr>
          </a:p>
        </p:txBody>
      </p:sp>
      <p:sp>
        <p:nvSpPr>
          <p:cNvPr id="91" name="文本框 90">
            <a:extLst>
              <a:ext uri="{FF2B5EF4-FFF2-40B4-BE49-F238E27FC236}">
                <a16:creationId xmlns:a16="http://schemas.microsoft.com/office/drawing/2014/main" id="{AE78CED3-8A6C-4F75-A338-2416529DD205}"/>
              </a:ext>
            </a:extLst>
          </p:cNvPr>
          <p:cNvSpPr txBox="1"/>
          <p:nvPr/>
        </p:nvSpPr>
        <p:spPr>
          <a:xfrm>
            <a:off x="2760675" y="3709946"/>
            <a:ext cx="995154" cy="369332"/>
          </a:xfrm>
          <a:prstGeom prst="rect">
            <a:avLst/>
          </a:prstGeom>
          <a:noFill/>
        </p:spPr>
        <p:txBody>
          <a:bodyPr wrap="square">
            <a:spAutoFit/>
          </a:bodyPr>
          <a:lstStyle/>
          <a:p>
            <a:pPr algn="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云储存</a:t>
            </a:r>
          </a:p>
        </p:txBody>
      </p:sp>
      <p:sp>
        <p:nvSpPr>
          <p:cNvPr id="92" name="文本框 91">
            <a:extLst>
              <a:ext uri="{FF2B5EF4-FFF2-40B4-BE49-F238E27FC236}">
                <a16:creationId xmlns:a16="http://schemas.microsoft.com/office/drawing/2014/main" id="{6AD786D6-EEF5-4B7C-98D4-7ADCD586BB60}"/>
              </a:ext>
            </a:extLst>
          </p:cNvPr>
          <p:cNvSpPr txBox="1"/>
          <p:nvPr/>
        </p:nvSpPr>
        <p:spPr>
          <a:xfrm>
            <a:off x="824918" y="4079278"/>
            <a:ext cx="2938982" cy="596830"/>
          </a:xfrm>
          <a:prstGeom prst="rect">
            <a:avLst/>
          </a:prstGeom>
          <a:noFill/>
        </p:spPr>
        <p:txBody>
          <a:bodyPr wrap="square">
            <a:spAutoFit/>
          </a:bodyPr>
          <a:lstStyle/>
          <a:p>
            <a:pPr algn="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无法完全脱离现实世界，平行于现实世界，互通但独立现实世界</a:t>
            </a:r>
            <a:endParaRPr lang="en-US" altLang="zh-CN" sz="1400" spc="120" dirty="0">
              <a:solidFill>
                <a:schemeClr val="bg1">
                  <a:lumMod val="65000"/>
                </a:schemeClr>
              </a:solidFill>
              <a:latin typeface="+mn-ea"/>
            </a:endParaRPr>
          </a:p>
        </p:txBody>
      </p:sp>
      <p:sp>
        <p:nvSpPr>
          <p:cNvPr id="93" name="文本框 92">
            <a:extLst>
              <a:ext uri="{FF2B5EF4-FFF2-40B4-BE49-F238E27FC236}">
                <a16:creationId xmlns:a16="http://schemas.microsoft.com/office/drawing/2014/main" id="{80C34276-6321-4DCC-94FB-C1A18ECFE8D4}"/>
              </a:ext>
            </a:extLst>
          </p:cNvPr>
          <p:cNvSpPr txBox="1"/>
          <p:nvPr/>
        </p:nvSpPr>
        <p:spPr>
          <a:xfrm>
            <a:off x="396240" y="4637330"/>
            <a:ext cx="3367660" cy="246221"/>
          </a:xfrm>
          <a:prstGeom prst="rect">
            <a:avLst/>
          </a:prstGeom>
          <a:noFill/>
        </p:spPr>
        <p:txBody>
          <a:bodyPr wrap="square">
            <a:spAutoFit/>
          </a:bodyPr>
          <a:lstStyle/>
          <a:p>
            <a:pPr algn="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adipisd</a:t>
            </a:r>
            <a:endParaRPr lang="en-US" altLang="zh-CN" sz="1000" dirty="0">
              <a:solidFill>
                <a:schemeClr val="tx1">
                  <a:lumMod val="65000"/>
                  <a:lumOff val="35000"/>
                </a:schemeClr>
              </a:solidFill>
              <a:latin typeface="+mn-ea"/>
            </a:endParaRPr>
          </a:p>
        </p:txBody>
      </p:sp>
      <p:grpSp>
        <p:nvGrpSpPr>
          <p:cNvPr id="94" name="组合 93">
            <a:extLst>
              <a:ext uri="{FF2B5EF4-FFF2-40B4-BE49-F238E27FC236}">
                <a16:creationId xmlns:a16="http://schemas.microsoft.com/office/drawing/2014/main" id="{55F1B6B9-4682-46DC-ACC5-5B21C40AF7BB}"/>
              </a:ext>
            </a:extLst>
          </p:cNvPr>
          <p:cNvGrpSpPr/>
          <p:nvPr/>
        </p:nvGrpSpPr>
        <p:grpSpPr>
          <a:xfrm rot="5400000">
            <a:off x="2742254" y="3756365"/>
            <a:ext cx="145341" cy="293308"/>
            <a:chOff x="2061949" y="5121387"/>
            <a:chExt cx="145341" cy="293308"/>
          </a:xfrm>
        </p:grpSpPr>
        <p:sp>
          <p:nvSpPr>
            <p:cNvPr id="95" name="箭头: V 形 94">
              <a:extLst>
                <a:ext uri="{FF2B5EF4-FFF2-40B4-BE49-F238E27FC236}">
                  <a16:creationId xmlns:a16="http://schemas.microsoft.com/office/drawing/2014/main" id="{25A0E594-FB6D-4695-87E9-5DE542ED8CAF}"/>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箭头: V 形 95">
              <a:extLst>
                <a:ext uri="{FF2B5EF4-FFF2-40B4-BE49-F238E27FC236}">
                  <a16:creationId xmlns:a16="http://schemas.microsoft.com/office/drawing/2014/main" id="{9B22A2AD-B580-4E99-902D-E26031C0FCBE}"/>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97" name="直接连接符 96">
            <a:extLst>
              <a:ext uri="{FF2B5EF4-FFF2-40B4-BE49-F238E27FC236}">
                <a16:creationId xmlns:a16="http://schemas.microsoft.com/office/drawing/2014/main" id="{B800EC9E-175B-4BA1-9108-0BF30AA2D6FF}"/>
              </a:ext>
            </a:extLst>
          </p:cNvPr>
          <p:cNvCxnSpPr>
            <a:cxnSpLocks/>
          </p:cNvCxnSpPr>
          <p:nvPr/>
        </p:nvCxnSpPr>
        <p:spPr>
          <a:xfrm>
            <a:off x="962570" y="3902993"/>
            <a:ext cx="1612490"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grpSp>
        <p:nvGrpSpPr>
          <p:cNvPr id="98" name="组合 97">
            <a:extLst>
              <a:ext uri="{FF2B5EF4-FFF2-40B4-BE49-F238E27FC236}">
                <a16:creationId xmlns:a16="http://schemas.microsoft.com/office/drawing/2014/main" id="{96ACDD49-68F1-4285-A0DA-3FC8FBF002E5}"/>
              </a:ext>
            </a:extLst>
          </p:cNvPr>
          <p:cNvGrpSpPr/>
          <p:nvPr/>
        </p:nvGrpSpPr>
        <p:grpSpPr>
          <a:xfrm>
            <a:off x="7401729" y="3731876"/>
            <a:ext cx="914400" cy="919120"/>
            <a:chOff x="3628874" y="2609713"/>
            <a:chExt cx="914400" cy="919120"/>
          </a:xfrm>
        </p:grpSpPr>
        <p:sp>
          <p:nvSpPr>
            <p:cNvPr id="99" name="圆: 空心 98">
              <a:extLst>
                <a:ext uri="{FF2B5EF4-FFF2-40B4-BE49-F238E27FC236}">
                  <a16:creationId xmlns:a16="http://schemas.microsoft.com/office/drawing/2014/main" id="{515FDC44-3CAD-41FF-BDD0-793AAA96689D}"/>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弧形 99">
              <a:extLst>
                <a:ext uri="{FF2B5EF4-FFF2-40B4-BE49-F238E27FC236}">
                  <a16:creationId xmlns:a16="http://schemas.microsoft.com/office/drawing/2014/main" id="{CB5897CA-C697-47C3-9B88-7359D848608E}"/>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1" name="弧形 100">
              <a:extLst>
                <a:ext uri="{FF2B5EF4-FFF2-40B4-BE49-F238E27FC236}">
                  <a16:creationId xmlns:a16="http://schemas.microsoft.com/office/drawing/2014/main" id="{B2B5458C-093A-41F6-AFE1-003A1EA715FC}"/>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FB0B2D49-DCDB-47A7-9D2C-F7EAD9AA6467}"/>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文本框 102">
            <a:extLst>
              <a:ext uri="{FF2B5EF4-FFF2-40B4-BE49-F238E27FC236}">
                <a16:creationId xmlns:a16="http://schemas.microsoft.com/office/drawing/2014/main" id="{408C2E58-5D7F-4B3D-B06D-3EA7C3EB6B55}"/>
              </a:ext>
            </a:extLst>
          </p:cNvPr>
          <p:cNvSpPr txBox="1"/>
          <p:nvPr/>
        </p:nvSpPr>
        <p:spPr>
          <a:xfrm>
            <a:off x="7627135" y="4006770"/>
            <a:ext cx="466794" cy="369332"/>
          </a:xfrm>
          <a:prstGeom prst="rect">
            <a:avLst/>
          </a:prstGeom>
          <a:noFill/>
        </p:spPr>
        <p:txBody>
          <a:bodyPr wrap="none" rtlCol="0">
            <a:spAutoFit/>
          </a:bodyPr>
          <a:lstStyle/>
          <a:p>
            <a:r>
              <a:rPr lang="en-US" altLang="zh-CN" dirty="0">
                <a:solidFill>
                  <a:schemeClr val="accent2"/>
                </a:solidFill>
              </a:rPr>
              <a:t>FOU</a:t>
            </a:r>
            <a:endParaRPr lang="zh-CN" altLang="en-US" dirty="0">
              <a:solidFill>
                <a:schemeClr val="accent2"/>
              </a:solidFill>
            </a:endParaRPr>
          </a:p>
        </p:txBody>
      </p:sp>
      <p:sp>
        <p:nvSpPr>
          <p:cNvPr id="104" name="文本框 103">
            <a:extLst>
              <a:ext uri="{FF2B5EF4-FFF2-40B4-BE49-F238E27FC236}">
                <a16:creationId xmlns:a16="http://schemas.microsoft.com/office/drawing/2014/main" id="{B9FEA1D7-278E-43F7-A373-A6836187A93F}"/>
              </a:ext>
            </a:extLst>
          </p:cNvPr>
          <p:cNvSpPr txBox="1"/>
          <p:nvPr/>
        </p:nvSpPr>
        <p:spPr>
          <a:xfrm>
            <a:off x="8462607" y="3709946"/>
            <a:ext cx="995154" cy="369332"/>
          </a:xfrm>
          <a:prstGeom prst="rect">
            <a:avLst/>
          </a:prstGeom>
          <a:noFill/>
        </p:spPr>
        <p:txBody>
          <a:bodyPr wrap="square">
            <a:spAutoFit/>
          </a:bodyPr>
          <a:lstStyle/>
          <a:p>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云计算</a:t>
            </a:r>
          </a:p>
        </p:txBody>
      </p:sp>
      <p:sp>
        <p:nvSpPr>
          <p:cNvPr id="105" name="文本框 104">
            <a:extLst>
              <a:ext uri="{FF2B5EF4-FFF2-40B4-BE49-F238E27FC236}">
                <a16:creationId xmlns:a16="http://schemas.microsoft.com/office/drawing/2014/main" id="{453F95EF-08CD-4D11-917F-A699B0276D25}"/>
              </a:ext>
            </a:extLst>
          </p:cNvPr>
          <p:cNvSpPr txBox="1"/>
          <p:nvPr/>
        </p:nvSpPr>
        <p:spPr>
          <a:xfrm>
            <a:off x="8421460" y="4079278"/>
            <a:ext cx="2938982"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无法完全脱离现实世界，平行现实世界，互通但独立于现实世界</a:t>
            </a:r>
            <a:endParaRPr lang="en-US" altLang="zh-CN" sz="1400" spc="120" dirty="0">
              <a:solidFill>
                <a:schemeClr val="bg1">
                  <a:lumMod val="65000"/>
                </a:schemeClr>
              </a:solidFill>
              <a:latin typeface="+mn-ea"/>
            </a:endParaRPr>
          </a:p>
        </p:txBody>
      </p:sp>
      <p:sp>
        <p:nvSpPr>
          <p:cNvPr id="106" name="文本框 105">
            <a:extLst>
              <a:ext uri="{FF2B5EF4-FFF2-40B4-BE49-F238E27FC236}">
                <a16:creationId xmlns:a16="http://schemas.microsoft.com/office/drawing/2014/main" id="{487CE364-935B-482F-BC04-F04A30EF4B4D}"/>
              </a:ext>
            </a:extLst>
          </p:cNvPr>
          <p:cNvSpPr txBox="1"/>
          <p:nvPr/>
        </p:nvSpPr>
        <p:spPr>
          <a:xfrm>
            <a:off x="8428099" y="4637330"/>
            <a:ext cx="3081367"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isci</a:t>
            </a:r>
            <a:endParaRPr lang="en-US" altLang="zh-CN" sz="1000" dirty="0">
              <a:solidFill>
                <a:schemeClr val="tx1">
                  <a:lumMod val="65000"/>
                  <a:lumOff val="35000"/>
                </a:schemeClr>
              </a:solidFill>
              <a:latin typeface="+mn-ea"/>
            </a:endParaRPr>
          </a:p>
        </p:txBody>
      </p:sp>
      <p:grpSp>
        <p:nvGrpSpPr>
          <p:cNvPr id="107" name="组合 106">
            <a:extLst>
              <a:ext uri="{FF2B5EF4-FFF2-40B4-BE49-F238E27FC236}">
                <a16:creationId xmlns:a16="http://schemas.microsoft.com/office/drawing/2014/main" id="{EBC84728-83C2-4121-BC57-2FBE8AB59B7D}"/>
              </a:ext>
            </a:extLst>
          </p:cNvPr>
          <p:cNvGrpSpPr/>
          <p:nvPr/>
        </p:nvGrpSpPr>
        <p:grpSpPr>
          <a:xfrm rot="16200000" flipH="1">
            <a:off x="9309259" y="3756365"/>
            <a:ext cx="145341" cy="293308"/>
            <a:chOff x="2061949" y="5121387"/>
            <a:chExt cx="145341" cy="293308"/>
          </a:xfrm>
        </p:grpSpPr>
        <p:sp>
          <p:nvSpPr>
            <p:cNvPr id="108" name="箭头: V 形 107">
              <a:extLst>
                <a:ext uri="{FF2B5EF4-FFF2-40B4-BE49-F238E27FC236}">
                  <a16:creationId xmlns:a16="http://schemas.microsoft.com/office/drawing/2014/main" id="{499A307E-E56A-4D3D-BEC1-44DA62EA4856}"/>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9" name="箭头: V 形 108">
              <a:extLst>
                <a:ext uri="{FF2B5EF4-FFF2-40B4-BE49-F238E27FC236}">
                  <a16:creationId xmlns:a16="http://schemas.microsoft.com/office/drawing/2014/main" id="{0B6328DE-E643-47D6-B3E3-839B200E710F}"/>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10" name="直接连接符 109">
            <a:extLst>
              <a:ext uri="{FF2B5EF4-FFF2-40B4-BE49-F238E27FC236}">
                <a16:creationId xmlns:a16="http://schemas.microsoft.com/office/drawing/2014/main" id="{9D14E9D9-CE24-4365-8A7E-25B24E46ECC1}"/>
              </a:ext>
            </a:extLst>
          </p:cNvPr>
          <p:cNvCxnSpPr>
            <a:cxnSpLocks/>
          </p:cNvCxnSpPr>
          <p:nvPr/>
        </p:nvCxnSpPr>
        <p:spPr>
          <a:xfrm>
            <a:off x="9599405" y="3902993"/>
            <a:ext cx="1612490"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4167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C3B4E-2757-4AE2-9D29-8F8DF9B24BEC}"/>
              </a:ext>
            </a:extLst>
          </p:cNvPr>
          <p:cNvSpPr>
            <a:spLocks noGrp="1"/>
          </p:cNvSpPr>
          <p:nvPr>
            <p:ph type="title"/>
          </p:nvPr>
        </p:nvSpPr>
        <p:spPr/>
        <p:txBody>
          <a:bodyPr/>
          <a:lstStyle/>
          <a:p>
            <a:r>
              <a:rPr lang="en-US" altLang="zh-CN" dirty="0">
                <a:latin typeface="+mj-ea"/>
              </a:rPr>
              <a:t>AI</a:t>
            </a:r>
            <a:r>
              <a:rPr lang="zh-CN" altLang="en-US" dirty="0">
                <a:latin typeface="+mj-ea"/>
              </a:rPr>
              <a:t>核心算法</a:t>
            </a:r>
          </a:p>
        </p:txBody>
      </p:sp>
      <p:sp>
        <p:nvSpPr>
          <p:cNvPr id="6" name="文本框 5">
            <a:extLst>
              <a:ext uri="{FF2B5EF4-FFF2-40B4-BE49-F238E27FC236}">
                <a16:creationId xmlns:a16="http://schemas.microsoft.com/office/drawing/2014/main" id="{96D51DC2-C320-43F6-91F0-A62FFD6B3A81}"/>
              </a:ext>
            </a:extLst>
          </p:cNvPr>
          <p:cNvSpPr txBox="1"/>
          <p:nvPr/>
        </p:nvSpPr>
        <p:spPr>
          <a:xfrm>
            <a:off x="4905776" y="1778628"/>
            <a:ext cx="1000485" cy="369332"/>
          </a:xfrm>
          <a:prstGeom prst="rect">
            <a:avLst/>
          </a:prstGeom>
          <a:noFill/>
        </p:spPr>
        <p:txBody>
          <a:bodyPr wrap="square">
            <a:spAutoFit/>
          </a:bodyPr>
          <a:lstStyle/>
          <a:p>
            <a:r>
              <a:rPr lang="en-US" altLang="zh-CN" spc="120" dirty="0">
                <a:solidFill>
                  <a:schemeClr val="bg1"/>
                </a:solidFill>
                <a:latin typeface="+mj-ea"/>
                <a:ea typeface="+mj-ea"/>
              </a:rPr>
              <a:t>AI</a:t>
            </a:r>
            <a:r>
              <a:rPr lang="zh-CN" altLang="en-US" spc="120" dirty="0">
                <a:solidFill>
                  <a:schemeClr val="bg1"/>
                </a:solidFill>
                <a:latin typeface="+mj-ea"/>
                <a:ea typeface="+mj-ea"/>
              </a:rPr>
              <a:t>技术</a:t>
            </a:r>
          </a:p>
        </p:txBody>
      </p:sp>
      <p:sp>
        <p:nvSpPr>
          <p:cNvPr id="8" name="椭圆 7">
            <a:extLst>
              <a:ext uri="{FF2B5EF4-FFF2-40B4-BE49-F238E27FC236}">
                <a16:creationId xmlns:a16="http://schemas.microsoft.com/office/drawing/2014/main" id="{461B6F23-5055-41FA-A5EB-8A21227010C8}"/>
              </a:ext>
            </a:extLst>
          </p:cNvPr>
          <p:cNvSpPr/>
          <p:nvPr/>
        </p:nvSpPr>
        <p:spPr>
          <a:xfrm>
            <a:off x="4888301" y="4475004"/>
            <a:ext cx="1387438" cy="1387438"/>
          </a:xfrm>
          <a:prstGeom prst="ellipse">
            <a:avLst/>
          </a:prstGeom>
          <a:solidFill>
            <a:schemeClr val="accent2">
              <a:alpha val="0"/>
            </a:schemeClr>
          </a:solidFill>
          <a:ln w="1905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02DD98A1-81A8-4C4E-9E05-07FA046AA3E4}"/>
              </a:ext>
            </a:extLst>
          </p:cNvPr>
          <p:cNvSpPr txBox="1"/>
          <p:nvPr/>
        </p:nvSpPr>
        <p:spPr>
          <a:xfrm>
            <a:off x="5036338" y="5061001"/>
            <a:ext cx="1091365" cy="369332"/>
          </a:xfrm>
          <a:prstGeom prst="rect">
            <a:avLst/>
          </a:prstGeom>
          <a:noFill/>
        </p:spPr>
        <p:txBody>
          <a:bodyPr wrap="square">
            <a:spAutoFit/>
          </a:bodyPr>
          <a:lstStyle/>
          <a:p>
            <a:pPr algn="ctr"/>
            <a:r>
              <a:rPr lang="zh-CN" altLang="en-US" spc="120" dirty="0">
                <a:solidFill>
                  <a:schemeClr val="bg1"/>
                </a:solidFill>
                <a:effectLst/>
                <a:latin typeface="+mj-ea"/>
                <a:ea typeface="+mj-ea"/>
              </a:rPr>
              <a:t>内容生产</a:t>
            </a:r>
          </a:p>
        </p:txBody>
      </p:sp>
      <p:sp>
        <p:nvSpPr>
          <p:cNvPr id="10" name="文本框 9">
            <a:extLst>
              <a:ext uri="{FF2B5EF4-FFF2-40B4-BE49-F238E27FC236}">
                <a16:creationId xmlns:a16="http://schemas.microsoft.com/office/drawing/2014/main" id="{A6F2DEA4-9630-4C2C-AB5B-D91B40C76B45}"/>
              </a:ext>
            </a:extLst>
          </p:cNvPr>
          <p:cNvSpPr txBox="1"/>
          <p:nvPr/>
        </p:nvSpPr>
        <p:spPr>
          <a:xfrm>
            <a:off x="4963263" y="5416010"/>
            <a:ext cx="1237514" cy="246221"/>
          </a:xfrm>
          <a:prstGeom prst="rect">
            <a:avLst/>
          </a:prstGeom>
          <a:noFill/>
        </p:spPr>
        <p:txBody>
          <a:bodyPr wrap="square">
            <a:spAutoFit/>
          </a:bodyPr>
          <a:lstStyle/>
          <a:p>
            <a:pPr algn="ctr"/>
            <a:r>
              <a:rPr lang="en-US" altLang="zh-CN" sz="1000" dirty="0">
                <a:solidFill>
                  <a:schemeClr val="bg1">
                    <a:lumMod val="75000"/>
                  </a:schemeClr>
                </a:solidFill>
                <a:effectLst/>
                <a:latin typeface="+mn-ea"/>
              </a:rPr>
              <a:t>PRODUCTION</a:t>
            </a:r>
            <a:endParaRPr lang="zh-CN" altLang="en-US" sz="1000" dirty="0">
              <a:solidFill>
                <a:schemeClr val="bg1">
                  <a:lumMod val="75000"/>
                </a:schemeClr>
              </a:solidFill>
              <a:effectLst/>
              <a:latin typeface="+mn-ea"/>
            </a:endParaRPr>
          </a:p>
        </p:txBody>
      </p:sp>
      <p:sp>
        <p:nvSpPr>
          <p:cNvPr id="11" name="文本框 10">
            <a:extLst>
              <a:ext uri="{FF2B5EF4-FFF2-40B4-BE49-F238E27FC236}">
                <a16:creationId xmlns:a16="http://schemas.microsoft.com/office/drawing/2014/main" id="{34D80F80-B3EA-4126-8709-D8CF8A48FDAA}"/>
              </a:ext>
            </a:extLst>
          </p:cNvPr>
          <p:cNvSpPr txBox="1"/>
          <p:nvPr/>
        </p:nvSpPr>
        <p:spPr>
          <a:xfrm>
            <a:off x="5183013" y="4675215"/>
            <a:ext cx="798014" cy="400110"/>
          </a:xfrm>
          <a:prstGeom prst="rect">
            <a:avLst/>
          </a:prstGeom>
          <a:noFill/>
        </p:spPr>
        <p:txBody>
          <a:bodyPr wrap="square">
            <a:spAutoFit/>
          </a:bodyPr>
          <a:lstStyle/>
          <a:p>
            <a:pPr algn="ctr"/>
            <a:r>
              <a:rPr lang="en-US" altLang="zh-CN" sz="2000" dirty="0">
                <a:solidFill>
                  <a:schemeClr val="accent2">
                    <a:lumMod val="90000"/>
                  </a:schemeClr>
                </a:solidFill>
                <a:effectLst/>
                <a:latin typeface="+mj-ea"/>
                <a:ea typeface="+mj-ea"/>
              </a:rPr>
              <a:t>01</a:t>
            </a:r>
            <a:endParaRPr lang="zh-CN" altLang="en-US" sz="2000" dirty="0">
              <a:solidFill>
                <a:schemeClr val="accent2">
                  <a:lumMod val="90000"/>
                </a:schemeClr>
              </a:solidFill>
              <a:effectLst/>
              <a:latin typeface="+mj-ea"/>
              <a:ea typeface="+mj-ea"/>
            </a:endParaRPr>
          </a:p>
        </p:txBody>
      </p:sp>
      <p:sp>
        <p:nvSpPr>
          <p:cNvPr id="13" name="椭圆 12">
            <a:extLst>
              <a:ext uri="{FF2B5EF4-FFF2-40B4-BE49-F238E27FC236}">
                <a16:creationId xmlns:a16="http://schemas.microsoft.com/office/drawing/2014/main" id="{3A57D3DB-F2A3-4E40-9EFE-ED4BE9C3E9AC}"/>
              </a:ext>
            </a:extLst>
          </p:cNvPr>
          <p:cNvSpPr/>
          <p:nvPr/>
        </p:nvSpPr>
        <p:spPr>
          <a:xfrm>
            <a:off x="7127069" y="4475004"/>
            <a:ext cx="1387438" cy="1387438"/>
          </a:xfrm>
          <a:prstGeom prst="ellipse">
            <a:avLst/>
          </a:prstGeom>
          <a:solidFill>
            <a:schemeClr val="accent2">
              <a:alpha val="0"/>
            </a:schemeClr>
          </a:solidFill>
          <a:ln w="1905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78C12D85-4DB9-421E-B8E8-55F28E08D0F1}"/>
              </a:ext>
            </a:extLst>
          </p:cNvPr>
          <p:cNvSpPr txBox="1"/>
          <p:nvPr/>
        </p:nvSpPr>
        <p:spPr>
          <a:xfrm>
            <a:off x="7275106" y="5061001"/>
            <a:ext cx="1091365" cy="369332"/>
          </a:xfrm>
          <a:prstGeom prst="rect">
            <a:avLst/>
          </a:prstGeom>
          <a:noFill/>
        </p:spPr>
        <p:txBody>
          <a:bodyPr wrap="square">
            <a:spAutoFit/>
          </a:bodyPr>
          <a:lstStyle/>
          <a:p>
            <a:pPr algn="ctr"/>
            <a:r>
              <a:rPr lang="zh-CN" altLang="en-US" spc="120" dirty="0">
                <a:solidFill>
                  <a:schemeClr val="bg1"/>
                </a:solidFill>
                <a:effectLst/>
                <a:latin typeface="+mj-ea"/>
                <a:ea typeface="+mj-ea"/>
              </a:rPr>
              <a:t>内容呈现</a:t>
            </a:r>
          </a:p>
        </p:txBody>
      </p:sp>
      <p:sp>
        <p:nvSpPr>
          <p:cNvPr id="15" name="文本框 14">
            <a:extLst>
              <a:ext uri="{FF2B5EF4-FFF2-40B4-BE49-F238E27FC236}">
                <a16:creationId xmlns:a16="http://schemas.microsoft.com/office/drawing/2014/main" id="{B06762BD-A66A-4B40-8379-1D62BE22579F}"/>
              </a:ext>
            </a:extLst>
          </p:cNvPr>
          <p:cNvSpPr txBox="1"/>
          <p:nvPr/>
        </p:nvSpPr>
        <p:spPr>
          <a:xfrm>
            <a:off x="7202031" y="5416010"/>
            <a:ext cx="1237514" cy="246221"/>
          </a:xfrm>
          <a:prstGeom prst="rect">
            <a:avLst/>
          </a:prstGeom>
          <a:noFill/>
        </p:spPr>
        <p:txBody>
          <a:bodyPr wrap="square">
            <a:spAutoFit/>
          </a:bodyPr>
          <a:lstStyle/>
          <a:p>
            <a:pPr algn="ctr"/>
            <a:r>
              <a:rPr lang="en-US" altLang="zh-CN" sz="1000" dirty="0">
                <a:solidFill>
                  <a:schemeClr val="bg1">
                    <a:lumMod val="75000"/>
                  </a:schemeClr>
                </a:solidFill>
                <a:effectLst/>
                <a:latin typeface="+mn-ea"/>
              </a:rPr>
              <a:t>RENDERING</a:t>
            </a:r>
            <a:endParaRPr lang="zh-CN" altLang="en-US" sz="1000" dirty="0">
              <a:solidFill>
                <a:schemeClr val="bg1">
                  <a:lumMod val="75000"/>
                </a:schemeClr>
              </a:solidFill>
              <a:effectLst/>
              <a:latin typeface="+mn-ea"/>
            </a:endParaRPr>
          </a:p>
        </p:txBody>
      </p:sp>
      <p:sp>
        <p:nvSpPr>
          <p:cNvPr id="16" name="文本框 15">
            <a:extLst>
              <a:ext uri="{FF2B5EF4-FFF2-40B4-BE49-F238E27FC236}">
                <a16:creationId xmlns:a16="http://schemas.microsoft.com/office/drawing/2014/main" id="{431E6866-A4CE-433C-8DB1-D2CF6C7087C5}"/>
              </a:ext>
            </a:extLst>
          </p:cNvPr>
          <p:cNvSpPr txBox="1"/>
          <p:nvPr/>
        </p:nvSpPr>
        <p:spPr>
          <a:xfrm>
            <a:off x="7421781" y="4675215"/>
            <a:ext cx="798014" cy="400110"/>
          </a:xfrm>
          <a:prstGeom prst="rect">
            <a:avLst/>
          </a:prstGeom>
          <a:noFill/>
        </p:spPr>
        <p:txBody>
          <a:bodyPr wrap="square">
            <a:spAutoFit/>
          </a:bodyPr>
          <a:lstStyle/>
          <a:p>
            <a:pPr algn="ctr"/>
            <a:r>
              <a:rPr lang="en-US" altLang="zh-CN" sz="2000" dirty="0">
                <a:solidFill>
                  <a:schemeClr val="accent2">
                    <a:lumMod val="90000"/>
                  </a:schemeClr>
                </a:solidFill>
                <a:effectLst/>
                <a:latin typeface="+mj-ea"/>
                <a:ea typeface="+mj-ea"/>
              </a:rPr>
              <a:t>02</a:t>
            </a:r>
            <a:endParaRPr lang="zh-CN" altLang="en-US" sz="2000" dirty="0">
              <a:solidFill>
                <a:schemeClr val="accent2">
                  <a:lumMod val="90000"/>
                </a:schemeClr>
              </a:solidFill>
              <a:effectLst/>
              <a:latin typeface="+mj-ea"/>
              <a:ea typeface="+mj-ea"/>
            </a:endParaRPr>
          </a:p>
        </p:txBody>
      </p:sp>
      <p:sp>
        <p:nvSpPr>
          <p:cNvPr id="18" name="椭圆 17">
            <a:extLst>
              <a:ext uri="{FF2B5EF4-FFF2-40B4-BE49-F238E27FC236}">
                <a16:creationId xmlns:a16="http://schemas.microsoft.com/office/drawing/2014/main" id="{23E3D10E-CA1F-4576-AE09-22CCB39427C2}"/>
              </a:ext>
            </a:extLst>
          </p:cNvPr>
          <p:cNvSpPr/>
          <p:nvPr/>
        </p:nvSpPr>
        <p:spPr>
          <a:xfrm>
            <a:off x="9365837" y="4475004"/>
            <a:ext cx="1387438" cy="1387438"/>
          </a:xfrm>
          <a:prstGeom prst="ellipse">
            <a:avLst/>
          </a:prstGeom>
          <a:solidFill>
            <a:schemeClr val="accent2">
              <a:alpha val="0"/>
            </a:schemeClr>
          </a:solidFill>
          <a:ln w="1905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77E87EF7-22E3-4FDA-A0F5-6C664D86A759}"/>
              </a:ext>
            </a:extLst>
          </p:cNvPr>
          <p:cNvSpPr txBox="1"/>
          <p:nvPr/>
        </p:nvSpPr>
        <p:spPr>
          <a:xfrm>
            <a:off x="9513874" y="5061001"/>
            <a:ext cx="1091365" cy="369332"/>
          </a:xfrm>
          <a:prstGeom prst="rect">
            <a:avLst/>
          </a:prstGeom>
          <a:noFill/>
        </p:spPr>
        <p:txBody>
          <a:bodyPr wrap="square">
            <a:spAutoFit/>
          </a:bodyPr>
          <a:lstStyle/>
          <a:p>
            <a:pPr algn="ctr"/>
            <a:r>
              <a:rPr lang="zh-CN" altLang="en-US" spc="120" dirty="0">
                <a:solidFill>
                  <a:schemeClr val="bg1"/>
                </a:solidFill>
                <a:effectLst/>
                <a:latin typeface="+mj-ea"/>
                <a:ea typeface="+mj-ea"/>
              </a:rPr>
              <a:t>内容审查</a:t>
            </a:r>
          </a:p>
        </p:txBody>
      </p:sp>
      <p:sp>
        <p:nvSpPr>
          <p:cNvPr id="20" name="文本框 19">
            <a:extLst>
              <a:ext uri="{FF2B5EF4-FFF2-40B4-BE49-F238E27FC236}">
                <a16:creationId xmlns:a16="http://schemas.microsoft.com/office/drawing/2014/main" id="{0B6642B1-71E4-4FD7-B555-9F29A3F1F6A3}"/>
              </a:ext>
            </a:extLst>
          </p:cNvPr>
          <p:cNvSpPr txBox="1"/>
          <p:nvPr/>
        </p:nvSpPr>
        <p:spPr>
          <a:xfrm>
            <a:off x="9440799" y="5416010"/>
            <a:ext cx="1237514" cy="246221"/>
          </a:xfrm>
          <a:prstGeom prst="rect">
            <a:avLst/>
          </a:prstGeom>
          <a:noFill/>
        </p:spPr>
        <p:txBody>
          <a:bodyPr wrap="square">
            <a:spAutoFit/>
          </a:bodyPr>
          <a:lstStyle/>
          <a:p>
            <a:pPr algn="ctr"/>
            <a:r>
              <a:rPr lang="en-US" altLang="zh-CN" sz="1000" dirty="0">
                <a:solidFill>
                  <a:schemeClr val="bg1">
                    <a:lumMod val="75000"/>
                  </a:schemeClr>
                </a:solidFill>
                <a:effectLst/>
                <a:latin typeface="+mn-ea"/>
              </a:rPr>
              <a:t>CENSORSHIP</a:t>
            </a:r>
          </a:p>
        </p:txBody>
      </p:sp>
      <p:sp>
        <p:nvSpPr>
          <p:cNvPr id="21" name="文本框 20">
            <a:extLst>
              <a:ext uri="{FF2B5EF4-FFF2-40B4-BE49-F238E27FC236}">
                <a16:creationId xmlns:a16="http://schemas.microsoft.com/office/drawing/2014/main" id="{10DCDE29-C67F-40A3-A7CE-5F3B3108C3F2}"/>
              </a:ext>
            </a:extLst>
          </p:cNvPr>
          <p:cNvSpPr txBox="1"/>
          <p:nvPr/>
        </p:nvSpPr>
        <p:spPr>
          <a:xfrm>
            <a:off x="9660549" y="4675215"/>
            <a:ext cx="798014" cy="400110"/>
          </a:xfrm>
          <a:prstGeom prst="rect">
            <a:avLst/>
          </a:prstGeom>
          <a:noFill/>
        </p:spPr>
        <p:txBody>
          <a:bodyPr wrap="square">
            <a:spAutoFit/>
          </a:bodyPr>
          <a:lstStyle/>
          <a:p>
            <a:pPr algn="ctr"/>
            <a:r>
              <a:rPr lang="en-US" altLang="zh-CN" sz="2000" dirty="0">
                <a:solidFill>
                  <a:schemeClr val="accent2">
                    <a:lumMod val="90000"/>
                  </a:schemeClr>
                </a:solidFill>
                <a:effectLst/>
                <a:latin typeface="+mj-ea"/>
                <a:ea typeface="+mj-ea"/>
              </a:rPr>
              <a:t>03</a:t>
            </a:r>
            <a:endParaRPr lang="zh-CN" altLang="en-US" sz="2000" dirty="0">
              <a:solidFill>
                <a:schemeClr val="accent2">
                  <a:lumMod val="90000"/>
                </a:schemeClr>
              </a:solidFill>
              <a:effectLst/>
              <a:latin typeface="+mj-ea"/>
              <a:ea typeface="+mj-ea"/>
            </a:endParaRPr>
          </a:p>
        </p:txBody>
      </p:sp>
      <p:sp>
        <p:nvSpPr>
          <p:cNvPr id="22" name="文本框 21">
            <a:extLst>
              <a:ext uri="{FF2B5EF4-FFF2-40B4-BE49-F238E27FC236}">
                <a16:creationId xmlns:a16="http://schemas.microsoft.com/office/drawing/2014/main" id="{6C42C403-6036-4A9E-BA06-7FE1E742804B}"/>
              </a:ext>
            </a:extLst>
          </p:cNvPr>
          <p:cNvSpPr txBox="1"/>
          <p:nvPr/>
        </p:nvSpPr>
        <p:spPr>
          <a:xfrm>
            <a:off x="4894649" y="2208866"/>
            <a:ext cx="5847498" cy="596830"/>
          </a:xfrm>
          <a:prstGeom prst="rect">
            <a:avLst/>
          </a:prstGeom>
          <a:noFill/>
        </p:spPr>
        <p:txBody>
          <a:bodyPr wrap="square">
            <a:spAutoFit/>
          </a:bodyPr>
          <a:lstStyle/>
          <a:p>
            <a:pPr algn="just">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无法完全脱离现实世界，它平行于现实世界，与之互通但又独立于现实世界，人们可以进行真实的社交和工作</a:t>
            </a:r>
            <a:r>
              <a:rPr kumimoji="0" lang="en-US" altLang="zh-CN" sz="1400" i="0" u="none" strike="noStrike" kern="1200" cap="none" spc="120" normalizeH="0" noProof="0" dirty="0">
                <a:ln>
                  <a:noFill/>
                </a:ln>
                <a:solidFill>
                  <a:schemeClr val="bg1">
                    <a:lumMod val="65000"/>
                  </a:schemeClr>
                </a:solidFill>
                <a:effectLst/>
                <a:uLnTx/>
                <a:uFillTx/>
                <a:latin typeface="+mn-ea"/>
                <a:cs typeface="+mn-cs"/>
              </a:rPr>
              <a:t>,</a:t>
            </a: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它平行于现实世界互通</a:t>
            </a:r>
            <a:endParaRPr lang="en-US" altLang="zh-CN" sz="1400" spc="120" dirty="0">
              <a:solidFill>
                <a:schemeClr val="bg1">
                  <a:lumMod val="65000"/>
                </a:schemeClr>
              </a:solidFill>
              <a:latin typeface="+mn-ea"/>
            </a:endParaRPr>
          </a:p>
        </p:txBody>
      </p:sp>
      <p:sp>
        <p:nvSpPr>
          <p:cNvPr id="23" name="文本框 22">
            <a:extLst>
              <a:ext uri="{FF2B5EF4-FFF2-40B4-BE49-F238E27FC236}">
                <a16:creationId xmlns:a16="http://schemas.microsoft.com/office/drawing/2014/main" id="{47640981-D00E-4ADB-B07A-9AE3D971E688}"/>
              </a:ext>
            </a:extLst>
          </p:cNvPr>
          <p:cNvSpPr txBox="1"/>
          <p:nvPr/>
        </p:nvSpPr>
        <p:spPr>
          <a:xfrm>
            <a:off x="4905776" y="2847391"/>
            <a:ext cx="5847499" cy="400110"/>
          </a:xfrm>
          <a:prstGeom prst="rect">
            <a:avLst/>
          </a:prstGeom>
          <a:noFill/>
        </p:spPr>
        <p:txBody>
          <a:bodyPr wrap="square">
            <a:spAutoFit/>
          </a:bodyPr>
          <a:lstStyle/>
          <a:p>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dolor sit di  </a:t>
            </a:r>
            <a:r>
              <a:rPr lang="en-US" altLang="zh-CN" sz="1000" dirty="0" err="1">
                <a:solidFill>
                  <a:schemeClr val="tx1">
                    <a:lumMod val="65000"/>
                    <a:lumOff val="35000"/>
                  </a:schemeClr>
                </a:solidFill>
                <a:latin typeface="+mn-ea"/>
              </a:rPr>
              <a:t>jjlgng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e.hd</a:t>
            </a:r>
            <a:r>
              <a:rPr lang="en-US" altLang="zh-CN" sz="1000" dirty="0">
                <a:solidFill>
                  <a:schemeClr val="tx1">
                    <a:lumMod val="65000"/>
                    <a:lumOff val="35000"/>
                  </a:schemeClr>
                </a:solidFill>
                <a:latin typeface="+mn-ea"/>
              </a:rPr>
              <a:t> sit </a:t>
            </a:r>
            <a:r>
              <a:rPr lang="en-US" altLang="zh-CN" sz="1000" dirty="0" err="1">
                <a:solidFill>
                  <a:schemeClr val="tx1">
                    <a:lumMod val="65000"/>
                    <a:lumOff val="35000"/>
                  </a:schemeClr>
                </a:solidFill>
                <a:latin typeface="+mn-ea"/>
              </a:rPr>
              <a:t>tol</a:t>
            </a:r>
            <a:r>
              <a:rPr lang="en-US" altLang="zh-CN" sz="1000" dirty="0">
                <a:solidFill>
                  <a:schemeClr val="tx1">
                    <a:lumMod val="65000"/>
                    <a:lumOff val="35000"/>
                  </a:schemeClr>
                </a:solidFill>
                <a:latin typeface="+mn-ea"/>
              </a:rPr>
              <a:t> or sit </a:t>
            </a:r>
            <a:r>
              <a:rPr lang="en-US" altLang="zh-CN" sz="1000" dirty="0" err="1">
                <a:solidFill>
                  <a:schemeClr val="tx1">
                    <a:lumMod val="65000"/>
                    <a:lumOff val="35000"/>
                  </a:schemeClr>
                </a:solidFill>
                <a:latin typeface="+mn-ea"/>
              </a:rPr>
              <a:t>amet</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dolor sit di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lk</a:t>
            </a:r>
            <a:endParaRPr lang="en-US" altLang="zh-CN" sz="1000" dirty="0">
              <a:solidFill>
                <a:schemeClr val="tx1">
                  <a:lumMod val="65000"/>
                  <a:lumOff val="35000"/>
                </a:schemeClr>
              </a:solidFill>
              <a:latin typeface="+mn-ea"/>
            </a:endParaRPr>
          </a:p>
        </p:txBody>
      </p:sp>
      <p:cxnSp>
        <p:nvCxnSpPr>
          <p:cNvPr id="24" name="直接连接符 23">
            <a:extLst>
              <a:ext uri="{FF2B5EF4-FFF2-40B4-BE49-F238E27FC236}">
                <a16:creationId xmlns:a16="http://schemas.microsoft.com/office/drawing/2014/main" id="{6E3441C7-54A5-4C0A-AEA4-9DFE79831A80}"/>
              </a:ext>
            </a:extLst>
          </p:cNvPr>
          <p:cNvCxnSpPr>
            <a:cxnSpLocks/>
          </p:cNvCxnSpPr>
          <p:nvPr/>
        </p:nvCxnSpPr>
        <p:spPr>
          <a:xfrm>
            <a:off x="4894648" y="3419625"/>
            <a:ext cx="5847499" cy="0"/>
          </a:xfrm>
          <a:prstGeom prst="line">
            <a:avLst/>
          </a:prstGeom>
          <a:ln w="19050">
            <a:solidFill>
              <a:schemeClr val="accent2">
                <a:lumMod val="9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4715E429-596D-4E9E-AD0B-912A6A63CC94}"/>
              </a:ext>
            </a:extLst>
          </p:cNvPr>
          <p:cNvSpPr txBox="1"/>
          <p:nvPr/>
        </p:nvSpPr>
        <p:spPr>
          <a:xfrm>
            <a:off x="4894649" y="3641672"/>
            <a:ext cx="5847498" cy="596830"/>
          </a:xfrm>
          <a:prstGeom prst="rect">
            <a:avLst/>
          </a:prstGeom>
          <a:noFill/>
        </p:spPr>
        <p:txBody>
          <a:bodyPr wrap="square">
            <a:spAutoFit/>
          </a:bodyPr>
          <a:lstStyle/>
          <a:p>
            <a:pPr algn="just">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无法完全脱离现实世界，它平行于现实世界，与之互通但又独立于现实世界，人们可以进行真实的社交和工作</a:t>
            </a:r>
            <a:r>
              <a:rPr kumimoji="0" lang="en-US" altLang="zh-CN" sz="1400" i="0" u="none" strike="noStrike" kern="1200" cap="none" spc="120" normalizeH="0" noProof="0" dirty="0">
                <a:ln>
                  <a:noFill/>
                </a:ln>
                <a:solidFill>
                  <a:schemeClr val="bg1">
                    <a:lumMod val="65000"/>
                  </a:schemeClr>
                </a:solidFill>
                <a:effectLst/>
                <a:uLnTx/>
                <a:uFillTx/>
                <a:latin typeface="+mn-ea"/>
                <a:cs typeface="+mn-cs"/>
              </a:rPr>
              <a:t>,</a:t>
            </a: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它平行于现实世界互通</a:t>
            </a:r>
            <a:endParaRPr lang="en-US" altLang="zh-CN" sz="1400" spc="120" dirty="0">
              <a:solidFill>
                <a:schemeClr val="bg1">
                  <a:lumMod val="65000"/>
                </a:schemeClr>
              </a:solidFill>
              <a:latin typeface="+mn-ea"/>
            </a:endParaRPr>
          </a:p>
        </p:txBody>
      </p:sp>
      <p:grpSp>
        <p:nvGrpSpPr>
          <p:cNvPr id="26" name="组合 25">
            <a:extLst>
              <a:ext uri="{FF2B5EF4-FFF2-40B4-BE49-F238E27FC236}">
                <a16:creationId xmlns:a16="http://schemas.microsoft.com/office/drawing/2014/main" id="{5DF3BFF2-0300-4170-B297-EB613FBFB1E4}"/>
              </a:ext>
            </a:extLst>
          </p:cNvPr>
          <p:cNvGrpSpPr/>
          <p:nvPr/>
        </p:nvGrpSpPr>
        <p:grpSpPr>
          <a:xfrm>
            <a:off x="574421" y="2433123"/>
            <a:ext cx="3769894" cy="3828348"/>
            <a:chOff x="1620073" y="2433052"/>
            <a:chExt cx="1168223" cy="1186337"/>
          </a:xfrm>
        </p:grpSpPr>
        <p:sp>
          <p:nvSpPr>
            <p:cNvPr id="27" name="等腰三角形 26">
              <a:extLst>
                <a:ext uri="{FF2B5EF4-FFF2-40B4-BE49-F238E27FC236}">
                  <a16:creationId xmlns:a16="http://schemas.microsoft.com/office/drawing/2014/main" id="{97C20453-A825-40CD-97B5-7EA6F7A76B05}"/>
                </a:ext>
              </a:extLst>
            </p:cNvPr>
            <p:cNvSpPr/>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28" name="等腰三角形 27">
              <a:extLst>
                <a:ext uri="{FF2B5EF4-FFF2-40B4-BE49-F238E27FC236}">
                  <a16:creationId xmlns:a16="http://schemas.microsoft.com/office/drawing/2014/main" id="{62B62B81-D5F3-4DC8-B102-126131FF8BB0}"/>
                </a:ext>
              </a:extLst>
            </p:cNvPr>
            <p:cNvSpPr/>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29" name="等腰三角形 28">
              <a:extLst>
                <a:ext uri="{FF2B5EF4-FFF2-40B4-BE49-F238E27FC236}">
                  <a16:creationId xmlns:a16="http://schemas.microsoft.com/office/drawing/2014/main" id="{015E82A7-9585-4243-90DE-58A6882AFF04}"/>
                </a:ext>
              </a:extLst>
            </p:cNvPr>
            <p:cNvSpPr/>
            <p:nvPr/>
          </p:nvSpPr>
          <p:spPr>
            <a:xfrm rot="10800000">
              <a:off x="1653494" y="2433052"/>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30" name="图片 29">
              <a:extLst>
                <a:ext uri="{FF2B5EF4-FFF2-40B4-BE49-F238E27FC236}">
                  <a16:creationId xmlns:a16="http://schemas.microsoft.com/office/drawing/2014/main" id="{33932003-75C6-4219-8C85-E3F2897144D0}"/>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31" name="图片 30">
              <a:extLst>
                <a:ext uri="{FF2B5EF4-FFF2-40B4-BE49-F238E27FC236}">
                  <a16:creationId xmlns:a16="http://schemas.microsoft.com/office/drawing/2014/main" id="{9D9401F9-E28C-478D-BF0B-98A3D6C1BAED}"/>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32" name="图片 31">
              <a:extLst>
                <a:ext uri="{FF2B5EF4-FFF2-40B4-BE49-F238E27FC236}">
                  <a16:creationId xmlns:a16="http://schemas.microsoft.com/office/drawing/2014/main" id="{96CC42D3-2E0B-4DE4-B8AF-44D158763BBB}"/>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pic>
        <p:nvPicPr>
          <p:cNvPr id="34" name="图片 33">
            <a:extLst>
              <a:ext uri="{FF2B5EF4-FFF2-40B4-BE49-F238E27FC236}">
                <a16:creationId xmlns:a16="http://schemas.microsoft.com/office/drawing/2014/main" id="{1A8839C1-5331-440A-B554-DD0A316B0817}"/>
              </a:ext>
            </a:extLst>
          </p:cNvPr>
          <p:cNvPicPr>
            <a:picLocks noChangeAspect="1"/>
          </p:cNvPicPr>
          <p:nvPr/>
        </p:nvPicPr>
        <p: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artisticLightScreen/>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a:off x="768204" y="1476479"/>
            <a:ext cx="3246630" cy="4865080"/>
          </a:xfrm>
          <a:prstGeom prst="rect">
            <a:avLst/>
          </a:prstGeom>
        </p:spPr>
      </p:pic>
      <p:grpSp>
        <p:nvGrpSpPr>
          <p:cNvPr id="12" name="组合 11">
            <a:extLst>
              <a:ext uri="{FF2B5EF4-FFF2-40B4-BE49-F238E27FC236}">
                <a16:creationId xmlns:a16="http://schemas.microsoft.com/office/drawing/2014/main" id="{6AD07327-6173-44FA-B73B-B17AC0F407B0}"/>
              </a:ext>
            </a:extLst>
          </p:cNvPr>
          <p:cNvGrpSpPr/>
          <p:nvPr/>
        </p:nvGrpSpPr>
        <p:grpSpPr>
          <a:xfrm>
            <a:off x="3766902" y="5172996"/>
            <a:ext cx="695598" cy="145341"/>
            <a:chOff x="3550191" y="5096052"/>
            <a:chExt cx="695598" cy="145341"/>
          </a:xfrm>
        </p:grpSpPr>
        <p:grpSp>
          <p:nvGrpSpPr>
            <p:cNvPr id="41" name="组合 40">
              <a:extLst>
                <a:ext uri="{FF2B5EF4-FFF2-40B4-BE49-F238E27FC236}">
                  <a16:creationId xmlns:a16="http://schemas.microsoft.com/office/drawing/2014/main" id="{2716D3D3-1227-4C42-9E70-C7EBC6B341B6}"/>
                </a:ext>
              </a:extLst>
            </p:cNvPr>
            <p:cNvGrpSpPr/>
            <p:nvPr/>
          </p:nvGrpSpPr>
          <p:grpSpPr>
            <a:xfrm rot="16200000" flipH="1">
              <a:off x="4026464" y="5022069"/>
              <a:ext cx="145341" cy="293308"/>
              <a:chOff x="2061949" y="5121387"/>
              <a:chExt cx="145341" cy="293308"/>
            </a:xfrm>
          </p:grpSpPr>
          <p:sp>
            <p:nvSpPr>
              <p:cNvPr id="42" name="箭头: V 形 41">
                <a:extLst>
                  <a:ext uri="{FF2B5EF4-FFF2-40B4-BE49-F238E27FC236}">
                    <a16:creationId xmlns:a16="http://schemas.microsoft.com/office/drawing/2014/main" id="{31D643AA-8BFF-4BC0-B945-B333E66A20E2}"/>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箭头: V 形 42">
                <a:extLst>
                  <a:ext uri="{FF2B5EF4-FFF2-40B4-BE49-F238E27FC236}">
                    <a16:creationId xmlns:a16="http://schemas.microsoft.com/office/drawing/2014/main" id="{D55653FC-C114-48F9-9D39-2157891ECD6E}"/>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a:extLst>
                <a:ext uri="{FF2B5EF4-FFF2-40B4-BE49-F238E27FC236}">
                  <a16:creationId xmlns:a16="http://schemas.microsoft.com/office/drawing/2014/main" id="{D71357F5-2C7E-4F7C-B95E-91E18D6D0346}"/>
                </a:ext>
              </a:extLst>
            </p:cNvPr>
            <p:cNvGrpSpPr/>
            <p:nvPr/>
          </p:nvGrpSpPr>
          <p:grpSpPr>
            <a:xfrm rot="16200000" flipH="1">
              <a:off x="3624174" y="5022069"/>
              <a:ext cx="145341" cy="293308"/>
              <a:chOff x="2061949" y="5121387"/>
              <a:chExt cx="145341" cy="293308"/>
            </a:xfrm>
          </p:grpSpPr>
          <p:sp>
            <p:nvSpPr>
              <p:cNvPr id="45" name="箭头: V 形 44">
                <a:extLst>
                  <a:ext uri="{FF2B5EF4-FFF2-40B4-BE49-F238E27FC236}">
                    <a16:creationId xmlns:a16="http://schemas.microsoft.com/office/drawing/2014/main" id="{304ACC7F-E74D-4643-892B-573E3BB0D93C}"/>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id="{7AFCBDF0-3E90-4F93-9DE5-6AD3481DB214}"/>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1935348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964BC8-68B0-4BEA-B3BD-A3473A895B3F}"/>
              </a:ext>
            </a:extLst>
          </p:cNvPr>
          <p:cNvSpPr>
            <a:spLocks noGrp="1"/>
          </p:cNvSpPr>
          <p:nvPr>
            <p:ph type="title"/>
          </p:nvPr>
        </p:nvSpPr>
        <p:spPr/>
        <p:txBody>
          <a:bodyPr/>
          <a:lstStyle/>
          <a:p>
            <a:r>
              <a:rPr lang="zh-CN" altLang="en-US" dirty="0"/>
              <a:t>地理技术</a:t>
            </a:r>
          </a:p>
        </p:txBody>
      </p:sp>
      <p:sp>
        <p:nvSpPr>
          <p:cNvPr id="9" name="文本框 8">
            <a:extLst>
              <a:ext uri="{FF2B5EF4-FFF2-40B4-BE49-F238E27FC236}">
                <a16:creationId xmlns:a16="http://schemas.microsoft.com/office/drawing/2014/main" id="{DF3F18E5-3846-453C-9391-0FEF45B33794}"/>
              </a:ext>
            </a:extLst>
          </p:cNvPr>
          <p:cNvSpPr txBox="1"/>
          <p:nvPr/>
        </p:nvSpPr>
        <p:spPr>
          <a:xfrm>
            <a:off x="5074402" y="1589924"/>
            <a:ext cx="1970172" cy="369332"/>
          </a:xfrm>
          <a:prstGeom prst="rect">
            <a:avLst/>
          </a:prstGeom>
          <a:noFill/>
        </p:spPr>
        <p:txBody>
          <a:bodyPr wrap="square">
            <a:spAutoFit/>
          </a:bodyPr>
          <a:lstStyle/>
          <a:p>
            <a:pPr algn="ctr"/>
            <a:r>
              <a:rPr lang="en-US" altLang="zh-CN" spc="120" dirty="0">
                <a:gradFill>
                  <a:gsLst>
                    <a:gs pos="0">
                      <a:schemeClr val="accent2">
                        <a:lumMod val="50000"/>
                      </a:schemeClr>
                    </a:gs>
                    <a:gs pos="100000">
                      <a:schemeClr val="accent2">
                        <a:lumMod val="75000"/>
                      </a:schemeClr>
                    </a:gs>
                  </a:gsLst>
                  <a:lin ang="5400000" scaled="1"/>
                </a:gradFill>
                <a:effectLst/>
                <a:latin typeface="字体圈欣意冠黑体" panose="00000500000000000000" pitchFamily="2" charset="-122"/>
                <a:ea typeface="字体圈欣意冠黑体" panose="00000500000000000000" pitchFamily="2" charset="-122"/>
              </a:rPr>
              <a:t>AI</a:t>
            </a:r>
            <a:r>
              <a:rPr lang="zh-CN" altLang="en-US" spc="120" dirty="0">
                <a:gradFill>
                  <a:gsLst>
                    <a:gs pos="0">
                      <a:schemeClr val="accent2">
                        <a:lumMod val="50000"/>
                      </a:schemeClr>
                    </a:gs>
                    <a:gs pos="100000">
                      <a:schemeClr val="accent2">
                        <a:lumMod val="75000"/>
                      </a:schemeClr>
                    </a:gs>
                  </a:gsLst>
                  <a:lin ang="5400000" scaled="1"/>
                </a:gradFill>
                <a:effectLst/>
                <a:latin typeface="字体圈欣意冠黑体" panose="00000500000000000000" pitchFamily="2" charset="-122"/>
                <a:ea typeface="字体圈欣意冠黑体" panose="00000500000000000000" pitchFamily="2" charset="-122"/>
              </a:rPr>
              <a:t>生成 用户参与</a:t>
            </a:r>
          </a:p>
        </p:txBody>
      </p:sp>
      <p:grpSp>
        <p:nvGrpSpPr>
          <p:cNvPr id="50" name="组合 49">
            <a:extLst>
              <a:ext uri="{FF2B5EF4-FFF2-40B4-BE49-F238E27FC236}">
                <a16:creationId xmlns:a16="http://schemas.microsoft.com/office/drawing/2014/main" id="{8BD6EFED-A98B-4030-8E68-C70E50BBFD7D}"/>
              </a:ext>
            </a:extLst>
          </p:cNvPr>
          <p:cNvGrpSpPr/>
          <p:nvPr/>
        </p:nvGrpSpPr>
        <p:grpSpPr>
          <a:xfrm>
            <a:off x="5516897" y="2262888"/>
            <a:ext cx="1085182" cy="894060"/>
            <a:chOff x="5516897" y="2262888"/>
            <a:chExt cx="1085182" cy="894060"/>
          </a:xfrm>
        </p:grpSpPr>
        <p:sp>
          <p:nvSpPr>
            <p:cNvPr id="12" name="任意多边形: 形状 11">
              <a:extLst>
                <a:ext uri="{FF2B5EF4-FFF2-40B4-BE49-F238E27FC236}">
                  <a16:creationId xmlns:a16="http://schemas.microsoft.com/office/drawing/2014/main" id="{78B48E50-8303-4921-87C4-963355815C10}"/>
                </a:ext>
              </a:extLst>
            </p:cNvPr>
            <p:cNvSpPr/>
            <p:nvPr/>
          </p:nvSpPr>
          <p:spPr>
            <a:xfrm>
              <a:off x="6204350" y="2262888"/>
              <a:ext cx="284938" cy="452981"/>
            </a:xfrm>
            <a:custGeom>
              <a:avLst/>
              <a:gdLst>
                <a:gd name="connsiteX0" fmla="*/ 100068 w 200080"/>
                <a:gd name="connsiteY0" fmla="*/ 140109 h 304891"/>
                <a:gd name="connsiteX1" fmla="*/ 59111 w 200080"/>
                <a:gd name="connsiteY1" fmla="*/ 97246 h 304891"/>
                <a:gd name="connsiteX2" fmla="*/ 101021 w 200080"/>
                <a:gd name="connsiteY2" fmla="*/ 55336 h 304891"/>
                <a:gd name="connsiteX3" fmla="*/ 142931 w 200080"/>
                <a:gd name="connsiteY3" fmla="*/ 97246 h 304891"/>
                <a:gd name="connsiteX4" fmla="*/ 130548 w 200080"/>
                <a:gd name="connsiteY4" fmla="*/ 126774 h 304891"/>
                <a:gd name="connsiteX5" fmla="*/ 100068 w 200080"/>
                <a:gd name="connsiteY5" fmla="*/ 140109 h 304891"/>
                <a:gd name="connsiteX6" fmla="*/ 59111 w 200080"/>
                <a:gd name="connsiteY6" fmla="*/ 7711 h 304891"/>
                <a:gd name="connsiteX7" fmla="*/ 11486 w 200080"/>
                <a:gd name="connsiteY7" fmla="*/ 50574 h 304891"/>
                <a:gd name="connsiteX8" fmla="*/ 6723 w 200080"/>
                <a:gd name="connsiteY8" fmla="*/ 132489 h 304891"/>
                <a:gd name="connsiteX9" fmla="*/ 52443 w 200080"/>
                <a:gd name="connsiteY9" fmla="*/ 231549 h 304891"/>
                <a:gd name="connsiteX10" fmla="*/ 82923 w 200080"/>
                <a:gd name="connsiteY10" fmla="*/ 294414 h 304891"/>
                <a:gd name="connsiteX11" fmla="*/ 100068 w 200080"/>
                <a:gd name="connsiteY11" fmla="*/ 304891 h 304891"/>
                <a:gd name="connsiteX12" fmla="*/ 117213 w 200080"/>
                <a:gd name="connsiteY12" fmla="*/ 294414 h 304891"/>
                <a:gd name="connsiteX13" fmla="*/ 147693 w 200080"/>
                <a:gd name="connsiteY13" fmla="*/ 231549 h 304891"/>
                <a:gd name="connsiteX14" fmla="*/ 193413 w 200080"/>
                <a:gd name="connsiteY14" fmla="*/ 133441 h 304891"/>
                <a:gd name="connsiteX15" fmla="*/ 200081 w 200080"/>
                <a:gd name="connsiteY15" fmla="*/ 97246 h 304891"/>
                <a:gd name="connsiteX16" fmla="*/ 59111 w 200080"/>
                <a:gd name="connsiteY16" fmla="*/ 7711 h 30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80" h="304891">
                  <a:moveTo>
                    <a:pt x="100068" y="140109"/>
                  </a:moveTo>
                  <a:cubicBezTo>
                    <a:pt x="77208" y="140109"/>
                    <a:pt x="58158" y="121059"/>
                    <a:pt x="59111" y="97246"/>
                  </a:cubicBezTo>
                  <a:cubicBezTo>
                    <a:pt x="59111" y="74386"/>
                    <a:pt x="78161" y="55336"/>
                    <a:pt x="101021" y="55336"/>
                  </a:cubicBezTo>
                  <a:cubicBezTo>
                    <a:pt x="123881" y="55336"/>
                    <a:pt x="142931" y="74386"/>
                    <a:pt x="142931" y="97246"/>
                  </a:cubicBezTo>
                  <a:cubicBezTo>
                    <a:pt x="142931" y="108676"/>
                    <a:pt x="138168" y="119154"/>
                    <a:pt x="130548" y="126774"/>
                  </a:cubicBezTo>
                  <a:cubicBezTo>
                    <a:pt x="121976" y="135346"/>
                    <a:pt x="111498" y="140109"/>
                    <a:pt x="100068" y="140109"/>
                  </a:cubicBezTo>
                  <a:close/>
                  <a:moveTo>
                    <a:pt x="59111" y="7711"/>
                  </a:moveTo>
                  <a:cubicBezTo>
                    <a:pt x="38156" y="15331"/>
                    <a:pt x="21963" y="31524"/>
                    <a:pt x="11486" y="50574"/>
                  </a:cubicBezTo>
                  <a:cubicBezTo>
                    <a:pt x="-1849" y="76291"/>
                    <a:pt x="-3754" y="105819"/>
                    <a:pt x="6723" y="132489"/>
                  </a:cubicBezTo>
                  <a:lnTo>
                    <a:pt x="52443" y="231549"/>
                  </a:lnTo>
                  <a:lnTo>
                    <a:pt x="82923" y="294414"/>
                  </a:lnTo>
                  <a:cubicBezTo>
                    <a:pt x="85781" y="301081"/>
                    <a:pt x="92448" y="304891"/>
                    <a:pt x="100068" y="304891"/>
                  </a:cubicBezTo>
                  <a:cubicBezTo>
                    <a:pt x="107688" y="304891"/>
                    <a:pt x="114356" y="301081"/>
                    <a:pt x="117213" y="294414"/>
                  </a:cubicBezTo>
                  <a:lnTo>
                    <a:pt x="147693" y="231549"/>
                  </a:lnTo>
                  <a:lnTo>
                    <a:pt x="193413" y="133441"/>
                  </a:lnTo>
                  <a:cubicBezTo>
                    <a:pt x="198176" y="122011"/>
                    <a:pt x="200081" y="109629"/>
                    <a:pt x="200081" y="97246"/>
                  </a:cubicBezTo>
                  <a:cubicBezTo>
                    <a:pt x="200081" y="30571"/>
                    <a:pt x="131501" y="-19911"/>
                    <a:pt x="59111" y="7711"/>
                  </a:cubicBezTo>
                  <a:close/>
                </a:path>
              </a:pathLst>
            </a:custGeom>
            <a:solidFill>
              <a:schemeClr val="bg1"/>
            </a:solidFill>
            <a:ln w="9525" cap="flat">
              <a:solidFill>
                <a:schemeClr val="accent2">
                  <a:lumMod val="90000"/>
                </a:schemeClr>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555D17A5-C830-417B-B8FF-1227CA46D481}"/>
                </a:ext>
              </a:extLst>
            </p:cNvPr>
            <p:cNvSpPr/>
            <p:nvPr/>
          </p:nvSpPr>
          <p:spPr>
            <a:xfrm>
              <a:off x="5516897" y="2364469"/>
              <a:ext cx="1085182" cy="792479"/>
            </a:xfrm>
            <a:custGeom>
              <a:avLst/>
              <a:gdLst>
                <a:gd name="connsiteX0" fmla="*/ 361950 w 762000"/>
                <a:gd name="connsiteY0" fmla="*/ 460058 h 533400"/>
                <a:gd name="connsiteX1" fmla="*/ 209550 w 762000"/>
                <a:gd name="connsiteY1" fmla="*/ 383858 h 533400"/>
                <a:gd name="connsiteX2" fmla="*/ 209550 w 762000"/>
                <a:gd name="connsiteY2" fmla="*/ 73343 h 533400"/>
                <a:gd name="connsiteX3" fmla="*/ 361950 w 762000"/>
                <a:gd name="connsiteY3" fmla="*/ 149543 h 533400"/>
                <a:gd name="connsiteX4" fmla="*/ 361950 w 762000"/>
                <a:gd name="connsiteY4" fmla="*/ 460058 h 533400"/>
                <a:gd name="connsiteX5" fmla="*/ 171450 w 762000"/>
                <a:gd name="connsiteY5" fmla="*/ 383858 h 533400"/>
                <a:gd name="connsiteX6" fmla="*/ 57150 w 762000"/>
                <a:gd name="connsiteY6" fmla="*/ 441008 h 533400"/>
                <a:gd name="connsiteX7" fmla="*/ 57150 w 762000"/>
                <a:gd name="connsiteY7" fmla="*/ 130493 h 533400"/>
                <a:gd name="connsiteX8" fmla="*/ 171450 w 762000"/>
                <a:gd name="connsiteY8" fmla="*/ 73343 h 533400"/>
                <a:gd name="connsiteX9" fmla="*/ 171450 w 762000"/>
                <a:gd name="connsiteY9" fmla="*/ 383858 h 533400"/>
                <a:gd name="connsiteX10" fmla="*/ 699135 w 762000"/>
                <a:gd name="connsiteY10" fmla="*/ 63818 h 533400"/>
                <a:gd name="connsiteX11" fmla="*/ 699135 w 762000"/>
                <a:gd name="connsiteY11" fmla="*/ 63818 h 533400"/>
                <a:gd name="connsiteX12" fmla="*/ 675323 w 762000"/>
                <a:gd name="connsiteY12" fmla="*/ 115252 h 533400"/>
                <a:gd name="connsiteX13" fmla="*/ 704850 w 762000"/>
                <a:gd name="connsiteY13" fmla="*/ 130493 h 533400"/>
                <a:gd name="connsiteX14" fmla="*/ 704850 w 762000"/>
                <a:gd name="connsiteY14" fmla="*/ 441008 h 533400"/>
                <a:gd name="connsiteX15" fmla="*/ 590550 w 762000"/>
                <a:gd name="connsiteY15" fmla="*/ 383858 h 533400"/>
                <a:gd name="connsiteX16" fmla="*/ 590550 w 762000"/>
                <a:gd name="connsiteY16" fmla="*/ 257175 h 533400"/>
                <a:gd name="connsiteX17" fmla="*/ 552450 w 762000"/>
                <a:gd name="connsiteY17" fmla="*/ 257175 h 533400"/>
                <a:gd name="connsiteX18" fmla="*/ 552450 w 762000"/>
                <a:gd name="connsiteY18" fmla="*/ 383858 h 533400"/>
                <a:gd name="connsiteX19" fmla="*/ 400050 w 762000"/>
                <a:gd name="connsiteY19" fmla="*/ 460058 h 533400"/>
                <a:gd name="connsiteX20" fmla="*/ 400050 w 762000"/>
                <a:gd name="connsiteY20" fmla="*/ 149543 h 533400"/>
                <a:gd name="connsiteX21" fmla="*/ 467678 w 762000"/>
                <a:gd name="connsiteY21" fmla="*/ 115252 h 533400"/>
                <a:gd name="connsiteX22" fmla="*/ 443865 w 762000"/>
                <a:gd name="connsiteY22" fmla="*/ 63818 h 533400"/>
                <a:gd name="connsiteX23" fmla="*/ 381000 w 762000"/>
                <a:gd name="connsiteY23" fmla="*/ 95250 h 533400"/>
                <a:gd name="connsiteX24" fmla="*/ 190500 w 762000"/>
                <a:gd name="connsiteY24" fmla="*/ 0 h 533400"/>
                <a:gd name="connsiteX25" fmla="*/ 0 w 762000"/>
                <a:gd name="connsiteY25" fmla="*/ 95250 h 533400"/>
                <a:gd name="connsiteX26" fmla="*/ 0 w 762000"/>
                <a:gd name="connsiteY26" fmla="*/ 533400 h 533400"/>
                <a:gd name="connsiteX27" fmla="*/ 190500 w 762000"/>
                <a:gd name="connsiteY27" fmla="*/ 438150 h 533400"/>
                <a:gd name="connsiteX28" fmla="*/ 381000 w 762000"/>
                <a:gd name="connsiteY28" fmla="*/ 533400 h 533400"/>
                <a:gd name="connsiteX29" fmla="*/ 571500 w 762000"/>
                <a:gd name="connsiteY29" fmla="*/ 438150 h 533400"/>
                <a:gd name="connsiteX30" fmla="*/ 762000 w 762000"/>
                <a:gd name="connsiteY30" fmla="*/ 533400 h 533400"/>
                <a:gd name="connsiteX31" fmla="*/ 762000 w 762000"/>
                <a:gd name="connsiteY31" fmla="*/ 95250 h 533400"/>
                <a:gd name="connsiteX32" fmla="*/ 699135 w 762000"/>
                <a:gd name="connsiteY32" fmla="*/ 6381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2000" h="533400">
                  <a:moveTo>
                    <a:pt x="361950" y="460058"/>
                  </a:moveTo>
                  <a:lnTo>
                    <a:pt x="209550" y="383858"/>
                  </a:lnTo>
                  <a:lnTo>
                    <a:pt x="209550" y="73343"/>
                  </a:lnTo>
                  <a:lnTo>
                    <a:pt x="361950" y="149543"/>
                  </a:lnTo>
                  <a:lnTo>
                    <a:pt x="361950" y="460058"/>
                  </a:lnTo>
                  <a:close/>
                  <a:moveTo>
                    <a:pt x="171450" y="383858"/>
                  </a:moveTo>
                  <a:lnTo>
                    <a:pt x="57150" y="441008"/>
                  </a:lnTo>
                  <a:lnTo>
                    <a:pt x="57150" y="130493"/>
                  </a:lnTo>
                  <a:lnTo>
                    <a:pt x="171450" y="73343"/>
                  </a:lnTo>
                  <a:lnTo>
                    <a:pt x="171450" y="383858"/>
                  </a:lnTo>
                  <a:close/>
                  <a:moveTo>
                    <a:pt x="699135" y="63818"/>
                  </a:moveTo>
                  <a:lnTo>
                    <a:pt x="699135" y="63818"/>
                  </a:lnTo>
                  <a:lnTo>
                    <a:pt x="675323" y="115252"/>
                  </a:lnTo>
                  <a:lnTo>
                    <a:pt x="704850" y="130493"/>
                  </a:lnTo>
                  <a:lnTo>
                    <a:pt x="704850" y="441008"/>
                  </a:lnTo>
                  <a:lnTo>
                    <a:pt x="590550" y="383858"/>
                  </a:lnTo>
                  <a:lnTo>
                    <a:pt x="590550" y="257175"/>
                  </a:lnTo>
                  <a:lnTo>
                    <a:pt x="552450" y="257175"/>
                  </a:lnTo>
                  <a:lnTo>
                    <a:pt x="552450" y="383858"/>
                  </a:lnTo>
                  <a:lnTo>
                    <a:pt x="400050" y="460058"/>
                  </a:lnTo>
                  <a:lnTo>
                    <a:pt x="400050" y="149543"/>
                  </a:lnTo>
                  <a:lnTo>
                    <a:pt x="467678" y="115252"/>
                  </a:lnTo>
                  <a:lnTo>
                    <a:pt x="443865" y="63818"/>
                  </a:lnTo>
                  <a:lnTo>
                    <a:pt x="381000" y="95250"/>
                  </a:lnTo>
                  <a:lnTo>
                    <a:pt x="190500" y="0"/>
                  </a:lnTo>
                  <a:lnTo>
                    <a:pt x="0" y="95250"/>
                  </a:lnTo>
                  <a:lnTo>
                    <a:pt x="0" y="533400"/>
                  </a:lnTo>
                  <a:lnTo>
                    <a:pt x="190500" y="438150"/>
                  </a:lnTo>
                  <a:lnTo>
                    <a:pt x="381000" y="533400"/>
                  </a:lnTo>
                  <a:lnTo>
                    <a:pt x="571500" y="438150"/>
                  </a:lnTo>
                  <a:lnTo>
                    <a:pt x="762000" y="533400"/>
                  </a:lnTo>
                  <a:lnTo>
                    <a:pt x="762000" y="95250"/>
                  </a:lnTo>
                  <a:lnTo>
                    <a:pt x="699135" y="63818"/>
                  </a:lnTo>
                  <a:close/>
                </a:path>
              </a:pathLst>
            </a:custGeom>
            <a:solidFill>
              <a:schemeClr val="bg1"/>
            </a:solidFill>
            <a:ln w="9525" cap="flat">
              <a:solidFill>
                <a:schemeClr val="accent2">
                  <a:lumMod val="90000"/>
                </a:schemeClr>
              </a:solidFill>
              <a:prstDash val="solid"/>
              <a:miter/>
            </a:ln>
          </p:spPr>
          <p:txBody>
            <a:bodyPr rtlCol="0" anchor="ctr"/>
            <a:lstStyle/>
            <a:p>
              <a:endParaRPr lang="zh-CN" altLang="en-US"/>
            </a:p>
          </p:txBody>
        </p:sp>
      </p:grpSp>
      <p:sp>
        <p:nvSpPr>
          <p:cNvPr id="7" name="文本框 6">
            <a:extLst>
              <a:ext uri="{FF2B5EF4-FFF2-40B4-BE49-F238E27FC236}">
                <a16:creationId xmlns:a16="http://schemas.microsoft.com/office/drawing/2014/main" id="{367E2660-EE6E-4E3B-83CC-B789056F0CB4}"/>
              </a:ext>
            </a:extLst>
          </p:cNvPr>
          <p:cNvSpPr txBox="1"/>
          <p:nvPr/>
        </p:nvSpPr>
        <p:spPr>
          <a:xfrm>
            <a:off x="1433526" y="3941370"/>
            <a:ext cx="2244460" cy="369332"/>
          </a:xfrm>
          <a:prstGeom prst="rect">
            <a:avLst/>
          </a:prstGeom>
          <a:noFill/>
        </p:spPr>
        <p:txBody>
          <a:bodyPr wrap="square">
            <a:spAutoFit/>
          </a:bodyPr>
          <a:lstStyle/>
          <a:p>
            <a:pPr algn="ct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开放的可编辑世界</a:t>
            </a:r>
          </a:p>
        </p:txBody>
      </p:sp>
      <p:sp>
        <p:nvSpPr>
          <p:cNvPr id="15" name="文本框 14">
            <a:extLst>
              <a:ext uri="{FF2B5EF4-FFF2-40B4-BE49-F238E27FC236}">
                <a16:creationId xmlns:a16="http://schemas.microsoft.com/office/drawing/2014/main" id="{B27513B2-C068-4BAF-99CB-210A6037B05E}"/>
              </a:ext>
            </a:extLst>
          </p:cNvPr>
          <p:cNvSpPr txBox="1"/>
          <p:nvPr/>
        </p:nvSpPr>
        <p:spPr>
          <a:xfrm>
            <a:off x="1144842" y="4401921"/>
            <a:ext cx="2821828" cy="523220"/>
          </a:xfrm>
          <a:prstGeom prst="rect">
            <a:avLst/>
          </a:prstGeom>
          <a:noFill/>
        </p:spPr>
        <p:txBody>
          <a:bodyPr wrap="square">
            <a:spAutoFit/>
          </a:bodyPr>
          <a:lstStyle/>
          <a:p>
            <a:pPr algn="ctr"/>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无法完全脱离现实世界，它平行于现实世界，与之互通但又独立</a:t>
            </a:r>
            <a:endParaRPr lang="en-US" altLang="zh-CN" sz="1400" dirty="0">
              <a:solidFill>
                <a:schemeClr val="bg1">
                  <a:lumMod val="65000"/>
                </a:schemeClr>
              </a:solidFill>
              <a:latin typeface="+mn-ea"/>
            </a:endParaRPr>
          </a:p>
        </p:txBody>
      </p:sp>
      <p:sp>
        <p:nvSpPr>
          <p:cNvPr id="16" name="文本框 15">
            <a:extLst>
              <a:ext uri="{FF2B5EF4-FFF2-40B4-BE49-F238E27FC236}">
                <a16:creationId xmlns:a16="http://schemas.microsoft.com/office/drawing/2014/main" id="{1EE2A653-624B-4765-9D85-A140177D78DB}"/>
              </a:ext>
            </a:extLst>
          </p:cNvPr>
          <p:cNvSpPr txBox="1"/>
          <p:nvPr/>
        </p:nvSpPr>
        <p:spPr>
          <a:xfrm>
            <a:off x="1071759" y="4958481"/>
            <a:ext cx="2967995" cy="400110"/>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amcet</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convstetuer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ipscum</a:t>
            </a:r>
            <a:r>
              <a:rPr lang="en-US" altLang="zh-CN" sz="1000" dirty="0">
                <a:solidFill>
                  <a:schemeClr val="tx1">
                    <a:lumMod val="65000"/>
                    <a:lumOff val="35000"/>
                  </a:schemeClr>
                </a:solidFill>
                <a:latin typeface="+mn-ea"/>
              </a:rPr>
              <a:t> dolor sit </a:t>
            </a:r>
            <a:r>
              <a:rPr lang="en-US" altLang="zh-CN" sz="1000" dirty="0" err="1">
                <a:solidFill>
                  <a:schemeClr val="tx1">
                    <a:lumMod val="65000"/>
                    <a:lumOff val="35000"/>
                  </a:schemeClr>
                </a:solidFill>
                <a:latin typeface="+mn-ea"/>
              </a:rPr>
              <a:t>digfvsad</a:t>
            </a:r>
            <a:endParaRPr lang="en-US" altLang="zh-CN" sz="1000" dirty="0">
              <a:solidFill>
                <a:schemeClr val="tx1">
                  <a:lumMod val="65000"/>
                  <a:lumOff val="35000"/>
                </a:schemeClr>
              </a:solidFill>
              <a:latin typeface="+mn-ea"/>
            </a:endParaRPr>
          </a:p>
        </p:txBody>
      </p:sp>
      <p:grpSp>
        <p:nvGrpSpPr>
          <p:cNvPr id="23" name="组合 22">
            <a:extLst>
              <a:ext uri="{FF2B5EF4-FFF2-40B4-BE49-F238E27FC236}">
                <a16:creationId xmlns:a16="http://schemas.microsoft.com/office/drawing/2014/main" id="{31F85E4F-E725-46F2-BA18-53C9671DF59F}"/>
              </a:ext>
            </a:extLst>
          </p:cNvPr>
          <p:cNvGrpSpPr/>
          <p:nvPr/>
        </p:nvGrpSpPr>
        <p:grpSpPr>
          <a:xfrm rot="10800000" flipH="1">
            <a:off x="2483086" y="3572038"/>
            <a:ext cx="145341" cy="293308"/>
            <a:chOff x="2061949" y="5121387"/>
            <a:chExt cx="145341" cy="293308"/>
          </a:xfrm>
        </p:grpSpPr>
        <p:sp>
          <p:nvSpPr>
            <p:cNvPr id="24" name="箭头: V 形 23">
              <a:extLst>
                <a:ext uri="{FF2B5EF4-FFF2-40B4-BE49-F238E27FC236}">
                  <a16:creationId xmlns:a16="http://schemas.microsoft.com/office/drawing/2014/main" id="{C2F1E77A-1267-4F4A-8E41-89557123E0DA}"/>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id="{F4BAAFD7-5102-4775-8A29-7F7A5F071CF6}"/>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文本框 29">
            <a:extLst>
              <a:ext uri="{FF2B5EF4-FFF2-40B4-BE49-F238E27FC236}">
                <a16:creationId xmlns:a16="http://schemas.microsoft.com/office/drawing/2014/main" id="{1C3E3B1E-C0F6-455D-BD2A-ECC181691A9F}"/>
              </a:ext>
            </a:extLst>
          </p:cNvPr>
          <p:cNvSpPr txBox="1"/>
          <p:nvPr/>
        </p:nvSpPr>
        <p:spPr>
          <a:xfrm>
            <a:off x="4725730" y="3941370"/>
            <a:ext cx="2740539" cy="369332"/>
          </a:xfrm>
          <a:prstGeom prst="rect">
            <a:avLst/>
          </a:prstGeom>
          <a:noFill/>
        </p:spPr>
        <p:txBody>
          <a:bodyPr wrap="square">
            <a:spAutoFit/>
          </a:bodyPr>
          <a:lstStyle/>
          <a:p>
            <a:pPr algn="ct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庞大的地理空间供用户选择</a:t>
            </a:r>
          </a:p>
        </p:txBody>
      </p:sp>
      <p:sp>
        <p:nvSpPr>
          <p:cNvPr id="31" name="文本框 30">
            <a:extLst>
              <a:ext uri="{FF2B5EF4-FFF2-40B4-BE49-F238E27FC236}">
                <a16:creationId xmlns:a16="http://schemas.microsoft.com/office/drawing/2014/main" id="{1864345D-4404-4603-86EA-07F223A52616}"/>
              </a:ext>
            </a:extLst>
          </p:cNvPr>
          <p:cNvSpPr txBox="1"/>
          <p:nvPr/>
        </p:nvSpPr>
        <p:spPr>
          <a:xfrm>
            <a:off x="4685085" y="4401921"/>
            <a:ext cx="2821829" cy="523220"/>
          </a:xfrm>
          <a:prstGeom prst="rect">
            <a:avLst/>
          </a:prstGeom>
          <a:noFill/>
        </p:spPr>
        <p:txBody>
          <a:bodyPr wrap="square">
            <a:spAutoFit/>
          </a:bodyPr>
          <a:lstStyle/>
          <a:p>
            <a:pPr algn="ctr"/>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无法完全脱离现实世界，它平行于现实世界，与之互通但又独立</a:t>
            </a:r>
            <a:endParaRPr lang="en-US" altLang="zh-CN" sz="1400" dirty="0">
              <a:solidFill>
                <a:schemeClr val="bg1">
                  <a:lumMod val="65000"/>
                </a:schemeClr>
              </a:solidFill>
              <a:latin typeface="+mn-ea"/>
            </a:endParaRPr>
          </a:p>
        </p:txBody>
      </p:sp>
      <p:grpSp>
        <p:nvGrpSpPr>
          <p:cNvPr id="33" name="组合 32">
            <a:extLst>
              <a:ext uri="{FF2B5EF4-FFF2-40B4-BE49-F238E27FC236}">
                <a16:creationId xmlns:a16="http://schemas.microsoft.com/office/drawing/2014/main" id="{6F2675D8-358A-4F80-808D-DAC4854CE02D}"/>
              </a:ext>
            </a:extLst>
          </p:cNvPr>
          <p:cNvGrpSpPr/>
          <p:nvPr/>
        </p:nvGrpSpPr>
        <p:grpSpPr>
          <a:xfrm rot="10800000" flipH="1">
            <a:off x="6023329" y="3572038"/>
            <a:ext cx="145341" cy="293308"/>
            <a:chOff x="2061949" y="5121387"/>
            <a:chExt cx="145341" cy="293308"/>
          </a:xfrm>
        </p:grpSpPr>
        <p:sp>
          <p:nvSpPr>
            <p:cNvPr id="34" name="箭头: V 形 33">
              <a:extLst>
                <a:ext uri="{FF2B5EF4-FFF2-40B4-BE49-F238E27FC236}">
                  <a16:creationId xmlns:a16="http://schemas.microsoft.com/office/drawing/2014/main" id="{39E70A94-BC08-444C-A207-64439D9EB28E}"/>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id="{32C83959-B750-40F0-B7C4-CF8FA2C14246}"/>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6" name="文本框 35">
            <a:extLst>
              <a:ext uri="{FF2B5EF4-FFF2-40B4-BE49-F238E27FC236}">
                <a16:creationId xmlns:a16="http://schemas.microsoft.com/office/drawing/2014/main" id="{C5FEBD69-2B90-4C45-82EE-84B60EFE0D85}"/>
              </a:ext>
            </a:extLst>
          </p:cNvPr>
          <p:cNvSpPr txBox="1"/>
          <p:nvPr/>
        </p:nvSpPr>
        <p:spPr>
          <a:xfrm>
            <a:off x="8463163" y="3941370"/>
            <a:ext cx="2391150" cy="369332"/>
          </a:xfrm>
          <a:prstGeom prst="rect">
            <a:avLst/>
          </a:prstGeom>
          <a:noFill/>
        </p:spPr>
        <p:txBody>
          <a:bodyPr wrap="square">
            <a:spAutoFit/>
          </a:bodyPr>
          <a:lstStyle/>
          <a:p>
            <a:pPr algn="ct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产生大量虚实融合场景</a:t>
            </a:r>
          </a:p>
        </p:txBody>
      </p:sp>
      <p:sp>
        <p:nvSpPr>
          <p:cNvPr id="37" name="文本框 36">
            <a:extLst>
              <a:ext uri="{FF2B5EF4-FFF2-40B4-BE49-F238E27FC236}">
                <a16:creationId xmlns:a16="http://schemas.microsoft.com/office/drawing/2014/main" id="{F803873E-1C9A-431F-ABFD-A4DD22C2475C}"/>
              </a:ext>
            </a:extLst>
          </p:cNvPr>
          <p:cNvSpPr txBox="1"/>
          <p:nvPr/>
        </p:nvSpPr>
        <p:spPr>
          <a:xfrm>
            <a:off x="8247823" y="4401921"/>
            <a:ext cx="2821831" cy="523220"/>
          </a:xfrm>
          <a:prstGeom prst="rect">
            <a:avLst/>
          </a:prstGeom>
          <a:noFill/>
        </p:spPr>
        <p:txBody>
          <a:bodyPr wrap="square">
            <a:spAutoFit/>
          </a:bodyPr>
          <a:lstStyle/>
          <a:p>
            <a:pPr algn="ctr"/>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无法完全脱离现实世界，它平行于现实世界，与之互通但又独立</a:t>
            </a:r>
            <a:endParaRPr lang="en-US" altLang="zh-CN" sz="1400" dirty="0">
              <a:solidFill>
                <a:schemeClr val="bg1">
                  <a:lumMod val="65000"/>
                </a:schemeClr>
              </a:solidFill>
              <a:latin typeface="+mn-ea"/>
            </a:endParaRPr>
          </a:p>
        </p:txBody>
      </p:sp>
      <p:grpSp>
        <p:nvGrpSpPr>
          <p:cNvPr id="39" name="组合 38">
            <a:extLst>
              <a:ext uri="{FF2B5EF4-FFF2-40B4-BE49-F238E27FC236}">
                <a16:creationId xmlns:a16="http://schemas.microsoft.com/office/drawing/2014/main" id="{DC7D613C-A57B-4DA0-BBCE-9641F2974EC2}"/>
              </a:ext>
            </a:extLst>
          </p:cNvPr>
          <p:cNvGrpSpPr/>
          <p:nvPr/>
        </p:nvGrpSpPr>
        <p:grpSpPr>
          <a:xfrm rot="10800000" flipH="1">
            <a:off x="9586068" y="3572038"/>
            <a:ext cx="145341" cy="293308"/>
            <a:chOff x="2061949" y="5121387"/>
            <a:chExt cx="145341" cy="293308"/>
          </a:xfrm>
        </p:grpSpPr>
        <p:sp>
          <p:nvSpPr>
            <p:cNvPr id="40" name="箭头: V 形 39">
              <a:extLst>
                <a:ext uri="{FF2B5EF4-FFF2-40B4-BE49-F238E27FC236}">
                  <a16:creationId xmlns:a16="http://schemas.microsoft.com/office/drawing/2014/main" id="{70CFAB71-0142-4C49-AD46-F105BF7EF4A4}"/>
                </a:ext>
              </a:extLst>
            </p:cNvPr>
            <p:cNvSpPr/>
            <p:nvPr/>
          </p:nvSpPr>
          <p:spPr>
            <a:xfrm rot="5400000" flipH="1">
              <a:off x="2061949" y="5121387"/>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箭头: V 形 40">
              <a:extLst>
                <a:ext uri="{FF2B5EF4-FFF2-40B4-BE49-F238E27FC236}">
                  <a16:creationId xmlns:a16="http://schemas.microsoft.com/office/drawing/2014/main" id="{CD975CAC-8592-4EB3-A0AC-C57C7E9D7A37}"/>
                </a:ext>
              </a:extLst>
            </p:cNvPr>
            <p:cNvSpPr/>
            <p:nvPr/>
          </p:nvSpPr>
          <p:spPr>
            <a:xfrm rot="5400000" flipH="1">
              <a:off x="2061949" y="5269354"/>
              <a:ext cx="145341" cy="145341"/>
            </a:xfrm>
            <a:prstGeom prst="chevron">
              <a:avLst>
                <a:gd name="adj" fmla="val 59434"/>
              </a:avLst>
            </a:prstGeom>
            <a:gradFill flip="none" rotWithShape="1">
              <a:gsLst>
                <a:gs pos="2000">
                  <a:schemeClr val="accent2"/>
                </a:gs>
                <a:gs pos="72000">
                  <a:schemeClr val="accent2">
                    <a:lumMod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5" name="文本框 44">
            <a:extLst>
              <a:ext uri="{FF2B5EF4-FFF2-40B4-BE49-F238E27FC236}">
                <a16:creationId xmlns:a16="http://schemas.microsoft.com/office/drawing/2014/main" id="{1D7CDDE3-3139-40C7-A1CF-1947CA0E9CF2}"/>
              </a:ext>
            </a:extLst>
          </p:cNvPr>
          <p:cNvSpPr txBox="1"/>
          <p:nvPr/>
        </p:nvSpPr>
        <p:spPr>
          <a:xfrm>
            <a:off x="4608405" y="1971828"/>
            <a:ext cx="2967994" cy="246221"/>
          </a:xfrm>
          <a:prstGeom prst="rect">
            <a:avLst/>
          </a:prstGeom>
          <a:noFill/>
        </p:spPr>
        <p:txBody>
          <a:bodyPr wrap="square">
            <a:spAutoFit/>
          </a:bodyPr>
          <a:lstStyle/>
          <a:p>
            <a:pPr algn="ctr"/>
            <a:r>
              <a:rPr lang="en-US" altLang="zh-CN" sz="1000" dirty="0">
                <a:solidFill>
                  <a:schemeClr val="accent2"/>
                </a:solidFill>
                <a:effectLst/>
                <a:latin typeface="+mn-ea"/>
              </a:rPr>
              <a:t>AI GENERATES USER PARTICIPATION</a:t>
            </a:r>
            <a:endParaRPr lang="zh-CN" altLang="en-US" sz="1000" dirty="0">
              <a:solidFill>
                <a:schemeClr val="accent2"/>
              </a:solidFill>
              <a:effectLst/>
              <a:latin typeface="+mn-ea"/>
            </a:endParaRPr>
          </a:p>
        </p:txBody>
      </p:sp>
      <p:cxnSp>
        <p:nvCxnSpPr>
          <p:cNvPr id="47" name="直接连接符 46">
            <a:extLst>
              <a:ext uri="{FF2B5EF4-FFF2-40B4-BE49-F238E27FC236}">
                <a16:creationId xmlns:a16="http://schemas.microsoft.com/office/drawing/2014/main" id="{E91CEF85-9197-4F8F-97E6-1BE45A9395DC}"/>
              </a:ext>
            </a:extLst>
          </p:cNvPr>
          <p:cNvCxnSpPr>
            <a:cxnSpLocks/>
          </p:cNvCxnSpPr>
          <p:nvPr/>
        </p:nvCxnSpPr>
        <p:spPr>
          <a:xfrm>
            <a:off x="6817489" y="2760708"/>
            <a:ext cx="4143736"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A60637C2-FE85-4690-A451-2EC138830774}"/>
              </a:ext>
            </a:extLst>
          </p:cNvPr>
          <p:cNvCxnSpPr>
            <a:cxnSpLocks/>
          </p:cNvCxnSpPr>
          <p:nvPr/>
        </p:nvCxnSpPr>
        <p:spPr>
          <a:xfrm>
            <a:off x="1240421" y="2760708"/>
            <a:ext cx="4143736" cy="0"/>
          </a:xfrm>
          <a:prstGeom prst="line">
            <a:avLst/>
          </a:prstGeom>
          <a:ln w="12700">
            <a:solidFill>
              <a:schemeClr val="accent2"/>
            </a:solidFill>
            <a:prstDash val="lgDash"/>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A90A6162-86DF-4207-AC70-3ED40C2E7E00}"/>
              </a:ext>
            </a:extLst>
          </p:cNvPr>
          <p:cNvSpPr/>
          <p:nvPr/>
        </p:nvSpPr>
        <p:spPr>
          <a:xfrm flipV="1">
            <a:off x="5445703" y="5623463"/>
            <a:ext cx="130059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59AA6A86-935C-49CE-B3A4-332C76CA2330}"/>
              </a:ext>
            </a:extLst>
          </p:cNvPr>
          <p:cNvSpPr txBox="1"/>
          <p:nvPr/>
        </p:nvSpPr>
        <p:spPr>
          <a:xfrm>
            <a:off x="4612002" y="4958481"/>
            <a:ext cx="2967995" cy="400110"/>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a:t>
            </a:r>
            <a:r>
              <a:rPr lang="en-US" altLang="zh-CN" sz="1000" dirty="0" err="1">
                <a:solidFill>
                  <a:schemeClr val="tx1">
                    <a:lumMod val="65000"/>
                    <a:lumOff val="35000"/>
                  </a:schemeClr>
                </a:solidFill>
                <a:latin typeface="+mn-ea"/>
              </a:rPr>
              <a:t>vdolor</a:t>
            </a:r>
            <a:r>
              <a:rPr lang="en-US" altLang="zh-CN" sz="1000" dirty="0">
                <a:solidFill>
                  <a:schemeClr val="tx1">
                    <a:lumMod val="65000"/>
                    <a:lumOff val="35000"/>
                  </a:schemeClr>
                </a:solidFill>
                <a:latin typeface="+mn-ea"/>
              </a:rPr>
              <a:t> sit </a:t>
            </a:r>
            <a:r>
              <a:rPr lang="en-US" altLang="zh-CN" sz="1000" dirty="0" err="1">
                <a:solidFill>
                  <a:schemeClr val="tx1">
                    <a:lumMod val="65000"/>
                    <a:lumOff val="35000"/>
                  </a:schemeClr>
                </a:solidFill>
                <a:latin typeface="+mn-ea"/>
              </a:rPr>
              <a:t>acmet</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ipsvum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doclor</a:t>
            </a:r>
            <a:r>
              <a:rPr lang="en-US" altLang="zh-CN" sz="1000" dirty="0">
                <a:solidFill>
                  <a:schemeClr val="tx1">
                    <a:lumMod val="65000"/>
                    <a:lumOff val="35000"/>
                  </a:schemeClr>
                </a:solidFill>
                <a:latin typeface="+mn-ea"/>
              </a:rPr>
              <a:t> sit </a:t>
            </a:r>
            <a:r>
              <a:rPr lang="en-US" altLang="zh-CN" sz="1000" dirty="0" err="1">
                <a:solidFill>
                  <a:schemeClr val="tx1">
                    <a:lumMod val="65000"/>
                    <a:lumOff val="35000"/>
                  </a:schemeClr>
                </a:solidFill>
                <a:latin typeface="+mn-ea"/>
              </a:rPr>
              <a:t>digfsad</a:t>
            </a:r>
            <a:endParaRPr lang="en-US" altLang="zh-CN" sz="1000" dirty="0">
              <a:solidFill>
                <a:schemeClr val="tx1">
                  <a:lumMod val="65000"/>
                  <a:lumOff val="35000"/>
                </a:schemeClr>
              </a:solidFill>
              <a:latin typeface="+mn-ea"/>
            </a:endParaRPr>
          </a:p>
        </p:txBody>
      </p:sp>
      <p:sp>
        <p:nvSpPr>
          <p:cNvPr id="42" name="文本框 41">
            <a:extLst>
              <a:ext uri="{FF2B5EF4-FFF2-40B4-BE49-F238E27FC236}">
                <a16:creationId xmlns:a16="http://schemas.microsoft.com/office/drawing/2014/main" id="{398D42CE-B148-4DF5-B9DC-9D18D8B3445B}"/>
              </a:ext>
            </a:extLst>
          </p:cNvPr>
          <p:cNvSpPr txBox="1"/>
          <p:nvPr/>
        </p:nvSpPr>
        <p:spPr>
          <a:xfrm>
            <a:off x="8174741" y="4958481"/>
            <a:ext cx="2967995" cy="400110"/>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a:t>
            </a:r>
            <a:r>
              <a:rPr lang="en-US" altLang="zh-CN" sz="1000" dirty="0" err="1">
                <a:solidFill>
                  <a:schemeClr val="tx1">
                    <a:lumMod val="65000"/>
                    <a:lumOff val="35000"/>
                  </a:schemeClr>
                </a:solidFill>
                <a:latin typeface="+mn-ea"/>
              </a:rPr>
              <a:t>dolovcr</a:t>
            </a:r>
            <a:r>
              <a:rPr lang="en-US" altLang="zh-CN" sz="1000" dirty="0">
                <a:solidFill>
                  <a:schemeClr val="tx1">
                    <a:lumMod val="65000"/>
                    <a:lumOff val="35000"/>
                  </a:schemeClr>
                </a:solidFill>
                <a:latin typeface="+mn-ea"/>
              </a:rPr>
              <a:t>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ivpsucm</a:t>
            </a:r>
            <a:r>
              <a:rPr lang="en-US" altLang="zh-CN" sz="1000" dirty="0">
                <a:solidFill>
                  <a:schemeClr val="tx1">
                    <a:lumMod val="65000"/>
                    <a:lumOff val="35000"/>
                  </a:schemeClr>
                </a:solidFill>
                <a:latin typeface="+mn-ea"/>
              </a:rPr>
              <a:t> dolor sit </a:t>
            </a:r>
            <a:r>
              <a:rPr lang="en-US" altLang="zh-CN" sz="1000" dirty="0" err="1">
                <a:solidFill>
                  <a:schemeClr val="tx1">
                    <a:lumMod val="65000"/>
                    <a:lumOff val="35000"/>
                  </a:schemeClr>
                </a:solidFill>
                <a:latin typeface="+mn-ea"/>
              </a:rPr>
              <a:t>digfsad</a:t>
            </a:r>
            <a:endParaRPr lang="en-US" altLang="zh-CN" sz="1000" dirty="0">
              <a:solidFill>
                <a:schemeClr val="tx1">
                  <a:lumMod val="65000"/>
                  <a:lumOff val="35000"/>
                </a:schemeClr>
              </a:solidFill>
              <a:latin typeface="+mn-ea"/>
            </a:endParaRPr>
          </a:p>
        </p:txBody>
      </p:sp>
    </p:spTree>
    <p:extLst>
      <p:ext uri="{BB962C8B-B14F-4D97-AF65-F5344CB8AC3E}">
        <p14:creationId xmlns:p14="http://schemas.microsoft.com/office/powerpoint/2010/main" val="37275549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4CDBEF6-0B2D-4F9B-94AD-CAB966EFF12D}"/>
              </a:ext>
            </a:extLst>
          </p:cNvPr>
          <p:cNvSpPr txBox="1"/>
          <p:nvPr/>
        </p:nvSpPr>
        <p:spPr>
          <a:xfrm>
            <a:off x="5810498" y="1661997"/>
            <a:ext cx="1231427" cy="3154710"/>
          </a:xfrm>
          <a:prstGeom prst="rect">
            <a:avLst/>
          </a:prstGeom>
          <a:noFill/>
        </p:spPr>
        <p:txBody>
          <a:bodyPr wrap="none" rtlCol="0">
            <a:spAutoFit/>
          </a:bodyPr>
          <a:lstStyle/>
          <a:p>
            <a:pPr algn="dist"/>
            <a:r>
              <a:rPr lang="en-US" altLang="zh-CN" sz="199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rPr>
              <a:t>P</a:t>
            </a:r>
            <a:endParaRPr lang="zh-CN" altLang="en-US" sz="80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endParaRPr>
          </a:p>
        </p:txBody>
      </p:sp>
      <p:sp>
        <p:nvSpPr>
          <p:cNvPr id="5" name="文本框 4">
            <a:extLst>
              <a:ext uri="{FF2B5EF4-FFF2-40B4-BE49-F238E27FC236}">
                <a16:creationId xmlns:a16="http://schemas.microsoft.com/office/drawing/2014/main" id="{285943BB-016B-4D29-AED5-7A7F488E4198}"/>
              </a:ext>
            </a:extLst>
          </p:cNvPr>
          <p:cNvSpPr txBox="1"/>
          <p:nvPr/>
        </p:nvSpPr>
        <p:spPr>
          <a:xfrm flipH="1">
            <a:off x="6548315" y="3231222"/>
            <a:ext cx="4158652" cy="1200329"/>
          </a:xfrm>
          <a:prstGeom prst="rect">
            <a:avLst/>
          </a:prstGeom>
          <a:noFill/>
        </p:spPr>
        <p:txBody>
          <a:bodyPr wrap="square" rtlCol="0">
            <a:spAutoFit/>
          </a:bodyPr>
          <a:lstStyle/>
          <a:p>
            <a:pPr algn="dist"/>
            <a:r>
              <a:rPr kumimoji="0" lang="en-US" altLang="zh-CN" sz="7200" b="0" i="0" u="none" strike="noStrike" kern="1200" cap="none" normalizeH="0" baseline="0" noProof="0" dirty="0">
                <a:ln>
                  <a:noFill/>
                </a:ln>
                <a:solidFill>
                  <a:prstClr val="white"/>
                </a:solidFill>
                <a:effectLst>
                  <a:outerShdw dist="38100" algn="l" rotWithShape="0">
                    <a:schemeClr val="bg1">
                      <a:alpha val="40000"/>
                    </a:schemeClr>
                  </a:outerShdw>
                </a:effectLst>
                <a:uLnTx/>
                <a:uFillTx/>
                <a:latin typeface="Agency FB"/>
                <a:ea typeface="OPPOSans R"/>
                <a:cs typeface="+mn-cs"/>
              </a:rPr>
              <a:t>art</a:t>
            </a:r>
            <a:r>
              <a:rPr lang="en-US" altLang="zh-CN" sz="7200" dirty="0">
                <a:solidFill>
                  <a:prstClr val="white"/>
                </a:solidFill>
                <a:effectLst>
                  <a:outerShdw dist="38100" algn="l" rotWithShape="0">
                    <a:schemeClr val="bg1">
                      <a:alpha val="40000"/>
                    </a:schemeClr>
                  </a:outerShdw>
                </a:effectLst>
                <a:latin typeface="Agency FB"/>
                <a:ea typeface="OPPOSans R"/>
              </a:rPr>
              <a:t> </a:t>
            </a:r>
            <a:r>
              <a:rPr kumimoji="0" lang="en-US" altLang="zh-CN" sz="7200" b="0" i="0" u="none" strike="noStrike" kern="1200" cap="none" normalizeH="0" baseline="0" noProof="0" dirty="0" err="1">
                <a:ln>
                  <a:noFill/>
                </a:ln>
                <a:solidFill>
                  <a:prstClr val="white"/>
                </a:solidFill>
                <a:effectLst>
                  <a:outerShdw dist="38100" algn="l" rotWithShape="0">
                    <a:schemeClr val="bg1">
                      <a:alpha val="40000"/>
                    </a:schemeClr>
                  </a:outerShdw>
                </a:effectLst>
                <a:uLnTx/>
                <a:uFillTx/>
                <a:latin typeface="Agency FB"/>
                <a:ea typeface="OPPOSans R"/>
                <a:cs typeface="+mn-cs"/>
              </a:rPr>
              <a:t>fou</a:t>
            </a:r>
            <a:endParaRPr lang="zh-CN" altLang="en-US" sz="7200" dirty="0">
              <a:solidFill>
                <a:schemeClr val="bg1"/>
              </a:solidFill>
              <a:effectLst>
                <a:outerShdw dist="38100" algn="l" rotWithShape="0">
                  <a:schemeClr val="bg1">
                    <a:alpha val="40000"/>
                  </a:schemeClr>
                </a:outerShdw>
              </a:effectLst>
            </a:endParaRPr>
          </a:p>
        </p:txBody>
      </p:sp>
      <p:sp>
        <p:nvSpPr>
          <p:cNvPr id="6" name="文本框 5">
            <a:extLst>
              <a:ext uri="{FF2B5EF4-FFF2-40B4-BE49-F238E27FC236}">
                <a16:creationId xmlns:a16="http://schemas.microsoft.com/office/drawing/2014/main" id="{03ADDCD7-1769-46AB-B2C2-60A7102618F2}"/>
              </a:ext>
            </a:extLst>
          </p:cNvPr>
          <p:cNvSpPr txBox="1"/>
          <p:nvPr/>
        </p:nvSpPr>
        <p:spPr>
          <a:xfrm>
            <a:off x="7041925" y="2190962"/>
            <a:ext cx="3665042" cy="769441"/>
          </a:xfrm>
          <a:prstGeom prst="rect">
            <a:avLst/>
          </a:prstGeom>
          <a:noFill/>
          <a:effectLst/>
        </p:spPr>
        <p:txBody>
          <a:bodyPr wrap="square" rtlCol="0">
            <a:spAutoFit/>
          </a:bodyPr>
          <a:lstStyle>
            <a:defPPr>
              <a:defRPr lang="zh-CN"/>
            </a:defPPr>
            <a:lvl1pPr>
              <a:defRPr sz="80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pPr algn="dist"/>
            <a:r>
              <a:rPr lang="zh-CN" altLang="en-US" sz="4400" dirty="0">
                <a:solidFill>
                  <a:schemeClr val="accent2"/>
                </a:solidFill>
              </a:rPr>
              <a:t>元宇宙的发展</a:t>
            </a:r>
          </a:p>
        </p:txBody>
      </p:sp>
      <p:sp>
        <p:nvSpPr>
          <p:cNvPr id="7" name="文本框 6">
            <a:extLst>
              <a:ext uri="{FF2B5EF4-FFF2-40B4-BE49-F238E27FC236}">
                <a16:creationId xmlns:a16="http://schemas.microsoft.com/office/drawing/2014/main" id="{4F88DC1A-A1F0-495F-8976-230B41B3B240}"/>
              </a:ext>
            </a:extLst>
          </p:cNvPr>
          <p:cNvSpPr txBox="1"/>
          <p:nvPr/>
        </p:nvSpPr>
        <p:spPr>
          <a:xfrm>
            <a:off x="7041925" y="3121223"/>
            <a:ext cx="3665042" cy="307777"/>
          </a:xfrm>
          <a:prstGeom prst="rect">
            <a:avLst/>
          </a:prstGeom>
          <a:noFill/>
        </p:spPr>
        <p:txBody>
          <a:bodyPr wrap="square" rtlCol="0">
            <a:spAutoFit/>
          </a:bodyPr>
          <a:lstStyle/>
          <a:p>
            <a:pPr algn="dist"/>
            <a:r>
              <a:rPr lang="en-US" altLang="zh-CN" sz="1400" dirty="0">
                <a:solidFill>
                  <a:schemeClr val="bg1"/>
                </a:solidFill>
                <a:latin typeface="+mn-ea"/>
              </a:rPr>
              <a:t>DEVELOPMENT OF THE UNIVERSE</a:t>
            </a:r>
          </a:p>
        </p:txBody>
      </p:sp>
      <p:sp>
        <p:nvSpPr>
          <p:cNvPr id="8" name="文本框 7">
            <a:extLst>
              <a:ext uri="{FF2B5EF4-FFF2-40B4-BE49-F238E27FC236}">
                <a16:creationId xmlns:a16="http://schemas.microsoft.com/office/drawing/2014/main" id="{4AB74EB1-2F34-44E2-8F12-2BE643F4F932}"/>
              </a:ext>
            </a:extLst>
          </p:cNvPr>
          <p:cNvSpPr txBox="1"/>
          <p:nvPr/>
        </p:nvSpPr>
        <p:spPr>
          <a:xfrm>
            <a:off x="5930601" y="4431551"/>
            <a:ext cx="4776366" cy="450444"/>
          </a:xfrm>
          <a:prstGeom prst="rect">
            <a:avLst/>
          </a:prstGeom>
          <a:noFill/>
        </p:spPr>
        <p:txBody>
          <a:bodyPr wrap="square">
            <a:spAutoFit/>
          </a:bodyPr>
          <a:lstStyle/>
          <a:p>
            <a:pPr algn="ctr">
              <a:lnSpc>
                <a:spcPct val="120000"/>
              </a:lnSpc>
            </a:pPr>
            <a:r>
              <a:rPr lang="zh-CN" altLang="en-US" sz="1000" spc="120" dirty="0">
                <a:solidFill>
                  <a:schemeClr val="bg1">
                    <a:lumMod val="50000"/>
                  </a:schemeClr>
                </a:solidFill>
              </a:rPr>
              <a:t>如果可以创造千万个虚假的世界，而世界上只有一个真实的世界，那如何确定，我们现在所处的这个世界，就是那千万分之一的真实</a:t>
            </a:r>
          </a:p>
        </p:txBody>
      </p:sp>
      <p:pic>
        <p:nvPicPr>
          <p:cNvPr id="9" name="图片 8">
            <a:extLst>
              <a:ext uri="{FF2B5EF4-FFF2-40B4-BE49-F238E27FC236}">
                <a16:creationId xmlns:a16="http://schemas.microsoft.com/office/drawing/2014/main" id="{ECECC5F3-23B1-4A3A-9FBD-50133DF706DF}"/>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7255977" y="2683089"/>
            <a:ext cx="3212314" cy="469892"/>
          </a:xfrm>
          <a:prstGeom prst="rect">
            <a:avLst/>
          </a:prstGeom>
        </p:spPr>
      </p:pic>
      <p:grpSp>
        <p:nvGrpSpPr>
          <p:cNvPr id="10" name="组合 9">
            <a:extLst>
              <a:ext uri="{FF2B5EF4-FFF2-40B4-BE49-F238E27FC236}">
                <a16:creationId xmlns:a16="http://schemas.microsoft.com/office/drawing/2014/main" id="{435947DE-D94D-414D-ABE7-E71257BF5F35}"/>
              </a:ext>
            </a:extLst>
          </p:cNvPr>
          <p:cNvGrpSpPr/>
          <p:nvPr/>
        </p:nvGrpSpPr>
        <p:grpSpPr>
          <a:xfrm rot="5400000">
            <a:off x="8520245" y="3812193"/>
            <a:ext cx="145341" cy="293308"/>
            <a:chOff x="2061949" y="5121387"/>
            <a:chExt cx="145341" cy="293308"/>
          </a:xfrm>
        </p:grpSpPr>
        <p:sp>
          <p:nvSpPr>
            <p:cNvPr id="11" name="箭头: V 形 10">
              <a:extLst>
                <a:ext uri="{FF2B5EF4-FFF2-40B4-BE49-F238E27FC236}">
                  <a16:creationId xmlns:a16="http://schemas.microsoft.com/office/drawing/2014/main" id="{160495D6-E25B-4CDC-BE93-F003783D14A8}"/>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57BC8572-110D-4FAC-912B-B2BFECC522AD}"/>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框 12">
            <a:extLst>
              <a:ext uri="{FF2B5EF4-FFF2-40B4-BE49-F238E27FC236}">
                <a16:creationId xmlns:a16="http://schemas.microsoft.com/office/drawing/2014/main" id="{92C7E1AC-A5B9-4F91-92C2-988C12AF8E59}"/>
              </a:ext>
            </a:extLst>
          </p:cNvPr>
          <p:cNvSpPr txBox="1"/>
          <p:nvPr/>
        </p:nvSpPr>
        <p:spPr>
          <a:xfrm>
            <a:off x="2136993" y="4881995"/>
            <a:ext cx="2489038" cy="830997"/>
          </a:xfrm>
          <a:prstGeom prst="rect">
            <a:avLst/>
          </a:prstGeom>
          <a:noFill/>
        </p:spPr>
        <p:txBody>
          <a:bodyPr wrap="square">
            <a:spAutoFit/>
            <a:scene3d>
              <a:camera prst="perspectiveRight" fov="7200000">
                <a:rot lat="300000" lon="19499988" rev="0"/>
              </a:camera>
              <a:lightRig rig="threePt" dir="t"/>
            </a:scene3d>
            <a:sp3d extrusionH="44450">
              <a:extrusionClr>
                <a:schemeClr val="accent2"/>
              </a:extrusionClr>
            </a:sp3d>
          </a:bodyPr>
          <a:lstStyle/>
          <a:p>
            <a:pPr algn="dist"/>
            <a:r>
              <a:rPr lang="en-US" altLang="zh-CN" sz="4800" dirty="0">
                <a:solidFill>
                  <a:schemeClr val="bg1"/>
                </a:solidFill>
                <a:effectLst/>
              </a:rPr>
              <a:t>METAVERSE</a:t>
            </a:r>
            <a:endParaRPr lang="zh-CN" altLang="en-US" sz="4800" dirty="0">
              <a:solidFill>
                <a:schemeClr val="bg1"/>
              </a:solidFill>
              <a:effectLst/>
            </a:endParaRPr>
          </a:p>
        </p:txBody>
      </p:sp>
      <p:sp>
        <p:nvSpPr>
          <p:cNvPr id="14" name="文本框 13">
            <a:extLst>
              <a:ext uri="{FF2B5EF4-FFF2-40B4-BE49-F238E27FC236}">
                <a16:creationId xmlns:a16="http://schemas.microsoft.com/office/drawing/2014/main" id="{81E38D21-5AB4-4A62-90BF-18F2726E8415}"/>
              </a:ext>
            </a:extLst>
          </p:cNvPr>
          <p:cNvSpPr txBox="1"/>
          <p:nvPr>
            <p:custDataLst>
              <p:tags r:id="rId1"/>
            </p:custDataLst>
          </p:nvPr>
        </p:nvSpPr>
        <p:spPr>
          <a:xfrm rot="21428578">
            <a:off x="1977807" y="2304832"/>
            <a:ext cx="673369" cy="615553"/>
          </a:xfrm>
          <a:prstGeom prst="rect">
            <a:avLst/>
          </a:prstGeom>
          <a:noFill/>
          <a:effectLst/>
          <a:scene3d>
            <a:camera prst="perspectiveRight" fov="3600000">
              <a:rot lat="300000" lon="20399999" rev="0"/>
            </a:camera>
            <a:lightRig rig="threePt" dir="t"/>
          </a:scene3d>
        </p:spPr>
        <p:txBody>
          <a:bodyPr wrap="square" lIns="182880" tIns="91440" rIns="182880" bIns="91440" rtlCol="0">
            <a:spAutoFit/>
            <a:sp3d extrusionH="19050"/>
          </a:bodyPr>
          <a:lstStyle/>
          <a:p>
            <a:pPr algn="dist"/>
            <a:r>
              <a:rPr lang="en-US" altLang="zh-CN" sz="2800" dirty="0">
                <a:solidFill>
                  <a:schemeClr val="bg1"/>
                </a:solidFill>
                <a:effectLst>
                  <a:outerShdw blurRad="127000" dist="101600" dir="5400000" algn="t" rotWithShape="0">
                    <a:schemeClr val="bg1">
                      <a:alpha val="40000"/>
                    </a:schemeClr>
                  </a:outerShdw>
                </a:effectLst>
                <a:ea typeface="+mj-ea"/>
              </a:rPr>
              <a:t>04</a:t>
            </a:r>
            <a:endParaRPr lang="zh-CN" altLang="en-US" sz="2800" dirty="0">
              <a:solidFill>
                <a:schemeClr val="bg1"/>
              </a:solidFill>
              <a:effectLst>
                <a:outerShdw blurRad="127000" dist="101600" dir="5400000" algn="t" rotWithShape="0">
                  <a:schemeClr val="bg1">
                    <a:alpha val="40000"/>
                  </a:schemeClr>
                </a:outerShdw>
              </a:effectLst>
              <a:ea typeface="+mj-ea"/>
            </a:endParaRPr>
          </a:p>
        </p:txBody>
      </p:sp>
    </p:spTree>
    <p:extLst>
      <p:ext uri="{BB962C8B-B14F-4D97-AF65-F5344CB8AC3E}">
        <p14:creationId xmlns:p14="http://schemas.microsoft.com/office/powerpoint/2010/main" val="2371705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DF67AC-F849-4EB3-8E8E-B842507D9AA8}"/>
              </a:ext>
            </a:extLst>
          </p:cNvPr>
          <p:cNvSpPr>
            <a:spLocks noGrp="1"/>
          </p:cNvSpPr>
          <p:nvPr>
            <p:ph type="title"/>
          </p:nvPr>
        </p:nvSpPr>
        <p:spPr/>
        <p:txBody>
          <a:bodyPr/>
          <a:lstStyle/>
          <a:p>
            <a:r>
              <a:rPr lang="zh-CN" altLang="en-US" dirty="0"/>
              <a:t>元宇宙与游戏</a:t>
            </a:r>
          </a:p>
        </p:txBody>
      </p:sp>
      <p:sp>
        <p:nvSpPr>
          <p:cNvPr id="3" name="文本框 2">
            <a:extLst>
              <a:ext uri="{FF2B5EF4-FFF2-40B4-BE49-F238E27FC236}">
                <a16:creationId xmlns:a16="http://schemas.microsoft.com/office/drawing/2014/main" id="{94717DD2-ACD6-470C-B8D6-0A60F08F1CDB}"/>
              </a:ext>
            </a:extLst>
          </p:cNvPr>
          <p:cNvSpPr txBox="1"/>
          <p:nvPr/>
        </p:nvSpPr>
        <p:spPr>
          <a:xfrm>
            <a:off x="1565938" y="1276518"/>
            <a:ext cx="9060124" cy="596830"/>
          </a:xfrm>
          <a:prstGeom prst="rect">
            <a:avLst/>
          </a:prstGeom>
          <a:noFill/>
        </p:spPr>
        <p:txBody>
          <a:bodyPr wrap="square">
            <a:spAutoFit/>
          </a:bodyPr>
          <a:lstStyle/>
          <a:p>
            <a:pPr algn="ctr">
              <a:lnSpc>
                <a:spcPct val="120000"/>
              </a:lnSpc>
            </a:pPr>
            <a:r>
              <a:rPr lang="zh-CN" altLang="en-US" sz="1400" spc="120" dirty="0">
                <a:solidFill>
                  <a:schemeClr val="bg1"/>
                </a:solidFill>
                <a:latin typeface="+mn-ea"/>
              </a:rPr>
              <a:t>游戏被业界普遍认为是最有可能实现</a:t>
            </a:r>
            <a:r>
              <a:rPr lang="en-US" altLang="zh-CN" sz="1400" spc="120" dirty="0">
                <a:solidFill>
                  <a:schemeClr val="bg1"/>
                </a:solidFill>
                <a:latin typeface="+mn-ea"/>
              </a:rPr>
              <a:t>Metaverse</a:t>
            </a:r>
            <a:r>
              <a:rPr lang="zh-CN" altLang="en-US" sz="1400" spc="120" dirty="0">
                <a:solidFill>
                  <a:schemeClr val="bg1"/>
                </a:solidFill>
                <a:latin typeface="+mn-ea"/>
              </a:rPr>
              <a:t>的领域，因为它天然就具有虚拟场域以及玩家的虚拟化身。如今，游戏的功能已经超出了游戏本身，并在不断“打破次元”</a:t>
            </a:r>
          </a:p>
        </p:txBody>
      </p:sp>
      <p:grpSp>
        <p:nvGrpSpPr>
          <p:cNvPr id="147" name="组合 146">
            <a:extLst>
              <a:ext uri="{FF2B5EF4-FFF2-40B4-BE49-F238E27FC236}">
                <a16:creationId xmlns:a16="http://schemas.microsoft.com/office/drawing/2014/main" id="{42A15E9A-655F-4977-AB25-A5E9FBFF668D}"/>
              </a:ext>
            </a:extLst>
          </p:cNvPr>
          <p:cNvGrpSpPr/>
          <p:nvPr/>
        </p:nvGrpSpPr>
        <p:grpSpPr>
          <a:xfrm>
            <a:off x="689731" y="2989520"/>
            <a:ext cx="3209071" cy="3262855"/>
            <a:chOff x="689731" y="2989520"/>
            <a:chExt cx="3209071" cy="3262855"/>
          </a:xfrm>
        </p:grpSpPr>
        <p:sp>
          <p:nvSpPr>
            <p:cNvPr id="8" name="流程图: 离页连接符 7">
              <a:extLst>
                <a:ext uri="{FF2B5EF4-FFF2-40B4-BE49-F238E27FC236}">
                  <a16:creationId xmlns:a16="http://schemas.microsoft.com/office/drawing/2014/main" id="{6F2300A9-6464-497F-97CE-1068C38E78BC}"/>
                </a:ext>
              </a:extLst>
            </p:cNvPr>
            <p:cNvSpPr/>
            <p:nvPr/>
          </p:nvSpPr>
          <p:spPr>
            <a:xfrm rot="10800000">
              <a:off x="823794" y="2989520"/>
              <a:ext cx="2801378" cy="3140492"/>
            </a:xfrm>
            <a:prstGeom prst="flowChartOffpageConnector">
              <a:avLst/>
            </a:prstGeom>
            <a:solidFill>
              <a:schemeClr val="tx1">
                <a:alpha val="45000"/>
              </a:schemeClr>
            </a:solidFill>
            <a:ln>
              <a:gradFill>
                <a:gsLst>
                  <a:gs pos="26000">
                    <a:schemeClr val="accent2"/>
                  </a:gs>
                  <a:gs pos="100000">
                    <a:schemeClr val="accent2">
                      <a:lumMod val="50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半闭框 8">
              <a:extLst>
                <a:ext uri="{FF2B5EF4-FFF2-40B4-BE49-F238E27FC236}">
                  <a16:creationId xmlns:a16="http://schemas.microsoft.com/office/drawing/2014/main" id="{14CBE462-AB6F-4CDE-8C88-14A4511E6E8A}"/>
                </a:ext>
              </a:extLst>
            </p:cNvPr>
            <p:cNvSpPr/>
            <p:nvPr/>
          </p:nvSpPr>
          <p:spPr>
            <a:xfrm rot="10800000">
              <a:off x="3086039" y="5619341"/>
              <a:ext cx="434623" cy="428743"/>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 name="直接连接符 9">
              <a:extLst>
                <a:ext uri="{FF2B5EF4-FFF2-40B4-BE49-F238E27FC236}">
                  <a16:creationId xmlns:a16="http://schemas.microsoft.com/office/drawing/2014/main" id="{5142A877-480E-4C03-8DFB-A238540F294F}"/>
                </a:ext>
              </a:extLst>
            </p:cNvPr>
            <p:cNvCxnSpPr>
              <a:cxnSpLocks/>
            </p:cNvCxnSpPr>
            <p:nvPr/>
          </p:nvCxnSpPr>
          <p:spPr>
            <a:xfrm rot="10800000">
              <a:off x="2503412" y="3034113"/>
              <a:ext cx="859606" cy="386397"/>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198AD99-DFED-48C4-823E-87F601398B04}"/>
                </a:ext>
              </a:extLst>
            </p:cNvPr>
            <p:cNvCxnSpPr>
              <a:cxnSpLocks/>
            </p:cNvCxnSpPr>
            <p:nvPr/>
          </p:nvCxnSpPr>
          <p:spPr>
            <a:xfrm rot="10800000" flipH="1">
              <a:off x="1128974" y="3029301"/>
              <a:ext cx="859606" cy="386397"/>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94CE46E7-F12A-4D85-9BBB-10C1F04C424E}"/>
                </a:ext>
              </a:extLst>
            </p:cNvPr>
            <p:cNvCxnSpPr>
              <a:cxnSpLocks/>
            </p:cNvCxnSpPr>
            <p:nvPr/>
          </p:nvCxnSpPr>
          <p:spPr>
            <a:xfrm rot="10800000">
              <a:off x="2286140" y="3107372"/>
              <a:ext cx="425161" cy="191112"/>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9D45C80-756A-480C-9366-C97CB752D634}"/>
                </a:ext>
              </a:extLst>
            </p:cNvPr>
            <p:cNvCxnSpPr>
              <a:cxnSpLocks/>
            </p:cNvCxnSpPr>
            <p:nvPr/>
          </p:nvCxnSpPr>
          <p:spPr>
            <a:xfrm rot="10800000" flipH="1">
              <a:off x="1712111" y="3107372"/>
              <a:ext cx="425161" cy="191112"/>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432E1934-D086-48C5-A196-3D00AAFB0209}"/>
                </a:ext>
              </a:extLst>
            </p:cNvPr>
            <p:cNvSpPr/>
            <p:nvPr/>
          </p:nvSpPr>
          <p:spPr>
            <a:xfrm rot="10800000">
              <a:off x="1128974" y="6098407"/>
              <a:ext cx="487150" cy="60156"/>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C62ADFF-F8A0-4274-B973-E1FF4A9CD238}"/>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flipH="1">
              <a:off x="1173787" y="5989405"/>
              <a:ext cx="2725015" cy="262970"/>
            </a:xfrm>
            <a:prstGeom prst="rect">
              <a:avLst/>
            </a:prstGeom>
          </p:spPr>
        </p:pic>
        <p:pic>
          <p:nvPicPr>
            <p:cNvPr id="7" name="图片 6">
              <a:extLst>
                <a:ext uri="{FF2B5EF4-FFF2-40B4-BE49-F238E27FC236}">
                  <a16:creationId xmlns:a16="http://schemas.microsoft.com/office/drawing/2014/main" id="{4301E8EA-B284-40E3-A4F4-890F311A64BF}"/>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5400000" flipH="1">
              <a:off x="-379358" y="4489599"/>
              <a:ext cx="2366556" cy="228378"/>
            </a:xfrm>
            <a:prstGeom prst="rect">
              <a:avLst/>
            </a:prstGeom>
          </p:spPr>
        </p:pic>
      </p:grpSp>
      <p:grpSp>
        <p:nvGrpSpPr>
          <p:cNvPr id="15" name="组合 14">
            <a:extLst>
              <a:ext uri="{FF2B5EF4-FFF2-40B4-BE49-F238E27FC236}">
                <a16:creationId xmlns:a16="http://schemas.microsoft.com/office/drawing/2014/main" id="{028586C9-D3D7-417A-892E-DF9E540CF302}"/>
              </a:ext>
            </a:extLst>
          </p:cNvPr>
          <p:cNvGrpSpPr/>
          <p:nvPr/>
        </p:nvGrpSpPr>
        <p:grpSpPr>
          <a:xfrm>
            <a:off x="1481143" y="2369102"/>
            <a:ext cx="1486678" cy="498054"/>
            <a:chOff x="2921090" y="2618969"/>
            <a:chExt cx="1394444" cy="498054"/>
          </a:xfrm>
        </p:grpSpPr>
        <p:sp>
          <p:nvSpPr>
            <p:cNvPr id="16" name="矩形 15">
              <a:extLst>
                <a:ext uri="{FF2B5EF4-FFF2-40B4-BE49-F238E27FC236}">
                  <a16:creationId xmlns:a16="http://schemas.microsoft.com/office/drawing/2014/main" id="{0CF20555-2CAB-4C8C-B700-FA9894EDD21D}"/>
                </a:ext>
              </a:extLst>
            </p:cNvPr>
            <p:cNvSpPr/>
            <p:nvPr/>
          </p:nvSpPr>
          <p:spPr>
            <a:xfrm>
              <a:off x="2921090" y="2618969"/>
              <a:ext cx="1394444" cy="498054"/>
            </a:xfrm>
            <a:prstGeom prst="rect">
              <a:avLst/>
            </a:prstGeom>
            <a:noFill/>
            <a:ln w="6350">
              <a:solidFill>
                <a:schemeClr val="accent2">
                  <a:lumMod val="75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A65A4C71-52FC-4A3E-AA34-A4ABFC7514E9}"/>
                </a:ext>
              </a:extLst>
            </p:cNvPr>
            <p:cNvSpPr/>
            <p:nvPr/>
          </p:nvSpPr>
          <p:spPr>
            <a:xfrm>
              <a:off x="2981355" y="2683330"/>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A72BAB64-3206-4F92-85C0-9DD01FFE30D1}"/>
                </a:ext>
              </a:extLst>
            </p:cNvPr>
            <p:cNvSpPr/>
            <p:nvPr/>
          </p:nvSpPr>
          <p:spPr>
            <a:xfrm flipH="1" flipV="1">
              <a:off x="4139255" y="2961958"/>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171D9388-955D-4BA2-A204-F42581B0E246}"/>
                </a:ext>
              </a:extLst>
            </p:cNvPr>
            <p:cNvCxnSpPr>
              <a:cxnSpLocks/>
            </p:cNvCxnSpPr>
            <p:nvPr/>
          </p:nvCxnSpPr>
          <p:spPr>
            <a:xfrm>
              <a:off x="4043243" y="2683330"/>
              <a:ext cx="225552" cy="0"/>
            </a:xfrm>
            <a:prstGeom prst="line">
              <a:avLst/>
            </a:prstGeom>
            <a:ln>
              <a:solidFill>
                <a:schemeClr val="accent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861AF48-1EF3-41CD-92A9-152403312023}"/>
                </a:ext>
              </a:extLst>
            </p:cNvPr>
            <p:cNvCxnSpPr>
              <a:cxnSpLocks/>
            </p:cNvCxnSpPr>
            <p:nvPr/>
          </p:nvCxnSpPr>
          <p:spPr>
            <a:xfrm>
              <a:off x="2981355" y="3068638"/>
              <a:ext cx="225552" cy="0"/>
            </a:xfrm>
            <a:prstGeom prst="line">
              <a:avLst/>
            </a:prstGeom>
            <a:ln>
              <a:solidFill>
                <a:schemeClr val="accent2">
                  <a:lumMod val="90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47A1C7A3-C938-45F2-84F4-CC315B8A58FB}"/>
              </a:ext>
            </a:extLst>
          </p:cNvPr>
          <p:cNvSpPr txBox="1"/>
          <p:nvPr/>
        </p:nvSpPr>
        <p:spPr>
          <a:xfrm>
            <a:off x="1742620" y="2433463"/>
            <a:ext cx="963725" cy="369332"/>
          </a:xfrm>
          <a:prstGeom prst="rect">
            <a:avLst/>
          </a:prstGeom>
          <a:noFill/>
        </p:spPr>
        <p:txBody>
          <a:bodyPr wrap="none">
            <a:spAutoFit/>
          </a:bodyPr>
          <a:lstStyle/>
          <a:p>
            <a:pPr algn="ctr"/>
            <a:r>
              <a:rPr lang="en-US" altLang="zh-CN" dirty="0">
                <a:solidFill>
                  <a:schemeClr val="bg1"/>
                </a:solidFill>
                <a:latin typeface="+mj-ea"/>
                <a:ea typeface="+mj-ea"/>
              </a:rPr>
              <a:t>Roblox</a:t>
            </a:r>
            <a:endParaRPr lang="zh-CN" altLang="en-US" dirty="0">
              <a:solidFill>
                <a:schemeClr val="bg1"/>
              </a:solidFill>
              <a:latin typeface="+mj-ea"/>
              <a:ea typeface="+mj-ea"/>
            </a:endParaRPr>
          </a:p>
        </p:txBody>
      </p:sp>
      <p:sp>
        <p:nvSpPr>
          <p:cNvPr id="22" name="文本框 21">
            <a:extLst>
              <a:ext uri="{FF2B5EF4-FFF2-40B4-BE49-F238E27FC236}">
                <a16:creationId xmlns:a16="http://schemas.microsoft.com/office/drawing/2014/main" id="{4E668EE9-403D-45BA-9698-E8B2874F6307}"/>
              </a:ext>
            </a:extLst>
          </p:cNvPr>
          <p:cNvSpPr txBox="1"/>
          <p:nvPr/>
        </p:nvSpPr>
        <p:spPr>
          <a:xfrm>
            <a:off x="938046" y="3621269"/>
            <a:ext cx="2520372" cy="596830"/>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元宇宙平行于现实世界，与之互通但又独立于现实世界</a:t>
            </a:r>
            <a:endParaRPr lang="en-US" altLang="zh-CN" sz="1400" spc="120" dirty="0">
              <a:solidFill>
                <a:schemeClr val="bg1">
                  <a:lumMod val="65000"/>
                </a:schemeClr>
              </a:solidFill>
              <a:latin typeface="+mn-ea"/>
            </a:endParaRPr>
          </a:p>
        </p:txBody>
      </p:sp>
      <p:sp>
        <p:nvSpPr>
          <p:cNvPr id="23" name="文本框 22">
            <a:extLst>
              <a:ext uri="{FF2B5EF4-FFF2-40B4-BE49-F238E27FC236}">
                <a16:creationId xmlns:a16="http://schemas.microsoft.com/office/drawing/2014/main" id="{184EBA6B-E8DE-4D29-8EFA-10C365756CF3}"/>
              </a:ext>
            </a:extLst>
          </p:cNvPr>
          <p:cNvSpPr txBox="1"/>
          <p:nvPr/>
        </p:nvSpPr>
        <p:spPr>
          <a:xfrm>
            <a:off x="622759" y="4171415"/>
            <a:ext cx="3150946"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a:t>
            </a:r>
            <a:endParaRPr lang="en-US" altLang="zh-CN" sz="1000" dirty="0">
              <a:solidFill>
                <a:schemeClr val="tx1">
                  <a:lumMod val="65000"/>
                  <a:lumOff val="35000"/>
                </a:schemeClr>
              </a:solidFill>
              <a:latin typeface="+mn-ea"/>
            </a:endParaRPr>
          </a:p>
        </p:txBody>
      </p:sp>
      <p:sp>
        <p:nvSpPr>
          <p:cNvPr id="24" name="矩形 23">
            <a:extLst>
              <a:ext uri="{FF2B5EF4-FFF2-40B4-BE49-F238E27FC236}">
                <a16:creationId xmlns:a16="http://schemas.microsoft.com/office/drawing/2014/main" id="{3E323CBC-22BE-40AB-9913-8C53FD97B80A}"/>
              </a:ext>
            </a:extLst>
          </p:cNvPr>
          <p:cNvSpPr/>
          <p:nvPr/>
        </p:nvSpPr>
        <p:spPr>
          <a:xfrm>
            <a:off x="1081210" y="4457885"/>
            <a:ext cx="2234044" cy="1424638"/>
          </a:xfrm>
          <a:prstGeom prst="rect">
            <a:avLst/>
          </a:prstGeom>
          <a:blipFill>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tretch>
              <a:fillRect/>
            </a:stretch>
          </a:blip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7109B1DD-EB6E-4286-AC04-E6F6094394A5}"/>
              </a:ext>
            </a:extLst>
          </p:cNvPr>
          <p:cNvGrpSpPr/>
          <p:nvPr/>
        </p:nvGrpSpPr>
        <p:grpSpPr>
          <a:xfrm>
            <a:off x="2048956" y="3305859"/>
            <a:ext cx="298553" cy="303182"/>
            <a:chOff x="1620073" y="2433052"/>
            <a:chExt cx="1168223" cy="1186337"/>
          </a:xfrm>
        </p:grpSpPr>
        <p:sp>
          <p:nvSpPr>
            <p:cNvPr id="26" name="等腰三角形 25">
              <a:extLst>
                <a:ext uri="{FF2B5EF4-FFF2-40B4-BE49-F238E27FC236}">
                  <a16:creationId xmlns:a16="http://schemas.microsoft.com/office/drawing/2014/main" id="{0A4C9052-3C0B-42CB-9E2D-4D02120E68D7}"/>
                </a:ext>
              </a:extLst>
            </p:cNvPr>
            <p:cNvSpPr/>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27" name="等腰三角形 26">
              <a:extLst>
                <a:ext uri="{FF2B5EF4-FFF2-40B4-BE49-F238E27FC236}">
                  <a16:creationId xmlns:a16="http://schemas.microsoft.com/office/drawing/2014/main" id="{A4812583-C3B8-4DAF-82EF-3F16F6CDF2D6}"/>
                </a:ext>
              </a:extLst>
            </p:cNvPr>
            <p:cNvSpPr/>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28" name="等腰三角形 27">
              <a:extLst>
                <a:ext uri="{FF2B5EF4-FFF2-40B4-BE49-F238E27FC236}">
                  <a16:creationId xmlns:a16="http://schemas.microsoft.com/office/drawing/2014/main" id="{A33F919D-648A-48AD-B131-5C78565CDF8D}"/>
                </a:ext>
              </a:extLst>
            </p:cNvPr>
            <p:cNvSpPr/>
            <p:nvPr/>
          </p:nvSpPr>
          <p:spPr>
            <a:xfrm rot="10800000">
              <a:off x="1653494" y="2433052"/>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29" name="图片 28">
              <a:extLst>
                <a:ext uri="{FF2B5EF4-FFF2-40B4-BE49-F238E27FC236}">
                  <a16:creationId xmlns:a16="http://schemas.microsoft.com/office/drawing/2014/main" id="{BF39E095-2579-47A9-A769-C28D57FAC441}"/>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30" name="图片 29">
              <a:extLst>
                <a:ext uri="{FF2B5EF4-FFF2-40B4-BE49-F238E27FC236}">
                  <a16:creationId xmlns:a16="http://schemas.microsoft.com/office/drawing/2014/main" id="{A0EC005D-AE93-450C-B8F1-874B85790D61}"/>
                </a:ext>
              </a:extLst>
            </p:cNvPr>
            <p:cNvPicPr>
              <a:picLocks noChangeAspect="1"/>
            </p:cNvPicPr>
            <p:nvPr/>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31" name="图片 30">
              <a:extLst>
                <a:ext uri="{FF2B5EF4-FFF2-40B4-BE49-F238E27FC236}">
                  <a16:creationId xmlns:a16="http://schemas.microsoft.com/office/drawing/2014/main" id="{A94AF690-BE8D-44AE-A1B7-AA2079F1B171}"/>
                </a:ext>
              </a:extLst>
            </p:cNvPr>
            <p:cNvPicPr>
              <a:picLocks noChangeAspect="1"/>
            </p:cNvPicPr>
            <p:nvPr/>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nvGrpSpPr>
          <p:cNvPr id="148" name="组合 147">
            <a:extLst>
              <a:ext uri="{FF2B5EF4-FFF2-40B4-BE49-F238E27FC236}">
                <a16:creationId xmlns:a16="http://schemas.microsoft.com/office/drawing/2014/main" id="{5BE1C5A2-7251-4BA9-8373-D88A5810E65E}"/>
              </a:ext>
            </a:extLst>
          </p:cNvPr>
          <p:cNvGrpSpPr/>
          <p:nvPr/>
        </p:nvGrpSpPr>
        <p:grpSpPr>
          <a:xfrm>
            <a:off x="4522805" y="2989520"/>
            <a:ext cx="3209071" cy="3262855"/>
            <a:chOff x="4522805" y="2989520"/>
            <a:chExt cx="3209071" cy="3262855"/>
          </a:xfrm>
        </p:grpSpPr>
        <p:sp>
          <p:nvSpPr>
            <p:cNvPr id="84" name="流程图: 离页连接符 83">
              <a:extLst>
                <a:ext uri="{FF2B5EF4-FFF2-40B4-BE49-F238E27FC236}">
                  <a16:creationId xmlns:a16="http://schemas.microsoft.com/office/drawing/2014/main" id="{266BBE61-DB0C-4942-A87A-CDD53FF1CAA6}"/>
                </a:ext>
              </a:extLst>
            </p:cNvPr>
            <p:cNvSpPr/>
            <p:nvPr/>
          </p:nvSpPr>
          <p:spPr>
            <a:xfrm rot="10800000">
              <a:off x="4656868" y="2989520"/>
              <a:ext cx="2801378" cy="3140492"/>
            </a:xfrm>
            <a:prstGeom prst="flowChartOffpageConnector">
              <a:avLst/>
            </a:prstGeom>
            <a:solidFill>
              <a:schemeClr val="tx1">
                <a:alpha val="45000"/>
              </a:schemeClr>
            </a:solidFill>
            <a:ln>
              <a:gradFill>
                <a:gsLst>
                  <a:gs pos="26000">
                    <a:schemeClr val="accent2"/>
                  </a:gs>
                  <a:gs pos="100000">
                    <a:schemeClr val="accent2">
                      <a:lumMod val="50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半闭框 84">
              <a:extLst>
                <a:ext uri="{FF2B5EF4-FFF2-40B4-BE49-F238E27FC236}">
                  <a16:creationId xmlns:a16="http://schemas.microsoft.com/office/drawing/2014/main" id="{8F652A6C-C6C0-44F4-ADB3-54FE9B91B630}"/>
                </a:ext>
              </a:extLst>
            </p:cNvPr>
            <p:cNvSpPr/>
            <p:nvPr/>
          </p:nvSpPr>
          <p:spPr>
            <a:xfrm rot="10800000">
              <a:off x="6919113" y="5619341"/>
              <a:ext cx="434623" cy="428743"/>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86" name="直接连接符 85">
              <a:extLst>
                <a:ext uri="{FF2B5EF4-FFF2-40B4-BE49-F238E27FC236}">
                  <a16:creationId xmlns:a16="http://schemas.microsoft.com/office/drawing/2014/main" id="{99125E3F-9B08-4C60-A70E-5905C8C5B74E}"/>
                </a:ext>
              </a:extLst>
            </p:cNvPr>
            <p:cNvCxnSpPr>
              <a:cxnSpLocks/>
            </p:cNvCxnSpPr>
            <p:nvPr/>
          </p:nvCxnSpPr>
          <p:spPr>
            <a:xfrm rot="10800000">
              <a:off x="6336486" y="3034113"/>
              <a:ext cx="859606" cy="386397"/>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59B6FB6F-C95A-4281-8C44-779BE5C4B5F8}"/>
                </a:ext>
              </a:extLst>
            </p:cNvPr>
            <p:cNvCxnSpPr>
              <a:cxnSpLocks/>
            </p:cNvCxnSpPr>
            <p:nvPr/>
          </p:nvCxnSpPr>
          <p:spPr>
            <a:xfrm rot="10800000" flipH="1">
              <a:off x="4962048" y="3029301"/>
              <a:ext cx="859606" cy="386397"/>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944DF41A-91F0-4B75-B26A-F0984BB9E45E}"/>
                </a:ext>
              </a:extLst>
            </p:cNvPr>
            <p:cNvCxnSpPr>
              <a:cxnSpLocks/>
            </p:cNvCxnSpPr>
            <p:nvPr/>
          </p:nvCxnSpPr>
          <p:spPr>
            <a:xfrm rot="10800000">
              <a:off x="6121754" y="3107372"/>
              <a:ext cx="425161" cy="191112"/>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F78BE245-9926-4FCF-BD9D-944440628415}"/>
                </a:ext>
              </a:extLst>
            </p:cNvPr>
            <p:cNvCxnSpPr>
              <a:cxnSpLocks/>
            </p:cNvCxnSpPr>
            <p:nvPr/>
          </p:nvCxnSpPr>
          <p:spPr>
            <a:xfrm rot="10800000" flipH="1">
              <a:off x="5550265" y="3107372"/>
              <a:ext cx="425161" cy="191112"/>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90" name="矩形 89">
              <a:extLst>
                <a:ext uri="{FF2B5EF4-FFF2-40B4-BE49-F238E27FC236}">
                  <a16:creationId xmlns:a16="http://schemas.microsoft.com/office/drawing/2014/main" id="{1702496F-5170-487C-BF81-46B5C3977853}"/>
                </a:ext>
              </a:extLst>
            </p:cNvPr>
            <p:cNvSpPr/>
            <p:nvPr/>
          </p:nvSpPr>
          <p:spPr>
            <a:xfrm rot="10800000">
              <a:off x="4962048" y="6098407"/>
              <a:ext cx="487150" cy="60156"/>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2" name="图片 81">
              <a:extLst>
                <a:ext uri="{FF2B5EF4-FFF2-40B4-BE49-F238E27FC236}">
                  <a16:creationId xmlns:a16="http://schemas.microsoft.com/office/drawing/2014/main" id="{1F3A2794-7BD7-40DA-95A0-1B704E9FC1C2}"/>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flipH="1">
              <a:off x="5006861" y="5989405"/>
              <a:ext cx="2725015" cy="262970"/>
            </a:xfrm>
            <a:prstGeom prst="rect">
              <a:avLst/>
            </a:prstGeom>
          </p:spPr>
        </p:pic>
        <p:pic>
          <p:nvPicPr>
            <p:cNvPr id="83" name="图片 82">
              <a:extLst>
                <a:ext uri="{FF2B5EF4-FFF2-40B4-BE49-F238E27FC236}">
                  <a16:creationId xmlns:a16="http://schemas.microsoft.com/office/drawing/2014/main" id="{FC161F06-6123-4473-9179-44174E98FAC5}"/>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5400000" flipH="1">
              <a:off x="3453716" y="4489599"/>
              <a:ext cx="2366556" cy="228378"/>
            </a:xfrm>
            <a:prstGeom prst="rect">
              <a:avLst/>
            </a:prstGeom>
          </p:spPr>
        </p:pic>
      </p:grpSp>
      <p:grpSp>
        <p:nvGrpSpPr>
          <p:cNvPr id="64" name="组合 63">
            <a:extLst>
              <a:ext uri="{FF2B5EF4-FFF2-40B4-BE49-F238E27FC236}">
                <a16:creationId xmlns:a16="http://schemas.microsoft.com/office/drawing/2014/main" id="{626C7AA9-8F88-4EB0-AFE1-74199BB55025}"/>
              </a:ext>
            </a:extLst>
          </p:cNvPr>
          <p:cNvGrpSpPr/>
          <p:nvPr/>
        </p:nvGrpSpPr>
        <p:grpSpPr>
          <a:xfrm>
            <a:off x="5314217" y="2369102"/>
            <a:ext cx="1486678" cy="498054"/>
            <a:chOff x="2921090" y="2618969"/>
            <a:chExt cx="1394444" cy="498054"/>
          </a:xfrm>
        </p:grpSpPr>
        <p:sp>
          <p:nvSpPr>
            <p:cNvPr id="76" name="矩形 75">
              <a:extLst>
                <a:ext uri="{FF2B5EF4-FFF2-40B4-BE49-F238E27FC236}">
                  <a16:creationId xmlns:a16="http://schemas.microsoft.com/office/drawing/2014/main" id="{D4920FAC-EE5D-42CC-9D6A-0EA2CB336AD0}"/>
                </a:ext>
              </a:extLst>
            </p:cNvPr>
            <p:cNvSpPr/>
            <p:nvPr/>
          </p:nvSpPr>
          <p:spPr>
            <a:xfrm>
              <a:off x="2921090" y="2618969"/>
              <a:ext cx="1394444" cy="498054"/>
            </a:xfrm>
            <a:prstGeom prst="rect">
              <a:avLst/>
            </a:prstGeom>
            <a:noFill/>
            <a:ln w="6350">
              <a:solidFill>
                <a:schemeClr val="accent2">
                  <a:lumMod val="75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CFC9ED34-60AA-4EC6-8933-6947F0D705F7}"/>
                </a:ext>
              </a:extLst>
            </p:cNvPr>
            <p:cNvSpPr/>
            <p:nvPr/>
          </p:nvSpPr>
          <p:spPr>
            <a:xfrm>
              <a:off x="2981355" y="2683330"/>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id="{21A2A2B8-C63C-4BF2-8386-AD238C313A9B}"/>
                </a:ext>
              </a:extLst>
            </p:cNvPr>
            <p:cNvSpPr/>
            <p:nvPr/>
          </p:nvSpPr>
          <p:spPr>
            <a:xfrm flipH="1" flipV="1">
              <a:off x="4139255" y="2961958"/>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a:extLst>
                <a:ext uri="{FF2B5EF4-FFF2-40B4-BE49-F238E27FC236}">
                  <a16:creationId xmlns:a16="http://schemas.microsoft.com/office/drawing/2014/main" id="{55C3C6F0-C2B0-4F19-A8C0-072ED618D52C}"/>
                </a:ext>
              </a:extLst>
            </p:cNvPr>
            <p:cNvCxnSpPr>
              <a:cxnSpLocks/>
            </p:cNvCxnSpPr>
            <p:nvPr/>
          </p:nvCxnSpPr>
          <p:spPr>
            <a:xfrm>
              <a:off x="4043243" y="2683330"/>
              <a:ext cx="225552" cy="0"/>
            </a:xfrm>
            <a:prstGeom prst="line">
              <a:avLst/>
            </a:prstGeom>
            <a:ln>
              <a:solidFill>
                <a:schemeClr val="accent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FB90CB23-E561-42FB-B8F4-CBB3B5DC8465}"/>
                </a:ext>
              </a:extLst>
            </p:cNvPr>
            <p:cNvCxnSpPr>
              <a:cxnSpLocks/>
            </p:cNvCxnSpPr>
            <p:nvPr/>
          </p:nvCxnSpPr>
          <p:spPr>
            <a:xfrm>
              <a:off x="2981355" y="3068638"/>
              <a:ext cx="225552" cy="0"/>
            </a:xfrm>
            <a:prstGeom prst="line">
              <a:avLst/>
            </a:prstGeom>
            <a:ln>
              <a:solidFill>
                <a:schemeClr val="accent2">
                  <a:lumMod val="90000"/>
                </a:schemeClr>
              </a:solidFill>
            </a:ln>
          </p:spPr>
          <p:style>
            <a:lnRef idx="1">
              <a:schemeClr val="accent1"/>
            </a:lnRef>
            <a:fillRef idx="0">
              <a:schemeClr val="accent1"/>
            </a:fillRef>
            <a:effectRef idx="0">
              <a:schemeClr val="accent1"/>
            </a:effectRef>
            <a:fontRef idx="minor">
              <a:schemeClr val="tx1"/>
            </a:fontRef>
          </p:style>
        </p:cxnSp>
      </p:grpSp>
      <p:sp>
        <p:nvSpPr>
          <p:cNvPr id="65" name="文本框 64">
            <a:extLst>
              <a:ext uri="{FF2B5EF4-FFF2-40B4-BE49-F238E27FC236}">
                <a16:creationId xmlns:a16="http://schemas.microsoft.com/office/drawing/2014/main" id="{D2D339E7-2804-4569-A742-CECFCAF7E2A0}"/>
              </a:ext>
            </a:extLst>
          </p:cNvPr>
          <p:cNvSpPr txBox="1"/>
          <p:nvPr/>
        </p:nvSpPr>
        <p:spPr>
          <a:xfrm>
            <a:off x="5364097" y="2433463"/>
            <a:ext cx="1386919" cy="369332"/>
          </a:xfrm>
          <a:prstGeom prst="rect">
            <a:avLst/>
          </a:prstGeom>
          <a:noFill/>
        </p:spPr>
        <p:txBody>
          <a:bodyPr wrap="none">
            <a:spAutoFit/>
          </a:bodyPr>
          <a:lstStyle/>
          <a:p>
            <a:pPr algn="ctr"/>
            <a:r>
              <a:rPr lang="en-US" altLang="zh-CN" dirty="0">
                <a:solidFill>
                  <a:schemeClr val="bg1"/>
                </a:solidFill>
                <a:latin typeface="+mj-ea"/>
                <a:ea typeface="+mj-ea"/>
              </a:rPr>
              <a:t>Metaverse</a:t>
            </a:r>
          </a:p>
        </p:txBody>
      </p:sp>
      <p:sp>
        <p:nvSpPr>
          <p:cNvPr id="66" name="文本框 65">
            <a:extLst>
              <a:ext uri="{FF2B5EF4-FFF2-40B4-BE49-F238E27FC236}">
                <a16:creationId xmlns:a16="http://schemas.microsoft.com/office/drawing/2014/main" id="{724E81DD-1BC6-4116-A727-6541E2F12F09}"/>
              </a:ext>
            </a:extLst>
          </p:cNvPr>
          <p:cNvSpPr txBox="1"/>
          <p:nvPr/>
        </p:nvSpPr>
        <p:spPr>
          <a:xfrm>
            <a:off x="4771120" y="3621269"/>
            <a:ext cx="2520372" cy="596830"/>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元宇宙平行于现实世界，与之互通但又独立于现实世界</a:t>
            </a:r>
            <a:endParaRPr lang="en-US" altLang="zh-CN" sz="1400" spc="120" dirty="0">
              <a:solidFill>
                <a:schemeClr val="bg1">
                  <a:lumMod val="65000"/>
                </a:schemeClr>
              </a:solidFill>
              <a:latin typeface="+mn-ea"/>
            </a:endParaRPr>
          </a:p>
        </p:txBody>
      </p:sp>
      <p:sp>
        <p:nvSpPr>
          <p:cNvPr id="67" name="文本框 66">
            <a:extLst>
              <a:ext uri="{FF2B5EF4-FFF2-40B4-BE49-F238E27FC236}">
                <a16:creationId xmlns:a16="http://schemas.microsoft.com/office/drawing/2014/main" id="{8D04F060-AA2F-4C96-BE4E-6E81770E366F}"/>
              </a:ext>
            </a:extLst>
          </p:cNvPr>
          <p:cNvSpPr txBox="1"/>
          <p:nvPr/>
        </p:nvSpPr>
        <p:spPr>
          <a:xfrm>
            <a:off x="4455833" y="4171415"/>
            <a:ext cx="3150946"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a:t>
            </a:r>
            <a:endParaRPr lang="en-US" altLang="zh-CN" sz="1000" dirty="0">
              <a:solidFill>
                <a:schemeClr val="tx1">
                  <a:lumMod val="65000"/>
                  <a:lumOff val="35000"/>
                </a:schemeClr>
              </a:solidFill>
              <a:latin typeface="+mn-ea"/>
            </a:endParaRPr>
          </a:p>
        </p:txBody>
      </p:sp>
      <p:sp>
        <p:nvSpPr>
          <p:cNvPr id="68" name="矩形 67">
            <a:extLst>
              <a:ext uri="{FF2B5EF4-FFF2-40B4-BE49-F238E27FC236}">
                <a16:creationId xmlns:a16="http://schemas.microsoft.com/office/drawing/2014/main" id="{A5AF5968-D9DD-4CAD-8512-ADF97121AD76}"/>
              </a:ext>
            </a:extLst>
          </p:cNvPr>
          <p:cNvSpPr/>
          <p:nvPr/>
        </p:nvSpPr>
        <p:spPr>
          <a:xfrm>
            <a:off x="4914284" y="4457885"/>
            <a:ext cx="2234044" cy="1424638"/>
          </a:xfrm>
          <a:prstGeom prst="rect">
            <a:avLst/>
          </a:prstGeom>
          <a:blipFill>
            <a:blip r:embed="rId8" cstate="screen">
              <a:duotone>
                <a:prstClr val="black"/>
                <a:schemeClr val="accent2">
                  <a:tint val="45000"/>
                  <a:satMod val="400000"/>
                </a:schemeClr>
              </a:duotone>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a:ext>
              </a:extLst>
            </a:blip>
            <a:stretch>
              <a:fillRect/>
            </a:stretch>
          </a:blip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96AB2805-30EB-48C9-B2C4-4D8D3956B11E}"/>
              </a:ext>
            </a:extLst>
          </p:cNvPr>
          <p:cNvGrpSpPr/>
          <p:nvPr/>
        </p:nvGrpSpPr>
        <p:grpSpPr>
          <a:xfrm>
            <a:off x="5882030" y="3305858"/>
            <a:ext cx="298553" cy="303182"/>
            <a:chOff x="1620073" y="2433052"/>
            <a:chExt cx="1168223" cy="1186337"/>
          </a:xfrm>
        </p:grpSpPr>
        <p:sp>
          <p:nvSpPr>
            <p:cNvPr id="70" name="等腰三角形 69">
              <a:extLst>
                <a:ext uri="{FF2B5EF4-FFF2-40B4-BE49-F238E27FC236}">
                  <a16:creationId xmlns:a16="http://schemas.microsoft.com/office/drawing/2014/main" id="{67BE1794-1B61-4BCC-A2F2-FA0B524F984D}"/>
                </a:ext>
              </a:extLst>
            </p:cNvPr>
            <p:cNvSpPr/>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1" name="等腰三角形 70">
              <a:extLst>
                <a:ext uri="{FF2B5EF4-FFF2-40B4-BE49-F238E27FC236}">
                  <a16:creationId xmlns:a16="http://schemas.microsoft.com/office/drawing/2014/main" id="{FA8FCB23-F348-4D11-846D-3FD4131AEF95}"/>
                </a:ext>
              </a:extLst>
            </p:cNvPr>
            <p:cNvSpPr/>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2" name="等腰三角形 71">
              <a:extLst>
                <a:ext uri="{FF2B5EF4-FFF2-40B4-BE49-F238E27FC236}">
                  <a16:creationId xmlns:a16="http://schemas.microsoft.com/office/drawing/2014/main" id="{F99B5990-BDA3-4389-98EE-221852ACE2BA}"/>
                </a:ext>
              </a:extLst>
            </p:cNvPr>
            <p:cNvSpPr/>
            <p:nvPr/>
          </p:nvSpPr>
          <p:spPr>
            <a:xfrm rot="10800000">
              <a:off x="1653494" y="2433052"/>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73" name="图片 72">
              <a:extLst>
                <a:ext uri="{FF2B5EF4-FFF2-40B4-BE49-F238E27FC236}">
                  <a16:creationId xmlns:a16="http://schemas.microsoft.com/office/drawing/2014/main" id="{21297914-F1A0-482F-8831-0888640B57A7}"/>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74" name="图片 73">
              <a:extLst>
                <a:ext uri="{FF2B5EF4-FFF2-40B4-BE49-F238E27FC236}">
                  <a16:creationId xmlns:a16="http://schemas.microsoft.com/office/drawing/2014/main" id="{D3AA6EDF-A6BA-4F18-B913-0D78E1B75A7C}"/>
                </a:ext>
              </a:extLst>
            </p:cNvPr>
            <p:cNvPicPr>
              <a:picLocks noChangeAspect="1"/>
            </p:cNvPicPr>
            <p:nvPr/>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75" name="图片 74">
              <a:extLst>
                <a:ext uri="{FF2B5EF4-FFF2-40B4-BE49-F238E27FC236}">
                  <a16:creationId xmlns:a16="http://schemas.microsoft.com/office/drawing/2014/main" id="{CB721814-8B3D-470F-902C-93A864618B71}"/>
                </a:ext>
              </a:extLst>
            </p:cNvPr>
            <p:cNvPicPr>
              <a:picLocks noChangeAspect="1"/>
            </p:cNvPicPr>
            <p:nvPr/>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nvGrpSpPr>
          <p:cNvPr id="149" name="组合 148">
            <a:extLst>
              <a:ext uri="{FF2B5EF4-FFF2-40B4-BE49-F238E27FC236}">
                <a16:creationId xmlns:a16="http://schemas.microsoft.com/office/drawing/2014/main" id="{0C41B1B3-2FE9-4FE4-B63A-4246FBAF6D1C}"/>
              </a:ext>
            </a:extLst>
          </p:cNvPr>
          <p:cNvGrpSpPr/>
          <p:nvPr/>
        </p:nvGrpSpPr>
        <p:grpSpPr>
          <a:xfrm>
            <a:off x="8355879" y="2989520"/>
            <a:ext cx="3209071" cy="3262855"/>
            <a:chOff x="8355879" y="2989520"/>
            <a:chExt cx="3209071" cy="3262855"/>
          </a:xfrm>
        </p:grpSpPr>
        <p:sp>
          <p:nvSpPr>
            <p:cNvPr id="113" name="流程图: 离页连接符 112">
              <a:extLst>
                <a:ext uri="{FF2B5EF4-FFF2-40B4-BE49-F238E27FC236}">
                  <a16:creationId xmlns:a16="http://schemas.microsoft.com/office/drawing/2014/main" id="{53E01AC2-4E1B-4B0F-A8FB-4680BB95D909}"/>
                </a:ext>
              </a:extLst>
            </p:cNvPr>
            <p:cNvSpPr/>
            <p:nvPr/>
          </p:nvSpPr>
          <p:spPr>
            <a:xfrm rot="10800000">
              <a:off x="8489942" y="2989520"/>
              <a:ext cx="2801378" cy="3140492"/>
            </a:xfrm>
            <a:prstGeom prst="flowChartOffpageConnector">
              <a:avLst/>
            </a:prstGeom>
            <a:solidFill>
              <a:schemeClr val="tx1">
                <a:alpha val="45000"/>
              </a:schemeClr>
            </a:solidFill>
            <a:ln>
              <a:gradFill>
                <a:gsLst>
                  <a:gs pos="26000">
                    <a:schemeClr val="accent2"/>
                  </a:gs>
                  <a:gs pos="100000">
                    <a:schemeClr val="accent2">
                      <a:lumMod val="50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半闭框 113">
              <a:extLst>
                <a:ext uri="{FF2B5EF4-FFF2-40B4-BE49-F238E27FC236}">
                  <a16:creationId xmlns:a16="http://schemas.microsoft.com/office/drawing/2014/main" id="{5672CC41-78F9-4639-9DA0-86D81A5EC396}"/>
                </a:ext>
              </a:extLst>
            </p:cNvPr>
            <p:cNvSpPr/>
            <p:nvPr/>
          </p:nvSpPr>
          <p:spPr>
            <a:xfrm rot="10800000">
              <a:off x="10752187" y="5619341"/>
              <a:ext cx="434623" cy="428743"/>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5" name="直接连接符 114">
              <a:extLst>
                <a:ext uri="{FF2B5EF4-FFF2-40B4-BE49-F238E27FC236}">
                  <a16:creationId xmlns:a16="http://schemas.microsoft.com/office/drawing/2014/main" id="{EADF7757-BD5E-4267-95B6-DF0547891557}"/>
                </a:ext>
              </a:extLst>
            </p:cNvPr>
            <p:cNvCxnSpPr>
              <a:cxnSpLocks/>
            </p:cNvCxnSpPr>
            <p:nvPr/>
          </p:nvCxnSpPr>
          <p:spPr>
            <a:xfrm rot="10800000">
              <a:off x="10169560" y="3034113"/>
              <a:ext cx="859606" cy="386397"/>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EE000381-3FD1-41B4-9326-7E8CAC166A0A}"/>
                </a:ext>
              </a:extLst>
            </p:cNvPr>
            <p:cNvCxnSpPr>
              <a:cxnSpLocks/>
            </p:cNvCxnSpPr>
            <p:nvPr/>
          </p:nvCxnSpPr>
          <p:spPr>
            <a:xfrm rot="10800000" flipH="1">
              <a:off x="8795122" y="3029301"/>
              <a:ext cx="859606" cy="386397"/>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C93B4B05-9C78-4691-9A9E-3DB2EA2A5124}"/>
                </a:ext>
              </a:extLst>
            </p:cNvPr>
            <p:cNvCxnSpPr>
              <a:cxnSpLocks/>
            </p:cNvCxnSpPr>
            <p:nvPr/>
          </p:nvCxnSpPr>
          <p:spPr>
            <a:xfrm rot="10800000">
              <a:off x="9959908" y="3107372"/>
              <a:ext cx="425161" cy="191112"/>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CB8956A7-3897-4BF9-A856-8FF8B12B93AA}"/>
                </a:ext>
              </a:extLst>
            </p:cNvPr>
            <p:cNvCxnSpPr>
              <a:cxnSpLocks/>
            </p:cNvCxnSpPr>
            <p:nvPr/>
          </p:nvCxnSpPr>
          <p:spPr>
            <a:xfrm rot="10800000" flipH="1">
              <a:off x="9390451" y="3107372"/>
              <a:ext cx="425161" cy="191112"/>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9" name="矩形 118">
              <a:extLst>
                <a:ext uri="{FF2B5EF4-FFF2-40B4-BE49-F238E27FC236}">
                  <a16:creationId xmlns:a16="http://schemas.microsoft.com/office/drawing/2014/main" id="{129B9C8B-65E7-4885-A638-66D4F37A05E9}"/>
                </a:ext>
              </a:extLst>
            </p:cNvPr>
            <p:cNvSpPr/>
            <p:nvPr/>
          </p:nvSpPr>
          <p:spPr>
            <a:xfrm rot="10800000">
              <a:off x="8795122" y="6098407"/>
              <a:ext cx="487150" cy="60156"/>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a:extLst>
                <a:ext uri="{FF2B5EF4-FFF2-40B4-BE49-F238E27FC236}">
                  <a16:creationId xmlns:a16="http://schemas.microsoft.com/office/drawing/2014/main" id="{D3403652-9B2D-41DE-AF66-9E97926A2C87}"/>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flipH="1">
              <a:off x="8839935" y="5989405"/>
              <a:ext cx="2725015" cy="262970"/>
            </a:xfrm>
            <a:prstGeom prst="rect">
              <a:avLst/>
            </a:prstGeom>
          </p:spPr>
        </p:pic>
        <p:pic>
          <p:nvPicPr>
            <p:cNvPr id="112" name="图片 111">
              <a:extLst>
                <a:ext uri="{FF2B5EF4-FFF2-40B4-BE49-F238E27FC236}">
                  <a16:creationId xmlns:a16="http://schemas.microsoft.com/office/drawing/2014/main" id="{6FCE7F9A-354C-4759-AE7C-A941E3DC3E5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5400000" flipH="1">
              <a:off x="7286790" y="4489599"/>
              <a:ext cx="2366556" cy="228378"/>
            </a:xfrm>
            <a:prstGeom prst="rect">
              <a:avLst/>
            </a:prstGeom>
          </p:spPr>
        </p:pic>
      </p:grpSp>
      <p:grpSp>
        <p:nvGrpSpPr>
          <p:cNvPr id="93" name="组合 92">
            <a:extLst>
              <a:ext uri="{FF2B5EF4-FFF2-40B4-BE49-F238E27FC236}">
                <a16:creationId xmlns:a16="http://schemas.microsoft.com/office/drawing/2014/main" id="{F5D5B3D8-E64C-425A-B3D1-0C182AC8B4A4}"/>
              </a:ext>
            </a:extLst>
          </p:cNvPr>
          <p:cNvGrpSpPr/>
          <p:nvPr/>
        </p:nvGrpSpPr>
        <p:grpSpPr>
          <a:xfrm>
            <a:off x="9049781" y="2369102"/>
            <a:ext cx="1683009" cy="498054"/>
            <a:chOff x="2921090" y="2618969"/>
            <a:chExt cx="1394444" cy="498054"/>
          </a:xfrm>
        </p:grpSpPr>
        <p:sp>
          <p:nvSpPr>
            <p:cNvPr id="105" name="矩形 104">
              <a:extLst>
                <a:ext uri="{FF2B5EF4-FFF2-40B4-BE49-F238E27FC236}">
                  <a16:creationId xmlns:a16="http://schemas.microsoft.com/office/drawing/2014/main" id="{BBCBF371-EBA8-40C5-987F-7DE6321116BC}"/>
                </a:ext>
              </a:extLst>
            </p:cNvPr>
            <p:cNvSpPr/>
            <p:nvPr/>
          </p:nvSpPr>
          <p:spPr>
            <a:xfrm>
              <a:off x="2921090" y="2618969"/>
              <a:ext cx="1394444" cy="498054"/>
            </a:xfrm>
            <a:prstGeom prst="rect">
              <a:avLst/>
            </a:prstGeom>
            <a:noFill/>
            <a:ln w="6350">
              <a:solidFill>
                <a:schemeClr val="accent2">
                  <a:lumMod val="75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形状 105">
              <a:extLst>
                <a:ext uri="{FF2B5EF4-FFF2-40B4-BE49-F238E27FC236}">
                  <a16:creationId xmlns:a16="http://schemas.microsoft.com/office/drawing/2014/main" id="{D31A87C9-0FE3-43CC-ACFA-8918E0385065}"/>
                </a:ext>
              </a:extLst>
            </p:cNvPr>
            <p:cNvSpPr/>
            <p:nvPr/>
          </p:nvSpPr>
          <p:spPr>
            <a:xfrm>
              <a:off x="2981355" y="2683330"/>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a:extLst>
                <a:ext uri="{FF2B5EF4-FFF2-40B4-BE49-F238E27FC236}">
                  <a16:creationId xmlns:a16="http://schemas.microsoft.com/office/drawing/2014/main" id="{12CBC36B-9D39-44C5-AFD7-F785CB4CC338}"/>
                </a:ext>
              </a:extLst>
            </p:cNvPr>
            <p:cNvSpPr/>
            <p:nvPr/>
          </p:nvSpPr>
          <p:spPr>
            <a:xfrm flipH="1" flipV="1">
              <a:off x="4139255" y="2961958"/>
              <a:ext cx="129540" cy="106680"/>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6350">
              <a:solidFill>
                <a:schemeClr val="accent2">
                  <a:lumMod val="90000"/>
                </a:schemeClr>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050BEC79-17B0-4CF3-99B0-28147BF25FA7}"/>
                </a:ext>
              </a:extLst>
            </p:cNvPr>
            <p:cNvCxnSpPr>
              <a:cxnSpLocks/>
            </p:cNvCxnSpPr>
            <p:nvPr/>
          </p:nvCxnSpPr>
          <p:spPr>
            <a:xfrm>
              <a:off x="4043243" y="2683330"/>
              <a:ext cx="225552" cy="0"/>
            </a:xfrm>
            <a:prstGeom prst="line">
              <a:avLst/>
            </a:prstGeom>
            <a:ln>
              <a:solidFill>
                <a:schemeClr val="accent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BC881372-7BBB-47AE-8238-F69EDB270630}"/>
                </a:ext>
              </a:extLst>
            </p:cNvPr>
            <p:cNvCxnSpPr>
              <a:cxnSpLocks/>
            </p:cNvCxnSpPr>
            <p:nvPr/>
          </p:nvCxnSpPr>
          <p:spPr>
            <a:xfrm>
              <a:off x="2981355" y="3068638"/>
              <a:ext cx="225552" cy="0"/>
            </a:xfrm>
            <a:prstGeom prst="line">
              <a:avLst/>
            </a:prstGeom>
            <a:ln>
              <a:solidFill>
                <a:schemeClr val="accent2">
                  <a:lumMod val="90000"/>
                </a:schemeClr>
              </a:solidFill>
            </a:ln>
          </p:spPr>
          <p:style>
            <a:lnRef idx="1">
              <a:schemeClr val="accent1"/>
            </a:lnRef>
            <a:fillRef idx="0">
              <a:schemeClr val="accent1"/>
            </a:fillRef>
            <a:effectRef idx="0">
              <a:schemeClr val="accent1"/>
            </a:effectRef>
            <a:fontRef idx="minor">
              <a:schemeClr val="tx1"/>
            </a:fontRef>
          </p:style>
        </p:cxnSp>
      </p:grpSp>
      <p:sp>
        <p:nvSpPr>
          <p:cNvPr id="94" name="文本框 93">
            <a:extLst>
              <a:ext uri="{FF2B5EF4-FFF2-40B4-BE49-F238E27FC236}">
                <a16:creationId xmlns:a16="http://schemas.microsoft.com/office/drawing/2014/main" id="{1F86C90F-8B3F-47B8-B386-ACF15C60B979}"/>
              </a:ext>
            </a:extLst>
          </p:cNvPr>
          <p:cNvSpPr txBox="1"/>
          <p:nvPr/>
        </p:nvSpPr>
        <p:spPr>
          <a:xfrm>
            <a:off x="9112867" y="2433463"/>
            <a:ext cx="1556837" cy="369332"/>
          </a:xfrm>
          <a:prstGeom prst="rect">
            <a:avLst/>
          </a:prstGeom>
          <a:noFill/>
        </p:spPr>
        <p:txBody>
          <a:bodyPr wrap="none">
            <a:spAutoFit/>
          </a:bodyPr>
          <a:lstStyle/>
          <a:p>
            <a:pPr algn="ctr"/>
            <a:r>
              <a:rPr lang="en-US" altLang="zh-CN" dirty="0">
                <a:solidFill>
                  <a:schemeClr val="bg1"/>
                </a:solidFill>
                <a:latin typeface="+mj-ea"/>
                <a:ea typeface="+mj-ea"/>
              </a:rPr>
              <a:t>Second Life</a:t>
            </a:r>
            <a:endParaRPr lang="zh-CN" altLang="en-US" dirty="0">
              <a:solidFill>
                <a:schemeClr val="bg1"/>
              </a:solidFill>
              <a:latin typeface="+mj-ea"/>
              <a:ea typeface="+mj-ea"/>
            </a:endParaRPr>
          </a:p>
        </p:txBody>
      </p:sp>
      <p:sp>
        <p:nvSpPr>
          <p:cNvPr id="95" name="文本框 94">
            <a:extLst>
              <a:ext uri="{FF2B5EF4-FFF2-40B4-BE49-F238E27FC236}">
                <a16:creationId xmlns:a16="http://schemas.microsoft.com/office/drawing/2014/main" id="{3A72925F-60C9-4F9E-9C71-DC5233A1D143}"/>
              </a:ext>
            </a:extLst>
          </p:cNvPr>
          <p:cNvSpPr txBox="1"/>
          <p:nvPr/>
        </p:nvSpPr>
        <p:spPr>
          <a:xfrm>
            <a:off x="8604194" y="3621269"/>
            <a:ext cx="2520372" cy="596830"/>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元宇宙平行于现实世界，与之互通但又独立于现实世界</a:t>
            </a:r>
            <a:endParaRPr lang="en-US" altLang="zh-CN" sz="1400" spc="120" dirty="0">
              <a:solidFill>
                <a:schemeClr val="bg1">
                  <a:lumMod val="65000"/>
                </a:schemeClr>
              </a:solidFill>
              <a:latin typeface="+mn-ea"/>
            </a:endParaRPr>
          </a:p>
        </p:txBody>
      </p:sp>
      <p:sp>
        <p:nvSpPr>
          <p:cNvPr id="96" name="文本框 95">
            <a:extLst>
              <a:ext uri="{FF2B5EF4-FFF2-40B4-BE49-F238E27FC236}">
                <a16:creationId xmlns:a16="http://schemas.microsoft.com/office/drawing/2014/main" id="{473F68EC-7A2A-4E7F-B7B2-D32BB7551C8A}"/>
              </a:ext>
            </a:extLst>
          </p:cNvPr>
          <p:cNvSpPr txBox="1"/>
          <p:nvPr/>
        </p:nvSpPr>
        <p:spPr>
          <a:xfrm>
            <a:off x="8288907" y="4171415"/>
            <a:ext cx="3150946"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a:t>
            </a:r>
            <a:endParaRPr lang="en-US" altLang="zh-CN" sz="1000" dirty="0">
              <a:solidFill>
                <a:schemeClr val="tx1">
                  <a:lumMod val="65000"/>
                  <a:lumOff val="35000"/>
                </a:schemeClr>
              </a:solidFill>
              <a:latin typeface="+mn-ea"/>
            </a:endParaRPr>
          </a:p>
        </p:txBody>
      </p:sp>
      <p:sp>
        <p:nvSpPr>
          <p:cNvPr id="97" name="矩形 96">
            <a:extLst>
              <a:ext uri="{FF2B5EF4-FFF2-40B4-BE49-F238E27FC236}">
                <a16:creationId xmlns:a16="http://schemas.microsoft.com/office/drawing/2014/main" id="{E91FDF28-20DC-4A08-B4EC-9F2D8C6E6BE0}"/>
              </a:ext>
            </a:extLst>
          </p:cNvPr>
          <p:cNvSpPr/>
          <p:nvPr/>
        </p:nvSpPr>
        <p:spPr>
          <a:xfrm>
            <a:off x="8747358" y="4457885"/>
            <a:ext cx="2234044" cy="1424638"/>
          </a:xfrm>
          <a:prstGeom prst="rect">
            <a:avLst/>
          </a:prstGeom>
          <a:blipFill>
            <a:blip r:embed="rId10" cstate="screen">
              <a:duotone>
                <a:prstClr val="black"/>
                <a:schemeClr val="accent2">
                  <a:tint val="45000"/>
                  <a:satMod val="400000"/>
                </a:schemeClr>
              </a:duotone>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a:ext>
              </a:extLst>
            </a:blip>
            <a:stretch>
              <a:fillRect/>
            </a:stretch>
          </a:blipFill>
          <a:ln w="6350">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a:extLst>
              <a:ext uri="{FF2B5EF4-FFF2-40B4-BE49-F238E27FC236}">
                <a16:creationId xmlns:a16="http://schemas.microsoft.com/office/drawing/2014/main" id="{CB6900B9-E859-4F09-B959-363E2EE0B438}"/>
              </a:ext>
            </a:extLst>
          </p:cNvPr>
          <p:cNvGrpSpPr/>
          <p:nvPr/>
        </p:nvGrpSpPr>
        <p:grpSpPr>
          <a:xfrm>
            <a:off x="9715104" y="3305859"/>
            <a:ext cx="298553" cy="303182"/>
            <a:chOff x="1620073" y="2433052"/>
            <a:chExt cx="1168223" cy="1186337"/>
          </a:xfrm>
        </p:grpSpPr>
        <p:sp>
          <p:nvSpPr>
            <p:cNvPr id="99" name="等腰三角形 98">
              <a:extLst>
                <a:ext uri="{FF2B5EF4-FFF2-40B4-BE49-F238E27FC236}">
                  <a16:creationId xmlns:a16="http://schemas.microsoft.com/office/drawing/2014/main" id="{32AEE33C-6E02-49D8-A31D-BB44EFE34F3D}"/>
                </a:ext>
              </a:extLst>
            </p:cNvPr>
            <p:cNvSpPr/>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100" name="等腰三角形 99">
              <a:extLst>
                <a:ext uri="{FF2B5EF4-FFF2-40B4-BE49-F238E27FC236}">
                  <a16:creationId xmlns:a16="http://schemas.microsoft.com/office/drawing/2014/main" id="{CB2D3D1A-CBAE-4AC5-A115-EA67EC0747E0}"/>
                </a:ext>
              </a:extLst>
            </p:cNvPr>
            <p:cNvSpPr/>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101" name="等腰三角形 100">
              <a:extLst>
                <a:ext uri="{FF2B5EF4-FFF2-40B4-BE49-F238E27FC236}">
                  <a16:creationId xmlns:a16="http://schemas.microsoft.com/office/drawing/2014/main" id="{CBBB937B-9E04-430C-8D36-95EFBA5FCF15}"/>
                </a:ext>
              </a:extLst>
            </p:cNvPr>
            <p:cNvSpPr/>
            <p:nvPr/>
          </p:nvSpPr>
          <p:spPr>
            <a:xfrm rot="10800000">
              <a:off x="1653494" y="2433052"/>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102" name="图片 101">
              <a:extLst>
                <a:ext uri="{FF2B5EF4-FFF2-40B4-BE49-F238E27FC236}">
                  <a16:creationId xmlns:a16="http://schemas.microsoft.com/office/drawing/2014/main" id="{E2776E64-4BED-443F-A73C-CDE3ED12247E}"/>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103" name="图片 102">
              <a:extLst>
                <a:ext uri="{FF2B5EF4-FFF2-40B4-BE49-F238E27FC236}">
                  <a16:creationId xmlns:a16="http://schemas.microsoft.com/office/drawing/2014/main" id="{1AD23EE0-AD6A-42D6-BA87-373F3DB85EF6}"/>
                </a:ext>
              </a:extLst>
            </p:cNvPr>
            <p:cNvPicPr>
              <a:picLocks noChangeAspect="1"/>
            </p:cNvPicPr>
            <p:nvPr/>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104" name="图片 103">
              <a:extLst>
                <a:ext uri="{FF2B5EF4-FFF2-40B4-BE49-F238E27FC236}">
                  <a16:creationId xmlns:a16="http://schemas.microsoft.com/office/drawing/2014/main" id="{F36EAAFF-CB6F-4238-8ACF-57300B64B7E6}"/>
                </a:ext>
              </a:extLst>
            </p:cNvPr>
            <p:cNvPicPr>
              <a:picLocks noChangeAspect="1"/>
            </p:cNvPicPr>
            <p:nvPr/>
          </p:nvPicPr>
          <p:blipFill>
            <a:blip r:embed="rId7"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nvGrpSpPr>
          <p:cNvPr id="144" name="组合 143">
            <a:extLst>
              <a:ext uri="{FF2B5EF4-FFF2-40B4-BE49-F238E27FC236}">
                <a16:creationId xmlns:a16="http://schemas.microsoft.com/office/drawing/2014/main" id="{3184C157-25DE-459D-9809-202916FED908}"/>
              </a:ext>
            </a:extLst>
          </p:cNvPr>
          <p:cNvGrpSpPr/>
          <p:nvPr/>
        </p:nvGrpSpPr>
        <p:grpSpPr>
          <a:xfrm>
            <a:off x="863354" y="1402725"/>
            <a:ext cx="595664" cy="145341"/>
            <a:chOff x="689731" y="1379575"/>
            <a:chExt cx="595664" cy="145341"/>
          </a:xfrm>
        </p:grpSpPr>
        <p:grpSp>
          <p:nvGrpSpPr>
            <p:cNvPr id="134" name="组合 133">
              <a:extLst>
                <a:ext uri="{FF2B5EF4-FFF2-40B4-BE49-F238E27FC236}">
                  <a16:creationId xmlns:a16="http://schemas.microsoft.com/office/drawing/2014/main" id="{E64FB6A4-57BA-4E0A-B029-8427F5C65482}"/>
                </a:ext>
              </a:extLst>
            </p:cNvPr>
            <p:cNvGrpSpPr/>
            <p:nvPr/>
          </p:nvGrpSpPr>
          <p:grpSpPr>
            <a:xfrm rot="5400000" flipH="1">
              <a:off x="763714" y="1305592"/>
              <a:ext cx="145341" cy="293308"/>
              <a:chOff x="2061949" y="5121387"/>
              <a:chExt cx="145341" cy="293308"/>
            </a:xfrm>
          </p:grpSpPr>
          <p:sp>
            <p:nvSpPr>
              <p:cNvPr id="135" name="箭头: V 形 134">
                <a:extLst>
                  <a:ext uri="{FF2B5EF4-FFF2-40B4-BE49-F238E27FC236}">
                    <a16:creationId xmlns:a16="http://schemas.microsoft.com/office/drawing/2014/main" id="{84CAF7E3-ED04-4B65-8ABD-97F8589FE95C}"/>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箭头: V 形 135">
                <a:extLst>
                  <a:ext uri="{FF2B5EF4-FFF2-40B4-BE49-F238E27FC236}">
                    <a16:creationId xmlns:a16="http://schemas.microsoft.com/office/drawing/2014/main" id="{0728744E-C2EB-48CC-890D-90F9DA006962}"/>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7" name="组合 136">
              <a:extLst>
                <a:ext uri="{FF2B5EF4-FFF2-40B4-BE49-F238E27FC236}">
                  <a16:creationId xmlns:a16="http://schemas.microsoft.com/office/drawing/2014/main" id="{A0330DE4-F3C6-449B-A447-9F17168B56FB}"/>
                </a:ext>
              </a:extLst>
            </p:cNvPr>
            <p:cNvGrpSpPr/>
            <p:nvPr/>
          </p:nvGrpSpPr>
          <p:grpSpPr>
            <a:xfrm rot="5400000" flipH="1">
              <a:off x="1066070" y="1305592"/>
              <a:ext cx="145341" cy="293308"/>
              <a:chOff x="2061949" y="5121387"/>
              <a:chExt cx="145341" cy="293308"/>
            </a:xfrm>
          </p:grpSpPr>
          <p:sp>
            <p:nvSpPr>
              <p:cNvPr id="138" name="箭头: V 形 137">
                <a:extLst>
                  <a:ext uri="{FF2B5EF4-FFF2-40B4-BE49-F238E27FC236}">
                    <a16:creationId xmlns:a16="http://schemas.microsoft.com/office/drawing/2014/main" id="{FAEE1A6B-151D-40D7-9215-90E84F90D9E7}"/>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箭头: V 形 138">
                <a:extLst>
                  <a:ext uri="{FF2B5EF4-FFF2-40B4-BE49-F238E27FC236}">
                    <a16:creationId xmlns:a16="http://schemas.microsoft.com/office/drawing/2014/main" id="{B20B30E7-7CB3-477E-9BA0-DFBBE0FBC87C}"/>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43" name="组合 142">
            <a:extLst>
              <a:ext uri="{FF2B5EF4-FFF2-40B4-BE49-F238E27FC236}">
                <a16:creationId xmlns:a16="http://schemas.microsoft.com/office/drawing/2014/main" id="{BC64EB77-CFF0-4872-9E02-0E9C056C7DC2}"/>
              </a:ext>
            </a:extLst>
          </p:cNvPr>
          <p:cNvGrpSpPr/>
          <p:nvPr/>
        </p:nvGrpSpPr>
        <p:grpSpPr>
          <a:xfrm>
            <a:off x="10672414" y="1402725"/>
            <a:ext cx="618907" cy="145341"/>
            <a:chOff x="10672414" y="1379575"/>
            <a:chExt cx="618907" cy="145341"/>
          </a:xfrm>
        </p:grpSpPr>
        <p:grpSp>
          <p:nvGrpSpPr>
            <p:cNvPr id="131" name="组合 130">
              <a:extLst>
                <a:ext uri="{FF2B5EF4-FFF2-40B4-BE49-F238E27FC236}">
                  <a16:creationId xmlns:a16="http://schemas.microsoft.com/office/drawing/2014/main" id="{48909924-700B-43B9-B510-2875BB7108ED}"/>
                </a:ext>
              </a:extLst>
            </p:cNvPr>
            <p:cNvGrpSpPr/>
            <p:nvPr/>
          </p:nvGrpSpPr>
          <p:grpSpPr>
            <a:xfrm rot="16200000">
              <a:off x="11071996" y="1305592"/>
              <a:ext cx="145341" cy="293308"/>
              <a:chOff x="2061949" y="5121387"/>
              <a:chExt cx="145341" cy="293308"/>
            </a:xfrm>
          </p:grpSpPr>
          <p:sp>
            <p:nvSpPr>
              <p:cNvPr id="132" name="箭头: V 形 131">
                <a:extLst>
                  <a:ext uri="{FF2B5EF4-FFF2-40B4-BE49-F238E27FC236}">
                    <a16:creationId xmlns:a16="http://schemas.microsoft.com/office/drawing/2014/main" id="{A8BDD9EB-420A-466C-B05B-70729C99198D}"/>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箭头: V 形 132">
                <a:extLst>
                  <a:ext uri="{FF2B5EF4-FFF2-40B4-BE49-F238E27FC236}">
                    <a16:creationId xmlns:a16="http://schemas.microsoft.com/office/drawing/2014/main" id="{D7825FC2-F458-4675-8251-E1F7E7988E4A}"/>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0" name="组合 139">
              <a:extLst>
                <a:ext uri="{FF2B5EF4-FFF2-40B4-BE49-F238E27FC236}">
                  <a16:creationId xmlns:a16="http://schemas.microsoft.com/office/drawing/2014/main" id="{06FC8129-5B98-4413-AC1A-E5E969F41AF2}"/>
                </a:ext>
              </a:extLst>
            </p:cNvPr>
            <p:cNvGrpSpPr/>
            <p:nvPr/>
          </p:nvGrpSpPr>
          <p:grpSpPr>
            <a:xfrm rot="16200000">
              <a:off x="10746397" y="1305592"/>
              <a:ext cx="145341" cy="293308"/>
              <a:chOff x="2061949" y="5121387"/>
              <a:chExt cx="145341" cy="293308"/>
            </a:xfrm>
          </p:grpSpPr>
          <p:sp>
            <p:nvSpPr>
              <p:cNvPr id="141" name="箭头: V 形 140">
                <a:extLst>
                  <a:ext uri="{FF2B5EF4-FFF2-40B4-BE49-F238E27FC236}">
                    <a16:creationId xmlns:a16="http://schemas.microsoft.com/office/drawing/2014/main" id="{8B74BB14-C0AE-45DE-B629-FEB16353A707}"/>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箭头: V 形 141">
                <a:extLst>
                  <a:ext uri="{FF2B5EF4-FFF2-40B4-BE49-F238E27FC236}">
                    <a16:creationId xmlns:a16="http://schemas.microsoft.com/office/drawing/2014/main" id="{8D70DD78-7C18-4936-8BEE-A45E039947C2}"/>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cxnSp>
        <p:nvCxnSpPr>
          <p:cNvPr id="146" name="直接连接符 145">
            <a:extLst>
              <a:ext uri="{FF2B5EF4-FFF2-40B4-BE49-F238E27FC236}">
                <a16:creationId xmlns:a16="http://schemas.microsoft.com/office/drawing/2014/main" id="{E3D0E62E-6F16-420A-A12D-2F9EA13604A2}"/>
              </a:ext>
            </a:extLst>
          </p:cNvPr>
          <p:cNvCxnSpPr>
            <a:cxnSpLocks/>
          </p:cNvCxnSpPr>
          <p:nvPr/>
        </p:nvCxnSpPr>
        <p:spPr>
          <a:xfrm>
            <a:off x="5563271" y="1979271"/>
            <a:ext cx="988571" cy="0"/>
          </a:xfrm>
          <a:prstGeom prst="line">
            <a:avLst/>
          </a:prstGeom>
          <a:ln w="25400">
            <a:solidFill>
              <a:schemeClr val="accent2">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6627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a:extLst>
              <a:ext uri="{FF2B5EF4-FFF2-40B4-BE49-F238E27FC236}">
                <a16:creationId xmlns:a16="http://schemas.microsoft.com/office/drawing/2014/main" id="{1F8FFF2C-4CCB-42D1-8F42-FF7F5E7E8110}"/>
              </a:ext>
            </a:extLst>
          </p:cNvPr>
          <p:cNvGrpSpPr/>
          <p:nvPr/>
        </p:nvGrpSpPr>
        <p:grpSpPr>
          <a:xfrm>
            <a:off x="7826636" y="1965168"/>
            <a:ext cx="1908420" cy="0"/>
            <a:chOff x="1610835" y="4651272"/>
            <a:chExt cx="1908420" cy="0"/>
          </a:xfrm>
        </p:grpSpPr>
        <p:cxnSp>
          <p:nvCxnSpPr>
            <p:cNvPr id="90" name="直接连接符 89">
              <a:extLst>
                <a:ext uri="{FF2B5EF4-FFF2-40B4-BE49-F238E27FC236}">
                  <a16:creationId xmlns:a16="http://schemas.microsoft.com/office/drawing/2014/main" id="{C610954D-8D43-4090-B295-890DA5153747}"/>
                </a:ext>
              </a:extLst>
            </p:cNvPr>
            <p:cNvCxnSpPr>
              <a:cxnSpLocks/>
            </p:cNvCxnSpPr>
            <p:nvPr/>
          </p:nvCxnSpPr>
          <p:spPr>
            <a:xfrm flipH="1">
              <a:off x="1610835" y="4651272"/>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6CD8E5A7-3763-43D9-952A-99A2B5924394}"/>
                </a:ext>
              </a:extLst>
            </p:cNvPr>
            <p:cNvCxnSpPr>
              <a:cxnSpLocks/>
            </p:cNvCxnSpPr>
            <p:nvPr/>
          </p:nvCxnSpPr>
          <p:spPr>
            <a:xfrm>
              <a:off x="3242015" y="4651272"/>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grpSp>
        <p:nvGrpSpPr>
          <p:cNvPr id="85" name="组合 84">
            <a:extLst>
              <a:ext uri="{FF2B5EF4-FFF2-40B4-BE49-F238E27FC236}">
                <a16:creationId xmlns:a16="http://schemas.microsoft.com/office/drawing/2014/main" id="{E7111663-EDBA-4561-B411-9154C085C58C}"/>
              </a:ext>
            </a:extLst>
          </p:cNvPr>
          <p:cNvGrpSpPr/>
          <p:nvPr/>
        </p:nvGrpSpPr>
        <p:grpSpPr>
          <a:xfrm>
            <a:off x="1610835" y="4813832"/>
            <a:ext cx="1908420" cy="0"/>
            <a:chOff x="1610835" y="4651272"/>
            <a:chExt cx="1908420" cy="0"/>
          </a:xfrm>
        </p:grpSpPr>
        <p:cxnSp>
          <p:nvCxnSpPr>
            <p:cNvPr id="83" name="直接连接符 82">
              <a:extLst>
                <a:ext uri="{FF2B5EF4-FFF2-40B4-BE49-F238E27FC236}">
                  <a16:creationId xmlns:a16="http://schemas.microsoft.com/office/drawing/2014/main" id="{B081FDE4-2EB1-4960-A580-843F39CB1967}"/>
                </a:ext>
              </a:extLst>
            </p:cNvPr>
            <p:cNvCxnSpPr>
              <a:cxnSpLocks/>
            </p:cNvCxnSpPr>
            <p:nvPr/>
          </p:nvCxnSpPr>
          <p:spPr>
            <a:xfrm flipH="1">
              <a:off x="1610835" y="4651272"/>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3570350B-39E7-4FC8-8475-83FB6A606655}"/>
                </a:ext>
              </a:extLst>
            </p:cNvPr>
            <p:cNvCxnSpPr>
              <a:cxnSpLocks/>
            </p:cNvCxnSpPr>
            <p:nvPr/>
          </p:nvCxnSpPr>
          <p:spPr>
            <a:xfrm>
              <a:off x="3242015" y="4651272"/>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id="{66A21D40-0BF3-4C8F-BC96-5C7A38819130}"/>
              </a:ext>
            </a:extLst>
          </p:cNvPr>
          <p:cNvSpPr>
            <a:spLocks noGrp="1"/>
          </p:cNvSpPr>
          <p:nvPr>
            <p:ph type="title"/>
          </p:nvPr>
        </p:nvSpPr>
        <p:spPr/>
        <p:txBody>
          <a:bodyPr/>
          <a:lstStyle/>
          <a:p>
            <a:r>
              <a:rPr lang="zh-CN" altLang="en-US" dirty="0"/>
              <a:t>元宇宙与电影</a:t>
            </a:r>
          </a:p>
        </p:txBody>
      </p:sp>
      <p:sp>
        <p:nvSpPr>
          <p:cNvPr id="4" name="矩形 3">
            <a:extLst>
              <a:ext uri="{FF2B5EF4-FFF2-40B4-BE49-F238E27FC236}">
                <a16:creationId xmlns:a16="http://schemas.microsoft.com/office/drawing/2014/main" id="{7AD6EAF5-17B1-4A4B-8AD1-73F1647B61A3}"/>
              </a:ext>
            </a:extLst>
          </p:cNvPr>
          <p:cNvSpPr/>
          <p:nvPr/>
        </p:nvSpPr>
        <p:spPr>
          <a:xfrm>
            <a:off x="748390" y="1959838"/>
            <a:ext cx="3663137" cy="2503554"/>
          </a:xfrm>
          <a:prstGeom prst="rect">
            <a:avLst/>
          </a:prstGeom>
          <a:noFill/>
          <a:ln w="12700">
            <a:solidFill>
              <a:schemeClr val="accent2">
                <a:lumMod val="75000"/>
              </a:schemeClr>
            </a:solidFill>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lstStyle/>
          <a:p>
            <a:pPr algn="ctr"/>
            <a:endParaRPr lang="zh-CN" altLang="en-US" sz="5400"/>
          </a:p>
        </p:txBody>
      </p:sp>
      <p:sp>
        <p:nvSpPr>
          <p:cNvPr id="5" name="任意多边形: 形状 4">
            <a:extLst>
              <a:ext uri="{FF2B5EF4-FFF2-40B4-BE49-F238E27FC236}">
                <a16:creationId xmlns:a16="http://schemas.microsoft.com/office/drawing/2014/main" id="{38E95CC6-838B-48C5-A9E2-001464E85F8D}"/>
              </a:ext>
            </a:extLst>
          </p:cNvPr>
          <p:cNvSpPr/>
          <p:nvPr/>
        </p:nvSpPr>
        <p:spPr>
          <a:xfrm>
            <a:off x="901188" y="2110640"/>
            <a:ext cx="340294" cy="536245"/>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12700">
            <a:solidFill>
              <a:schemeClr val="accent2">
                <a:lumMod val="90000"/>
              </a:schemeClr>
            </a:solidFill>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lstStyle/>
          <a:p>
            <a:pPr algn="ctr"/>
            <a:endParaRPr lang="zh-CN" altLang="en-US" sz="5400"/>
          </a:p>
        </p:txBody>
      </p:sp>
      <p:sp>
        <p:nvSpPr>
          <p:cNvPr id="6" name="任意多边形: 形状 5">
            <a:extLst>
              <a:ext uri="{FF2B5EF4-FFF2-40B4-BE49-F238E27FC236}">
                <a16:creationId xmlns:a16="http://schemas.microsoft.com/office/drawing/2014/main" id="{E859596F-7BEE-438A-AFAA-16BAFEE7587B}"/>
              </a:ext>
            </a:extLst>
          </p:cNvPr>
          <p:cNvSpPr/>
          <p:nvPr/>
        </p:nvSpPr>
        <p:spPr>
          <a:xfrm flipH="1" flipV="1">
            <a:off x="3904415" y="3747735"/>
            <a:ext cx="340294" cy="536245"/>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12700">
            <a:solidFill>
              <a:schemeClr val="accent2">
                <a:lumMod val="90000"/>
              </a:schemeClr>
            </a:solidFill>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lstStyle/>
          <a:p>
            <a:pPr algn="ctr"/>
            <a:endParaRPr lang="zh-CN" altLang="en-US" sz="5400"/>
          </a:p>
        </p:txBody>
      </p:sp>
      <p:cxnSp>
        <p:nvCxnSpPr>
          <p:cNvPr id="7" name="直接连接符 6">
            <a:extLst>
              <a:ext uri="{FF2B5EF4-FFF2-40B4-BE49-F238E27FC236}">
                <a16:creationId xmlns:a16="http://schemas.microsoft.com/office/drawing/2014/main" id="{0C310FC1-B49C-4D2E-84E2-87E4604F5572}"/>
              </a:ext>
            </a:extLst>
          </p:cNvPr>
          <p:cNvCxnSpPr>
            <a:cxnSpLocks/>
          </p:cNvCxnSpPr>
          <p:nvPr/>
        </p:nvCxnSpPr>
        <p:spPr>
          <a:xfrm>
            <a:off x="3652195" y="2110640"/>
            <a:ext cx="592514" cy="0"/>
          </a:xfrm>
          <a:prstGeom prst="line">
            <a:avLst/>
          </a:prstGeom>
          <a:ln w="12700">
            <a:solidFill>
              <a:schemeClr val="accent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5E37CCA4-4218-442B-9DAC-64BA2D11E745}"/>
              </a:ext>
            </a:extLst>
          </p:cNvPr>
          <p:cNvCxnSpPr>
            <a:cxnSpLocks/>
          </p:cNvCxnSpPr>
          <p:nvPr/>
        </p:nvCxnSpPr>
        <p:spPr>
          <a:xfrm>
            <a:off x="901188" y="4283980"/>
            <a:ext cx="592514" cy="0"/>
          </a:xfrm>
          <a:prstGeom prst="line">
            <a:avLst/>
          </a:prstGeom>
          <a:ln w="12700">
            <a:solidFill>
              <a:schemeClr val="accent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0BC7514-97BD-48D6-B51C-63447882C268}"/>
              </a:ext>
            </a:extLst>
          </p:cNvPr>
          <p:cNvCxnSpPr>
            <a:cxnSpLocks/>
          </p:cNvCxnSpPr>
          <p:nvPr/>
        </p:nvCxnSpPr>
        <p:spPr>
          <a:xfrm>
            <a:off x="901188" y="2805238"/>
            <a:ext cx="0" cy="514033"/>
          </a:xfrm>
          <a:prstGeom prst="line">
            <a:avLst/>
          </a:prstGeom>
          <a:noFill/>
          <a:ln w="12700">
            <a:solidFill>
              <a:schemeClr val="accent2">
                <a:lumMod val="90000"/>
              </a:schemeClr>
            </a:solidFill>
            <a:prstDash val="lgDash"/>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a:extLst>
              <a:ext uri="{FF2B5EF4-FFF2-40B4-BE49-F238E27FC236}">
                <a16:creationId xmlns:a16="http://schemas.microsoft.com/office/drawing/2014/main" id="{4A706A15-8F8F-43CD-88AA-80C86E4E168F}"/>
              </a:ext>
            </a:extLst>
          </p:cNvPr>
          <p:cNvCxnSpPr>
            <a:cxnSpLocks/>
          </p:cNvCxnSpPr>
          <p:nvPr/>
        </p:nvCxnSpPr>
        <p:spPr>
          <a:xfrm>
            <a:off x="4244709" y="3065271"/>
            <a:ext cx="0" cy="514033"/>
          </a:xfrm>
          <a:prstGeom prst="line">
            <a:avLst/>
          </a:prstGeom>
          <a:noFill/>
          <a:ln w="12700">
            <a:solidFill>
              <a:schemeClr val="accent2">
                <a:lumMod val="90000"/>
              </a:schemeClr>
            </a:solidFill>
            <a:prstDash val="lgDash"/>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cxnSp>
      <p:grpSp>
        <p:nvGrpSpPr>
          <p:cNvPr id="19" name="组合 18">
            <a:extLst>
              <a:ext uri="{FF2B5EF4-FFF2-40B4-BE49-F238E27FC236}">
                <a16:creationId xmlns:a16="http://schemas.microsoft.com/office/drawing/2014/main" id="{7F6F749F-E9E3-45B2-B68E-6B9F31B7838B}"/>
              </a:ext>
            </a:extLst>
          </p:cNvPr>
          <p:cNvGrpSpPr/>
          <p:nvPr/>
        </p:nvGrpSpPr>
        <p:grpSpPr>
          <a:xfrm>
            <a:off x="1340442" y="2049661"/>
            <a:ext cx="306520" cy="121958"/>
            <a:chOff x="2653635" y="1886061"/>
            <a:chExt cx="306520" cy="121958"/>
          </a:xfrm>
        </p:grpSpPr>
        <p:sp>
          <p:nvSpPr>
            <p:cNvPr id="15" name="平行四边形 14">
              <a:extLst>
                <a:ext uri="{FF2B5EF4-FFF2-40B4-BE49-F238E27FC236}">
                  <a16:creationId xmlns:a16="http://schemas.microsoft.com/office/drawing/2014/main" id="{84F72FAF-742A-49AF-B5D6-60C2367DEF2C}"/>
                </a:ext>
              </a:extLst>
            </p:cNvPr>
            <p:cNvSpPr/>
            <p:nvPr/>
          </p:nvSpPr>
          <p:spPr>
            <a:xfrm>
              <a:off x="2653635"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16" name="平行四边形 15">
              <a:extLst>
                <a:ext uri="{FF2B5EF4-FFF2-40B4-BE49-F238E27FC236}">
                  <a16:creationId xmlns:a16="http://schemas.microsoft.com/office/drawing/2014/main" id="{D469AA14-0887-475B-9C6E-9AC2A0D6A2E3}"/>
                </a:ext>
              </a:extLst>
            </p:cNvPr>
            <p:cNvSpPr/>
            <p:nvPr/>
          </p:nvSpPr>
          <p:spPr>
            <a:xfrm>
              <a:off x="2710083"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17" name="平行四边形 16">
              <a:extLst>
                <a:ext uri="{FF2B5EF4-FFF2-40B4-BE49-F238E27FC236}">
                  <a16:creationId xmlns:a16="http://schemas.microsoft.com/office/drawing/2014/main" id="{E47ED76A-D533-495D-AC9F-C036EF6A4317}"/>
                </a:ext>
              </a:extLst>
            </p:cNvPr>
            <p:cNvSpPr/>
            <p:nvPr/>
          </p:nvSpPr>
          <p:spPr>
            <a:xfrm>
              <a:off x="2766530"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18" name="平行四边形 17">
              <a:extLst>
                <a:ext uri="{FF2B5EF4-FFF2-40B4-BE49-F238E27FC236}">
                  <a16:creationId xmlns:a16="http://schemas.microsoft.com/office/drawing/2014/main" id="{C86A594E-0D58-4474-AC54-AB05160AC073}"/>
                </a:ext>
              </a:extLst>
            </p:cNvPr>
            <p:cNvSpPr/>
            <p:nvPr/>
          </p:nvSpPr>
          <p:spPr>
            <a:xfrm>
              <a:off x="2822977"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grpSp>
      <p:grpSp>
        <p:nvGrpSpPr>
          <p:cNvPr id="20" name="组合 19">
            <a:extLst>
              <a:ext uri="{FF2B5EF4-FFF2-40B4-BE49-F238E27FC236}">
                <a16:creationId xmlns:a16="http://schemas.microsoft.com/office/drawing/2014/main" id="{36E0D21D-AC78-47CF-84D3-6468EE9D87C9}"/>
              </a:ext>
            </a:extLst>
          </p:cNvPr>
          <p:cNvGrpSpPr/>
          <p:nvPr/>
        </p:nvGrpSpPr>
        <p:grpSpPr>
          <a:xfrm>
            <a:off x="3498935" y="4223001"/>
            <a:ext cx="306520" cy="121958"/>
            <a:chOff x="2653635" y="1886061"/>
            <a:chExt cx="306520" cy="121958"/>
          </a:xfrm>
        </p:grpSpPr>
        <p:sp>
          <p:nvSpPr>
            <p:cNvPr id="21" name="平行四边形 20">
              <a:extLst>
                <a:ext uri="{FF2B5EF4-FFF2-40B4-BE49-F238E27FC236}">
                  <a16:creationId xmlns:a16="http://schemas.microsoft.com/office/drawing/2014/main" id="{F470CF0B-42F0-4386-850A-7411B09A832F}"/>
                </a:ext>
              </a:extLst>
            </p:cNvPr>
            <p:cNvSpPr/>
            <p:nvPr/>
          </p:nvSpPr>
          <p:spPr>
            <a:xfrm>
              <a:off x="2653635"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22" name="平行四边形 21">
              <a:extLst>
                <a:ext uri="{FF2B5EF4-FFF2-40B4-BE49-F238E27FC236}">
                  <a16:creationId xmlns:a16="http://schemas.microsoft.com/office/drawing/2014/main" id="{D2CF3E56-411F-4F41-87CB-9F6F1A55F172}"/>
                </a:ext>
              </a:extLst>
            </p:cNvPr>
            <p:cNvSpPr/>
            <p:nvPr/>
          </p:nvSpPr>
          <p:spPr>
            <a:xfrm>
              <a:off x="2710083"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23" name="平行四边形 22">
              <a:extLst>
                <a:ext uri="{FF2B5EF4-FFF2-40B4-BE49-F238E27FC236}">
                  <a16:creationId xmlns:a16="http://schemas.microsoft.com/office/drawing/2014/main" id="{72851200-4B23-42B1-B15E-C393C6561AAC}"/>
                </a:ext>
              </a:extLst>
            </p:cNvPr>
            <p:cNvSpPr/>
            <p:nvPr/>
          </p:nvSpPr>
          <p:spPr>
            <a:xfrm>
              <a:off x="2766530"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24" name="平行四边形 23">
              <a:extLst>
                <a:ext uri="{FF2B5EF4-FFF2-40B4-BE49-F238E27FC236}">
                  <a16:creationId xmlns:a16="http://schemas.microsoft.com/office/drawing/2014/main" id="{C62C338D-42AD-438C-A8B5-3F106229DF88}"/>
                </a:ext>
              </a:extLst>
            </p:cNvPr>
            <p:cNvSpPr/>
            <p:nvPr/>
          </p:nvSpPr>
          <p:spPr>
            <a:xfrm>
              <a:off x="2822977"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grpSp>
      <p:sp>
        <p:nvSpPr>
          <p:cNvPr id="25" name="矩形 24">
            <a:extLst>
              <a:ext uri="{FF2B5EF4-FFF2-40B4-BE49-F238E27FC236}">
                <a16:creationId xmlns:a16="http://schemas.microsoft.com/office/drawing/2014/main" id="{F569EE0E-FC43-43DC-95C2-B1C2D4D6D653}"/>
              </a:ext>
            </a:extLst>
          </p:cNvPr>
          <p:cNvSpPr/>
          <p:nvPr/>
        </p:nvSpPr>
        <p:spPr>
          <a:xfrm>
            <a:off x="1071335" y="2287978"/>
            <a:ext cx="2985879" cy="1816589"/>
          </a:xfrm>
          <a:prstGeom prst="rect">
            <a:avLst/>
          </a:prstGeom>
          <a:blipFill>
            <a:blip r:embed="rId2" cstate="screen">
              <a:duotone>
                <a:prstClr val="black"/>
                <a:schemeClr val="accent2">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t="-7000" b="-8000"/>
            </a:stretch>
          </a:blipFill>
          <a:ln>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1D7EF414-7BEC-49E5-95B1-68892D468A3B}"/>
              </a:ext>
            </a:extLst>
          </p:cNvPr>
          <p:cNvSpPr/>
          <p:nvPr/>
        </p:nvSpPr>
        <p:spPr>
          <a:xfrm>
            <a:off x="6993677" y="3296597"/>
            <a:ext cx="3663137" cy="2503554"/>
          </a:xfrm>
          <a:prstGeom prst="rect">
            <a:avLst/>
          </a:prstGeom>
          <a:noFill/>
          <a:ln w="12700">
            <a:solidFill>
              <a:schemeClr val="accent2">
                <a:lumMod val="75000"/>
              </a:schemeClr>
            </a:solidFill>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lstStyle/>
          <a:p>
            <a:pPr algn="ctr"/>
            <a:endParaRPr lang="zh-CN" altLang="en-US" sz="5400"/>
          </a:p>
        </p:txBody>
      </p:sp>
      <p:sp>
        <p:nvSpPr>
          <p:cNvPr id="27" name="任意多边形: 形状 26">
            <a:extLst>
              <a:ext uri="{FF2B5EF4-FFF2-40B4-BE49-F238E27FC236}">
                <a16:creationId xmlns:a16="http://schemas.microsoft.com/office/drawing/2014/main" id="{DF7BA83D-5B16-4DE6-B47F-4CD5679A5306}"/>
              </a:ext>
            </a:extLst>
          </p:cNvPr>
          <p:cNvSpPr/>
          <p:nvPr/>
        </p:nvSpPr>
        <p:spPr>
          <a:xfrm>
            <a:off x="7146475" y="3447399"/>
            <a:ext cx="340294" cy="536245"/>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12700">
            <a:solidFill>
              <a:schemeClr val="accent2">
                <a:lumMod val="90000"/>
              </a:schemeClr>
            </a:solidFill>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lstStyle/>
          <a:p>
            <a:pPr algn="ctr"/>
            <a:endParaRPr lang="zh-CN" altLang="en-US" sz="5400"/>
          </a:p>
        </p:txBody>
      </p:sp>
      <p:sp>
        <p:nvSpPr>
          <p:cNvPr id="28" name="任意多边形: 形状 27">
            <a:extLst>
              <a:ext uri="{FF2B5EF4-FFF2-40B4-BE49-F238E27FC236}">
                <a16:creationId xmlns:a16="http://schemas.microsoft.com/office/drawing/2014/main" id="{1257AC55-F4B4-40A5-B1A1-223CCD11E3D4}"/>
              </a:ext>
            </a:extLst>
          </p:cNvPr>
          <p:cNvSpPr/>
          <p:nvPr/>
        </p:nvSpPr>
        <p:spPr>
          <a:xfrm flipH="1" flipV="1">
            <a:off x="10149702" y="5084494"/>
            <a:ext cx="340294" cy="536245"/>
          </a:xfrm>
          <a:custGeom>
            <a:avLst/>
            <a:gdLst>
              <a:gd name="connsiteX0" fmla="*/ 0 w 129540"/>
              <a:gd name="connsiteY0" fmla="*/ 106680 h 106680"/>
              <a:gd name="connsiteX1" fmla="*/ 0 w 129540"/>
              <a:gd name="connsiteY1" fmla="*/ 0 h 106680"/>
              <a:gd name="connsiteX2" fmla="*/ 129540 w 129540"/>
              <a:gd name="connsiteY2" fmla="*/ 0 h 106680"/>
            </a:gdLst>
            <a:ahLst/>
            <a:cxnLst>
              <a:cxn ang="0">
                <a:pos x="connsiteX0" y="connsiteY0"/>
              </a:cxn>
              <a:cxn ang="0">
                <a:pos x="connsiteX1" y="connsiteY1"/>
              </a:cxn>
              <a:cxn ang="0">
                <a:pos x="connsiteX2" y="connsiteY2"/>
              </a:cxn>
            </a:cxnLst>
            <a:rect l="l" t="t" r="r" b="b"/>
            <a:pathLst>
              <a:path w="129540" h="106680">
                <a:moveTo>
                  <a:pt x="0" y="106680"/>
                </a:moveTo>
                <a:lnTo>
                  <a:pt x="0" y="0"/>
                </a:lnTo>
                <a:lnTo>
                  <a:pt x="129540" y="0"/>
                </a:lnTo>
              </a:path>
            </a:pathLst>
          </a:custGeom>
          <a:noFill/>
          <a:ln w="12700">
            <a:solidFill>
              <a:schemeClr val="accent2">
                <a:lumMod val="90000"/>
              </a:schemeClr>
            </a:solidFill>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274320" tIns="137160" rIns="274320" bIns="137160" rtlCol="0" anchor="ctr"/>
          <a:lstStyle/>
          <a:p>
            <a:pPr algn="ctr"/>
            <a:endParaRPr lang="zh-CN" altLang="en-US" sz="5400"/>
          </a:p>
        </p:txBody>
      </p:sp>
      <p:cxnSp>
        <p:nvCxnSpPr>
          <p:cNvPr id="29" name="直接连接符 28">
            <a:extLst>
              <a:ext uri="{FF2B5EF4-FFF2-40B4-BE49-F238E27FC236}">
                <a16:creationId xmlns:a16="http://schemas.microsoft.com/office/drawing/2014/main" id="{A3F742E1-CCEB-44A6-9EBF-49DE6A1691CB}"/>
              </a:ext>
            </a:extLst>
          </p:cNvPr>
          <p:cNvCxnSpPr>
            <a:cxnSpLocks/>
          </p:cNvCxnSpPr>
          <p:nvPr/>
        </p:nvCxnSpPr>
        <p:spPr>
          <a:xfrm>
            <a:off x="9897482" y="3447399"/>
            <a:ext cx="592514" cy="0"/>
          </a:xfrm>
          <a:prstGeom prst="line">
            <a:avLst/>
          </a:prstGeom>
          <a:ln w="12700">
            <a:solidFill>
              <a:schemeClr val="accent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1106AE7-E9B4-4767-B053-03783C379652}"/>
              </a:ext>
            </a:extLst>
          </p:cNvPr>
          <p:cNvCxnSpPr>
            <a:cxnSpLocks/>
          </p:cNvCxnSpPr>
          <p:nvPr/>
        </p:nvCxnSpPr>
        <p:spPr>
          <a:xfrm>
            <a:off x="7146475" y="5620739"/>
            <a:ext cx="592514" cy="0"/>
          </a:xfrm>
          <a:prstGeom prst="line">
            <a:avLst/>
          </a:prstGeom>
          <a:ln w="12700">
            <a:solidFill>
              <a:schemeClr val="accent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02725EF8-F7F3-491A-A631-C61356CDF0A9}"/>
              </a:ext>
            </a:extLst>
          </p:cNvPr>
          <p:cNvCxnSpPr>
            <a:cxnSpLocks/>
          </p:cNvCxnSpPr>
          <p:nvPr/>
        </p:nvCxnSpPr>
        <p:spPr>
          <a:xfrm>
            <a:off x="7146475" y="4141997"/>
            <a:ext cx="0" cy="514033"/>
          </a:xfrm>
          <a:prstGeom prst="line">
            <a:avLst/>
          </a:prstGeom>
          <a:noFill/>
          <a:ln w="12700">
            <a:solidFill>
              <a:schemeClr val="accent2">
                <a:lumMod val="90000"/>
              </a:schemeClr>
            </a:solidFill>
            <a:prstDash val="lgDash"/>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a:extLst>
              <a:ext uri="{FF2B5EF4-FFF2-40B4-BE49-F238E27FC236}">
                <a16:creationId xmlns:a16="http://schemas.microsoft.com/office/drawing/2014/main" id="{B3E9853E-16B6-4547-AD7E-5C5C671E56D1}"/>
              </a:ext>
            </a:extLst>
          </p:cNvPr>
          <p:cNvCxnSpPr>
            <a:cxnSpLocks/>
          </p:cNvCxnSpPr>
          <p:nvPr/>
        </p:nvCxnSpPr>
        <p:spPr>
          <a:xfrm>
            <a:off x="10489996" y="4402030"/>
            <a:ext cx="0" cy="514033"/>
          </a:xfrm>
          <a:prstGeom prst="line">
            <a:avLst/>
          </a:prstGeom>
          <a:noFill/>
          <a:ln w="12700">
            <a:solidFill>
              <a:schemeClr val="accent2">
                <a:lumMod val="90000"/>
              </a:schemeClr>
            </a:solidFill>
            <a:prstDash val="lgDash"/>
          </a:ln>
          <a:effectLst>
            <a:glow rad="190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cxnSp>
      <p:grpSp>
        <p:nvGrpSpPr>
          <p:cNvPr id="33" name="组合 32">
            <a:extLst>
              <a:ext uri="{FF2B5EF4-FFF2-40B4-BE49-F238E27FC236}">
                <a16:creationId xmlns:a16="http://schemas.microsoft.com/office/drawing/2014/main" id="{800AD5CB-6938-42ED-891E-C8257FADE46E}"/>
              </a:ext>
            </a:extLst>
          </p:cNvPr>
          <p:cNvGrpSpPr/>
          <p:nvPr/>
        </p:nvGrpSpPr>
        <p:grpSpPr>
          <a:xfrm>
            <a:off x="7585729" y="3386420"/>
            <a:ext cx="306520" cy="121958"/>
            <a:chOff x="2653635" y="1886061"/>
            <a:chExt cx="306520" cy="121958"/>
          </a:xfrm>
        </p:grpSpPr>
        <p:sp>
          <p:nvSpPr>
            <p:cNvPr id="34" name="平行四边形 33">
              <a:extLst>
                <a:ext uri="{FF2B5EF4-FFF2-40B4-BE49-F238E27FC236}">
                  <a16:creationId xmlns:a16="http://schemas.microsoft.com/office/drawing/2014/main" id="{1426E752-1460-4721-98F6-EBD8612843E3}"/>
                </a:ext>
              </a:extLst>
            </p:cNvPr>
            <p:cNvSpPr/>
            <p:nvPr/>
          </p:nvSpPr>
          <p:spPr>
            <a:xfrm>
              <a:off x="2653635"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35" name="平行四边形 34">
              <a:extLst>
                <a:ext uri="{FF2B5EF4-FFF2-40B4-BE49-F238E27FC236}">
                  <a16:creationId xmlns:a16="http://schemas.microsoft.com/office/drawing/2014/main" id="{9C124C63-607B-441D-A7FC-F21E810A4B09}"/>
                </a:ext>
              </a:extLst>
            </p:cNvPr>
            <p:cNvSpPr/>
            <p:nvPr/>
          </p:nvSpPr>
          <p:spPr>
            <a:xfrm>
              <a:off x="2710083"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36" name="平行四边形 35">
              <a:extLst>
                <a:ext uri="{FF2B5EF4-FFF2-40B4-BE49-F238E27FC236}">
                  <a16:creationId xmlns:a16="http://schemas.microsoft.com/office/drawing/2014/main" id="{E5781F78-72B2-4BDE-AE4D-D209838423B3}"/>
                </a:ext>
              </a:extLst>
            </p:cNvPr>
            <p:cNvSpPr/>
            <p:nvPr/>
          </p:nvSpPr>
          <p:spPr>
            <a:xfrm>
              <a:off x="2766530"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37" name="平行四边形 36">
              <a:extLst>
                <a:ext uri="{FF2B5EF4-FFF2-40B4-BE49-F238E27FC236}">
                  <a16:creationId xmlns:a16="http://schemas.microsoft.com/office/drawing/2014/main" id="{5480355A-5C6F-4680-A29E-17FD754F860B}"/>
                </a:ext>
              </a:extLst>
            </p:cNvPr>
            <p:cNvSpPr/>
            <p:nvPr/>
          </p:nvSpPr>
          <p:spPr>
            <a:xfrm>
              <a:off x="2822977"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grpSp>
      <p:grpSp>
        <p:nvGrpSpPr>
          <p:cNvPr id="38" name="组合 37">
            <a:extLst>
              <a:ext uri="{FF2B5EF4-FFF2-40B4-BE49-F238E27FC236}">
                <a16:creationId xmlns:a16="http://schemas.microsoft.com/office/drawing/2014/main" id="{E6778CC2-300F-4899-A900-6CF63449E734}"/>
              </a:ext>
            </a:extLst>
          </p:cNvPr>
          <p:cNvGrpSpPr/>
          <p:nvPr/>
        </p:nvGrpSpPr>
        <p:grpSpPr>
          <a:xfrm>
            <a:off x="9744222" y="5559760"/>
            <a:ext cx="306520" cy="121958"/>
            <a:chOff x="2653635" y="1886061"/>
            <a:chExt cx="306520" cy="121958"/>
          </a:xfrm>
        </p:grpSpPr>
        <p:sp>
          <p:nvSpPr>
            <p:cNvPr id="39" name="平行四边形 38">
              <a:extLst>
                <a:ext uri="{FF2B5EF4-FFF2-40B4-BE49-F238E27FC236}">
                  <a16:creationId xmlns:a16="http://schemas.microsoft.com/office/drawing/2014/main" id="{68ED807F-5C59-41BA-BD08-135883A80ED8}"/>
                </a:ext>
              </a:extLst>
            </p:cNvPr>
            <p:cNvSpPr/>
            <p:nvPr/>
          </p:nvSpPr>
          <p:spPr>
            <a:xfrm>
              <a:off x="2653635"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40" name="平行四边形 39">
              <a:extLst>
                <a:ext uri="{FF2B5EF4-FFF2-40B4-BE49-F238E27FC236}">
                  <a16:creationId xmlns:a16="http://schemas.microsoft.com/office/drawing/2014/main" id="{414F6CE2-479A-4300-985C-26A5B4D1A391}"/>
                </a:ext>
              </a:extLst>
            </p:cNvPr>
            <p:cNvSpPr/>
            <p:nvPr/>
          </p:nvSpPr>
          <p:spPr>
            <a:xfrm>
              <a:off x="2710083"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41" name="平行四边形 40">
              <a:extLst>
                <a:ext uri="{FF2B5EF4-FFF2-40B4-BE49-F238E27FC236}">
                  <a16:creationId xmlns:a16="http://schemas.microsoft.com/office/drawing/2014/main" id="{72B539EC-E862-41AE-A8ED-020E5D8AEBB4}"/>
                </a:ext>
              </a:extLst>
            </p:cNvPr>
            <p:cNvSpPr/>
            <p:nvPr/>
          </p:nvSpPr>
          <p:spPr>
            <a:xfrm>
              <a:off x="2766530"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sp>
          <p:nvSpPr>
            <p:cNvPr id="42" name="平行四边形 41">
              <a:extLst>
                <a:ext uri="{FF2B5EF4-FFF2-40B4-BE49-F238E27FC236}">
                  <a16:creationId xmlns:a16="http://schemas.microsoft.com/office/drawing/2014/main" id="{C1A5EFBA-6D9B-4D67-A1CC-0476873C9547}"/>
                </a:ext>
              </a:extLst>
            </p:cNvPr>
            <p:cNvSpPr/>
            <p:nvPr/>
          </p:nvSpPr>
          <p:spPr>
            <a:xfrm>
              <a:off x="2822977" y="1886061"/>
              <a:ext cx="137178" cy="121958"/>
            </a:xfrm>
            <a:prstGeom prst="parallelogram">
              <a:avLst>
                <a:gd name="adj" fmla="val 8477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5720" tIns="22860" rIns="45720" bIns="22860" rtlCol="0" anchor="ctr"/>
            <a:lstStyle/>
            <a:p>
              <a:pPr algn="ctr"/>
              <a:endParaRPr lang="zh-CN" altLang="en-US" sz="900"/>
            </a:p>
          </p:txBody>
        </p:sp>
      </p:grpSp>
      <p:sp>
        <p:nvSpPr>
          <p:cNvPr id="43" name="矩形 42">
            <a:extLst>
              <a:ext uri="{FF2B5EF4-FFF2-40B4-BE49-F238E27FC236}">
                <a16:creationId xmlns:a16="http://schemas.microsoft.com/office/drawing/2014/main" id="{D32AF3FB-F654-42E1-956A-B0C1937A76F7}"/>
              </a:ext>
            </a:extLst>
          </p:cNvPr>
          <p:cNvSpPr/>
          <p:nvPr/>
        </p:nvSpPr>
        <p:spPr>
          <a:xfrm>
            <a:off x="7316622" y="3624737"/>
            <a:ext cx="2985879" cy="1816589"/>
          </a:xfrm>
          <a:prstGeom prst="rect">
            <a:avLst/>
          </a:prstGeom>
          <a:blipFill dpi="0" rotWithShape="1">
            <a:blip r:embed="rId4" cstate="screen">
              <a:duotone>
                <a:prstClr val="black"/>
                <a:schemeClr val="accent2">
                  <a:tint val="45000"/>
                  <a:satMod val="400000"/>
                </a:scheme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a:fillRect/>
            </a:stretch>
          </a:blipFill>
          <a:ln>
            <a:solidFill>
              <a:schemeClr val="accent2"/>
            </a:soli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66E38A58-9B49-4F67-A72B-7574174BD15D}"/>
              </a:ext>
            </a:extLst>
          </p:cNvPr>
          <p:cNvSpPr txBox="1"/>
          <p:nvPr/>
        </p:nvSpPr>
        <p:spPr>
          <a:xfrm>
            <a:off x="1550869" y="4629166"/>
            <a:ext cx="2058179" cy="369332"/>
          </a:xfrm>
          <a:prstGeom prst="rect">
            <a:avLst/>
          </a:prstGeom>
          <a:noFill/>
        </p:spPr>
        <p:txBody>
          <a:bodyPr wrap="square">
            <a:spAutoFit/>
          </a:bodyPr>
          <a:lstStyle/>
          <a:p>
            <a:pPr algn="ctr"/>
            <a:r>
              <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a:t>
            </a: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头号玩家</a:t>
            </a:r>
            <a:r>
              <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a:t>
            </a:r>
          </a:p>
        </p:txBody>
      </p:sp>
      <p:sp>
        <p:nvSpPr>
          <p:cNvPr id="45" name="文本框 44">
            <a:extLst>
              <a:ext uri="{FF2B5EF4-FFF2-40B4-BE49-F238E27FC236}">
                <a16:creationId xmlns:a16="http://schemas.microsoft.com/office/drawing/2014/main" id="{4FDEA967-0553-4E35-8F61-2C872EF38EF4}"/>
              </a:ext>
            </a:extLst>
          </p:cNvPr>
          <p:cNvSpPr txBox="1"/>
          <p:nvPr/>
        </p:nvSpPr>
        <p:spPr>
          <a:xfrm>
            <a:off x="894202" y="4990290"/>
            <a:ext cx="3382415" cy="596830"/>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无法完全脱离现实世界，它平行于现实世界，与之互通但又独立现实世界</a:t>
            </a:r>
            <a:endParaRPr lang="en-US" altLang="zh-CN" sz="1400" spc="120" dirty="0">
              <a:solidFill>
                <a:schemeClr val="bg1">
                  <a:lumMod val="65000"/>
                </a:schemeClr>
              </a:solidFill>
              <a:latin typeface="+mn-ea"/>
            </a:endParaRPr>
          </a:p>
        </p:txBody>
      </p:sp>
      <p:sp>
        <p:nvSpPr>
          <p:cNvPr id="46" name="文本框 45">
            <a:extLst>
              <a:ext uri="{FF2B5EF4-FFF2-40B4-BE49-F238E27FC236}">
                <a16:creationId xmlns:a16="http://schemas.microsoft.com/office/drawing/2014/main" id="{688594A9-3713-4122-B0D0-ABEFC371D506}"/>
              </a:ext>
            </a:extLst>
          </p:cNvPr>
          <p:cNvSpPr txBox="1"/>
          <p:nvPr/>
        </p:nvSpPr>
        <p:spPr>
          <a:xfrm>
            <a:off x="894202" y="5592290"/>
            <a:ext cx="3371092" cy="400110"/>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dolor sit di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e.hds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gggfdfdf</a:t>
            </a:r>
            <a:endParaRPr lang="en-US" altLang="zh-CN" sz="1000" dirty="0">
              <a:solidFill>
                <a:schemeClr val="tx1">
                  <a:lumMod val="65000"/>
                  <a:lumOff val="35000"/>
                </a:schemeClr>
              </a:solidFill>
              <a:latin typeface="+mn-ea"/>
            </a:endParaRPr>
          </a:p>
        </p:txBody>
      </p:sp>
      <p:sp>
        <p:nvSpPr>
          <p:cNvPr id="47" name="文本框 46">
            <a:extLst>
              <a:ext uri="{FF2B5EF4-FFF2-40B4-BE49-F238E27FC236}">
                <a16:creationId xmlns:a16="http://schemas.microsoft.com/office/drawing/2014/main" id="{467696CA-111E-4DAC-99DC-5FBAF70B42AC}"/>
              </a:ext>
            </a:extLst>
          </p:cNvPr>
          <p:cNvSpPr txBox="1"/>
          <p:nvPr/>
        </p:nvSpPr>
        <p:spPr>
          <a:xfrm>
            <a:off x="7808593" y="1760182"/>
            <a:ext cx="2058179" cy="369332"/>
          </a:xfrm>
          <a:prstGeom prst="rect">
            <a:avLst/>
          </a:prstGeom>
          <a:noFill/>
        </p:spPr>
        <p:txBody>
          <a:bodyPr wrap="square">
            <a:spAutoFit/>
          </a:bodyPr>
          <a:lstStyle/>
          <a:p>
            <a:pPr algn="ctr"/>
            <a:r>
              <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a:t>
            </a: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阿凡达</a:t>
            </a:r>
            <a:r>
              <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a:t>
            </a:r>
          </a:p>
        </p:txBody>
      </p:sp>
      <p:cxnSp>
        <p:nvCxnSpPr>
          <p:cNvPr id="51" name="直接连接符 50">
            <a:extLst>
              <a:ext uri="{FF2B5EF4-FFF2-40B4-BE49-F238E27FC236}">
                <a16:creationId xmlns:a16="http://schemas.microsoft.com/office/drawing/2014/main" id="{9745D7DC-B307-4464-A711-31C2849E5D14}"/>
              </a:ext>
            </a:extLst>
          </p:cNvPr>
          <p:cNvCxnSpPr>
            <a:cxnSpLocks/>
          </p:cNvCxnSpPr>
          <p:nvPr/>
        </p:nvCxnSpPr>
        <p:spPr>
          <a:xfrm>
            <a:off x="4583575" y="195983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67A6AEE7-885E-4D82-9E1A-6AFF7AFA65C1}"/>
              </a:ext>
            </a:extLst>
          </p:cNvPr>
          <p:cNvCxnSpPr>
            <a:cxnSpLocks/>
          </p:cNvCxnSpPr>
          <p:nvPr/>
        </p:nvCxnSpPr>
        <p:spPr>
          <a:xfrm>
            <a:off x="4753169" y="214271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B60BF2B1-DFDB-42D3-80D2-4B17B0681E9B}"/>
              </a:ext>
            </a:extLst>
          </p:cNvPr>
          <p:cNvCxnSpPr>
            <a:cxnSpLocks/>
          </p:cNvCxnSpPr>
          <p:nvPr/>
        </p:nvCxnSpPr>
        <p:spPr>
          <a:xfrm>
            <a:off x="4922763" y="217319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4C6A526-96C9-41EE-9A16-92E37EFCB2DD}"/>
              </a:ext>
            </a:extLst>
          </p:cNvPr>
          <p:cNvCxnSpPr>
            <a:cxnSpLocks/>
          </p:cNvCxnSpPr>
          <p:nvPr/>
        </p:nvCxnSpPr>
        <p:spPr>
          <a:xfrm>
            <a:off x="5092357" y="238655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C60F1FE8-1F3F-4D9D-8ABA-943F0DAEC54D}"/>
              </a:ext>
            </a:extLst>
          </p:cNvPr>
          <p:cNvCxnSpPr>
            <a:cxnSpLocks/>
          </p:cNvCxnSpPr>
          <p:nvPr/>
        </p:nvCxnSpPr>
        <p:spPr>
          <a:xfrm>
            <a:off x="5261951" y="246021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C8048568-E54D-429E-87B6-8B21B4995CD7}"/>
              </a:ext>
            </a:extLst>
          </p:cNvPr>
          <p:cNvCxnSpPr>
            <a:cxnSpLocks/>
          </p:cNvCxnSpPr>
          <p:nvPr/>
        </p:nvCxnSpPr>
        <p:spPr>
          <a:xfrm>
            <a:off x="5431545" y="254657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917DD06F-995A-490F-91C0-375B521349CC}"/>
              </a:ext>
            </a:extLst>
          </p:cNvPr>
          <p:cNvCxnSpPr>
            <a:cxnSpLocks/>
          </p:cNvCxnSpPr>
          <p:nvPr/>
        </p:nvCxnSpPr>
        <p:spPr>
          <a:xfrm>
            <a:off x="5601139" y="269135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39EBFB43-38D0-46CB-901C-23F98E2C604B}"/>
              </a:ext>
            </a:extLst>
          </p:cNvPr>
          <p:cNvCxnSpPr>
            <a:cxnSpLocks/>
          </p:cNvCxnSpPr>
          <p:nvPr/>
        </p:nvCxnSpPr>
        <p:spPr>
          <a:xfrm>
            <a:off x="5770733" y="284375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0DDAF8C3-C9C0-4728-889C-7AC4B0C6C2B8}"/>
              </a:ext>
            </a:extLst>
          </p:cNvPr>
          <p:cNvCxnSpPr>
            <a:cxnSpLocks/>
          </p:cNvCxnSpPr>
          <p:nvPr/>
        </p:nvCxnSpPr>
        <p:spPr>
          <a:xfrm>
            <a:off x="5940327" y="287423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0F1D7271-77FE-4FD6-B667-ACDD398D7822}"/>
              </a:ext>
            </a:extLst>
          </p:cNvPr>
          <p:cNvCxnSpPr>
            <a:cxnSpLocks/>
          </p:cNvCxnSpPr>
          <p:nvPr/>
        </p:nvCxnSpPr>
        <p:spPr>
          <a:xfrm>
            <a:off x="6109921" y="292503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2B941D8B-713B-46F7-A04B-723F8BE8B180}"/>
              </a:ext>
            </a:extLst>
          </p:cNvPr>
          <p:cNvCxnSpPr>
            <a:cxnSpLocks/>
          </p:cNvCxnSpPr>
          <p:nvPr/>
        </p:nvCxnSpPr>
        <p:spPr>
          <a:xfrm>
            <a:off x="6279515" y="302663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F0D965B5-DC61-4B1B-A376-A1F777DFAA1B}"/>
              </a:ext>
            </a:extLst>
          </p:cNvPr>
          <p:cNvCxnSpPr>
            <a:cxnSpLocks/>
          </p:cNvCxnSpPr>
          <p:nvPr/>
        </p:nvCxnSpPr>
        <p:spPr>
          <a:xfrm>
            <a:off x="6788295" y="3288791"/>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FBE35C7C-6F44-46F9-956D-99DA80CFD954}"/>
              </a:ext>
            </a:extLst>
          </p:cNvPr>
          <p:cNvCxnSpPr>
            <a:cxnSpLocks/>
          </p:cNvCxnSpPr>
          <p:nvPr/>
        </p:nvCxnSpPr>
        <p:spPr>
          <a:xfrm>
            <a:off x="6449109" y="304695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9F8E5FAB-EBA7-4638-8697-D3F452E5BC31}"/>
              </a:ext>
            </a:extLst>
          </p:cNvPr>
          <p:cNvCxnSpPr>
            <a:cxnSpLocks/>
          </p:cNvCxnSpPr>
          <p:nvPr/>
        </p:nvCxnSpPr>
        <p:spPr>
          <a:xfrm>
            <a:off x="6618703" y="3219678"/>
            <a:ext cx="0" cy="2503554"/>
          </a:xfrm>
          <a:prstGeom prst="line">
            <a:avLst/>
          </a:prstGeom>
          <a:ln>
            <a:solidFill>
              <a:schemeClr val="accent2">
                <a:lumMod val="75000"/>
                <a:alpha val="50000"/>
              </a:schemeClr>
            </a:solidFill>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468A1D16-DEBA-435A-AB55-337C0372FED9}"/>
              </a:ext>
            </a:extLst>
          </p:cNvPr>
          <p:cNvSpPr txBox="1"/>
          <p:nvPr/>
        </p:nvSpPr>
        <p:spPr>
          <a:xfrm rot="1802137">
            <a:off x="4629312" y="3694753"/>
            <a:ext cx="2201149" cy="539898"/>
          </a:xfrm>
          <a:prstGeom prst="rect">
            <a:avLst/>
          </a:prstGeom>
          <a:noFill/>
          <a:effectLst/>
        </p:spPr>
        <p:txBody>
          <a:bodyPr wrap="square" lIns="64008" tIns="32004" rIns="64008" bIns="32004">
            <a:prstTxWarp prst="textChevronInverted">
              <a:avLst>
                <a:gd name="adj" fmla="val 72104"/>
              </a:avLst>
            </a:prstTxWarp>
            <a:spAutoFit/>
          </a:bodyPr>
          <a:lstStyle/>
          <a:p>
            <a:pPr algn="dist"/>
            <a:r>
              <a:rPr lang="en-US" altLang="zh-CN" sz="2240" dirty="0">
                <a:ln w="6667">
                  <a:solidFill>
                    <a:schemeClr val="accent2">
                      <a:lumMod val="90000"/>
                      <a:alpha val="70000"/>
                    </a:schemeClr>
                  </a:solidFill>
                </a:ln>
                <a:noFill/>
              </a:rPr>
              <a:t>METAVERSE</a:t>
            </a:r>
            <a:endParaRPr lang="zh-CN" altLang="en-US" sz="2240" dirty="0">
              <a:ln w="6667">
                <a:solidFill>
                  <a:schemeClr val="accent2">
                    <a:lumMod val="90000"/>
                    <a:alpha val="70000"/>
                  </a:schemeClr>
                </a:solidFill>
              </a:ln>
              <a:noFill/>
            </a:endParaRPr>
          </a:p>
        </p:txBody>
      </p:sp>
      <p:sp>
        <p:nvSpPr>
          <p:cNvPr id="66" name="文本框 65">
            <a:extLst>
              <a:ext uri="{FF2B5EF4-FFF2-40B4-BE49-F238E27FC236}">
                <a16:creationId xmlns:a16="http://schemas.microsoft.com/office/drawing/2014/main" id="{3BD127FD-B71E-463D-A782-474933379947}"/>
              </a:ext>
            </a:extLst>
          </p:cNvPr>
          <p:cNvSpPr txBox="1"/>
          <p:nvPr/>
        </p:nvSpPr>
        <p:spPr>
          <a:xfrm>
            <a:off x="7146475" y="2145658"/>
            <a:ext cx="3382415" cy="596830"/>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无法完全脱离现实世界，它平行于现实世界，与之互通但又独立现实世界</a:t>
            </a:r>
            <a:endParaRPr lang="en-US" altLang="zh-CN" sz="1400" spc="120" dirty="0">
              <a:solidFill>
                <a:schemeClr val="bg1">
                  <a:lumMod val="65000"/>
                </a:schemeClr>
              </a:solidFill>
              <a:latin typeface="+mn-ea"/>
            </a:endParaRPr>
          </a:p>
        </p:txBody>
      </p:sp>
      <p:sp>
        <p:nvSpPr>
          <p:cNvPr id="67" name="文本框 66">
            <a:extLst>
              <a:ext uri="{FF2B5EF4-FFF2-40B4-BE49-F238E27FC236}">
                <a16:creationId xmlns:a16="http://schemas.microsoft.com/office/drawing/2014/main" id="{5E4E109E-0586-40AF-BC4A-97EE7C2FE6AF}"/>
              </a:ext>
            </a:extLst>
          </p:cNvPr>
          <p:cNvSpPr txBox="1"/>
          <p:nvPr/>
        </p:nvSpPr>
        <p:spPr>
          <a:xfrm>
            <a:off x="7152136" y="2747658"/>
            <a:ext cx="3371092" cy="400110"/>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constetuer</a:t>
            </a:r>
            <a:r>
              <a:rPr lang="en-US" altLang="zh-CN" sz="1000" dirty="0">
                <a:solidFill>
                  <a:schemeClr val="tx1">
                    <a:lumMod val="65000"/>
                    <a:lumOff val="35000"/>
                  </a:schemeClr>
                </a:solidFill>
                <a:latin typeface="+mn-ea"/>
              </a:rPr>
              <a:t> adipiscing </a:t>
            </a:r>
            <a:r>
              <a:rPr lang="en-US" altLang="zh-CN" sz="1000" dirty="0" err="1">
                <a:solidFill>
                  <a:schemeClr val="tx1">
                    <a:lumMod val="65000"/>
                    <a:lumOff val="35000"/>
                  </a:schemeClr>
                </a:solidFill>
                <a:latin typeface="+mn-ea"/>
              </a:rPr>
              <a:t>elit.hd</a:t>
            </a:r>
            <a:r>
              <a:rPr lang="en-US" altLang="zh-CN" sz="1000" dirty="0">
                <a:solidFill>
                  <a:schemeClr val="tx1">
                    <a:lumMod val="65000"/>
                    <a:lumOff val="35000"/>
                  </a:schemeClr>
                </a:solidFill>
                <a:latin typeface="+mn-ea"/>
              </a:rPr>
              <a:t> ipsum dolor sit di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e.hds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gggfdfdf</a:t>
            </a:r>
            <a:endParaRPr lang="en-US" altLang="zh-CN" sz="1000" dirty="0">
              <a:solidFill>
                <a:schemeClr val="tx1">
                  <a:lumMod val="65000"/>
                  <a:lumOff val="35000"/>
                </a:schemeClr>
              </a:solidFill>
              <a:latin typeface="+mn-ea"/>
            </a:endParaRPr>
          </a:p>
        </p:txBody>
      </p:sp>
    </p:spTree>
    <p:extLst>
      <p:ext uri="{BB962C8B-B14F-4D97-AF65-F5344CB8AC3E}">
        <p14:creationId xmlns:p14="http://schemas.microsoft.com/office/powerpoint/2010/main" val="3497655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a:extLst>
              <a:ext uri="{FF2B5EF4-FFF2-40B4-BE49-F238E27FC236}">
                <a16:creationId xmlns:a16="http://schemas.microsoft.com/office/drawing/2014/main" id="{2257DD86-7C3C-4235-BAF2-2635F2A41750}"/>
              </a:ext>
            </a:extLst>
          </p:cNvPr>
          <p:cNvGrpSpPr/>
          <p:nvPr/>
        </p:nvGrpSpPr>
        <p:grpSpPr>
          <a:xfrm>
            <a:off x="1501628" y="1356160"/>
            <a:ext cx="9115720" cy="4827834"/>
            <a:chOff x="1501628" y="1356160"/>
            <a:chExt cx="9115720" cy="4827834"/>
          </a:xfrm>
        </p:grpSpPr>
        <p:grpSp>
          <p:nvGrpSpPr>
            <p:cNvPr id="38" name="组合 37">
              <a:extLst>
                <a:ext uri="{FF2B5EF4-FFF2-40B4-BE49-F238E27FC236}">
                  <a16:creationId xmlns:a16="http://schemas.microsoft.com/office/drawing/2014/main" id="{138F754E-E6D6-43BA-8EC1-9617085130A0}"/>
                </a:ext>
              </a:extLst>
            </p:cNvPr>
            <p:cNvGrpSpPr/>
            <p:nvPr/>
          </p:nvGrpSpPr>
          <p:grpSpPr>
            <a:xfrm>
              <a:off x="1501628" y="1356160"/>
              <a:ext cx="9115720" cy="4827834"/>
              <a:chOff x="1501628" y="1356160"/>
              <a:chExt cx="9115720" cy="4827834"/>
            </a:xfrm>
            <a:effectLst>
              <a:glow rad="63500">
                <a:schemeClr val="accent2">
                  <a:satMod val="175000"/>
                  <a:alpha val="10000"/>
                </a:schemeClr>
              </a:glow>
            </a:effectLst>
          </p:grpSpPr>
          <p:sp>
            <p:nvSpPr>
              <p:cNvPr id="25" name="Freeform 47">
                <a:extLst>
                  <a:ext uri="{FF2B5EF4-FFF2-40B4-BE49-F238E27FC236}">
                    <a16:creationId xmlns:a16="http://schemas.microsoft.com/office/drawing/2014/main" id="{BED5B169-C704-4BEA-81CC-A1D786FE527B}"/>
                  </a:ext>
                </a:extLst>
              </p:cNvPr>
              <p:cNvSpPr>
                <a:spLocks/>
              </p:cNvSpPr>
              <p:nvPr/>
            </p:nvSpPr>
            <p:spPr bwMode="auto">
              <a:xfrm rot="10800000">
                <a:off x="4031047" y="1356160"/>
                <a:ext cx="4056885" cy="4827834"/>
              </a:xfrm>
              <a:custGeom>
                <a:avLst/>
                <a:gdLst>
                  <a:gd name="T0" fmla="*/ 11705 w 11705"/>
                  <a:gd name="T1" fmla="*/ 12152 h 13933"/>
                  <a:gd name="T2" fmla="*/ 0 w 11705"/>
                  <a:gd name="T3" fmla="*/ 12152 h 13933"/>
                  <a:gd name="T4" fmla="*/ 5852 w 11705"/>
                  <a:gd name="T5" fmla="*/ 0 h 13933"/>
                  <a:gd name="T6" fmla="*/ 11705 w 11705"/>
                  <a:gd name="T7" fmla="*/ 12152 h 13933"/>
                </a:gdLst>
                <a:ahLst/>
                <a:cxnLst>
                  <a:cxn ang="0">
                    <a:pos x="T0" y="T1"/>
                  </a:cxn>
                  <a:cxn ang="0">
                    <a:pos x="T2" y="T3"/>
                  </a:cxn>
                  <a:cxn ang="0">
                    <a:pos x="T4" y="T5"/>
                  </a:cxn>
                  <a:cxn ang="0">
                    <a:pos x="T6" y="T7"/>
                  </a:cxn>
                </a:cxnLst>
                <a:rect l="0" t="0" r="r" b="b"/>
                <a:pathLst>
                  <a:path w="11705" h="13933">
                    <a:moveTo>
                      <a:pt x="11705" y="12152"/>
                    </a:moveTo>
                    <a:cubicBezTo>
                      <a:pt x="8006" y="13933"/>
                      <a:pt x="3699" y="13933"/>
                      <a:pt x="0" y="12152"/>
                    </a:cubicBezTo>
                    <a:lnTo>
                      <a:pt x="5852" y="0"/>
                    </a:lnTo>
                    <a:lnTo>
                      <a:pt x="11705" y="12152"/>
                    </a:lnTo>
                    <a:close/>
                  </a:path>
                </a:pathLst>
              </a:custGeom>
              <a:noFill/>
              <a:ln w="6350">
                <a:solidFill>
                  <a:schemeClr val="accent2">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45">
                <a:extLst>
                  <a:ext uri="{FF2B5EF4-FFF2-40B4-BE49-F238E27FC236}">
                    <a16:creationId xmlns:a16="http://schemas.microsoft.com/office/drawing/2014/main" id="{1DACF289-5F9D-4E18-BE51-A77061631AE1}"/>
                  </a:ext>
                </a:extLst>
              </p:cNvPr>
              <p:cNvSpPr>
                <a:spLocks/>
              </p:cNvSpPr>
              <p:nvPr/>
            </p:nvSpPr>
            <p:spPr bwMode="auto">
              <a:xfrm rot="10800000">
                <a:off x="1501628" y="1974075"/>
                <a:ext cx="4559303" cy="4209917"/>
              </a:xfrm>
              <a:custGeom>
                <a:avLst/>
                <a:gdLst>
                  <a:gd name="T0" fmla="*/ 6576 w 6576"/>
                  <a:gd name="T1" fmla="*/ 1501 h 6076"/>
                  <a:gd name="T2" fmla="*/ 2927 w 6576"/>
                  <a:gd name="T3" fmla="*/ 6076 h 6076"/>
                  <a:gd name="T4" fmla="*/ 0 w 6576"/>
                  <a:gd name="T5" fmla="*/ 0 h 6076"/>
                  <a:gd name="T6" fmla="*/ 6576 w 6576"/>
                  <a:gd name="T7" fmla="*/ 1501 h 6076"/>
                </a:gdLst>
                <a:ahLst/>
                <a:cxnLst>
                  <a:cxn ang="0">
                    <a:pos x="T0" y="T1"/>
                  </a:cxn>
                  <a:cxn ang="0">
                    <a:pos x="T2" y="T3"/>
                  </a:cxn>
                  <a:cxn ang="0">
                    <a:pos x="T4" y="T5"/>
                  </a:cxn>
                  <a:cxn ang="0">
                    <a:pos x="T6" y="T7"/>
                  </a:cxn>
                </a:cxnLst>
                <a:rect l="0" t="0" r="r" b="b"/>
                <a:pathLst>
                  <a:path w="6576" h="6076">
                    <a:moveTo>
                      <a:pt x="6576" y="1501"/>
                    </a:moveTo>
                    <a:cubicBezTo>
                      <a:pt x="6119" y="3501"/>
                      <a:pt x="4776" y="5185"/>
                      <a:pt x="2927" y="6076"/>
                    </a:cubicBezTo>
                    <a:lnTo>
                      <a:pt x="0" y="0"/>
                    </a:lnTo>
                    <a:lnTo>
                      <a:pt x="6576" y="1501"/>
                    </a:lnTo>
                    <a:close/>
                  </a:path>
                </a:pathLst>
              </a:custGeom>
              <a:noFill/>
              <a:ln w="6350">
                <a:solidFill>
                  <a:schemeClr val="accent2">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49">
                <a:extLst>
                  <a:ext uri="{FF2B5EF4-FFF2-40B4-BE49-F238E27FC236}">
                    <a16:creationId xmlns:a16="http://schemas.microsoft.com/office/drawing/2014/main" id="{581B884C-7C9B-40B8-ACF6-5EF4D0DF478C}"/>
                  </a:ext>
                </a:extLst>
              </p:cNvPr>
              <p:cNvSpPr>
                <a:spLocks/>
              </p:cNvSpPr>
              <p:nvPr/>
            </p:nvSpPr>
            <p:spPr bwMode="auto">
              <a:xfrm rot="10800000">
                <a:off x="6060933" y="1974075"/>
                <a:ext cx="4556415" cy="4209917"/>
              </a:xfrm>
              <a:custGeom>
                <a:avLst/>
                <a:gdLst>
                  <a:gd name="T0" fmla="*/ 7298 w 13150"/>
                  <a:gd name="T1" fmla="*/ 12152 h 12152"/>
                  <a:gd name="T2" fmla="*/ 0 w 13150"/>
                  <a:gd name="T3" fmla="*/ 3002 h 12152"/>
                  <a:gd name="T4" fmla="*/ 13150 w 13150"/>
                  <a:gd name="T5" fmla="*/ 0 h 12152"/>
                  <a:gd name="T6" fmla="*/ 7298 w 13150"/>
                  <a:gd name="T7" fmla="*/ 12152 h 12152"/>
                </a:gdLst>
                <a:ahLst/>
                <a:cxnLst>
                  <a:cxn ang="0">
                    <a:pos x="T0" y="T1"/>
                  </a:cxn>
                  <a:cxn ang="0">
                    <a:pos x="T2" y="T3"/>
                  </a:cxn>
                  <a:cxn ang="0">
                    <a:pos x="T4" y="T5"/>
                  </a:cxn>
                  <a:cxn ang="0">
                    <a:pos x="T6" y="T7"/>
                  </a:cxn>
                </a:cxnLst>
                <a:rect l="0" t="0" r="r" b="b"/>
                <a:pathLst>
                  <a:path w="13150" h="12152">
                    <a:moveTo>
                      <a:pt x="7298" y="12152"/>
                    </a:moveTo>
                    <a:cubicBezTo>
                      <a:pt x="3600" y="10371"/>
                      <a:pt x="913" y="7003"/>
                      <a:pt x="0" y="3002"/>
                    </a:cubicBezTo>
                    <a:lnTo>
                      <a:pt x="13150" y="0"/>
                    </a:lnTo>
                    <a:lnTo>
                      <a:pt x="7298" y="12152"/>
                    </a:lnTo>
                    <a:close/>
                  </a:path>
                </a:pathLst>
              </a:custGeom>
              <a:noFill/>
              <a:ln w="6350">
                <a:solidFill>
                  <a:schemeClr val="accent2">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49" name="直接连接符 48">
              <a:extLst>
                <a:ext uri="{FF2B5EF4-FFF2-40B4-BE49-F238E27FC236}">
                  <a16:creationId xmlns:a16="http://schemas.microsoft.com/office/drawing/2014/main" id="{7A3C3E38-7724-4673-99F6-BF311ABD7872}"/>
                </a:ext>
              </a:extLst>
            </p:cNvPr>
            <p:cNvCxnSpPr>
              <a:cxnSpLocks/>
            </p:cNvCxnSpPr>
            <p:nvPr/>
          </p:nvCxnSpPr>
          <p:spPr>
            <a:xfrm>
              <a:off x="1890823" y="5357626"/>
              <a:ext cx="3162136" cy="735942"/>
            </a:xfrm>
            <a:prstGeom prst="line">
              <a:avLst/>
            </a:prstGeom>
            <a:ln>
              <a:solidFill>
                <a:schemeClr val="accent2">
                  <a:lumMod val="75000"/>
                </a:schemeClr>
              </a:solidFill>
              <a:prstDash val="lgDash"/>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3B785C88-3914-4303-82DB-FF1657168196}"/>
                </a:ext>
              </a:extLst>
            </p:cNvPr>
            <p:cNvCxnSpPr>
              <a:cxnSpLocks/>
            </p:cNvCxnSpPr>
            <p:nvPr/>
          </p:nvCxnSpPr>
          <p:spPr>
            <a:xfrm flipH="1">
              <a:off x="7161101" y="5357626"/>
              <a:ext cx="3162136" cy="735942"/>
            </a:xfrm>
            <a:prstGeom prst="line">
              <a:avLst/>
            </a:prstGeom>
            <a:ln>
              <a:solidFill>
                <a:schemeClr val="accent2">
                  <a:lumMod val="75000"/>
                </a:schemeClr>
              </a:solidFill>
              <a:prstDash val="lgDash"/>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958E1076-122F-4B2C-976B-4A9DAEDD6B12}"/>
                </a:ext>
              </a:extLst>
            </p:cNvPr>
            <p:cNvCxnSpPr>
              <a:cxnSpLocks/>
            </p:cNvCxnSpPr>
            <p:nvPr/>
          </p:nvCxnSpPr>
          <p:spPr>
            <a:xfrm>
              <a:off x="1758077" y="5058735"/>
              <a:ext cx="1413732" cy="329026"/>
            </a:xfrm>
            <a:prstGeom prst="line">
              <a:avLst/>
            </a:prstGeom>
            <a:ln>
              <a:solidFill>
                <a:schemeClr val="accent2">
                  <a:lumMod val="75000"/>
                </a:schemeClr>
              </a:solidFill>
              <a:prstDash val="soli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AE29480A-5F7C-4B5D-B746-658F9CAFDC20}"/>
                </a:ext>
              </a:extLst>
            </p:cNvPr>
            <p:cNvCxnSpPr>
              <a:cxnSpLocks/>
            </p:cNvCxnSpPr>
            <p:nvPr/>
          </p:nvCxnSpPr>
          <p:spPr>
            <a:xfrm flipH="1">
              <a:off x="8940891" y="5048763"/>
              <a:ext cx="1413732" cy="329026"/>
            </a:xfrm>
            <a:prstGeom prst="line">
              <a:avLst/>
            </a:prstGeom>
            <a:ln>
              <a:solidFill>
                <a:schemeClr val="accent2">
                  <a:lumMod val="75000"/>
                </a:schemeClr>
              </a:solidFill>
              <a:prstDash val="soli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C35609C1-659D-41AD-A5F7-C2B370B6AA07}"/>
                </a:ext>
              </a:extLst>
            </p:cNvPr>
            <p:cNvCxnSpPr>
              <a:cxnSpLocks/>
            </p:cNvCxnSpPr>
            <p:nvPr/>
          </p:nvCxnSpPr>
          <p:spPr>
            <a:xfrm>
              <a:off x="4273530" y="2129116"/>
              <a:ext cx="515287" cy="1065390"/>
            </a:xfrm>
            <a:prstGeom prst="line">
              <a:avLst/>
            </a:prstGeom>
            <a:ln>
              <a:solidFill>
                <a:schemeClr val="accent2">
                  <a:lumMod val="75000"/>
                </a:schemeClr>
              </a:solidFill>
              <a:prstDash val="soli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A2F18ECE-FC5C-4469-AF0B-A15AFB3E4B27}"/>
                </a:ext>
              </a:extLst>
            </p:cNvPr>
            <p:cNvCxnSpPr>
              <a:cxnSpLocks/>
            </p:cNvCxnSpPr>
            <p:nvPr/>
          </p:nvCxnSpPr>
          <p:spPr>
            <a:xfrm flipH="1">
              <a:off x="7334198" y="2128085"/>
              <a:ext cx="515287" cy="1065390"/>
            </a:xfrm>
            <a:prstGeom prst="line">
              <a:avLst/>
            </a:prstGeom>
            <a:ln>
              <a:solidFill>
                <a:schemeClr val="accent2">
                  <a:lumMod val="75000"/>
                </a:schemeClr>
              </a:solidFill>
              <a:prstDash val="soli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sp>
        <p:nvSpPr>
          <p:cNvPr id="28" name="弧形 27">
            <a:extLst>
              <a:ext uri="{FF2B5EF4-FFF2-40B4-BE49-F238E27FC236}">
                <a16:creationId xmlns:a16="http://schemas.microsoft.com/office/drawing/2014/main" id="{FD6A557C-33AD-4D2D-B300-619DA82EA01F}"/>
              </a:ext>
            </a:extLst>
          </p:cNvPr>
          <p:cNvSpPr/>
          <p:nvPr/>
        </p:nvSpPr>
        <p:spPr>
          <a:xfrm>
            <a:off x="1317638" y="1413649"/>
            <a:ext cx="9483700" cy="9483700"/>
          </a:xfrm>
          <a:prstGeom prst="arc">
            <a:avLst>
              <a:gd name="adj1" fmla="val 14993314"/>
              <a:gd name="adj2" fmla="val 19805273"/>
            </a:avLst>
          </a:prstGeom>
          <a:noFill/>
          <a:ln w="12700">
            <a:gradFill flip="none" rotWithShape="1">
              <a:gsLst>
                <a:gs pos="0">
                  <a:schemeClr val="accent1">
                    <a:lumMod val="60000"/>
                    <a:lumOff val="40000"/>
                    <a:alpha val="0"/>
                  </a:schemeClr>
                </a:gs>
                <a:gs pos="100000">
                  <a:schemeClr val="accent2">
                    <a:lumMod val="7500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弧形 28">
            <a:extLst>
              <a:ext uri="{FF2B5EF4-FFF2-40B4-BE49-F238E27FC236}">
                <a16:creationId xmlns:a16="http://schemas.microsoft.com/office/drawing/2014/main" id="{66306CA0-52CC-4EC2-BC0A-F06E480F4308}"/>
              </a:ext>
            </a:extLst>
          </p:cNvPr>
          <p:cNvSpPr/>
          <p:nvPr/>
        </p:nvSpPr>
        <p:spPr>
          <a:xfrm>
            <a:off x="1223179" y="1319190"/>
            <a:ext cx="9672618" cy="9672618"/>
          </a:xfrm>
          <a:prstGeom prst="arc">
            <a:avLst>
              <a:gd name="adj1" fmla="val 11361071"/>
              <a:gd name="adj2" fmla="val 16875663"/>
            </a:avLst>
          </a:prstGeom>
          <a:noFill/>
          <a:ln w="12700">
            <a:gradFill flip="none" rotWithShape="1">
              <a:gsLst>
                <a:gs pos="0">
                  <a:schemeClr val="accent1">
                    <a:lumMod val="60000"/>
                    <a:lumOff val="40000"/>
                    <a:alpha val="0"/>
                  </a:schemeClr>
                </a:gs>
                <a:gs pos="100000">
                  <a:schemeClr val="accent2">
                    <a:lumMod val="90000"/>
                  </a:schemeClr>
                </a:gs>
              </a:gsLst>
              <a:lin ang="0" scaled="1"/>
              <a:tileRect/>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3A77301B-3A78-42BB-A299-19A883964E1A}"/>
              </a:ext>
            </a:extLst>
          </p:cNvPr>
          <p:cNvSpPr>
            <a:spLocks noGrp="1"/>
          </p:cNvSpPr>
          <p:nvPr>
            <p:ph type="title"/>
          </p:nvPr>
        </p:nvSpPr>
        <p:spPr/>
        <p:txBody>
          <a:bodyPr/>
          <a:lstStyle/>
          <a:p>
            <a:r>
              <a:rPr lang="zh-CN" altLang="en-US" dirty="0"/>
              <a:t>资本与布局</a:t>
            </a:r>
          </a:p>
        </p:txBody>
      </p:sp>
      <p:grpSp>
        <p:nvGrpSpPr>
          <p:cNvPr id="47" name="组合 46">
            <a:extLst>
              <a:ext uri="{FF2B5EF4-FFF2-40B4-BE49-F238E27FC236}">
                <a16:creationId xmlns:a16="http://schemas.microsoft.com/office/drawing/2014/main" id="{1B860FEA-38CB-49BA-8398-E69DE5C36F76}"/>
              </a:ext>
            </a:extLst>
          </p:cNvPr>
          <p:cNvGrpSpPr/>
          <p:nvPr/>
        </p:nvGrpSpPr>
        <p:grpSpPr>
          <a:xfrm>
            <a:off x="5262617" y="5235022"/>
            <a:ext cx="1593742" cy="1622978"/>
            <a:chOff x="5254016" y="5348902"/>
            <a:chExt cx="1593742" cy="1622978"/>
          </a:xfrm>
        </p:grpSpPr>
        <p:sp>
          <p:nvSpPr>
            <p:cNvPr id="32" name="等腰三角形 31">
              <a:extLst>
                <a:ext uri="{FF2B5EF4-FFF2-40B4-BE49-F238E27FC236}">
                  <a16:creationId xmlns:a16="http://schemas.microsoft.com/office/drawing/2014/main" id="{73931B98-40A6-4990-807D-529362039495}"/>
                </a:ext>
              </a:extLst>
            </p:cNvPr>
            <p:cNvSpPr/>
            <p:nvPr/>
          </p:nvSpPr>
          <p:spPr>
            <a:xfrm rot="10800000">
              <a:off x="5254016" y="5348902"/>
              <a:ext cx="1593742" cy="1373917"/>
            </a:xfrm>
            <a:prstGeom prst="triangle">
              <a:avLst/>
            </a:prstGeom>
            <a:solidFill>
              <a:schemeClr val="tx1"/>
            </a:solidFill>
            <a:ln w="31115">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nvGrpSpPr>
            <p:cNvPr id="39" name="组合 38">
              <a:extLst>
                <a:ext uri="{FF2B5EF4-FFF2-40B4-BE49-F238E27FC236}">
                  <a16:creationId xmlns:a16="http://schemas.microsoft.com/office/drawing/2014/main" id="{4C7910C9-3715-4F2F-85AE-E9C8AD133D87}"/>
                </a:ext>
              </a:extLst>
            </p:cNvPr>
            <p:cNvGrpSpPr/>
            <p:nvPr/>
          </p:nvGrpSpPr>
          <p:grpSpPr>
            <a:xfrm>
              <a:off x="5256605" y="5358686"/>
              <a:ext cx="1588562" cy="1613194"/>
              <a:chOff x="1620073" y="2433052"/>
              <a:chExt cx="1168223" cy="1186337"/>
            </a:xfrm>
          </p:grpSpPr>
          <p:sp>
            <p:nvSpPr>
              <p:cNvPr id="40" name="等腰三角形 39">
                <a:extLst>
                  <a:ext uri="{FF2B5EF4-FFF2-40B4-BE49-F238E27FC236}">
                    <a16:creationId xmlns:a16="http://schemas.microsoft.com/office/drawing/2014/main" id="{7D36F963-ABF0-434E-909C-BB712D9CF139}"/>
                  </a:ext>
                </a:extLst>
              </p:cNvPr>
              <p:cNvSpPr/>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1" name="等腰三角形 40">
                <a:extLst>
                  <a:ext uri="{FF2B5EF4-FFF2-40B4-BE49-F238E27FC236}">
                    <a16:creationId xmlns:a16="http://schemas.microsoft.com/office/drawing/2014/main" id="{ED2A9981-2209-4A66-9E6A-C48388999783}"/>
                  </a:ext>
                </a:extLst>
              </p:cNvPr>
              <p:cNvSpPr/>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2" name="等腰三角形 41">
                <a:extLst>
                  <a:ext uri="{FF2B5EF4-FFF2-40B4-BE49-F238E27FC236}">
                    <a16:creationId xmlns:a16="http://schemas.microsoft.com/office/drawing/2014/main" id="{F511BA58-6506-4A56-8F29-E67A94F6763E}"/>
                  </a:ext>
                </a:extLst>
              </p:cNvPr>
              <p:cNvSpPr/>
              <p:nvPr/>
            </p:nvSpPr>
            <p:spPr>
              <a:xfrm rot="10800000">
                <a:off x="1653494" y="2433052"/>
                <a:ext cx="1090889" cy="940422"/>
              </a:xfrm>
              <a:prstGeom prst="triangle">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43" name="图片 42">
                <a:extLst>
                  <a:ext uri="{FF2B5EF4-FFF2-40B4-BE49-F238E27FC236}">
                    <a16:creationId xmlns:a16="http://schemas.microsoft.com/office/drawing/2014/main" id="{E18971D6-77B9-4032-B8A9-B6B7ED4296F3}"/>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44" name="图片 43">
                <a:extLst>
                  <a:ext uri="{FF2B5EF4-FFF2-40B4-BE49-F238E27FC236}">
                    <a16:creationId xmlns:a16="http://schemas.microsoft.com/office/drawing/2014/main" id="{9734B49B-3A1D-4516-8A78-D74E163AA6C2}"/>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45" name="图片 44">
                <a:extLst>
                  <a:ext uri="{FF2B5EF4-FFF2-40B4-BE49-F238E27FC236}">
                    <a16:creationId xmlns:a16="http://schemas.microsoft.com/office/drawing/2014/main" id="{CB2DB346-8328-4407-8962-C786F5FCC39F}"/>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sp>
        <p:nvSpPr>
          <p:cNvPr id="58" name="文本框 57">
            <a:extLst>
              <a:ext uri="{FF2B5EF4-FFF2-40B4-BE49-F238E27FC236}">
                <a16:creationId xmlns:a16="http://schemas.microsoft.com/office/drawing/2014/main" id="{F427E173-D3D6-44D7-BEE2-50CE80DDB504}"/>
              </a:ext>
            </a:extLst>
          </p:cNvPr>
          <p:cNvSpPr txBox="1"/>
          <p:nvPr/>
        </p:nvSpPr>
        <p:spPr>
          <a:xfrm>
            <a:off x="5763724" y="5660844"/>
            <a:ext cx="606576" cy="369332"/>
          </a:xfrm>
          <a:prstGeom prst="rect">
            <a:avLst/>
          </a:prstGeom>
          <a:noFill/>
        </p:spPr>
        <p:txBody>
          <a:bodyPr wrap="none" rtlCol="0">
            <a:spAutoFit/>
          </a:bodyPr>
          <a:lstStyle/>
          <a:p>
            <a:r>
              <a:rPr lang="zh-CN" altLang="en-US" spc="120" dirty="0">
                <a:solidFill>
                  <a:schemeClr val="accent3">
                    <a:lumMod val="50000"/>
                  </a:schemeClr>
                </a:solidFill>
                <a:latin typeface="+mj-ea"/>
                <a:ea typeface="+mj-ea"/>
              </a:rPr>
              <a:t>腾讯</a:t>
            </a:r>
          </a:p>
        </p:txBody>
      </p:sp>
      <p:sp>
        <p:nvSpPr>
          <p:cNvPr id="59" name="文本框 58">
            <a:extLst>
              <a:ext uri="{FF2B5EF4-FFF2-40B4-BE49-F238E27FC236}">
                <a16:creationId xmlns:a16="http://schemas.microsoft.com/office/drawing/2014/main" id="{ACA9176D-7482-4F98-9256-20A0BD6632CC}"/>
              </a:ext>
            </a:extLst>
          </p:cNvPr>
          <p:cNvSpPr txBox="1"/>
          <p:nvPr/>
        </p:nvSpPr>
        <p:spPr>
          <a:xfrm>
            <a:off x="5695533" y="5552414"/>
            <a:ext cx="755335" cy="246221"/>
          </a:xfrm>
          <a:prstGeom prst="rect">
            <a:avLst/>
          </a:prstGeom>
          <a:noFill/>
        </p:spPr>
        <p:txBody>
          <a:bodyPr wrap="none" rtlCol="0">
            <a:spAutoFit/>
          </a:bodyPr>
          <a:lstStyle/>
          <a:p>
            <a:r>
              <a:rPr lang="en-US" altLang="zh-CN" sz="1000" dirty="0">
                <a:solidFill>
                  <a:schemeClr val="accent3">
                    <a:lumMod val="50000"/>
                  </a:schemeClr>
                </a:solidFill>
                <a:latin typeface="+mn-ea"/>
              </a:rPr>
              <a:t>TENCENT</a:t>
            </a:r>
            <a:endParaRPr lang="zh-CN" altLang="en-US" sz="1000" dirty="0">
              <a:solidFill>
                <a:schemeClr val="accent3">
                  <a:lumMod val="50000"/>
                </a:schemeClr>
              </a:solidFill>
              <a:latin typeface="+mn-ea"/>
            </a:endParaRPr>
          </a:p>
        </p:txBody>
      </p:sp>
      <p:sp>
        <p:nvSpPr>
          <p:cNvPr id="60" name="文本框 59">
            <a:extLst>
              <a:ext uri="{FF2B5EF4-FFF2-40B4-BE49-F238E27FC236}">
                <a16:creationId xmlns:a16="http://schemas.microsoft.com/office/drawing/2014/main" id="{CDDAC1A0-9DC0-4FBA-9608-CEA38B591C42}"/>
              </a:ext>
            </a:extLst>
          </p:cNvPr>
          <p:cNvSpPr txBox="1"/>
          <p:nvPr/>
        </p:nvSpPr>
        <p:spPr>
          <a:xfrm>
            <a:off x="3314803" y="3771264"/>
            <a:ext cx="914399" cy="369332"/>
          </a:xfrm>
          <a:prstGeom prst="rect">
            <a:avLst/>
          </a:prstGeom>
          <a:noFill/>
        </p:spPr>
        <p:txBody>
          <a:bodyPr wrap="square">
            <a:spAutoFit/>
          </a:bodyPr>
          <a:lstStyle/>
          <a:p>
            <a:pPr algn="ctr"/>
            <a:r>
              <a:rPr lang="zh-CN" altLang="en-US" spc="120" dirty="0">
                <a:solidFill>
                  <a:schemeClr val="bg1"/>
                </a:solidFill>
                <a:latin typeface="+mj-ea"/>
                <a:ea typeface="+mj-ea"/>
              </a:rPr>
              <a:t>平台一</a:t>
            </a:r>
          </a:p>
        </p:txBody>
      </p:sp>
      <p:sp>
        <p:nvSpPr>
          <p:cNvPr id="61" name="文本框 60">
            <a:extLst>
              <a:ext uri="{FF2B5EF4-FFF2-40B4-BE49-F238E27FC236}">
                <a16:creationId xmlns:a16="http://schemas.microsoft.com/office/drawing/2014/main" id="{3C370D2A-BDC0-4984-810B-6EEFBFBF8611}"/>
              </a:ext>
            </a:extLst>
          </p:cNvPr>
          <p:cNvSpPr txBox="1"/>
          <p:nvPr/>
        </p:nvSpPr>
        <p:spPr>
          <a:xfrm>
            <a:off x="2750616" y="4181452"/>
            <a:ext cx="204277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无法完全脱离现实世界，它平行于现实世界，独立于现实世界</a:t>
            </a:r>
            <a:endParaRPr lang="en-US" altLang="zh-CN" sz="1400" spc="120" dirty="0">
              <a:solidFill>
                <a:schemeClr val="bg1">
                  <a:lumMod val="65000"/>
                </a:schemeClr>
              </a:solidFill>
              <a:latin typeface="+mn-ea"/>
            </a:endParaRPr>
          </a:p>
        </p:txBody>
      </p:sp>
      <p:sp>
        <p:nvSpPr>
          <p:cNvPr id="62" name="文本框 61">
            <a:extLst>
              <a:ext uri="{FF2B5EF4-FFF2-40B4-BE49-F238E27FC236}">
                <a16:creationId xmlns:a16="http://schemas.microsoft.com/office/drawing/2014/main" id="{028EF058-DBF3-453C-ADD1-8B37F6E85C71}"/>
              </a:ext>
            </a:extLst>
          </p:cNvPr>
          <p:cNvSpPr txBox="1"/>
          <p:nvPr/>
        </p:nvSpPr>
        <p:spPr>
          <a:xfrm>
            <a:off x="2806623" y="4982170"/>
            <a:ext cx="1930759"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afcaff</a:t>
            </a:r>
            <a:endParaRPr lang="en-US" altLang="zh-CN" sz="1000" dirty="0">
              <a:solidFill>
                <a:schemeClr val="tx1">
                  <a:lumMod val="65000"/>
                  <a:lumOff val="35000"/>
                </a:schemeClr>
              </a:solidFill>
              <a:latin typeface="+mn-ea"/>
            </a:endParaRPr>
          </a:p>
        </p:txBody>
      </p:sp>
      <p:grpSp>
        <p:nvGrpSpPr>
          <p:cNvPr id="63" name="组合 62">
            <a:extLst>
              <a:ext uri="{FF2B5EF4-FFF2-40B4-BE49-F238E27FC236}">
                <a16:creationId xmlns:a16="http://schemas.microsoft.com/office/drawing/2014/main" id="{556FA68C-A16E-41A4-B6EF-EA6108BB2DB7}"/>
              </a:ext>
            </a:extLst>
          </p:cNvPr>
          <p:cNvGrpSpPr/>
          <p:nvPr/>
        </p:nvGrpSpPr>
        <p:grpSpPr>
          <a:xfrm>
            <a:off x="3314802" y="2807129"/>
            <a:ext cx="914400" cy="919120"/>
            <a:chOff x="3628874" y="2609713"/>
            <a:chExt cx="914400" cy="919120"/>
          </a:xfrm>
        </p:grpSpPr>
        <p:sp>
          <p:nvSpPr>
            <p:cNvPr id="64" name="圆: 空心 63">
              <a:extLst>
                <a:ext uri="{FF2B5EF4-FFF2-40B4-BE49-F238E27FC236}">
                  <a16:creationId xmlns:a16="http://schemas.microsoft.com/office/drawing/2014/main" id="{CF02612A-8D92-4444-9928-13DE6AC943C2}"/>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弧形 64">
              <a:extLst>
                <a:ext uri="{FF2B5EF4-FFF2-40B4-BE49-F238E27FC236}">
                  <a16:creationId xmlns:a16="http://schemas.microsoft.com/office/drawing/2014/main" id="{F2904A02-BD52-4947-A4B0-FFEC86612433}"/>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弧形 65">
              <a:extLst>
                <a:ext uri="{FF2B5EF4-FFF2-40B4-BE49-F238E27FC236}">
                  <a16:creationId xmlns:a16="http://schemas.microsoft.com/office/drawing/2014/main" id="{075FCACD-0678-49D1-A467-2CD2A63741EF}"/>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A95567E5-64CE-4639-92E7-771052B472FD}"/>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9" name="图形 68" descr="框">
            <a:extLst>
              <a:ext uri="{FF2B5EF4-FFF2-40B4-BE49-F238E27FC236}">
                <a16:creationId xmlns:a16="http://schemas.microsoft.com/office/drawing/2014/main" id="{E82860C5-8CA4-4CF6-BF72-4247D0809DD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87145" y="3081832"/>
            <a:ext cx="369715" cy="369715"/>
          </a:xfrm>
          <a:prstGeom prst="rect">
            <a:avLst/>
          </a:prstGeom>
        </p:spPr>
      </p:pic>
      <p:sp>
        <p:nvSpPr>
          <p:cNvPr id="82" name="文本框 81">
            <a:extLst>
              <a:ext uri="{FF2B5EF4-FFF2-40B4-BE49-F238E27FC236}">
                <a16:creationId xmlns:a16="http://schemas.microsoft.com/office/drawing/2014/main" id="{F40060CC-771E-4D20-9C3A-C6974A5459DE}"/>
              </a:ext>
            </a:extLst>
          </p:cNvPr>
          <p:cNvSpPr txBox="1"/>
          <p:nvPr/>
        </p:nvSpPr>
        <p:spPr>
          <a:xfrm>
            <a:off x="7848249" y="3801744"/>
            <a:ext cx="914399" cy="369332"/>
          </a:xfrm>
          <a:prstGeom prst="rect">
            <a:avLst/>
          </a:prstGeom>
          <a:noFill/>
        </p:spPr>
        <p:txBody>
          <a:bodyPr wrap="square">
            <a:spAutoFit/>
          </a:bodyPr>
          <a:lstStyle/>
          <a:p>
            <a:pPr algn="ctr"/>
            <a:r>
              <a:rPr lang="zh-CN" altLang="en-US" spc="120" dirty="0">
                <a:solidFill>
                  <a:schemeClr val="bg1"/>
                </a:solidFill>
                <a:latin typeface="+mj-ea"/>
                <a:ea typeface="+mj-ea"/>
              </a:rPr>
              <a:t>平台三</a:t>
            </a:r>
          </a:p>
        </p:txBody>
      </p:sp>
      <p:grpSp>
        <p:nvGrpSpPr>
          <p:cNvPr id="85" name="组合 84">
            <a:extLst>
              <a:ext uri="{FF2B5EF4-FFF2-40B4-BE49-F238E27FC236}">
                <a16:creationId xmlns:a16="http://schemas.microsoft.com/office/drawing/2014/main" id="{A1C88A50-18DD-437B-A4DA-551F89C0ED49}"/>
              </a:ext>
            </a:extLst>
          </p:cNvPr>
          <p:cNvGrpSpPr/>
          <p:nvPr/>
        </p:nvGrpSpPr>
        <p:grpSpPr>
          <a:xfrm>
            <a:off x="7848248" y="2837609"/>
            <a:ext cx="914400" cy="919120"/>
            <a:chOff x="3628874" y="2609713"/>
            <a:chExt cx="914400" cy="919120"/>
          </a:xfrm>
        </p:grpSpPr>
        <p:sp>
          <p:nvSpPr>
            <p:cNvPr id="86" name="圆: 空心 85">
              <a:extLst>
                <a:ext uri="{FF2B5EF4-FFF2-40B4-BE49-F238E27FC236}">
                  <a16:creationId xmlns:a16="http://schemas.microsoft.com/office/drawing/2014/main" id="{30175556-1855-4F7D-8A3F-95B45C0A945A}"/>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弧形 86">
              <a:extLst>
                <a:ext uri="{FF2B5EF4-FFF2-40B4-BE49-F238E27FC236}">
                  <a16:creationId xmlns:a16="http://schemas.microsoft.com/office/drawing/2014/main" id="{57F84208-A6CC-4220-BF61-916A110F2357}"/>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8" name="弧形 87">
              <a:extLst>
                <a:ext uri="{FF2B5EF4-FFF2-40B4-BE49-F238E27FC236}">
                  <a16:creationId xmlns:a16="http://schemas.microsoft.com/office/drawing/2014/main" id="{0F835EF3-C125-435F-99BB-8A33FE4C1187}"/>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0AFB0A8B-5F5F-4EE7-8A1D-C4F45B564924}"/>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0" name="图形 89" descr="框">
            <a:extLst>
              <a:ext uri="{FF2B5EF4-FFF2-40B4-BE49-F238E27FC236}">
                <a16:creationId xmlns:a16="http://schemas.microsoft.com/office/drawing/2014/main" id="{806A77B7-DCDC-4C06-9734-8DFA627402A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120591" y="3112312"/>
            <a:ext cx="369715" cy="369715"/>
          </a:xfrm>
          <a:prstGeom prst="rect">
            <a:avLst/>
          </a:prstGeom>
        </p:spPr>
      </p:pic>
      <p:sp>
        <p:nvSpPr>
          <p:cNvPr id="94" name="文本框 93">
            <a:extLst>
              <a:ext uri="{FF2B5EF4-FFF2-40B4-BE49-F238E27FC236}">
                <a16:creationId xmlns:a16="http://schemas.microsoft.com/office/drawing/2014/main" id="{A26D7500-BB5B-42CD-AE0D-48616192D9AF}"/>
              </a:ext>
            </a:extLst>
          </p:cNvPr>
          <p:cNvSpPr txBox="1"/>
          <p:nvPr/>
        </p:nvSpPr>
        <p:spPr>
          <a:xfrm>
            <a:off x="5561844" y="2751787"/>
            <a:ext cx="914399" cy="369332"/>
          </a:xfrm>
          <a:prstGeom prst="rect">
            <a:avLst/>
          </a:prstGeom>
          <a:noFill/>
        </p:spPr>
        <p:txBody>
          <a:bodyPr wrap="square">
            <a:spAutoFit/>
          </a:bodyPr>
          <a:lstStyle/>
          <a:p>
            <a:pPr algn="ctr"/>
            <a:r>
              <a:rPr lang="zh-CN" altLang="en-US" spc="120" dirty="0">
                <a:solidFill>
                  <a:schemeClr val="bg1"/>
                </a:solidFill>
                <a:latin typeface="+mj-ea"/>
                <a:ea typeface="+mj-ea"/>
              </a:rPr>
              <a:t>平台二</a:t>
            </a:r>
          </a:p>
        </p:txBody>
      </p:sp>
      <p:grpSp>
        <p:nvGrpSpPr>
          <p:cNvPr id="97" name="组合 96">
            <a:extLst>
              <a:ext uri="{FF2B5EF4-FFF2-40B4-BE49-F238E27FC236}">
                <a16:creationId xmlns:a16="http://schemas.microsoft.com/office/drawing/2014/main" id="{8F0E8A68-08E3-4EB5-9F15-198E85DF80D7}"/>
              </a:ext>
            </a:extLst>
          </p:cNvPr>
          <p:cNvGrpSpPr/>
          <p:nvPr/>
        </p:nvGrpSpPr>
        <p:grpSpPr>
          <a:xfrm>
            <a:off x="5561843" y="1787652"/>
            <a:ext cx="914400" cy="919120"/>
            <a:chOff x="3628874" y="2609713"/>
            <a:chExt cx="914400" cy="919120"/>
          </a:xfrm>
        </p:grpSpPr>
        <p:sp>
          <p:nvSpPr>
            <p:cNvPr id="99" name="圆: 空心 98">
              <a:extLst>
                <a:ext uri="{FF2B5EF4-FFF2-40B4-BE49-F238E27FC236}">
                  <a16:creationId xmlns:a16="http://schemas.microsoft.com/office/drawing/2014/main" id="{4B680641-DCC4-45DF-BA48-D00D8C3ECA5B}"/>
                </a:ext>
              </a:extLst>
            </p:cNvPr>
            <p:cNvSpPr/>
            <p:nvPr/>
          </p:nvSpPr>
          <p:spPr>
            <a:xfrm>
              <a:off x="3701003" y="2681842"/>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弧形 99">
              <a:extLst>
                <a:ext uri="{FF2B5EF4-FFF2-40B4-BE49-F238E27FC236}">
                  <a16:creationId xmlns:a16="http://schemas.microsoft.com/office/drawing/2014/main" id="{60F56B62-68F0-4A69-A13E-92CAC4401EE1}"/>
                </a:ext>
              </a:extLst>
            </p:cNvPr>
            <p:cNvSpPr/>
            <p:nvPr/>
          </p:nvSpPr>
          <p:spPr>
            <a:xfrm>
              <a:off x="3628874" y="2614433"/>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1" name="弧形 100">
              <a:extLst>
                <a:ext uri="{FF2B5EF4-FFF2-40B4-BE49-F238E27FC236}">
                  <a16:creationId xmlns:a16="http://schemas.microsoft.com/office/drawing/2014/main" id="{65FC573E-C4CC-4655-A447-345AB2024E08}"/>
                </a:ext>
              </a:extLst>
            </p:cNvPr>
            <p:cNvSpPr/>
            <p:nvPr/>
          </p:nvSpPr>
          <p:spPr>
            <a:xfrm>
              <a:off x="3628874" y="2609713"/>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BF3F0566-7D47-493A-A1CB-948CCD1F652D}"/>
                </a:ext>
              </a:extLst>
            </p:cNvPr>
            <p:cNvSpPr/>
            <p:nvPr/>
          </p:nvSpPr>
          <p:spPr>
            <a:xfrm>
              <a:off x="3796839" y="2769828"/>
              <a:ext cx="587397" cy="587397"/>
            </a:xfrm>
            <a:prstGeom prst="ellipse">
              <a:avLst/>
            </a:prstGeom>
            <a:solidFill>
              <a:srgbClr val="000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8" name="图形 97" descr="框">
            <a:extLst>
              <a:ext uri="{FF2B5EF4-FFF2-40B4-BE49-F238E27FC236}">
                <a16:creationId xmlns:a16="http://schemas.microsoft.com/office/drawing/2014/main" id="{75AAF64D-74D7-42C0-84B9-4ECB4F7C527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834186" y="2062355"/>
            <a:ext cx="369715" cy="369715"/>
          </a:xfrm>
          <a:prstGeom prst="rect">
            <a:avLst/>
          </a:prstGeom>
        </p:spPr>
      </p:pic>
      <p:sp>
        <p:nvSpPr>
          <p:cNvPr id="56" name="文本框 55">
            <a:extLst>
              <a:ext uri="{FF2B5EF4-FFF2-40B4-BE49-F238E27FC236}">
                <a16:creationId xmlns:a16="http://schemas.microsoft.com/office/drawing/2014/main" id="{AF6D0A1C-1B44-49AE-A303-03879B734BBE}"/>
              </a:ext>
            </a:extLst>
          </p:cNvPr>
          <p:cNvSpPr txBox="1"/>
          <p:nvPr/>
        </p:nvSpPr>
        <p:spPr>
          <a:xfrm>
            <a:off x="5036710" y="3184166"/>
            <a:ext cx="204277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无法完全脱离现实世界，它平行于现实世界，独立于现实世界</a:t>
            </a:r>
            <a:endParaRPr lang="en-US" altLang="zh-CN" sz="1400" spc="120" dirty="0">
              <a:solidFill>
                <a:schemeClr val="bg1">
                  <a:lumMod val="65000"/>
                </a:schemeClr>
              </a:solidFill>
              <a:latin typeface="+mn-ea"/>
            </a:endParaRPr>
          </a:p>
        </p:txBody>
      </p:sp>
      <p:sp>
        <p:nvSpPr>
          <p:cNvPr id="68" name="文本框 67">
            <a:extLst>
              <a:ext uri="{FF2B5EF4-FFF2-40B4-BE49-F238E27FC236}">
                <a16:creationId xmlns:a16="http://schemas.microsoft.com/office/drawing/2014/main" id="{F660B140-0055-4CB5-B5AA-FEC4CCCCC1F9}"/>
              </a:ext>
            </a:extLst>
          </p:cNvPr>
          <p:cNvSpPr txBox="1"/>
          <p:nvPr/>
        </p:nvSpPr>
        <p:spPr>
          <a:xfrm>
            <a:off x="5092717" y="3984884"/>
            <a:ext cx="1930759"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afcaff</a:t>
            </a:r>
            <a:endParaRPr lang="en-US" altLang="zh-CN" sz="1000" dirty="0">
              <a:solidFill>
                <a:schemeClr val="tx1">
                  <a:lumMod val="65000"/>
                  <a:lumOff val="35000"/>
                </a:schemeClr>
              </a:solidFill>
              <a:latin typeface="+mn-ea"/>
            </a:endParaRPr>
          </a:p>
        </p:txBody>
      </p:sp>
      <p:sp>
        <p:nvSpPr>
          <p:cNvPr id="72" name="文本框 71">
            <a:extLst>
              <a:ext uri="{FF2B5EF4-FFF2-40B4-BE49-F238E27FC236}">
                <a16:creationId xmlns:a16="http://schemas.microsoft.com/office/drawing/2014/main" id="{C66875DD-3A4C-4A8E-92E7-02D7703D783F}"/>
              </a:ext>
            </a:extLst>
          </p:cNvPr>
          <p:cNvSpPr txBox="1"/>
          <p:nvPr/>
        </p:nvSpPr>
        <p:spPr>
          <a:xfrm>
            <a:off x="7284062" y="4179245"/>
            <a:ext cx="204277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无法完全脱离现实世界，它平行于现实世界，独立于现实世界</a:t>
            </a:r>
            <a:endParaRPr lang="en-US" altLang="zh-CN" sz="1400" spc="120" dirty="0">
              <a:solidFill>
                <a:schemeClr val="bg1">
                  <a:lumMod val="65000"/>
                </a:schemeClr>
              </a:solidFill>
              <a:latin typeface="+mn-ea"/>
            </a:endParaRPr>
          </a:p>
        </p:txBody>
      </p:sp>
      <p:sp>
        <p:nvSpPr>
          <p:cNvPr id="73" name="文本框 72">
            <a:extLst>
              <a:ext uri="{FF2B5EF4-FFF2-40B4-BE49-F238E27FC236}">
                <a16:creationId xmlns:a16="http://schemas.microsoft.com/office/drawing/2014/main" id="{1E51E570-BD48-43AE-A452-E2B8E5852895}"/>
              </a:ext>
            </a:extLst>
          </p:cNvPr>
          <p:cNvSpPr txBox="1"/>
          <p:nvPr/>
        </p:nvSpPr>
        <p:spPr>
          <a:xfrm>
            <a:off x="7340069" y="4979963"/>
            <a:ext cx="1930759"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afcaff</a:t>
            </a:r>
            <a:endParaRPr lang="en-US" altLang="zh-CN" sz="1000" dirty="0">
              <a:solidFill>
                <a:schemeClr val="tx1">
                  <a:lumMod val="65000"/>
                  <a:lumOff val="35000"/>
                </a:schemeClr>
              </a:solidFill>
              <a:latin typeface="+mn-ea"/>
            </a:endParaRPr>
          </a:p>
        </p:txBody>
      </p:sp>
    </p:spTree>
    <p:extLst>
      <p:ext uri="{BB962C8B-B14F-4D97-AF65-F5344CB8AC3E}">
        <p14:creationId xmlns:p14="http://schemas.microsoft.com/office/powerpoint/2010/main" val="11608843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F6794E-CB93-4B08-AA1A-8A2FE80E2DCC}"/>
              </a:ext>
            </a:extLst>
          </p:cNvPr>
          <p:cNvSpPr>
            <a:spLocks noGrp="1"/>
          </p:cNvSpPr>
          <p:nvPr>
            <p:ph type="title"/>
          </p:nvPr>
        </p:nvSpPr>
        <p:spPr/>
        <p:txBody>
          <a:bodyPr/>
          <a:lstStyle/>
          <a:p>
            <a:r>
              <a:rPr lang="zh-CN" altLang="en-US" dirty="0"/>
              <a:t>资本与布局</a:t>
            </a:r>
          </a:p>
        </p:txBody>
      </p:sp>
      <p:grpSp>
        <p:nvGrpSpPr>
          <p:cNvPr id="10" name="组合 9">
            <a:extLst>
              <a:ext uri="{FF2B5EF4-FFF2-40B4-BE49-F238E27FC236}">
                <a16:creationId xmlns:a16="http://schemas.microsoft.com/office/drawing/2014/main" id="{8D6D9C7B-A2CE-46DF-A340-09EE22AA24C7}"/>
              </a:ext>
            </a:extLst>
          </p:cNvPr>
          <p:cNvGrpSpPr/>
          <p:nvPr/>
        </p:nvGrpSpPr>
        <p:grpSpPr>
          <a:xfrm>
            <a:off x="293289" y="3192863"/>
            <a:ext cx="1299537" cy="1270536"/>
            <a:chOff x="637418" y="3534515"/>
            <a:chExt cx="1159199" cy="1133330"/>
          </a:xfrm>
        </p:grpSpPr>
        <p:sp>
          <p:nvSpPr>
            <p:cNvPr id="4" name="等腰三角形 3">
              <a:extLst>
                <a:ext uri="{FF2B5EF4-FFF2-40B4-BE49-F238E27FC236}">
                  <a16:creationId xmlns:a16="http://schemas.microsoft.com/office/drawing/2014/main" id="{B63FA34D-4FA8-49DF-8F2E-E19A3F2F4B0D}"/>
                </a:ext>
              </a:extLst>
            </p:cNvPr>
            <p:cNvSpPr/>
            <p:nvPr/>
          </p:nvSpPr>
          <p:spPr>
            <a:xfrm rot="10800000">
              <a:off x="661815" y="3534515"/>
              <a:ext cx="1090889" cy="940422"/>
            </a:xfrm>
            <a:prstGeom prst="hexagon">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 name="等腰三角形 4">
              <a:extLst>
                <a:ext uri="{FF2B5EF4-FFF2-40B4-BE49-F238E27FC236}">
                  <a16:creationId xmlns:a16="http://schemas.microsoft.com/office/drawing/2014/main" id="{9564760A-4DF4-4458-839C-07254DA1D25F}"/>
                </a:ext>
              </a:extLst>
            </p:cNvPr>
            <p:cNvSpPr/>
            <p:nvPr/>
          </p:nvSpPr>
          <p:spPr>
            <a:xfrm rot="10800000">
              <a:off x="637418" y="3668535"/>
              <a:ext cx="1159199" cy="999310"/>
            </a:xfrm>
            <a:prstGeom prst="hexagon">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 name="等腰三角形 5">
              <a:extLst>
                <a:ext uri="{FF2B5EF4-FFF2-40B4-BE49-F238E27FC236}">
                  <a16:creationId xmlns:a16="http://schemas.microsoft.com/office/drawing/2014/main" id="{C0498EE1-60EB-4EE1-B484-EA10F6CEF418}"/>
                </a:ext>
              </a:extLst>
            </p:cNvPr>
            <p:cNvSpPr/>
            <p:nvPr/>
          </p:nvSpPr>
          <p:spPr>
            <a:xfrm rot="10800000">
              <a:off x="661815" y="3534515"/>
              <a:ext cx="1090889" cy="940422"/>
            </a:xfrm>
            <a:prstGeom prst="hex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grpSp>
        <p:nvGrpSpPr>
          <p:cNvPr id="39" name="组合 38">
            <a:extLst>
              <a:ext uri="{FF2B5EF4-FFF2-40B4-BE49-F238E27FC236}">
                <a16:creationId xmlns:a16="http://schemas.microsoft.com/office/drawing/2014/main" id="{A278C372-CD66-4644-9C4B-8938791DD842}"/>
              </a:ext>
            </a:extLst>
          </p:cNvPr>
          <p:cNvGrpSpPr/>
          <p:nvPr/>
        </p:nvGrpSpPr>
        <p:grpSpPr>
          <a:xfrm>
            <a:off x="1804957" y="3698997"/>
            <a:ext cx="9296485" cy="232239"/>
            <a:chOff x="1804957" y="3800597"/>
            <a:chExt cx="9296485" cy="232239"/>
          </a:xfrm>
          <a:effectLst>
            <a:glow rad="63500">
              <a:schemeClr val="accent2">
                <a:satMod val="175000"/>
                <a:alpha val="10000"/>
              </a:schemeClr>
            </a:glow>
          </a:effectLst>
        </p:grpSpPr>
        <p:sp>
          <p:nvSpPr>
            <p:cNvPr id="11" name="箭头: V 形 10">
              <a:extLst>
                <a:ext uri="{FF2B5EF4-FFF2-40B4-BE49-F238E27FC236}">
                  <a16:creationId xmlns:a16="http://schemas.microsoft.com/office/drawing/2014/main" id="{77048312-C74A-47A7-AE27-B00EBF315075}"/>
                </a:ext>
              </a:extLst>
            </p:cNvPr>
            <p:cNvSpPr/>
            <p:nvPr/>
          </p:nvSpPr>
          <p:spPr>
            <a:xfrm>
              <a:off x="1804957"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06061D8B-E64C-4286-9EB8-09DC8D07EF1F}"/>
                </a:ext>
              </a:extLst>
            </p:cNvPr>
            <p:cNvSpPr/>
            <p:nvPr/>
          </p:nvSpPr>
          <p:spPr>
            <a:xfrm>
              <a:off x="1981200"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0CE641D5-11AD-4535-9249-CE9B9A9D643C}"/>
                </a:ext>
              </a:extLst>
            </p:cNvPr>
            <p:cNvSpPr/>
            <p:nvPr/>
          </p:nvSpPr>
          <p:spPr>
            <a:xfrm>
              <a:off x="2157443"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 name="直接连接符 14">
              <a:extLst>
                <a:ext uri="{FF2B5EF4-FFF2-40B4-BE49-F238E27FC236}">
                  <a16:creationId xmlns:a16="http://schemas.microsoft.com/office/drawing/2014/main" id="{9D0EE44A-2546-4327-BBF5-7761BE17D914}"/>
                </a:ext>
              </a:extLst>
            </p:cNvPr>
            <p:cNvCxnSpPr>
              <a:cxnSpLocks/>
            </p:cNvCxnSpPr>
            <p:nvPr/>
          </p:nvCxnSpPr>
          <p:spPr>
            <a:xfrm flipV="1">
              <a:off x="2369574" y="3916716"/>
              <a:ext cx="866714" cy="1"/>
            </a:xfrm>
            <a:prstGeom prst="line">
              <a:avLst/>
            </a:prstGeom>
            <a:ln>
              <a:solidFill>
                <a:schemeClr val="accent2">
                  <a:lumMod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 name="箭头: V 形 15">
              <a:extLst>
                <a:ext uri="{FF2B5EF4-FFF2-40B4-BE49-F238E27FC236}">
                  <a16:creationId xmlns:a16="http://schemas.microsoft.com/office/drawing/2014/main" id="{D5F8CFEC-6B65-452E-81E4-2BEECEEAFE4A}"/>
                </a:ext>
              </a:extLst>
            </p:cNvPr>
            <p:cNvSpPr/>
            <p:nvPr/>
          </p:nvSpPr>
          <p:spPr>
            <a:xfrm>
              <a:off x="3258902"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9EF54809-0696-41B1-BE0E-09F7F36A5090}"/>
                </a:ext>
              </a:extLst>
            </p:cNvPr>
            <p:cNvSpPr/>
            <p:nvPr/>
          </p:nvSpPr>
          <p:spPr>
            <a:xfrm>
              <a:off x="3435145"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箭头: V 形 17">
              <a:extLst>
                <a:ext uri="{FF2B5EF4-FFF2-40B4-BE49-F238E27FC236}">
                  <a16:creationId xmlns:a16="http://schemas.microsoft.com/office/drawing/2014/main" id="{32CD4854-A283-4BDE-A226-361C553FB866}"/>
                </a:ext>
              </a:extLst>
            </p:cNvPr>
            <p:cNvSpPr/>
            <p:nvPr/>
          </p:nvSpPr>
          <p:spPr>
            <a:xfrm>
              <a:off x="3611388"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 name="直接连接符 18">
              <a:extLst>
                <a:ext uri="{FF2B5EF4-FFF2-40B4-BE49-F238E27FC236}">
                  <a16:creationId xmlns:a16="http://schemas.microsoft.com/office/drawing/2014/main" id="{7501073B-E29F-49A0-9867-A04E3EDB794C}"/>
                </a:ext>
              </a:extLst>
            </p:cNvPr>
            <p:cNvCxnSpPr>
              <a:cxnSpLocks/>
            </p:cNvCxnSpPr>
            <p:nvPr/>
          </p:nvCxnSpPr>
          <p:spPr>
            <a:xfrm flipV="1">
              <a:off x="3823519" y="3916716"/>
              <a:ext cx="866714" cy="1"/>
            </a:xfrm>
            <a:prstGeom prst="line">
              <a:avLst/>
            </a:prstGeom>
            <a:ln>
              <a:solidFill>
                <a:schemeClr val="accent2">
                  <a:lumMod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0" name="箭头: V 形 19">
              <a:extLst>
                <a:ext uri="{FF2B5EF4-FFF2-40B4-BE49-F238E27FC236}">
                  <a16:creationId xmlns:a16="http://schemas.microsoft.com/office/drawing/2014/main" id="{B02C4C03-DF19-41A6-BB1C-5AE8C8B7C247}"/>
                </a:ext>
              </a:extLst>
            </p:cNvPr>
            <p:cNvSpPr/>
            <p:nvPr/>
          </p:nvSpPr>
          <p:spPr>
            <a:xfrm>
              <a:off x="4726121"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id="{75700704-6636-44AB-B532-BD08175E3E20}"/>
                </a:ext>
              </a:extLst>
            </p:cNvPr>
            <p:cNvSpPr/>
            <p:nvPr/>
          </p:nvSpPr>
          <p:spPr>
            <a:xfrm>
              <a:off x="4902364"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id="{6A4F941D-7E26-4E43-BF64-20A9678DC79A}"/>
                </a:ext>
              </a:extLst>
            </p:cNvPr>
            <p:cNvSpPr/>
            <p:nvPr/>
          </p:nvSpPr>
          <p:spPr>
            <a:xfrm>
              <a:off x="5078607"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 name="直接连接符 22">
              <a:extLst>
                <a:ext uri="{FF2B5EF4-FFF2-40B4-BE49-F238E27FC236}">
                  <a16:creationId xmlns:a16="http://schemas.microsoft.com/office/drawing/2014/main" id="{AF27F847-64ED-4AA4-8142-E2C8190EB12C}"/>
                </a:ext>
              </a:extLst>
            </p:cNvPr>
            <p:cNvCxnSpPr>
              <a:cxnSpLocks/>
            </p:cNvCxnSpPr>
            <p:nvPr/>
          </p:nvCxnSpPr>
          <p:spPr>
            <a:xfrm flipV="1">
              <a:off x="5290738" y="3916716"/>
              <a:ext cx="866714" cy="1"/>
            </a:xfrm>
            <a:prstGeom prst="line">
              <a:avLst/>
            </a:prstGeom>
            <a:ln>
              <a:solidFill>
                <a:schemeClr val="accent2">
                  <a:lumMod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4" name="箭头: V 形 23">
              <a:extLst>
                <a:ext uri="{FF2B5EF4-FFF2-40B4-BE49-F238E27FC236}">
                  <a16:creationId xmlns:a16="http://schemas.microsoft.com/office/drawing/2014/main" id="{BBABA77B-5788-4D10-8013-2C87011C5886}"/>
                </a:ext>
              </a:extLst>
            </p:cNvPr>
            <p:cNvSpPr/>
            <p:nvPr/>
          </p:nvSpPr>
          <p:spPr>
            <a:xfrm>
              <a:off x="6193340"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id="{D099D59B-F0D7-4689-A2A8-0B3F38D7D1A2}"/>
                </a:ext>
              </a:extLst>
            </p:cNvPr>
            <p:cNvSpPr/>
            <p:nvPr/>
          </p:nvSpPr>
          <p:spPr>
            <a:xfrm>
              <a:off x="6369583"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id="{23D4ECA6-199D-4ADC-8977-B59FC063E0FE}"/>
                </a:ext>
              </a:extLst>
            </p:cNvPr>
            <p:cNvSpPr/>
            <p:nvPr/>
          </p:nvSpPr>
          <p:spPr>
            <a:xfrm>
              <a:off x="6545826"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7" name="直接连接符 26">
              <a:extLst>
                <a:ext uri="{FF2B5EF4-FFF2-40B4-BE49-F238E27FC236}">
                  <a16:creationId xmlns:a16="http://schemas.microsoft.com/office/drawing/2014/main" id="{8BBE1889-A826-4A45-BC92-FC55939F6B2E}"/>
                </a:ext>
              </a:extLst>
            </p:cNvPr>
            <p:cNvCxnSpPr>
              <a:cxnSpLocks/>
            </p:cNvCxnSpPr>
            <p:nvPr/>
          </p:nvCxnSpPr>
          <p:spPr>
            <a:xfrm flipV="1">
              <a:off x="6757957" y="3916716"/>
              <a:ext cx="866714" cy="1"/>
            </a:xfrm>
            <a:prstGeom prst="line">
              <a:avLst/>
            </a:prstGeom>
            <a:ln>
              <a:solidFill>
                <a:schemeClr val="accent2">
                  <a:lumMod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8" name="箭头: V 形 27">
              <a:extLst>
                <a:ext uri="{FF2B5EF4-FFF2-40B4-BE49-F238E27FC236}">
                  <a16:creationId xmlns:a16="http://schemas.microsoft.com/office/drawing/2014/main" id="{94B5F0F7-633B-4346-8A68-E1C9FEB7260C}"/>
                </a:ext>
              </a:extLst>
            </p:cNvPr>
            <p:cNvSpPr/>
            <p:nvPr/>
          </p:nvSpPr>
          <p:spPr>
            <a:xfrm>
              <a:off x="7622705"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箭头: V 形 28">
              <a:extLst>
                <a:ext uri="{FF2B5EF4-FFF2-40B4-BE49-F238E27FC236}">
                  <a16:creationId xmlns:a16="http://schemas.microsoft.com/office/drawing/2014/main" id="{52B326EE-036B-47C4-89D5-B2EC8FA24F8E}"/>
                </a:ext>
              </a:extLst>
            </p:cNvPr>
            <p:cNvSpPr/>
            <p:nvPr/>
          </p:nvSpPr>
          <p:spPr>
            <a:xfrm>
              <a:off x="7798948"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箭头: V 形 29">
              <a:extLst>
                <a:ext uri="{FF2B5EF4-FFF2-40B4-BE49-F238E27FC236}">
                  <a16:creationId xmlns:a16="http://schemas.microsoft.com/office/drawing/2014/main" id="{5D2DC43E-A202-4EE2-B2CF-09772FC9136D}"/>
                </a:ext>
              </a:extLst>
            </p:cNvPr>
            <p:cNvSpPr/>
            <p:nvPr/>
          </p:nvSpPr>
          <p:spPr>
            <a:xfrm>
              <a:off x="7975191"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1" name="直接连接符 30">
              <a:extLst>
                <a:ext uri="{FF2B5EF4-FFF2-40B4-BE49-F238E27FC236}">
                  <a16:creationId xmlns:a16="http://schemas.microsoft.com/office/drawing/2014/main" id="{B5153E00-54B5-4B2A-A8EC-4433F92AD49A}"/>
                </a:ext>
              </a:extLst>
            </p:cNvPr>
            <p:cNvCxnSpPr>
              <a:cxnSpLocks/>
            </p:cNvCxnSpPr>
            <p:nvPr/>
          </p:nvCxnSpPr>
          <p:spPr>
            <a:xfrm flipV="1">
              <a:off x="8187322" y="3916716"/>
              <a:ext cx="866714" cy="1"/>
            </a:xfrm>
            <a:prstGeom prst="line">
              <a:avLst/>
            </a:prstGeom>
            <a:ln>
              <a:solidFill>
                <a:schemeClr val="accent2">
                  <a:lumMod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32" name="箭头: V 形 31">
              <a:extLst>
                <a:ext uri="{FF2B5EF4-FFF2-40B4-BE49-F238E27FC236}">
                  <a16:creationId xmlns:a16="http://schemas.microsoft.com/office/drawing/2014/main" id="{7ECA21F7-A5D2-46AB-9201-14C027531EAC}"/>
                </a:ext>
              </a:extLst>
            </p:cNvPr>
            <p:cNvSpPr/>
            <p:nvPr/>
          </p:nvSpPr>
          <p:spPr>
            <a:xfrm>
              <a:off x="9097709"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V 形 32">
              <a:extLst>
                <a:ext uri="{FF2B5EF4-FFF2-40B4-BE49-F238E27FC236}">
                  <a16:creationId xmlns:a16="http://schemas.microsoft.com/office/drawing/2014/main" id="{3F95D3F4-6C95-4D91-BC97-27F0F8F773ED}"/>
                </a:ext>
              </a:extLst>
            </p:cNvPr>
            <p:cNvSpPr/>
            <p:nvPr/>
          </p:nvSpPr>
          <p:spPr>
            <a:xfrm>
              <a:off x="9273952"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箭头: V 形 33">
              <a:extLst>
                <a:ext uri="{FF2B5EF4-FFF2-40B4-BE49-F238E27FC236}">
                  <a16:creationId xmlns:a16="http://schemas.microsoft.com/office/drawing/2014/main" id="{5B3F5931-66BA-40B9-99EE-B48C02A2F1B8}"/>
                </a:ext>
              </a:extLst>
            </p:cNvPr>
            <p:cNvSpPr/>
            <p:nvPr/>
          </p:nvSpPr>
          <p:spPr>
            <a:xfrm>
              <a:off x="9450195"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5" name="直接连接符 34">
              <a:extLst>
                <a:ext uri="{FF2B5EF4-FFF2-40B4-BE49-F238E27FC236}">
                  <a16:creationId xmlns:a16="http://schemas.microsoft.com/office/drawing/2014/main" id="{52B3938E-FB13-469E-8C41-87C05103032F}"/>
                </a:ext>
              </a:extLst>
            </p:cNvPr>
            <p:cNvCxnSpPr>
              <a:cxnSpLocks/>
            </p:cNvCxnSpPr>
            <p:nvPr/>
          </p:nvCxnSpPr>
          <p:spPr>
            <a:xfrm flipV="1">
              <a:off x="9662326" y="3916716"/>
              <a:ext cx="866714" cy="1"/>
            </a:xfrm>
            <a:prstGeom prst="line">
              <a:avLst/>
            </a:prstGeom>
            <a:ln>
              <a:solidFill>
                <a:schemeClr val="accent2">
                  <a:lumMod val="90000"/>
                </a:schemeClr>
              </a:solidFill>
              <a:prstDash val="lgDash"/>
            </a:ln>
          </p:spPr>
          <p:style>
            <a:lnRef idx="1">
              <a:schemeClr val="accent1"/>
            </a:lnRef>
            <a:fillRef idx="0">
              <a:schemeClr val="accent1"/>
            </a:fillRef>
            <a:effectRef idx="0">
              <a:schemeClr val="accent1"/>
            </a:effectRef>
            <a:fontRef idx="minor">
              <a:schemeClr val="tx1"/>
            </a:fontRef>
          </p:style>
        </p:cxnSp>
        <p:sp>
          <p:nvSpPr>
            <p:cNvPr id="36" name="箭头: V 形 35">
              <a:extLst>
                <a:ext uri="{FF2B5EF4-FFF2-40B4-BE49-F238E27FC236}">
                  <a16:creationId xmlns:a16="http://schemas.microsoft.com/office/drawing/2014/main" id="{CED40C5E-6E79-4D64-B28A-819AAA674E71}"/>
                </a:ext>
              </a:extLst>
            </p:cNvPr>
            <p:cNvSpPr/>
            <p:nvPr/>
          </p:nvSpPr>
          <p:spPr>
            <a:xfrm>
              <a:off x="10572713"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箭头: V 形 36">
              <a:extLst>
                <a:ext uri="{FF2B5EF4-FFF2-40B4-BE49-F238E27FC236}">
                  <a16:creationId xmlns:a16="http://schemas.microsoft.com/office/drawing/2014/main" id="{58C0F214-5D18-48A9-A887-DEDA658B8724}"/>
                </a:ext>
              </a:extLst>
            </p:cNvPr>
            <p:cNvSpPr/>
            <p:nvPr/>
          </p:nvSpPr>
          <p:spPr>
            <a:xfrm>
              <a:off x="10748956"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箭头: V 形 37">
              <a:extLst>
                <a:ext uri="{FF2B5EF4-FFF2-40B4-BE49-F238E27FC236}">
                  <a16:creationId xmlns:a16="http://schemas.microsoft.com/office/drawing/2014/main" id="{483746AF-6414-4A71-8784-4A0BA7FBE933}"/>
                </a:ext>
              </a:extLst>
            </p:cNvPr>
            <p:cNvSpPr/>
            <p:nvPr/>
          </p:nvSpPr>
          <p:spPr>
            <a:xfrm>
              <a:off x="10925199" y="3800597"/>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a:extLst>
              <a:ext uri="{FF2B5EF4-FFF2-40B4-BE49-F238E27FC236}">
                <a16:creationId xmlns:a16="http://schemas.microsoft.com/office/drawing/2014/main" id="{BB701AFC-F052-4C6F-8DC2-7AC007181A3D}"/>
              </a:ext>
            </a:extLst>
          </p:cNvPr>
          <p:cNvGrpSpPr/>
          <p:nvPr/>
        </p:nvGrpSpPr>
        <p:grpSpPr>
          <a:xfrm>
            <a:off x="1543597" y="1758822"/>
            <a:ext cx="2498100" cy="1466072"/>
            <a:chOff x="1543597" y="1951862"/>
            <a:chExt cx="2498100" cy="1466072"/>
          </a:xfrm>
        </p:grpSpPr>
        <p:sp>
          <p:nvSpPr>
            <p:cNvPr id="40" name="文本框 39">
              <a:extLst>
                <a:ext uri="{FF2B5EF4-FFF2-40B4-BE49-F238E27FC236}">
                  <a16:creationId xmlns:a16="http://schemas.microsoft.com/office/drawing/2014/main" id="{5A2120EB-B8B9-4E57-A63A-FE03BD22FA6B}"/>
                </a:ext>
              </a:extLst>
            </p:cNvPr>
            <p:cNvSpPr txBox="1"/>
            <p:nvPr/>
          </p:nvSpPr>
          <p:spPr>
            <a:xfrm>
              <a:off x="2318177" y="1951862"/>
              <a:ext cx="948941" cy="369332"/>
            </a:xfrm>
            <a:prstGeom prst="rect">
              <a:avLst/>
            </a:prstGeom>
            <a:noFill/>
          </p:spPr>
          <p:txBody>
            <a:bodyPr wrap="square">
              <a:spAutoFit/>
            </a:bodyPr>
            <a:lstStyle/>
            <a:p>
              <a:pPr algn="ctr"/>
              <a:r>
                <a:rPr lang="zh-CN" altLang="en-US" spc="120" dirty="0">
                  <a:solidFill>
                    <a:schemeClr val="bg1"/>
                  </a:solidFill>
                  <a:latin typeface="+mj-ea"/>
                  <a:ea typeface="+mj-ea"/>
                </a:rPr>
                <a:t>平台一</a:t>
              </a:r>
            </a:p>
          </p:txBody>
        </p:sp>
        <p:sp>
          <p:nvSpPr>
            <p:cNvPr id="41" name="文本框 40">
              <a:extLst>
                <a:ext uri="{FF2B5EF4-FFF2-40B4-BE49-F238E27FC236}">
                  <a16:creationId xmlns:a16="http://schemas.microsoft.com/office/drawing/2014/main" id="{503BCE21-278F-4BC6-9107-17475F661008}"/>
                </a:ext>
              </a:extLst>
            </p:cNvPr>
            <p:cNvSpPr txBox="1"/>
            <p:nvPr/>
          </p:nvSpPr>
          <p:spPr>
            <a:xfrm>
              <a:off x="1673096" y="2339092"/>
              <a:ext cx="223910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无法脱离现实世界，它平行于现实世界，与之互通又独立于现实世界</a:t>
              </a:r>
              <a:endParaRPr lang="en-US" altLang="zh-CN" sz="1400" spc="120" dirty="0">
                <a:solidFill>
                  <a:schemeClr val="bg1">
                    <a:lumMod val="65000"/>
                  </a:schemeClr>
                </a:solidFill>
                <a:latin typeface="+mn-ea"/>
              </a:endParaRPr>
            </a:p>
          </p:txBody>
        </p:sp>
        <p:sp>
          <p:nvSpPr>
            <p:cNvPr id="42" name="文本框 41">
              <a:extLst>
                <a:ext uri="{FF2B5EF4-FFF2-40B4-BE49-F238E27FC236}">
                  <a16:creationId xmlns:a16="http://schemas.microsoft.com/office/drawing/2014/main" id="{22811F6C-08D0-4D42-8765-6572BD411C8F}"/>
                </a:ext>
              </a:extLst>
            </p:cNvPr>
            <p:cNvSpPr txBox="1"/>
            <p:nvPr/>
          </p:nvSpPr>
          <p:spPr>
            <a:xfrm>
              <a:off x="1543597" y="3171713"/>
              <a:ext cx="2498100"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afffm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etv</a:t>
              </a:r>
              <a:endParaRPr lang="en-US" altLang="zh-CN" sz="1000" dirty="0">
                <a:solidFill>
                  <a:schemeClr val="tx1">
                    <a:lumMod val="65000"/>
                    <a:lumOff val="35000"/>
                  </a:schemeClr>
                </a:solidFill>
                <a:latin typeface="+mn-ea"/>
              </a:endParaRPr>
            </a:p>
          </p:txBody>
        </p:sp>
      </p:grpSp>
      <p:cxnSp>
        <p:nvCxnSpPr>
          <p:cNvPr id="44" name="直接连接符 43">
            <a:extLst>
              <a:ext uri="{FF2B5EF4-FFF2-40B4-BE49-F238E27FC236}">
                <a16:creationId xmlns:a16="http://schemas.microsoft.com/office/drawing/2014/main" id="{65ED6EC8-1EC1-41C3-8444-62DBCA45277E}"/>
              </a:ext>
            </a:extLst>
          </p:cNvPr>
          <p:cNvCxnSpPr>
            <a:cxnSpLocks/>
          </p:cNvCxnSpPr>
          <p:nvPr/>
        </p:nvCxnSpPr>
        <p:spPr>
          <a:xfrm>
            <a:off x="2804160" y="3343108"/>
            <a:ext cx="0" cy="472008"/>
          </a:xfrm>
          <a:prstGeom prst="line">
            <a:avLst/>
          </a:prstGeom>
          <a:ln>
            <a:prstDash val="lgDash"/>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2F6F4329-1AC0-435C-9C6F-890DB3E9E1BB}"/>
              </a:ext>
            </a:extLst>
          </p:cNvPr>
          <p:cNvCxnSpPr>
            <a:cxnSpLocks/>
          </p:cNvCxnSpPr>
          <p:nvPr/>
        </p:nvCxnSpPr>
        <p:spPr>
          <a:xfrm>
            <a:off x="5744415" y="3343108"/>
            <a:ext cx="0" cy="472008"/>
          </a:xfrm>
          <a:prstGeom prst="line">
            <a:avLst/>
          </a:prstGeom>
          <a:ln>
            <a:prstDash val="lgDash"/>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78572DFE-7E3E-4F3E-861C-AEB7C30891F7}"/>
              </a:ext>
            </a:extLst>
          </p:cNvPr>
          <p:cNvCxnSpPr>
            <a:cxnSpLocks/>
          </p:cNvCxnSpPr>
          <p:nvPr/>
        </p:nvCxnSpPr>
        <p:spPr>
          <a:xfrm>
            <a:off x="8620679" y="3343108"/>
            <a:ext cx="0" cy="472008"/>
          </a:xfrm>
          <a:prstGeom prst="line">
            <a:avLst/>
          </a:prstGeom>
          <a:ln>
            <a:prstDash val="lgDash"/>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70358B2-2632-4C01-9A62-5FD1C8C23A7C}"/>
              </a:ext>
            </a:extLst>
          </p:cNvPr>
          <p:cNvCxnSpPr>
            <a:cxnSpLocks/>
          </p:cNvCxnSpPr>
          <p:nvPr/>
        </p:nvCxnSpPr>
        <p:spPr>
          <a:xfrm flipV="1">
            <a:off x="10080362" y="3815116"/>
            <a:ext cx="0" cy="472008"/>
          </a:xfrm>
          <a:prstGeom prst="line">
            <a:avLst/>
          </a:prstGeom>
          <a:ln>
            <a:prstDash val="lgDash"/>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78F62BB0-7596-4892-B73D-A22FF40DE641}"/>
              </a:ext>
            </a:extLst>
          </p:cNvPr>
          <p:cNvCxnSpPr>
            <a:cxnSpLocks/>
          </p:cNvCxnSpPr>
          <p:nvPr/>
        </p:nvCxnSpPr>
        <p:spPr>
          <a:xfrm flipV="1">
            <a:off x="7172636" y="3815116"/>
            <a:ext cx="0" cy="472008"/>
          </a:xfrm>
          <a:prstGeom prst="line">
            <a:avLst/>
          </a:prstGeom>
          <a:ln>
            <a:prstDash val="lgDash"/>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C173E6A-AB32-4E37-8C41-BFAEE2A5E222}"/>
              </a:ext>
            </a:extLst>
          </p:cNvPr>
          <p:cNvCxnSpPr>
            <a:cxnSpLocks/>
          </p:cNvCxnSpPr>
          <p:nvPr/>
        </p:nvCxnSpPr>
        <p:spPr>
          <a:xfrm flipV="1">
            <a:off x="4256876" y="3815116"/>
            <a:ext cx="0" cy="472008"/>
          </a:xfrm>
          <a:prstGeom prst="line">
            <a:avLst/>
          </a:prstGeom>
          <a:ln>
            <a:prstDash val="lgDash"/>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id="{2595B444-93F7-4B64-9BF4-0C6411946FE2}"/>
              </a:ext>
            </a:extLst>
          </p:cNvPr>
          <p:cNvSpPr txBox="1"/>
          <p:nvPr/>
        </p:nvSpPr>
        <p:spPr>
          <a:xfrm>
            <a:off x="454929" y="3579112"/>
            <a:ext cx="1028487" cy="369332"/>
          </a:xfrm>
          <a:prstGeom prst="rect">
            <a:avLst/>
          </a:prstGeom>
          <a:noFill/>
        </p:spPr>
        <p:txBody>
          <a:bodyPr wrap="none" rtlCol="0">
            <a:spAutoFit/>
          </a:bodyPr>
          <a:lstStyle/>
          <a:p>
            <a:r>
              <a:rPr lang="zh-CN" altLang="en-US" spc="120" dirty="0">
                <a:latin typeface="+mj-ea"/>
                <a:ea typeface="+mj-ea"/>
              </a:rPr>
              <a:t>字节跳动</a:t>
            </a:r>
          </a:p>
        </p:txBody>
      </p:sp>
      <p:sp>
        <p:nvSpPr>
          <p:cNvPr id="68" name="文本框 67">
            <a:extLst>
              <a:ext uri="{FF2B5EF4-FFF2-40B4-BE49-F238E27FC236}">
                <a16:creationId xmlns:a16="http://schemas.microsoft.com/office/drawing/2014/main" id="{A98DBD2C-785C-4261-A7BA-81FBF996AE43}"/>
              </a:ext>
            </a:extLst>
          </p:cNvPr>
          <p:cNvSpPr txBox="1"/>
          <p:nvPr/>
        </p:nvSpPr>
        <p:spPr>
          <a:xfrm>
            <a:off x="5269945" y="1758822"/>
            <a:ext cx="948941" cy="369332"/>
          </a:xfrm>
          <a:prstGeom prst="rect">
            <a:avLst/>
          </a:prstGeom>
          <a:noFill/>
        </p:spPr>
        <p:txBody>
          <a:bodyPr wrap="square">
            <a:spAutoFit/>
          </a:bodyPr>
          <a:lstStyle/>
          <a:p>
            <a:pPr algn="ctr"/>
            <a:r>
              <a:rPr lang="zh-CN" altLang="en-US" spc="120" dirty="0">
                <a:solidFill>
                  <a:schemeClr val="bg1"/>
                </a:solidFill>
                <a:latin typeface="+mj-ea"/>
                <a:ea typeface="+mj-ea"/>
              </a:rPr>
              <a:t>平台三</a:t>
            </a:r>
          </a:p>
        </p:txBody>
      </p:sp>
      <p:sp>
        <p:nvSpPr>
          <p:cNvPr id="73" name="文本框 72">
            <a:extLst>
              <a:ext uri="{FF2B5EF4-FFF2-40B4-BE49-F238E27FC236}">
                <a16:creationId xmlns:a16="http://schemas.microsoft.com/office/drawing/2014/main" id="{10691425-898E-4CF5-8592-6829CCB8DF92}"/>
              </a:ext>
            </a:extLst>
          </p:cNvPr>
          <p:cNvSpPr txBox="1"/>
          <p:nvPr/>
        </p:nvSpPr>
        <p:spPr>
          <a:xfrm>
            <a:off x="4624864" y="2146052"/>
            <a:ext cx="223910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无法脱离现实世界，它平行于现实世界，与之互通又独立于现实世界</a:t>
            </a:r>
            <a:endParaRPr lang="en-US" altLang="zh-CN" sz="1400" spc="120" dirty="0">
              <a:solidFill>
                <a:schemeClr val="bg1">
                  <a:lumMod val="65000"/>
                </a:schemeClr>
              </a:solidFill>
              <a:latin typeface="+mn-ea"/>
            </a:endParaRPr>
          </a:p>
        </p:txBody>
      </p:sp>
      <p:sp>
        <p:nvSpPr>
          <p:cNvPr id="74" name="文本框 73">
            <a:extLst>
              <a:ext uri="{FF2B5EF4-FFF2-40B4-BE49-F238E27FC236}">
                <a16:creationId xmlns:a16="http://schemas.microsoft.com/office/drawing/2014/main" id="{781075C0-FB46-4971-B1B4-6F03E29D3E50}"/>
              </a:ext>
            </a:extLst>
          </p:cNvPr>
          <p:cNvSpPr txBox="1"/>
          <p:nvPr/>
        </p:nvSpPr>
        <p:spPr>
          <a:xfrm>
            <a:off x="4495365" y="2978673"/>
            <a:ext cx="2498100"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afffm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etv</a:t>
            </a:r>
            <a:endParaRPr lang="en-US" altLang="zh-CN" sz="1000" dirty="0">
              <a:solidFill>
                <a:schemeClr val="tx1">
                  <a:lumMod val="65000"/>
                  <a:lumOff val="35000"/>
                </a:schemeClr>
              </a:solidFill>
              <a:latin typeface="+mn-ea"/>
            </a:endParaRPr>
          </a:p>
        </p:txBody>
      </p:sp>
      <p:sp>
        <p:nvSpPr>
          <p:cNvPr id="76" name="文本框 75">
            <a:extLst>
              <a:ext uri="{FF2B5EF4-FFF2-40B4-BE49-F238E27FC236}">
                <a16:creationId xmlns:a16="http://schemas.microsoft.com/office/drawing/2014/main" id="{CC01EF9C-4937-4477-BA24-322E4355E9F4}"/>
              </a:ext>
            </a:extLst>
          </p:cNvPr>
          <p:cNvSpPr txBox="1"/>
          <p:nvPr/>
        </p:nvSpPr>
        <p:spPr>
          <a:xfrm>
            <a:off x="8146209" y="1758822"/>
            <a:ext cx="948941" cy="369332"/>
          </a:xfrm>
          <a:prstGeom prst="rect">
            <a:avLst/>
          </a:prstGeom>
          <a:noFill/>
        </p:spPr>
        <p:txBody>
          <a:bodyPr wrap="square">
            <a:spAutoFit/>
          </a:bodyPr>
          <a:lstStyle/>
          <a:p>
            <a:pPr algn="ctr"/>
            <a:r>
              <a:rPr lang="zh-CN" altLang="en-US" spc="120" dirty="0">
                <a:solidFill>
                  <a:schemeClr val="bg1"/>
                </a:solidFill>
                <a:latin typeface="+mj-ea"/>
                <a:ea typeface="+mj-ea"/>
              </a:rPr>
              <a:t>平台四</a:t>
            </a:r>
          </a:p>
        </p:txBody>
      </p:sp>
      <p:sp>
        <p:nvSpPr>
          <p:cNvPr id="77" name="文本框 76">
            <a:extLst>
              <a:ext uri="{FF2B5EF4-FFF2-40B4-BE49-F238E27FC236}">
                <a16:creationId xmlns:a16="http://schemas.microsoft.com/office/drawing/2014/main" id="{AE0BF99E-09CE-4C17-AF89-A9732D95CA50}"/>
              </a:ext>
            </a:extLst>
          </p:cNvPr>
          <p:cNvSpPr txBox="1"/>
          <p:nvPr/>
        </p:nvSpPr>
        <p:spPr>
          <a:xfrm>
            <a:off x="7501128" y="2146052"/>
            <a:ext cx="223910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无法脱离现实世界，它平行于现实世界，与之互通又独立于现实世界</a:t>
            </a:r>
            <a:endParaRPr lang="en-US" altLang="zh-CN" sz="1400" spc="120" dirty="0">
              <a:solidFill>
                <a:schemeClr val="bg1">
                  <a:lumMod val="65000"/>
                </a:schemeClr>
              </a:solidFill>
              <a:latin typeface="+mn-ea"/>
            </a:endParaRPr>
          </a:p>
        </p:txBody>
      </p:sp>
      <p:sp>
        <p:nvSpPr>
          <p:cNvPr id="78" name="文本框 77">
            <a:extLst>
              <a:ext uri="{FF2B5EF4-FFF2-40B4-BE49-F238E27FC236}">
                <a16:creationId xmlns:a16="http://schemas.microsoft.com/office/drawing/2014/main" id="{FC85B670-DFEB-43A5-9A0B-BD36193F2590}"/>
              </a:ext>
            </a:extLst>
          </p:cNvPr>
          <p:cNvSpPr txBox="1"/>
          <p:nvPr/>
        </p:nvSpPr>
        <p:spPr>
          <a:xfrm>
            <a:off x="7371629" y="2978673"/>
            <a:ext cx="2498100"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afffm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etv</a:t>
            </a:r>
            <a:endParaRPr lang="en-US" altLang="zh-CN" sz="1000" dirty="0">
              <a:solidFill>
                <a:schemeClr val="tx1">
                  <a:lumMod val="65000"/>
                  <a:lumOff val="35000"/>
                </a:schemeClr>
              </a:solidFill>
              <a:latin typeface="+mn-ea"/>
            </a:endParaRPr>
          </a:p>
        </p:txBody>
      </p:sp>
      <p:sp>
        <p:nvSpPr>
          <p:cNvPr id="80" name="文本框 79">
            <a:extLst>
              <a:ext uri="{FF2B5EF4-FFF2-40B4-BE49-F238E27FC236}">
                <a16:creationId xmlns:a16="http://schemas.microsoft.com/office/drawing/2014/main" id="{A5079CAB-4CD3-4C55-BC37-47E545A1D64F}"/>
              </a:ext>
            </a:extLst>
          </p:cNvPr>
          <p:cNvSpPr txBox="1"/>
          <p:nvPr/>
        </p:nvSpPr>
        <p:spPr>
          <a:xfrm>
            <a:off x="3782406" y="4403244"/>
            <a:ext cx="948941" cy="369332"/>
          </a:xfrm>
          <a:prstGeom prst="rect">
            <a:avLst/>
          </a:prstGeom>
          <a:noFill/>
        </p:spPr>
        <p:txBody>
          <a:bodyPr wrap="square">
            <a:spAutoFit/>
          </a:bodyPr>
          <a:lstStyle/>
          <a:p>
            <a:pPr algn="ctr"/>
            <a:r>
              <a:rPr lang="zh-CN" altLang="en-US" spc="120" dirty="0">
                <a:solidFill>
                  <a:schemeClr val="bg1"/>
                </a:solidFill>
                <a:latin typeface="+mj-ea"/>
                <a:ea typeface="+mj-ea"/>
              </a:rPr>
              <a:t>平台二</a:t>
            </a:r>
          </a:p>
        </p:txBody>
      </p:sp>
      <p:sp>
        <p:nvSpPr>
          <p:cNvPr id="81" name="文本框 80">
            <a:extLst>
              <a:ext uri="{FF2B5EF4-FFF2-40B4-BE49-F238E27FC236}">
                <a16:creationId xmlns:a16="http://schemas.microsoft.com/office/drawing/2014/main" id="{B1AF18C9-FA15-4832-963E-E8CE33FB4481}"/>
              </a:ext>
            </a:extLst>
          </p:cNvPr>
          <p:cNvSpPr txBox="1"/>
          <p:nvPr/>
        </p:nvSpPr>
        <p:spPr>
          <a:xfrm>
            <a:off x="3137325" y="4790474"/>
            <a:ext cx="223910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无法脱离现实世界，它平行于现实世界，与之互通又独立于现实世界</a:t>
            </a:r>
            <a:endParaRPr lang="en-US" altLang="zh-CN" sz="1400" spc="120" dirty="0">
              <a:solidFill>
                <a:schemeClr val="bg1">
                  <a:lumMod val="65000"/>
                </a:schemeClr>
              </a:solidFill>
              <a:latin typeface="+mn-ea"/>
            </a:endParaRPr>
          </a:p>
        </p:txBody>
      </p:sp>
      <p:sp>
        <p:nvSpPr>
          <p:cNvPr id="82" name="文本框 81">
            <a:extLst>
              <a:ext uri="{FF2B5EF4-FFF2-40B4-BE49-F238E27FC236}">
                <a16:creationId xmlns:a16="http://schemas.microsoft.com/office/drawing/2014/main" id="{8190F316-C79F-4ADB-871B-98DD621DC029}"/>
              </a:ext>
            </a:extLst>
          </p:cNvPr>
          <p:cNvSpPr txBox="1"/>
          <p:nvPr/>
        </p:nvSpPr>
        <p:spPr>
          <a:xfrm>
            <a:off x="3007826" y="5623095"/>
            <a:ext cx="2498100"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afffm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etv</a:t>
            </a:r>
            <a:endParaRPr lang="en-US" altLang="zh-CN" sz="1000" dirty="0">
              <a:solidFill>
                <a:schemeClr val="tx1">
                  <a:lumMod val="65000"/>
                  <a:lumOff val="35000"/>
                </a:schemeClr>
              </a:solidFill>
              <a:latin typeface="+mn-ea"/>
            </a:endParaRPr>
          </a:p>
        </p:txBody>
      </p:sp>
      <p:sp>
        <p:nvSpPr>
          <p:cNvPr id="84" name="文本框 83">
            <a:extLst>
              <a:ext uri="{FF2B5EF4-FFF2-40B4-BE49-F238E27FC236}">
                <a16:creationId xmlns:a16="http://schemas.microsoft.com/office/drawing/2014/main" id="{CAAD9CF4-02C1-41C0-B669-F83A45FB18B2}"/>
              </a:ext>
            </a:extLst>
          </p:cNvPr>
          <p:cNvSpPr txBox="1"/>
          <p:nvPr/>
        </p:nvSpPr>
        <p:spPr>
          <a:xfrm>
            <a:off x="6716844" y="4403243"/>
            <a:ext cx="948941" cy="369332"/>
          </a:xfrm>
          <a:prstGeom prst="rect">
            <a:avLst/>
          </a:prstGeom>
          <a:noFill/>
        </p:spPr>
        <p:txBody>
          <a:bodyPr wrap="square">
            <a:spAutoFit/>
          </a:bodyPr>
          <a:lstStyle/>
          <a:p>
            <a:pPr algn="ctr"/>
            <a:r>
              <a:rPr lang="zh-CN" altLang="en-US" spc="120" dirty="0">
                <a:solidFill>
                  <a:schemeClr val="bg1"/>
                </a:solidFill>
                <a:latin typeface="+mj-ea"/>
                <a:ea typeface="+mj-ea"/>
              </a:rPr>
              <a:t>平台四</a:t>
            </a:r>
          </a:p>
        </p:txBody>
      </p:sp>
      <p:sp>
        <p:nvSpPr>
          <p:cNvPr id="85" name="文本框 84">
            <a:extLst>
              <a:ext uri="{FF2B5EF4-FFF2-40B4-BE49-F238E27FC236}">
                <a16:creationId xmlns:a16="http://schemas.microsoft.com/office/drawing/2014/main" id="{C9E077EB-5F49-4B4B-A6CE-7D2A1F5B524D}"/>
              </a:ext>
            </a:extLst>
          </p:cNvPr>
          <p:cNvSpPr txBox="1"/>
          <p:nvPr/>
        </p:nvSpPr>
        <p:spPr>
          <a:xfrm>
            <a:off x="6071763" y="4790473"/>
            <a:ext cx="223910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无法脱离现实世界，它平行于现实世界，与之互通又独立于现实世界</a:t>
            </a:r>
            <a:endParaRPr lang="en-US" altLang="zh-CN" sz="1400" spc="120" dirty="0">
              <a:solidFill>
                <a:schemeClr val="bg1">
                  <a:lumMod val="65000"/>
                </a:schemeClr>
              </a:solidFill>
              <a:latin typeface="+mn-ea"/>
            </a:endParaRPr>
          </a:p>
        </p:txBody>
      </p:sp>
      <p:sp>
        <p:nvSpPr>
          <p:cNvPr id="86" name="文本框 85">
            <a:extLst>
              <a:ext uri="{FF2B5EF4-FFF2-40B4-BE49-F238E27FC236}">
                <a16:creationId xmlns:a16="http://schemas.microsoft.com/office/drawing/2014/main" id="{B9FDD8B7-0AD6-4919-8F18-D1B2E2A41B6D}"/>
              </a:ext>
            </a:extLst>
          </p:cNvPr>
          <p:cNvSpPr txBox="1"/>
          <p:nvPr/>
        </p:nvSpPr>
        <p:spPr>
          <a:xfrm>
            <a:off x="5942264" y="5623094"/>
            <a:ext cx="2498100"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afffm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etv</a:t>
            </a:r>
            <a:endParaRPr lang="en-US" altLang="zh-CN" sz="1000" dirty="0">
              <a:solidFill>
                <a:schemeClr val="tx1">
                  <a:lumMod val="65000"/>
                  <a:lumOff val="35000"/>
                </a:schemeClr>
              </a:solidFill>
              <a:latin typeface="+mn-ea"/>
            </a:endParaRPr>
          </a:p>
        </p:txBody>
      </p:sp>
      <p:sp>
        <p:nvSpPr>
          <p:cNvPr id="88" name="文本框 87">
            <a:extLst>
              <a:ext uri="{FF2B5EF4-FFF2-40B4-BE49-F238E27FC236}">
                <a16:creationId xmlns:a16="http://schemas.microsoft.com/office/drawing/2014/main" id="{DFBD1F00-848D-412B-B272-A23EDC7D1B10}"/>
              </a:ext>
            </a:extLst>
          </p:cNvPr>
          <p:cNvSpPr txBox="1"/>
          <p:nvPr/>
        </p:nvSpPr>
        <p:spPr>
          <a:xfrm>
            <a:off x="9605892" y="4403243"/>
            <a:ext cx="948941" cy="369332"/>
          </a:xfrm>
          <a:prstGeom prst="rect">
            <a:avLst/>
          </a:prstGeom>
          <a:noFill/>
        </p:spPr>
        <p:txBody>
          <a:bodyPr wrap="square">
            <a:spAutoFit/>
          </a:bodyPr>
          <a:lstStyle/>
          <a:p>
            <a:pPr algn="ctr"/>
            <a:r>
              <a:rPr lang="zh-CN" altLang="en-US" spc="120" dirty="0">
                <a:solidFill>
                  <a:schemeClr val="bg1"/>
                </a:solidFill>
                <a:latin typeface="+mj-ea"/>
                <a:ea typeface="+mj-ea"/>
              </a:rPr>
              <a:t>平台五</a:t>
            </a:r>
          </a:p>
        </p:txBody>
      </p:sp>
      <p:sp>
        <p:nvSpPr>
          <p:cNvPr id="89" name="文本框 88">
            <a:extLst>
              <a:ext uri="{FF2B5EF4-FFF2-40B4-BE49-F238E27FC236}">
                <a16:creationId xmlns:a16="http://schemas.microsoft.com/office/drawing/2014/main" id="{EAE19E38-E747-4ADB-A902-B325B89B9CDF}"/>
              </a:ext>
            </a:extLst>
          </p:cNvPr>
          <p:cNvSpPr txBox="1"/>
          <p:nvPr/>
        </p:nvSpPr>
        <p:spPr>
          <a:xfrm>
            <a:off x="8960811" y="4790473"/>
            <a:ext cx="2239103" cy="855362"/>
          </a:xfrm>
          <a:prstGeom prst="rect">
            <a:avLst/>
          </a:prstGeom>
          <a:noFill/>
        </p:spPr>
        <p:txBody>
          <a:bodyPr wrap="square">
            <a:spAutoFit/>
          </a:bodyPr>
          <a:lstStyle/>
          <a:p>
            <a:pPr algn="ct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无法脱离现实世界，它平行于现实世界，与之互通又独立于现实世界</a:t>
            </a:r>
            <a:endParaRPr lang="en-US" altLang="zh-CN" sz="1400" spc="120" dirty="0">
              <a:solidFill>
                <a:schemeClr val="bg1">
                  <a:lumMod val="65000"/>
                </a:schemeClr>
              </a:solidFill>
              <a:latin typeface="+mn-ea"/>
            </a:endParaRPr>
          </a:p>
        </p:txBody>
      </p:sp>
      <p:sp>
        <p:nvSpPr>
          <p:cNvPr id="90" name="文本框 89">
            <a:extLst>
              <a:ext uri="{FF2B5EF4-FFF2-40B4-BE49-F238E27FC236}">
                <a16:creationId xmlns:a16="http://schemas.microsoft.com/office/drawing/2014/main" id="{2B3ADF72-4320-4374-96C8-0A7D96BAF930}"/>
              </a:ext>
            </a:extLst>
          </p:cNvPr>
          <p:cNvSpPr txBox="1"/>
          <p:nvPr/>
        </p:nvSpPr>
        <p:spPr>
          <a:xfrm>
            <a:off x="8831312" y="5623094"/>
            <a:ext cx="2498100"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afffm</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etv</a:t>
            </a:r>
            <a:endParaRPr lang="en-US" altLang="zh-CN" sz="1000" dirty="0">
              <a:solidFill>
                <a:schemeClr val="tx1">
                  <a:lumMod val="65000"/>
                  <a:lumOff val="35000"/>
                </a:schemeClr>
              </a:solidFill>
              <a:latin typeface="+mn-ea"/>
            </a:endParaRPr>
          </a:p>
        </p:txBody>
      </p:sp>
    </p:spTree>
    <p:extLst>
      <p:ext uri="{BB962C8B-B14F-4D97-AF65-F5344CB8AC3E}">
        <p14:creationId xmlns:p14="http://schemas.microsoft.com/office/powerpoint/2010/main" val="434173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503A0E-E699-447B-BC99-6DA4D1D54B27}"/>
              </a:ext>
            </a:extLst>
          </p:cNvPr>
          <p:cNvSpPr>
            <a:spLocks noGrp="1"/>
          </p:cNvSpPr>
          <p:nvPr>
            <p:ph type="title"/>
          </p:nvPr>
        </p:nvSpPr>
        <p:spPr/>
        <p:txBody>
          <a:bodyPr/>
          <a:lstStyle/>
          <a:p>
            <a:r>
              <a:rPr lang="zh-CN" altLang="en-US" dirty="0"/>
              <a:t>元宇宙的未来</a:t>
            </a:r>
          </a:p>
        </p:txBody>
      </p:sp>
      <p:grpSp>
        <p:nvGrpSpPr>
          <p:cNvPr id="13" name="组合 12">
            <a:extLst>
              <a:ext uri="{FF2B5EF4-FFF2-40B4-BE49-F238E27FC236}">
                <a16:creationId xmlns:a16="http://schemas.microsoft.com/office/drawing/2014/main" id="{0CC38485-B061-40E6-BB8F-9AF9CC4E2297}"/>
              </a:ext>
            </a:extLst>
          </p:cNvPr>
          <p:cNvGrpSpPr/>
          <p:nvPr/>
        </p:nvGrpSpPr>
        <p:grpSpPr>
          <a:xfrm>
            <a:off x="4474470" y="2434365"/>
            <a:ext cx="3170036" cy="2758766"/>
            <a:chOff x="4474470" y="2168897"/>
            <a:chExt cx="3170036" cy="2758766"/>
          </a:xfrm>
        </p:grpSpPr>
        <p:sp>
          <p:nvSpPr>
            <p:cNvPr id="4" name="等腰三角形 5">
              <a:extLst>
                <a:ext uri="{FF2B5EF4-FFF2-40B4-BE49-F238E27FC236}">
                  <a16:creationId xmlns:a16="http://schemas.microsoft.com/office/drawing/2014/main" id="{BDD66F09-7B27-4F5F-BD37-5C987C3819D4}"/>
                </a:ext>
              </a:extLst>
            </p:cNvPr>
            <p:cNvSpPr/>
            <p:nvPr/>
          </p:nvSpPr>
          <p:spPr>
            <a:xfrm rot="10800000">
              <a:off x="5072158" y="2689044"/>
              <a:ext cx="1974659" cy="1718473"/>
            </a:xfrm>
            <a:prstGeom prst="hexagon">
              <a:avLst/>
            </a:prstGeom>
            <a:gradFill flip="none" rotWithShape="1">
              <a:gsLst>
                <a:gs pos="0">
                  <a:schemeClr val="bg1"/>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 name="椭圆 4">
              <a:extLst>
                <a:ext uri="{FF2B5EF4-FFF2-40B4-BE49-F238E27FC236}">
                  <a16:creationId xmlns:a16="http://schemas.microsoft.com/office/drawing/2014/main" id="{E567E7DF-4056-4344-A079-96F79FE1DCF8}"/>
                </a:ext>
              </a:extLst>
            </p:cNvPr>
            <p:cNvSpPr/>
            <p:nvPr/>
          </p:nvSpPr>
          <p:spPr>
            <a:xfrm>
              <a:off x="4921682" y="2558090"/>
              <a:ext cx="2275611" cy="1980381"/>
            </a:xfrm>
            <a:prstGeom prst="hexagon">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3">
              <a:extLst>
                <a:ext uri="{FF2B5EF4-FFF2-40B4-BE49-F238E27FC236}">
                  <a16:creationId xmlns:a16="http://schemas.microsoft.com/office/drawing/2014/main" id="{7785F79E-2A67-40EF-99C0-A2FB71FF413E}"/>
                </a:ext>
              </a:extLst>
            </p:cNvPr>
            <p:cNvSpPr/>
            <p:nvPr/>
          </p:nvSpPr>
          <p:spPr>
            <a:xfrm rot="10800000">
              <a:off x="5006158" y="2631606"/>
              <a:ext cx="2106659" cy="1833348"/>
            </a:xfrm>
            <a:prstGeom prst="hexagon">
              <a:avLst/>
            </a:prstGeom>
            <a:noFill/>
            <a:ln w="6350">
              <a:gradFill>
                <a:gsLst>
                  <a:gs pos="0">
                    <a:schemeClr val="accent2">
                      <a:lumMod val="75000"/>
                      <a:alpha val="50000"/>
                    </a:schemeClr>
                  </a:gs>
                  <a:gs pos="100000">
                    <a:schemeClr val="accent2">
                      <a:alpha val="50000"/>
                    </a:schemeClr>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sp>
          <p:nvSpPr>
            <p:cNvPr id="7" name="等腰三角形 3">
              <a:extLst>
                <a:ext uri="{FF2B5EF4-FFF2-40B4-BE49-F238E27FC236}">
                  <a16:creationId xmlns:a16="http://schemas.microsoft.com/office/drawing/2014/main" id="{1FC52BB0-60FB-4529-B370-C283B5BD8AA6}"/>
                </a:ext>
              </a:extLst>
            </p:cNvPr>
            <p:cNvSpPr/>
            <p:nvPr/>
          </p:nvSpPr>
          <p:spPr>
            <a:xfrm rot="10800000">
              <a:off x="5214477" y="2812898"/>
              <a:ext cx="1690022" cy="1470765"/>
            </a:xfrm>
            <a:prstGeom prst="hexagon">
              <a:avLst/>
            </a:prstGeom>
            <a:noFill/>
            <a:ln w="6350">
              <a:gradFill>
                <a:gsLst>
                  <a:gs pos="0">
                    <a:schemeClr val="accent2">
                      <a:lumMod val="75000"/>
                      <a:alpha val="50000"/>
                    </a:schemeClr>
                  </a:gs>
                  <a:gs pos="100000">
                    <a:schemeClr val="accent2">
                      <a:alpha val="50000"/>
                    </a:schemeClr>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sp>
          <p:nvSpPr>
            <p:cNvPr id="8" name="等腰三角形 3">
              <a:extLst>
                <a:ext uri="{FF2B5EF4-FFF2-40B4-BE49-F238E27FC236}">
                  <a16:creationId xmlns:a16="http://schemas.microsoft.com/office/drawing/2014/main" id="{FEDBAAAC-34B2-488C-81D9-C7DFB93660E8}"/>
                </a:ext>
              </a:extLst>
            </p:cNvPr>
            <p:cNvSpPr/>
            <p:nvPr/>
          </p:nvSpPr>
          <p:spPr>
            <a:xfrm>
              <a:off x="5613258" y="3159944"/>
              <a:ext cx="892458" cy="776673"/>
            </a:xfrm>
            <a:prstGeom prst="hexagon">
              <a:avLst/>
            </a:prstGeom>
            <a:noFill/>
            <a:ln w="6350">
              <a:gradFill flip="none" rotWithShape="1">
                <a:gsLst>
                  <a:gs pos="49000">
                    <a:srgbClr val="0B5263">
                      <a:alpha val="0"/>
                    </a:srgbClr>
                  </a:gs>
                  <a:gs pos="74813">
                    <a:srgbClr val="0B5263">
                      <a:alpha val="26000"/>
                    </a:srgbClr>
                  </a:gs>
                  <a:gs pos="23789">
                    <a:srgbClr val="0B5263">
                      <a:alpha val="0"/>
                    </a:srgbClr>
                  </a:gs>
                  <a:gs pos="0">
                    <a:schemeClr val="accent2">
                      <a:lumMod val="25000"/>
                    </a:schemeClr>
                  </a:gs>
                  <a:gs pos="100000">
                    <a:schemeClr val="accent2">
                      <a:lumMod val="25000"/>
                    </a:schemeClr>
                  </a:gs>
                </a:gsLst>
                <a:lin ang="16200000" scaled="1"/>
                <a:tileRect/>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solidFill>
                  <a:schemeClr val="accent2">
                    <a:lumMod val="25000"/>
                  </a:schemeClr>
                </a:solidFill>
              </a:endParaRPr>
            </a:p>
          </p:txBody>
        </p:sp>
        <p:sp>
          <p:nvSpPr>
            <p:cNvPr id="9" name="等腰三角形 3">
              <a:extLst>
                <a:ext uri="{FF2B5EF4-FFF2-40B4-BE49-F238E27FC236}">
                  <a16:creationId xmlns:a16="http://schemas.microsoft.com/office/drawing/2014/main" id="{7854DBF9-6928-4990-8010-6B0249DAF51F}"/>
                </a:ext>
              </a:extLst>
            </p:cNvPr>
            <p:cNvSpPr/>
            <p:nvPr/>
          </p:nvSpPr>
          <p:spPr>
            <a:xfrm rot="10800000">
              <a:off x="4689454" y="2355990"/>
              <a:ext cx="2740068" cy="2384581"/>
            </a:xfrm>
            <a:prstGeom prst="hexagon">
              <a:avLst/>
            </a:prstGeom>
            <a:noFill/>
            <a:ln w="6350">
              <a:gradFill>
                <a:gsLst>
                  <a:gs pos="0">
                    <a:schemeClr val="accent2">
                      <a:lumMod val="75000"/>
                      <a:alpha val="50000"/>
                    </a:schemeClr>
                  </a:gs>
                  <a:gs pos="100000">
                    <a:schemeClr val="accent2">
                      <a:alpha val="50000"/>
                    </a:schemeClr>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sp>
          <p:nvSpPr>
            <p:cNvPr id="10" name="等腰三角形 3">
              <a:extLst>
                <a:ext uri="{FF2B5EF4-FFF2-40B4-BE49-F238E27FC236}">
                  <a16:creationId xmlns:a16="http://schemas.microsoft.com/office/drawing/2014/main" id="{3304812F-6966-42D3-908C-58D30B821FA8}"/>
                </a:ext>
              </a:extLst>
            </p:cNvPr>
            <p:cNvSpPr/>
            <p:nvPr/>
          </p:nvSpPr>
          <p:spPr>
            <a:xfrm rot="10800000">
              <a:off x="4474470" y="2168897"/>
              <a:ext cx="3170036" cy="2758766"/>
            </a:xfrm>
            <a:prstGeom prst="hexagon">
              <a:avLst/>
            </a:prstGeom>
            <a:noFill/>
            <a:ln w="6350">
              <a:gradFill>
                <a:gsLst>
                  <a:gs pos="0">
                    <a:schemeClr val="accent2">
                      <a:lumMod val="75000"/>
                      <a:alpha val="50000"/>
                    </a:schemeClr>
                  </a:gs>
                  <a:gs pos="100000">
                    <a:schemeClr val="accent2">
                      <a:alpha val="50000"/>
                    </a:schemeClr>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dirty="0"/>
            </a:p>
          </p:txBody>
        </p:sp>
      </p:grpSp>
      <p:sp>
        <p:nvSpPr>
          <p:cNvPr id="11" name="文本框 10">
            <a:extLst>
              <a:ext uri="{FF2B5EF4-FFF2-40B4-BE49-F238E27FC236}">
                <a16:creationId xmlns:a16="http://schemas.microsoft.com/office/drawing/2014/main" id="{98F74D9B-8CA5-4DC4-9D6C-B1502512628F}"/>
              </a:ext>
            </a:extLst>
          </p:cNvPr>
          <p:cNvSpPr txBox="1"/>
          <p:nvPr/>
        </p:nvSpPr>
        <p:spPr>
          <a:xfrm>
            <a:off x="5673805" y="3549098"/>
            <a:ext cx="771365" cy="369332"/>
          </a:xfrm>
          <a:prstGeom prst="rect">
            <a:avLst/>
          </a:prstGeom>
          <a:noFill/>
        </p:spPr>
        <p:txBody>
          <a:bodyPr wrap="none" rtlCol="0">
            <a:spAutoFit/>
            <a:scene3d>
              <a:camera prst="orthographicFront"/>
              <a:lightRig rig="threePt" dir="t"/>
            </a:scene3d>
            <a:sp3d prstMaterial="matte">
              <a:extrusionClr>
                <a:schemeClr val="bg1"/>
              </a:extrusionClr>
            </a:sp3d>
          </a:bodyPr>
          <a:lstStyle/>
          <a:p>
            <a:r>
              <a:rPr lang="zh-CN" altLang="en-US" dirty="0">
                <a:solidFill>
                  <a:schemeClr val="accent3"/>
                </a:solidFill>
                <a:effectLst/>
                <a:latin typeface="+mj-ea"/>
                <a:ea typeface="+mj-ea"/>
              </a:rPr>
              <a:t>元宇宙</a:t>
            </a:r>
          </a:p>
        </p:txBody>
      </p:sp>
      <p:sp>
        <p:nvSpPr>
          <p:cNvPr id="12" name="文本框 11">
            <a:extLst>
              <a:ext uri="{FF2B5EF4-FFF2-40B4-BE49-F238E27FC236}">
                <a16:creationId xmlns:a16="http://schemas.microsoft.com/office/drawing/2014/main" id="{22C63D5A-0EB6-49E2-8B8A-86B0724E93D3}"/>
              </a:ext>
            </a:extLst>
          </p:cNvPr>
          <p:cNvSpPr txBox="1"/>
          <p:nvPr/>
        </p:nvSpPr>
        <p:spPr>
          <a:xfrm>
            <a:off x="5575285" y="3813748"/>
            <a:ext cx="957804" cy="261610"/>
          </a:xfrm>
          <a:prstGeom prst="rect">
            <a:avLst/>
          </a:prstGeom>
          <a:noFill/>
        </p:spPr>
        <p:txBody>
          <a:bodyPr wrap="square">
            <a:spAutoFit/>
          </a:bodyPr>
          <a:lstStyle/>
          <a:p>
            <a:pPr algn="dist"/>
            <a:r>
              <a:rPr lang="en-US" altLang="zh-CN" sz="1100" dirty="0">
                <a:solidFill>
                  <a:schemeClr val="accent3"/>
                </a:solidFill>
              </a:rPr>
              <a:t>METAVERSE</a:t>
            </a:r>
            <a:endParaRPr lang="zh-CN" altLang="en-US" sz="1100" dirty="0">
              <a:solidFill>
                <a:schemeClr val="accent3"/>
              </a:solidFill>
            </a:endParaRPr>
          </a:p>
        </p:txBody>
      </p:sp>
      <p:sp>
        <p:nvSpPr>
          <p:cNvPr id="14" name="文本框 13">
            <a:extLst>
              <a:ext uri="{FF2B5EF4-FFF2-40B4-BE49-F238E27FC236}">
                <a16:creationId xmlns:a16="http://schemas.microsoft.com/office/drawing/2014/main" id="{230812A9-07BF-40B6-BB20-DAEA1BC133BB}"/>
              </a:ext>
            </a:extLst>
          </p:cNvPr>
          <p:cNvSpPr txBox="1"/>
          <p:nvPr/>
        </p:nvSpPr>
        <p:spPr>
          <a:xfrm>
            <a:off x="3511626" y="2468184"/>
            <a:ext cx="1035867" cy="369332"/>
          </a:xfrm>
          <a:prstGeom prst="rect">
            <a:avLst/>
          </a:prstGeom>
          <a:noFill/>
        </p:spPr>
        <p:txBody>
          <a:bodyPr wrap="square">
            <a:spAutoFit/>
          </a:bodyPr>
          <a:lstStyle/>
          <a:p>
            <a:pPr algn="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综合环境</a:t>
            </a:r>
            <a:endPar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endParaRPr>
          </a:p>
        </p:txBody>
      </p:sp>
      <p:sp>
        <p:nvSpPr>
          <p:cNvPr id="15" name="文本框 14">
            <a:extLst>
              <a:ext uri="{FF2B5EF4-FFF2-40B4-BE49-F238E27FC236}">
                <a16:creationId xmlns:a16="http://schemas.microsoft.com/office/drawing/2014/main" id="{84F9080B-43F5-4102-8B44-70A72E620505}"/>
              </a:ext>
            </a:extLst>
          </p:cNvPr>
          <p:cNvSpPr txBox="1"/>
          <p:nvPr/>
        </p:nvSpPr>
        <p:spPr>
          <a:xfrm>
            <a:off x="821894" y="2837516"/>
            <a:ext cx="3725600" cy="596830"/>
          </a:xfrm>
          <a:prstGeom prst="rect">
            <a:avLst/>
          </a:prstGeom>
          <a:noFill/>
        </p:spPr>
        <p:txBody>
          <a:bodyPr wrap="square">
            <a:spAutoFit/>
          </a:bodyPr>
          <a:lstStyle/>
          <a:p>
            <a:pPr algn="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sp>
        <p:nvSpPr>
          <p:cNvPr id="16" name="文本框 15">
            <a:extLst>
              <a:ext uri="{FF2B5EF4-FFF2-40B4-BE49-F238E27FC236}">
                <a16:creationId xmlns:a16="http://schemas.microsoft.com/office/drawing/2014/main" id="{D463945B-E716-4D3E-A81D-C4D0ACD5D1ED}"/>
              </a:ext>
            </a:extLst>
          </p:cNvPr>
          <p:cNvSpPr txBox="1"/>
          <p:nvPr/>
        </p:nvSpPr>
        <p:spPr>
          <a:xfrm>
            <a:off x="618975" y="2591094"/>
            <a:ext cx="2999356" cy="246221"/>
          </a:xfrm>
          <a:prstGeom prst="rect">
            <a:avLst/>
          </a:prstGeom>
          <a:noFill/>
        </p:spPr>
        <p:txBody>
          <a:bodyPr wrap="square">
            <a:spAutoFit/>
          </a:bodyPr>
          <a:lstStyle/>
          <a:p>
            <a:pPr algn="r"/>
            <a:r>
              <a:rPr lang="en-US" altLang="zh-CN" sz="1000" dirty="0">
                <a:solidFill>
                  <a:schemeClr val="tx1">
                    <a:lumMod val="65000"/>
                    <a:lumOff val="35000"/>
                  </a:schemeClr>
                </a:solidFill>
                <a:latin typeface="+mn-ea"/>
              </a:rPr>
              <a:t>Lorem </a:t>
            </a:r>
            <a:r>
              <a:rPr lang="en-US" altLang="zh-CN" sz="1000" dirty="0" err="1">
                <a:solidFill>
                  <a:schemeClr val="tx1">
                    <a:lumMod val="65000"/>
                    <a:lumOff val="35000"/>
                  </a:schemeClr>
                </a:solidFill>
                <a:latin typeface="+mn-ea"/>
              </a:rPr>
              <a:t>ipsu</a:t>
            </a:r>
            <a:r>
              <a:rPr lang="en-US" altLang="zh-CN" sz="1000" dirty="0">
                <a:solidFill>
                  <a:schemeClr val="tx1">
                    <a:lumMod val="65000"/>
                    <a:lumOff val="35000"/>
                  </a:schemeClr>
                </a:solidFill>
                <a:latin typeface="+mn-ea"/>
              </a:rPr>
              <a:t> m Lorem ipsum dolor met </a:t>
            </a:r>
            <a:r>
              <a:rPr lang="en-US" altLang="zh-CN" sz="1000" dirty="0" err="1">
                <a:solidFill>
                  <a:schemeClr val="tx1">
                    <a:lumMod val="65000"/>
                    <a:lumOff val="35000"/>
                  </a:schemeClr>
                </a:solidFill>
                <a:latin typeface="+mn-ea"/>
              </a:rPr>
              <a:t>Lors</a:t>
            </a:r>
            <a:endParaRPr lang="en-US" altLang="zh-CN" sz="1000" dirty="0">
              <a:solidFill>
                <a:schemeClr val="tx1">
                  <a:lumMod val="65000"/>
                  <a:lumOff val="35000"/>
                </a:schemeClr>
              </a:solidFill>
              <a:latin typeface="+mn-ea"/>
            </a:endParaRPr>
          </a:p>
        </p:txBody>
      </p:sp>
      <p:sp>
        <p:nvSpPr>
          <p:cNvPr id="29" name="文本框 28">
            <a:extLst>
              <a:ext uri="{FF2B5EF4-FFF2-40B4-BE49-F238E27FC236}">
                <a16:creationId xmlns:a16="http://schemas.microsoft.com/office/drawing/2014/main" id="{8F40A7E2-2662-4EBF-ADB6-D9EBAB1045AE}"/>
              </a:ext>
            </a:extLst>
          </p:cNvPr>
          <p:cNvSpPr txBox="1"/>
          <p:nvPr/>
        </p:nvSpPr>
        <p:spPr>
          <a:xfrm>
            <a:off x="3511626" y="4257486"/>
            <a:ext cx="1035867" cy="369332"/>
          </a:xfrm>
          <a:prstGeom prst="rect">
            <a:avLst/>
          </a:prstGeom>
          <a:noFill/>
        </p:spPr>
        <p:txBody>
          <a:bodyPr wrap="square">
            <a:spAutoFit/>
          </a:bodyPr>
          <a:lstStyle/>
          <a:p>
            <a:pPr algn="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综合环境</a:t>
            </a:r>
            <a:endPar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endParaRPr>
          </a:p>
        </p:txBody>
      </p:sp>
      <p:sp>
        <p:nvSpPr>
          <p:cNvPr id="30" name="文本框 29">
            <a:extLst>
              <a:ext uri="{FF2B5EF4-FFF2-40B4-BE49-F238E27FC236}">
                <a16:creationId xmlns:a16="http://schemas.microsoft.com/office/drawing/2014/main" id="{D412E955-4415-4056-91C9-B5AAB9DA8830}"/>
              </a:ext>
            </a:extLst>
          </p:cNvPr>
          <p:cNvSpPr txBox="1"/>
          <p:nvPr/>
        </p:nvSpPr>
        <p:spPr>
          <a:xfrm>
            <a:off x="821894" y="4626818"/>
            <a:ext cx="3725600" cy="596830"/>
          </a:xfrm>
          <a:prstGeom prst="rect">
            <a:avLst/>
          </a:prstGeom>
          <a:noFill/>
        </p:spPr>
        <p:txBody>
          <a:bodyPr wrap="square">
            <a:spAutoFit/>
          </a:bodyPr>
          <a:lstStyle/>
          <a:p>
            <a:pPr algn="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sp>
        <p:nvSpPr>
          <p:cNvPr id="33" name="文本框 32">
            <a:extLst>
              <a:ext uri="{FF2B5EF4-FFF2-40B4-BE49-F238E27FC236}">
                <a16:creationId xmlns:a16="http://schemas.microsoft.com/office/drawing/2014/main" id="{A2212BC6-44AC-4F83-84A2-F99ABE7317AD}"/>
              </a:ext>
            </a:extLst>
          </p:cNvPr>
          <p:cNvSpPr txBox="1"/>
          <p:nvPr/>
        </p:nvSpPr>
        <p:spPr>
          <a:xfrm>
            <a:off x="7644506" y="2468184"/>
            <a:ext cx="1035867" cy="369332"/>
          </a:xfrm>
          <a:prstGeom prst="rect">
            <a:avLst/>
          </a:prstGeom>
          <a:noFill/>
        </p:spPr>
        <p:txBody>
          <a:bodyPr wrap="square">
            <a:spAutoFit/>
          </a:bodyPr>
          <a:lstStyle/>
          <a:p>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综合环境</a:t>
            </a:r>
            <a:endPar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endParaRPr>
          </a:p>
        </p:txBody>
      </p:sp>
      <p:sp>
        <p:nvSpPr>
          <p:cNvPr id="34" name="文本框 33">
            <a:extLst>
              <a:ext uri="{FF2B5EF4-FFF2-40B4-BE49-F238E27FC236}">
                <a16:creationId xmlns:a16="http://schemas.microsoft.com/office/drawing/2014/main" id="{7416E68F-2CA4-419A-BF27-D52B25614A43}"/>
              </a:ext>
            </a:extLst>
          </p:cNvPr>
          <p:cNvSpPr txBox="1"/>
          <p:nvPr/>
        </p:nvSpPr>
        <p:spPr>
          <a:xfrm>
            <a:off x="7644507" y="2837516"/>
            <a:ext cx="3725600"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sp>
        <p:nvSpPr>
          <p:cNvPr id="38" name="文本框 37">
            <a:extLst>
              <a:ext uri="{FF2B5EF4-FFF2-40B4-BE49-F238E27FC236}">
                <a16:creationId xmlns:a16="http://schemas.microsoft.com/office/drawing/2014/main" id="{1355CAC5-7230-47C0-B6AD-CE3A08F5D370}"/>
              </a:ext>
            </a:extLst>
          </p:cNvPr>
          <p:cNvSpPr txBox="1"/>
          <p:nvPr/>
        </p:nvSpPr>
        <p:spPr>
          <a:xfrm>
            <a:off x="7644506" y="4257486"/>
            <a:ext cx="1035867" cy="369332"/>
          </a:xfrm>
          <a:prstGeom prst="rect">
            <a:avLst/>
          </a:prstGeom>
          <a:noFill/>
        </p:spPr>
        <p:txBody>
          <a:bodyPr wrap="square">
            <a:spAutoFit/>
          </a:bodyPr>
          <a:lstStyle/>
          <a:p>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综合环境</a:t>
            </a:r>
            <a:endPar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endParaRPr>
          </a:p>
        </p:txBody>
      </p:sp>
      <p:sp>
        <p:nvSpPr>
          <p:cNvPr id="39" name="文本框 38">
            <a:extLst>
              <a:ext uri="{FF2B5EF4-FFF2-40B4-BE49-F238E27FC236}">
                <a16:creationId xmlns:a16="http://schemas.microsoft.com/office/drawing/2014/main" id="{053E8D76-20D3-4B4E-9CFE-A6A3611153F7}"/>
              </a:ext>
            </a:extLst>
          </p:cNvPr>
          <p:cNvSpPr txBox="1"/>
          <p:nvPr/>
        </p:nvSpPr>
        <p:spPr>
          <a:xfrm>
            <a:off x="7644507" y="4626818"/>
            <a:ext cx="3725600" cy="596830"/>
          </a:xfrm>
          <a:prstGeom prst="rect">
            <a:avLst/>
          </a:prstGeom>
          <a:noFill/>
        </p:spPr>
        <p:txBody>
          <a:bodyPr wrap="square">
            <a:spAutoFit/>
          </a:bodyPr>
          <a:lstStyle/>
          <a:p>
            <a:pPr>
              <a:lnSpc>
                <a:spcPct val="120000"/>
              </a:lnSpc>
            </a:pPr>
            <a:r>
              <a:rPr kumimoji="0" lang="zh-CN" altLang="en-US" sz="1400" i="0" u="none" strike="noStrike" kern="1200" cap="none" spc="120" normalizeH="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spc="120" dirty="0">
              <a:solidFill>
                <a:schemeClr val="bg1">
                  <a:lumMod val="65000"/>
                </a:schemeClr>
              </a:solidFill>
              <a:latin typeface="+mn-ea"/>
            </a:endParaRPr>
          </a:p>
        </p:txBody>
      </p:sp>
      <p:sp>
        <p:nvSpPr>
          <p:cNvPr id="43" name="文本框 42">
            <a:extLst>
              <a:ext uri="{FF2B5EF4-FFF2-40B4-BE49-F238E27FC236}">
                <a16:creationId xmlns:a16="http://schemas.microsoft.com/office/drawing/2014/main" id="{8A519BD0-EAB6-4828-B179-02E937C46BD2}"/>
              </a:ext>
            </a:extLst>
          </p:cNvPr>
          <p:cNvSpPr txBox="1"/>
          <p:nvPr/>
        </p:nvSpPr>
        <p:spPr>
          <a:xfrm>
            <a:off x="5541554" y="5468714"/>
            <a:ext cx="1035867" cy="369332"/>
          </a:xfrm>
          <a:prstGeom prst="rect">
            <a:avLst/>
          </a:prstGeom>
          <a:noFill/>
        </p:spPr>
        <p:txBody>
          <a:bodyPr wrap="square">
            <a:spAutoFit/>
          </a:bodyPr>
          <a:lstStyle/>
          <a:p>
            <a:pPr algn="ctr"/>
            <a:r>
              <a:rPr lang="zh-CN" altLang="en-US" spc="120" dirty="0">
                <a:solidFill>
                  <a:schemeClr val="bg1">
                    <a:lumMod val="100000"/>
                  </a:schemeClr>
                </a:solidFill>
                <a:effectLst/>
                <a:latin typeface="字体圈欣意冠黑体" panose="00000500000000000000" pitchFamily="2" charset="-122"/>
                <a:ea typeface="字体圈欣意冠黑体" panose="00000500000000000000" pitchFamily="2" charset="-122"/>
              </a:rPr>
              <a:t>综合环境</a:t>
            </a:r>
            <a:endParaRPr lang="en-US" altLang="zh-CN" spc="120" dirty="0">
              <a:solidFill>
                <a:schemeClr val="bg1">
                  <a:lumMod val="100000"/>
                </a:schemeClr>
              </a:solidFill>
              <a:effectLst/>
              <a:latin typeface="字体圈欣意冠黑体" panose="00000500000000000000" pitchFamily="2" charset="-122"/>
              <a:ea typeface="字体圈欣意冠黑体" panose="00000500000000000000" pitchFamily="2" charset="-122"/>
            </a:endParaRPr>
          </a:p>
        </p:txBody>
      </p:sp>
      <p:sp>
        <p:nvSpPr>
          <p:cNvPr id="44" name="文本框 43">
            <a:extLst>
              <a:ext uri="{FF2B5EF4-FFF2-40B4-BE49-F238E27FC236}">
                <a16:creationId xmlns:a16="http://schemas.microsoft.com/office/drawing/2014/main" id="{D178FD46-60CB-49A5-A6B6-0359778D5F51}"/>
              </a:ext>
            </a:extLst>
          </p:cNvPr>
          <p:cNvSpPr txBox="1"/>
          <p:nvPr/>
        </p:nvSpPr>
        <p:spPr>
          <a:xfrm>
            <a:off x="2703359" y="5875819"/>
            <a:ext cx="6712256" cy="307777"/>
          </a:xfrm>
          <a:prstGeom prst="rect">
            <a:avLst/>
          </a:prstGeom>
          <a:noFill/>
        </p:spPr>
        <p:txBody>
          <a:bodyPr wrap="square">
            <a:spAutoFit/>
          </a:bodyPr>
          <a:lstStyle/>
          <a:p>
            <a:pPr algn="ctr"/>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元宇宙无法完全脱离现实世界，它平行于现实世界，与之互通但又独立于现实世界</a:t>
            </a:r>
            <a:endParaRPr lang="en-US" altLang="zh-CN" sz="1400" dirty="0">
              <a:solidFill>
                <a:schemeClr val="bg1">
                  <a:lumMod val="65000"/>
                </a:schemeClr>
              </a:solidFill>
              <a:latin typeface="+mn-ea"/>
            </a:endParaRPr>
          </a:p>
        </p:txBody>
      </p:sp>
      <p:sp>
        <p:nvSpPr>
          <p:cNvPr id="45" name="文本框 44">
            <a:extLst>
              <a:ext uri="{FF2B5EF4-FFF2-40B4-BE49-F238E27FC236}">
                <a16:creationId xmlns:a16="http://schemas.microsoft.com/office/drawing/2014/main" id="{E07763EC-FA3A-412E-980E-BA198A8C3DDB}"/>
              </a:ext>
            </a:extLst>
          </p:cNvPr>
          <p:cNvSpPr txBox="1"/>
          <p:nvPr/>
        </p:nvSpPr>
        <p:spPr>
          <a:xfrm>
            <a:off x="2925825" y="6182782"/>
            <a:ext cx="6309361"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Lorem </a:t>
            </a:r>
            <a:r>
              <a:rPr lang="en-US" altLang="zh-CN" sz="1000" dirty="0" err="1">
                <a:solidFill>
                  <a:schemeClr val="tx1">
                    <a:lumMod val="65000"/>
                    <a:lumOff val="35000"/>
                  </a:schemeClr>
                </a:solidFill>
                <a:latin typeface="+mn-ea"/>
              </a:rPr>
              <a:t>ips</a:t>
            </a:r>
            <a:r>
              <a:rPr lang="en-US" altLang="zh-CN" sz="1000" dirty="0">
                <a:solidFill>
                  <a:schemeClr val="tx1">
                    <a:lumMod val="65000"/>
                    <a:lumOff val="35000"/>
                  </a:schemeClr>
                </a:solidFill>
                <a:latin typeface="+mn-ea"/>
              </a:rPr>
              <a:t> Lorem ipsum dolor met, Lorem um dolor met, Lorem ipsum dolor m  Lorem </a:t>
            </a:r>
          </a:p>
        </p:txBody>
      </p:sp>
      <p:grpSp>
        <p:nvGrpSpPr>
          <p:cNvPr id="51" name="组合 50">
            <a:extLst>
              <a:ext uri="{FF2B5EF4-FFF2-40B4-BE49-F238E27FC236}">
                <a16:creationId xmlns:a16="http://schemas.microsoft.com/office/drawing/2014/main" id="{B246C423-5DE8-4141-8134-33630DCCB999}"/>
              </a:ext>
            </a:extLst>
          </p:cNvPr>
          <p:cNvGrpSpPr/>
          <p:nvPr/>
        </p:nvGrpSpPr>
        <p:grpSpPr>
          <a:xfrm>
            <a:off x="4753020" y="3047479"/>
            <a:ext cx="138211" cy="143521"/>
            <a:chOff x="4753020" y="2782011"/>
            <a:chExt cx="138211" cy="143521"/>
          </a:xfrm>
        </p:grpSpPr>
        <p:sp>
          <p:nvSpPr>
            <p:cNvPr id="48" name="箭头: V 形 47">
              <a:extLst>
                <a:ext uri="{FF2B5EF4-FFF2-40B4-BE49-F238E27FC236}">
                  <a16:creationId xmlns:a16="http://schemas.microsoft.com/office/drawing/2014/main" id="{B81A1D40-E694-4A70-829A-3EDAA74C612C}"/>
                </a:ext>
              </a:extLst>
            </p:cNvPr>
            <p:cNvSpPr/>
            <p:nvPr/>
          </p:nvSpPr>
          <p:spPr>
            <a:xfrm rot="17719352">
              <a:off x="4794684" y="2807751"/>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箭头: V 形 48">
              <a:extLst>
                <a:ext uri="{FF2B5EF4-FFF2-40B4-BE49-F238E27FC236}">
                  <a16:creationId xmlns:a16="http://schemas.microsoft.com/office/drawing/2014/main" id="{BDFC13F9-4100-46B3-A970-98F688E3E49C}"/>
                </a:ext>
              </a:extLst>
            </p:cNvPr>
            <p:cNvSpPr/>
            <p:nvPr/>
          </p:nvSpPr>
          <p:spPr>
            <a:xfrm rot="17719352">
              <a:off x="4817860" y="2763343"/>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箭头: V 形 49">
              <a:extLst>
                <a:ext uri="{FF2B5EF4-FFF2-40B4-BE49-F238E27FC236}">
                  <a16:creationId xmlns:a16="http://schemas.microsoft.com/office/drawing/2014/main" id="{942D086C-34BA-4E7D-96A9-73B96F38F6AA}"/>
                </a:ext>
              </a:extLst>
            </p:cNvPr>
            <p:cNvSpPr/>
            <p:nvPr/>
          </p:nvSpPr>
          <p:spPr>
            <a:xfrm rot="17719352">
              <a:off x="4771688" y="2852160"/>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2" name="组合 51">
            <a:extLst>
              <a:ext uri="{FF2B5EF4-FFF2-40B4-BE49-F238E27FC236}">
                <a16:creationId xmlns:a16="http://schemas.microsoft.com/office/drawing/2014/main" id="{24DDF051-831B-4F5C-9B00-3555A2C38EB1}"/>
              </a:ext>
            </a:extLst>
          </p:cNvPr>
          <p:cNvGrpSpPr/>
          <p:nvPr/>
        </p:nvGrpSpPr>
        <p:grpSpPr>
          <a:xfrm rot="7516837">
            <a:off x="7228346" y="3047477"/>
            <a:ext cx="138211" cy="143521"/>
            <a:chOff x="4753020" y="2782011"/>
            <a:chExt cx="138211" cy="143521"/>
          </a:xfrm>
        </p:grpSpPr>
        <p:sp>
          <p:nvSpPr>
            <p:cNvPr id="53" name="箭头: V 形 52">
              <a:extLst>
                <a:ext uri="{FF2B5EF4-FFF2-40B4-BE49-F238E27FC236}">
                  <a16:creationId xmlns:a16="http://schemas.microsoft.com/office/drawing/2014/main" id="{7F266506-4966-4EBD-918F-7F1FC9D04AA9}"/>
                </a:ext>
              </a:extLst>
            </p:cNvPr>
            <p:cNvSpPr/>
            <p:nvPr/>
          </p:nvSpPr>
          <p:spPr>
            <a:xfrm rot="17719352">
              <a:off x="4794684" y="2807751"/>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箭头: V 形 53">
              <a:extLst>
                <a:ext uri="{FF2B5EF4-FFF2-40B4-BE49-F238E27FC236}">
                  <a16:creationId xmlns:a16="http://schemas.microsoft.com/office/drawing/2014/main" id="{BC6E76F1-D195-4910-BA3C-3504385D47F8}"/>
                </a:ext>
              </a:extLst>
            </p:cNvPr>
            <p:cNvSpPr/>
            <p:nvPr/>
          </p:nvSpPr>
          <p:spPr>
            <a:xfrm rot="17719352">
              <a:off x="4817860" y="2763343"/>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箭头: V 形 54">
              <a:extLst>
                <a:ext uri="{FF2B5EF4-FFF2-40B4-BE49-F238E27FC236}">
                  <a16:creationId xmlns:a16="http://schemas.microsoft.com/office/drawing/2014/main" id="{127C05A4-DC17-42FD-BFFF-B7F520F2BCA8}"/>
                </a:ext>
              </a:extLst>
            </p:cNvPr>
            <p:cNvSpPr/>
            <p:nvPr/>
          </p:nvSpPr>
          <p:spPr>
            <a:xfrm rot="17719352">
              <a:off x="4771688" y="2852160"/>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6" name="组合 55">
            <a:extLst>
              <a:ext uri="{FF2B5EF4-FFF2-40B4-BE49-F238E27FC236}">
                <a16:creationId xmlns:a16="http://schemas.microsoft.com/office/drawing/2014/main" id="{F9DAE667-20E1-44B5-B7F4-E767DA26697D}"/>
              </a:ext>
            </a:extLst>
          </p:cNvPr>
          <p:cNvGrpSpPr/>
          <p:nvPr/>
        </p:nvGrpSpPr>
        <p:grpSpPr>
          <a:xfrm rot="11010161">
            <a:off x="7258694" y="4403731"/>
            <a:ext cx="138211" cy="143521"/>
            <a:chOff x="4753020" y="2782011"/>
            <a:chExt cx="138211" cy="143521"/>
          </a:xfrm>
        </p:grpSpPr>
        <p:sp>
          <p:nvSpPr>
            <p:cNvPr id="57" name="箭头: V 形 56">
              <a:extLst>
                <a:ext uri="{FF2B5EF4-FFF2-40B4-BE49-F238E27FC236}">
                  <a16:creationId xmlns:a16="http://schemas.microsoft.com/office/drawing/2014/main" id="{54D531F2-BA3A-446F-A9D6-C6112E35F1BA}"/>
                </a:ext>
              </a:extLst>
            </p:cNvPr>
            <p:cNvSpPr/>
            <p:nvPr/>
          </p:nvSpPr>
          <p:spPr>
            <a:xfrm rot="17719352">
              <a:off x="4794684" y="2807751"/>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箭头: V 形 57">
              <a:extLst>
                <a:ext uri="{FF2B5EF4-FFF2-40B4-BE49-F238E27FC236}">
                  <a16:creationId xmlns:a16="http://schemas.microsoft.com/office/drawing/2014/main" id="{9962C49A-CCA1-4F87-9CDF-3C9174D4698D}"/>
                </a:ext>
              </a:extLst>
            </p:cNvPr>
            <p:cNvSpPr/>
            <p:nvPr/>
          </p:nvSpPr>
          <p:spPr>
            <a:xfrm rot="17719352">
              <a:off x="4817860" y="2763343"/>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箭头: V 形 58">
              <a:extLst>
                <a:ext uri="{FF2B5EF4-FFF2-40B4-BE49-F238E27FC236}">
                  <a16:creationId xmlns:a16="http://schemas.microsoft.com/office/drawing/2014/main" id="{C078B7FB-2DA9-4610-93BB-9F80B5F125DA}"/>
                </a:ext>
              </a:extLst>
            </p:cNvPr>
            <p:cNvSpPr/>
            <p:nvPr/>
          </p:nvSpPr>
          <p:spPr>
            <a:xfrm rot="17719352">
              <a:off x="4771688" y="2852160"/>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1C4304C8-DBC1-44D4-8EE8-D0C82CB5EE22}"/>
              </a:ext>
            </a:extLst>
          </p:cNvPr>
          <p:cNvGrpSpPr/>
          <p:nvPr/>
        </p:nvGrpSpPr>
        <p:grpSpPr>
          <a:xfrm rot="14797793">
            <a:off x="5990382" y="5120513"/>
            <a:ext cx="138211" cy="143521"/>
            <a:chOff x="4753020" y="2782011"/>
            <a:chExt cx="138211" cy="143521"/>
          </a:xfrm>
        </p:grpSpPr>
        <p:sp>
          <p:nvSpPr>
            <p:cNvPr id="61" name="箭头: V 形 60">
              <a:extLst>
                <a:ext uri="{FF2B5EF4-FFF2-40B4-BE49-F238E27FC236}">
                  <a16:creationId xmlns:a16="http://schemas.microsoft.com/office/drawing/2014/main" id="{46EABD38-C3B7-4B10-BCC0-A6180D905C4F}"/>
                </a:ext>
              </a:extLst>
            </p:cNvPr>
            <p:cNvSpPr/>
            <p:nvPr/>
          </p:nvSpPr>
          <p:spPr>
            <a:xfrm rot="17719352">
              <a:off x="4794684" y="2807751"/>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箭头: V 形 61">
              <a:extLst>
                <a:ext uri="{FF2B5EF4-FFF2-40B4-BE49-F238E27FC236}">
                  <a16:creationId xmlns:a16="http://schemas.microsoft.com/office/drawing/2014/main" id="{5D4C7E09-1BB9-49C5-832A-A8440F5E357D}"/>
                </a:ext>
              </a:extLst>
            </p:cNvPr>
            <p:cNvSpPr/>
            <p:nvPr/>
          </p:nvSpPr>
          <p:spPr>
            <a:xfrm rot="17719352">
              <a:off x="4817860" y="2763343"/>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箭头: V 形 62">
              <a:extLst>
                <a:ext uri="{FF2B5EF4-FFF2-40B4-BE49-F238E27FC236}">
                  <a16:creationId xmlns:a16="http://schemas.microsoft.com/office/drawing/2014/main" id="{D821B6C2-BB8D-4DAC-9A51-4593D9B75EC7}"/>
                </a:ext>
              </a:extLst>
            </p:cNvPr>
            <p:cNvSpPr/>
            <p:nvPr/>
          </p:nvSpPr>
          <p:spPr>
            <a:xfrm rot="17719352">
              <a:off x="4771688" y="2852160"/>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4" name="组合 63">
            <a:extLst>
              <a:ext uri="{FF2B5EF4-FFF2-40B4-BE49-F238E27FC236}">
                <a16:creationId xmlns:a16="http://schemas.microsoft.com/office/drawing/2014/main" id="{9EE83D1F-C0C4-458F-B1EA-C6932991AF80}"/>
              </a:ext>
            </a:extLst>
          </p:cNvPr>
          <p:cNvGrpSpPr/>
          <p:nvPr/>
        </p:nvGrpSpPr>
        <p:grpSpPr>
          <a:xfrm rot="18470920">
            <a:off x="4732227" y="4390513"/>
            <a:ext cx="138211" cy="143521"/>
            <a:chOff x="4753020" y="2782011"/>
            <a:chExt cx="138211" cy="143521"/>
          </a:xfrm>
        </p:grpSpPr>
        <p:sp>
          <p:nvSpPr>
            <p:cNvPr id="65" name="箭头: V 形 64">
              <a:extLst>
                <a:ext uri="{FF2B5EF4-FFF2-40B4-BE49-F238E27FC236}">
                  <a16:creationId xmlns:a16="http://schemas.microsoft.com/office/drawing/2014/main" id="{883CA567-E275-4FA0-8AAE-4DEEED334F77}"/>
                </a:ext>
              </a:extLst>
            </p:cNvPr>
            <p:cNvSpPr/>
            <p:nvPr/>
          </p:nvSpPr>
          <p:spPr>
            <a:xfrm rot="17719352">
              <a:off x="4794684" y="2807751"/>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箭头: V 形 65">
              <a:extLst>
                <a:ext uri="{FF2B5EF4-FFF2-40B4-BE49-F238E27FC236}">
                  <a16:creationId xmlns:a16="http://schemas.microsoft.com/office/drawing/2014/main" id="{5DDBC455-C891-4BCB-BB03-3369FA08B1D8}"/>
                </a:ext>
              </a:extLst>
            </p:cNvPr>
            <p:cNvSpPr/>
            <p:nvPr/>
          </p:nvSpPr>
          <p:spPr>
            <a:xfrm rot="17719352">
              <a:off x="4817860" y="2763343"/>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箭头: V 形 66">
              <a:extLst>
                <a:ext uri="{FF2B5EF4-FFF2-40B4-BE49-F238E27FC236}">
                  <a16:creationId xmlns:a16="http://schemas.microsoft.com/office/drawing/2014/main" id="{EECF32F6-4DDA-423C-A837-404E3F32E032}"/>
                </a:ext>
              </a:extLst>
            </p:cNvPr>
            <p:cNvSpPr/>
            <p:nvPr/>
          </p:nvSpPr>
          <p:spPr>
            <a:xfrm rot="17719352">
              <a:off x="4771688" y="2852160"/>
              <a:ext cx="54704" cy="92039"/>
            </a:xfrm>
            <a:prstGeom prst="chevron">
              <a:avLst>
                <a:gd name="adj" fmla="val 100000"/>
              </a:avLst>
            </a:prstGeom>
            <a:ln w="9525"/>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8" name="文本框 67">
            <a:extLst>
              <a:ext uri="{FF2B5EF4-FFF2-40B4-BE49-F238E27FC236}">
                <a16:creationId xmlns:a16="http://schemas.microsoft.com/office/drawing/2014/main" id="{1E8E7281-47E7-4FC8-98B6-EF644FF7698F}"/>
              </a:ext>
            </a:extLst>
          </p:cNvPr>
          <p:cNvSpPr txBox="1"/>
          <p:nvPr/>
        </p:nvSpPr>
        <p:spPr>
          <a:xfrm>
            <a:off x="1791040" y="1340308"/>
            <a:ext cx="8536896" cy="265778"/>
          </a:xfrm>
          <a:prstGeom prst="rect">
            <a:avLst/>
          </a:prstGeom>
          <a:noFill/>
        </p:spPr>
        <p:txBody>
          <a:bodyPr wrap="square">
            <a:spAutoFit/>
          </a:bodyPr>
          <a:lstStyle/>
          <a:p>
            <a:pPr algn="ctr">
              <a:lnSpc>
                <a:spcPct val="120000"/>
              </a:lnSpc>
            </a:pPr>
            <a:r>
              <a:rPr lang="zh-CN" altLang="en-US" sz="1000" spc="120" dirty="0">
                <a:solidFill>
                  <a:schemeClr val="bg1">
                    <a:lumMod val="50000"/>
                  </a:schemeClr>
                </a:solidFill>
              </a:rPr>
              <a:t>如果可以创造千万个虚假的世界，而世界上只有一个真实的世界，那如何确定，我们现在所处的这个世界，就是那千万分之一的真实</a:t>
            </a:r>
          </a:p>
        </p:txBody>
      </p:sp>
      <p:grpSp>
        <p:nvGrpSpPr>
          <p:cNvPr id="73" name="组合 72">
            <a:extLst>
              <a:ext uri="{FF2B5EF4-FFF2-40B4-BE49-F238E27FC236}">
                <a16:creationId xmlns:a16="http://schemas.microsoft.com/office/drawing/2014/main" id="{DFE58C14-B2FF-4423-BD27-41E38B38AC60}"/>
              </a:ext>
            </a:extLst>
          </p:cNvPr>
          <p:cNvGrpSpPr/>
          <p:nvPr/>
        </p:nvGrpSpPr>
        <p:grpSpPr>
          <a:xfrm rot="5400000">
            <a:off x="5849846" y="1951130"/>
            <a:ext cx="419283" cy="170909"/>
            <a:chOff x="5785828" y="1735761"/>
            <a:chExt cx="528729" cy="232239"/>
          </a:xfrm>
        </p:grpSpPr>
        <p:sp>
          <p:nvSpPr>
            <p:cNvPr id="69" name="箭头: V 形 68">
              <a:extLst>
                <a:ext uri="{FF2B5EF4-FFF2-40B4-BE49-F238E27FC236}">
                  <a16:creationId xmlns:a16="http://schemas.microsoft.com/office/drawing/2014/main" id="{49C2AF57-C397-4C99-BD6C-063285DBDD09}"/>
                </a:ext>
              </a:extLst>
            </p:cNvPr>
            <p:cNvSpPr/>
            <p:nvPr/>
          </p:nvSpPr>
          <p:spPr>
            <a:xfrm>
              <a:off x="5785828" y="1735761"/>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箭头: V 形 69">
              <a:extLst>
                <a:ext uri="{FF2B5EF4-FFF2-40B4-BE49-F238E27FC236}">
                  <a16:creationId xmlns:a16="http://schemas.microsoft.com/office/drawing/2014/main" id="{67E90E62-32E2-4AFF-8A53-F78E51EB917D}"/>
                </a:ext>
              </a:extLst>
            </p:cNvPr>
            <p:cNvSpPr/>
            <p:nvPr/>
          </p:nvSpPr>
          <p:spPr>
            <a:xfrm>
              <a:off x="5962071" y="1735761"/>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箭头: V 形 70">
              <a:extLst>
                <a:ext uri="{FF2B5EF4-FFF2-40B4-BE49-F238E27FC236}">
                  <a16:creationId xmlns:a16="http://schemas.microsoft.com/office/drawing/2014/main" id="{47ED1451-B679-47F6-9C01-803531D1641D}"/>
                </a:ext>
              </a:extLst>
            </p:cNvPr>
            <p:cNvSpPr/>
            <p:nvPr/>
          </p:nvSpPr>
          <p:spPr>
            <a:xfrm>
              <a:off x="6138314" y="1735761"/>
              <a:ext cx="176243" cy="232239"/>
            </a:xfrm>
            <a:prstGeom prst="chevron">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2" name="文本框 71">
            <a:extLst>
              <a:ext uri="{FF2B5EF4-FFF2-40B4-BE49-F238E27FC236}">
                <a16:creationId xmlns:a16="http://schemas.microsoft.com/office/drawing/2014/main" id="{43243849-D4BF-4ECA-AE96-51C4B1A718E4}"/>
              </a:ext>
            </a:extLst>
          </p:cNvPr>
          <p:cNvSpPr txBox="1"/>
          <p:nvPr/>
        </p:nvSpPr>
        <p:spPr>
          <a:xfrm>
            <a:off x="618975" y="4379503"/>
            <a:ext cx="2999356" cy="246221"/>
          </a:xfrm>
          <a:prstGeom prst="rect">
            <a:avLst/>
          </a:prstGeom>
          <a:noFill/>
        </p:spPr>
        <p:txBody>
          <a:bodyPr wrap="square">
            <a:spAutoFit/>
          </a:bodyPr>
          <a:lstStyle/>
          <a:p>
            <a:pPr algn="r"/>
            <a:r>
              <a:rPr lang="en-US" altLang="zh-CN" sz="1000" dirty="0">
                <a:solidFill>
                  <a:schemeClr val="tx1">
                    <a:lumMod val="65000"/>
                    <a:lumOff val="35000"/>
                  </a:schemeClr>
                </a:solidFill>
                <a:latin typeface="+mn-ea"/>
              </a:rPr>
              <a:t>Lorem </a:t>
            </a:r>
            <a:r>
              <a:rPr lang="en-US" altLang="zh-CN" sz="1000" dirty="0" err="1">
                <a:solidFill>
                  <a:schemeClr val="tx1">
                    <a:lumMod val="65000"/>
                    <a:lumOff val="35000"/>
                  </a:schemeClr>
                </a:solidFill>
                <a:latin typeface="+mn-ea"/>
              </a:rPr>
              <a:t>ipsu</a:t>
            </a:r>
            <a:r>
              <a:rPr lang="en-US" altLang="zh-CN" sz="1000" dirty="0">
                <a:solidFill>
                  <a:schemeClr val="tx1">
                    <a:lumMod val="65000"/>
                    <a:lumOff val="35000"/>
                  </a:schemeClr>
                </a:solidFill>
                <a:latin typeface="+mn-ea"/>
              </a:rPr>
              <a:t> m Lorem ipsum dolor met </a:t>
            </a:r>
            <a:r>
              <a:rPr lang="en-US" altLang="zh-CN" sz="1000" dirty="0" err="1">
                <a:solidFill>
                  <a:schemeClr val="tx1">
                    <a:lumMod val="65000"/>
                    <a:lumOff val="35000"/>
                  </a:schemeClr>
                </a:solidFill>
                <a:latin typeface="+mn-ea"/>
              </a:rPr>
              <a:t>Lors</a:t>
            </a:r>
            <a:endParaRPr lang="en-US" altLang="zh-CN" sz="1000" dirty="0">
              <a:solidFill>
                <a:schemeClr val="tx1">
                  <a:lumMod val="65000"/>
                  <a:lumOff val="35000"/>
                </a:schemeClr>
              </a:solidFill>
              <a:latin typeface="+mn-ea"/>
            </a:endParaRPr>
          </a:p>
        </p:txBody>
      </p:sp>
      <p:sp>
        <p:nvSpPr>
          <p:cNvPr id="74" name="文本框 73">
            <a:extLst>
              <a:ext uri="{FF2B5EF4-FFF2-40B4-BE49-F238E27FC236}">
                <a16:creationId xmlns:a16="http://schemas.microsoft.com/office/drawing/2014/main" id="{0036CB30-8B9C-4362-92F4-091B00928B20}"/>
              </a:ext>
            </a:extLst>
          </p:cNvPr>
          <p:cNvSpPr txBox="1"/>
          <p:nvPr/>
        </p:nvSpPr>
        <p:spPr>
          <a:xfrm>
            <a:off x="8566835" y="2591094"/>
            <a:ext cx="2999356"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a:t>
            </a:r>
            <a:r>
              <a:rPr lang="en-US" altLang="zh-CN" sz="1000" dirty="0" err="1">
                <a:solidFill>
                  <a:schemeClr val="tx1">
                    <a:lumMod val="65000"/>
                    <a:lumOff val="35000"/>
                  </a:schemeClr>
                </a:solidFill>
                <a:latin typeface="+mn-ea"/>
              </a:rPr>
              <a:t>ipsu</a:t>
            </a:r>
            <a:r>
              <a:rPr lang="en-US" altLang="zh-CN" sz="1000" dirty="0">
                <a:solidFill>
                  <a:schemeClr val="tx1">
                    <a:lumMod val="65000"/>
                    <a:lumOff val="35000"/>
                  </a:schemeClr>
                </a:solidFill>
                <a:latin typeface="+mn-ea"/>
              </a:rPr>
              <a:t> m Lorem ipsum dolor met </a:t>
            </a:r>
            <a:r>
              <a:rPr lang="en-US" altLang="zh-CN" sz="1000" dirty="0" err="1">
                <a:solidFill>
                  <a:schemeClr val="tx1">
                    <a:lumMod val="65000"/>
                    <a:lumOff val="35000"/>
                  </a:schemeClr>
                </a:solidFill>
                <a:latin typeface="+mn-ea"/>
              </a:rPr>
              <a:t>hgf</a:t>
            </a:r>
            <a:endParaRPr lang="en-US" altLang="zh-CN" sz="1000" dirty="0">
              <a:solidFill>
                <a:schemeClr val="tx1">
                  <a:lumMod val="65000"/>
                  <a:lumOff val="35000"/>
                </a:schemeClr>
              </a:solidFill>
              <a:latin typeface="+mn-ea"/>
            </a:endParaRPr>
          </a:p>
        </p:txBody>
      </p:sp>
      <p:sp>
        <p:nvSpPr>
          <p:cNvPr id="75" name="文本框 74">
            <a:extLst>
              <a:ext uri="{FF2B5EF4-FFF2-40B4-BE49-F238E27FC236}">
                <a16:creationId xmlns:a16="http://schemas.microsoft.com/office/drawing/2014/main" id="{E2B55907-AC51-498C-9A05-BC050DE42311}"/>
              </a:ext>
            </a:extLst>
          </p:cNvPr>
          <p:cNvSpPr txBox="1"/>
          <p:nvPr/>
        </p:nvSpPr>
        <p:spPr>
          <a:xfrm>
            <a:off x="8566835" y="4379503"/>
            <a:ext cx="2999356" cy="246221"/>
          </a:xfrm>
          <a:prstGeom prst="rect">
            <a:avLst/>
          </a:prstGeom>
          <a:noFill/>
        </p:spPr>
        <p:txBody>
          <a:bodyPr wrap="square">
            <a:spAutoFit/>
          </a:bodyPr>
          <a:lstStyle/>
          <a:p>
            <a:r>
              <a:rPr lang="en-US" altLang="zh-CN" sz="1000" dirty="0">
                <a:solidFill>
                  <a:schemeClr val="tx1">
                    <a:lumMod val="65000"/>
                    <a:lumOff val="35000"/>
                  </a:schemeClr>
                </a:solidFill>
                <a:latin typeface="+mn-ea"/>
              </a:rPr>
              <a:t>Lorem </a:t>
            </a:r>
            <a:r>
              <a:rPr lang="en-US" altLang="zh-CN" sz="1000" dirty="0" err="1">
                <a:solidFill>
                  <a:schemeClr val="tx1">
                    <a:lumMod val="65000"/>
                    <a:lumOff val="35000"/>
                  </a:schemeClr>
                </a:solidFill>
                <a:latin typeface="+mn-ea"/>
              </a:rPr>
              <a:t>ipsu</a:t>
            </a:r>
            <a:r>
              <a:rPr lang="en-US" altLang="zh-CN" sz="1000" dirty="0">
                <a:solidFill>
                  <a:schemeClr val="tx1">
                    <a:lumMod val="65000"/>
                    <a:lumOff val="35000"/>
                  </a:schemeClr>
                </a:solidFill>
                <a:latin typeface="+mn-ea"/>
              </a:rPr>
              <a:t> m Lorem ipsum dolor met  gfs</a:t>
            </a:r>
          </a:p>
        </p:txBody>
      </p:sp>
    </p:spTree>
    <p:extLst>
      <p:ext uri="{BB962C8B-B14F-4D97-AF65-F5344CB8AC3E}">
        <p14:creationId xmlns:p14="http://schemas.microsoft.com/office/powerpoint/2010/main" val="3940126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0DB22A9-F13A-4BB4-B279-53F794F84890}"/>
              </a:ext>
            </a:extLst>
          </p:cNvPr>
          <p:cNvSpPr txBox="1"/>
          <p:nvPr/>
        </p:nvSpPr>
        <p:spPr>
          <a:xfrm>
            <a:off x="5810498" y="1661997"/>
            <a:ext cx="1231427" cy="3154710"/>
          </a:xfrm>
          <a:prstGeom prst="rect">
            <a:avLst/>
          </a:prstGeom>
          <a:noFill/>
        </p:spPr>
        <p:txBody>
          <a:bodyPr wrap="none" rtlCol="0">
            <a:spAutoFit/>
          </a:bodyPr>
          <a:lstStyle/>
          <a:p>
            <a:pPr algn="dist"/>
            <a:r>
              <a:rPr lang="en-US" altLang="zh-CN" sz="199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rPr>
              <a:t>P</a:t>
            </a:r>
            <a:endParaRPr lang="zh-CN" altLang="en-US" sz="8000" dirty="0">
              <a:gradFill flip="none" rotWithShape="1">
                <a:gsLst>
                  <a:gs pos="0">
                    <a:schemeClr val="accent2"/>
                  </a:gs>
                  <a:gs pos="100000">
                    <a:schemeClr val="accent2">
                      <a:lumMod val="50000"/>
                    </a:schemeClr>
                  </a:gs>
                </a:gsLst>
                <a:lin ang="5400000" scaled="1"/>
                <a:tileRect/>
              </a:gradFill>
              <a:effectLst>
                <a:outerShdw dist="50800" dir="10800000" algn="tr" rotWithShape="0">
                  <a:schemeClr val="accent2">
                    <a:lumMod val="50000"/>
                    <a:alpha val="40000"/>
                  </a:schemeClr>
                </a:outerShdw>
              </a:effectLst>
            </a:endParaRPr>
          </a:p>
        </p:txBody>
      </p:sp>
      <p:sp>
        <p:nvSpPr>
          <p:cNvPr id="5" name="文本框 4">
            <a:extLst>
              <a:ext uri="{FF2B5EF4-FFF2-40B4-BE49-F238E27FC236}">
                <a16:creationId xmlns:a16="http://schemas.microsoft.com/office/drawing/2014/main" id="{48E74E04-B256-4E13-8B85-114FD2BBAE1E}"/>
              </a:ext>
            </a:extLst>
          </p:cNvPr>
          <p:cNvSpPr txBox="1"/>
          <p:nvPr/>
        </p:nvSpPr>
        <p:spPr>
          <a:xfrm flipH="1">
            <a:off x="6548315" y="3231222"/>
            <a:ext cx="4158652" cy="1200329"/>
          </a:xfrm>
          <a:prstGeom prst="rect">
            <a:avLst/>
          </a:prstGeom>
          <a:noFill/>
        </p:spPr>
        <p:txBody>
          <a:bodyPr wrap="square" rtlCol="0">
            <a:spAutoFit/>
          </a:bodyPr>
          <a:lstStyle/>
          <a:p>
            <a:pPr algn="dist"/>
            <a:r>
              <a:rPr kumimoji="0" lang="en-US" altLang="zh-CN" sz="7200" b="0" i="0" u="none" strike="noStrike" kern="1200" cap="none" normalizeH="0" baseline="0" noProof="0" dirty="0">
                <a:ln>
                  <a:noFill/>
                </a:ln>
                <a:solidFill>
                  <a:prstClr val="white"/>
                </a:solidFill>
                <a:effectLst>
                  <a:outerShdw dist="38100" algn="l" rotWithShape="0">
                    <a:schemeClr val="bg1">
                      <a:alpha val="40000"/>
                    </a:schemeClr>
                  </a:outerShdw>
                </a:effectLst>
                <a:uLnTx/>
                <a:uFillTx/>
                <a:latin typeface="Agency FB"/>
                <a:ea typeface="OPPOSans R"/>
                <a:cs typeface="+mn-cs"/>
              </a:rPr>
              <a:t>art</a:t>
            </a:r>
            <a:r>
              <a:rPr lang="en-US" altLang="zh-CN" sz="7200" dirty="0">
                <a:solidFill>
                  <a:prstClr val="white"/>
                </a:solidFill>
                <a:effectLst>
                  <a:outerShdw dist="38100" algn="l" rotWithShape="0">
                    <a:schemeClr val="bg1">
                      <a:alpha val="40000"/>
                    </a:schemeClr>
                  </a:outerShdw>
                </a:effectLst>
                <a:latin typeface="Agency FB"/>
                <a:ea typeface="OPPOSans R"/>
              </a:rPr>
              <a:t> </a:t>
            </a:r>
            <a:r>
              <a:rPr kumimoji="0" lang="en-US" altLang="zh-CN" sz="7200" b="0" i="0" u="none" strike="noStrike" kern="1200" cap="none" normalizeH="0" baseline="0" noProof="0" dirty="0">
                <a:ln>
                  <a:noFill/>
                </a:ln>
                <a:solidFill>
                  <a:prstClr val="white"/>
                </a:solidFill>
                <a:effectLst>
                  <a:outerShdw dist="38100" algn="l" rotWithShape="0">
                    <a:schemeClr val="bg1">
                      <a:alpha val="40000"/>
                    </a:schemeClr>
                  </a:outerShdw>
                </a:effectLst>
                <a:uLnTx/>
                <a:uFillTx/>
                <a:latin typeface="Agency FB"/>
                <a:ea typeface="OPPOSans R"/>
                <a:cs typeface="+mn-cs"/>
              </a:rPr>
              <a:t>one</a:t>
            </a:r>
            <a:endParaRPr lang="zh-CN" altLang="en-US" sz="7200" dirty="0">
              <a:solidFill>
                <a:schemeClr val="bg1"/>
              </a:solidFill>
              <a:effectLst>
                <a:outerShdw dist="38100" algn="l" rotWithShape="0">
                  <a:schemeClr val="bg1">
                    <a:alpha val="40000"/>
                  </a:schemeClr>
                </a:outerShdw>
              </a:effectLst>
            </a:endParaRPr>
          </a:p>
        </p:txBody>
      </p:sp>
      <p:sp>
        <p:nvSpPr>
          <p:cNvPr id="6" name="文本框 5">
            <a:extLst>
              <a:ext uri="{FF2B5EF4-FFF2-40B4-BE49-F238E27FC236}">
                <a16:creationId xmlns:a16="http://schemas.microsoft.com/office/drawing/2014/main" id="{628AC96F-9627-4F90-BE3A-5B6A718C4178}"/>
              </a:ext>
            </a:extLst>
          </p:cNvPr>
          <p:cNvSpPr txBox="1"/>
          <p:nvPr/>
        </p:nvSpPr>
        <p:spPr>
          <a:xfrm>
            <a:off x="7041925" y="2190962"/>
            <a:ext cx="3665042" cy="769441"/>
          </a:xfrm>
          <a:prstGeom prst="rect">
            <a:avLst/>
          </a:prstGeom>
          <a:noFill/>
          <a:effectLst/>
        </p:spPr>
        <p:txBody>
          <a:bodyPr wrap="square" rtlCol="0">
            <a:spAutoFit/>
          </a:bodyPr>
          <a:lstStyle>
            <a:defPPr>
              <a:defRPr lang="zh-CN"/>
            </a:defPPr>
            <a:lvl1pPr>
              <a:defRPr sz="8000">
                <a:gradFill>
                  <a:gsLst>
                    <a:gs pos="54000">
                      <a:schemeClr val="accent2">
                        <a:lumMod val="75000"/>
                      </a:schemeClr>
                    </a:gs>
                    <a:gs pos="2000">
                      <a:schemeClr val="accent2"/>
                    </a:gs>
                    <a:gs pos="100000">
                      <a:schemeClr val="accent2">
                        <a:lumMod val="50000"/>
                      </a:schemeClr>
                    </a:gs>
                  </a:gsLst>
                  <a:lin ang="5400000" scaled="1"/>
                </a:gradFill>
                <a:latin typeface="+mj-ea"/>
                <a:ea typeface="+mj-ea"/>
              </a:defRPr>
            </a:lvl1pPr>
          </a:lstStyle>
          <a:p>
            <a:pPr algn="dist"/>
            <a:r>
              <a:rPr lang="zh-CN" altLang="en-US" sz="4400" dirty="0">
                <a:solidFill>
                  <a:schemeClr val="accent2"/>
                </a:solidFill>
              </a:rPr>
              <a:t>元宇宙的定义</a:t>
            </a:r>
          </a:p>
        </p:txBody>
      </p:sp>
      <p:sp>
        <p:nvSpPr>
          <p:cNvPr id="7" name="文本框 6">
            <a:extLst>
              <a:ext uri="{FF2B5EF4-FFF2-40B4-BE49-F238E27FC236}">
                <a16:creationId xmlns:a16="http://schemas.microsoft.com/office/drawing/2014/main" id="{0D0E2F12-5F2F-4CBF-A181-5BA77A0F3C80}"/>
              </a:ext>
            </a:extLst>
          </p:cNvPr>
          <p:cNvSpPr txBox="1"/>
          <p:nvPr/>
        </p:nvSpPr>
        <p:spPr>
          <a:xfrm>
            <a:off x="7041925" y="3121223"/>
            <a:ext cx="3665042" cy="307777"/>
          </a:xfrm>
          <a:prstGeom prst="rect">
            <a:avLst/>
          </a:prstGeom>
          <a:noFill/>
        </p:spPr>
        <p:txBody>
          <a:bodyPr wrap="square" rtlCol="0">
            <a:spAutoFit/>
          </a:bodyPr>
          <a:lstStyle/>
          <a:p>
            <a:pPr algn="dist"/>
            <a:r>
              <a:rPr lang="en-US" altLang="zh-CN" sz="1400" dirty="0">
                <a:solidFill>
                  <a:schemeClr val="bg1"/>
                </a:solidFill>
                <a:latin typeface="+mn-ea"/>
              </a:rPr>
              <a:t>DEFINITION OF THE FUTURE</a:t>
            </a:r>
            <a:endParaRPr lang="zh-CN" altLang="en-US" sz="1400" dirty="0">
              <a:solidFill>
                <a:schemeClr val="bg1"/>
              </a:solidFill>
              <a:latin typeface="+mn-ea"/>
            </a:endParaRPr>
          </a:p>
        </p:txBody>
      </p:sp>
      <p:sp>
        <p:nvSpPr>
          <p:cNvPr id="8" name="文本框 7">
            <a:extLst>
              <a:ext uri="{FF2B5EF4-FFF2-40B4-BE49-F238E27FC236}">
                <a16:creationId xmlns:a16="http://schemas.microsoft.com/office/drawing/2014/main" id="{E41BD49E-542E-4B4D-9E74-AE315AEAB4A1}"/>
              </a:ext>
            </a:extLst>
          </p:cNvPr>
          <p:cNvSpPr txBox="1"/>
          <p:nvPr/>
        </p:nvSpPr>
        <p:spPr>
          <a:xfrm>
            <a:off x="5930601" y="4431551"/>
            <a:ext cx="4776366" cy="468398"/>
          </a:xfrm>
          <a:prstGeom prst="rect">
            <a:avLst/>
          </a:prstGeom>
          <a:noFill/>
        </p:spPr>
        <p:txBody>
          <a:bodyPr wrap="square">
            <a:spAutoFit/>
          </a:bodyPr>
          <a:lstStyle/>
          <a:p>
            <a:pPr algn="ctr">
              <a:lnSpc>
                <a:spcPct val="120000"/>
              </a:lnSpc>
            </a:pPr>
            <a:r>
              <a:rPr lang="zh-CN" altLang="en-US" sz="1050" spc="120" dirty="0">
                <a:solidFill>
                  <a:schemeClr val="bg1">
                    <a:lumMod val="50000"/>
                  </a:schemeClr>
                </a:solidFill>
              </a:rPr>
              <a:t>如果可以创造千万个虚假的世界，而世界上只有一个真实的世界，那如何确定，我们现在所处的这个世界，就是那千万分之一的真实</a:t>
            </a:r>
          </a:p>
        </p:txBody>
      </p:sp>
      <p:pic>
        <p:nvPicPr>
          <p:cNvPr id="9" name="图片 8">
            <a:extLst>
              <a:ext uri="{FF2B5EF4-FFF2-40B4-BE49-F238E27FC236}">
                <a16:creationId xmlns:a16="http://schemas.microsoft.com/office/drawing/2014/main" id="{E54ED07B-4DA9-4AD6-9C05-527FA82CD4D0}"/>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7255977" y="2683089"/>
            <a:ext cx="3212314" cy="469892"/>
          </a:xfrm>
          <a:prstGeom prst="rect">
            <a:avLst/>
          </a:prstGeom>
        </p:spPr>
      </p:pic>
      <p:grpSp>
        <p:nvGrpSpPr>
          <p:cNvPr id="10" name="组合 9">
            <a:extLst>
              <a:ext uri="{FF2B5EF4-FFF2-40B4-BE49-F238E27FC236}">
                <a16:creationId xmlns:a16="http://schemas.microsoft.com/office/drawing/2014/main" id="{B5BCA833-FBF1-4EE5-B455-C1DFF7F417D5}"/>
              </a:ext>
            </a:extLst>
          </p:cNvPr>
          <p:cNvGrpSpPr/>
          <p:nvPr/>
        </p:nvGrpSpPr>
        <p:grpSpPr>
          <a:xfrm rot="5400000">
            <a:off x="8520245" y="3812193"/>
            <a:ext cx="145341" cy="293308"/>
            <a:chOff x="2061949" y="5121387"/>
            <a:chExt cx="145341" cy="293308"/>
          </a:xfrm>
        </p:grpSpPr>
        <p:sp>
          <p:nvSpPr>
            <p:cNvPr id="11" name="箭头: V 形 10">
              <a:extLst>
                <a:ext uri="{FF2B5EF4-FFF2-40B4-BE49-F238E27FC236}">
                  <a16:creationId xmlns:a16="http://schemas.microsoft.com/office/drawing/2014/main" id="{49124E48-7DB9-4C5D-BE4B-DA00AB045C8F}"/>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254E0DA1-E166-480E-936F-20B354522993}"/>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框 12">
            <a:extLst>
              <a:ext uri="{FF2B5EF4-FFF2-40B4-BE49-F238E27FC236}">
                <a16:creationId xmlns:a16="http://schemas.microsoft.com/office/drawing/2014/main" id="{7F155515-ACC2-45A7-972B-B4AF7264B862}"/>
              </a:ext>
            </a:extLst>
          </p:cNvPr>
          <p:cNvSpPr txBox="1"/>
          <p:nvPr/>
        </p:nvSpPr>
        <p:spPr>
          <a:xfrm>
            <a:off x="2136993" y="4881995"/>
            <a:ext cx="2489038" cy="830997"/>
          </a:xfrm>
          <a:prstGeom prst="rect">
            <a:avLst/>
          </a:prstGeom>
          <a:noFill/>
        </p:spPr>
        <p:txBody>
          <a:bodyPr wrap="square">
            <a:spAutoFit/>
            <a:scene3d>
              <a:camera prst="perspectiveRight" fov="7200000">
                <a:rot lat="300000" lon="19499988" rev="0"/>
              </a:camera>
              <a:lightRig rig="threePt" dir="t"/>
            </a:scene3d>
            <a:sp3d extrusionH="44450">
              <a:extrusionClr>
                <a:schemeClr val="accent2"/>
              </a:extrusionClr>
            </a:sp3d>
          </a:bodyPr>
          <a:lstStyle/>
          <a:p>
            <a:pPr algn="dist"/>
            <a:r>
              <a:rPr lang="en-US" altLang="zh-CN" sz="4800" dirty="0">
                <a:solidFill>
                  <a:schemeClr val="bg1"/>
                </a:solidFill>
                <a:effectLst/>
              </a:rPr>
              <a:t>METAVERSE</a:t>
            </a:r>
            <a:endParaRPr lang="zh-CN" altLang="en-US" sz="4800" dirty="0">
              <a:solidFill>
                <a:schemeClr val="bg1"/>
              </a:solidFill>
              <a:effectLst/>
            </a:endParaRPr>
          </a:p>
        </p:txBody>
      </p:sp>
      <p:sp>
        <p:nvSpPr>
          <p:cNvPr id="15" name="文本框 14">
            <a:extLst>
              <a:ext uri="{FF2B5EF4-FFF2-40B4-BE49-F238E27FC236}">
                <a16:creationId xmlns:a16="http://schemas.microsoft.com/office/drawing/2014/main" id="{0336215F-7CFE-4FEA-A0D6-06BADDF5D648}"/>
              </a:ext>
            </a:extLst>
          </p:cNvPr>
          <p:cNvSpPr txBox="1"/>
          <p:nvPr>
            <p:custDataLst>
              <p:tags r:id="rId1"/>
            </p:custDataLst>
          </p:nvPr>
        </p:nvSpPr>
        <p:spPr>
          <a:xfrm rot="21428578">
            <a:off x="1989431" y="2306766"/>
            <a:ext cx="595751" cy="615553"/>
          </a:xfrm>
          <a:prstGeom prst="rect">
            <a:avLst/>
          </a:prstGeom>
          <a:noFill/>
          <a:effectLst/>
          <a:scene3d>
            <a:camera prst="perspectiveRight" fov="3600000">
              <a:rot lat="300000" lon="20399999" rev="0"/>
            </a:camera>
            <a:lightRig rig="threePt" dir="t"/>
          </a:scene3d>
        </p:spPr>
        <p:txBody>
          <a:bodyPr wrap="square" lIns="182880" tIns="91440" rIns="182880" bIns="91440" rtlCol="0">
            <a:spAutoFit/>
            <a:sp3d extrusionH="19050"/>
          </a:bodyPr>
          <a:lstStyle/>
          <a:p>
            <a:pPr algn="dist"/>
            <a:r>
              <a:rPr lang="en-US" altLang="zh-CN" sz="2800" dirty="0">
                <a:solidFill>
                  <a:schemeClr val="bg1"/>
                </a:solidFill>
                <a:effectLst>
                  <a:outerShdw blurRad="127000" dist="101600" dir="5400000" algn="t" rotWithShape="0">
                    <a:schemeClr val="bg1">
                      <a:alpha val="40000"/>
                    </a:schemeClr>
                  </a:outerShdw>
                </a:effectLst>
                <a:ea typeface="+mj-ea"/>
              </a:rPr>
              <a:t>01</a:t>
            </a:r>
            <a:endParaRPr lang="zh-CN" altLang="en-US" sz="2800" dirty="0">
              <a:solidFill>
                <a:schemeClr val="bg1"/>
              </a:solidFill>
              <a:effectLst>
                <a:outerShdw blurRad="127000" dist="101600" dir="5400000" algn="t" rotWithShape="0">
                  <a:schemeClr val="bg1">
                    <a:alpha val="40000"/>
                  </a:schemeClr>
                </a:outerShdw>
              </a:effectLst>
              <a:ea typeface="+mj-ea"/>
            </a:endParaRPr>
          </a:p>
        </p:txBody>
      </p:sp>
    </p:spTree>
    <p:extLst>
      <p:ext uri="{BB962C8B-B14F-4D97-AF65-F5344CB8AC3E}">
        <p14:creationId xmlns:p14="http://schemas.microsoft.com/office/powerpoint/2010/main" val="10863238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B94D082-0327-46A3-BA2C-4647311FDC89}"/>
              </a:ext>
            </a:extLst>
          </p:cNvPr>
          <p:cNvSpPr txBox="1"/>
          <p:nvPr/>
        </p:nvSpPr>
        <p:spPr>
          <a:xfrm>
            <a:off x="791901" y="2195428"/>
            <a:ext cx="3672800" cy="1323439"/>
          </a:xfrm>
          <a:prstGeom prst="rect">
            <a:avLst/>
          </a:prstGeom>
          <a:noFill/>
          <a:effectLst/>
        </p:spPr>
        <p:txBody>
          <a:bodyPr wrap="none" rtlCol="0">
            <a:spAutoFit/>
          </a:bodyPr>
          <a:lstStyle/>
          <a:p>
            <a:r>
              <a:rPr lang="zh-CN" altLang="en-US" sz="8000" dirty="0">
                <a:gradFill>
                  <a:gsLst>
                    <a:gs pos="54000">
                      <a:schemeClr val="accent2">
                        <a:lumMod val="75000"/>
                      </a:schemeClr>
                    </a:gs>
                    <a:gs pos="2000">
                      <a:schemeClr val="accent2"/>
                    </a:gs>
                    <a:gs pos="100000">
                      <a:schemeClr val="accent2">
                        <a:lumMod val="50000"/>
                      </a:schemeClr>
                    </a:gs>
                  </a:gsLst>
                  <a:lin ang="5400000" scaled="1"/>
                </a:gradFill>
                <a:latin typeface="+mj-ea"/>
                <a:ea typeface="+mj-ea"/>
              </a:rPr>
              <a:t>未来已来</a:t>
            </a:r>
          </a:p>
        </p:txBody>
      </p:sp>
      <p:sp>
        <p:nvSpPr>
          <p:cNvPr id="5" name="PortFolio">
            <a:extLst>
              <a:ext uri="{FF2B5EF4-FFF2-40B4-BE49-F238E27FC236}">
                <a16:creationId xmlns:a16="http://schemas.microsoft.com/office/drawing/2014/main" id="{9D455DE6-4B6B-483C-BD3D-C2F44E4B7BCF}"/>
              </a:ext>
            </a:extLst>
          </p:cNvPr>
          <p:cNvSpPr txBox="1"/>
          <p:nvPr/>
        </p:nvSpPr>
        <p:spPr>
          <a:xfrm>
            <a:off x="875655" y="3736456"/>
            <a:ext cx="3429712" cy="379591"/>
          </a:xfrm>
          <a:prstGeom prst="rect">
            <a:avLst/>
          </a:prstGeom>
          <a:ln w="12700">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33000" b="1" spc="989">
                <a:solidFill>
                  <a:srgbClr val="FFFFFF">
                    <a:alpha val="5000"/>
                  </a:srgbClr>
                </a:solidFill>
                <a:latin typeface="Futura LT Medium"/>
                <a:ea typeface="Futura LT Medium"/>
                <a:cs typeface="Futura LT Medium"/>
                <a:sym typeface="Futura LT Medium"/>
              </a:defRPr>
            </a:lvl1pPr>
          </a:lstStyle>
          <a:p>
            <a:pPr algn="dist"/>
            <a:r>
              <a:rPr lang="en-US" sz="1800" b="0" spc="0" dirty="0">
                <a:solidFill>
                  <a:schemeClr val="accent2">
                    <a:lumMod val="75000"/>
                  </a:schemeClr>
                </a:solidFill>
                <a:latin typeface="+mn-lt"/>
              </a:rPr>
              <a:t>THE FUTURE IS HERE. </a:t>
            </a:r>
          </a:p>
        </p:txBody>
      </p:sp>
      <p:grpSp>
        <p:nvGrpSpPr>
          <p:cNvPr id="6" name="组合 5">
            <a:extLst>
              <a:ext uri="{FF2B5EF4-FFF2-40B4-BE49-F238E27FC236}">
                <a16:creationId xmlns:a16="http://schemas.microsoft.com/office/drawing/2014/main" id="{E3A13177-A4FD-4273-8BB3-33D8179E6F8B}"/>
              </a:ext>
            </a:extLst>
          </p:cNvPr>
          <p:cNvGrpSpPr/>
          <p:nvPr/>
        </p:nvGrpSpPr>
        <p:grpSpPr>
          <a:xfrm>
            <a:off x="2407663" y="4368645"/>
            <a:ext cx="441276" cy="145341"/>
            <a:chOff x="3889526" y="4264620"/>
            <a:chExt cx="441276" cy="145341"/>
          </a:xfrm>
        </p:grpSpPr>
        <p:sp>
          <p:nvSpPr>
            <p:cNvPr id="7" name="箭头: V 形 6">
              <a:extLst>
                <a:ext uri="{FF2B5EF4-FFF2-40B4-BE49-F238E27FC236}">
                  <a16:creationId xmlns:a16="http://schemas.microsoft.com/office/drawing/2014/main" id="{3915926F-0C08-446B-B328-EB82F4EBDBB8}"/>
                </a:ext>
              </a:extLst>
            </p:cNvPr>
            <p:cNvSpPr/>
            <p:nvPr/>
          </p:nvSpPr>
          <p:spPr>
            <a:xfrm>
              <a:off x="4185461"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id="{4E3E7C73-BC95-4B65-91C9-14B877088444}"/>
                </a:ext>
              </a:extLst>
            </p:cNvPr>
            <p:cNvSpPr/>
            <p:nvPr/>
          </p:nvSpPr>
          <p:spPr>
            <a:xfrm>
              <a:off x="4037494"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7A400511-D4E4-48B5-8F6E-6F09AC00076C}"/>
                </a:ext>
              </a:extLst>
            </p:cNvPr>
            <p:cNvSpPr/>
            <p:nvPr/>
          </p:nvSpPr>
          <p:spPr>
            <a:xfrm>
              <a:off x="3889526"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文本框 9">
            <a:extLst>
              <a:ext uri="{FF2B5EF4-FFF2-40B4-BE49-F238E27FC236}">
                <a16:creationId xmlns:a16="http://schemas.microsoft.com/office/drawing/2014/main" id="{F0BFBD35-44EE-4A48-AE51-DCCD40DEF5AB}"/>
              </a:ext>
            </a:extLst>
          </p:cNvPr>
          <p:cNvSpPr txBox="1"/>
          <p:nvPr/>
        </p:nvSpPr>
        <p:spPr>
          <a:xfrm>
            <a:off x="7891619" y="2195428"/>
            <a:ext cx="3680816" cy="1323439"/>
          </a:xfrm>
          <a:prstGeom prst="rect">
            <a:avLst/>
          </a:prstGeom>
          <a:noFill/>
        </p:spPr>
        <p:txBody>
          <a:bodyPr wrap="none" rtlCol="0">
            <a:spAutoFit/>
          </a:bodyPr>
          <a:lstStyle/>
          <a:p>
            <a:r>
              <a:rPr lang="zh-CN" altLang="en-US" sz="8000" dirty="0">
                <a:gradFill>
                  <a:gsLst>
                    <a:gs pos="54000">
                      <a:schemeClr val="accent2">
                        <a:lumMod val="75000"/>
                      </a:schemeClr>
                    </a:gs>
                    <a:gs pos="2000">
                      <a:schemeClr val="accent2"/>
                    </a:gs>
                    <a:gs pos="100000">
                      <a:schemeClr val="accent2">
                        <a:lumMod val="50000"/>
                      </a:schemeClr>
                    </a:gs>
                  </a:gsLst>
                  <a:lin ang="5400000" scaled="1"/>
                </a:gradFill>
                <a:latin typeface="+mj-ea"/>
                <a:ea typeface="+mj-ea"/>
              </a:rPr>
              <a:t>期待你来</a:t>
            </a:r>
          </a:p>
        </p:txBody>
      </p:sp>
      <p:sp>
        <p:nvSpPr>
          <p:cNvPr id="13" name="PortFolio">
            <a:extLst>
              <a:ext uri="{FF2B5EF4-FFF2-40B4-BE49-F238E27FC236}">
                <a16:creationId xmlns:a16="http://schemas.microsoft.com/office/drawing/2014/main" id="{65FBB9A7-B10E-4BCF-B87E-09E4D0D447DF}"/>
              </a:ext>
            </a:extLst>
          </p:cNvPr>
          <p:cNvSpPr txBox="1"/>
          <p:nvPr/>
        </p:nvSpPr>
        <p:spPr>
          <a:xfrm>
            <a:off x="7999924" y="3736456"/>
            <a:ext cx="3311999" cy="379591"/>
          </a:xfrm>
          <a:prstGeom prst="rect">
            <a:avLst/>
          </a:prstGeom>
          <a:ln w="12700">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33000" b="1" spc="989">
                <a:solidFill>
                  <a:srgbClr val="FFFFFF">
                    <a:alpha val="5000"/>
                  </a:srgbClr>
                </a:solidFill>
                <a:latin typeface="Futura LT Medium"/>
                <a:ea typeface="Futura LT Medium"/>
                <a:cs typeface="Futura LT Medium"/>
                <a:sym typeface="Futura LT Medium"/>
              </a:defRPr>
            </a:lvl1pPr>
          </a:lstStyle>
          <a:p>
            <a:pPr algn="dist"/>
            <a:r>
              <a:rPr kumimoji="0" lang="en-US" altLang="zh-CN" sz="1800" b="0" i="0" u="none" strike="noStrike" kern="1200" cap="none" spc="0" normalizeH="0" baseline="0" noProof="0" dirty="0">
                <a:ln>
                  <a:noFill/>
                </a:ln>
                <a:solidFill>
                  <a:schemeClr val="accent2">
                    <a:lumMod val="75000"/>
                  </a:schemeClr>
                </a:solidFill>
                <a:effectLst/>
                <a:uLnTx/>
                <a:uFillTx/>
                <a:latin typeface="+mn-lt"/>
                <a:ea typeface="OPPOSans R"/>
                <a:cs typeface="+mn-cs"/>
              </a:rPr>
              <a:t>LOOKING FORWARD TO YOUR !</a:t>
            </a:r>
            <a:endParaRPr lang="en-US" sz="1800" b="0" dirty="0">
              <a:solidFill>
                <a:schemeClr val="accent2">
                  <a:lumMod val="75000"/>
                </a:schemeClr>
              </a:solidFill>
              <a:latin typeface="+mn-lt"/>
            </a:endParaRPr>
          </a:p>
        </p:txBody>
      </p:sp>
      <p:grpSp>
        <p:nvGrpSpPr>
          <p:cNvPr id="14" name="组合 13">
            <a:extLst>
              <a:ext uri="{FF2B5EF4-FFF2-40B4-BE49-F238E27FC236}">
                <a16:creationId xmlns:a16="http://schemas.microsoft.com/office/drawing/2014/main" id="{35981AFD-46D2-4086-BB9B-603106C04A3F}"/>
              </a:ext>
            </a:extLst>
          </p:cNvPr>
          <p:cNvGrpSpPr/>
          <p:nvPr/>
        </p:nvGrpSpPr>
        <p:grpSpPr>
          <a:xfrm flipH="1">
            <a:off x="9507381" y="4347661"/>
            <a:ext cx="441276" cy="145341"/>
            <a:chOff x="3889526" y="4264620"/>
            <a:chExt cx="441276" cy="145341"/>
          </a:xfrm>
        </p:grpSpPr>
        <p:sp>
          <p:nvSpPr>
            <p:cNvPr id="15" name="箭头: V 形 14">
              <a:extLst>
                <a:ext uri="{FF2B5EF4-FFF2-40B4-BE49-F238E27FC236}">
                  <a16:creationId xmlns:a16="http://schemas.microsoft.com/office/drawing/2014/main" id="{7B7DC7CA-F507-45CB-9361-6548498C306C}"/>
                </a:ext>
              </a:extLst>
            </p:cNvPr>
            <p:cNvSpPr/>
            <p:nvPr/>
          </p:nvSpPr>
          <p:spPr>
            <a:xfrm>
              <a:off x="4185461"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箭头: V 形 15">
              <a:extLst>
                <a:ext uri="{FF2B5EF4-FFF2-40B4-BE49-F238E27FC236}">
                  <a16:creationId xmlns:a16="http://schemas.microsoft.com/office/drawing/2014/main" id="{FA709FDD-C968-48E9-A8D5-6EFD5F5E0D9F}"/>
                </a:ext>
              </a:extLst>
            </p:cNvPr>
            <p:cNvSpPr/>
            <p:nvPr/>
          </p:nvSpPr>
          <p:spPr>
            <a:xfrm>
              <a:off x="4037494"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箭头: V 形 16">
              <a:extLst>
                <a:ext uri="{FF2B5EF4-FFF2-40B4-BE49-F238E27FC236}">
                  <a16:creationId xmlns:a16="http://schemas.microsoft.com/office/drawing/2014/main" id="{63AE5635-8922-4E51-83DA-A1CFF0FFD596}"/>
                </a:ext>
              </a:extLst>
            </p:cNvPr>
            <p:cNvSpPr/>
            <p:nvPr/>
          </p:nvSpPr>
          <p:spPr>
            <a:xfrm>
              <a:off x="3889526" y="4264620"/>
              <a:ext cx="145341" cy="145341"/>
            </a:xfrm>
            <a:prstGeom prst="chevron">
              <a:avLst>
                <a:gd name="adj" fmla="val 59434"/>
              </a:avLst>
            </a:prstGeom>
            <a:gradFill flip="none" rotWithShape="1">
              <a:gsLst>
                <a:gs pos="200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文本框 17">
            <a:extLst>
              <a:ext uri="{FF2B5EF4-FFF2-40B4-BE49-F238E27FC236}">
                <a16:creationId xmlns:a16="http://schemas.microsoft.com/office/drawing/2014/main" id="{4DFBC443-4246-48ED-BE37-27A02A29CC5C}"/>
              </a:ext>
            </a:extLst>
          </p:cNvPr>
          <p:cNvSpPr txBox="1"/>
          <p:nvPr/>
        </p:nvSpPr>
        <p:spPr>
          <a:xfrm>
            <a:off x="5097633" y="4814303"/>
            <a:ext cx="1998045" cy="369332"/>
          </a:xfrm>
          <a:prstGeom prst="rect">
            <a:avLst/>
          </a:prstGeom>
          <a:noFill/>
        </p:spPr>
        <p:txBody>
          <a:bodyPr wrap="square" rtlCol="0">
            <a:spAutoFit/>
            <a:scene3d>
              <a:camera prst="perspectiveRelaxedModerately" fov="7200000">
                <a:rot lat="19490639" lon="0" rev="0"/>
              </a:camera>
              <a:lightRig rig="threePt" dir="t"/>
            </a:scene3d>
            <a:sp3d extrusionH="12700"/>
          </a:bodyPr>
          <a:lstStyle/>
          <a:p>
            <a:pPr algn="dist"/>
            <a:r>
              <a:rPr lang="en-US" altLang="zh-CN" dirty="0">
                <a:solidFill>
                  <a:schemeClr val="bg1"/>
                </a:solidFill>
                <a:effectLst>
                  <a:outerShdw dist="25400" dir="5400000" algn="t" rotWithShape="0">
                    <a:schemeClr val="bg1">
                      <a:alpha val="40000"/>
                    </a:schemeClr>
                  </a:outerShdw>
                </a:effectLst>
                <a:latin typeface="+mj-ea"/>
                <a:ea typeface="+mj-ea"/>
              </a:rPr>
              <a:t>THANK YOU</a:t>
            </a:r>
            <a:endParaRPr lang="zh-CN" altLang="en-US" dirty="0">
              <a:solidFill>
                <a:schemeClr val="bg1"/>
              </a:solidFill>
              <a:effectLst>
                <a:outerShdw dist="25400" dir="5400000" algn="t" rotWithShape="0">
                  <a:schemeClr val="bg1">
                    <a:alpha val="40000"/>
                  </a:schemeClr>
                </a:outerShdw>
              </a:effectLst>
              <a:latin typeface="+mj-ea"/>
              <a:ea typeface="+mj-ea"/>
            </a:endParaRPr>
          </a:p>
        </p:txBody>
      </p:sp>
      <p:cxnSp>
        <p:nvCxnSpPr>
          <p:cNvPr id="19" name="直接连接符 18">
            <a:extLst>
              <a:ext uri="{FF2B5EF4-FFF2-40B4-BE49-F238E27FC236}">
                <a16:creationId xmlns:a16="http://schemas.microsoft.com/office/drawing/2014/main" id="{6F22147F-4762-479B-AC0D-CAFDC0716D30}"/>
              </a:ext>
            </a:extLst>
          </p:cNvPr>
          <p:cNvCxnSpPr>
            <a:cxnSpLocks/>
          </p:cNvCxnSpPr>
          <p:nvPr/>
        </p:nvCxnSpPr>
        <p:spPr>
          <a:xfrm flipH="1">
            <a:off x="4731036" y="499896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7659EBC3-33F0-4243-B3D9-D99BB77671DF}"/>
              </a:ext>
            </a:extLst>
          </p:cNvPr>
          <p:cNvCxnSpPr>
            <a:cxnSpLocks/>
          </p:cNvCxnSpPr>
          <p:nvPr/>
        </p:nvCxnSpPr>
        <p:spPr>
          <a:xfrm>
            <a:off x="7185035" y="499896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9313DD1A-C361-4962-A318-BCC4DFBF769D}"/>
              </a:ext>
            </a:extLst>
          </p:cNvPr>
          <p:cNvSpPr txBox="1"/>
          <p:nvPr/>
        </p:nvSpPr>
        <p:spPr>
          <a:xfrm>
            <a:off x="5382617" y="2050216"/>
            <a:ext cx="1468672" cy="400110"/>
          </a:xfrm>
          <a:prstGeom prst="rect">
            <a:avLst/>
          </a:prstGeom>
          <a:noFill/>
        </p:spPr>
        <p:txBody>
          <a:bodyPr wrap="none" rtlCol="0">
            <a:spAutoFit/>
            <a:scene3d>
              <a:camera prst="perspectiveRelaxedModerately" fov="7200000"/>
              <a:lightRig rig="threePt" dir="t"/>
            </a:scene3d>
            <a:sp3d extrusionH="38100" prstMaterial="matte">
              <a:extrusionClr>
                <a:schemeClr val="bg1"/>
              </a:extrusionClr>
            </a:sp3d>
          </a:bodyPr>
          <a:lstStyle/>
          <a:p>
            <a:r>
              <a:rPr lang="en-US" altLang="zh-CN" sz="2000" dirty="0">
                <a:solidFill>
                  <a:schemeClr val="accent3"/>
                </a:solidFill>
                <a:effectLst/>
                <a:latin typeface="+mj-ea"/>
                <a:ea typeface="+mj-ea"/>
              </a:rPr>
              <a:t>WELCOME</a:t>
            </a:r>
            <a:endParaRPr lang="zh-CN" altLang="en-US" sz="2000" dirty="0">
              <a:solidFill>
                <a:schemeClr val="accent3"/>
              </a:solidFill>
              <a:effectLst/>
              <a:latin typeface="+mj-ea"/>
              <a:ea typeface="+mj-ea"/>
            </a:endParaRPr>
          </a:p>
        </p:txBody>
      </p:sp>
      <p:grpSp>
        <p:nvGrpSpPr>
          <p:cNvPr id="25" name="组合 24">
            <a:extLst>
              <a:ext uri="{FF2B5EF4-FFF2-40B4-BE49-F238E27FC236}">
                <a16:creationId xmlns:a16="http://schemas.microsoft.com/office/drawing/2014/main" id="{21B08ACA-239B-4EA9-A608-8E4ABFD26CD8}"/>
              </a:ext>
            </a:extLst>
          </p:cNvPr>
          <p:cNvGrpSpPr/>
          <p:nvPr/>
        </p:nvGrpSpPr>
        <p:grpSpPr>
          <a:xfrm>
            <a:off x="791901" y="3725110"/>
            <a:ext cx="3597220" cy="636993"/>
            <a:chOff x="791901" y="3725110"/>
            <a:chExt cx="3597220" cy="636993"/>
          </a:xfrm>
        </p:grpSpPr>
        <p:sp>
          <p:nvSpPr>
            <p:cNvPr id="4" name="矩形: 圆角 3">
              <a:extLst>
                <a:ext uri="{FF2B5EF4-FFF2-40B4-BE49-F238E27FC236}">
                  <a16:creationId xmlns:a16="http://schemas.microsoft.com/office/drawing/2014/main" id="{F3D5E4C5-F0E7-4D54-99E8-A3ABFF169211}"/>
                </a:ext>
              </a:extLst>
            </p:cNvPr>
            <p:cNvSpPr/>
            <p:nvPr/>
          </p:nvSpPr>
          <p:spPr>
            <a:xfrm>
              <a:off x="791901" y="3725110"/>
              <a:ext cx="3597220" cy="402282"/>
            </a:xfrm>
            <a:prstGeom prst="roundRect">
              <a:avLst>
                <a:gd name="adj" fmla="val 24023"/>
              </a:avLst>
            </a:prstGeom>
            <a:solidFill>
              <a:schemeClr val="bg1">
                <a:alpha val="0"/>
              </a:schemeClr>
            </a:solidFill>
            <a:ln w="12700">
              <a:solidFill>
                <a:schemeClr val="accent2">
                  <a:lumMod val="50000"/>
                </a:schemeClr>
              </a:solidFill>
            </a:ln>
            <a:effectLst>
              <a:glow rad="25400">
                <a:schemeClr val="accent2">
                  <a:satMod val="175000"/>
                  <a:alpha val="20000"/>
                </a:schemeClr>
              </a:glow>
              <a:outerShdw blurRad="127000" dist="25400" dir="5400000" algn="t" rotWithShape="0">
                <a:schemeClr val="accent2">
                  <a:lumMod val="90000"/>
                  <a:alpha val="66000"/>
                </a:scheme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A13A1058-DD10-4045-8A2F-1390B7790E72}"/>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022144" y="3892211"/>
              <a:ext cx="3212314" cy="469892"/>
            </a:xfrm>
            <a:prstGeom prst="rect">
              <a:avLst/>
            </a:prstGeom>
          </p:spPr>
        </p:pic>
      </p:grpSp>
      <p:grpSp>
        <p:nvGrpSpPr>
          <p:cNvPr id="26" name="组合 25">
            <a:extLst>
              <a:ext uri="{FF2B5EF4-FFF2-40B4-BE49-F238E27FC236}">
                <a16:creationId xmlns:a16="http://schemas.microsoft.com/office/drawing/2014/main" id="{F40F6E11-F598-40F2-AA02-F71AA366C210}"/>
              </a:ext>
            </a:extLst>
          </p:cNvPr>
          <p:cNvGrpSpPr/>
          <p:nvPr/>
        </p:nvGrpSpPr>
        <p:grpSpPr>
          <a:xfrm>
            <a:off x="7911748" y="3725110"/>
            <a:ext cx="3488351" cy="636993"/>
            <a:chOff x="7911748" y="3725110"/>
            <a:chExt cx="3488351" cy="636993"/>
          </a:xfrm>
        </p:grpSpPr>
        <p:sp>
          <p:nvSpPr>
            <p:cNvPr id="12" name="矩形: 圆角 11">
              <a:extLst>
                <a:ext uri="{FF2B5EF4-FFF2-40B4-BE49-F238E27FC236}">
                  <a16:creationId xmlns:a16="http://schemas.microsoft.com/office/drawing/2014/main" id="{A4FE5104-D5D9-4006-A046-2C947CC977F9}"/>
                </a:ext>
              </a:extLst>
            </p:cNvPr>
            <p:cNvSpPr/>
            <p:nvPr/>
          </p:nvSpPr>
          <p:spPr>
            <a:xfrm>
              <a:off x="7911748" y="3725110"/>
              <a:ext cx="3488351" cy="402282"/>
            </a:xfrm>
            <a:prstGeom prst="roundRect">
              <a:avLst>
                <a:gd name="adj" fmla="val 24023"/>
              </a:avLst>
            </a:prstGeom>
            <a:solidFill>
              <a:schemeClr val="bg1">
                <a:alpha val="0"/>
              </a:schemeClr>
            </a:solidFill>
            <a:ln w="12700">
              <a:solidFill>
                <a:schemeClr val="accent2">
                  <a:lumMod val="50000"/>
                </a:schemeClr>
              </a:solidFill>
            </a:ln>
            <a:effectLst>
              <a:glow rad="25400">
                <a:schemeClr val="accent2">
                  <a:satMod val="175000"/>
                  <a:alpha val="20000"/>
                </a:schemeClr>
              </a:glow>
              <a:outerShdw blurRad="127000" dist="25400" dir="5400000" algn="t" rotWithShape="0">
                <a:schemeClr val="accent2">
                  <a:lumMod val="90000"/>
                  <a:alpha val="66000"/>
                </a:scheme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a:extLst>
                <a:ext uri="{FF2B5EF4-FFF2-40B4-BE49-F238E27FC236}">
                  <a16:creationId xmlns:a16="http://schemas.microsoft.com/office/drawing/2014/main" id="{A3170F3C-3125-484D-ADC9-E964A5682243}"/>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8121862" y="3892211"/>
              <a:ext cx="3212314" cy="469892"/>
            </a:xfrm>
            <a:prstGeom prst="rect">
              <a:avLst/>
            </a:prstGeom>
          </p:spPr>
        </p:pic>
      </p:grpSp>
      <p:sp>
        <p:nvSpPr>
          <p:cNvPr id="24" name="文本框 23">
            <a:extLst>
              <a:ext uri="{FF2B5EF4-FFF2-40B4-BE49-F238E27FC236}">
                <a16:creationId xmlns:a16="http://schemas.microsoft.com/office/drawing/2014/main" id="{A05FFD33-F3F8-4965-A828-ED1EB38CD05E}"/>
              </a:ext>
            </a:extLst>
          </p:cNvPr>
          <p:cNvSpPr txBox="1"/>
          <p:nvPr/>
        </p:nvSpPr>
        <p:spPr>
          <a:xfrm>
            <a:off x="5617098" y="2429939"/>
            <a:ext cx="957804" cy="246221"/>
          </a:xfrm>
          <a:prstGeom prst="rect">
            <a:avLst/>
          </a:prstGeom>
          <a:noFill/>
        </p:spPr>
        <p:txBody>
          <a:bodyPr wrap="square">
            <a:spAutoFit/>
          </a:bodyPr>
          <a:lstStyle/>
          <a:p>
            <a:pPr algn="dist"/>
            <a:r>
              <a:rPr lang="en-US" altLang="zh-CN" sz="1000" dirty="0">
                <a:solidFill>
                  <a:schemeClr val="accent3"/>
                </a:solidFill>
              </a:rPr>
              <a:t>METAVERSE</a:t>
            </a:r>
            <a:endParaRPr lang="zh-CN" altLang="en-US" sz="1000" dirty="0">
              <a:solidFill>
                <a:schemeClr val="accent3"/>
              </a:solidFill>
            </a:endParaRPr>
          </a:p>
        </p:txBody>
      </p:sp>
    </p:spTree>
    <p:extLst>
      <p:ext uri="{BB962C8B-B14F-4D97-AF65-F5344CB8AC3E}">
        <p14:creationId xmlns:p14="http://schemas.microsoft.com/office/powerpoint/2010/main" val="3782465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59C1ABD-F3E5-4D64-A1FD-DDE06DD557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3959" y="1130300"/>
            <a:ext cx="3564082" cy="3564082"/>
          </a:xfrm>
          <a:prstGeom prst="rect">
            <a:avLst/>
          </a:prstGeom>
        </p:spPr>
      </p:pic>
      <p:sp>
        <p:nvSpPr>
          <p:cNvPr id="4" name="文本框 3">
            <a:extLst>
              <a:ext uri="{FF2B5EF4-FFF2-40B4-BE49-F238E27FC236}">
                <a16:creationId xmlns:a16="http://schemas.microsoft.com/office/drawing/2014/main" id="{5D7384C1-2671-45EC-9303-61673219C0B5}"/>
              </a:ext>
            </a:extLst>
          </p:cNvPr>
          <p:cNvSpPr txBox="1"/>
          <p:nvPr/>
        </p:nvSpPr>
        <p:spPr>
          <a:xfrm>
            <a:off x="3936601" y="4694382"/>
            <a:ext cx="4318797" cy="369332"/>
          </a:xfrm>
          <a:prstGeom prst="rect">
            <a:avLst/>
          </a:prstGeom>
          <a:noFill/>
        </p:spPr>
        <p:txBody>
          <a:bodyPr wrap="square" rtlCol="0">
            <a:spAutoFit/>
          </a:bodyPr>
          <a:lstStyle/>
          <a:p>
            <a:pPr algn="dist"/>
            <a:r>
              <a:rPr lang="zh-CN" altLang="en-US" dirty="0">
                <a:latin typeface="+mj-ea"/>
                <a:ea typeface="+mj-ea"/>
              </a:rPr>
              <a:t>更多模板资源，请扫码关注公众号“也派”</a:t>
            </a:r>
          </a:p>
        </p:txBody>
      </p:sp>
    </p:spTree>
    <p:extLst>
      <p:ext uri="{BB962C8B-B14F-4D97-AF65-F5344CB8AC3E}">
        <p14:creationId xmlns:p14="http://schemas.microsoft.com/office/powerpoint/2010/main" val="13178391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也派</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2032707" y="1115367"/>
            <a:ext cx="1741839" cy="1741839"/>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312330"/>
          </a:xfrm>
          <a:prstGeom prst="rect">
            <a:avLst/>
          </a:prstGeom>
          <a:noFill/>
        </p:spPr>
        <p:txBody>
          <a:bodyPr wrap="square" lIns="0" tIns="0" rIns="0" bIns="0" rtlCol="0">
            <a:spAutoFit/>
          </a:bodyPr>
          <a:lstStyle/>
          <a:p>
            <a:pPr algn="just">
              <a:lnSpc>
                <a:spcPct val="120000"/>
              </a:lnSpc>
            </a:pPr>
            <a:r>
              <a:rPr lang="zh-CN" altLang="en-US" dirty="0">
                <a:solidFill>
                  <a:schemeClr val="bg1"/>
                </a:solidFill>
              </a:rPr>
              <a:t>微软资源中心认证设计师，公众号：也派</a:t>
            </a: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365018" y="3081940"/>
            <a:ext cx="1077218"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设计者公众号</a:t>
            </a:r>
          </a:p>
        </p:txBody>
      </p:sp>
    </p:spTree>
    <p:extLst>
      <p:ext uri="{BB962C8B-B14F-4D97-AF65-F5344CB8AC3E}">
        <p14:creationId xmlns:p14="http://schemas.microsoft.com/office/powerpoint/2010/main" val="23703462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07327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也派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89068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F26E2F-BBEC-4CE7-8431-2373F0A157D0}"/>
              </a:ext>
            </a:extLst>
          </p:cNvPr>
          <p:cNvSpPr>
            <a:spLocks noGrp="1"/>
          </p:cNvSpPr>
          <p:nvPr>
            <p:ph type="title"/>
          </p:nvPr>
        </p:nvSpPr>
        <p:spPr>
          <a:xfrm>
            <a:off x="4713951" y="491331"/>
            <a:ext cx="2837123" cy="561182"/>
          </a:xfrm>
        </p:spPr>
        <p:txBody>
          <a:bodyPr/>
          <a:lstStyle/>
          <a:p>
            <a:pPr algn="ctr"/>
            <a:r>
              <a:rPr lang="zh-CN" altLang="en-US" dirty="0">
                <a:latin typeface="+mj-ea"/>
              </a:rPr>
              <a:t>元宇宙的概念</a:t>
            </a:r>
          </a:p>
        </p:txBody>
      </p:sp>
      <p:sp>
        <p:nvSpPr>
          <p:cNvPr id="6" name="文本框 5">
            <a:extLst>
              <a:ext uri="{FF2B5EF4-FFF2-40B4-BE49-F238E27FC236}">
                <a16:creationId xmlns:a16="http://schemas.microsoft.com/office/drawing/2014/main" id="{B822AC51-9CB1-4867-BC9E-2ABF66EAD383}"/>
              </a:ext>
            </a:extLst>
          </p:cNvPr>
          <p:cNvSpPr txBox="1"/>
          <p:nvPr/>
        </p:nvSpPr>
        <p:spPr>
          <a:xfrm>
            <a:off x="3922180" y="3605390"/>
            <a:ext cx="7078880" cy="596830"/>
          </a:xfrm>
          <a:prstGeom prst="rect">
            <a:avLst/>
          </a:prstGeom>
          <a:noFill/>
          <a:effectLst/>
        </p:spPr>
        <p:txBody>
          <a:bodyPr wrap="square" lIns="91440" tIns="45720" rIns="91440" bIns="45720">
            <a:spAutoFit/>
          </a:bodyPr>
          <a:lstStyle/>
          <a:p>
            <a:pPr algn="just">
              <a:lnSpc>
                <a:spcPct val="120000"/>
              </a:lnSpc>
            </a:pPr>
            <a:r>
              <a:rPr lang="en-US" altLang="zh-CN" sz="1400" spc="120" dirty="0">
                <a:solidFill>
                  <a:schemeClr val="bg1">
                    <a:lumMod val="65000"/>
                  </a:schemeClr>
                </a:solidFill>
                <a:latin typeface="+mn-ea"/>
              </a:rPr>
              <a:t>1992</a:t>
            </a:r>
            <a:r>
              <a:rPr lang="zh-CN" altLang="en-US" sz="1400" spc="120" dirty="0">
                <a:solidFill>
                  <a:schemeClr val="bg1">
                    <a:lumMod val="65000"/>
                  </a:schemeClr>
                </a:solidFill>
                <a:latin typeface="+mn-ea"/>
              </a:rPr>
              <a:t>年，</a:t>
            </a:r>
            <a:r>
              <a:rPr lang="en-US" altLang="zh-CN" sz="1400" spc="120" dirty="0">
                <a:solidFill>
                  <a:schemeClr val="bg1">
                    <a:lumMod val="65000"/>
                  </a:schemeClr>
                </a:solidFill>
                <a:latin typeface="+mn-ea"/>
              </a:rPr>
              <a:t>Neal Stephenson</a:t>
            </a:r>
            <a:r>
              <a:rPr lang="zh-CN" altLang="en-US" sz="1400" spc="120" dirty="0">
                <a:solidFill>
                  <a:schemeClr val="bg1">
                    <a:lumMod val="65000"/>
                  </a:schemeClr>
                </a:solidFill>
                <a:latin typeface="+mn-ea"/>
              </a:rPr>
              <a:t>的科幻小说</a:t>
            </a:r>
            <a:r>
              <a:rPr lang="en-US" altLang="zh-CN" sz="1400" spc="120" dirty="0">
                <a:solidFill>
                  <a:schemeClr val="bg1">
                    <a:lumMod val="65000"/>
                  </a:schemeClr>
                </a:solidFill>
                <a:latin typeface="+mn-ea"/>
              </a:rPr>
              <a:t>《Snow Crash》</a:t>
            </a:r>
            <a:r>
              <a:rPr lang="zh-CN" altLang="en-US" sz="1400" spc="120" dirty="0">
                <a:solidFill>
                  <a:schemeClr val="bg1">
                    <a:lumMod val="65000"/>
                  </a:schemeClr>
                </a:solidFill>
                <a:latin typeface="+mn-ea"/>
              </a:rPr>
              <a:t>中提出了 “元宇宙（</a:t>
            </a:r>
            <a:r>
              <a:rPr lang="en-US" altLang="zh-CN" sz="1400" spc="120" dirty="0">
                <a:solidFill>
                  <a:schemeClr val="bg1">
                    <a:lumMod val="65000"/>
                  </a:schemeClr>
                </a:solidFill>
                <a:latin typeface="+mn-ea"/>
              </a:rPr>
              <a:t>metaverse</a:t>
            </a:r>
            <a:r>
              <a:rPr lang="zh-CN" altLang="en-US" sz="1400" spc="120" dirty="0">
                <a:solidFill>
                  <a:schemeClr val="bg1">
                    <a:lumMod val="65000"/>
                  </a:schemeClr>
                </a:solidFill>
                <a:latin typeface="+mn-ea"/>
              </a:rPr>
              <a:t>） ”和“化身（</a:t>
            </a:r>
            <a:r>
              <a:rPr lang="en-US" altLang="zh-CN" sz="1400" spc="120" dirty="0">
                <a:solidFill>
                  <a:schemeClr val="bg1">
                    <a:lumMod val="65000"/>
                  </a:schemeClr>
                </a:solidFill>
                <a:latin typeface="+mn-ea"/>
              </a:rPr>
              <a:t>Avatar</a:t>
            </a:r>
            <a:r>
              <a:rPr lang="zh-CN" altLang="en-US" sz="1400" spc="120" dirty="0">
                <a:solidFill>
                  <a:schemeClr val="bg1">
                    <a:lumMod val="65000"/>
                  </a:schemeClr>
                </a:solidFill>
                <a:latin typeface="+mn-ea"/>
              </a:rPr>
              <a:t>）”这两个概念</a:t>
            </a:r>
          </a:p>
        </p:txBody>
      </p:sp>
      <p:sp>
        <p:nvSpPr>
          <p:cNvPr id="7" name="文本框 6">
            <a:extLst>
              <a:ext uri="{FF2B5EF4-FFF2-40B4-BE49-F238E27FC236}">
                <a16:creationId xmlns:a16="http://schemas.microsoft.com/office/drawing/2014/main" id="{34DB4BA1-5405-4EBE-8C71-F9979E11072D}"/>
              </a:ext>
            </a:extLst>
          </p:cNvPr>
          <p:cNvSpPr txBox="1"/>
          <p:nvPr/>
        </p:nvSpPr>
        <p:spPr>
          <a:xfrm>
            <a:off x="1006105" y="1846800"/>
            <a:ext cx="10106766" cy="307777"/>
          </a:xfrm>
          <a:prstGeom prst="rect">
            <a:avLst/>
          </a:prstGeom>
          <a:noFill/>
        </p:spPr>
        <p:txBody>
          <a:bodyPr wrap="square">
            <a:spAutoFit/>
          </a:bodyPr>
          <a:lstStyle/>
          <a:p>
            <a:pPr algn="ctr"/>
            <a:r>
              <a:rPr kumimoji="0" lang="zh-CN" altLang="en-US" sz="1400" i="0" u="none" strike="noStrike" kern="1200" cap="none" spc="120" normalizeH="0" noProof="0" dirty="0">
                <a:ln>
                  <a:noFill/>
                </a:ln>
                <a:solidFill>
                  <a:schemeClr val="accent2">
                    <a:lumMod val="75000"/>
                  </a:schemeClr>
                </a:solidFill>
                <a:effectLst/>
                <a:uLnTx/>
                <a:uFillTx/>
                <a:latin typeface="+mn-ea"/>
                <a:cs typeface="+mn-cs"/>
              </a:rPr>
              <a:t>无法完全脱离现实世界，它平行于现实世界，与之互通但又独立于现实世界，人们可以在其中进行真实的社交和工作</a:t>
            </a:r>
            <a:endParaRPr lang="en-US" altLang="zh-CN" sz="1400" spc="120" dirty="0">
              <a:solidFill>
                <a:schemeClr val="accent2">
                  <a:lumMod val="75000"/>
                </a:schemeClr>
              </a:solidFill>
              <a:latin typeface="+mn-ea"/>
            </a:endParaRPr>
          </a:p>
        </p:txBody>
      </p:sp>
      <p:sp>
        <p:nvSpPr>
          <p:cNvPr id="24" name="文本框 23">
            <a:extLst>
              <a:ext uri="{FF2B5EF4-FFF2-40B4-BE49-F238E27FC236}">
                <a16:creationId xmlns:a16="http://schemas.microsoft.com/office/drawing/2014/main" id="{60304133-958A-4BB2-9666-0C5EBC95CD94}"/>
              </a:ext>
            </a:extLst>
          </p:cNvPr>
          <p:cNvSpPr txBox="1"/>
          <p:nvPr/>
        </p:nvSpPr>
        <p:spPr>
          <a:xfrm>
            <a:off x="3922180" y="3107897"/>
            <a:ext cx="1450397" cy="369332"/>
          </a:xfrm>
          <a:prstGeom prst="rect">
            <a:avLst/>
          </a:prstGeom>
          <a:noFill/>
        </p:spPr>
        <p:txBody>
          <a:bodyPr wrap="none" rtlCol="0">
            <a:spAutoFit/>
          </a:bodyPr>
          <a:lstStyle/>
          <a:p>
            <a:r>
              <a:rPr lang="zh-CN" altLang="en-US" spc="120" dirty="0">
                <a:solidFill>
                  <a:schemeClr val="bg1"/>
                </a:solidFill>
                <a:latin typeface="+mj-ea"/>
                <a:ea typeface="+mj-ea"/>
              </a:rPr>
              <a:t>元宇宙的概念</a:t>
            </a:r>
          </a:p>
        </p:txBody>
      </p:sp>
      <p:grpSp>
        <p:nvGrpSpPr>
          <p:cNvPr id="28" name="组合 27">
            <a:extLst>
              <a:ext uri="{FF2B5EF4-FFF2-40B4-BE49-F238E27FC236}">
                <a16:creationId xmlns:a16="http://schemas.microsoft.com/office/drawing/2014/main" id="{9897A731-4AFF-4097-A384-5C978041CDE6}"/>
              </a:ext>
            </a:extLst>
          </p:cNvPr>
          <p:cNvGrpSpPr/>
          <p:nvPr/>
        </p:nvGrpSpPr>
        <p:grpSpPr>
          <a:xfrm>
            <a:off x="4730381" y="762249"/>
            <a:ext cx="2731239" cy="0"/>
            <a:chOff x="4699585" y="762249"/>
            <a:chExt cx="2731239" cy="0"/>
          </a:xfrm>
        </p:grpSpPr>
        <p:cxnSp>
          <p:nvCxnSpPr>
            <p:cNvPr id="26" name="直接连接符 25">
              <a:extLst>
                <a:ext uri="{FF2B5EF4-FFF2-40B4-BE49-F238E27FC236}">
                  <a16:creationId xmlns:a16="http://schemas.microsoft.com/office/drawing/2014/main" id="{03CDA4AF-4388-429E-9225-2537DAB5D866}"/>
                </a:ext>
              </a:extLst>
            </p:cNvPr>
            <p:cNvCxnSpPr>
              <a:cxnSpLocks/>
            </p:cNvCxnSpPr>
            <p:nvPr/>
          </p:nvCxnSpPr>
          <p:spPr>
            <a:xfrm flipH="1">
              <a:off x="4699585"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93716E3B-5446-4EF4-9128-F8C203AC866D}"/>
                </a:ext>
              </a:extLst>
            </p:cNvPr>
            <p:cNvCxnSpPr>
              <a:cxnSpLocks/>
            </p:cNvCxnSpPr>
            <p:nvPr/>
          </p:nvCxnSpPr>
          <p:spPr>
            <a:xfrm>
              <a:off x="7153584" y="76224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id="{49458DBA-0A0F-4998-B542-447096D3B4F9}"/>
              </a:ext>
            </a:extLst>
          </p:cNvPr>
          <p:cNvSpPr txBox="1"/>
          <p:nvPr/>
        </p:nvSpPr>
        <p:spPr>
          <a:xfrm>
            <a:off x="3922180" y="5141421"/>
            <a:ext cx="7078880" cy="596830"/>
          </a:xfrm>
          <a:prstGeom prst="rect">
            <a:avLst/>
          </a:prstGeom>
          <a:noFill/>
          <a:effectLst/>
        </p:spPr>
        <p:txBody>
          <a:bodyPr wrap="square" lIns="91440" tIns="45720" rIns="91440" bIns="45720">
            <a:spAutoFit/>
          </a:bodyPr>
          <a:lstStyle/>
          <a:p>
            <a:pPr algn="just">
              <a:lnSpc>
                <a:spcPct val="120000"/>
              </a:lnSpc>
            </a:pPr>
            <a:r>
              <a:rPr kumimoji="0" lang="zh-CN" altLang="en-US" sz="1400" b="0" i="0" u="none" strike="noStrike" kern="1200" cap="none" spc="120" normalizeH="0" noProof="0" dirty="0">
                <a:ln>
                  <a:noFill/>
                </a:ln>
                <a:solidFill>
                  <a:schemeClr val="bg1">
                    <a:lumMod val="65000"/>
                  </a:schemeClr>
                </a:solidFill>
                <a:effectLst/>
                <a:uLnTx/>
                <a:uFillTx/>
                <a:latin typeface="+mn-ea"/>
                <a:cs typeface="+mn-cs"/>
              </a:rPr>
              <a:t>小说描绘了一个庞大的虚拟现实世界，在这里，人们用数字化身来控制，并相互竞争以提高自己的地位，描述的是超前的未来世界</a:t>
            </a:r>
            <a:endParaRPr lang="en-US" altLang="zh-CN" sz="1400" spc="120" dirty="0">
              <a:solidFill>
                <a:schemeClr val="bg1">
                  <a:lumMod val="65000"/>
                </a:schemeClr>
              </a:solidFill>
              <a:latin typeface="+mn-ea"/>
            </a:endParaRPr>
          </a:p>
        </p:txBody>
      </p:sp>
      <p:sp>
        <p:nvSpPr>
          <p:cNvPr id="32" name="文本框 31">
            <a:extLst>
              <a:ext uri="{FF2B5EF4-FFF2-40B4-BE49-F238E27FC236}">
                <a16:creationId xmlns:a16="http://schemas.microsoft.com/office/drawing/2014/main" id="{CFFFC9FE-365E-48A3-AABE-0C7651BEFEF6}"/>
              </a:ext>
            </a:extLst>
          </p:cNvPr>
          <p:cNvSpPr txBox="1"/>
          <p:nvPr/>
        </p:nvSpPr>
        <p:spPr>
          <a:xfrm>
            <a:off x="3922180" y="4651207"/>
            <a:ext cx="1450396" cy="369332"/>
          </a:xfrm>
          <a:prstGeom prst="rect">
            <a:avLst/>
          </a:prstGeom>
          <a:noFill/>
        </p:spPr>
        <p:txBody>
          <a:bodyPr wrap="square" rtlCol="0">
            <a:spAutoFit/>
          </a:bodyPr>
          <a:lstStyle/>
          <a:p>
            <a:r>
              <a:rPr lang="zh-CN" altLang="en-US" spc="120" dirty="0">
                <a:solidFill>
                  <a:schemeClr val="bg1"/>
                </a:solidFill>
                <a:latin typeface="+mj-ea"/>
                <a:ea typeface="+mj-ea"/>
              </a:rPr>
              <a:t>元宇宙的概念</a:t>
            </a:r>
          </a:p>
        </p:txBody>
      </p:sp>
      <p:sp>
        <p:nvSpPr>
          <p:cNvPr id="35" name="菱形 34">
            <a:extLst>
              <a:ext uri="{FF2B5EF4-FFF2-40B4-BE49-F238E27FC236}">
                <a16:creationId xmlns:a16="http://schemas.microsoft.com/office/drawing/2014/main" id="{332EECC0-6A1E-43C8-9623-D6A8E6D4F0F3}"/>
              </a:ext>
            </a:extLst>
          </p:cNvPr>
          <p:cNvSpPr/>
          <p:nvPr/>
        </p:nvSpPr>
        <p:spPr>
          <a:xfrm>
            <a:off x="5335283" y="3196931"/>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菱形 35">
            <a:extLst>
              <a:ext uri="{FF2B5EF4-FFF2-40B4-BE49-F238E27FC236}">
                <a16:creationId xmlns:a16="http://schemas.microsoft.com/office/drawing/2014/main" id="{07EF5DBB-A92B-4585-8A87-E8B919068EF9}"/>
              </a:ext>
            </a:extLst>
          </p:cNvPr>
          <p:cNvSpPr/>
          <p:nvPr/>
        </p:nvSpPr>
        <p:spPr>
          <a:xfrm>
            <a:off x="5314967" y="4757770"/>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6D6E473B-13C0-4BEB-8E02-D62967E0885C}"/>
              </a:ext>
            </a:extLst>
          </p:cNvPr>
          <p:cNvSpPr txBox="1"/>
          <p:nvPr/>
        </p:nvSpPr>
        <p:spPr>
          <a:xfrm>
            <a:off x="1019467" y="2133278"/>
            <a:ext cx="10106766"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consectetuer adipiscing elit. Maecenas porttitor congue massa. Fusce posuere, magna sed pulvinar ultricies, purus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endParaRPr lang="en-US" altLang="zh-CN" sz="1000" dirty="0">
              <a:solidFill>
                <a:schemeClr val="tx1">
                  <a:lumMod val="65000"/>
                  <a:lumOff val="35000"/>
                </a:schemeClr>
              </a:solidFill>
              <a:latin typeface="+mn-ea"/>
            </a:endParaRPr>
          </a:p>
        </p:txBody>
      </p:sp>
      <p:grpSp>
        <p:nvGrpSpPr>
          <p:cNvPr id="38" name="组合 37">
            <a:extLst>
              <a:ext uri="{FF2B5EF4-FFF2-40B4-BE49-F238E27FC236}">
                <a16:creationId xmlns:a16="http://schemas.microsoft.com/office/drawing/2014/main" id="{CAFFB0EE-7BCD-4529-9B65-16D54BCD75FD}"/>
              </a:ext>
            </a:extLst>
          </p:cNvPr>
          <p:cNvGrpSpPr/>
          <p:nvPr/>
        </p:nvGrpSpPr>
        <p:grpSpPr>
          <a:xfrm rot="16200000">
            <a:off x="4093694" y="2764727"/>
            <a:ext cx="145341" cy="293308"/>
            <a:chOff x="2061949" y="5121387"/>
            <a:chExt cx="145341" cy="293308"/>
          </a:xfrm>
        </p:grpSpPr>
        <p:sp>
          <p:nvSpPr>
            <p:cNvPr id="39" name="箭头: V 形 38">
              <a:extLst>
                <a:ext uri="{FF2B5EF4-FFF2-40B4-BE49-F238E27FC236}">
                  <a16:creationId xmlns:a16="http://schemas.microsoft.com/office/drawing/2014/main" id="{AFB20B75-93F6-455F-A00E-634DE40F4AD3}"/>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箭头: V 形 39">
              <a:extLst>
                <a:ext uri="{FF2B5EF4-FFF2-40B4-BE49-F238E27FC236}">
                  <a16:creationId xmlns:a16="http://schemas.microsoft.com/office/drawing/2014/main" id="{70417EF1-ABB7-4A60-A618-6F8A26E0631E}"/>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5" name="组合 64">
            <a:extLst>
              <a:ext uri="{FF2B5EF4-FFF2-40B4-BE49-F238E27FC236}">
                <a16:creationId xmlns:a16="http://schemas.microsoft.com/office/drawing/2014/main" id="{BFD21E80-514E-49ED-9005-96D26DDBF2CE}"/>
              </a:ext>
            </a:extLst>
          </p:cNvPr>
          <p:cNvGrpSpPr/>
          <p:nvPr/>
        </p:nvGrpSpPr>
        <p:grpSpPr>
          <a:xfrm rot="16200000">
            <a:off x="4392055" y="2755102"/>
            <a:ext cx="145341" cy="293308"/>
            <a:chOff x="2061949" y="5121387"/>
            <a:chExt cx="145341" cy="293308"/>
          </a:xfrm>
        </p:grpSpPr>
        <p:sp>
          <p:nvSpPr>
            <p:cNvPr id="66" name="箭头: V 形 65">
              <a:extLst>
                <a:ext uri="{FF2B5EF4-FFF2-40B4-BE49-F238E27FC236}">
                  <a16:creationId xmlns:a16="http://schemas.microsoft.com/office/drawing/2014/main" id="{AEF431C7-637C-4EE7-8E37-A6724E3F9259}"/>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箭头: V 形 66">
              <a:extLst>
                <a:ext uri="{FF2B5EF4-FFF2-40B4-BE49-F238E27FC236}">
                  <a16:creationId xmlns:a16="http://schemas.microsoft.com/office/drawing/2014/main" id="{E6E203BA-E693-4B78-A0D7-64D92DE15B20}"/>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0" name="图片 69">
            <a:extLst>
              <a:ext uri="{FF2B5EF4-FFF2-40B4-BE49-F238E27FC236}">
                <a16:creationId xmlns:a16="http://schemas.microsoft.com/office/drawing/2014/main" id="{45B05D93-4867-41A8-977C-5883C124BFD7}"/>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9533137" y="1156497"/>
            <a:ext cx="1144366" cy="409712"/>
          </a:xfrm>
          <a:prstGeom prst="rect">
            <a:avLst/>
          </a:prstGeom>
          <a:effectLst/>
        </p:spPr>
      </p:pic>
      <p:grpSp>
        <p:nvGrpSpPr>
          <p:cNvPr id="86" name="组合 85">
            <a:extLst>
              <a:ext uri="{FF2B5EF4-FFF2-40B4-BE49-F238E27FC236}">
                <a16:creationId xmlns:a16="http://schemas.microsoft.com/office/drawing/2014/main" id="{C9D3B29D-EC53-4E22-A6A4-E178687840E3}"/>
              </a:ext>
            </a:extLst>
          </p:cNvPr>
          <p:cNvGrpSpPr/>
          <p:nvPr/>
        </p:nvGrpSpPr>
        <p:grpSpPr>
          <a:xfrm>
            <a:off x="4025152" y="4369693"/>
            <a:ext cx="591669" cy="154966"/>
            <a:chOff x="4293068" y="2877086"/>
            <a:chExt cx="591669" cy="154966"/>
          </a:xfrm>
        </p:grpSpPr>
        <p:grpSp>
          <p:nvGrpSpPr>
            <p:cNvPr id="80" name="组合 79">
              <a:extLst>
                <a:ext uri="{FF2B5EF4-FFF2-40B4-BE49-F238E27FC236}">
                  <a16:creationId xmlns:a16="http://schemas.microsoft.com/office/drawing/2014/main" id="{55FD682B-97C8-4118-A153-CECEA205310E}"/>
                </a:ext>
              </a:extLst>
            </p:cNvPr>
            <p:cNvGrpSpPr/>
            <p:nvPr/>
          </p:nvGrpSpPr>
          <p:grpSpPr>
            <a:xfrm rot="16200000">
              <a:off x="4367051" y="2812728"/>
              <a:ext cx="145341" cy="293308"/>
              <a:chOff x="2061949" y="5121387"/>
              <a:chExt cx="145341" cy="293308"/>
            </a:xfrm>
          </p:grpSpPr>
          <p:sp>
            <p:nvSpPr>
              <p:cNvPr id="81" name="箭头: V 形 80">
                <a:extLst>
                  <a:ext uri="{FF2B5EF4-FFF2-40B4-BE49-F238E27FC236}">
                    <a16:creationId xmlns:a16="http://schemas.microsoft.com/office/drawing/2014/main" id="{792B0336-2DF5-47CB-BB9C-29F2E6AF524A}"/>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箭头: V 形 81">
                <a:extLst>
                  <a:ext uri="{FF2B5EF4-FFF2-40B4-BE49-F238E27FC236}">
                    <a16:creationId xmlns:a16="http://schemas.microsoft.com/office/drawing/2014/main" id="{9AAD6DCF-55D0-4D64-BD75-147692C9DFBE}"/>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3" name="组合 82">
              <a:extLst>
                <a:ext uri="{FF2B5EF4-FFF2-40B4-BE49-F238E27FC236}">
                  <a16:creationId xmlns:a16="http://schemas.microsoft.com/office/drawing/2014/main" id="{85E51D0C-05E3-495A-8CF5-E2A1C65B2255}"/>
                </a:ext>
              </a:extLst>
            </p:cNvPr>
            <p:cNvGrpSpPr/>
            <p:nvPr/>
          </p:nvGrpSpPr>
          <p:grpSpPr>
            <a:xfrm rot="16200000">
              <a:off x="4665412" y="2803103"/>
              <a:ext cx="145341" cy="293308"/>
              <a:chOff x="2061949" y="5121387"/>
              <a:chExt cx="145341" cy="293308"/>
            </a:xfrm>
          </p:grpSpPr>
          <p:sp>
            <p:nvSpPr>
              <p:cNvPr id="84" name="箭头: V 形 83">
                <a:extLst>
                  <a:ext uri="{FF2B5EF4-FFF2-40B4-BE49-F238E27FC236}">
                    <a16:creationId xmlns:a16="http://schemas.microsoft.com/office/drawing/2014/main" id="{1BC23CAC-D727-491E-A273-7D6FF0D8EA62}"/>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箭头: V 形 84">
                <a:extLst>
                  <a:ext uri="{FF2B5EF4-FFF2-40B4-BE49-F238E27FC236}">
                    <a16:creationId xmlns:a16="http://schemas.microsoft.com/office/drawing/2014/main" id="{14286B93-A00D-4847-A156-DB12C9C7ED3A}"/>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87" name="组合 86">
            <a:extLst>
              <a:ext uri="{FF2B5EF4-FFF2-40B4-BE49-F238E27FC236}">
                <a16:creationId xmlns:a16="http://schemas.microsoft.com/office/drawing/2014/main" id="{3287C103-14D6-478F-821F-228D04AEC58A}"/>
              </a:ext>
            </a:extLst>
          </p:cNvPr>
          <p:cNvGrpSpPr/>
          <p:nvPr/>
        </p:nvGrpSpPr>
        <p:grpSpPr>
          <a:xfrm>
            <a:off x="509626" y="2424238"/>
            <a:ext cx="2423350" cy="2594989"/>
            <a:chOff x="7638371" y="1587143"/>
            <a:chExt cx="2423350" cy="2594989"/>
          </a:xfrm>
        </p:grpSpPr>
        <p:sp>
          <p:nvSpPr>
            <p:cNvPr id="88" name="矩形 87">
              <a:extLst>
                <a:ext uri="{FF2B5EF4-FFF2-40B4-BE49-F238E27FC236}">
                  <a16:creationId xmlns:a16="http://schemas.microsoft.com/office/drawing/2014/main" id="{63155222-B118-4806-A212-1001E0E852EF}"/>
                </a:ext>
              </a:extLst>
            </p:cNvPr>
            <p:cNvSpPr/>
            <p:nvPr/>
          </p:nvSpPr>
          <p:spPr>
            <a:xfrm>
              <a:off x="7743796" y="1897217"/>
              <a:ext cx="2317925" cy="2284915"/>
            </a:xfrm>
            <a:prstGeom prst="rect">
              <a:avLst/>
            </a:prstGeom>
            <a:solidFill>
              <a:schemeClr val="tx1"/>
            </a:solidFill>
            <a:ln w="26670">
              <a:solidFill>
                <a:schemeClr val="accent2">
                  <a:lumMod val="90000"/>
                </a:schemeClr>
              </a:solidFill>
            </a:ln>
            <a:effectLst>
              <a:glow rad="4445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4008" tIns="32004" rIns="64008" bIns="32004" rtlCol="0" anchor="ctr"/>
            <a:lstStyle/>
            <a:p>
              <a:pPr algn="ctr"/>
              <a:endParaRPr lang="zh-CN" altLang="en-US" sz="1260" dirty="0"/>
            </a:p>
          </p:txBody>
        </p:sp>
        <p:pic>
          <p:nvPicPr>
            <p:cNvPr id="89" name="图片 88">
              <a:extLst>
                <a:ext uri="{FF2B5EF4-FFF2-40B4-BE49-F238E27FC236}">
                  <a16:creationId xmlns:a16="http://schemas.microsoft.com/office/drawing/2014/main" id="{88050E0A-C6C4-4340-AA04-93C70D6B0065}"/>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7638371" y="1587143"/>
              <a:ext cx="1144366" cy="606298"/>
            </a:xfrm>
            <a:prstGeom prst="rect">
              <a:avLst/>
            </a:prstGeom>
            <a:effectLst/>
          </p:spPr>
        </p:pic>
      </p:grpSp>
      <p:grpSp>
        <p:nvGrpSpPr>
          <p:cNvPr id="90" name="组合 89">
            <a:extLst>
              <a:ext uri="{FF2B5EF4-FFF2-40B4-BE49-F238E27FC236}">
                <a16:creationId xmlns:a16="http://schemas.microsoft.com/office/drawing/2014/main" id="{33B01FF1-6BFB-455C-9870-D3D464C1A8B5}"/>
              </a:ext>
            </a:extLst>
          </p:cNvPr>
          <p:cNvGrpSpPr/>
          <p:nvPr/>
        </p:nvGrpSpPr>
        <p:grpSpPr>
          <a:xfrm>
            <a:off x="1075424" y="4035269"/>
            <a:ext cx="2443539" cy="2588064"/>
            <a:chOff x="8061114" y="3079300"/>
            <a:chExt cx="2443539" cy="2588064"/>
          </a:xfrm>
        </p:grpSpPr>
        <p:sp>
          <p:nvSpPr>
            <p:cNvPr id="91" name="矩形 90">
              <a:extLst>
                <a:ext uri="{FF2B5EF4-FFF2-40B4-BE49-F238E27FC236}">
                  <a16:creationId xmlns:a16="http://schemas.microsoft.com/office/drawing/2014/main" id="{28703015-107E-4C90-B59E-82DA16957D82}"/>
                </a:ext>
              </a:extLst>
            </p:cNvPr>
            <p:cNvSpPr/>
            <p:nvPr/>
          </p:nvSpPr>
          <p:spPr>
            <a:xfrm>
              <a:off x="8061114" y="3079300"/>
              <a:ext cx="2317925" cy="2284915"/>
            </a:xfrm>
            <a:prstGeom prst="rect">
              <a:avLst/>
            </a:prstGeom>
            <a:solidFill>
              <a:schemeClr val="tx1">
                <a:alpha val="94000"/>
              </a:schemeClr>
            </a:solidFill>
            <a:ln w="26670">
              <a:solidFill>
                <a:schemeClr val="accent2">
                  <a:lumMod val="90000"/>
                </a:schemeClr>
              </a:solidFill>
            </a:ln>
            <a:effectLst>
              <a:glow rad="4445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4008" tIns="32004" rIns="64008" bIns="32004" rtlCol="0" anchor="ctr"/>
            <a:lstStyle/>
            <a:p>
              <a:pPr algn="ctr"/>
              <a:endParaRPr lang="zh-CN" altLang="en-US" sz="1260" dirty="0"/>
            </a:p>
          </p:txBody>
        </p:sp>
        <p:pic>
          <p:nvPicPr>
            <p:cNvPr id="92" name="图片 91">
              <a:extLst>
                <a:ext uri="{FF2B5EF4-FFF2-40B4-BE49-F238E27FC236}">
                  <a16:creationId xmlns:a16="http://schemas.microsoft.com/office/drawing/2014/main" id="{02ACFF07-209F-45DE-9950-1431B224540E}"/>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9360287" y="5061066"/>
              <a:ext cx="1144366" cy="606298"/>
            </a:xfrm>
            <a:prstGeom prst="rect">
              <a:avLst/>
            </a:prstGeom>
            <a:effectLst/>
          </p:spPr>
        </p:pic>
      </p:grpSp>
      <p:sp>
        <p:nvSpPr>
          <p:cNvPr id="93" name="文本框 92">
            <a:extLst>
              <a:ext uri="{FF2B5EF4-FFF2-40B4-BE49-F238E27FC236}">
                <a16:creationId xmlns:a16="http://schemas.microsoft.com/office/drawing/2014/main" id="{36BCB36D-C124-4731-8BEE-CBE19143417F}"/>
              </a:ext>
            </a:extLst>
          </p:cNvPr>
          <p:cNvSpPr txBox="1"/>
          <p:nvPr/>
        </p:nvSpPr>
        <p:spPr>
          <a:xfrm>
            <a:off x="1719550" y="5893464"/>
            <a:ext cx="1668880" cy="409343"/>
          </a:xfrm>
          <a:prstGeom prst="rect">
            <a:avLst/>
          </a:prstGeom>
          <a:noFill/>
          <a:effectLst/>
        </p:spPr>
        <p:txBody>
          <a:bodyPr wrap="square" lIns="64008" tIns="32004" rIns="64008" bIns="32004">
            <a:spAutoFit/>
          </a:bodyPr>
          <a:lstStyle/>
          <a:p>
            <a:pPr algn="dist"/>
            <a:r>
              <a:rPr lang="en-US" altLang="zh-CN" sz="2240" dirty="0">
                <a:ln w="6667">
                  <a:solidFill>
                    <a:schemeClr val="accent2">
                      <a:lumMod val="90000"/>
                    </a:schemeClr>
                  </a:solidFill>
                </a:ln>
                <a:noFill/>
              </a:rPr>
              <a:t>METAVERSE</a:t>
            </a:r>
            <a:endParaRPr lang="zh-CN" altLang="en-US" sz="2240" dirty="0">
              <a:ln w="6667">
                <a:solidFill>
                  <a:schemeClr val="accent2">
                    <a:lumMod val="90000"/>
                  </a:schemeClr>
                </a:solidFill>
              </a:ln>
              <a:noFill/>
            </a:endParaRPr>
          </a:p>
        </p:txBody>
      </p:sp>
      <p:sp>
        <p:nvSpPr>
          <p:cNvPr id="94" name="文本框 93">
            <a:extLst>
              <a:ext uri="{FF2B5EF4-FFF2-40B4-BE49-F238E27FC236}">
                <a16:creationId xmlns:a16="http://schemas.microsoft.com/office/drawing/2014/main" id="{9194E3F1-76D5-4C4B-A400-7C26D33A7436}"/>
              </a:ext>
            </a:extLst>
          </p:cNvPr>
          <p:cNvSpPr txBox="1"/>
          <p:nvPr/>
        </p:nvSpPr>
        <p:spPr>
          <a:xfrm>
            <a:off x="659843" y="2769842"/>
            <a:ext cx="1668880" cy="409343"/>
          </a:xfrm>
          <a:prstGeom prst="rect">
            <a:avLst/>
          </a:prstGeom>
          <a:noFill/>
          <a:effectLst/>
        </p:spPr>
        <p:txBody>
          <a:bodyPr wrap="square" lIns="64008" tIns="32004" rIns="64008" bIns="32004">
            <a:spAutoFit/>
          </a:bodyPr>
          <a:lstStyle/>
          <a:p>
            <a:pPr algn="dist"/>
            <a:r>
              <a:rPr lang="en-US" altLang="zh-CN" sz="2240" dirty="0">
                <a:ln w="6667">
                  <a:solidFill>
                    <a:schemeClr val="accent2">
                      <a:lumMod val="90000"/>
                    </a:schemeClr>
                  </a:solidFill>
                </a:ln>
                <a:noFill/>
              </a:rPr>
              <a:t>METAVERSE</a:t>
            </a:r>
            <a:endParaRPr lang="zh-CN" altLang="en-US" sz="2240" dirty="0">
              <a:ln w="6667">
                <a:solidFill>
                  <a:schemeClr val="accent2">
                    <a:lumMod val="90000"/>
                  </a:schemeClr>
                </a:solidFill>
              </a:ln>
              <a:noFill/>
            </a:endParaRPr>
          </a:p>
        </p:txBody>
      </p:sp>
      <p:pic>
        <p:nvPicPr>
          <p:cNvPr id="79" name="图片 78">
            <a:extLst>
              <a:ext uri="{FF2B5EF4-FFF2-40B4-BE49-F238E27FC236}">
                <a16:creationId xmlns:a16="http://schemas.microsoft.com/office/drawing/2014/main" id="{5BDA1D75-02A5-4750-87ED-FCF110B7DBD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844170" y="3054491"/>
            <a:ext cx="2312791" cy="2998652"/>
          </a:xfrm>
          <a:prstGeom prst="rect">
            <a:avLst/>
          </a:prstGeom>
        </p:spPr>
      </p:pic>
      <p:pic>
        <p:nvPicPr>
          <p:cNvPr id="42" name="图片 41">
            <a:extLst>
              <a:ext uri="{FF2B5EF4-FFF2-40B4-BE49-F238E27FC236}">
                <a16:creationId xmlns:a16="http://schemas.microsoft.com/office/drawing/2014/main" id="{D057BCDC-79D1-4E84-A939-A4C1D03F7F12}"/>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flipV="1">
            <a:off x="4053103" y="4976402"/>
            <a:ext cx="1083682" cy="104578"/>
          </a:xfrm>
          <a:prstGeom prst="rect">
            <a:avLst/>
          </a:prstGeom>
        </p:spPr>
      </p:pic>
      <p:pic>
        <p:nvPicPr>
          <p:cNvPr id="43" name="图片 42">
            <a:extLst>
              <a:ext uri="{FF2B5EF4-FFF2-40B4-BE49-F238E27FC236}">
                <a16:creationId xmlns:a16="http://schemas.microsoft.com/office/drawing/2014/main" id="{E668C411-9D02-4210-996F-F9954277AA6D}"/>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flipV="1">
            <a:off x="4069539" y="3438916"/>
            <a:ext cx="1083682" cy="104578"/>
          </a:xfrm>
          <a:prstGeom prst="rect">
            <a:avLst/>
          </a:prstGeom>
        </p:spPr>
      </p:pic>
    </p:spTree>
    <p:extLst>
      <p:ext uri="{BB962C8B-B14F-4D97-AF65-F5344CB8AC3E}">
        <p14:creationId xmlns:p14="http://schemas.microsoft.com/office/powerpoint/2010/main" val="2220614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D8C312-CD92-4822-9258-8CB611954D65}"/>
              </a:ext>
            </a:extLst>
          </p:cNvPr>
          <p:cNvSpPr>
            <a:spLocks noGrp="1"/>
          </p:cNvSpPr>
          <p:nvPr>
            <p:ph type="title"/>
          </p:nvPr>
        </p:nvSpPr>
        <p:spPr/>
        <p:txBody>
          <a:bodyPr/>
          <a:lstStyle/>
          <a:p>
            <a:r>
              <a:rPr lang="zh-CN" altLang="en-US" dirty="0"/>
              <a:t>元宇宙的概述</a:t>
            </a:r>
          </a:p>
        </p:txBody>
      </p:sp>
      <p:grpSp>
        <p:nvGrpSpPr>
          <p:cNvPr id="3" name="组合 2">
            <a:extLst>
              <a:ext uri="{FF2B5EF4-FFF2-40B4-BE49-F238E27FC236}">
                <a16:creationId xmlns:a16="http://schemas.microsoft.com/office/drawing/2014/main" id="{94D63DBD-3F34-4AAA-ADC7-FD45565FCA5A}"/>
              </a:ext>
            </a:extLst>
          </p:cNvPr>
          <p:cNvGrpSpPr/>
          <p:nvPr/>
        </p:nvGrpSpPr>
        <p:grpSpPr>
          <a:xfrm>
            <a:off x="548494" y="2362687"/>
            <a:ext cx="2740524" cy="2786456"/>
            <a:chOff x="1020863" y="1959915"/>
            <a:chExt cx="2559035" cy="2601925"/>
          </a:xfrm>
        </p:grpSpPr>
        <p:grpSp>
          <p:nvGrpSpPr>
            <p:cNvPr id="4" name="组合 3">
              <a:extLst>
                <a:ext uri="{FF2B5EF4-FFF2-40B4-BE49-F238E27FC236}">
                  <a16:creationId xmlns:a16="http://schemas.microsoft.com/office/drawing/2014/main" id="{35A75BD5-7E7C-4064-8932-4207DABE97C0}"/>
                </a:ext>
              </a:extLst>
            </p:cNvPr>
            <p:cNvGrpSpPr/>
            <p:nvPr/>
          </p:nvGrpSpPr>
          <p:grpSpPr>
            <a:xfrm>
              <a:off x="1239066" y="2034724"/>
              <a:ext cx="2233926" cy="2527116"/>
              <a:chOff x="1239066" y="2034724"/>
              <a:chExt cx="2233926" cy="2527116"/>
            </a:xfrm>
          </p:grpSpPr>
          <p:sp>
            <p:nvSpPr>
              <p:cNvPr id="7" name="流程图: 离页连接符 6">
                <a:extLst>
                  <a:ext uri="{FF2B5EF4-FFF2-40B4-BE49-F238E27FC236}">
                    <a16:creationId xmlns:a16="http://schemas.microsoft.com/office/drawing/2014/main" id="{DBB1B723-A5B6-49EB-B9F4-53DA6567C5A4}"/>
                  </a:ext>
                </a:extLst>
              </p:cNvPr>
              <p:cNvSpPr/>
              <p:nvPr/>
            </p:nvSpPr>
            <p:spPr>
              <a:xfrm>
                <a:off x="1239066" y="2057492"/>
                <a:ext cx="2233926" cy="2504348"/>
              </a:xfrm>
              <a:prstGeom prst="flowChartOffpageConnector">
                <a:avLst/>
              </a:prstGeom>
              <a:solidFill>
                <a:schemeClr val="tx1">
                  <a:alpha val="45000"/>
                </a:schemeClr>
              </a:solidFill>
              <a:ln>
                <a:gradFill>
                  <a:gsLst>
                    <a:gs pos="26000">
                      <a:schemeClr val="accent2"/>
                    </a:gs>
                    <a:gs pos="100000">
                      <a:schemeClr val="accent2">
                        <a:lumMod val="50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半闭框 7">
                <a:extLst>
                  <a:ext uri="{FF2B5EF4-FFF2-40B4-BE49-F238E27FC236}">
                    <a16:creationId xmlns:a16="http://schemas.microsoft.com/office/drawing/2014/main" id="{8D5438A1-8FC9-4F5C-B31E-07B0E2E58015}"/>
                  </a:ext>
                </a:extLst>
              </p:cNvPr>
              <p:cNvSpPr/>
              <p:nvPr/>
            </p:nvSpPr>
            <p:spPr>
              <a:xfrm>
                <a:off x="1322406" y="2122824"/>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a:extLst>
                  <a:ext uri="{FF2B5EF4-FFF2-40B4-BE49-F238E27FC236}">
                    <a16:creationId xmlns:a16="http://schemas.microsoft.com/office/drawing/2014/main" id="{860D32E6-A043-4916-A4DF-D904D6A023FC}"/>
                  </a:ext>
                </a:extLst>
              </p:cNvPr>
              <p:cNvCxnSpPr>
                <a:cxnSpLocks/>
              </p:cNvCxnSpPr>
              <p:nvPr/>
            </p:nvCxnSpPr>
            <p:spPr>
              <a:xfrm>
                <a:off x="1448117" y="4218152"/>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BCEDD91E-1E2B-4A20-BB77-2235299AB3D0}"/>
                  </a:ext>
                </a:extLst>
              </p:cNvPr>
              <p:cNvCxnSpPr>
                <a:cxnSpLocks/>
              </p:cNvCxnSpPr>
              <p:nvPr/>
            </p:nvCxnSpPr>
            <p:spPr>
              <a:xfrm flipH="1">
                <a:off x="2544147" y="4221989"/>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5E5919D7-C9E9-40E2-8ECF-496C0992C528}"/>
                  </a:ext>
                </a:extLst>
              </p:cNvPr>
              <p:cNvCxnSpPr>
                <a:cxnSpLocks/>
              </p:cNvCxnSpPr>
              <p:nvPr/>
            </p:nvCxnSpPr>
            <p:spPr>
              <a:xfrm>
                <a:off x="1961745"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08CBE68-6C92-40F6-954E-B8DF8FEC5B62}"/>
                  </a:ext>
                </a:extLst>
              </p:cNvPr>
              <p:cNvCxnSpPr>
                <a:cxnSpLocks/>
              </p:cNvCxnSpPr>
              <p:nvPr/>
            </p:nvCxnSpPr>
            <p:spPr>
              <a:xfrm flipH="1">
                <a:off x="2376962"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0447AA0F-F224-451F-85C4-6B91A0649A83}"/>
                  </a:ext>
                </a:extLst>
              </p:cNvPr>
              <p:cNvSpPr/>
              <p:nvPr/>
            </p:nvSpPr>
            <p:spPr>
              <a:xfrm>
                <a:off x="2841158" y="2034724"/>
                <a:ext cx="388472" cy="47971"/>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a:extLst>
                <a:ext uri="{FF2B5EF4-FFF2-40B4-BE49-F238E27FC236}">
                  <a16:creationId xmlns:a16="http://schemas.microsoft.com/office/drawing/2014/main" id="{D84D5163-1896-4919-AF2C-AF5D61DD0D38}"/>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020863" y="1959915"/>
              <a:ext cx="2173031" cy="209702"/>
            </a:xfrm>
            <a:prstGeom prst="rect">
              <a:avLst/>
            </a:prstGeom>
          </p:spPr>
        </p:pic>
        <p:pic>
          <p:nvPicPr>
            <p:cNvPr id="6" name="图片 5">
              <a:extLst>
                <a:ext uri="{FF2B5EF4-FFF2-40B4-BE49-F238E27FC236}">
                  <a16:creationId xmlns:a16="http://schemas.microsoft.com/office/drawing/2014/main" id="{46D33C17-2128-496B-875A-ADA24A5748FA}"/>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flipH="1">
              <a:off x="2545249" y="3183503"/>
              <a:ext cx="1887182" cy="182117"/>
            </a:xfrm>
            <a:prstGeom prst="rect">
              <a:avLst/>
            </a:prstGeom>
          </p:spPr>
        </p:pic>
      </p:grpSp>
      <p:sp>
        <p:nvSpPr>
          <p:cNvPr id="14" name="文本框 13">
            <a:extLst>
              <a:ext uri="{FF2B5EF4-FFF2-40B4-BE49-F238E27FC236}">
                <a16:creationId xmlns:a16="http://schemas.microsoft.com/office/drawing/2014/main" id="{952F7113-473C-485C-9E4D-3E5D93275339}"/>
              </a:ext>
            </a:extLst>
          </p:cNvPr>
          <p:cNvSpPr txBox="1"/>
          <p:nvPr/>
        </p:nvSpPr>
        <p:spPr>
          <a:xfrm>
            <a:off x="1407293" y="6075445"/>
            <a:ext cx="1168400" cy="369332"/>
          </a:xfrm>
          <a:prstGeom prst="rect">
            <a:avLst/>
          </a:prstGeom>
          <a:noFill/>
        </p:spPr>
        <p:txBody>
          <a:bodyPr wrap="square">
            <a:spAutoFit/>
          </a:bodyPr>
          <a:lstStyle/>
          <a:p>
            <a:pPr algn="ctr"/>
            <a:r>
              <a:rPr lang="en-US" altLang="zh-CN" dirty="0">
                <a:solidFill>
                  <a:schemeClr val="bg1"/>
                </a:solidFill>
              </a:rPr>
              <a:t>Matthew Bal</a:t>
            </a:r>
            <a:endParaRPr lang="zh-CN" altLang="en-US" dirty="0">
              <a:solidFill>
                <a:schemeClr val="bg1"/>
              </a:solidFill>
            </a:endParaRPr>
          </a:p>
        </p:txBody>
      </p:sp>
      <p:grpSp>
        <p:nvGrpSpPr>
          <p:cNvPr id="15" name="组合 14">
            <a:extLst>
              <a:ext uri="{FF2B5EF4-FFF2-40B4-BE49-F238E27FC236}">
                <a16:creationId xmlns:a16="http://schemas.microsoft.com/office/drawing/2014/main" id="{D50DC567-CA02-48FD-BAE7-C61190A6E961}"/>
              </a:ext>
            </a:extLst>
          </p:cNvPr>
          <p:cNvGrpSpPr/>
          <p:nvPr/>
        </p:nvGrpSpPr>
        <p:grpSpPr>
          <a:xfrm>
            <a:off x="1534293" y="5165764"/>
            <a:ext cx="914400" cy="919120"/>
            <a:chOff x="1873730" y="4578462"/>
            <a:chExt cx="914400" cy="919120"/>
          </a:xfrm>
        </p:grpSpPr>
        <p:sp>
          <p:nvSpPr>
            <p:cNvPr id="16" name="圆: 空心 15">
              <a:extLst>
                <a:ext uri="{FF2B5EF4-FFF2-40B4-BE49-F238E27FC236}">
                  <a16:creationId xmlns:a16="http://schemas.microsoft.com/office/drawing/2014/main" id="{64ACF90E-3F77-4517-B5E0-DFE74D0DA219}"/>
                </a:ext>
              </a:extLst>
            </p:cNvPr>
            <p:cNvSpPr/>
            <p:nvPr/>
          </p:nvSpPr>
          <p:spPr>
            <a:xfrm>
              <a:off x="1945859" y="4650591"/>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弧形 16">
              <a:extLst>
                <a:ext uri="{FF2B5EF4-FFF2-40B4-BE49-F238E27FC236}">
                  <a16:creationId xmlns:a16="http://schemas.microsoft.com/office/drawing/2014/main" id="{615B458C-FF41-400C-87FB-2A0738CCAD17}"/>
                </a:ext>
              </a:extLst>
            </p:cNvPr>
            <p:cNvSpPr/>
            <p:nvPr/>
          </p:nvSpPr>
          <p:spPr>
            <a:xfrm>
              <a:off x="1873730" y="4583182"/>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9FDC5091-B677-444B-A2DF-49AA7640C5E1}"/>
                </a:ext>
              </a:extLst>
            </p:cNvPr>
            <p:cNvSpPr/>
            <p:nvPr/>
          </p:nvSpPr>
          <p:spPr>
            <a:xfrm>
              <a:off x="1873730" y="4578462"/>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19" name="图形 18" descr="男性形象">
            <a:extLst>
              <a:ext uri="{FF2B5EF4-FFF2-40B4-BE49-F238E27FC236}">
                <a16:creationId xmlns:a16="http://schemas.microsoft.com/office/drawing/2014/main" id="{C56D4FA8-9D1F-4489-8175-054343281D3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722062" y="5344186"/>
            <a:ext cx="497299" cy="497299"/>
          </a:xfrm>
          <a:prstGeom prst="rect">
            <a:avLst/>
          </a:prstGeom>
        </p:spPr>
      </p:pic>
      <p:grpSp>
        <p:nvGrpSpPr>
          <p:cNvPr id="70" name="组合 69">
            <a:extLst>
              <a:ext uri="{FF2B5EF4-FFF2-40B4-BE49-F238E27FC236}">
                <a16:creationId xmlns:a16="http://schemas.microsoft.com/office/drawing/2014/main" id="{7C2E3C41-5DBB-457E-8960-579D6A30F8E1}"/>
              </a:ext>
            </a:extLst>
          </p:cNvPr>
          <p:cNvGrpSpPr/>
          <p:nvPr/>
        </p:nvGrpSpPr>
        <p:grpSpPr>
          <a:xfrm>
            <a:off x="950531" y="2722601"/>
            <a:ext cx="2072169" cy="1811688"/>
            <a:chOff x="867403" y="2414338"/>
            <a:chExt cx="2072169" cy="1811688"/>
          </a:xfrm>
        </p:grpSpPr>
        <p:sp>
          <p:nvSpPr>
            <p:cNvPr id="75" name="文本框 74">
              <a:extLst>
                <a:ext uri="{FF2B5EF4-FFF2-40B4-BE49-F238E27FC236}">
                  <a16:creationId xmlns:a16="http://schemas.microsoft.com/office/drawing/2014/main" id="{1A6EB0A7-A820-4029-8848-9EF0DA0999D1}"/>
                </a:ext>
              </a:extLst>
            </p:cNvPr>
            <p:cNvSpPr txBox="1"/>
            <p:nvPr/>
          </p:nvSpPr>
          <p:spPr>
            <a:xfrm>
              <a:off x="867403" y="2414338"/>
              <a:ext cx="2072169" cy="1372427"/>
            </a:xfrm>
            <a:prstGeom prst="rect">
              <a:avLst/>
            </a:prstGeom>
            <a:noFill/>
          </p:spPr>
          <p:txBody>
            <a:bodyPr wrap="square">
              <a:spAutoFit/>
            </a:bodyPr>
            <a:lstStyle/>
            <a:p>
              <a:pPr algn="ctr">
                <a:lnSpc>
                  <a:spcPct val="120000"/>
                </a:lnSpc>
              </a:pPr>
              <a:r>
                <a:rPr lang="zh-CN" altLang="en-US" sz="1400" spc="120" dirty="0">
                  <a:solidFill>
                    <a:schemeClr val="bg1">
                      <a:lumMod val="85000"/>
                    </a:schemeClr>
                  </a:solidFill>
                  <a:latin typeface="+mn-ea"/>
                </a:rPr>
                <a:t>宇宙构造的七个层面：体验、发现、创作者经济、空间计算、去中心化、人机互动、基础设施</a:t>
              </a:r>
            </a:p>
          </p:txBody>
        </p:sp>
        <p:sp>
          <p:nvSpPr>
            <p:cNvPr id="76" name="文本框 75">
              <a:extLst>
                <a:ext uri="{FF2B5EF4-FFF2-40B4-BE49-F238E27FC236}">
                  <a16:creationId xmlns:a16="http://schemas.microsoft.com/office/drawing/2014/main" id="{E81B353C-5F43-4012-A7D7-5EE49C69184C}"/>
                </a:ext>
              </a:extLst>
            </p:cNvPr>
            <p:cNvSpPr txBox="1"/>
            <p:nvPr/>
          </p:nvSpPr>
          <p:spPr>
            <a:xfrm>
              <a:off x="883367" y="3825916"/>
              <a:ext cx="2040240" cy="400110"/>
            </a:xfrm>
            <a:prstGeom prst="rect">
              <a:avLst/>
            </a:prstGeom>
            <a:noFill/>
          </p:spPr>
          <p:txBody>
            <a:bodyPr wrap="square">
              <a:spAutoFit/>
            </a:bodyPr>
            <a:lstStyle/>
            <a:p>
              <a:pPr algn="ctr"/>
              <a:r>
                <a:rPr lang="en-US" altLang="zh-CN" sz="1000" dirty="0">
                  <a:solidFill>
                    <a:schemeClr val="bg1">
                      <a:lumMod val="85000"/>
                    </a:schemeClr>
                  </a:solidFill>
                  <a:latin typeface="+mn-ea"/>
                </a:rPr>
                <a:t>Lorem ipsum dolor sit amet, consectetuer adipiscing </a:t>
              </a:r>
              <a:r>
                <a:rPr lang="en-US" altLang="zh-CN" sz="1000" dirty="0" err="1">
                  <a:solidFill>
                    <a:schemeClr val="bg1">
                      <a:lumMod val="85000"/>
                    </a:schemeClr>
                  </a:solidFill>
                  <a:latin typeface="+mn-ea"/>
                </a:rPr>
                <a:t>elit</a:t>
              </a:r>
              <a:r>
                <a:rPr lang="en-US" altLang="zh-CN" sz="1000" dirty="0">
                  <a:solidFill>
                    <a:schemeClr val="bg1">
                      <a:lumMod val="85000"/>
                    </a:schemeClr>
                  </a:solidFill>
                  <a:latin typeface="+mn-ea"/>
                </a:rPr>
                <a:t>.</a:t>
              </a:r>
            </a:p>
          </p:txBody>
        </p:sp>
      </p:grpSp>
      <p:cxnSp>
        <p:nvCxnSpPr>
          <p:cNvPr id="94" name="直接连接符 93">
            <a:extLst>
              <a:ext uri="{FF2B5EF4-FFF2-40B4-BE49-F238E27FC236}">
                <a16:creationId xmlns:a16="http://schemas.microsoft.com/office/drawing/2014/main" id="{C36D7E16-6DA9-487F-870E-FE7286A28D1E}"/>
              </a:ext>
            </a:extLst>
          </p:cNvPr>
          <p:cNvCxnSpPr>
            <a:cxnSpLocks/>
          </p:cNvCxnSpPr>
          <p:nvPr/>
        </p:nvCxnSpPr>
        <p:spPr>
          <a:xfrm flipH="1">
            <a:off x="695264" y="1547047"/>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C6D875AA-ACFA-4C7E-873D-9682081838FF}"/>
              </a:ext>
            </a:extLst>
          </p:cNvPr>
          <p:cNvCxnSpPr>
            <a:cxnSpLocks/>
          </p:cNvCxnSpPr>
          <p:nvPr/>
        </p:nvCxnSpPr>
        <p:spPr>
          <a:xfrm>
            <a:off x="11088785" y="1547047"/>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a16="http://schemas.microsoft.com/office/drawing/2014/main" id="{ACFD874D-E360-4D5A-8985-0567B5F3E25C}"/>
              </a:ext>
            </a:extLst>
          </p:cNvPr>
          <p:cNvSpPr txBox="1"/>
          <p:nvPr/>
        </p:nvSpPr>
        <p:spPr>
          <a:xfrm>
            <a:off x="1042617" y="1728084"/>
            <a:ext cx="10106766"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amet, </a:t>
            </a:r>
            <a:r>
              <a:rPr lang="en-US" altLang="zh-CN" sz="1000" dirty="0" err="1">
                <a:solidFill>
                  <a:schemeClr val="tx1">
                    <a:lumMod val="65000"/>
                    <a:lumOff val="35000"/>
                  </a:schemeClr>
                </a:solidFill>
                <a:latin typeface="+mn-ea"/>
              </a:rPr>
              <a:t>consectetuer</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porttitor</a:t>
            </a:r>
            <a:r>
              <a:rPr lang="en-US" altLang="zh-CN" sz="1000" dirty="0">
                <a:solidFill>
                  <a:schemeClr val="tx1">
                    <a:lumMod val="65000"/>
                    <a:lumOff val="35000"/>
                  </a:schemeClr>
                </a:solidFill>
                <a:latin typeface="+mn-ea"/>
              </a:rPr>
              <a:t> congue massa. Fusce posuere, magna sed pulvinar ultricies, purus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endParaRPr lang="en-US" altLang="zh-CN" sz="1000" dirty="0">
              <a:solidFill>
                <a:schemeClr val="tx1">
                  <a:lumMod val="65000"/>
                  <a:lumOff val="35000"/>
                </a:schemeClr>
              </a:solidFill>
              <a:latin typeface="+mn-ea"/>
            </a:endParaRPr>
          </a:p>
        </p:txBody>
      </p:sp>
      <p:grpSp>
        <p:nvGrpSpPr>
          <p:cNvPr id="90" name="组合 89">
            <a:extLst>
              <a:ext uri="{FF2B5EF4-FFF2-40B4-BE49-F238E27FC236}">
                <a16:creationId xmlns:a16="http://schemas.microsoft.com/office/drawing/2014/main" id="{D4B4DD6D-AC2E-4CD1-B249-D2D87E5E0CF3}"/>
              </a:ext>
            </a:extLst>
          </p:cNvPr>
          <p:cNvGrpSpPr/>
          <p:nvPr/>
        </p:nvGrpSpPr>
        <p:grpSpPr>
          <a:xfrm>
            <a:off x="3306639" y="2362687"/>
            <a:ext cx="2740524" cy="2786456"/>
            <a:chOff x="1020863" y="1959915"/>
            <a:chExt cx="2559035" cy="2601925"/>
          </a:xfrm>
        </p:grpSpPr>
        <p:grpSp>
          <p:nvGrpSpPr>
            <p:cNvPr id="104" name="组合 103">
              <a:extLst>
                <a:ext uri="{FF2B5EF4-FFF2-40B4-BE49-F238E27FC236}">
                  <a16:creationId xmlns:a16="http://schemas.microsoft.com/office/drawing/2014/main" id="{5BA412A6-005D-4F4A-B90C-E0E36D91E42B}"/>
                </a:ext>
              </a:extLst>
            </p:cNvPr>
            <p:cNvGrpSpPr/>
            <p:nvPr/>
          </p:nvGrpSpPr>
          <p:grpSpPr>
            <a:xfrm>
              <a:off x="1239066" y="2034724"/>
              <a:ext cx="2233926" cy="2527116"/>
              <a:chOff x="1239066" y="2034724"/>
              <a:chExt cx="2233926" cy="2527116"/>
            </a:xfrm>
          </p:grpSpPr>
          <p:sp>
            <p:nvSpPr>
              <p:cNvPr id="107" name="流程图: 离页连接符 106">
                <a:extLst>
                  <a:ext uri="{FF2B5EF4-FFF2-40B4-BE49-F238E27FC236}">
                    <a16:creationId xmlns:a16="http://schemas.microsoft.com/office/drawing/2014/main" id="{4DACB888-42A7-4925-ABE5-3EA2DDED927C}"/>
                  </a:ext>
                </a:extLst>
              </p:cNvPr>
              <p:cNvSpPr/>
              <p:nvPr/>
            </p:nvSpPr>
            <p:spPr>
              <a:xfrm>
                <a:off x="1239066" y="2057492"/>
                <a:ext cx="2233926" cy="2504348"/>
              </a:xfrm>
              <a:prstGeom prst="flowChartOffpageConnector">
                <a:avLst/>
              </a:prstGeom>
              <a:solidFill>
                <a:schemeClr val="tx1">
                  <a:alpha val="45000"/>
                </a:schemeClr>
              </a:solidFill>
              <a:ln>
                <a:gradFill>
                  <a:gsLst>
                    <a:gs pos="26000">
                      <a:schemeClr val="accent2"/>
                    </a:gs>
                    <a:gs pos="100000">
                      <a:schemeClr val="accent2">
                        <a:lumMod val="50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半闭框 107">
                <a:extLst>
                  <a:ext uri="{FF2B5EF4-FFF2-40B4-BE49-F238E27FC236}">
                    <a16:creationId xmlns:a16="http://schemas.microsoft.com/office/drawing/2014/main" id="{2F41C273-A6B1-4C4D-A3BA-B13A758E2373}"/>
                  </a:ext>
                </a:extLst>
              </p:cNvPr>
              <p:cNvSpPr/>
              <p:nvPr/>
            </p:nvSpPr>
            <p:spPr>
              <a:xfrm>
                <a:off x="1322406" y="2122824"/>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9" name="直接连接符 108">
                <a:extLst>
                  <a:ext uri="{FF2B5EF4-FFF2-40B4-BE49-F238E27FC236}">
                    <a16:creationId xmlns:a16="http://schemas.microsoft.com/office/drawing/2014/main" id="{5219AC14-C944-4FEB-9DD3-AD2D92930AB9}"/>
                  </a:ext>
                </a:extLst>
              </p:cNvPr>
              <p:cNvCxnSpPr>
                <a:cxnSpLocks/>
              </p:cNvCxnSpPr>
              <p:nvPr/>
            </p:nvCxnSpPr>
            <p:spPr>
              <a:xfrm>
                <a:off x="1448117" y="4218152"/>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A92EAF64-E262-48A8-9DBF-4009722866E0}"/>
                  </a:ext>
                </a:extLst>
              </p:cNvPr>
              <p:cNvCxnSpPr>
                <a:cxnSpLocks/>
              </p:cNvCxnSpPr>
              <p:nvPr/>
            </p:nvCxnSpPr>
            <p:spPr>
              <a:xfrm flipH="1">
                <a:off x="2544147" y="4221989"/>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91C0AA4A-3270-4FB3-92FA-9B054BBE4560}"/>
                  </a:ext>
                </a:extLst>
              </p:cNvPr>
              <p:cNvCxnSpPr>
                <a:cxnSpLocks/>
              </p:cNvCxnSpPr>
              <p:nvPr/>
            </p:nvCxnSpPr>
            <p:spPr>
              <a:xfrm>
                <a:off x="1961745"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4BACF9DB-405E-4C7D-B754-79790684580F}"/>
                  </a:ext>
                </a:extLst>
              </p:cNvPr>
              <p:cNvCxnSpPr>
                <a:cxnSpLocks/>
              </p:cNvCxnSpPr>
              <p:nvPr/>
            </p:nvCxnSpPr>
            <p:spPr>
              <a:xfrm flipH="1">
                <a:off x="2376962"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3" name="矩形 112">
                <a:extLst>
                  <a:ext uri="{FF2B5EF4-FFF2-40B4-BE49-F238E27FC236}">
                    <a16:creationId xmlns:a16="http://schemas.microsoft.com/office/drawing/2014/main" id="{F7B5C4A0-3718-47C1-9996-C31E0574B6B3}"/>
                  </a:ext>
                </a:extLst>
              </p:cNvPr>
              <p:cNvSpPr/>
              <p:nvPr/>
            </p:nvSpPr>
            <p:spPr>
              <a:xfrm>
                <a:off x="2841158" y="2034724"/>
                <a:ext cx="388472" cy="47971"/>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5" name="图片 104">
              <a:extLst>
                <a:ext uri="{FF2B5EF4-FFF2-40B4-BE49-F238E27FC236}">
                  <a16:creationId xmlns:a16="http://schemas.microsoft.com/office/drawing/2014/main" id="{DB78BF8A-C90D-461A-92E5-9A4EC3208891}"/>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020863" y="1959915"/>
              <a:ext cx="2173031" cy="209702"/>
            </a:xfrm>
            <a:prstGeom prst="rect">
              <a:avLst/>
            </a:prstGeom>
          </p:spPr>
        </p:pic>
        <p:pic>
          <p:nvPicPr>
            <p:cNvPr id="106" name="图片 105">
              <a:extLst>
                <a:ext uri="{FF2B5EF4-FFF2-40B4-BE49-F238E27FC236}">
                  <a16:creationId xmlns:a16="http://schemas.microsoft.com/office/drawing/2014/main" id="{6CB5AFD2-6D35-46AE-B033-413A67B4AC97}"/>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flipH="1">
              <a:off x="2545249" y="3183503"/>
              <a:ext cx="1887182" cy="182117"/>
            </a:xfrm>
            <a:prstGeom prst="rect">
              <a:avLst/>
            </a:prstGeom>
          </p:spPr>
        </p:pic>
      </p:grpSp>
      <p:sp>
        <p:nvSpPr>
          <p:cNvPr id="91" name="文本框 90">
            <a:extLst>
              <a:ext uri="{FF2B5EF4-FFF2-40B4-BE49-F238E27FC236}">
                <a16:creationId xmlns:a16="http://schemas.microsoft.com/office/drawing/2014/main" id="{439418C7-1520-4AF9-86C4-7D44BB76B38E}"/>
              </a:ext>
            </a:extLst>
          </p:cNvPr>
          <p:cNvSpPr txBox="1"/>
          <p:nvPr/>
        </p:nvSpPr>
        <p:spPr>
          <a:xfrm>
            <a:off x="4165438" y="6075445"/>
            <a:ext cx="1168400" cy="369332"/>
          </a:xfrm>
          <a:prstGeom prst="rect">
            <a:avLst/>
          </a:prstGeom>
          <a:noFill/>
        </p:spPr>
        <p:txBody>
          <a:bodyPr wrap="square">
            <a:spAutoFit/>
          </a:bodyPr>
          <a:lstStyle/>
          <a:p>
            <a:pPr algn="ctr"/>
            <a:r>
              <a:rPr lang="en-US" altLang="zh-CN" dirty="0">
                <a:solidFill>
                  <a:schemeClr val="bg1"/>
                </a:solidFill>
              </a:rPr>
              <a:t>Matthew Bal</a:t>
            </a:r>
            <a:endParaRPr lang="zh-CN" altLang="en-US" dirty="0">
              <a:solidFill>
                <a:schemeClr val="bg1"/>
              </a:solidFill>
            </a:endParaRPr>
          </a:p>
        </p:txBody>
      </p:sp>
      <p:grpSp>
        <p:nvGrpSpPr>
          <p:cNvPr id="92" name="组合 91">
            <a:extLst>
              <a:ext uri="{FF2B5EF4-FFF2-40B4-BE49-F238E27FC236}">
                <a16:creationId xmlns:a16="http://schemas.microsoft.com/office/drawing/2014/main" id="{4AA31D20-BB83-4C3F-958E-F7BA36847858}"/>
              </a:ext>
            </a:extLst>
          </p:cNvPr>
          <p:cNvGrpSpPr/>
          <p:nvPr/>
        </p:nvGrpSpPr>
        <p:grpSpPr>
          <a:xfrm>
            <a:off x="4292438" y="5165764"/>
            <a:ext cx="914400" cy="919120"/>
            <a:chOff x="1873730" y="4578462"/>
            <a:chExt cx="914400" cy="919120"/>
          </a:xfrm>
        </p:grpSpPr>
        <p:sp>
          <p:nvSpPr>
            <p:cNvPr id="101" name="圆: 空心 100">
              <a:extLst>
                <a:ext uri="{FF2B5EF4-FFF2-40B4-BE49-F238E27FC236}">
                  <a16:creationId xmlns:a16="http://schemas.microsoft.com/office/drawing/2014/main" id="{13DD334F-23A1-4571-B96F-0296A7541B6D}"/>
                </a:ext>
              </a:extLst>
            </p:cNvPr>
            <p:cNvSpPr/>
            <p:nvPr/>
          </p:nvSpPr>
          <p:spPr>
            <a:xfrm>
              <a:off x="1945859" y="4650591"/>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弧形 101">
              <a:extLst>
                <a:ext uri="{FF2B5EF4-FFF2-40B4-BE49-F238E27FC236}">
                  <a16:creationId xmlns:a16="http://schemas.microsoft.com/office/drawing/2014/main" id="{F47446A3-D74C-4860-98A9-118B3BDD7364}"/>
                </a:ext>
              </a:extLst>
            </p:cNvPr>
            <p:cNvSpPr/>
            <p:nvPr/>
          </p:nvSpPr>
          <p:spPr>
            <a:xfrm>
              <a:off x="1873730" y="4583182"/>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 name="弧形 102">
              <a:extLst>
                <a:ext uri="{FF2B5EF4-FFF2-40B4-BE49-F238E27FC236}">
                  <a16:creationId xmlns:a16="http://schemas.microsoft.com/office/drawing/2014/main" id="{0049191C-15D0-416A-94EF-F73C551BEF58}"/>
                </a:ext>
              </a:extLst>
            </p:cNvPr>
            <p:cNvSpPr/>
            <p:nvPr/>
          </p:nvSpPr>
          <p:spPr>
            <a:xfrm>
              <a:off x="1873730" y="4578462"/>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97" name="图形 96" descr="男性形象">
            <a:extLst>
              <a:ext uri="{FF2B5EF4-FFF2-40B4-BE49-F238E27FC236}">
                <a16:creationId xmlns:a16="http://schemas.microsoft.com/office/drawing/2014/main" id="{4F1575EF-9A28-4BEA-8DF7-EDC2CE36707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80207" y="5344186"/>
            <a:ext cx="497299" cy="497299"/>
          </a:xfrm>
          <a:prstGeom prst="rect">
            <a:avLst/>
          </a:prstGeom>
        </p:spPr>
      </p:pic>
      <p:grpSp>
        <p:nvGrpSpPr>
          <p:cNvPr id="98" name="组合 97">
            <a:extLst>
              <a:ext uri="{FF2B5EF4-FFF2-40B4-BE49-F238E27FC236}">
                <a16:creationId xmlns:a16="http://schemas.microsoft.com/office/drawing/2014/main" id="{21F08E88-927E-4D01-A414-40AF6B626AE4}"/>
              </a:ext>
            </a:extLst>
          </p:cNvPr>
          <p:cNvGrpSpPr/>
          <p:nvPr/>
        </p:nvGrpSpPr>
        <p:grpSpPr>
          <a:xfrm>
            <a:off x="3708676" y="2722601"/>
            <a:ext cx="2072169" cy="1811688"/>
            <a:chOff x="867403" y="2414338"/>
            <a:chExt cx="2072169" cy="1811688"/>
          </a:xfrm>
        </p:grpSpPr>
        <p:sp>
          <p:nvSpPr>
            <p:cNvPr id="99" name="文本框 98">
              <a:extLst>
                <a:ext uri="{FF2B5EF4-FFF2-40B4-BE49-F238E27FC236}">
                  <a16:creationId xmlns:a16="http://schemas.microsoft.com/office/drawing/2014/main" id="{DC07F28D-80EB-4AD3-961B-BB514EA64276}"/>
                </a:ext>
              </a:extLst>
            </p:cNvPr>
            <p:cNvSpPr txBox="1"/>
            <p:nvPr/>
          </p:nvSpPr>
          <p:spPr>
            <a:xfrm>
              <a:off x="867403" y="2414338"/>
              <a:ext cx="2072169" cy="1372427"/>
            </a:xfrm>
            <a:prstGeom prst="rect">
              <a:avLst/>
            </a:prstGeom>
            <a:noFill/>
          </p:spPr>
          <p:txBody>
            <a:bodyPr wrap="square">
              <a:spAutoFit/>
            </a:bodyPr>
            <a:lstStyle/>
            <a:p>
              <a:pPr algn="ctr">
                <a:lnSpc>
                  <a:spcPct val="120000"/>
                </a:lnSpc>
              </a:pPr>
              <a:r>
                <a:rPr lang="zh-CN" altLang="en-US" sz="1400" spc="120" dirty="0">
                  <a:solidFill>
                    <a:schemeClr val="bg1">
                      <a:lumMod val="85000"/>
                    </a:schemeClr>
                  </a:solidFill>
                  <a:latin typeface="+mn-ea"/>
                </a:rPr>
                <a:t>宇宙构造的七个层面：体验、发现、创作者经济、空间计算、去中心化、人机互动、基础设施</a:t>
              </a:r>
            </a:p>
          </p:txBody>
        </p:sp>
        <p:sp>
          <p:nvSpPr>
            <p:cNvPr id="100" name="文本框 99">
              <a:extLst>
                <a:ext uri="{FF2B5EF4-FFF2-40B4-BE49-F238E27FC236}">
                  <a16:creationId xmlns:a16="http://schemas.microsoft.com/office/drawing/2014/main" id="{7A0742FE-8127-4F1A-9A9C-23E9FE443028}"/>
                </a:ext>
              </a:extLst>
            </p:cNvPr>
            <p:cNvSpPr txBox="1"/>
            <p:nvPr/>
          </p:nvSpPr>
          <p:spPr>
            <a:xfrm>
              <a:off x="883367" y="3825916"/>
              <a:ext cx="2040240" cy="400110"/>
            </a:xfrm>
            <a:prstGeom prst="rect">
              <a:avLst/>
            </a:prstGeom>
            <a:noFill/>
          </p:spPr>
          <p:txBody>
            <a:bodyPr wrap="square">
              <a:spAutoFit/>
            </a:bodyPr>
            <a:lstStyle/>
            <a:p>
              <a:pPr algn="ctr"/>
              <a:r>
                <a:rPr lang="en-US" altLang="zh-CN" sz="1000" dirty="0">
                  <a:solidFill>
                    <a:schemeClr val="bg1">
                      <a:lumMod val="85000"/>
                    </a:schemeClr>
                  </a:solidFill>
                  <a:latin typeface="+mn-ea"/>
                </a:rPr>
                <a:t>Lorem ipsum dolor sit amet, consectetuer adipiscing </a:t>
              </a:r>
              <a:r>
                <a:rPr lang="en-US" altLang="zh-CN" sz="1000" dirty="0" err="1">
                  <a:solidFill>
                    <a:schemeClr val="bg1">
                      <a:lumMod val="85000"/>
                    </a:schemeClr>
                  </a:solidFill>
                  <a:latin typeface="+mn-ea"/>
                </a:rPr>
                <a:t>elit</a:t>
              </a:r>
              <a:r>
                <a:rPr lang="en-US" altLang="zh-CN" sz="1000" dirty="0">
                  <a:solidFill>
                    <a:schemeClr val="bg1">
                      <a:lumMod val="85000"/>
                    </a:schemeClr>
                  </a:solidFill>
                  <a:latin typeface="+mn-ea"/>
                </a:rPr>
                <a:t>.</a:t>
              </a:r>
            </a:p>
          </p:txBody>
        </p:sp>
      </p:grpSp>
      <p:grpSp>
        <p:nvGrpSpPr>
          <p:cNvPr id="115" name="组合 114">
            <a:extLst>
              <a:ext uri="{FF2B5EF4-FFF2-40B4-BE49-F238E27FC236}">
                <a16:creationId xmlns:a16="http://schemas.microsoft.com/office/drawing/2014/main" id="{C863B9A4-7F52-4A41-B55E-91C0C83FDF03}"/>
              </a:ext>
            </a:extLst>
          </p:cNvPr>
          <p:cNvGrpSpPr/>
          <p:nvPr/>
        </p:nvGrpSpPr>
        <p:grpSpPr>
          <a:xfrm>
            <a:off x="6064784" y="2362687"/>
            <a:ext cx="2740524" cy="2786456"/>
            <a:chOff x="1020863" y="1959915"/>
            <a:chExt cx="2559035" cy="2601925"/>
          </a:xfrm>
        </p:grpSpPr>
        <p:grpSp>
          <p:nvGrpSpPr>
            <p:cNvPr id="125" name="组合 124">
              <a:extLst>
                <a:ext uri="{FF2B5EF4-FFF2-40B4-BE49-F238E27FC236}">
                  <a16:creationId xmlns:a16="http://schemas.microsoft.com/office/drawing/2014/main" id="{E72043EA-060E-408C-99F0-EA74192CD50D}"/>
                </a:ext>
              </a:extLst>
            </p:cNvPr>
            <p:cNvGrpSpPr/>
            <p:nvPr/>
          </p:nvGrpSpPr>
          <p:grpSpPr>
            <a:xfrm>
              <a:off x="1239066" y="2034724"/>
              <a:ext cx="2233926" cy="2527116"/>
              <a:chOff x="1239066" y="2034724"/>
              <a:chExt cx="2233926" cy="2527116"/>
            </a:xfrm>
          </p:grpSpPr>
          <p:sp>
            <p:nvSpPr>
              <p:cNvPr id="128" name="流程图: 离页连接符 127">
                <a:extLst>
                  <a:ext uri="{FF2B5EF4-FFF2-40B4-BE49-F238E27FC236}">
                    <a16:creationId xmlns:a16="http://schemas.microsoft.com/office/drawing/2014/main" id="{FAF43C99-8A69-4ED6-9678-03606A2031B1}"/>
                  </a:ext>
                </a:extLst>
              </p:cNvPr>
              <p:cNvSpPr/>
              <p:nvPr/>
            </p:nvSpPr>
            <p:spPr>
              <a:xfrm>
                <a:off x="1239066" y="2057492"/>
                <a:ext cx="2233926" cy="2504348"/>
              </a:xfrm>
              <a:prstGeom prst="flowChartOffpageConnector">
                <a:avLst/>
              </a:prstGeom>
              <a:solidFill>
                <a:schemeClr val="tx1">
                  <a:alpha val="45000"/>
                </a:schemeClr>
              </a:solidFill>
              <a:ln>
                <a:gradFill>
                  <a:gsLst>
                    <a:gs pos="26000">
                      <a:schemeClr val="accent2"/>
                    </a:gs>
                    <a:gs pos="100000">
                      <a:schemeClr val="accent2">
                        <a:lumMod val="50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半闭框 128">
                <a:extLst>
                  <a:ext uri="{FF2B5EF4-FFF2-40B4-BE49-F238E27FC236}">
                    <a16:creationId xmlns:a16="http://schemas.microsoft.com/office/drawing/2014/main" id="{857F29E8-4F95-4DE3-AAC0-CFF47707DC81}"/>
                  </a:ext>
                </a:extLst>
              </p:cNvPr>
              <p:cNvSpPr/>
              <p:nvPr/>
            </p:nvSpPr>
            <p:spPr>
              <a:xfrm>
                <a:off x="1322406" y="2122824"/>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0" name="直接连接符 129">
                <a:extLst>
                  <a:ext uri="{FF2B5EF4-FFF2-40B4-BE49-F238E27FC236}">
                    <a16:creationId xmlns:a16="http://schemas.microsoft.com/office/drawing/2014/main" id="{C4BCFBAD-2106-4B0D-94EE-94817DA90AF8}"/>
                  </a:ext>
                </a:extLst>
              </p:cNvPr>
              <p:cNvCxnSpPr>
                <a:cxnSpLocks/>
              </p:cNvCxnSpPr>
              <p:nvPr/>
            </p:nvCxnSpPr>
            <p:spPr>
              <a:xfrm>
                <a:off x="1448117" y="4218152"/>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8A6621B1-1813-415A-980E-3834D27B5783}"/>
                  </a:ext>
                </a:extLst>
              </p:cNvPr>
              <p:cNvCxnSpPr>
                <a:cxnSpLocks/>
              </p:cNvCxnSpPr>
              <p:nvPr/>
            </p:nvCxnSpPr>
            <p:spPr>
              <a:xfrm flipH="1">
                <a:off x="2544147" y="4221989"/>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EFF67BF8-F765-4BBC-8FD3-1951C1A957F4}"/>
                  </a:ext>
                </a:extLst>
              </p:cNvPr>
              <p:cNvCxnSpPr>
                <a:cxnSpLocks/>
              </p:cNvCxnSpPr>
              <p:nvPr/>
            </p:nvCxnSpPr>
            <p:spPr>
              <a:xfrm>
                <a:off x="1961745"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7F0903CB-8640-45F8-ABF8-4026250A4B10}"/>
                  </a:ext>
                </a:extLst>
              </p:cNvPr>
              <p:cNvCxnSpPr>
                <a:cxnSpLocks/>
              </p:cNvCxnSpPr>
              <p:nvPr/>
            </p:nvCxnSpPr>
            <p:spPr>
              <a:xfrm flipH="1">
                <a:off x="2376962"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id="{644B3CAB-F763-4DD5-8EF8-0B1C3EE292D8}"/>
                  </a:ext>
                </a:extLst>
              </p:cNvPr>
              <p:cNvSpPr/>
              <p:nvPr/>
            </p:nvSpPr>
            <p:spPr>
              <a:xfrm>
                <a:off x="2841158" y="2034724"/>
                <a:ext cx="388472" cy="47971"/>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6" name="图片 125">
              <a:extLst>
                <a:ext uri="{FF2B5EF4-FFF2-40B4-BE49-F238E27FC236}">
                  <a16:creationId xmlns:a16="http://schemas.microsoft.com/office/drawing/2014/main" id="{0A54BAD3-55CD-4C72-BDD0-F6F308B33C1E}"/>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020863" y="1959915"/>
              <a:ext cx="2173031" cy="209702"/>
            </a:xfrm>
            <a:prstGeom prst="rect">
              <a:avLst/>
            </a:prstGeom>
          </p:spPr>
        </p:pic>
        <p:pic>
          <p:nvPicPr>
            <p:cNvPr id="127" name="图片 126">
              <a:extLst>
                <a:ext uri="{FF2B5EF4-FFF2-40B4-BE49-F238E27FC236}">
                  <a16:creationId xmlns:a16="http://schemas.microsoft.com/office/drawing/2014/main" id="{CBA60C8D-544C-4C5A-98B2-ECA4E93678C9}"/>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flipH="1">
              <a:off x="2545249" y="3183503"/>
              <a:ext cx="1887182" cy="182117"/>
            </a:xfrm>
            <a:prstGeom prst="rect">
              <a:avLst/>
            </a:prstGeom>
          </p:spPr>
        </p:pic>
      </p:grpSp>
      <p:sp>
        <p:nvSpPr>
          <p:cNvPr id="116" name="文本框 115">
            <a:extLst>
              <a:ext uri="{FF2B5EF4-FFF2-40B4-BE49-F238E27FC236}">
                <a16:creationId xmlns:a16="http://schemas.microsoft.com/office/drawing/2014/main" id="{E9F34770-AA7F-4501-A3EA-6FB75D4C0127}"/>
              </a:ext>
            </a:extLst>
          </p:cNvPr>
          <p:cNvSpPr txBox="1"/>
          <p:nvPr/>
        </p:nvSpPr>
        <p:spPr>
          <a:xfrm>
            <a:off x="6923583" y="6075445"/>
            <a:ext cx="1168400" cy="369332"/>
          </a:xfrm>
          <a:prstGeom prst="rect">
            <a:avLst/>
          </a:prstGeom>
          <a:noFill/>
        </p:spPr>
        <p:txBody>
          <a:bodyPr wrap="square">
            <a:spAutoFit/>
          </a:bodyPr>
          <a:lstStyle/>
          <a:p>
            <a:pPr algn="ctr"/>
            <a:r>
              <a:rPr lang="en-US" altLang="zh-CN" dirty="0">
                <a:solidFill>
                  <a:schemeClr val="bg1"/>
                </a:solidFill>
              </a:rPr>
              <a:t>Matthew Bal</a:t>
            </a:r>
            <a:endParaRPr lang="zh-CN" altLang="en-US" dirty="0">
              <a:solidFill>
                <a:schemeClr val="bg1"/>
              </a:solidFill>
            </a:endParaRPr>
          </a:p>
        </p:txBody>
      </p:sp>
      <p:grpSp>
        <p:nvGrpSpPr>
          <p:cNvPr id="117" name="组合 116">
            <a:extLst>
              <a:ext uri="{FF2B5EF4-FFF2-40B4-BE49-F238E27FC236}">
                <a16:creationId xmlns:a16="http://schemas.microsoft.com/office/drawing/2014/main" id="{A93CBBAB-1564-491C-95BB-9D53A2B67783}"/>
              </a:ext>
            </a:extLst>
          </p:cNvPr>
          <p:cNvGrpSpPr/>
          <p:nvPr/>
        </p:nvGrpSpPr>
        <p:grpSpPr>
          <a:xfrm>
            <a:off x="7050583" y="5165764"/>
            <a:ext cx="914400" cy="919120"/>
            <a:chOff x="1873730" y="4578462"/>
            <a:chExt cx="914400" cy="919120"/>
          </a:xfrm>
        </p:grpSpPr>
        <p:sp>
          <p:nvSpPr>
            <p:cNvPr id="122" name="圆: 空心 121">
              <a:extLst>
                <a:ext uri="{FF2B5EF4-FFF2-40B4-BE49-F238E27FC236}">
                  <a16:creationId xmlns:a16="http://schemas.microsoft.com/office/drawing/2014/main" id="{54D91512-6113-40CB-95BB-7921ED644B39}"/>
                </a:ext>
              </a:extLst>
            </p:cNvPr>
            <p:cNvSpPr/>
            <p:nvPr/>
          </p:nvSpPr>
          <p:spPr>
            <a:xfrm>
              <a:off x="1945859" y="4650591"/>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弧形 122">
              <a:extLst>
                <a:ext uri="{FF2B5EF4-FFF2-40B4-BE49-F238E27FC236}">
                  <a16:creationId xmlns:a16="http://schemas.microsoft.com/office/drawing/2014/main" id="{BBBFB063-A71E-4E45-A796-E077BBAE12EB}"/>
                </a:ext>
              </a:extLst>
            </p:cNvPr>
            <p:cNvSpPr/>
            <p:nvPr/>
          </p:nvSpPr>
          <p:spPr>
            <a:xfrm>
              <a:off x="1873730" y="4583182"/>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4" name="弧形 123">
              <a:extLst>
                <a:ext uri="{FF2B5EF4-FFF2-40B4-BE49-F238E27FC236}">
                  <a16:creationId xmlns:a16="http://schemas.microsoft.com/office/drawing/2014/main" id="{3CE5EA1E-1013-4A5B-9718-19E79E061C36}"/>
                </a:ext>
              </a:extLst>
            </p:cNvPr>
            <p:cNvSpPr/>
            <p:nvPr/>
          </p:nvSpPr>
          <p:spPr>
            <a:xfrm>
              <a:off x="1873730" y="4578462"/>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118" name="图形 117" descr="男性形象">
            <a:extLst>
              <a:ext uri="{FF2B5EF4-FFF2-40B4-BE49-F238E27FC236}">
                <a16:creationId xmlns:a16="http://schemas.microsoft.com/office/drawing/2014/main" id="{1529E4A9-38B3-4E85-A984-B9385777F05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238352" y="5344186"/>
            <a:ext cx="497299" cy="497299"/>
          </a:xfrm>
          <a:prstGeom prst="rect">
            <a:avLst/>
          </a:prstGeom>
        </p:spPr>
      </p:pic>
      <p:grpSp>
        <p:nvGrpSpPr>
          <p:cNvPr id="119" name="组合 118">
            <a:extLst>
              <a:ext uri="{FF2B5EF4-FFF2-40B4-BE49-F238E27FC236}">
                <a16:creationId xmlns:a16="http://schemas.microsoft.com/office/drawing/2014/main" id="{076F319C-EE9B-461E-996C-60CF8D40BBD6}"/>
              </a:ext>
            </a:extLst>
          </p:cNvPr>
          <p:cNvGrpSpPr/>
          <p:nvPr/>
        </p:nvGrpSpPr>
        <p:grpSpPr>
          <a:xfrm>
            <a:off x="6466821" y="2722601"/>
            <a:ext cx="2072169" cy="1811688"/>
            <a:chOff x="867403" y="2414338"/>
            <a:chExt cx="2072169" cy="1811688"/>
          </a:xfrm>
        </p:grpSpPr>
        <p:sp>
          <p:nvSpPr>
            <p:cNvPr id="120" name="文本框 119">
              <a:extLst>
                <a:ext uri="{FF2B5EF4-FFF2-40B4-BE49-F238E27FC236}">
                  <a16:creationId xmlns:a16="http://schemas.microsoft.com/office/drawing/2014/main" id="{53063DD6-3714-4078-9ED6-0E5384150599}"/>
                </a:ext>
              </a:extLst>
            </p:cNvPr>
            <p:cNvSpPr txBox="1"/>
            <p:nvPr/>
          </p:nvSpPr>
          <p:spPr>
            <a:xfrm>
              <a:off x="867403" y="2414338"/>
              <a:ext cx="2072169" cy="1372427"/>
            </a:xfrm>
            <a:prstGeom prst="rect">
              <a:avLst/>
            </a:prstGeom>
            <a:noFill/>
          </p:spPr>
          <p:txBody>
            <a:bodyPr wrap="square">
              <a:spAutoFit/>
            </a:bodyPr>
            <a:lstStyle/>
            <a:p>
              <a:pPr algn="ctr">
                <a:lnSpc>
                  <a:spcPct val="120000"/>
                </a:lnSpc>
              </a:pPr>
              <a:r>
                <a:rPr lang="zh-CN" altLang="en-US" sz="1400" spc="120" dirty="0">
                  <a:solidFill>
                    <a:schemeClr val="bg1">
                      <a:lumMod val="85000"/>
                    </a:schemeClr>
                  </a:solidFill>
                  <a:latin typeface="+mn-ea"/>
                </a:rPr>
                <a:t>宇宙构造的七个层面：体验、发现、创作者经济、空间计算、去中心化、人机互动、基础设施</a:t>
              </a:r>
            </a:p>
          </p:txBody>
        </p:sp>
        <p:sp>
          <p:nvSpPr>
            <p:cNvPr id="121" name="文本框 120">
              <a:extLst>
                <a:ext uri="{FF2B5EF4-FFF2-40B4-BE49-F238E27FC236}">
                  <a16:creationId xmlns:a16="http://schemas.microsoft.com/office/drawing/2014/main" id="{AD94FF12-51AF-4856-B175-71D7CD499FF4}"/>
                </a:ext>
              </a:extLst>
            </p:cNvPr>
            <p:cNvSpPr txBox="1"/>
            <p:nvPr/>
          </p:nvSpPr>
          <p:spPr>
            <a:xfrm>
              <a:off x="883367" y="3825916"/>
              <a:ext cx="2040240" cy="400110"/>
            </a:xfrm>
            <a:prstGeom prst="rect">
              <a:avLst/>
            </a:prstGeom>
            <a:noFill/>
          </p:spPr>
          <p:txBody>
            <a:bodyPr wrap="square">
              <a:spAutoFit/>
            </a:bodyPr>
            <a:lstStyle/>
            <a:p>
              <a:pPr algn="ctr"/>
              <a:r>
                <a:rPr lang="en-US" altLang="zh-CN" sz="1000" dirty="0">
                  <a:solidFill>
                    <a:schemeClr val="bg1">
                      <a:lumMod val="85000"/>
                    </a:schemeClr>
                  </a:solidFill>
                  <a:latin typeface="+mn-ea"/>
                </a:rPr>
                <a:t>Lorem ipsum dolor sit amet, consectetuer adipiscing </a:t>
              </a:r>
              <a:r>
                <a:rPr lang="en-US" altLang="zh-CN" sz="1000" dirty="0" err="1">
                  <a:solidFill>
                    <a:schemeClr val="bg1">
                      <a:lumMod val="85000"/>
                    </a:schemeClr>
                  </a:solidFill>
                  <a:latin typeface="+mn-ea"/>
                </a:rPr>
                <a:t>elit</a:t>
              </a:r>
              <a:r>
                <a:rPr lang="en-US" altLang="zh-CN" sz="1000" dirty="0">
                  <a:solidFill>
                    <a:schemeClr val="bg1">
                      <a:lumMod val="85000"/>
                    </a:schemeClr>
                  </a:solidFill>
                  <a:latin typeface="+mn-ea"/>
                </a:rPr>
                <a:t>.</a:t>
              </a:r>
            </a:p>
          </p:txBody>
        </p:sp>
      </p:grpSp>
      <p:grpSp>
        <p:nvGrpSpPr>
          <p:cNvPr id="136" name="组合 135">
            <a:extLst>
              <a:ext uri="{FF2B5EF4-FFF2-40B4-BE49-F238E27FC236}">
                <a16:creationId xmlns:a16="http://schemas.microsoft.com/office/drawing/2014/main" id="{79A00095-BF0B-4B7F-836C-65C92DAE215B}"/>
              </a:ext>
            </a:extLst>
          </p:cNvPr>
          <p:cNvGrpSpPr/>
          <p:nvPr/>
        </p:nvGrpSpPr>
        <p:grpSpPr>
          <a:xfrm>
            <a:off x="8822930" y="2362687"/>
            <a:ext cx="2740524" cy="2786456"/>
            <a:chOff x="1020863" y="1959915"/>
            <a:chExt cx="2559035" cy="2601925"/>
          </a:xfrm>
        </p:grpSpPr>
        <p:grpSp>
          <p:nvGrpSpPr>
            <p:cNvPr id="146" name="组合 145">
              <a:extLst>
                <a:ext uri="{FF2B5EF4-FFF2-40B4-BE49-F238E27FC236}">
                  <a16:creationId xmlns:a16="http://schemas.microsoft.com/office/drawing/2014/main" id="{BB510A5A-A40C-4C9E-ADCA-F3A04A0E5424}"/>
                </a:ext>
              </a:extLst>
            </p:cNvPr>
            <p:cNvGrpSpPr/>
            <p:nvPr/>
          </p:nvGrpSpPr>
          <p:grpSpPr>
            <a:xfrm>
              <a:off x="1239066" y="2034724"/>
              <a:ext cx="2233926" cy="2527116"/>
              <a:chOff x="1239066" y="2034724"/>
              <a:chExt cx="2233926" cy="2527116"/>
            </a:xfrm>
          </p:grpSpPr>
          <p:sp>
            <p:nvSpPr>
              <p:cNvPr id="149" name="流程图: 离页连接符 148">
                <a:extLst>
                  <a:ext uri="{FF2B5EF4-FFF2-40B4-BE49-F238E27FC236}">
                    <a16:creationId xmlns:a16="http://schemas.microsoft.com/office/drawing/2014/main" id="{ABC5049A-7002-4583-B855-50488B95BC98}"/>
                  </a:ext>
                </a:extLst>
              </p:cNvPr>
              <p:cNvSpPr/>
              <p:nvPr/>
            </p:nvSpPr>
            <p:spPr>
              <a:xfrm>
                <a:off x="1239066" y="2057492"/>
                <a:ext cx="2233926" cy="2504348"/>
              </a:xfrm>
              <a:prstGeom prst="flowChartOffpageConnector">
                <a:avLst/>
              </a:prstGeom>
              <a:solidFill>
                <a:schemeClr val="tx1">
                  <a:alpha val="45000"/>
                </a:schemeClr>
              </a:solidFill>
              <a:ln>
                <a:gradFill>
                  <a:gsLst>
                    <a:gs pos="26000">
                      <a:schemeClr val="accent2"/>
                    </a:gs>
                    <a:gs pos="100000">
                      <a:schemeClr val="accent2">
                        <a:lumMod val="50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半闭框 149">
                <a:extLst>
                  <a:ext uri="{FF2B5EF4-FFF2-40B4-BE49-F238E27FC236}">
                    <a16:creationId xmlns:a16="http://schemas.microsoft.com/office/drawing/2014/main" id="{282EF4D5-87F3-4C88-9C99-EA5E1478D709}"/>
                  </a:ext>
                </a:extLst>
              </p:cNvPr>
              <p:cNvSpPr/>
              <p:nvPr/>
            </p:nvSpPr>
            <p:spPr>
              <a:xfrm>
                <a:off x="1322406" y="2122824"/>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1" name="直接连接符 150">
                <a:extLst>
                  <a:ext uri="{FF2B5EF4-FFF2-40B4-BE49-F238E27FC236}">
                    <a16:creationId xmlns:a16="http://schemas.microsoft.com/office/drawing/2014/main" id="{072240B3-23B2-4D93-97A9-C24475B9EB85}"/>
                  </a:ext>
                </a:extLst>
              </p:cNvPr>
              <p:cNvCxnSpPr>
                <a:cxnSpLocks/>
              </p:cNvCxnSpPr>
              <p:nvPr/>
            </p:nvCxnSpPr>
            <p:spPr>
              <a:xfrm>
                <a:off x="1448117" y="4218152"/>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EDBA7DD0-7104-4ED8-9E1C-A84227CC384F}"/>
                  </a:ext>
                </a:extLst>
              </p:cNvPr>
              <p:cNvCxnSpPr>
                <a:cxnSpLocks/>
              </p:cNvCxnSpPr>
              <p:nvPr/>
            </p:nvCxnSpPr>
            <p:spPr>
              <a:xfrm flipH="1">
                <a:off x="2544147" y="4221989"/>
                <a:ext cx="685483" cy="308128"/>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86F163D0-A502-4847-A5A9-6C96A0A981FE}"/>
                  </a:ext>
                </a:extLst>
              </p:cNvPr>
              <p:cNvCxnSpPr>
                <a:cxnSpLocks/>
              </p:cNvCxnSpPr>
              <p:nvPr/>
            </p:nvCxnSpPr>
            <p:spPr>
              <a:xfrm>
                <a:off x="1961745"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9558A168-B914-433A-B29E-E225E7EEE8E8}"/>
                  </a:ext>
                </a:extLst>
              </p:cNvPr>
              <p:cNvCxnSpPr>
                <a:cxnSpLocks/>
              </p:cNvCxnSpPr>
              <p:nvPr/>
            </p:nvCxnSpPr>
            <p:spPr>
              <a:xfrm flipH="1">
                <a:off x="2376962" y="4315460"/>
                <a:ext cx="339040" cy="152400"/>
              </a:xfrm>
              <a:prstGeom prst="line">
                <a:avLst/>
              </a:prstGeom>
              <a:ln>
                <a:gradFill flip="none" rotWithShape="1">
                  <a:gsLst>
                    <a:gs pos="0">
                      <a:schemeClr val="accent2"/>
                    </a:gs>
                    <a:gs pos="100000">
                      <a:schemeClr val="accent2">
                        <a:lumMod val="5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5" name="矩形 154">
                <a:extLst>
                  <a:ext uri="{FF2B5EF4-FFF2-40B4-BE49-F238E27FC236}">
                    <a16:creationId xmlns:a16="http://schemas.microsoft.com/office/drawing/2014/main" id="{6018A3E9-C604-42BD-98AA-DB802BA03CDF}"/>
                  </a:ext>
                </a:extLst>
              </p:cNvPr>
              <p:cNvSpPr/>
              <p:nvPr/>
            </p:nvSpPr>
            <p:spPr>
              <a:xfrm>
                <a:off x="2841158" y="2034724"/>
                <a:ext cx="388472" cy="47971"/>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7" name="图片 146">
              <a:extLst>
                <a:ext uri="{FF2B5EF4-FFF2-40B4-BE49-F238E27FC236}">
                  <a16:creationId xmlns:a16="http://schemas.microsoft.com/office/drawing/2014/main" id="{91DD268D-F75A-40C0-97B6-BAB48F050842}"/>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020863" y="1959915"/>
              <a:ext cx="2173031" cy="209702"/>
            </a:xfrm>
            <a:prstGeom prst="rect">
              <a:avLst/>
            </a:prstGeom>
          </p:spPr>
        </p:pic>
        <p:pic>
          <p:nvPicPr>
            <p:cNvPr id="148" name="图片 147">
              <a:extLst>
                <a:ext uri="{FF2B5EF4-FFF2-40B4-BE49-F238E27FC236}">
                  <a16:creationId xmlns:a16="http://schemas.microsoft.com/office/drawing/2014/main" id="{5741225B-B133-4FC5-95BA-F5F8E4BDF414}"/>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flipH="1">
              <a:off x="2545249" y="3183503"/>
              <a:ext cx="1887182" cy="182117"/>
            </a:xfrm>
            <a:prstGeom prst="rect">
              <a:avLst/>
            </a:prstGeom>
          </p:spPr>
        </p:pic>
      </p:grpSp>
      <p:sp>
        <p:nvSpPr>
          <p:cNvPr id="137" name="文本框 136">
            <a:extLst>
              <a:ext uri="{FF2B5EF4-FFF2-40B4-BE49-F238E27FC236}">
                <a16:creationId xmlns:a16="http://schemas.microsoft.com/office/drawing/2014/main" id="{CB215D04-76BC-4DF7-9273-3F4F9139EF6C}"/>
              </a:ext>
            </a:extLst>
          </p:cNvPr>
          <p:cNvSpPr txBox="1"/>
          <p:nvPr/>
        </p:nvSpPr>
        <p:spPr>
          <a:xfrm>
            <a:off x="9681729" y="6075445"/>
            <a:ext cx="1168400" cy="369332"/>
          </a:xfrm>
          <a:prstGeom prst="rect">
            <a:avLst/>
          </a:prstGeom>
          <a:noFill/>
        </p:spPr>
        <p:txBody>
          <a:bodyPr wrap="square">
            <a:spAutoFit/>
          </a:bodyPr>
          <a:lstStyle/>
          <a:p>
            <a:pPr algn="ctr"/>
            <a:r>
              <a:rPr lang="en-US" altLang="zh-CN" dirty="0">
                <a:solidFill>
                  <a:schemeClr val="bg1"/>
                </a:solidFill>
              </a:rPr>
              <a:t>Matthew Bal</a:t>
            </a:r>
            <a:endParaRPr lang="zh-CN" altLang="en-US" dirty="0">
              <a:solidFill>
                <a:schemeClr val="bg1"/>
              </a:solidFill>
            </a:endParaRPr>
          </a:p>
        </p:txBody>
      </p:sp>
      <p:grpSp>
        <p:nvGrpSpPr>
          <p:cNvPr id="138" name="组合 137">
            <a:extLst>
              <a:ext uri="{FF2B5EF4-FFF2-40B4-BE49-F238E27FC236}">
                <a16:creationId xmlns:a16="http://schemas.microsoft.com/office/drawing/2014/main" id="{8DA450D9-8EA5-4D3E-A694-F7CCAD16DD6A}"/>
              </a:ext>
            </a:extLst>
          </p:cNvPr>
          <p:cNvGrpSpPr/>
          <p:nvPr/>
        </p:nvGrpSpPr>
        <p:grpSpPr>
          <a:xfrm>
            <a:off x="9808729" y="5165764"/>
            <a:ext cx="914400" cy="919120"/>
            <a:chOff x="1873730" y="4578462"/>
            <a:chExt cx="914400" cy="919120"/>
          </a:xfrm>
        </p:grpSpPr>
        <p:sp>
          <p:nvSpPr>
            <p:cNvPr id="143" name="圆: 空心 142">
              <a:extLst>
                <a:ext uri="{FF2B5EF4-FFF2-40B4-BE49-F238E27FC236}">
                  <a16:creationId xmlns:a16="http://schemas.microsoft.com/office/drawing/2014/main" id="{A4D1F458-2C07-43F3-8E46-3CA2A314D502}"/>
                </a:ext>
              </a:extLst>
            </p:cNvPr>
            <p:cNvSpPr/>
            <p:nvPr/>
          </p:nvSpPr>
          <p:spPr>
            <a:xfrm>
              <a:off x="1945859" y="4650591"/>
              <a:ext cx="770143" cy="770143"/>
            </a:xfrm>
            <a:prstGeom prst="donut">
              <a:avLst>
                <a:gd name="adj" fmla="val 9165"/>
              </a:avLst>
            </a:prstGeom>
            <a:noFill/>
            <a:ln>
              <a:solidFill>
                <a:schemeClr val="accent2">
                  <a:lumMod val="90000"/>
                </a:schemeClr>
              </a:solidFill>
            </a:ln>
            <a:effectLst>
              <a:glow rad="381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弧形 143">
              <a:extLst>
                <a:ext uri="{FF2B5EF4-FFF2-40B4-BE49-F238E27FC236}">
                  <a16:creationId xmlns:a16="http://schemas.microsoft.com/office/drawing/2014/main" id="{E366235E-C996-4BE1-BA6F-1759671A4CC9}"/>
                </a:ext>
              </a:extLst>
            </p:cNvPr>
            <p:cNvSpPr/>
            <p:nvPr/>
          </p:nvSpPr>
          <p:spPr>
            <a:xfrm>
              <a:off x="1873730" y="4583182"/>
              <a:ext cx="914400" cy="914400"/>
            </a:xfrm>
            <a:prstGeom prst="arc">
              <a:avLst>
                <a:gd name="adj1" fmla="val 17884349"/>
                <a:gd name="adj2" fmla="val 1462678"/>
              </a:avLst>
            </a:prstGeom>
            <a:ln>
              <a:gradFill>
                <a:gsLst>
                  <a:gs pos="100000">
                    <a:schemeClr val="accent2">
                      <a:alpha val="0"/>
                    </a:schemeClr>
                  </a:gs>
                  <a:gs pos="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5" name="弧形 144">
              <a:extLst>
                <a:ext uri="{FF2B5EF4-FFF2-40B4-BE49-F238E27FC236}">
                  <a16:creationId xmlns:a16="http://schemas.microsoft.com/office/drawing/2014/main" id="{74EBC48B-848B-4B2C-9E61-96D799C709A3}"/>
                </a:ext>
              </a:extLst>
            </p:cNvPr>
            <p:cNvSpPr/>
            <p:nvPr/>
          </p:nvSpPr>
          <p:spPr>
            <a:xfrm>
              <a:off x="1873730" y="4578462"/>
              <a:ext cx="914400" cy="914400"/>
            </a:xfrm>
            <a:prstGeom prst="arc">
              <a:avLst>
                <a:gd name="adj1" fmla="val 6089017"/>
                <a:gd name="adj2" fmla="val 11919317"/>
              </a:avLst>
            </a:prstGeom>
            <a:ln>
              <a:gradFill>
                <a:gsLst>
                  <a:gs pos="0">
                    <a:schemeClr val="accent2">
                      <a:alpha val="0"/>
                    </a:schemeClr>
                  </a:gs>
                  <a:gs pos="80000">
                    <a:schemeClr val="accent2">
                      <a:lumMod val="75000"/>
                    </a:schemeClr>
                  </a:gs>
                </a:gsLst>
                <a:lin ang="5400000" scaled="1"/>
              </a:gradFill>
            </a:ln>
            <a:effectLst>
              <a:glow rad="127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139" name="图形 138" descr="男性形象">
            <a:extLst>
              <a:ext uri="{FF2B5EF4-FFF2-40B4-BE49-F238E27FC236}">
                <a16:creationId xmlns:a16="http://schemas.microsoft.com/office/drawing/2014/main" id="{52A1031B-A38F-4FF3-B9C4-67907B541C1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996498" y="5344186"/>
            <a:ext cx="497299" cy="497299"/>
          </a:xfrm>
          <a:prstGeom prst="rect">
            <a:avLst/>
          </a:prstGeom>
        </p:spPr>
      </p:pic>
      <p:grpSp>
        <p:nvGrpSpPr>
          <p:cNvPr id="140" name="组合 139">
            <a:extLst>
              <a:ext uri="{FF2B5EF4-FFF2-40B4-BE49-F238E27FC236}">
                <a16:creationId xmlns:a16="http://schemas.microsoft.com/office/drawing/2014/main" id="{5D22D534-AF1F-4B65-8561-B42FB74D849E}"/>
              </a:ext>
            </a:extLst>
          </p:cNvPr>
          <p:cNvGrpSpPr/>
          <p:nvPr/>
        </p:nvGrpSpPr>
        <p:grpSpPr>
          <a:xfrm>
            <a:off x="9224967" y="2722601"/>
            <a:ext cx="2072169" cy="1811688"/>
            <a:chOff x="867403" y="2414338"/>
            <a:chExt cx="2072169" cy="1811688"/>
          </a:xfrm>
        </p:grpSpPr>
        <p:sp>
          <p:nvSpPr>
            <p:cNvPr id="141" name="文本框 140">
              <a:extLst>
                <a:ext uri="{FF2B5EF4-FFF2-40B4-BE49-F238E27FC236}">
                  <a16:creationId xmlns:a16="http://schemas.microsoft.com/office/drawing/2014/main" id="{051AFD08-679C-46A5-8C9F-A6B86CBE926C}"/>
                </a:ext>
              </a:extLst>
            </p:cNvPr>
            <p:cNvSpPr txBox="1"/>
            <p:nvPr/>
          </p:nvSpPr>
          <p:spPr>
            <a:xfrm>
              <a:off x="867403" y="2414338"/>
              <a:ext cx="2072169" cy="1372427"/>
            </a:xfrm>
            <a:prstGeom prst="rect">
              <a:avLst/>
            </a:prstGeom>
            <a:noFill/>
          </p:spPr>
          <p:txBody>
            <a:bodyPr wrap="square">
              <a:spAutoFit/>
            </a:bodyPr>
            <a:lstStyle/>
            <a:p>
              <a:pPr algn="ctr">
                <a:lnSpc>
                  <a:spcPct val="120000"/>
                </a:lnSpc>
              </a:pPr>
              <a:r>
                <a:rPr lang="zh-CN" altLang="en-US" sz="1400" spc="120" dirty="0">
                  <a:solidFill>
                    <a:schemeClr val="bg1">
                      <a:lumMod val="85000"/>
                    </a:schemeClr>
                  </a:solidFill>
                  <a:latin typeface="+mn-ea"/>
                </a:rPr>
                <a:t>宇宙构造的七个层面：体验、发现、创作者经济、空间计算、去中心化、人机互动、基础设施</a:t>
              </a:r>
            </a:p>
          </p:txBody>
        </p:sp>
        <p:sp>
          <p:nvSpPr>
            <p:cNvPr id="142" name="文本框 141">
              <a:extLst>
                <a:ext uri="{FF2B5EF4-FFF2-40B4-BE49-F238E27FC236}">
                  <a16:creationId xmlns:a16="http://schemas.microsoft.com/office/drawing/2014/main" id="{22C8AD3B-83B8-423D-B2C8-50127107208F}"/>
                </a:ext>
              </a:extLst>
            </p:cNvPr>
            <p:cNvSpPr txBox="1"/>
            <p:nvPr/>
          </p:nvSpPr>
          <p:spPr>
            <a:xfrm>
              <a:off x="883367" y="3825916"/>
              <a:ext cx="2040240" cy="400110"/>
            </a:xfrm>
            <a:prstGeom prst="rect">
              <a:avLst/>
            </a:prstGeom>
            <a:noFill/>
          </p:spPr>
          <p:txBody>
            <a:bodyPr wrap="square">
              <a:spAutoFit/>
            </a:bodyPr>
            <a:lstStyle/>
            <a:p>
              <a:pPr algn="ctr"/>
              <a:r>
                <a:rPr lang="en-US" altLang="zh-CN" sz="1000" dirty="0">
                  <a:solidFill>
                    <a:schemeClr val="bg1">
                      <a:lumMod val="85000"/>
                    </a:schemeClr>
                  </a:solidFill>
                  <a:latin typeface="+mn-ea"/>
                </a:rPr>
                <a:t>Lorem ipsum dolor sit amet, consectetuer adipiscing </a:t>
              </a:r>
              <a:r>
                <a:rPr lang="en-US" altLang="zh-CN" sz="1000" dirty="0" err="1">
                  <a:solidFill>
                    <a:schemeClr val="bg1">
                      <a:lumMod val="85000"/>
                    </a:schemeClr>
                  </a:solidFill>
                  <a:latin typeface="+mn-ea"/>
                </a:rPr>
                <a:t>elit</a:t>
              </a:r>
              <a:r>
                <a:rPr lang="en-US" altLang="zh-CN" sz="1000" dirty="0">
                  <a:solidFill>
                    <a:schemeClr val="bg1">
                      <a:lumMod val="85000"/>
                    </a:schemeClr>
                  </a:solidFill>
                  <a:latin typeface="+mn-ea"/>
                </a:rPr>
                <a:t>.</a:t>
              </a:r>
            </a:p>
          </p:txBody>
        </p:sp>
      </p:grpSp>
      <p:sp>
        <p:nvSpPr>
          <p:cNvPr id="156" name="文本框 155">
            <a:extLst>
              <a:ext uri="{FF2B5EF4-FFF2-40B4-BE49-F238E27FC236}">
                <a16:creationId xmlns:a16="http://schemas.microsoft.com/office/drawing/2014/main" id="{1C0D2527-A9A9-42A0-8D35-2CE1E8BBCF9B}"/>
              </a:ext>
            </a:extLst>
          </p:cNvPr>
          <p:cNvSpPr txBox="1"/>
          <p:nvPr/>
        </p:nvSpPr>
        <p:spPr>
          <a:xfrm>
            <a:off x="982019" y="1407384"/>
            <a:ext cx="10106766" cy="307777"/>
          </a:xfrm>
          <a:prstGeom prst="rect">
            <a:avLst/>
          </a:prstGeom>
          <a:noFill/>
        </p:spPr>
        <p:txBody>
          <a:bodyPr wrap="square">
            <a:spAutoFit/>
          </a:bodyPr>
          <a:lstStyle/>
          <a:p>
            <a:pPr algn="ctr"/>
            <a:r>
              <a:rPr kumimoji="0" lang="zh-CN" altLang="en-US" sz="1400" i="0" u="none" strike="noStrike" kern="1200" cap="none" spc="120" normalizeH="0" noProof="0" dirty="0">
                <a:ln>
                  <a:noFill/>
                </a:ln>
                <a:solidFill>
                  <a:schemeClr val="accent2">
                    <a:lumMod val="75000"/>
                  </a:schemeClr>
                </a:solidFill>
                <a:effectLst/>
                <a:uLnTx/>
                <a:uFillTx/>
                <a:latin typeface="+mn-ea"/>
                <a:cs typeface="+mn-cs"/>
              </a:rPr>
              <a:t>无法完全脱离现实世界，它平行于现实世界，与之互通但又独立于现实世界，人们可以在其中进行真实的社交和工作</a:t>
            </a:r>
            <a:endParaRPr lang="en-US" altLang="zh-CN" sz="1400" spc="120" dirty="0">
              <a:solidFill>
                <a:schemeClr val="accent2">
                  <a:lumMod val="75000"/>
                </a:schemeClr>
              </a:solidFill>
              <a:latin typeface="+mn-ea"/>
            </a:endParaRPr>
          </a:p>
        </p:txBody>
      </p:sp>
    </p:spTree>
    <p:extLst>
      <p:ext uri="{BB962C8B-B14F-4D97-AF65-F5344CB8AC3E}">
        <p14:creationId xmlns:p14="http://schemas.microsoft.com/office/powerpoint/2010/main" val="2683088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a:extLst>
              <a:ext uri="{FF2B5EF4-FFF2-40B4-BE49-F238E27FC236}">
                <a16:creationId xmlns:a16="http://schemas.microsoft.com/office/drawing/2014/main" id="{87D3F00E-865E-413B-A25D-6CEC5D48AD85}"/>
              </a:ext>
            </a:extLst>
          </p:cNvPr>
          <p:cNvSpPr/>
          <p:nvPr/>
        </p:nvSpPr>
        <p:spPr>
          <a:xfrm>
            <a:off x="3353533" y="2452731"/>
            <a:ext cx="1631455" cy="2481523"/>
          </a:xfrm>
          <a:prstGeom prst="rect">
            <a:avLst/>
          </a:prstGeom>
          <a:solidFill>
            <a:schemeClr val="tx1">
              <a:alpha val="80000"/>
            </a:schemeClr>
          </a:solidFill>
          <a:ln w="127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矩形 97">
            <a:extLst>
              <a:ext uri="{FF2B5EF4-FFF2-40B4-BE49-F238E27FC236}">
                <a16:creationId xmlns:a16="http://schemas.microsoft.com/office/drawing/2014/main" id="{24A2E2E1-9E8A-4194-B568-7B6B562AC05B}"/>
              </a:ext>
            </a:extLst>
          </p:cNvPr>
          <p:cNvSpPr/>
          <p:nvPr/>
        </p:nvSpPr>
        <p:spPr>
          <a:xfrm>
            <a:off x="5208957" y="2452731"/>
            <a:ext cx="1631455" cy="2481523"/>
          </a:xfrm>
          <a:prstGeom prst="rect">
            <a:avLst/>
          </a:prstGeom>
          <a:solidFill>
            <a:schemeClr val="tx1">
              <a:alpha val="80000"/>
            </a:schemeClr>
          </a:solidFill>
          <a:ln w="127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矩形 98">
            <a:extLst>
              <a:ext uri="{FF2B5EF4-FFF2-40B4-BE49-F238E27FC236}">
                <a16:creationId xmlns:a16="http://schemas.microsoft.com/office/drawing/2014/main" id="{C45A946B-5B8D-477F-8DA0-B2A38CB47D96}"/>
              </a:ext>
            </a:extLst>
          </p:cNvPr>
          <p:cNvSpPr/>
          <p:nvPr/>
        </p:nvSpPr>
        <p:spPr>
          <a:xfrm>
            <a:off x="7065266" y="2452731"/>
            <a:ext cx="1631455" cy="2481523"/>
          </a:xfrm>
          <a:prstGeom prst="rect">
            <a:avLst/>
          </a:prstGeom>
          <a:solidFill>
            <a:schemeClr val="tx1">
              <a:alpha val="80000"/>
            </a:schemeClr>
          </a:solidFill>
          <a:ln w="127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矩形 99">
            <a:extLst>
              <a:ext uri="{FF2B5EF4-FFF2-40B4-BE49-F238E27FC236}">
                <a16:creationId xmlns:a16="http://schemas.microsoft.com/office/drawing/2014/main" id="{F80A8FB9-5965-4AD6-9870-8F21B04A050C}"/>
              </a:ext>
            </a:extLst>
          </p:cNvPr>
          <p:cNvSpPr/>
          <p:nvPr/>
        </p:nvSpPr>
        <p:spPr>
          <a:xfrm>
            <a:off x="9027310" y="2452731"/>
            <a:ext cx="1631455" cy="2481523"/>
          </a:xfrm>
          <a:prstGeom prst="rect">
            <a:avLst/>
          </a:prstGeom>
          <a:solidFill>
            <a:schemeClr val="tx1">
              <a:alpha val="80000"/>
            </a:schemeClr>
          </a:solidFill>
          <a:ln w="127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C2E18FF8-A627-404C-9CD3-33277EE1C64C}"/>
              </a:ext>
            </a:extLst>
          </p:cNvPr>
          <p:cNvSpPr>
            <a:spLocks noGrp="1"/>
          </p:cNvSpPr>
          <p:nvPr>
            <p:ph type="title"/>
          </p:nvPr>
        </p:nvSpPr>
        <p:spPr/>
        <p:txBody>
          <a:bodyPr/>
          <a:lstStyle/>
          <a:p>
            <a:r>
              <a:rPr lang="zh-CN" altLang="en-US" dirty="0">
                <a:latin typeface="+mj-ea"/>
              </a:rPr>
              <a:t>元宇宙是什么</a:t>
            </a:r>
          </a:p>
        </p:txBody>
      </p:sp>
      <p:sp>
        <p:nvSpPr>
          <p:cNvPr id="10" name="文本框 9">
            <a:extLst>
              <a:ext uri="{FF2B5EF4-FFF2-40B4-BE49-F238E27FC236}">
                <a16:creationId xmlns:a16="http://schemas.microsoft.com/office/drawing/2014/main" id="{D3147887-EE1D-4E8D-8781-C8F9CE3FD0AB}"/>
              </a:ext>
            </a:extLst>
          </p:cNvPr>
          <p:cNvSpPr txBox="1"/>
          <p:nvPr/>
        </p:nvSpPr>
        <p:spPr>
          <a:xfrm>
            <a:off x="1943680" y="5215935"/>
            <a:ext cx="1028487" cy="369332"/>
          </a:xfrm>
          <a:prstGeom prst="rect">
            <a:avLst/>
          </a:prstGeom>
          <a:noFill/>
        </p:spPr>
        <p:txBody>
          <a:bodyPr wrap="none" rtlCol="0">
            <a:spAutoFit/>
          </a:bodyPr>
          <a:lstStyle/>
          <a:p>
            <a:r>
              <a:rPr lang="zh-CN" altLang="en-US" spc="120" dirty="0">
                <a:solidFill>
                  <a:schemeClr val="bg1"/>
                </a:solidFill>
                <a:latin typeface="+mj-ea"/>
                <a:ea typeface="+mj-ea"/>
              </a:rPr>
              <a:t>一元宇宙</a:t>
            </a:r>
          </a:p>
        </p:txBody>
      </p:sp>
      <p:grpSp>
        <p:nvGrpSpPr>
          <p:cNvPr id="58" name="组合 57">
            <a:extLst>
              <a:ext uri="{FF2B5EF4-FFF2-40B4-BE49-F238E27FC236}">
                <a16:creationId xmlns:a16="http://schemas.microsoft.com/office/drawing/2014/main" id="{268A0DED-237C-48DA-B647-8B17061DFFA3}"/>
              </a:ext>
            </a:extLst>
          </p:cNvPr>
          <p:cNvGrpSpPr/>
          <p:nvPr/>
        </p:nvGrpSpPr>
        <p:grpSpPr>
          <a:xfrm>
            <a:off x="1588201" y="5245342"/>
            <a:ext cx="360201" cy="310518"/>
            <a:chOff x="2144429" y="5262813"/>
            <a:chExt cx="360201" cy="310518"/>
          </a:xfrm>
        </p:grpSpPr>
        <p:sp>
          <p:nvSpPr>
            <p:cNvPr id="16" name="等腰三角形 15">
              <a:extLst>
                <a:ext uri="{FF2B5EF4-FFF2-40B4-BE49-F238E27FC236}">
                  <a16:creationId xmlns:a16="http://schemas.microsoft.com/office/drawing/2014/main" id="{866988CD-E13E-4F1E-B69D-6C9835370E4F}"/>
                </a:ext>
              </a:extLst>
            </p:cNvPr>
            <p:cNvSpPr/>
            <p:nvPr>
              <p:custDataLst>
                <p:tags r:id="rId37"/>
              </p:custDataLst>
            </p:nvPr>
          </p:nvSpPr>
          <p:spPr>
            <a:xfrm rot="10800000">
              <a:off x="2144429" y="5262813"/>
              <a:ext cx="360201" cy="310518"/>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17" name="等腰三角形 16">
              <a:extLst>
                <a:ext uri="{FF2B5EF4-FFF2-40B4-BE49-F238E27FC236}">
                  <a16:creationId xmlns:a16="http://schemas.microsoft.com/office/drawing/2014/main" id="{370BFBC7-79EB-440F-A599-4CC071604850}"/>
                </a:ext>
              </a:extLst>
            </p:cNvPr>
            <p:cNvSpPr/>
            <p:nvPr>
              <p:custDataLst>
                <p:tags r:id="rId38"/>
              </p:custDataLst>
            </p:nvPr>
          </p:nvSpPr>
          <p:spPr>
            <a:xfrm rot="10800000">
              <a:off x="2155042" y="5271963"/>
              <a:ext cx="338975" cy="292219"/>
            </a:xfrm>
            <a:prstGeom prst="triangle">
              <a:avLst/>
            </a:prstGeom>
            <a:gradFill flip="none" rotWithShape="1">
              <a:gsLst>
                <a:gs pos="0">
                  <a:schemeClr val="bg1">
                    <a:alpha val="64000"/>
                  </a:schemeClr>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sp>
        <p:nvSpPr>
          <p:cNvPr id="12" name="文本框 11">
            <a:extLst>
              <a:ext uri="{FF2B5EF4-FFF2-40B4-BE49-F238E27FC236}">
                <a16:creationId xmlns:a16="http://schemas.microsoft.com/office/drawing/2014/main" id="{285B45A2-02EF-4897-A89E-45CED2A38E5B}"/>
              </a:ext>
            </a:extLst>
          </p:cNvPr>
          <p:cNvSpPr txBox="1"/>
          <p:nvPr/>
        </p:nvSpPr>
        <p:spPr>
          <a:xfrm>
            <a:off x="6973461" y="5215935"/>
            <a:ext cx="1028487" cy="369332"/>
          </a:xfrm>
          <a:prstGeom prst="rect">
            <a:avLst/>
          </a:prstGeom>
          <a:noFill/>
        </p:spPr>
        <p:txBody>
          <a:bodyPr wrap="none" rtlCol="0">
            <a:spAutoFit/>
          </a:bodyPr>
          <a:lstStyle/>
          <a:p>
            <a:r>
              <a:rPr lang="zh-CN" altLang="en-US" spc="120" dirty="0">
                <a:solidFill>
                  <a:schemeClr val="bg1"/>
                </a:solidFill>
                <a:latin typeface="+mj-ea"/>
                <a:ea typeface="+mj-ea"/>
              </a:rPr>
              <a:t>跨元宇宙</a:t>
            </a:r>
          </a:p>
        </p:txBody>
      </p:sp>
      <p:grpSp>
        <p:nvGrpSpPr>
          <p:cNvPr id="36" name="组合 35">
            <a:extLst>
              <a:ext uri="{FF2B5EF4-FFF2-40B4-BE49-F238E27FC236}">
                <a16:creationId xmlns:a16="http://schemas.microsoft.com/office/drawing/2014/main" id="{A0C711F3-57B4-43E1-9060-762FE0D84F29}"/>
              </a:ext>
            </a:extLst>
          </p:cNvPr>
          <p:cNvGrpSpPr/>
          <p:nvPr/>
        </p:nvGrpSpPr>
        <p:grpSpPr>
          <a:xfrm>
            <a:off x="6243186" y="5215935"/>
            <a:ext cx="692821" cy="369332"/>
            <a:chOff x="4197973" y="5163225"/>
            <a:chExt cx="692821" cy="369332"/>
          </a:xfrm>
        </p:grpSpPr>
        <p:grpSp>
          <p:nvGrpSpPr>
            <p:cNvPr id="37" name="组合 36">
              <a:extLst>
                <a:ext uri="{FF2B5EF4-FFF2-40B4-BE49-F238E27FC236}">
                  <a16:creationId xmlns:a16="http://schemas.microsoft.com/office/drawing/2014/main" id="{B5FBDD93-FABE-4E3A-8525-5947B675A2E1}"/>
                </a:ext>
              </a:extLst>
            </p:cNvPr>
            <p:cNvGrpSpPr/>
            <p:nvPr>
              <p:custDataLst>
                <p:tags r:id="rId23"/>
              </p:custDataLst>
            </p:nvPr>
          </p:nvGrpSpPr>
          <p:grpSpPr>
            <a:xfrm>
              <a:off x="4197973" y="5163225"/>
              <a:ext cx="363693" cy="369332"/>
              <a:chOff x="1620073" y="2433052"/>
              <a:chExt cx="1168223" cy="1186337"/>
            </a:xfrm>
          </p:grpSpPr>
          <p:sp>
            <p:nvSpPr>
              <p:cNvPr id="45" name="等腰三角形 44">
                <a:extLst>
                  <a:ext uri="{FF2B5EF4-FFF2-40B4-BE49-F238E27FC236}">
                    <a16:creationId xmlns:a16="http://schemas.microsoft.com/office/drawing/2014/main" id="{4B79739E-8FEF-4A17-9CE7-743CB04DC733}"/>
                  </a:ext>
                </a:extLst>
              </p:cNvPr>
              <p:cNvSpPr/>
              <p:nvPr>
                <p:custDataLst>
                  <p:tags r:id="rId31"/>
                </p:custDataLst>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6" name="等腰三角形 45">
                <a:extLst>
                  <a:ext uri="{FF2B5EF4-FFF2-40B4-BE49-F238E27FC236}">
                    <a16:creationId xmlns:a16="http://schemas.microsoft.com/office/drawing/2014/main" id="{02A0F17E-2D40-4335-B7E6-FD9EA4BE418E}"/>
                  </a:ext>
                </a:extLst>
              </p:cNvPr>
              <p:cNvSpPr/>
              <p:nvPr>
                <p:custDataLst>
                  <p:tags r:id="rId32"/>
                </p:custDataLst>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7" name="等腰三角形 46">
                <a:extLst>
                  <a:ext uri="{FF2B5EF4-FFF2-40B4-BE49-F238E27FC236}">
                    <a16:creationId xmlns:a16="http://schemas.microsoft.com/office/drawing/2014/main" id="{ADEF09FF-342F-494F-B975-82E8A71287F8}"/>
                  </a:ext>
                </a:extLst>
              </p:cNvPr>
              <p:cNvSpPr/>
              <p:nvPr>
                <p:custDataLst>
                  <p:tags r:id="rId33"/>
                </p:custDataLst>
              </p:nvPr>
            </p:nvSpPr>
            <p:spPr>
              <a:xfrm rot="10800000">
                <a:off x="1653494" y="2433052"/>
                <a:ext cx="1090889" cy="940422"/>
              </a:xfrm>
              <a:prstGeom prst="triangle">
                <a:avLst/>
              </a:prstGeom>
              <a:gradFill flip="none" rotWithShape="1">
                <a:gsLst>
                  <a:gs pos="0">
                    <a:schemeClr val="bg1">
                      <a:alpha val="64000"/>
                    </a:schemeClr>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48" name="图片 47">
                <a:extLst>
                  <a:ext uri="{FF2B5EF4-FFF2-40B4-BE49-F238E27FC236}">
                    <a16:creationId xmlns:a16="http://schemas.microsoft.com/office/drawing/2014/main" id="{99F2265B-2F68-444A-9970-DF586F7A369A}"/>
                  </a:ext>
                </a:extLst>
              </p:cNvPr>
              <p:cNvPicPr>
                <a:picLocks noChangeAspect="1"/>
              </p:cNvPicPr>
              <p:nvPr>
                <p:custDataLst>
                  <p:tags r:id="rId34"/>
                </p:custDataLst>
              </p:nvPr>
            </p:nvPicPr>
            <p:blipFill>
              <a:blip r:embed="rId40"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49" name="图片 48">
                <a:extLst>
                  <a:ext uri="{FF2B5EF4-FFF2-40B4-BE49-F238E27FC236}">
                    <a16:creationId xmlns:a16="http://schemas.microsoft.com/office/drawing/2014/main" id="{FB3DE366-4384-4613-9F99-3B05E8D96489}"/>
                  </a:ext>
                </a:extLst>
              </p:cNvPr>
              <p:cNvPicPr>
                <a:picLocks noChangeAspect="1"/>
              </p:cNvPicPr>
              <p:nvPr>
                <p:custDataLst>
                  <p:tags r:id="rId35"/>
                </p:custDataLst>
              </p:nvPr>
            </p:nvPicPr>
            <p:blipFill>
              <a:blip r:embed="rId4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50" name="图片 49">
                <a:extLst>
                  <a:ext uri="{FF2B5EF4-FFF2-40B4-BE49-F238E27FC236}">
                    <a16:creationId xmlns:a16="http://schemas.microsoft.com/office/drawing/2014/main" id="{364B099E-2A72-422A-A41C-E7229DD116A6}"/>
                  </a:ext>
                </a:extLst>
              </p:cNvPr>
              <p:cNvPicPr>
                <a:picLocks noChangeAspect="1"/>
              </p:cNvPicPr>
              <p:nvPr>
                <p:custDataLst>
                  <p:tags r:id="rId36"/>
                </p:custDataLst>
              </p:nvPr>
            </p:nvPicPr>
            <p:blipFill>
              <a:blip r:embed="rId4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nvGrpSpPr>
            <p:cNvPr id="38" name="组合 37">
              <a:extLst>
                <a:ext uri="{FF2B5EF4-FFF2-40B4-BE49-F238E27FC236}">
                  <a16:creationId xmlns:a16="http://schemas.microsoft.com/office/drawing/2014/main" id="{1121C36A-3563-44B6-B983-B10062CC27ED}"/>
                </a:ext>
              </a:extLst>
            </p:cNvPr>
            <p:cNvGrpSpPr/>
            <p:nvPr>
              <p:custDataLst>
                <p:tags r:id="rId24"/>
              </p:custDataLst>
            </p:nvPr>
          </p:nvGrpSpPr>
          <p:grpSpPr>
            <a:xfrm flipV="1">
              <a:off x="4527101" y="5163225"/>
              <a:ext cx="363693" cy="369332"/>
              <a:chOff x="1620073" y="2433052"/>
              <a:chExt cx="1168223" cy="1186337"/>
            </a:xfrm>
          </p:grpSpPr>
          <p:sp>
            <p:nvSpPr>
              <p:cNvPr id="39" name="等腰三角形 38">
                <a:extLst>
                  <a:ext uri="{FF2B5EF4-FFF2-40B4-BE49-F238E27FC236}">
                    <a16:creationId xmlns:a16="http://schemas.microsoft.com/office/drawing/2014/main" id="{955BBD1F-67A4-4B39-B123-A3302C12A211}"/>
                  </a:ext>
                </a:extLst>
              </p:cNvPr>
              <p:cNvSpPr/>
              <p:nvPr>
                <p:custDataLst>
                  <p:tags r:id="rId25"/>
                </p:custDataLst>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0" name="等腰三角形 39">
                <a:extLst>
                  <a:ext uri="{FF2B5EF4-FFF2-40B4-BE49-F238E27FC236}">
                    <a16:creationId xmlns:a16="http://schemas.microsoft.com/office/drawing/2014/main" id="{67E0EC99-A024-404F-86C6-33A349172136}"/>
                  </a:ext>
                </a:extLst>
              </p:cNvPr>
              <p:cNvSpPr/>
              <p:nvPr>
                <p:custDataLst>
                  <p:tags r:id="rId26"/>
                </p:custDataLst>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41" name="等腰三角形 40">
                <a:extLst>
                  <a:ext uri="{FF2B5EF4-FFF2-40B4-BE49-F238E27FC236}">
                    <a16:creationId xmlns:a16="http://schemas.microsoft.com/office/drawing/2014/main" id="{BA6CE715-DBA6-4B3B-8ED5-F4EDEEA7243C}"/>
                  </a:ext>
                </a:extLst>
              </p:cNvPr>
              <p:cNvSpPr/>
              <p:nvPr>
                <p:custDataLst>
                  <p:tags r:id="rId27"/>
                </p:custDataLst>
              </p:nvPr>
            </p:nvSpPr>
            <p:spPr>
              <a:xfrm rot="10800000">
                <a:off x="1653494" y="2433052"/>
                <a:ext cx="1090889" cy="940422"/>
              </a:xfrm>
              <a:prstGeom prst="triangle">
                <a:avLst/>
              </a:prstGeom>
              <a:gradFill flip="none" rotWithShape="1">
                <a:gsLst>
                  <a:gs pos="0">
                    <a:schemeClr val="bg1">
                      <a:alpha val="64000"/>
                    </a:schemeClr>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42" name="图片 41">
                <a:extLst>
                  <a:ext uri="{FF2B5EF4-FFF2-40B4-BE49-F238E27FC236}">
                    <a16:creationId xmlns:a16="http://schemas.microsoft.com/office/drawing/2014/main" id="{FB8C0516-B89B-4339-B4B0-8253438C8026}"/>
                  </a:ext>
                </a:extLst>
              </p:cNvPr>
              <p:cNvPicPr>
                <a:picLocks noChangeAspect="1"/>
              </p:cNvPicPr>
              <p:nvPr>
                <p:custDataLst>
                  <p:tags r:id="rId28"/>
                </p:custDataLst>
              </p:nvPr>
            </p:nvPicPr>
            <p:blipFill>
              <a:blip r:embed="rId40"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43" name="图片 42">
                <a:extLst>
                  <a:ext uri="{FF2B5EF4-FFF2-40B4-BE49-F238E27FC236}">
                    <a16:creationId xmlns:a16="http://schemas.microsoft.com/office/drawing/2014/main" id="{756FB620-B9FD-45B0-9CEB-A6049D9F0D2F}"/>
                  </a:ext>
                </a:extLst>
              </p:cNvPr>
              <p:cNvPicPr>
                <a:picLocks noChangeAspect="1"/>
              </p:cNvPicPr>
              <p:nvPr>
                <p:custDataLst>
                  <p:tags r:id="rId29"/>
                </p:custDataLst>
              </p:nvPr>
            </p:nvPicPr>
            <p:blipFill>
              <a:blip r:embed="rId4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44" name="图片 43">
                <a:extLst>
                  <a:ext uri="{FF2B5EF4-FFF2-40B4-BE49-F238E27FC236}">
                    <a16:creationId xmlns:a16="http://schemas.microsoft.com/office/drawing/2014/main" id="{647817B2-A3C7-46C1-A14E-1C2B6CC14AE9}"/>
                  </a:ext>
                </a:extLst>
              </p:cNvPr>
              <p:cNvPicPr>
                <a:picLocks noChangeAspect="1"/>
              </p:cNvPicPr>
              <p:nvPr>
                <p:custDataLst>
                  <p:tags r:id="rId30"/>
                </p:custDataLst>
              </p:nvPr>
            </p:nvPicPr>
            <p:blipFill>
              <a:blip r:embed="rId4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sp>
        <p:nvSpPr>
          <p:cNvPr id="11" name="文本框 10">
            <a:extLst>
              <a:ext uri="{FF2B5EF4-FFF2-40B4-BE49-F238E27FC236}">
                <a16:creationId xmlns:a16="http://schemas.microsoft.com/office/drawing/2014/main" id="{486B5942-F011-4F5A-BFF5-02F06706F33F}"/>
              </a:ext>
            </a:extLst>
          </p:cNvPr>
          <p:cNvSpPr txBox="1"/>
          <p:nvPr/>
        </p:nvSpPr>
        <p:spPr>
          <a:xfrm>
            <a:off x="4297016" y="5215935"/>
            <a:ext cx="1028487" cy="369332"/>
          </a:xfrm>
          <a:prstGeom prst="rect">
            <a:avLst/>
          </a:prstGeom>
          <a:noFill/>
        </p:spPr>
        <p:txBody>
          <a:bodyPr wrap="none" rtlCol="0">
            <a:spAutoFit/>
          </a:bodyPr>
          <a:lstStyle/>
          <a:p>
            <a:r>
              <a:rPr lang="zh-CN" altLang="en-US" spc="120" dirty="0">
                <a:solidFill>
                  <a:schemeClr val="bg1"/>
                </a:solidFill>
                <a:latin typeface="+mj-ea"/>
                <a:ea typeface="+mj-ea"/>
              </a:rPr>
              <a:t>多元宇宙</a:t>
            </a:r>
          </a:p>
        </p:txBody>
      </p:sp>
      <p:grpSp>
        <p:nvGrpSpPr>
          <p:cNvPr id="51" name="组合 50">
            <a:extLst>
              <a:ext uri="{FF2B5EF4-FFF2-40B4-BE49-F238E27FC236}">
                <a16:creationId xmlns:a16="http://schemas.microsoft.com/office/drawing/2014/main" id="{2F509878-8C6D-49AE-9C9A-24A6A548E935}"/>
              </a:ext>
            </a:extLst>
          </p:cNvPr>
          <p:cNvGrpSpPr/>
          <p:nvPr>
            <p:custDataLst>
              <p:tags r:id="rId1"/>
            </p:custDataLst>
          </p:nvPr>
        </p:nvGrpSpPr>
        <p:grpSpPr>
          <a:xfrm>
            <a:off x="3889850" y="5216285"/>
            <a:ext cx="363005" cy="368633"/>
            <a:chOff x="1620073" y="2433052"/>
            <a:chExt cx="1168223" cy="1186337"/>
          </a:xfrm>
        </p:grpSpPr>
        <p:sp>
          <p:nvSpPr>
            <p:cNvPr id="52" name="等腰三角形 51">
              <a:extLst>
                <a:ext uri="{FF2B5EF4-FFF2-40B4-BE49-F238E27FC236}">
                  <a16:creationId xmlns:a16="http://schemas.microsoft.com/office/drawing/2014/main" id="{98E0F5D5-1D22-442D-B3FA-6E23DAE34951}"/>
                </a:ext>
              </a:extLst>
            </p:cNvPr>
            <p:cNvSpPr/>
            <p:nvPr>
              <p:custDataLst>
                <p:tags r:id="rId17"/>
              </p:custDataLst>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3" name="等腰三角形 52">
              <a:extLst>
                <a:ext uri="{FF2B5EF4-FFF2-40B4-BE49-F238E27FC236}">
                  <a16:creationId xmlns:a16="http://schemas.microsoft.com/office/drawing/2014/main" id="{1B3A8E59-FC1F-444F-88D0-1824E1D66854}"/>
                </a:ext>
              </a:extLst>
            </p:cNvPr>
            <p:cNvSpPr/>
            <p:nvPr>
              <p:custDataLst>
                <p:tags r:id="rId18"/>
              </p:custDataLst>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54" name="等腰三角形 53">
              <a:extLst>
                <a:ext uri="{FF2B5EF4-FFF2-40B4-BE49-F238E27FC236}">
                  <a16:creationId xmlns:a16="http://schemas.microsoft.com/office/drawing/2014/main" id="{1D2E8505-89A1-4D47-89D7-66E5974E00F0}"/>
                </a:ext>
              </a:extLst>
            </p:cNvPr>
            <p:cNvSpPr/>
            <p:nvPr>
              <p:custDataLst>
                <p:tags r:id="rId19"/>
              </p:custDataLst>
            </p:nvPr>
          </p:nvSpPr>
          <p:spPr>
            <a:xfrm rot="10800000">
              <a:off x="1653494" y="2433052"/>
              <a:ext cx="1090889" cy="940422"/>
            </a:xfrm>
            <a:prstGeom prst="triangle">
              <a:avLst/>
            </a:prstGeom>
            <a:gradFill flip="none" rotWithShape="1">
              <a:gsLst>
                <a:gs pos="0">
                  <a:schemeClr val="bg1">
                    <a:alpha val="64000"/>
                  </a:schemeClr>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55" name="图片 54">
              <a:extLst>
                <a:ext uri="{FF2B5EF4-FFF2-40B4-BE49-F238E27FC236}">
                  <a16:creationId xmlns:a16="http://schemas.microsoft.com/office/drawing/2014/main" id="{9CA4B36B-B5FA-4ED2-841D-5F102FDD7ED9}"/>
                </a:ext>
              </a:extLst>
            </p:cNvPr>
            <p:cNvPicPr>
              <a:picLocks noChangeAspect="1"/>
            </p:cNvPicPr>
            <p:nvPr>
              <p:custDataLst>
                <p:tags r:id="rId20"/>
              </p:custDataLst>
            </p:nvPr>
          </p:nvPicPr>
          <p:blipFill>
            <a:blip r:embed="rId40"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56" name="图片 55">
              <a:extLst>
                <a:ext uri="{FF2B5EF4-FFF2-40B4-BE49-F238E27FC236}">
                  <a16:creationId xmlns:a16="http://schemas.microsoft.com/office/drawing/2014/main" id="{26F8B558-404B-4096-A62D-9B5D91FCCC37}"/>
                </a:ext>
              </a:extLst>
            </p:cNvPr>
            <p:cNvPicPr>
              <a:picLocks noChangeAspect="1"/>
            </p:cNvPicPr>
            <p:nvPr>
              <p:custDataLst>
                <p:tags r:id="rId21"/>
              </p:custDataLst>
            </p:nvPr>
          </p:nvPicPr>
          <p:blipFill>
            <a:blip r:embed="rId4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57" name="图片 56">
              <a:extLst>
                <a:ext uri="{FF2B5EF4-FFF2-40B4-BE49-F238E27FC236}">
                  <a16:creationId xmlns:a16="http://schemas.microsoft.com/office/drawing/2014/main" id="{553B9C75-6EB5-4B08-8CEB-2DF5CE109479}"/>
                </a:ext>
              </a:extLst>
            </p:cNvPr>
            <p:cNvPicPr>
              <a:picLocks noChangeAspect="1"/>
            </p:cNvPicPr>
            <p:nvPr>
              <p:custDataLst>
                <p:tags r:id="rId22"/>
              </p:custDataLst>
            </p:nvPr>
          </p:nvPicPr>
          <p:blipFill>
            <a:blip r:embed="rId41"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sp>
        <p:nvSpPr>
          <p:cNvPr id="13" name="文本框 12">
            <a:extLst>
              <a:ext uri="{FF2B5EF4-FFF2-40B4-BE49-F238E27FC236}">
                <a16:creationId xmlns:a16="http://schemas.microsoft.com/office/drawing/2014/main" id="{18C0E00A-1877-469F-A8A9-D3E51AD0F524}"/>
              </a:ext>
            </a:extLst>
          </p:cNvPr>
          <p:cNvSpPr txBox="1"/>
          <p:nvPr/>
        </p:nvSpPr>
        <p:spPr>
          <a:xfrm>
            <a:off x="9806135" y="5215935"/>
            <a:ext cx="1028487" cy="369332"/>
          </a:xfrm>
          <a:prstGeom prst="rect">
            <a:avLst/>
          </a:prstGeom>
          <a:noFill/>
        </p:spPr>
        <p:txBody>
          <a:bodyPr wrap="none" rtlCol="0">
            <a:spAutoFit/>
          </a:bodyPr>
          <a:lstStyle/>
          <a:p>
            <a:r>
              <a:rPr lang="zh-CN" altLang="en-US" spc="120" dirty="0">
                <a:solidFill>
                  <a:schemeClr val="bg1"/>
                </a:solidFill>
                <a:latin typeface="+mj-ea"/>
                <a:ea typeface="+mj-ea"/>
              </a:rPr>
              <a:t>超元宇宙</a:t>
            </a:r>
          </a:p>
        </p:txBody>
      </p:sp>
      <p:grpSp>
        <p:nvGrpSpPr>
          <p:cNvPr id="77" name="组合 76">
            <a:extLst>
              <a:ext uri="{FF2B5EF4-FFF2-40B4-BE49-F238E27FC236}">
                <a16:creationId xmlns:a16="http://schemas.microsoft.com/office/drawing/2014/main" id="{89CD861F-7604-401F-9BCF-879E1F2899F2}"/>
              </a:ext>
            </a:extLst>
          </p:cNvPr>
          <p:cNvGrpSpPr/>
          <p:nvPr/>
        </p:nvGrpSpPr>
        <p:grpSpPr>
          <a:xfrm>
            <a:off x="8919631" y="5180368"/>
            <a:ext cx="853530" cy="440466"/>
            <a:chOff x="8303021" y="5071871"/>
            <a:chExt cx="1031933" cy="532531"/>
          </a:xfrm>
        </p:grpSpPr>
        <p:sp>
          <p:nvSpPr>
            <p:cNvPr id="75" name="平行四边形 74">
              <a:extLst>
                <a:ext uri="{FF2B5EF4-FFF2-40B4-BE49-F238E27FC236}">
                  <a16:creationId xmlns:a16="http://schemas.microsoft.com/office/drawing/2014/main" id="{EDD00562-7AE2-41E6-8C0E-FACC5C851BAD}"/>
                </a:ext>
              </a:extLst>
            </p:cNvPr>
            <p:cNvSpPr/>
            <p:nvPr>
              <p:custDataLst>
                <p:tags r:id="rId2"/>
              </p:custDataLst>
            </p:nvPr>
          </p:nvSpPr>
          <p:spPr>
            <a:xfrm rot="10800000" flipH="1">
              <a:off x="8303021" y="5071871"/>
              <a:ext cx="1031933" cy="532531"/>
            </a:xfrm>
            <a:prstGeom prst="parallelogram">
              <a:avLst>
                <a:gd name="adj" fmla="val 53001"/>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grpSp>
          <p:nvGrpSpPr>
            <p:cNvPr id="59" name="组合 58">
              <a:extLst>
                <a:ext uri="{FF2B5EF4-FFF2-40B4-BE49-F238E27FC236}">
                  <a16:creationId xmlns:a16="http://schemas.microsoft.com/office/drawing/2014/main" id="{A0D9DFA8-8DFE-43DF-BA4B-9E996DCEBE47}"/>
                </a:ext>
              </a:extLst>
            </p:cNvPr>
            <p:cNvGrpSpPr/>
            <p:nvPr/>
          </p:nvGrpSpPr>
          <p:grpSpPr>
            <a:xfrm>
              <a:off x="8479455" y="5158074"/>
              <a:ext cx="692821" cy="369332"/>
              <a:chOff x="4197973" y="5163225"/>
              <a:chExt cx="692821" cy="369332"/>
            </a:xfrm>
          </p:grpSpPr>
          <p:grpSp>
            <p:nvGrpSpPr>
              <p:cNvPr id="60" name="组合 59">
                <a:extLst>
                  <a:ext uri="{FF2B5EF4-FFF2-40B4-BE49-F238E27FC236}">
                    <a16:creationId xmlns:a16="http://schemas.microsoft.com/office/drawing/2014/main" id="{7183A478-236A-4829-B487-E8DC7B0CDC9A}"/>
                  </a:ext>
                </a:extLst>
              </p:cNvPr>
              <p:cNvGrpSpPr/>
              <p:nvPr>
                <p:custDataLst>
                  <p:tags r:id="rId3"/>
                </p:custDataLst>
              </p:nvPr>
            </p:nvGrpSpPr>
            <p:grpSpPr>
              <a:xfrm>
                <a:off x="4197973" y="5163225"/>
                <a:ext cx="363693" cy="369332"/>
                <a:chOff x="1620073" y="2433052"/>
                <a:chExt cx="1168223" cy="1186337"/>
              </a:xfrm>
            </p:grpSpPr>
            <p:sp>
              <p:nvSpPr>
                <p:cNvPr id="68" name="等腰三角形 67">
                  <a:extLst>
                    <a:ext uri="{FF2B5EF4-FFF2-40B4-BE49-F238E27FC236}">
                      <a16:creationId xmlns:a16="http://schemas.microsoft.com/office/drawing/2014/main" id="{7AED7706-63D7-44A2-8BD0-0344E95AE55B}"/>
                    </a:ext>
                  </a:extLst>
                </p:cNvPr>
                <p:cNvSpPr/>
                <p:nvPr>
                  <p:custDataLst>
                    <p:tags r:id="rId11"/>
                  </p:custDataLst>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9" name="等腰三角形 68">
                  <a:extLst>
                    <a:ext uri="{FF2B5EF4-FFF2-40B4-BE49-F238E27FC236}">
                      <a16:creationId xmlns:a16="http://schemas.microsoft.com/office/drawing/2014/main" id="{D7F8912E-43C7-4DAF-8C8C-35ADA2E6AD92}"/>
                    </a:ext>
                  </a:extLst>
                </p:cNvPr>
                <p:cNvSpPr/>
                <p:nvPr>
                  <p:custDataLst>
                    <p:tags r:id="rId12"/>
                  </p:custDataLst>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70" name="等腰三角形 69">
                  <a:extLst>
                    <a:ext uri="{FF2B5EF4-FFF2-40B4-BE49-F238E27FC236}">
                      <a16:creationId xmlns:a16="http://schemas.microsoft.com/office/drawing/2014/main" id="{C78D2878-C184-4BDE-85A8-9AB3941DF154}"/>
                    </a:ext>
                  </a:extLst>
                </p:cNvPr>
                <p:cNvSpPr/>
                <p:nvPr>
                  <p:custDataLst>
                    <p:tags r:id="rId13"/>
                  </p:custDataLst>
                </p:nvPr>
              </p:nvSpPr>
              <p:spPr>
                <a:xfrm rot="10800000">
                  <a:off x="1653494" y="2433052"/>
                  <a:ext cx="1090889" cy="940422"/>
                </a:xfrm>
                <a:prstGeom prst="triangle">
                  <a:avLst/>
                </a:prstGeom>
                <a:gradFill flip="none" rotWithShape="1">
                  <a:gsLst>
                    <a:gs pos="0">
                      <a:schemeClr val="bg1">
                        <a:alpha val="64000"/>
                      </a:schemeClr>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71" name="图片 70">
                  <a:extLst>
                    <a:ext uri="{FF2B5EF4-FFF2-40B4-BE49-F238E27FC236}">
                      <a16:creationId xmlns:a16="http://schemas.microsoft.com/office/drawing/2014/main" id="{D9356AA5-2FF3-48F5-BE9C-9AABA4277609}"/>
                    </a:ext>
                  </a:extLst>
                </p:cNvPr>
                <p:cNvPicPr>
                  <a:picLocks noChangeAspect="1"/>
                </p:cNvPicPr>
                <p:nvPr>
                  <p:custDataLst>
                    <p:tags r:id="rId14"/>
                  </p:custDataLst>
                </p:nvPr>
              </p:nvPicPr>
              <p:blipFill>
                <a:blip r:embed="rId4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72" name="图片 71">
                  <a:extLst>
                    <a:ext uri="{FF2B5EF4-FFF2-40B4-BE49-F238E27FC236}">
                      <a16:creationId xmlns:a16="http://schemas.microsoft.com/office/drawing/2014/main" id="{5D2F0D9C-52A7-4C08-B364-C95C15B33E49}"/>
                    </a:ext>
                  </a:extLst>
                </p:cNvPr>
                <p:cNvPicPr>
                  <a:picLocks noChangeAspect="1"/>
                </p:cNvPicPr>
                <p:nvPr>
                  <p:custDataLst>
                    <p:tags r:id="rId15"/>
                  </p:custDataLst>
                </p:nvPr>
              </p:nvPicPr>
              <p:blipFill>
                <a:blip r:embed="rId4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73" name="图片 72">
                  <a:extLst>
                    <a:ext uri="{FF2B5EF4-FFF2-40B4-BE49-F238E27FC236}">
                      <a16:creationId xmlns:a16="http://schemas.microsoft.com/office/drawing/2014/main" id="{6EE8CA78-5DCF-4960-9C68-1B51C3A734AC}"/>
                    </a:ext>
                  </a:extLst>
                </p:cNvPr>
                <p:cNvPicPr>
                  <a:picLocks noChangeAspect="1"/>
                </p:cNvPicPr>
                <p:nvPr>
                  <p:custDataLst>
                    <p:tags r:id="rId16"/>
                  </p:custDataLst>
                </p:nvPr>
              </p:nvPicPr>
              <p:blipFill>
                <a:blip r:embed="rId4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nvGrpSpPr>
              <p:cNvPr id="61" name="组合 60">
                <a:extLst>
                  <a:ext uri="{FF2B5EF4-FFF2-40B4-BE49-F238E27FC236}">
                    <a16:creationId xmlns:a16="http://schemas.microsoft.com/office/drawing/2014/main" id="{602BF7C1-F588-4E78-8DC4-82DA1918EC3A}"/>
                  </a:ext>
                </a:extLst>
              </p:cNvPr>
              <p:cNvGrpSpPr/>
              <p:nvPr>
                <p:custDataLst>
                  <p:tags r:id="rId4"/>
                </p:custDataLst>
              </p:nvPr>
            </p:nvGrpSpPr>
            <p:grpSpPr>
              <a:xfrm flipV="1">
                <a:off x="4527101" y="5163225"/>
                <a:ext cx="363693" cy="369332"/>
                <a:chOff x="1620073" y="2433052"/>
                <a:chExt cx="1168223" cy="1186337"/>
              </a:xfrm>
            </p:grpSpPr>
            <p:sp>
              <p:nvSpPr>
                <p:cNvPr id="62" name="等腰三角形 61">
                  <a:extLst>
                    <a:ext uri="{FF2B5EF4-FFF2-40B4-BE49-F238E27FC236}">
                      <a16:creationId xmlns:a16="http://schemas.microsoft.com/office/drawing/2014/main" id="{00699760-6361-47F6-BE64-B4A58F748476}"/>
                    </a:ext>
                  </a:extLst>
                </p:cNvPr>
                <p:cNvSpPr/>
                <p:nvPr>
                  <p:custDataLst>
                    <p:tags r:id="rId5"/>
                  </p:custDataLst>
                </p:nvPr>
              </p:nvSpPr>
              <p:spPr>
                <a:xfrm rot="10800000">
                  <a:off x="1653494" y="2433052"/>
                  <a:ext cx="1090889" cy="940422"/>
                </a:xfrm>
                <a:prstGeom prst="triangle">
                  <a:avLst/>
                </a:prstGeom>
                <a:noFill/>
                <a:ln w="31115">
                  <a:gradFill>
                    <a:gsLst>
                      <a:gs pos="0">
                        <a:schemeClr val="accent2">
                          <a:lumMod val="75000"/>
                          <a:alpha val="50000"/>
                        </a:schemeClr>
                      </a:gs>
                      <a:gs pos="100000">
                        <a:schemeClr val="accent2">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3" name="等腰三角形 62">
                  <a:extLst>
                    <a:ext uri="{FF2B5EF4-FFF2-40B4-BE49-F238E27FC236}">
                      <a16:creationId xmlns:a16="http://schemas.microsoft.com/office/drawing/2014/main" id="{66CDD40B-59DD-4D71-A01F-310BD38EDFDC}"/>
                    </a:ext>
                  </a:extLst>
                </p:cNvPr>
                <p:cNvSpPr/>
                <p:nvPr>
                  <p:custDataLst>
                    <p:tags r:id="rId6"/>
                  </p:custDataLst>
                </p:nvPr>
              </p:nvSpPr>
              <p:spPr>
                <a:xfrm rot="10800000">
                  <a:off x="1629097" y="2567072"/>
                  <a:ext cx="1159199" cy="999310"/>
                </a:xfrm>
                <a:prstGeom prst="triangle">
                  <a:avLst/>
                </a:prstGeom>
                <a:noFill/>
                <a:ln w="31115">
                  <a:gradFill flip="none" rotWithShape="1">
                    <a:gsLst>
                      <a:gs pos="0">
                        <a:schemeClr val="accent2">
                          <a:lumMod val="75000"/>
                        </a:schemeClr>
                      </a:gs>
                      <a:gs pos="100000">
                        <a:schemeClr val="accent2"/>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sp>
              <p:nvSpPr>
                <p:cNvPr id="64" name="等腰三角形 63">
                  <a:extLst>
                    <a:ext uri="{FF2B5EF4-FFF2-40B4-BE49-F238E27FC236}">
                      <a16:creationId xmlns:a16="http://schemas.microsoft.com/office/drawing/2014/main" id="{D9F5ED7B-4175-4FA4-986F-EEA3B3BBD460}"/>
                    </a:ext>
                  </a:extLst>
                </p:cNvPr>
                <p:cNvSpPr/>
                <p:nvPr>
                  <p:custDataLst>
                    <p:tags r:id="rId7"/>
                  </p:custDataLst>
                </p:nvPr>
              </p:nvSpPr>
              <p:spPr>
                <a:xfrm rot="10800000">
                  <a:off x="1653494" y="2433052"/>
                  <a:ext cx="1090889" cy="940422"/>
                </a:xfrm>
                <a:prstGeom prst="triangle">
                  <a:avLst/>
                </a:prstGeom>
                <a:gradFill flip="none" rotWithShape="1">
                  <a:gsLst>
                    <a:gs pos="0">
                      <a:schemeClr val="bg1">
                        <a:alpha val="64000"/>
                      </a:schemeClr>
                    </a:gs>
                    <a:gs pos="36000">
                      <a:schemeClr val="bg1"/>
                    </a:gs>
                    <a:gs pos="66000">
                      <a:schemeClr val="accent2">
                        <a:alpha val="70000"/>
                      </a:schemeClr>
                    </a:gs>
                    <a:gs pos="100000">
                      <a:schemeClr val="accent2">
                        <a:alpha val="0"/>
                      </a:schemeClr>
                    </a:gs>
                  </a:gsLst>
                  <a:path path="shape">
                    <a:fillToRect l="50000" t="50000" r="50000" b="50000"/>
                  </a:path>
                  <a:tileRect/>
                </a:gra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lIns="32004" tIns="16002" rIns="32004" bIns="16002" rtlCol="0" anchor="ctr"/>
                <a:lstStyle/>
                <a:p>
                  <a:pPr algn="ctr"/>
                  <a:endParaRPr lang="zh-CN" altLang="en-US" sz="630"/>
                </a:p>
              </p:txBody>
            </p:sp>
            <p:pic>
              <p:nvPicPr>
                <p:cNvPr id="65" name="图片 64">
                  <a:extLst>
                    <a:ext uri="{FF2B5EF4-FFF2-40B4-BE49-F238E27FC236}">
                      <a16:creationId xmlns:a16="http://schemas.microsoft.com/office/drawing/2014/main" id="{525F1FC9-7ABF-4935-A9DF-3B9BA8888F0B}"/>
                    </a:ext>
                  </a:extLst>
                </p:cNvPr>
                <p:cNvPicPr>
                  <a:picLocks noChangeAspect="1"/>
                </p:cNvPicPr>
                <p:nvPr>
                  <p:custDataLst>
                    <p:tags r:id="rId8"/>
                  </p:custDataLst>
                </p:nvPr>
              </p:nvPicPr>
              <p:blipFill>
                <a:blip r:embed="rId4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620073" y="2508997"/>
                  <a:ext cx="1124310" cy="133645"/>
                </a:xfrm>
                <a:prstGeom prst="rect">
                  <a:avLst/>
                </a:prstGeom>
                <a:effectLst/>
              </p:spPr>
            </p:pic>
            <p:pic>
              <p:nvPicPr>
                <p:cNvPr id="66" name="图片 65">
                  <a:extLst>
                    <a:ext uri="{FF2B5EF4-FFF2-40B4-BE49-F238E27FC236}">
                      <a16:creationId xmlns:a16="http://schemas.microsoft.com/office/drawing/2014/main" id="{950A27FF-B4CF-4031-9F83-5DCBD4034607}"/>
                    </a:ext>
                  </a:extLst>
                </p:cNvPr>
                <p:cNvPicPr>
                  <a:picLocks noChangeAspect="1"/>
                </p:cNvPicPr>
                <p:nvPr>
                  <p:custDataLst>
                    <p:tags r:id="rId9"/>
                  </p:custDataLst>
                </p:nvPr>
              </p:nvPicPr>
              <p:blipFill>
                <a:blip r:embed="rId4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3598604">
                  <a:off x="1340314" y="2973853"/>
                  <a:ext cx="1124317" cy="166756"/>
                </a:xfrm>
                <a:prstGeom prst="rect">
                  <a:avLst/>
                </a:prstGeom>
                <a:effectLst/>
              </p:spPr>
            </p:pic>
            <p:pic>
              <p:nvPicPr>
                <p:cNvPr id="67" name="图片 66">
                  <a:extLst>
                    <a:ext uri="{FF2B5EF4-FFF2-40B4-BE49-F238E27FC236}">
                      <a16:creationId xmlns:a16="http://schemas.microsoft.com/office/drawing/2014/main" id="{D0546DD7-DA36-4C75-92DA-2DD6BB1C90F5}"/>
                    </a:ext>
                  </a:extLst>
                </p:cNvPr>
                <p:cNvPicPr>
                  <a:picLocks noChangeAspect="1"/>
                </p:cNvPicPr>
                <p:nvPr>
                  <p:custDataLst>
                    <p:tags r:id="rId10"/>
                  </p:custDataLst>
                </p:nvPr>
              </p:nvPicPr>
              <p:blipFill>
                <a:blip r:embed="rId4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8001396" flipV="1">
                  <a:off x="1925926" y="2973851"/>
                  <a:ext cx="1124317" cy="166756"/>
                </a:xfrm>
                <a:prstGeom prst="rect">
                  <a:avLst/>
                </a:prstGeom>
                <a:effectLst/>
              </p:spPr>
            </p:pic>
          </p:grpSp>
        </p:grpSp>
      </p:grpSp>
      <p:sp>
        <p:nvSpPr>
          <p:cNvPr id="95" name="矩形 94">
            <a:extLst>
              <a:ext uri="{FF2B5EF4-FFF2-40B4-BE49-F238E27FC236}">
                <a16:creationId xmlns:a16="http://schemas.microsoft.com/office/drawing/2014/main" id="{5A5FF51D-C09A-424C-8A1D-21F96D64B1A3}"/>
              </a:ext>
            </a:extLst>
          </p:cNvPr>
          <p:cNvSpPr/>
          <p:nvPr/>
        </p:nvSpPr>
        <p:spPr>
          <a:xfrm>
            <a:off x="1517825" y="1754147"/>
            <a:ext cx="1631455" cy="3180107"/>
          </a:xfrm>
          <a:prstGeom prst="rect">
            <a:avLst/>
          </a:prstGeom>
          <a:solidFill>
            <a:schemeClr val="tx1">
              <a:alpha val="80000"/>
            </a:schemeClr>
          </a:solidFill>
          <a:ln w="127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id="{DDDA44A4-2001-4E33-B68E-02A802F83882}"/>
              </a:ext>
            </a:extLst>
          </p:cNvPr>
          <p:cNvSpPr txBox="1"/>
          <p:nvPr/>
        </p:nvSpPr>
        <p:spPr>
          <a:xfrm>
            <a:off x="1838512" y="2652020"/>
            <a:ext cx="1028487" cy="369332"/>
          </a:xfrm>
          <a:prstGeom prst="rect">
            <a:avLst/>
          </a:prstGeom>
          <a:noFill/>
        </p:spPr>
        <p:txBody>
          <a:bodyPr wrap="none" rtlCol="0">
            <a:spAutoFit/>
          </a:bodyPr>
          <a:lstStyle/>
          <a:p>
            <a:r>
              <a:rPr lang="zh-CN" altLang="en-US" spc="120" dirty="0">
                <a:solidFill>
                  <a:schemeClr val="bg1"/>
                </a:solidFill>
                <a:latin typeface="+mj-ea"/>
                <a:ea typeface="+mj-ea"/>
              </a:rPr>
              <a:t>统一身份</a:t>
            </a:r>
          </a:p>
        </p:txBody>
      </p:sp>
      <p:sp>
        <p:nvSpPr>
          <p:cNvPr id="6" name="文本框 5">
            <a:extLst>
              <a:ext uri="{FF2B5EF4-FFF2-40B4-BE49-F238E27FC236}">
                <a16:creationId xmlns:a16="http://schemas.microsoft.com/office/drawing/2014/main" id="{A01F3070-7746-4887-826A-90757C8FFE50}"/>
              </a:ext>
            </a:extLst>
          </p:cNvPr>
          <p:cNvSpPr txBox="1"/>
          <p:nvPr/>
        </p:nvSpPr>
        <p:spPr>
          <a:xfrm>
            <a:off x="3833928" y="2652020"/>
            <a:ext cx="686085" cy="369332"/>
          </a:xfrm>
          <a:prstGeom prst="rect">
            <a:avLst/>
          </a:prstGeom>
          <a:noFill/>
        </p:spPr>
        <p:txBody>
          <a:bodyPr wrap="none" rtlCol="0">
            <a:spAutoFit/>
          </a:bodyPr>
          <a:lstStyle/>
          <a:p>
            <a:r>
              <a:rPr lang="en-US" altLang="zh-CN" spc="120" dirty="0">
                <a:solidFill>
                  <a:schemeClr val="bg1"/>
                </a:solidFill>
                <a:latin typeface="+mj-ea"/>
                <a:ea typeface="+mj-ea"/>
              </a:rPr>
              <a:t>UGC</a:t>
            </a:r>
            <a:endParaRPr lang="zh-CN" altLang="en-US" spc="120" dirty="0">
              <a:solidFill>
                <a:schemeClr val="bg1"/>
              </a:solidFill>
              <a:latin typeface="+mj-ea"/>
              <a:ea typeface="+mj-ea"/>
            </a:endParaRPr>
          </a:p>
        </p:txBody>
      </p:sp>
      <p:sp>
        <p:nvSpPr>
          <p:cNvPr id="5" name="文本框 4">
            <a:extLst>
              <a:ext uri="{FF2B5EF4-FFF2-40B4-BE49-F238E27FC236}">
                <a16:creationId xmlns:a16="http://schemas.microsoft.com/office/drawing/2014/main" id="{AB15ACF4-35A7-4262-B261-0159F04D9807}"/>
              </a:ext>
            </a:extLst>
          </p:cNvPr>
          <p:cNvSpPr txBox="1"/>
          <p:nvPr/>
        </p:nvSpPr>
        <p:spPr>
          <a:xfrm>
            <a:off x="5529644" y="2652020"/>
            <a:ext cx="1028487" cy="369332"/>
          </a:xfrm>
          <a:prstGeom prst="rect">
            <a:avLst/>
          </a:prstGeom>
          <a:noFill/>
        </p:spPr>
        <p:txBody>
          <a:bodyPr wrap="none" rtlCol="0">
            <a:spAutoFit/>
          </a:bodyPr>
          <a:lstStyle/>
          <a:p>
            <a:r>
              <a:rPr lang="zh-CN" altLang="en-US" spc="120" dirty="0">
                <a:solidFill>
                  <a:schemeClr val="bg1"/>
                </a:solidFill>
                <a:latin typeface="+mj-ea"/>
                <a:ea typeface="+mj-ea"/>
              </a:rPr>
              <a:t>人机互动</a:t>
            </a:r>
          </a:p>
        </p:txBody>
      </p:sp>
      <p:sp>
        <p:nvSpPr>
          <p:cNvPr id="7" name="文本框 6">
            <a:extLst>
              <a:ext uri="{FF2B5EF4-FFF2-40B4-BE49-F238E27FC236}">
                <a16:creationId xmlns:a16="http://schemas.microsoft.com/office/drawing/2014/main" id="{2F6FE357-9542-4AB1-9455-06B12287C08F}"/>
              </a:ext>
            </a:extLst>
          </p:cNvPr>
          <p:cNvSpPr txBox="1"/>
          <p:nvPr/>
        </p:nvSpPr>
        <p:spPr>
          <a:xfrm>
            <a:off x="7385953" y="2652020"/>
            <a:ext cx="1028487" cy="369332"/>
          </a:xfrm>
          <a:prstGeom prst="rect">
            <a:avLst/>
          </a:prstGeom>
          <a:noFill/>
        </p:spPr>
        <p:txBody>
          <a:bodyPr wrap="none" rtlCol="0">
            <a:spAutoFit/>
          </a:bodyPr>
          <a:lstStyle/>
          <a:p>
            <a:r>
              <a:rPr lang="zh-CN" altLang="en-US" spc="120" dirty="0">
                <a:solidFill>
                  <a:schemeClr val="bg1"/>
                </a:solidFill>
                <a:latin typeface="+mj-ea"/>
                <a:ea typeface="+mj-ea"/>
              </a:rPr>
              <a:t>经济系统</a:t>
            </a:r>
          </a:p>
        </p:txBody>
      </p:sp>
      <p:sp>
        <p:nvSpPr>
          <p:cNvPr id="9" name="文本框 8">
            <a:extLst>
              <a:ext uri="{FF2B5EF4-FFF2-40B4-BE49-F238E27FC236}">
                <a16:creationId xmlns:a16="http://schemas.microsoft.com/office/drawing/2014/main" id="{B8DA61EC-7512-421F-9A14-3555DA42D19D}"/>
              </a:ext>
            </a:extLst>
          </p:cNvPr>
          <p:cNvSpPr txBox="1"/>
          <p:nvPr/>
        </p:nvSpPr>
        <p:spPr>
          <a:xfrm>
            <a:off x="9347997" y="2652020"/>
            <a:ext cx="1028487" cy="369332"/>
          </a:xfrm>
          <a:prstGeom prst="rect">
            <a:avLst/>
          </a:prstGeom>
          <a:noFill/>
        </p:spPr>
        <p:txBody>
          <a:bodyPr wrap="none" rtlCol="0">
            <a:spAutoFit/>
          </a:bodyPr>
          <a:lstStyle/>
          <a:p>
            <a:r>
              <a:rPr lang="zh-CN" altLang="en-US" spc="120" dirty="0">
                <a:solidFill>
                  <a:schemeClr val="bg1"/>
                </a:solidFill>
                <a:latin typeface="+mj-ea"/>
                <a:ea typeface="+mj-ea"/>
              </a:rPr>
              <a:t>虚实结合</a:t>
            </a:r>
          </a:p>
        </p:txBody>
      </p:sp>
      <p:pic>
        <p:nvPicPr>
          <p:cNvPr id="103" name="图形 102" descr="用户">
            <a:extLst>
              <a:ext uri="{FF2B5EF4-FFF2-40B4-BE49-F238E27FC236}">
                <a16:creationId xmlns:a16="http://schemas.microsoft.com/office/drawing/2014/main" id="{F50C473F-B75A-4C5C-AA46-65A98E3BEF1F}"/>
              </a:ext>
            </a:extLst>
          </p:cNvPr>
          <p:cNvPicPr>
            <a:picLocks noChangeAspect="1"/>
          </p:cNvPicPr>
          <p:nvPr/>
        </p:nvPicPr>
        <p:blipFill>
          <a:blip r:embed="rId44" cstate="screen">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2115896" y="2130003"/>
            <a:ext cx="435313" cy="435313"/>
          </a:xfrm>
          <a:prstGeom prst="rect">
            <a:avLst/>
          </a:prstGeom>
        </p:spPr>
      </p:pic>
      <p:sp>
        <p:nvSpPr>
          <p:cNvPr id="104" name="等腰三角形 103">
            <a:extLst>
              <a:ext uri="{FF2B5EF4-FFF2-40B4-BE49-F238E27FC236}">
                <a16:creationId xmlns:a16="http://schemas.microsoft.com/office/drawing/2014/main" id="{59E389B6-21FB-4231-A8DF-96F2AC54AC34}"/>
              </a:ext>
            </a:extLst>
          </p:cNvPr>
          <p:cNvSpPr/>
          <p:nvPr/>
        </p:nvSpPr>
        <p:spPr>
          <a:xfrm>
            <a:off x="1989408" y="2002223"/>
            <a:ext cx="688288" cy="491272"/>
          </a:xfrm>
          <a:prstGeom prst="triangle">
            <a:avLst/>
          </a:prstGeom>
          <a:noFill/>
          <a:ln w="12700">
            <a:solidFill>
              <a:schemeClr val="accent1">
                <a:lumMod val="60000"/>
                <a:lumOff val="40000"/>
              </a:schemeClr>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a:extLst>
              <a:ext uri="{FF2B5EF4-FFF2-40B4-BE49-F238E27FC236}">
                <a16:creationId xmlns:a16="http://schemas.microsoft.com/office/drawing/2014/main" id="{09DB87B3-2FED-47AC-A0A1-CFC7AD936C63}"/>
              </a:ext>
            </a:extLst>
          </p:cNvPr>
          <p:cNvGrpSpPr/>
          <p:nvPr/>
        </p:nvGrpSpPr>
        <p:grpSpPr>
          <a:xfrm rot="10800000">
            <a:off x="3384319" y="2002223"/>
            <a:ext cx="591669" cy="154966"/>
            <a:chOff x="4293068" y="2877086"/>
            <a:chExt cx="591669" cy="154966"/>
          </a:xfrm>
        </p:grpSpPr>
        <p:grpSp>
          <p:nvGrpSpPr>
            <p:cNvPr id="107" name="组合 106">
              <a:extLst>
                <a:ext uri="{FF2B5EF4-FFF2-40B4-BE49-F238E27FC236}">
                  <a16:creationId xmlns:a16="http://schemas.microsoft.com/office/drawing/2014/main" id="{89E527CE-E431-46FD-A5F2-612D7F410B0A}"/>
                </a:ext>
              </a:extLst>
            </p:cNvPr>
            <p:cNvGrpSpPr/>
            <p:nvPr/>
          </p:nvGrpSpPr>
          <p:grpSpPr>
            <a:xfrm rot="16200000">
              <a:off x="4367051" y="2812728"/>
              <a:ext cx="145341" cy="293308"/>
              <a:chOff x="2061949" y="5121387"/>
              <a:chExt cx="145341" cy="293308"/>
            </a:xfrm>
          </p:grpSpPr>
          <p:sp>
            <p:nvSpPr>
              <p:cNvPr id="111" name="箭头: V 形 110">
                <a:extLst>
                  <a:ext uri="{FF2B5EF4-FFF2-40B4-BE49-F238E27FC236}">
                    <a16:creationId xmlns:a16="http://schemas.microsoft.com/office/drawing/2014/main" id="{015E7C55-8CF1-4B00-98DB-40029778189D}"/>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箭头: V 形 111">
                <a:extLst>
                  <a:ext uri="{FF2B5EF4-FFF2-40B4-BE49-F238E27FC236}">
                    <a16:creationId xmlns:a16="http://schemas.microsoft.com/office/drawing/2014/main" id="{542D5BC1-8C58-4ABE-86B6-DE5345487606}"/>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8" name="组合 107">
              <a:extLst>
                <a:ext uri="{FF2B5EF4-FFF2-40B4-BE49-F238E27FC236}">
                  <a16:creationId xmlns:a16="http://schemas.microsoft.com/office/drawing/2014/main" id="{2B49269B-317C-4B19-AAA7-E3D4E029DE41}"/>
                </a:ext>
              </a:extLst>
            </p:cNvPr>
            <p:cNvGrpSpPr/>
            <p:nvPr/>
          </p:nvGrpSpPr>
          <p:grpSpPr>
            <a:xfrm rot="16200000">
              <a:off x="4665412" y="2803103"/>
              <a:ext cx="145341" cy="293308"/>
              <a:chOff x="2061949" y="5121387"/>
              <a:chExt cx="145341" cy="293308"/>
            </a:xfrm>
          </p:grpSpPr>
          <p:sp>
            <p:nvSpPr>
              <p:cNvPr id="109" name="箭头: V 形 108">
                <a:extLst>
                  <a:ext uri="{FF2B5EF4-FFF2-40B4-BE49-F238E27FC236}">
                    <a16:creationId xmlns:a16="http://schemas.microsoft.com/office/drawing/2014/main" id="{669B095A-77BD-4D2D-B007-22AC84AD03F1}"/>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箭头: V 形 109">
                <a:extLst>
                  <a:ext uri="{FF2B5EF4-FFF2-40B4-BE49-F238E27FC236}">
                    <a16:creationId xmlns:a16="http://schemas.microsoft.com/office/drawing/2014/main" id="{32188743-4C79-4E94-AFC3-1A7E7966E182}"/>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13" name="组合 112">
            <a:extLst>
              <a:ext uri="{FF2B5EF4-FFF2-40B4-BE49-F238E27FC236}">
                <a16:creationId xmlns:a16="http://schemas.microsoft.com/office/drawing/2014/main" id="{B8AE613E-B098-4653-8BB1-A7C1189F04FE}"/>
              </a:ext>
            </a:extLst>
          </p:cNvPr>
          <p:cNvGrpSpPr/>
          <p:nvPr/>
        </p:nvGrpSpPr>
        <p:grpSpPr>
          <a:xfrm rot="10800000" flipH="1">
            <a:off x="10067096" y="2007035"/>
            <a:ext cx="591669" cy="154966"/>
            <a:chOff x="4293068" y="2877086"/>
            <a:chExt cx="591669" cy="154966"/>
          </a:xfrm>
        </p:grpSpPr>
        <p:grpSp>
          <p:nvGrpSpPr>
            <p:cNvPr id="114" name="组合 113">
              <a:extLst>
                <a:ext uri="{FF2B5EF4-FFF2-40B4-BE49-F238E27FC236}">
                  <a16:creationId xmlns:a16="http://schemas.microsoft.com/office/drawing/2014/main" id="{422365E7-6B51-4898-B767-D3C31B688942}"/>
                </a:ext>
              </a:extLst>
            </p:cNvPr>
            <p:cNvGrpSpPr/>
            <p:nvPr/>
          </p:nvGrpSpPr>
          <p:grpSpPr>
            <a:xfrm rot="16200000">
              <a:off x="4367051" y="2812728"/>
              <a:ext cx="145341" cy="293308"/>
              <a:chOff x="2061949" y="5121387"/>
              <a:chExt cx="145341" cy="293308"/>
            </a:xfrm>
          </p:grpSpPr>
          <p:sp>
            <p:nvSpPr>
              <p:cNvPr id="118" name="箭头: V 形 117">
                <a:extLst>
                  <a:ext uri="{FF2B5EF4-FFF2-40B4-BE49-F238E27FC236}">
                    <a16:creationId xmlns:a16="http://schemas.microsoft.com/office/drawing/2014/main" id="{1826F3C6-FC2C-4922-ADE9-960204D06F52}"/>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箭头: V 形 118">
                <a:extLst>
                  <a:ext uri="{FF2B5EF4-FFF2-40B4-BE49-F238E27FC236}">
                    <a16:creationId xmlns:a16="http://schemas.microsoft.com/office/drawing/2014/main" id="{02A6F9DE-C687-41A8-AA69-D66BEF27D411}"/>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5" name="组合 114">
              <a:extLst>
                <a:ext uri="{FF2B5EF4-FFF2-40B4-BE49-F238E27FC236}">
                  <a16:creationId xmlns:a16="http://schemas.microsoft.com/office/drawing/2014/main" id="{895D5B98-D7B6-4500-8043-06771ADB1D45}"/>
                </a:ext>
              </a:extLst>
            </p:cNvPr>
            <p:cNvGrpSpPr/>
            <p:nvPr/>
          </p:nvGrpSpPr>
          <p:grpSpPr>
            <a:xfrm rot="16200000">
              <a:off x="4665412" y="2803103"/>
              <a:ext cx="145341" cy="293308"/>
              <a:chOff x="2061949" y="5121387"/>
              <a:chExt cx="145341" cy="293308"/>
            </a:xfrm>
          </p:grpSpPr>
          <p:sp>
            <p:nvSpPr>
              <p:cNvPr id="116" name="箭头: V 形 115">
                <a:extLst>
                  <a:ext uri="{FF2B5EF4-FFF2-40B4-BE49-F238E27FC236}">
                    <a16:creationId xmlns:a16="http://schemas.microsoft.com/office/drawing/2014/main" id="{54C0F72C-15A2-448D-BA5E-C7B8CDF2AAE9}"/>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箭头: V 形 116">
                <a:extLst>
                  <a:ext uri="{FF2B5EF4-FFF2-40B4-BE49-F238E27FC236}">
                    <a16:creationId xmlns:a16="http://schemas.microsoft.com/office/drawing/2014/main" id="{B77E9A37-08B3-45A8-8595-CD99C8045CD4}"/>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cxnSp>
        <p:nvCxnSpPr>
          <p:cNvPr id="121" name="直接连接符 120">
            <a:extLst>
              <a:ext uri="{FF2B5EF4-FFF2-40B4-BE49-F238E27FC236}">
                <a16:creationId xmlns:a16="http://schemas.microsoft.com/office/drawing/2014/main" id="{2F30E918-1828-4E16-8C32-BAAEEF99B65B}"/>
              </a:ext>
            </a:extLst>
          </p:cNvPr>
          <p:cNvCxnSpPr/>
          <p:nvPr/>
        </p:nvCxnSpPr>
        <p:spPr>
          <a:xfrm>
            <a:off x="4090827" y="2074893"/>
            <a:ext cx="5757215" cy="0"/>
          </a:xfrm>
          <a:prstGeom prst="line">
            <a:avLst/>
          </a:prstGeom>
          <a:ln w="12700">
            <a:gradFill>
              <a:gsLst>
                <a:gs pos="0">
                  <a:schemeClr val="accent2">
                    <a:lumMod val="50000"/>
                  </a:schemeClr>
                </a:gs>
                <a:gs pos="100000">
                  <a:schemeClr val="accent2">
                    <a:lumMod val="7500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124" name="组合 123">
            <a:extLst>
              <a:ext uri="{FF2B5EF4-FFF2-40B4-BE49-F238E27FC236}">
                <a16:creationId xmlns:a16="http://schemas.microsoft.com/office/drawing/2014/main" id="{49A12470-50FB-4877-94D2-A0C024470B99}"/>
              </a:ext>
            </a:extLst>
          </p:cNvPr>
          <p:cNvGrpSpPr/>
          <p:nvPr/>
        </p:nvGrpSpPr>
        <p:grpSpPr>
          <a:xfrm rot="5400000">
            <a:off x="3293360" y="5274503"/>
            <a:ext cx="145341" cy="293308"/>
            <a:chOff x="2061949" y="5121387"/>
            <a:chExt cx="145341" cy="293308"/>
          </a:xfrm>
        </p:grpSpPr>
        <p:sp>
          <p:nvSpPr>
            <p:cNvPr id="125" name="箭头: V 形 124">
              <a:extLst>
                <a:ext uri="{FF2B5EF4-FFF2-40B4-BE49-F238E27FC236}">
                  <a16:creationId xmlns:a16="http://schemas.microsoft.com/office/drawing/2014/main" id="{C1A9FFEC-BB32-4905-87E0-2A866549FFFC}"/>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箭头: V 形 125">
              <a:extLst>
                <a:ext uri="{FF2B5EF4-FFF2-40B4-BE49-F238E27FC236}">
                  <a16:creationId xmlns:a16="http://schemas.microsoft.com/office/drawing/2014/main" id="{047BF029-6135-42E5-9C1E-DC1E5775D5DA}"/>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9" name="组合 128">
            <a:extLst>
              <a:ext uri="{FF2B5EF4-FFF2-40B4-BE49-F238E27FC236}">
                <a16:creationId xmlns:a16="http://schemas.microsoft.com/office/drawing/2014/main" id="{1C58658A-1263-4E96-AE0A-C73EC6BD0AE8}"/>
              </a:ext>
            </a:extLst>
          </p:cNvPr>
          <p:cNvGrpSpPr/>
          <p:nvPr/>
        </p:nvGrpSpPr>
        <p:grpSpPr>
          <a:xfrm rot="5400000">
            <a:off x="5687967" y="5289416"/>
            <a:ext cx="145341" cy="293308"/>
            <a:chOff x="2061949" y="5121387"/>
            <a:chExt cx="145341" cy="293308"/>
          </a:xfrm>
        </p:grpSpPr>
        <p:sp>
          <p:nvSpPr>
            <p:cNvPr id="130" name="箭头: V 形 129">
              <a:extLst>
                <a:ext uri="{FF2B5EF4-FFF2-40B4-BE49-F238E27FC236}">
                  <a16:creationId xmlns:a16="http://schemas.microsoft.com/office/drawing/2014/main" id="{DDC26F06-53AA-45B5-B6A8-1570CB3C707B}"/>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1" name="箭头: V 形 130">
              <a:extLst>
                <a:ext uri="{FF2B5EF4-FFF2-40B4-BE49-F238E27FC236}">
                  <a16:creationId xmlns:a16="http://schemas.microsoft.com/office/drawing/2014/main" id="{F5B6D77D-51FD-4ED6-8BC7-347EB5DBBEFE}"/>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2" name="组合 131">
            <a:extLst>
              <a:ext uri="{FF2B5EF4-FFF2-40B4-BE49-F238E27FC236}">
                <a16:creationId xmlns:a16="http://schemas.microsoft.com/office/drawing/2014/main" id="{6EF6B482-35C3-4E48-871E-44A43B758EE6}"/>
              </a:ext>
            </a:extLst>
          </p:cNvPr>
          <p:cNvGrpSpPr/>
          <p:nvPr/>
        </p:nvGrpSpPr>
        <p:grpSpPr>
          <a:xfrm rot="5400000">
            <a:off x="8367715" y="5284247"/>
            <a:ext cx="145341" cy="293308"/>
            <a:chOff x="2061949" y="5121387"/>
            <a:chExt cx="145341" cy="293308"/>
          </a:xfrm>
        </p:grpSpPr>
        <p:sp>
          <p:nvSpPr>
            <p:cNvPr id="133" name="箭头: V 形 132">
              <a:extLst>
                <a:ext uri="{FF2B5EF4-FFF2-40B4-BE49-F238E27FC236}">
                  <a16:creationId xmlns:a16="http://schemas.microsoft.com/office/drawing/2014/main" id="{32A75E48-C67F-4F37-9FFF-B1FC2045ADA1}"/>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箭头: V 形 133">
              <a:extLst>
                <a:ext uri="{FF2B5EF4-FFF2-40B4-BE49-F238E27FC236}">
                  <a16:creationId xmlns:a16="http://schemas.microsoft.com/office/drawing/2014/main" id="{5243558D-CE4F-4B46-9834-D181ABA42955}"/>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5" name="圆: 空心 134">
            <a:extLst>
              <a:ext uri="{FF2B5EF4-FFF2-40B4-BE49-F238E27FC236}">
                <a16:creationId xmlns:a16="http://schemas.microsoft.com/office/drawing/2014/main" id="{3EAA0AFD-75F7-4DCC-9801-7194535031DF}"/>
              </a:ext>
            </a:extLst>
          </p:cNvPr>
          <p:cNvSpPr/>
          <p:nvPr/>
        </p:nvSpPr>
        <p:spPr>
          <a:xfrm>
            <a:off x="548124" y="5659010"/>
            <a:ext cx="797859" cy="797859"/>
          </a:xfrm>
          <a:prstGeom prst="donut">
            <a:avLst>
              <a:gd name="adj" fmla="val 8746"/>
            </a:avLst>
          </a:prstGeom>
          <a:solidFill>
            <a:schemeClr val="accent2"/>
          </a:solidFill>
          <a:ln w="12700">
            <a:solidFill>
              <a:schemeClr val="accent2"/>
            </a:solidFill>
          </a:ln>
          <a:effectLst>
            <a:glow rad="63500">
              <a:schemeClr val="accent2">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8" name="图片 137">
            <a:extLst>
              <a:ext uri="{FF2B5EF4-FFF2-40B4-BE49-F238E27FC236}">
                <a16:creationId xmlns:a16="http://schemas.microsoft.com/office/drawing/2014/main" id="{CA64A23F-0BC7-45A8-B7D6-685F1B08EA11}"/>
              </a:ext>
            </a:extLst>
          </p:cNvPr>
          <p:cNvPicPr>
            <a:picLocks noChangeAspect="1"/>
          </p:cNvPicPr>
          <p:nvPr/>
        </p:nvPicPr>
        <p:blipFill>
          <a:blip r:embed="rId4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947054" y="5902943"/>
            <a:ext cx="3212314" cy="309995"/>
          </a:xfrm>
          <a:prstGeom prst="rect">
            <a:avLst/>
          </a:prstGeom>
        </p:spPr>
      </p:pic>
      <p:sp>
        <p:nvSpPr>
          <p:cNvPr id="83" name="文本框 82">
            <a:extLst>
              <a:ext uri="{FF2B5EF4-FFF2-40B4-BE49-F238E27FC236}">
                <a16:creationId xmlns:a16="http://schemas.microsoft.com/office/drawing/2014/main" id="{E06E3A80-A31F-483F-8528-BB5A3D440DEA}"/>
              </a:ext>
            </a:extLst>
          </p:cNvPr>
          <p:cNvSpPr txBox="1"/>
          <p:nvPr/>
        </p:nvSpPr>
        <p:spPr>
          <a:xfrm>
            <a:off x="1596815" y="3151558"/>
            <a:ext cx="1504296" cy="1110817"/>
          </a:xfrm>
          <a:prstGeom prst="rect">
            <a:avLst/>
          </a:prstGeom>
          <a:noFill/>
        </p:spPr>
        <p:txBody>
          <a:bodyPr wrap="square">
            <a:spAutoFit/>
          </a:bodyPr>
          <a:lstStyle/>
          <a:p>
            <a:pPr algn="ctr">
              <a:lnSpc>
                <a:spcPct val="120000"/>
              </a:lnSpc>
            </a:pPr>
            <a:r>
              <a:rPr lang="zh-CN" altLang="en-US" sz="1400" spc="120" dirty="0">
                <a:solidFill>
                  <a:schemeClr val="bg1">
                    <a:lumMod val="65000"/>
                  </a:schemeClr>
                </a:solidFill>
              </a:rPr>
              <a:t>元宇宙无法完全脱离现实世界，它平行于现实世界</a:t>
            </a:r>
          </a:p>
        </p:txBody>
      </p:sp>
      <p:sp>
        <p:nvSpPr>
          <p:cNvPr id="97" name="文本框 96">
            <a:extLst>
              <a:ext uri="{FF2B5EF4-FFF2-40B4-BE49-F238E27FC236}">
                <a16:creationId xmlns:a16="http://schemas.microsoft.com/office/drawing/2014/main" id="{B6B28947-50C6-4340-9DD6-0AAF54F33AE3}"/>
              </a:ext>
            </a:extLst>
          </p:cNvPr>
          <p:cNvSpPr txBox="1"/>
          <p:nvPr/>
        </p:nvSpPr>
        <p:spPr>
          <a:xfrm>
            <a:off x="1600408" y="4361409"/>
            <a:ext cx="1439383" cy="400110"/>
          </a:xfrm>
          <a:prstGeom prst="rect">
            <a:avLst/>
          </a:prstGeom>
          <a:noFill/>
        </p:spPr>
        <p:txBody>
          <a:bodyPr wrap="square">
            <a:spAutoFit/>
          </a:bodyPr>
          <a:lstStyle/>
          <a:p>
            <a:pPr algn="ctr"/>
            <a:r>
              <a:rPr lang="en-US" altLang="zh-CN" sz="1000" dirty="0">
                <a:solidFill>
                  <a:schemeClr val="bg1">
                    <a:lumMod val="65000"/>
                  </a:schemeClr>
                </a:solidFill>
                <a:latin typeface="+mn-ea"/>
              </a:rPr>
              <a:t>Lorem ipsum lor sit amet, </a:t>
            </a:r>
            <a:r>
              <a:rPr lang="en-US" altLang="zh-CN" sz="1000" dirty="0" err="1">
                <a:solidFill>
                  <a:schemeClr val="bg1">
                    <a:lumMod val="65000"/>
                  </a:schemeClr>
                </a:solidFill>
                <a:latin typeface="+mn-ea"/>
              </a:rPr>
              <a:t>consectetue</a:t>
            </a:r>
            <a:endParaRPr lang="en-US" altLang="zh-CN" sz="1000" dirty="0">
              <a:solidFill>
                <a:schemeClr val="bg1">
                  <a:lumMod val="65000"/>
                </a:schemeClr>
              </a:solidFill>
              <a:latin typeface="+mn-ea"/>
            </a:endParaRPr>
          </a:p>
        </p:txBody>
      </p:sp>
      <p:sp>
        <p:nvSpPr>
          <p:cNvPr id="142" name="文本框 141">
            <a:extLst>
              <a:ext uri="{FF2B5EF4-FFF2-40B4-BE49-F238E27FC236}">
                <a16:creationId xmlns:a16="http://schemas.microsoft.com/office/drawing/2014/main" id="{147D64CF-3C75-4FA3-810A-59B4B6F4E131}"/>
              </a:ext>
            </a:extLst>
          </p:cNvPr>
          <p:cNvSpPr txBox="1"/>
          <p:nvPr/>
        </p:nvSpPr>
        <p:spPr>
          <a:xfrm>
            <a:off x="3417112" y="3151558"/>
            <a:ext cx="1504296" cy="1110817"/>
          </a:xfrm>
          <a:prstGeom prst="rect">
            <a:avLst/>
          </a:prstGeom>
          <a:noFill/>
        </p:spPr>
        <p:txBody>
          <a:bodyPr wrap="square">
            <a:spAutoFit/>
          </a:bodyPr>
          <a:lstStyle/>
          <a:p>
            <a:pPr algn="ctr">
              <a:lnSpc>
                <a:spcPct val="120000"/>
              </a:lnSpc>
            </a:pPr>
            <a:r>
              <a:rPr lang="zh-CN" altLang="en-US" sz="1400" spc="120" dirty="0">
                <a:solidFill>
                  <a:schemeClr val="bg1">
                    <a:lumMod val="65000"/>
                  </a:schemeClr>
                </a:solidFill>
              </a:rPr>
              <a:t>元宇宙无法完全脱离现实世界，它平行于现实世界</a:t>
            </a:r>
          </a:p>
        </p:txBody>
      </p:sp>
      <p:sp>
        <p:nvSpPr>
          <p:cNvPr id="143" name="文本框 142">
            <a:extLst>
              <a:ext uri="{FF2B5EF4-FFF2-40B4-BE49-F238E27FC236}">
                <a16:creationId xmlns:a16="http://schemas.microsoft.com/office/drawing/2014/main" id="{71270D24-5D13-4B08-9637-69E73B5F7926}"/>
              </a:ext>
            </a:extLst>
          </p:cNvPr>
          <p:cNvSpPr txBox="1"/>
          <p:nvPr/>
        </p:nvSpPr>
        <p:spPr>
          <a:xfrm>
            <a:off x="3420705" y="4361409"/>
            <a:ext cx="1439383" cy="400110"/>
          </a:xfrm>
          <a:prstGeom prst="rect">
            <a:avLst/>
          </a:prstGeom>
          <a:noFill/>
        </p:spPr>
        <p:txBody>
          <a:bodyPr wrap="square">
            <a:spAutoFit/>
          </a:bodyPr>
          <a:lstStyle/>
          <a:p>
            <a:pPr algn="ctr"/>
            <a:r>
              <a:rPr lang="en-US" altLang="zh-CN" sz="1000" dirty="0">
                <a:solidFill>
                  <a:schemeClr val="bg1">
                    <a:lumMod val="65000"/>
                  </a:schemeClr>
                </a:solidFill>
                <a:latin typeface="+mn-ea"/>
              </a:rPr>
              <a:t>Lorem ipsum lor sit amet, </a:t>
            </a:r>
            <a:r>
              <a:rPr lang="en-US" altLang="zh-CN" sz="1000" dirty="0" err="1">
                <a:solidFill>
                  <a:schemeClr val="bg1">
                    <a:lumMod val="65000"/>
                  </a:schemeClr>
                </a:solidFill>
                <a:latin typeface="+mn-ea"/>
              </a:rPr>
              <a:t>consectetue</a:t>
            </a:r>
            <a:endParaRPr lang="en-US" altLang="zh-CN" sz="1000" dirty="0">
              <a:solidFill>
                <a:schemeClr val="bg1">
                  <a:lumMod val="65000"/>
                </a:schemeClr>
              </a:solidFill>
              <a:latin typeface="+mn-ea"/>
            </a:endParaRPr>
          </a:p>
        </p:txBody>
      </p:sp>
      <p:sp>
        <p:nvSpPr>
          <p:cNvPr id="145" name="文本框 144">
            <a:extLst>
              <a:ext uri="{FF2B5EF4-FFF2-40B4-BE49-F238E27FC236}">
                <a16:creationId xmlns:a16="http://schemas.microsoft.com/office/drawing/2014/main" id="{A1D18136-8F68-488C-9C15-719423B26560}"/>
              </a:ext>
            </a:extLst>
          </p:cNvPr>
          <p:cNvSpPr txBox="1"/>
          <p:nvPr/>
        </p:nvSpPr>
        <p:spPr>
          <a:xfrm>
            <a:off x="5272536" y="3151558"/>
            <a:ext cx="1504296" cy="1110817"/>
          </a:xfrm>
          <a:prstGeom prst="rect">
            <a:avLst/>
          </a:prstGeom>
          <a:noFill/>
        </p:spPr>
        <p:txBody>
          <a:bodyPr wrap="square">
            <a:spAutoFit/>
          </a:bodyPr>
          <a:lstStyle/>
          <a:p>
            <a:pPr algn="ctr">
              <a:lnSpc>
                <a:spcPct val="120000"/>
              </a:lnSpc>
            </a:pPr>
            <a:r>
              <a:rPr lang="zh-CN" altLang="en-US" sz="1400" spc="120" dirty="0">
                <a:solidFill>
                  <a:schemeClr val="bg1">
                    <a:lumMod val="65000"/>
                  </a:schemeClr>
                </a:solidFill>
              </a:rPr>
              <a:t>元宇宙无法完全脱离现实世界，它平行于现实世界</a:t>
            </a:r>
          </a:p>
        </p:txBody>
      </p:sp>
      <p:sp>
        <p:nvSpPr>
          <p:cNvPr id="146" name="文本框 145">
            <a:extLst>
              <a:ext uri="{FF2B5EF4-FFF2-40B4-BE49-F238E27FC236}">
                <a16:creationId xmlns:a16="http://schemas.microsoft.com/office/drawing/2014/main" id="{7299CA3A-B086-4DCC-BCA8-3D9B974FFF50}"/>
              </a:ext>
            </a:extLst>
          </p:cNvPr>
          <p:cNvSpPr txBox="1"/>
          <p:nvPr/>
        </p:nvSpPr>
        <p:spPr>
          <a:xfrm>
            <a:off x="5276129" y="4361409"/>
            <a:ext cx="1439383" cy="400110"/>
          </a:xfrm>
          <a:prstGeom prst="rect">
            <a:avLst/>
          </a:prstGeom>
          <a:noFill/>
        </p:spPr>
        <p:txBody>
          <a:bodyPr wrap="square">
            <a:spAutoFit/>
          </a:bodyPr>
          <a:lstStyle/>
          <a:p>
            <a:pPr algn="ctr"/>
            <a:r>
              <a:rPr lang="en-US" altLang="zh-CN" sz="1000" dirty="0">
                <a:solidFill>
                  <a:schemeClr val="bg1">
                    <a:lumMod val="65000"/>
                  </a:schemeClr>
                </a:solidFill>
                <a:latin typeface="+mn-ea"/>
              </a:rPr>
              <a:t>Lorem ipsum lor sit amet, </a:t>
            </a:r>
            <a:r>
              <a:rPr lang="en-US" altLang="zh-CN" sz="1000" dirty="0" err="1">
                <a:solidFill>
                  <a:schemeClr val="bg1">
                    <a:lumMod val="65000"/>
                  </a:schemeClr>
                </a:solidFill>
                <a:latin typeface="+mn-ea"/>
              </a:rPr>
              <a:t>consectetue</a:t>
            </a:r>
            <a:endParaRPr lang="en-US" altLang="zh-CN" sz="1000" dirty="0">
              <a:solidFill>
                <a:schemeClr val="bg1">
                  <a:lumMod val="65000"/>
                </a:schemeClr>
              </a:solidFill>
              <a:latin typeface="+mn-ea"/>
            </a:endParaRPr>
          </a:p>
        </p:txBody>
      </p:sp>
      <p:sp>
        <p:nvSpPr>
          <p:cNvPr id="148" name="文本框 147">
            <a:extLst>
              <a:ext uri="{FF2B5EF4-FFF2-40B4-BE49-F238E27FC236}">
                <a16:creationId xmlns:a16="http://schemas.microsoft.com/office/drawing/2014/main" id="{43F97BA9-1E0B-40FB-86A9-8822BA8DE528}"/>
              </a:ext>
            </a:extLst>
          </p:cNvPr>
          <p:cNvSpPr txBox="1"/>
          <p:nvPr/>
        </p:nvSpPr>
        <p:spPr>
          <a:xfrm>
            <a:off x="7128845" y="3145018"/>
            <a:ext cx="1504296" cy="1110817"/>
          </a:xfrm>
          <a:prstGeom prst="rect">
            <a:avLst/>
          </a:prstGeom>
          <a:noFill/>
        </p:spPr>
        <p:txBody>
          <a:bodyPr wrap="square">
            <a:spAutoFit/>
          </a:bodyPr>
          <a:lstStyle/>
          <a:p>
            <a:pPr algn="ctr">
              <a:lnSpc>
                <a:spcPct val="120000"/>
              </a:lnSpc>
            </a:pPr>
            <a:r>
              <a:rPr lang="zh-CN" altLang="en-US" sz="1400" spc="120" dirty="0">
                <a:solidFill>
                  <a:schemeClr val="bg1">
                    <a:lumMod val="65000"/>
                  </a:schemeClr>
                </a:solidFill>
              </a:rPr>
              <a:t>元宇宙无法完全脱离现实世界，它平行于现实世界</a:t>
            </a:r>
          </a:p>
        </p:txBody>
      </p:sp>
      <p:sp>
        <p:nvSpPr>
          <p:cNvPr id="149" name="文本框 148">
            <a:extLst>
              <a:ext uri="{FF2B5EF4-FFF2-40B4-BE49-F238E27FC236}">
                <a16:creationId xmlns:a16="http://schemas.microsoft.com/office/drawing/2014/main" id="{F719C4FE-5561-4CB4-866B-BC0F81620FAE}"/>
              </a:ext>
            </a:extLst>
          </p:cNvPr>
          <p:cNvSpPr txBox="1"/>
          <p:nvPr/>
        </p:nvSpPr>
        <p:spPr>
          <a:xfrm>
            <a:off x="7132438" y="4354869"/>
            <a:ext cx="1439383" cy="400110"/>
          </a:xfrm>
          <a:prstGeom prst="rect">
            <a:avLst/>
          </a:prstGeom>
          <a:noFill/>
        </p:spPr>
        <p:txBody>
          <a:bodyPr wrap="square">
            <a:spAutoFit/>
          </a:bodyPr>
          <a:lstStyle/>
          <a:p>
            <a:pPr algn="ctr"/>
            <a:r>
              <a:rPr lang="en-US" altLang="zh-CN" sz="1000" dirty="0">
                <a:solidFill>
                  <a:schemeClr val="bg1">
                    <a:lumMod val="65000"/>
                  </a:schemeClr>
                </a:solidFill>
                <a:latin typeface="+mn-ea"/>
              </a:rPr>
              <a:t>Lorem ipsum lor sit amet, </a:t>
            </a:r>
            <a:r>
              <a:rPr lang="en-US" altLang="zh-CN" sz="1000" dirty="0" err="1">
                <a:solidFill>
                  <a:schemeClr val="bg1">
                    <a:lumMod val="65000"/>
                  </a:schemeClr>
                </a:solidFill>
                <a:latin typeface="+mn-ea"/>
              </a:rPr>
              <a:t>consectetue</a:t>
            </a:r>
            <a:endParaRPr lang="en-US" altLang="zh-CN" sz="1000" dirty="0">
              <a:solidFill>
                <a:schemeClr val="bg1">
                  <a:lumMod val="65000"/>
                </a:schemeClr>
              </a:solidFill>
              <a:latin typeface="+mn-ea"/>
            </a:endParaRPr>
          </a:p>
        </p:txBody>
      </p:sp>
      <p:sp>
        <p:nvSpPr>
          <p:cNvPr id="151" name="文本框 150">
            <a:extLst>
              <a:ext uri="{FF2B5EF4-FFF2-40B4-BE49-F238E27FC236}">
                <a16:creationId xmlns:a16="http://schemas.microsoft.com/office/drawing/2014/main" id="{7C1F2252-AA47-468E-98B4-DF531A6CC2CF}"/>
              </a:ext>
            </a:extLst>
          </p:cNvPr>
          <p:cNvSpPr txBox="1"/>
          <p:nvPr/>
        </p:nvSpPr>
        <p:spPr>
          <a:xfrm>
            <a:off x="9090889" y="3109306"/>
            <a:ext cx="1504296" cy="1110817"/>
          </a:xfrm>
          <a:prstGeom prst="rect">
            <a:avLst/>
          </a:prstGeom>
          <a:noFill/>
        </p:spPr>
        <p:txBody>
          <a:bodyPr wrap="square">
            <a:spAutoFit/>
          </a:bodyPr>
          <a:lstStyle/>
          <a:p>
            <a:pPr algn="ctr">
              <a:lnSpc>
                <a:spcPct val="120000"/>
              </a:lnSpc>
            </a:pPr>
            <a:r>
              <a:rPr lang="zh-CN" altLang="en-US" sz="1400" spc="120" dirty="0">
                <a:solidFill>
                  <a:schemeClr val="bg1">
                    <a:lumMod val="65000"/>
                  </a:schemeClr>
                </a:solidFill>
              </a:rPr>
              <a:t>元宇宙无法完全脱离现实世界，它平行于现实世界</a:t>
            </a:r>
          </a:p>
        </p:txBody>
      </p:sp>
      <p:sp>
        <p:nvSpPr>
          <p:cNvPr id="152" name="文本框 151">
            <a:extLst>
              <a:ext uri="{FF2B5EF4-FFF2-40B4-BE49-F238E27FC236}">
                <a16:creationId xmlns:a16="http://schemas.microsoft.com/office/drawing/2014/main" id="{F851E101-E563-4193-A547-36FCAE55D22B}"/>
              </a:ext>
            </a:extLst>
          </p:cNvPr>
          <p:cNvSpPr txBox="1"/>
          <p:nvPr/>
        </p:nvSpPr>
        <p:spPr>
          <a:xfrm>
            <a:off x="9094482" y="4319157"/>
            <a:ext cx="1439383" cy="400110"/>
          </a:xfrm>
          <a:prstGeom prst="rect">
            <a:avLst/>
          </a:prstGeom>
          <a:noFill/>
        </p:spPr>
        <p:txBody>
          <a:bodyPr wrap="square">
            <a:spAutoFit/>
          </a:bodyPr>
          <a:lstStyle/>
          <a:p>
            <a:pPr algn="ctr"/>
            <a:r>
              <a:rPr lang="en-US" altLang="zh-CN" sz="1000" dirty="0">
                <a:solidFill>
                  <a:schemeClr val="bg1">
                    <a:lumMod val="65000"/>
                  </a:schemeClr>
                </a:solidFill>
                <a:latin typeface="+mn-ea"/>
              </a:rPr>
              <a:t>Lorem ipsum lor sit amet, </a:t>
            </a:r>
            <a:r>
              <a:rPr lang="en-US" altLang="zh-CN" sz="1000" dirty="0" err="1">
                <a:solidFill>
                  <a:schemeClr val="bg1">
                    <a:lumMod val="65000"/>
                  </a:schemeClr>
                </a:solidFill>
                <a:latin typeface="+mn-ea"/>
              </a:rPr>
              <a:t>consectetue</a:t>
            </a:r>
            <a:endParaRPr lang="en-US" altLang="zh-CN" sz="1000" dirty="0">
              <a:solidFill>
                <a:schemeClr val="bg1">
                  <a:lumMod val="65000"/>
                </a:schemeClr>
              </a:solidFill>
              <a:latin typeface="+mn-ea"/>
            </a:endParaRPr>
          </a:p>
        </p:txBody>
      </p:sp>
    </p:spTree>
    <p:extLst>
      <p:ext uri="{BB962C8B-B14F-4D97-AF65-F5344CB8AC3E}">
        <p14:creationId xmlns:p14="http://schemas.microsoft.com/office/powerpoint/2010/main" val="1027619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599B55-65D9-476E-9D29-DBE1D56042BE}"/>
              </a:ext>
            </a:extLst>
          </p:cNvPr>
          <p:cNvSpPr>
            <a:spLocks noGrp="1"/>
          </p:cNvSpPr>
          <p:nvPr>
            <p:ph type="title"/>
          </p:nvPr>
        </p:nvSpPr>
        <p:spPr/>
        <p:txBody>
          <a:bodyPr/>
          <a:lstStyle/>
          <a:p>
            <a:r>
              <a:rPr lang="zh-CN" altLang="en-US" dirty="0"/>
              <a:t>元宇宙的拓展</a:t>
            </a:r>
          </a:p>
        </p:txBody>
      </p:sp>
      <p:grpSp>
        <p:nvGrpSpPr>
          <p:cNvPr id="3" name="组合 2">
            <a:extLst>
              <a:ext uri="{FF2B5EF4-FFF2-40B4-BE49-F238E27FC236}">
                <a16:creationId xmlns:a16="http://schemas.microsoft.com/office/drawing/2014/main" id="{5F88B967-5F1B-4955-ADD7-B035BA6B7E26}"/>
              </a:ext>
            </a:extLst>
          </p:cNvPr>
          <p:cNvGrpSpPr/>
          <p:nvPr/>
        </p:nvGrpSpPr>
        <p:grpSpPr>
          <a:xfrm>
            <a:off x="-213714" y="2809358"/>
            <a:ext cx="6718320" cy="874350"/>
            <a:chOff x="0" y="3093298"/>
            <a:chExt cx="6238388" cy="672457"/>
          </a:xfrm>
        </p:grpSpPr>
        <p:sp>
          <p:nvSpPr>
            <p:cNvPr id="4" name="任意多边形: 形状 3">
              <a:extLst>
                <a:ext uri="{FF2B5EF4-FFF2-40B4-BE49-F238E27FC236}">
                  <a16:creationId xmlns:a16="http://schemas.microsoft.com/office/drawing/2014/main" id="{669E7736-0147-4577-A5A9-17758D504902}"/>
                </a:ext>
              </a:extLst>
            </p:cNvPr>
            <p:cNvSpPr/>
            <p:nvPr/>
          </p:nvSpPr>
          <p:spPr>
            <a:xfrm>
              <a:off x="1" y="3094351"/>
              <a:ext cx="2310581" cy="671404"/>
            </a:xfrm>
            <a:custGeom>
              <a:avLst/>
              <a:gdLst>
                <a:gd name="connsiteX0" fmla="*/ 0 w 2310581"/>
                <a:gd name="connsiteY0" fmla="*/ 0 h 671404"/>
                <a:gd name="connsiteX1" fmla="*/ 1974879 w 2310581"/>
                <a:gd name="connsiteY1" fmla="*/ 0 h 671404"/>
                <a:gd name="connsiteX2" fmla="*/ 2310581 w 2310581"/>
                <a:gd name="connsiteY2" fmla="*/ 335702 h 671404"/>
                <a:gd name="connsiteX3" fmla="*/ 1974879 w 2310581"/>
                <a:gd name="connsiteY3" fmla="*/ 671404 h 671404"/>
                <a:gd name="connsiteX4" fmla="*/ 0 w 2310581"/>
                <a:gd name="connsiteY4" fmla="*/ 671404 h 671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0581" h="671404">
                  <a:moveTo>
                    <a:pt x="0" y="0"/>
                  </a:moveTo>
                  <a:lnTo>
                    <a:pt x="1974879" y="0"/>
                  </a:lnTo>
                  <a:lnTo>
                    <a:pt x="2310581" y="335702"/>
                  </a:lnTo>
                  <a:lnTo>
                    <a:pt x="1974879" y="671404"/>
                  </a:lnTo>
                  <a:lnTo>
                    <a:pt x="0" y="671404"/>
                  </a:lnTo>
                  <a:close/>
                </a:path>
              </a:pathLst>
            </a:custGeom>
            <a:noFill/>
            <a:ln w="25400">
              <a:gradFill>
                <a:gsLst>
                  <a:gs pos="37000">
                    <a:schemeClr val="accent2"/>
                  </a:gs>
                  <a:gs pos="67000">
                    <a:schemeClr val="accent2">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6D82E953-A732-4F22-ADDA-B9A90C9E96FD}"/>
                </a:ext>
              </a:extLst>
            </p:cNvPr>
            <p:cNvSpPr/>
            <p:nvPr/>
          </p:nvSpPr>
          <p:spPr>
            <a:xfrm>
              <a:off x="0" y="3094351"/>
              <a:ext cx="4205174" cy="671404"/>
            </a:xfrm>
            <a:custGeom>
              <a:avLst/>
              <a:gdLst>
                <a:gd name="connsiteX0" fmla="*/ 0 w 4205174"/>
                <a:gd name="connsiteY0" fmla="*/ 0 h 671404"/>
                <a:gd name="connsiteX1" fmla="*/ 3869472 w 4205174"/>
                <a:gd name="connsiteY1" fmla="*/ 0 h 671404"/>
                <a:gd name="connsiteX2" fmla="*/ 4205174 w 4205174"/>
                <a:gd name="connsiteY2" fmla="*/ 335702 h 671404"/>
                <a:gd name="connsiteX3" fmla="*/ 3869472 w 4205174"/>
                <a:gd name="connsiteY3" fmla="*/ 671404 h 671404"/>
                <a:gd name="connsiteX4" fmla="*/ 0 w 4205174"/>
                <a:gd name="connsiteY4" fmla="*/ 671404 h 671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5174" h="671404">
                  <a:moveTo>
                    <a:pt x="0" y="0"/>
                  </a:moveTo>
                  <a:lnTo>
                    <a:pt x="3869472" y="0"/>
                  </a:lnTo>
                  <a:lnTo>
                    <a:pt x="4205174" y="335702"/>
                  </a:lnTo>
                  <a:lnTo>
                    <a:pt x="3869472" y="671404"/>
                  </a:lnTo>
                  <a:lnTo>
                    <a:pt x="0" y="671404"/>
                  </a:lnTo>
                  <a:close/>
                </a:path>
              </a:pathLst>
            </a:custGeom>
            <a:noFill/>
            <a:ln w="25400">
              <a:gradFill>
                <a:gsLst>
                  <a:gs pos="37000">
                    <a:schemeClr val="accent2"/>
                  </a:gs>
                  <a:gs pos="67000">
                    <a:schemeClr val="accent2">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47E72371-6A5B-4ECB-8F36-20BB0E890346}"/>
                </a:ext>
              </a:extLst>
            </p:cNvPr>
            <p:cNvSpPr/>
            <p:nvPr/>
          </p:nvSpPr>
          <p:spPr>
            <a:xfrm>
              <a:off x="0" y="3093298"/>
              <a:ext cx="6238388" cy="671404"/>
            </a:xfrm>
            <a:custGeom>
              <a:avLst/>
              <a:gdLst>
                <a:gd name="connsiteX0" fmla="*/ 0 w 6238388"/>
                <a:gd name="connsiteY0" fmla="*/ 0 h 671404"/>
                <a:gd name="connsiteX1" fmla="*/ 5902686 w 6238388"/>
                <a:gd name="connsiteY1" fmla="*/ 0 h 671404"/>
                <a:gd name="connsiteX2" fmla="*/ 6238388 w 6238388"/>
                <a:gd name="connsiteY2" fmla="*/ 335702 h 671404"/>
                <a:gd name="connsiteX3" fmla="*/ 5902686 w 6238388"/>
                <a:gd name="connsiteY3" fmla="*/ 671404 h 671404"/>
                <a:gd name="connsiteX4" fmla="*/ 0 w 6238388"/>
                <a:gd name="connsiteY4" fmla="*/ 671404 h 671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388" h="671404">
                  <a:moveTo>
                    <a:pt x="0" y="0"/>
                  </a:moveTo>
                  <a:lnTo>
                    <a:pt x="5902686" y="0"/>
                  </a:lnTo>
                  <a:lnTo>
                    <a:pt x="6238388" y="335702"/>
                  </a:lnTo>
                  <a:lnTo>
                    <a:pt x="5902686" y="671404"/>
                  </a:lnTo>
                  <a:lnTo>
                    <a:pt x="0" y="671404"/>
                  </a:lnTo>
                  <a:close/>
                </a:path>
              </a:pathLst>
            </a:custGeom>
            <a:noFill/>
            <a:ln w="25400">
              <a:gradFill>
                <a:gsLst>
                  <a:gs pos="37000">
                    <a:schemeClr val="accent2"/>
                  </a:gs>
                  <a:gs pos="67000">
                    <a:schemeClr val="accent2">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文本框 6">
            <a:extLst>
              <a:ext uri="{FF2B5EF4-FFF2-40B4-BE49-F238E27FC236}">
                <a16:creationId xmlns:a16="http://schemas.microsoft.com/office/drawing/2014/main" id="{4BDE99E8-9CF2-4FD4-BFA8-221A32028D6B}"/>
              </a:ext>
            </a:extLst>
          </p:cNvPr>
          <p:cNvSpPr txBox="1"/>
          <p:nvPr/>
        </p:nvSpPr>
        <p:spPr>
          <a:xfrm>
            <a:off x="497471" y="1848541"/>
            <a:ext cx="10106766" cy="307777"/>
          </a:xfrm>
          <a:prstGeom prst="rect">
            <a:avLst/>
          </a:prstGeom>
          <a:noFill/>
        </p:spPr>
        <p:txBody>
          <a:bodyPr wrap="square">
            <a:spAutoFit/>
          </a:bodyPr>
          <a:lstStyle/>
          <a:p>
            <a:pPr algn="ctr"/>
            <a:r>
              <a:rPr kumimoji="0" lang="zh-CN" altLang="en-US" sz="1400" i="0" u="none" strike="noStrike" kern="1200" cap="none" spc="0" normalizeH="0" baseline="0" noProof="0" dirty="0">
                <a:ln>
                  <a:noFill/>
                </a:ln>
                <a:solidFill>
                  <a:schemeClr val="accent2">
                    <a:lumMod val="7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dirty="0">
              <a:solidFill>
                <a:schemeClr val="accent2">
                  <a:lumMod val="75000"/>
                </a:schemeClr>
              </a:solidFill>
              <a:latin typeface="+mn-ea"/>
            </a:endParaRPr>
          </a:p>
        </p:txBody>
      </p:sp>
      <p:cxnSp>
        <p:nvCxnSpPr>
          <p:cNvPr id="8" name="直接连接符 7">
            <a:extLst>
              <a:ext uri="{FF2B5EF4-FFF2-40B4-BE49-F238E27FC236}">
                <a16:creationId xmlns:a16="http://schemas.microsoft.com/office/drawing/2014/main" id="{624896D1-AEC7-467B-B8C6-A1EE97950707}"/>
              </a:ext>
            </a:extLst>
          </p:cNvPr>
          <p:cNvCxnSpPr>
            <a:cxnSpLocks/>
          </p:cNvCxnSpPr>
          <p:nvPr/>
        </p:nvCxnSpPr>
        <p:spPr>
          <a:xfrm flipH="1">
            <a:off x="214822" y="200242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BD42E88-4C45-4FDE-AA1B-5FBF4D128A1C}"/>
              </a:ext>
            </a:extLst>
          </p:cNvPr>
          <p:cNvCxnSpPr>
            <a:cxnSpLocks/>
          </p:cNvCxnSpPr>
          <p:nvPr/>
        </p:nvCxnSpPr>
        <p:spPr>
          <a:xfrm>
            <a:off x="10596614" y="2002429"/>
            <a:ext cx="277240" cy="0"/>
          </a:xfrm>
          <a:prstGeom prst="line">
            <a:avLst/>
          </a:prstGeom>
          <a:ln>
            <a:solidFill>
              <a:schemeClr val="accent2"/>
            </a:solidFill>
            <a:headEnd type="diamond"/>
          </a:ln>
          <a:effectLst>
            <a:glow rad="635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B0DCE55D-6206-465A-8137-B7E096DBC061}"/>
              </a:ext>
            </a:extLst>
          </p:cNvPr>
          <p:cNvSpPr txBox="1"/>
          <p:nvPr/>
        </p:nvSpPr>
        <p:spPr>
          <a:xfrm>
            <a:off x="492062" y="2920110"/>
            <a:ext cx="216579" cy="584775"/>
          </a:xfrm>
          <a:prstGeom prst="rect">
            <a:avLst/>
          </a:prstGeom>
          <a:noFill/>
        </p:spPr>
        <p:txBody>
          <a:bodyPr wrap="square" rtlCol="0">
            <a:spAutoFit/>
          </a:bodyPr>
          <a:lstStyle/>
          <a:p>
            <a:r>
              <a:rPr lang="en-US" altLang="zh-CN" sz="3200" dirty="0">
                <a:solidFill>
                  <a:schemeClr val="accent1">
                    <a:lumMod val="60000"/>
                    <a:lumOff val="40000"/>
                  </a:schemeClr>
                </a:solidFill>
                <a:latin typeface="+mj-ea"/>
                <a:ea typeface="+mj-ea"/>
              </a:rPr>
              <a:t>1</a:t>
            </a:r>
            <a:endParaRPr lang="zh-CN" altLang="en-US" sz="3200" dirty="0">
              <a:solidFill>
                <a:schemeClr val="accent1">
                  <a:lumMod val="60000"/>
                  <a:lumOff val="40000"/>
                </a:schemeClr>
              </a:solidFill>
              <a:latin typeface="+mj-ea"/>
              <a:ea typeface="+mj-ea"/>
            </a:endParaRPr>
          </a:p>
        </p:txBody>
      </p:sp>
      <p:sp>
        <p:nvSpPr>
          <p:cNvPr id="12" name="文本框 11">
            <a:extLst>
              <a:ext uri="{FF2B5EF4-FFF2-40B4-BE49-F238E27FC236}">
                <a16:creationId xmlns:a16="http://schemas.microsoft.com/office/drawing/2014/main" id="{4715916C-701B-4FEB-8E6D-E82702881832}"/>
              </a:ext>
            </a:extLst>
          </p:cNvPr>
          <p:cNvSpPr txBox="1"/>
          <p:nvPr/>
        </p:nvSpPr>
        <p:spPr>
          <a:xfrm>
            <a:off x="765434" y="2980886"/>
            <a:ext cx="817531" cy="369332"/>
          </a:xfrm>
          <a:prstGeom prst="rect">
            <a:avLst/>
          </a:prstGeom>
          <a:noFill/>
        </p:spPr>
        <p:txBody>
          <a:bodyPr wrap="none" rtlCol="0">
            <a:spAutoFit/>
          </a:bodyPr>
          <a:lstStyle/>
          <a:p>
            <a:r>
              <a:rPr lang="zh-CN" altLang="en-US" spc="120" dirty="0">
                <a:solidFill>
                  <a:schemeClr val="bg1"/>
                </a:solidFill>
                <a:latin typeface="+mj-ea"/>
                <a:ea typeface="+mj-ea"/>
              </a:rPr>
              <a:t>拓展一</a:t>
            </a:r>
          </a:p>
        </p:txBody>
      </p:sp>
      <p:sp>
        <p:nvSpPr>
          <p:cNvPr id="13" name="文本框 12">
            <a:extLst>
              <a:ext uri="{FF2B5EF4-FFF2-40B4-BE49-F238E27FC236}">
                <a16:creationId xmlns:a16="http://schemas.microsoft.com/office/drawing/2014/main" id="{0485E5C7-0E51-4BDE-9A92-6E5C1FB4118E}"/>
              </a:ext>
            </a:extLst>
          </p:cNvPr>
          <p:cNvSpPr txBox="1"/>
          <p:nvPr/>
        </p:nvSpPr>
        <p:spPr>
          <a:xfrm>
            <a:off x="765434" y="3282727"/>
            <a:ext cx="833883" cy="230832"/>
          </a:xfrm>
          <a:prstGeom prst="rect">
            <a:avLst/>
          </a:prstGeom>
          <a:noFill/>
        </p:spPr>
        <p:txBody>
          <a:bodyPr wrap="none" rtlCol="0">
            <a:spAutoFit/>
          </a:bodyPr>
          <a:lstStyle/>
          <a:p>
            <a:r>
              <a:rPr lang="en-US" altLang="zh-CN" sz="900" dirty="0">
                <a:solidFill>
                  <a:schemeClr val="bg1"/>
                </a:solidFill>
                <a:latin typeface="+mj-ea"/>
                <a:ea typeface="+mj-ea"/>
              </a:rPr>
              <a:t>DEVELOP A</a:t>
            </a:r>
            <a:endParaRPr lang="zh-CN" altLang="en-US" sz="900" dirty="0">
              <a:solidFill>
                <a:schemeClr val="bg1"/>
              </a:solidFill>
              <a:latin typeface="+mj-ea"/>
              <a:ea typeface="+mj-ea"/>
            </a:endParaRPr>
          </a:p>
        </p:txBody>
      </p:sp>
      <p:sp>
        <p:nvSpPr>
          <p:cNvPr id="14" name="文本框 13">
            <a:extLst>
              <a:ext uri="{FF2B5EF4-FFF2-40B4-BE49-F238E27FC236}">
                <a16:creationId xmlns:a16="http://schemas.microsoft.com/office/drawing/2014/main" id="{A3E0839B-DE76-475D-B2F6-D36A6CF0F7BB}"/>
              </a:ext>
            </a:extLst>
          </p:cNvPr>
          <p:cNvSpPr txBox="1"/>
          <p:nvPr/>
        </p:nvSpPr>
        <p:spPr>
          <a:xfrm>
            <a:off x="2636899" y="2920110"/>
            <a:ext cx="404729" cy="584775"/>
          </a:xfrm>
          <a:prstGeom prst="rect">
            <a:avLst/>
          </a:prstGeom>
          <a:noFill/>
        </p:spPr>
        <p:txBody>
          <a:bodyPr wrap="square" rtlCol="0">
            <a:spAutoFit/>
          </a:bodyPr>
          <a:lstStyle/>
          <a:p>
            <a:r>
              <a:rPr lang="en-US" altLang="zh-CN" sz="3200" dirty="0">
                <a:solidFill>
                  <a:schemeClr val="accent1">
                    <a:lumMod val="60000"/>
                    <a:lumOff val="40000"/>
                  </a:schemeClr>
                </a:solidFill>
                <a:latin typeface="+mj-ea"/>
                <a:ea typeface="+mj-ea"/>
              </a:rPr>
              <a:t>2</a:t>
            </a:r>
            <a:endParaRPr lang="zh-CN" altLang="en-US" sz="3200" dirty="0">
              <a:solidFill>
                <a:schemeClr val="accent1">
                  <a:lumMod val="60000"/>
                  <a:lumOff val="40000"/>
                </a:schemeClr>
              </a:solidFill>
              <a:latin typeface="+mj-ea"/>
              <a:ea typeface="+mj-ea"/>
            </a:endParaRPr>
          </a:p>
        </p:txBody>
      </p:sp>
      <p:sp>
        <p:nvSpPr>
          <p:cNvPr id="15" name="文本框 14">
            <a:extLst>
              <a:ext uri="{FF2B5EF4-FFF2-40B4-BE49-F238E27FC236}">
                <a16:creationId xmlns:a16="http://schemas.microsoft.com/office/drawing/2014/main" id="{FFAC9C9E-96D4-43CA-9B38-E2A0614C5184}"/>
              </a:ext>
            </a:extLst>
          </p:cNvPr>
          <p:cNvSpPr txBox="1"/>
          <p:nvPr/>
        </p:nvSpPr>
        <p:spPr>
          <a:xfrm>
            <a:off x="3018479" y="2980886"/>
            <a:ext cx="817531" cy="369332"/>
          </a:xfrm>
          <a:prstGeom prst="rect">
            <a:avLst/>
          </a:prstGeom>
          <a:noFill/>
        </p:spPr>
        <p:txBody>
          <a:bodyPr wrap="none" rtlCol="0">
            <a:spAutoFit/>
          </a:bodyPr>
          <a:lstStyle/>
          <a:p>
            <a:r>
              <a:rPr lang="zh-CN" altLang="en-US" spc="120" dirty="0">
                <a:solidFill>
                  <a:schemeClr val="bg1"/>
                </a:solidFill>
                <a:latin typeface="+mj-ea"/>
                <a:ea typeface="+mj-ea"/>
              </a:rPr>
              <a:t>拓展二</a:t>
            </a:r>
          </a:p>
        </p:txBody>
      </p:sp>
      <p:sp>
        <p:nvSpPr>
          <p:cNvPr id="16" name="文本框 15">
            <a:extLst>
              <a:ext uri="{FF2B5EF4-FFF2-40B4-BE49-F238E27FC236}">
                <a16:creationId xmlns:a16="http://schemas.microsoft.com/office/drawing/2014/main" id="{1749A64A-50EE-4485-80E5-030CF45C3516}"/>
              </a:ext>
            </a:extLst>
          </p:cNvPr>
          <p:cNvSpPr txBox="1"/>
          <p:nvPr/>
        </p:nvSpPr>
        <p:spPr>
          <a:xfrm>
            <a:off x="3018479" y="3282727"/>
            <a:ext cx="825867" cy="230832"/>
          </a:xfrm>
          <a:prstGeom prst="rect">
            <a:avLst/>
          </a:prstGeom>
          <a:noFill/>
        </p:spPr>
        <p:txBody>
          <a:bodyPr wrap="none" rtlCol="0">
            <a:spAutoFit/>
          </a:bodyPr>
          <a:lstStyle/>
          <a:p>
            <a:r>
              <a:rPr lang="en-US" altLang="zh-CN" sz="900" dirty="0">
                <a:solidFill>
                  <a:schemeClr val="bg1"/>
                </a:solidFill>
                <a:latin typeface="+mj-ea"/>
                <a:ea typeface="+mj-ea"/>
              </a:rPr>
              <a:t>DEVELOP B</a:t>
            </a:r>
            <a:endParaRPr lang="zh-CN" altLang="en-US" sz="900" dirty="0">
              <a:solidFill>
                <a:schemeClr val="bg1"/>
              </a:solidFill>
              <a:latin typeface="+mj-ea"/>
              <a:ea typeface="+mj-ea"/>
            </a:endParaRPr>
          </a:p>
        </p:txBody>
      </p:sp>
      <p:sp>
        <p:nvSpPr>
          <p:cNvPr id="17" name="文本框 16">
            <a:extLst>
              <a:ext uri="{FF2B5EF4-FFF2-40B4-BE49-F238E27FC236}">
                <a16:creationId xmlns:a16="http://schemas.microsoft.com/office/drawing/2014/main" id="{8F968FB8-4388-411E-9D4D-5F6687189444}"/>
              </a:ext>
            </a:extLst>
          </p:cNvPr>
          <p:cNvSpPr txBox="1"/>
          <p:nvPr/>
        </p:nvSpPr>
        <p:spPr>
          <a:xfrm>
            <a:off x="4768479" y="2920110"/>
            <a:ext cx="404729" cy="584775"/>
          </a:xfrm>
          <a:prstGeom prst="rect">
            <a:avLst/>
          </a:prstGeom>
          <a:noFill/>
        </p:spPr>
        <p:txBody>
          <a:bodyPr wrap="square" rtlCol="0">
            <a:spAutoFit/>
          </a:bodyPr>
          <a:lstStyle/>
          <a:p>
            <a:r>
              <a:rPr lang="en-US" altLang="zh-CN" sz="3200" dirty="0">
                <a:solidFill>
                  <a:schemeClr val="accent1">
                    <a:lumMod val="60000"/>
                    <a:lumOff val="40000"/>
                  </a:schemeClr>
                </a:solidFill>
                <a:latin typeface="+mj-ea"/>
                <a:ea typeface="+mj-ea"/>
              </a:rPr>
              <a:t>3</a:t>
            </a:r>
            <a:endParaRPr lang="zh-CN" altLang="en-US" sz="3200" dirty="0">
              <a:solidFill>
                <a:schemeClr val="accent1">
                  <a:lumMod val="60000"/>
                  <a:lumOff val="40000"/>
                </a:schemeClr>
              </a:solidFill>
              <a:latin typeface="+mj-ea"/>
              <a:ea typeface="+mj-ea"/>
            </a:endParaRPr>
          </a:p>
        </p:txBody>
      </p:sp>
      <p:sp>
        <p:nvSpPr>
          <p:cNvPr id="18" name="文本框 17">
            <a:extLst>
              <a:ext uri="{FF2B5EF4-FFF2-40B4-BE49-F238E27FC236}">
                <a16:creationId xmlns:a16="http://schemas.microsoft.com/office/drawing/2014/main" id="{EBA0521F-89B5-4D79-BB7A-3BAED885CEA2}"/>
              </a:ext>
            </a:extLst>
          </p:cNvPr>
          <p:cNvSpPr txBox="1"/>
          <p:nvPr/>
        </p:nvSpPr>
        <p:spPr>
          <a:xfrm>
            <a:off x="5150059" y="2980886"/>
            <a:ext cx="817531" cy="369332"/>
          </a:xfrm>
          <a:prstGeom prst="rect">
            <a:avLst/>
          </a:prstGeom>
          <a:noFill/>
        </p:spPr>
        <p:txBody>
          <a:bodyPr wrap="none" rtlCol="0">
            <a:spAutoFit/>
          </a:bodyPr>
          <a:lstStyle/>
          <a:p>
            <a:r>
              <a:rPr lang="zh-CN" altLang="en-US" spc="120" dirty="0">
                <a:solidFill>
                  <a:schemeClr val="bg1"/>
                </a:solidFill>
                <a:latin typeface="+mj-ea"/>
                <a:ea typeface="+mj-ea"/>
              </a:rPr>
              <a:t>拓展三</a:t>
            </a:r>
          </a:p>
        </p:txBody>
      </p:sp>
      <p:sp>
        <p:nvSpPr>
          <p:cNvPr id="19" name="文本框 18">
            <a:extLst>
              <a:ext uri="{FF2B5EF4-FFF2-40B4-BE49-F238E27FC236}">
                <a16:creationId xmlns:a16="http://schemas.microsoft.com/office/drawing/2014/main" id="{792B9FE3-DE64-4997-8ED8-C184D905BB98}"/>
              </a:ext>
            </a:extLst>
          </p:cNvPr>
          <p:cNvSpPr txBox="1"/>
          <p:nvPr/>
        </p:nvSpPr>
        <p:spPr>
          <a:xfrm>
            <a:off x="5150059" y="3282727"/>
            <a:ext cx="824265" cy="230832"/>
          </a:xfrm>
          <a:prstGeom prst="rect">
            <a:avLst/>
          </a:prstGeom>
          <a:noFill/>
        </p:spPr>
        <p:txBody>
          <a:bodyPr wrap="none" rtlCol="0">
            <a:spAutoFit/>
          </a:bodyPr>
          <a:lstStyle/>
          <a:p>
            <a:r>
              <a:rPr lang="en-US" altLang="zh-CN" sz="900" dirty="0">
                <a:solidFill>
                  <a:schemeClr val="bg1"/>
                </a:solidFill>
                <a:latin typeface="+mj-ea"/>
                <a:ea typeface="+mj-ea"/>
              </a:rPr>
              <a:t>DEVELOP C</a:t>
            </a:r>
            <a:endParaRPr lang="zh-CN" altLang="en-US" sz="900" dirty="0">
              <a:solidFill>
                <a:schemeClr val="bg1"/>
              </a:solidFill>
              <a:latin typeface="+mj-ea"/>
              <a:ea typeface="+mj-ea"/>
            </a:endParaRPr>
          </a:p>
        </p:txBody>
      </p:sp>
      <p:grpSp>
        <p:nvGrpSpPr>
          <p:cNvPr id="20" name="组合 19">
            <a:extLst>
              <a:ext uri="{FF2B5EF4-FFF2-40B4-BE49-F238E27FC236}">
                <a16:creationId xmlns:a16="http://schemas.microsoft.com/office/drawing/2014/main" id="{EF19073A-B77C-4A50-948A-120C805109AB}"/>
              </a:ext>
            </a:extLst>
          </p:cNvPr>
          <p:cNvGrpSpPr/>
          <p:nvPr/>
        </p:nvGrpSpPr>
        <p:grpSpPr>
          <a:xfrm flipH="1">
            <a:off x="4912475" y="4817363"/>
            <a:ext cx="6504605" cy="874350"/>
            <a:chOff x="0" y="3093298"/>
            <a:chExt cx="6238388" cy="672457"/>
          </a:xfrm>
        </p:grpSpPr>
        <p:sp>
          <p:nvSpPr>
            <p:cNvPr id="21" name="任意多边形: 形状 20">
              <a:extLst>
                <a:ext uri="{FF2B5EF4-FFF2-40B4-BE49-F238E27FC236}">
                  <a16:creationId xmlns:a16="http://schemas.microsoft.com/office/drawing/2014/main" id="{07DCD4F6-507C-4BB8-8609-E957CAE1A797}"/>
                </a:ext>
              </a:extLst>
            </p:cNvPr>
            <p:cNvSpPr/>
            <p:nvPr/>
          </p:nvSpPr>
          <p:spPr>
            <a:xfrm>
              <a:off x="1" y="3094351"/>
              <a:ext cx="2310581" cy="671404"/>
            </a:xfrm>
            <a:custGeom>
              <a:avLst/>
              <a:gdLst>
                <a:gd name="connsiteX0" fmla="*/ 0 w 2310581"/>
                <a:gd name="connsiteY0" fmla="*/ 0 h 671404"/>
                <a:gd name="connsiteX1" fmla="*/ 1974879 w 2310581"/>
                <a:gd name="connsiteY1" fmla="*/ 0 h 671404"/>
                <a:gd name="connsiteX2" fmla="*/ 2310581 w 2310581"/>
                <a:gd name="connsiteY2" fmla="*/ 335702 h 671404"/>
                <a:gd name="connsiteX3" fmla="*/ 1974879 w 2310581"/>
                <a:gd name="connsiteY3" fmla="*/ 671404 h 671404"/>
                <a:gd name="connsiteX4" fmla="*/ 0 w 2310581"/>
                <a:gd name="connsiteY4" fmla="*/ 671404 h 671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0581" h="671404">
                  <a:moveTo>
                    <a:pt x="0" y="0"/>
                  </a:moveTo>
                  <a:lnTo>
                    <a:pt x="1974879" y="0"/>
                  </a:lnTo>
                  <a:lnTo>
                    <a:pt x="2310581" y="335702"/>
                  </a:lnTo>
                  <a:lnTo>
                    <a:pt x="1974879" y="671404"/>
                  </a:lnTo>
                  <a:lnTo>
                    <a:pt x="0" y="671404"/>
                  </a:lnTo>
                  <a:close/>
                </a:path>
              </a:pathLst>
            </a:custGeom>
            <a:noFill/>
            <a:ln w="25400">
              <a:gradFill>
                <a:gsLst>
                  <a:gs pos="37000">
                    <a:schemeClr val="accent2"/>
                  </a:gs>
                  <a:gs pos="67000">
                    <a:schemeClr val="accent2">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81C8DA9B-04E6-49EC-BAA0-6A1E37D5639E}"/>
                </a:ext>
              </a:extLst>
            </p:cNvPr>
            <p:cNvSpPr/>
            <p:nvPr/>
          </p:nvSpPr>
          <p:spPr>
            <a:xfrm>
              <a:off x="0" y="3094351"/>
              <a:ext cx="4205174" cy="671404"/>
            </a:xfrm>
            <a:custGeom>
              <a:avLst/>
              <a:gdLst>
                <a:gd name="connsiteX0" fmla="*/ 0 w 4205174"/>
                <a:gd name="connsiteY0" fmla="*/ 0 h 671404"/>
                <a:gd name="connsiteX1" fmla="*/ 3869472 w 4205174"/>
                <a:gd name="connsiteY1" fmla="*/ 0 h 671404"/>
                <a:gd name="connsiteX2" fmla="*/ 4205174 w 4205174"/>
                <a:gd name="connsiteY2" fmla="*/ 335702 h 671404"/>
                <a:gd name="connsiteX3" fmla="*/ 3869472 w 4205174"/>
                <a:gd name="connsiteY3" fmla="*/ 671404 h 671404"/>
                <a:gd name="connsiteX4" fmla="*/ 0 w 4205174"/>
                <a:gd name="connsiteY4" fmla="*/ 671404 h 671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5174" h="671404">
                  <a:moveTo>
                    <a:pt x="0" y="0"/>
                  </a:moveTo>
                  <a:lnTo>
                    <a:pt x="3869472" y="0"/>
                  </a:lnTo>
                  <a:lnTo>
                    <a:pt x="4205174" y="335702"/>
                  </a:lnTo>
                  <a:lnTo>
                    <a:pt x="3869472" y="671404"/>
                  </a:lnTo>
                  <a:lnTo>
                    <a:pt x="0" y="671404"/>
                  </a:lnTo>
                  <a:close/>
                </a:path>
              </a:pathLst>
            </a:custGeom>
            <a:noFill/>
            <a:ln w="25400">
              <a:gradFill>
                <a:gsLst>
                  <a:gs pos="37000">
                    <a:schemeClr val="accent2"/>
                  </a:gs>
                  <a:gs pos="67000">
                    <a:schemeClr val="accent2">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1AD88EC8-6FF1-4703-8EBC-49C7C2FEF217}"/>
                </a:ext>
              </a:extLst>
            </p:cNvPr>
            <p:cNvSpPr/>
            <p:nvPr/>
          </p:nvSpPr>
          <p:spPr>
            <a:xfrm>
              <a:off x="0" y="3093298"/>
              <a:ext cx="6238388" cy="671404"/>
            </a:xfrm>
            <a:custGeom>
              <a:avLst/>
              <a:gdLst>
                <a:gd name="connsiteX0" fmla="*/ 0 w 6238388"/>
                <a:gd name="connsiteY0" fmla="*/ 0 h 671404"/>
                <a:gd name="connsiteX1" fmla="*/ 5902686 w 6238388"/>
                <a:gd name="connsiteY1" fmla="*/ 0 h 671404"/>
                <a:gd name="connsiteX2" fmla="*/ 6238388 w 6238388"/>
                <a:gd name="connsiteY2" fmla="*/ 335702 h 671404"/>
                <a:gd name="connsiteX3" fmla="*/ 5902686 w 6238388"/>
                <a:gd name="connsiteY3" fmla="*/ 671404 h 671404"/>
                <a:gd name="connsiteX4" fmla="*/ 0 w 6238388"/>
                <a:gd name="connsiteY4" fmla="*/ 671404 h 671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388" h="671404">
                  <a:moveTo>
                    <a:pt x="0" y="0"/>
                  </a:moveTo>
                  <a:lnTo>
                    <a:pt x="5902686" y="0"/>
                  </a:lnTo>
                  <a:lnTo>
                    <a:pt x="6238388" y="335702"/>
                  </a:lnTo>
                  <a:lnTo>
                    <a:pt x="5902686" y="671404"/>
                  </a:lnTo>
                  <a:lnTo>
                    <a:pt x="0" y="671404"/>
                  </a:lnTo>
                  <a:close/>
                </a:path>
              </a:pathLst>
            </a:custGeom>
            <a:noFill/>
            <a:ln w="25400">
              <a:gradFill>
                <a:gsLst>
                  <a:gs pos="37000">
                    <a:schemeClr val="accent2"/>
                  </a:gs>
                  <a:gs pos="67000">
                    <a:schemeClr val="accent2">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文本框 23">
            <a:extLst>
              <a:ext uri="{FF2B5EF4-FFF2-40B4-BE49-F238E27FC236}">
                <a16:creationId xmlns:a16="http://schemas.microsoft.com/office/drawing/2014/main" id="{7DEB735B-96D8-4749-AB2F-F9F6281976E4}"/>
              </a:ext>
            </a:extLst>
          </p:cNvPr>
          <p:cNvSpPr txBox="1"/>
          <p:nvPr/>
        </p:nvSpPr>
        <p:spPr>
          <a:xfrm>
            <a:off x="5416112" y="4928115"/>
            <a:ext cx="216579" cy="584775"/>
          </a:xfrm>
          <a:prstGeom prst="rect">
            <a:avLst/>
          </a:prstGeom>
          <a:noFill/>
        </p:spPr>
        <p:txBody>
          <a:bodyPr wrap="square" rtlCol="0">
            <a:spAutoFit/>
          </a:bodyPr>
          <a:lstStyle/>
          <a:p>
            <a:r>
              <a:rPr lang="en-US" altLang="zh-CN" sz="3200" dirty="0">
                <a:solidFill>
                  <a:schemeClr val="accent1">
                    <a:lumMod val="60000"/>
                    <a:lumOff val="40000"/>
                  </a:schemeClr>
                </a:solidFill>
                <a:latin typeface="+mj-ea"/>
                <a:ea typeface="+mj-ea"/>
              </a:rPr>
              <a:t>4</a:t>
            </a:r>
            <a:endParaRPr lang="zh-CN" altLang="en-US" sz="3200" dirty="0">
              <a:solidFill>
                <a:schemeClr val="accent1">
                  <a:lumMod val="60000"/>
                  <a:lumOff val="40000"/>
                </a:schemeClr>
              </a:solidFill>
              <a:latin typeface="+mj-ea"/>
              <a:ea typeface="+mj-ea"/>
            </a:endParaRPr>
          </a:p>
        </p:txBody>
      </p:sp>
      <p:sp>
        <p:nvSpPr>
          <p:cNvPr id="26" name="文本框 25">
            <a:extLst>
              <a:ext uri="{FF2B5EF4-FFF2-40B4-BE49-F238E27FC236}">
                <a16:creationId xmlns:a16="http://schemas.microsoft.com/office/drawing/2014/main" id="{77F06D6D-B144-4CDB-BAC8-A0978E0E09EF}"/>
              </a:ext>
            </a:extLst>
          </p:cNvPr>
          <p:cNvSpPr txBox="1"/>
          <p:nvPr/>
        </p:nvSpPr>
        <p:spPr>
          <a:xfrm>
            <a:off x="5816809" y="4988891"/>
            <a:ext cx="817531" cy="369332"/>
          </a:xfrm>
          <a:prstGeom prst="rect">
            <a:avLst/>
          </a:prstGeom>
          <a:noFill/>
        </p:spPr>
        <p:txBody>
          <a:bodyPr wrap="none" rtlCol="0">
            <a:spAutoFit/>
          </a:bodyPr>
          <a:lstStyle/>
          <a:p>
            <a:r>
              <a:rPr lang="zh-CN" altLang="en-US" spc="120" dirty="0">
                <a:solidFill>
                  <a:schemeClr val="bg1"/>
                </a:solidFill>
                <a:latin typeface="+mj-ea"/>
                <a:ea typeface="+mj-ea"/>
              </a:rPr>
              <a:t>拓展四</a:t>
            </a:r>
          </a:p>
        </p:txBody>
      </p:sp>
      <p:sp>
        <p:nvSpPr>
          <p:cNvPr id="27" name="文本框 26">
            <a:extLst>
              <a:ext uri="{FF2B5EF4-FFF2-40B4-BE49-F238E27FC236}">
                <a16:creationId xmlns:a16="http://schemas.microsoft.com/office/drawing/2014/main" id="{857C066C-77D3-49D2-BF39-A16CB86A0CD8}"/>
              </a:ext>
            </a:extLst>
          </p:cNvPr>
          <p:cNvSpPr txBox="1"/>
          <p:nvPr/>
        </p:nvSpPr>
        <p:spPr>
          <a:xfrm>
            <a:off x="5816809" y="5290732"/>
            <a:ext cx="833883" cy="230832"/>
          </a:xfrm>
          <a:prstGeom prst="rect">
            <a:avLst/>
          </a:prstGeom>
          <a:noFill/>
        </p:spPr>
        <p:txBody>
          <a:bodyPr wrap="none" rtlCol="0">
            <a:spAutoFit/>
          </a:bodyPr>
          <a:lstStyle/>
          <a:p>
            <a:r>
              <a:rPr lang="en-US" altLang="zh-CN" sz="900" dirty="0">
                <a:solidFill>
                  <a:schemeClr val="bg1"/>
                </a:solidFill>
                <a:latin typeface="+mj-ea"/>
                <a:ea typeface="+mj-ea"/>
              </a:rPr>
              <a:t>DEVELOP A</a:t>
            </a:r>
            <a:endParaRPr lang="zh-CN" altLang="en-US" sz="900" dirty="0">
              <a:solidFill>
                <a:schemeClr val="bg1"/>
              </a:solidFill>
              <a:latin typeface="+mj-ea"/>
              <a:ea typeface="+mj-ea"/>
            </a:endParaRPr>
          </a:p>
        </p:txBody>
      </p:sp>
      <p:sp>
        <p:nvSpPr>
          <p:cNvPr id="28" name="文本框 27">
            <a:extLst>
              <a:ext uri="{FF2B5EF4-FFF2-40B4-BE49-F238E27FC236}">
                <a16:creationId xmlns:a16="http://schemas.microsoft.com/office/drawing/2014/main" id="{DB1DDFAA-93D3-4408-B9EC-689172AF28B4}"/>
              </a:ext>
            </a:extLst>
          </p:cNvPr>
          <p:cNvSpPr txBox="1"/>
          <p:nvPr/>
        </p:nvSpPr>
        <p:spPr>
          <a:xfrm>
            <a:off x="7641974" y="4928115"/>
            <a:ext cx="404729" cy="584775"/>
          </a:xfrm>
          <a:prstGeom prst="rect">
            <a:avLst/>
          </a:prstGeom>
          <a:noFill/>
        </p:spPr>
        <p:txBody>
          <a:bodyPr wrap="square" rtlCol="0">
            <a:spAutoFit/>
          </a:bodyPr>
          <a:lstStyle/>
          <a:p>
            <a:r>
              <a:rPr lang="en-US" altLang="zh-CN" sz="3200" dirty="0">
                <a:solidFill>
                  <a:schemeClr val="accent1">
                    <a:lumMod val="60000"/>
                    <a:lumOff val="40000"/>
                  </a:schemeClr>
                </a:solidFill>
                <a:latin typeface="+mj-ea"/>
                <a:ea typeface="+mj-ea"/>
              </a:rPr>
              <a:t>5</a:t>
            </a:r>
            <a:endParaRPr lang="zh-CN" altLang="en-US" sz="3200" dirty="0">
              <a:solidFill>
                <a:schemeClr val="accent1">
                  <a:lumMod val="60000"/>
                  <a:lumOff val="40000"/>
                </a:schemeClr>
              </a:solidFill>
              <a:latin typeface="+mj-ea"/>
              <a:ea typeface="+mj-ea"/>
            </a:endParaRPr>
          </a:p>
        </p:txBody>
      </p:sp>
      <p:sp>
        <p:nvSpPr>
          <p:cNvPr id="29" name="文本框 28">
            <a:extLst>
              <a:ext uri="{FF2B5EF4-FFF2-40B4-BE49-F238E27FC236}">
                <a16:creationId xmlns:a16="http://schemas.microsoft.com/office/drawing/2014/main" id="{B565EA45-7E2B-44B4-A960-8E8FE450CE8A}"/>
              </a:ext>
            </a:extLst>
          </p:cNvPr>
          <p:cNvSpPr txBox="1"/>
          <p:nvPr/>
        </p:nvSpPr>
        <p:spPr>
          <a:xfrm>
            <a:off x="8023554" y="4988891"/>
            <a:ext cx="817531" cy="369332"/>
          </a:xfrm>
          <a:prstGeom prst="rect">
            <a:avLst/>
          </a:prstGeom>
          <a:noFill/>
        </p:spPr>
        <p:txBody>
          <a:bodyPr wrap="none" rtlCol="0">
            <a:spAutoFit/>
          </a:bodyPr>
          <a:lstStyle/>
          <a:p>
            <a:r>
              <a:rPr lang="zh-CN" altLang="en-US" spc="120" dirty="0">
                <a:solidFill>
                  <a:schemeClr val="bg1"/>
                </a:solidFill>
                <a:latin typeface="+mj-ea"/>
                <a:ea typeface="+mj-ea"/>
              </a:rPr>
              <a:t>拓展五</a:t>
            </a:r>
          </a:p>
        </p:txBody>
      </p:sp>
      <p:sp>
        <p:nvSpPr>
          <p:cNvPr id="30" name="文本框 29">
            <a:extLst>
              <a:ext uri="{FF2B5EF4-FFF2-40B4-BE49-F238E27FC236}">
                <a16:creationId xmlns:a16="http://schemas.microsoft.com/office/drawing/2014/main" id="{2B14A018-54CC-41F1-9F26-D17EC766500A}"/>
              </a:ext>
            </a:extLst>
          </p:cNvPr>
          <p:cNvSpPr txBox="1"/>
          <p:nvPr/>
        </p:nvSpPr>
        <p:spPr>
          <a:xfrm>
            <a:off x="8023554" y="5290732"/>
            <a:ext cx="825867" cy="230832"/>
          </a:xfrm>
          <a:prstGeom prst="rect">
            <a:avLst/>
          </a:prstGeom>
          <a:noFill/>
        </p:spPr>
        <p:txBody>
          <a:bodyPr wrap="none" rtlCol="0">
            <a:spAutoFit/>
          </a:bodyPr>
          <a:lstStyle/>
          <a:p>
            <a:r>
              <a:rPr lang="en-US" altLang="zh-CN" sz="900" dirty="0">
                <a:solidFill>
                  <a:schemeClr val="bg1"/>
                </a:solidFill>
                <a:latin typeface="+mj-ea"/>
                <a:ea typeface="+mj-ea"/>
              </a:rPr>
              <a:t>DEVELOP B</a:t>
            </a:r>
            <a:endParaRPr lang="zh-CN" altLang="en-US" sz="900" dirty="0">
              <a:solidFill>
                <a:schemeClr val="bg1"/>
              </a:solidFill>
              <a:latin typeface="+mj-ea"/>
              <a:ea typeface="+mj-ea"/>
            </a:endParaRPr>
          </a:p>
        </p:txBody>
      </p:sp>
      <p:sp>
        <p:nvSpPr>
          <p:cNvPr id="31" name="文本框 30">
            <a:extLst>
              <a:ext uri="{FF2B5EF4-FFF2-40B4-BE49-F238E27FC236}">
                <a16:creationId xmlns:a16="http://schemas.microsoft.com/office/drawing/2014/main" id="{EA1A1983-6BB5-41F6-BA8E-FD0213133F01}"/>
              </a:ext>
            </a:extLst>
          </p:cNvPr>
          <p:cNvSpPr txBox="1"/>
          <p:nvPr/>
        </p:nvSpPr>
        <p:spPr>
          <a:xfrm>
            <a:off x="9773554" y="4928115"/>
            <a:ext cx="404729" cy="584775"/>
          </a:xfrm>
          <a:prstGeom prst="rect">
            <a:avLst/>
          </a:prstGeom>
          <a:noFill/>
        </p:spPr>
        <p:txBody>
          <a:bodyPr wrap="square" rtlCol="0">
            <a:spAutoFit/>
          </a:bodyPr>
          <a:lstStyle/>
          <a:p>
            <a:r>
              <a:rPr lang="en-US" altLang="zh-CN" sz="3200" dirty="0">
                <a:solidFill>
                  <a:schemeClr val="accent1">
                    <a:lumMod val="60000"/>
                    <a:lumOff val="40000"/>
                  </a:schemeClr>
                </a:solidFill>
                <a:latin typeface="+mj-ea"/>
                <a:ea typeface="+mj-ea"/>
              </a:rPr>
              <a:t>6</a:t>
            </a:r>
            <a:endParaRPr lang="zh-CN" altLang="en-US" sz="3200" dirty="0">
              <a:solidFill>
                <a:schemeClr val="accent1">
                  <a:lumMod val="60000"/>
                  <a:lumOff val="40000"/>
                </a:schemeClr>
              </a:solidFill>
              <a:latin typeface="+mj-ea"/>
              <a:ea typeface="+mj-ea"/>
            </a:endParaRPr>
          </a:p>
        </p:txBody>
      </p:sp>
      <p:sp>
        <p:nvSpPr>
          <p:cNvPr id="32" name="文本框 31">
            <a:extLst>
              <a:ext uri="{FF2B5EF4-FFF2-40B4-BE49-F238E27FC236}">
                <a16:creationId xmlns:a16="http://schemas.microsoft.com/office/drawing/2014/main" id="{DD76C87E-E977-4D05-AEC3-EB973BBFA768}"/>
              </a:ext>
            </a:extLst>
          </p:cNvPr>
          <p:cNvSpPr txBox="1"/>
          <p:nvPr/>
        </p:nvSpPr>
        <p:spPr>
          <a:xfrm>
            <a:off x="10155134" y="4988891"/>
            <a:ext cx="817531" cy="369332"/>
          </a:xfrm>
          <a:prstGeom prst="rect">
            <a:avLst/>
          </a:prstGeom>
          <a:noFill/>
        </p:spPr>
        <p:txBody>
          <a:bodyPr wrap="none" rtlCol="0">
            <a:spAutoFit/>
          </a:bodyPr>
          <a:lstStyle/>
          <a:p>
            <a:r>
              <a:rPr lang="zh-CN" altLang="en-US" spc="120" dirty="0">
                <a:solidFill>
                  <a:schemeClr val="bg1"/>
                </a:solidFill>
                <a:latin typeface="+mj-ea"/>
                <a:ea typeface="+mj-ea"/>
              </a:rPr>
              <a:t>拓展六</a:t>
            </a:r>
          </a:p>
        </p:txBody>
      </p:sp>
      <p:sp>
        <p:nvSpPr>
          <p:cNvPr id="33" name="文本框 32">
            <a:extLst>
              <a:ext uri="{FF2B5EF4-FFF2-40B4-BE49-F238E27FC236}">
                <a16:creationId xmlns:a16="http://schemas.microsoft.com/office/drawing/2014/main" id="{2E3543A6-0CAB-4A8C-B69A-53BA3D523C8B}"/>
              </a:ext>
            </a:extLst>
          </p:cNvPr>
          <p:cNvSpPr txBox="1"/>
          <p:nvPr/>
        </p:nvSpPr>
        <p:spPr>
          <a:xfrm>
            <a:off x="10155134" y="5290732"/>
            <a:ext cx="824265" cy="230832"/>
          </a:xfrm>
          <a:prstGeom prst="rect">
            <a:avLst/>
          </a:prstGeom>
          <a:noFill/>
        </p:spPr>
        <p:txBody>
          <a:bodyPr wrap="none" rtlCol="0">
            <a:spAutoFit/>
          </a:bodyPr>
          <a:lstStyle/>
          <a:p>
            <a:r>
              <a:rPr lang="en-US" altLang="zh-CN" sz="900" dirty="0">
                <a:solidFill>
                  <a:schemeClr val="bg1"/>
                </a:solidFill>
                <a:latin typeface="+mj-ea"/>
                <a:ea typeface="+mj-ea"/>
              </a:rPr>
              <a:t>DEVELOP C</a:t>
            </a:r>
            <a:endParaRPr lang="zh-CN" altLang="en-US" sz="900" dirty="0">
              <a:solidFill>
                <a:schemeClr val="bg1"/>
              </a:solidFill>
              <a:latin typeface="+mj-ea"/>
              <a:ea typeface="+mj-ea"/>
            </a:endParaRPr>
          </a:p>
        </p:txBody>
      </p:sp>
      <p:cxnSp>
        <p:nvCxnSpPr>
          <p:cNvPr id="34" name="直接连接符 33">
            <a:extLst>
              <a:ext uri="{FF2B5EF4-FFF2-40B4-BE49-F238E27FC236}">
                <a16:creationId xmlns:a16="http://schemas.microsoft.com/office/drawing/2014/main" id="{8D7EDB2D-1CF6-47D9-A9DA-59C786842DD1}"/>
              </a:ext>
            </a:extLst>
          </p:cNvPr>
          <p:cNvCxnSpPr>
            <a:cxnSpLocks/>
          </p:cNvCxnSpPr>
          <p:nvPr/>
        </p:nvCxnSpPr>
        <p:spPr>
          <a:xfrm>
            <a:off x="565088" y="3830372"/>
            <a:ext cx="0" cy="1718539"/>
          </a:xfrm>
          <a:prstGeom prst="line">
            <a:avLst/>
          </a:prstGeom>
          <a:ln>
            <a:gradFill flip="none" rotWithShape="1">
              <a:gsLst>
                <a:gs pos="0">
                  <a:schemeClr val="accent2">
                    <a:alpha val="0"/>
                  </a:schemeClr>
                </a:gs>
                <a:gs pos="100000">
                  <a:schemeClr val="accent2">
                    <a:lumMod val="50000"/>
                  </a:schemeClr>
                </a:gs>
              </a:gsLst>
              <a:lin ang="5400000" scaled="1"/>
              <a:tileRect/>
            </a:gradFill>
          </a:ln>
          <a:effectLst/>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3E3344EE-3051-479B-87B3-FE38BC0BAC76}"/>
              </a:ext>
            </a:extLst>
          </p:cNvPr>
          <p:cNvSpPr txBox="1"/>
          <p:nvPr/>
        </p:nvSpPr>
        <p:spPr>
          <a:xfrm>
            <a:off x="716602" y="4263358"/>
            <a:ext cx="2274971" cy="369332"/>
          </a:xfrm>
          <a:prstGeom prst="rect">
            <a:avLst/>
          </a:prstGeom>
          <a:noFill/>
        </p:spPr>
        <p:txBody>
          <a:bodyPr wrap="square">
            <a:spAutoFit/>
          </a:bodyPr>
          <a:lstStyle/>
          <a:p>
            <a:r>
              <a:rPr lang="zh-CN" altLang="en-US" spc="120" dirty="0">
                <a:solidFill>
                  <a:schemeClr val="bg1"/>
                </a:solidFill>
                <a:latin typeface="+mj-ea"/>
                <a:ea typeface="+mj-ea"/>
              </a:rPr>
              <a:t>人类生存维度的拓展</a:t>
            </a:r>
          </a:p>
        </p:txBody>
      </p:sp>
      <p:sp>
        <p:nvSpPr>
          <p:cNvPr id="36" name="文本框 35">
            <a:extLst>
              <a:ext uri="{FF2B5EF4-FFF2-40B4-BE49-F238E27FC236}">
                <a16:creationId xmlns:a16="http://schemas.microsoft.com/office/drawing/2014/main" id="{CF8B0652-434A-4221-98A7-6616C8CDDE93}"/>
              </a:ext>
            </a:extLst>
          </p:cNvPr>
          <p:cNvSpPr txBox="1"/>
          <p:nvPr/>
        </p:nvSpPr>
        <p:spPr>
          <a:xfrm>
            <a:off x="716601" y="4715763"/>
            <a:ext cx="3460715" cy="738664"/>
          </a:xfrm>
          <a:prstGeom prst="rect">
            <a:avLst/>
          </a:prstGeom>
          <a:noFill/>
        </p:spPr>
        <p:txBody>
          <a:bodyPr wrap="square">
            <a:spAutoFit/>
          </a:bodyPr>
          <a:lstStyle/>
          <a:p>
            <a:pPr algn="just"/>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元宇宙无法完全脱离现实世界，它平行于现实世界，与互通，但又独立于现实世界，人们可以在其中进行真实的社交和工作</a:t>
            </a:r>
            <a:endParaRPr lang="en-US" altLang="zh-CN" sz="1400" dirty="0">
              <a:solidFill>
                <a:schemeClr val="bg1">
                  <a:lumMod val="65000"/>
                </a:schemeClr>
              </a:solidFill>
              <a:latin typeface="+mn-ea"/>
            </a:endParaRPr>
          </a:p>
        </p:txBody>
      </p:sp>
      <p:cxnSp>
        <p:nvCxnSpPr>
          <p:cNvPr id="37" name="直接连接符 36">
            <a:extLst>
              <a:ext uri="{FF2B5EF4-FFF2-40B4-BE49-F238E27FC236}">
                <a16:creationId xmlns:a16="http://schemas.microsoft.com/office/drawing/2014/main" id="{57746CF5-2359-4601-8C09-31BC162D92A5}"/>
              </a:ext>
            </a:extLst>
          </p:cNvPr>
          <p:cNvCxnSpPr>
            <a:cxnSpLocks/>
          </p:cNvCxnSpPr>
          <p:nvPr/>
        </p:nvCxnSpPr>
        <p:spPr>
          <a:xfrm flipV="1">
            <a:off x="10735234" y="3068164"/>
            <a:ext cx="0" cy="1666126"/>
          </a:xfrm>
          <a:prstGeom prst="line">
            <a:avLst/>
          </a:prstGeom>
          <a:ln>
            <a:gradFill flip="none" rotWithShape="1">
              <a:gsLst>
                <a:gs pos="0">
                  <a:schemeClr val="accent2">
                    <a:alpha val="0"/>
                  </a:schemeClr>
                </a:gs>
                <a:gs pos="100000">
                  <a:schemeClr val="accent2">
                    <a:lumMod val="50000"/>
                  </a:schemeClr>
                </a:gs>
              </a:gsLst>
              <a:lin ang="5400000" scaled="1"/>
              <a:tileRect/>
            </a:gradFill>
          </a:ln>
          <a:effectLst/>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BC657555-987F-485C-887D-1188A45898FE}"/>
              </a:ext>
            </a:extLst>
          </p:cNvPr>
          <p:cNvSpPr txBox="1"/>
          <p:nvPr/>
        </p:nvSpPr>
        <p:spPr>
          <a:xfrm>
            <a:off x="8389487" y="3052629"/>
            <a:ext cx="2274971" cy="369332"/>
          </a:xfrm>
          <a:prstGeom prst="rect">
            <a:avLst/>
          </a:prstGeom>
          <a:noFill/>
        </p:spPr>
        <p:txBody>
          <a:bodyPr wrap="square">
            <a:spAutoFit/>
          </a:bodyPr>
          <a:lstStyle/>
          <a:p>
            <a:pPr algn="r"/>
            <a:r>
              <a:rPr lang="zh-CN" altLang="en-US" spc="120" dirty="0">
                <a:solidFill>
                  <a:schemeClr val="bg1"/>
                </a:solidFill>
                <a:latin typeface="+mj-ea"/>
                <a:ea typeface="+mj-ea"/>
              </a:rPr>
              <a:t>人类生存维度的拓展</a:t>
            </a:r>
          </a:p>
        </p:txBody>
      </p:sp>
      <p:sp>
        <p:nvSpPr>
          <p:cNvPr id="39" name="文本框 38">
            <a:extLst>
              <a:ext uri="{FF2B5EF4-FFF2-40B4-BE49-F238E27FC236}">
                <a16:creationId xmlns:a16="http://schemas.microsoft.com/office/drawing/2014/main" id="{22708BD0-7962-4C62-8B90-6F9E967FACAD}"/>
              </a:ext>
            </a:extLst>
          </p:cNvPr>
          <p:cNvSpPr txBox="1"/>
          <p:nvPr/>
        </p:nvSpPr>
        <p:spPr>
          <a:xfrm>
            <a:off x="7222201" y="3526068"/>
            <a:ext cx="3442257" cy="738664"/>
          </a:xfrm>
          <a:prstGeom prst="rect">
            <a:avLst/>
          </a:prstGeom>
          <a:noFill/>
        </p:spPr>
        <p:txBody>
          <a:bodyPr wrap="square">
            <a:spAutoFit/>
          </a:bodyPr>
          <a:lstStyle/>
          <a:p>
            <a:pPr algn="r"/>
            <a:r>
              <a:rPr kumimoji="0" lang="zh-CN" altLang="en-US" sz="1400" i="0" u="none" strike="noStrike" kern="1200" cap="none" spc="0" normalizeH="0" baseline="0" noProof="0" dirty="0">
                <a:ln>
                  <a:noFill/>
                </a:ln>
                <a:solidFill>
                  <a:schemeClr val="bg1">
                    <a:lumMod val="65000"/>
                  </a:schemeClr>
                </a:solidFill>
                <a:effectLst/>
                <a:uLnTx/>
                <a:uFillTx/>
                <a:latin typeface="+mn-ea"/>
                <a:cs typeface="+mn-cs"/>
              </a:rPr>
              <a:t>元宇宙无法完全脱离现实世界，它平行于现实世界，与之互通，但又独立于现实世界人们可以在其中进行真实的社交和工作</a:t>
            </a:r>
            <a:endParaRPr lang="en-US" altLang="zh-CN" sz="1400" dirty="0">
              <a:solidFill>
                <a:schemeClr val="bg1">
                  <a:lumMod val="65000"/>
                </a:schemeClr>
              </a:solidFill>
              <a:latin typeface="+mn-ea"/>
            </a:endParaRPr>
          </a:p>
        </p:txBody>
      </p:sp>
      <p:grpSp>
        <p:nvGrpSpPr>
          <p:cNvPr id="40" name="组合 39">
            <a:extLst>
              <a:ext uri="{FF2B5EF4-FFF2-40B4-BE49-F238E27FC236}">
                <a16:creationId xmlns:a16="http://schemas.microsoft.com/office/drawing/2014/main" id="{E8D7875C-1AC1-49AA-9C2E-274E4E2C4E3E}"/>
              </a:ext>
            </a:extLst>
          </p:cNvPr>
          <p:cNvGrpSpPr/>
          <p:nvPr/>
        </p:nvGrpSpPr>
        <p:grpSpPr>
          <a:xfrm rot="10800000">
            <a:off x="2847251" y="4422411"/>
            <a:ext cx="591669" cy="154966"/>
            <a:chOff x="4293068" y="2877086"/>
            <a:chExt cx="591669" cy="154966"/>
          </a:xfrm>
        </p:grpSpPr>
        <p:grpSp>
          <p:nvGrpSpPr>
            <p:cNvPr id="41" name="组合 40">
              <a:extLst>
                <a:ext uri="{FF2B5EF4-FFF2-40B4-BE49-F238E27FC236}">
                  <a16:creationId xmlns:a16="http://schemas.microsoft.com/office/drawing/2014/main" id="{C69A400C-382B-4379-B0C3-0EA8BDD4276F}"/>
                </a:ext>
              </a:extLst>
            </p:cNvPr>
            <p:cNvGrpSpPr/>
            <p:nvPr/>
          </p:nvGrpSpPr>
          <p:grpSpPr>
            <a:xfrm rot="16200000">
              <a:off x="4367051" y="2812728"/>
              <a:ext cx="145341" cy="293308"/>
              <a:chOff x="2061949" y="5121387"/>
              <a:chExt cx="145341" cy="293308"/>
            </a:xfrm>
          </p:grpSpPr>
          <p:sp>
            <p:nvSpPr>
              <p:cNvPr id="45" name="箭头: V 形 44">
                <a:extLst>
                  <a:ext uri="{FF2B5EF4-FFF2-40B4-BE49-F238E27FC236}">
                    <a16:creationId xmlns:a16="http://schemas.microsoft.com/office/drawing/2014/main" id="{4B563452-6AA5-4DA0-92A8-CFA9D6EE0429}"/>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箭头: V 形 45">
                <a:extLst>
                  <a:ext uri="{FF2B5EF4-FFF2-40B4-BE49-F238E27FC236}">
                    <a16:creationId xmlns:a16="http://schemas.microsoft.com/office/drawing/2014/main" id="{BB992614-62AC-432F-816F-E95AC8AE6FD8}"/>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42" name="组合 41">
              <a:extLst>
                <a:ext uri="{FF2B5EF4-FFF2-40B4-BE49-F238E27FC236}">
                  <a16:creationId xmlns:a16="http://schemas.microsoft.com/office/drawing/2014/main" id="{4CBE7E46-BFD2-4DDF-9159-4A78DB256E86}"/>
                </a:ext>
              </a:extLst>
            </p:cNvPr>
            <p:cNvGrpSpPr/>
            <p:nvPr/>
          </p:nvGrpSpPr>
          <p:grpSpPr>
            <a:xfrm rot="16200000">
              <a:off x="4665412" y="2803103"/>
              <a:ext cx="145342" cy="293308"/>
              <a:chOff x="2061949" y="5121387"/>
              <a:chExt cx="145342" cy="293308"/>
            </a:xfrm>
          </p:grpSpPr>
          <p:sp>
            <p:nvSpPr>
              <p:cNvPr id="43" name="箭头: V 形 42">
                <a:extLst>
                  <a:ext uri="{FF2B5EF4-FFF2-40B4-BE49-F238E27FC236}">
                    <a16:creationId xmlns:a16="http://schemas.microsoft.com/office/drawing/2014/main" id="{72DD0554-265F-405C-B5B1-638D6CB20EE8}"/>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箭头: V 形 43">
                <a:extLst>
                  <a:ext uri="{FF2B5EF4-FFF2-40B4-BE49-F238E27FC236}">
                    <a16:creationId xmlns:a16="http://schemas.microsoft.com/office/drawing/2014/main" id="{383EBD69-AFC6-4888-B094-E627DFDC49FE}"/>
                  </a:ext>
                </a:extLst>
              </p:cNvPr>
              <p:cNvSpPr/>
              <p:nvPr/>
            </p:nvSpPr>
            <p:spPr>
              <a:xfrm rot="5400000" flipH="1">
                <a:off x="2061950"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7" name="组合 46">
            <a:extLst>
              <a:ext uri="{FF2B5EF4-FFF2-40B4-BE49-F238E27FC236}">
                <a16:creationId xmlns:a16="http://schemas.microsoft.com/office/drawing/2014/main" id="{4F5C151F-0CF6-4ABA-A56A-AE9AB05D9A55}"/>
              </a:ext>
            </a:extLst>
          </p:cNvPr>
          <p:cNvGrpSpPr/>
          <p:nvPr/>
        </p:nvGrpSpPr>
        <p:grpSpPr>
          <a:xfrm rot="10800000" flipH="1">
            <a:off x="7996341" y="3165955"/>
            <a:ext cx="591669" cy="154966"/>
            <a:chOff x="4293068" y="2877086"/>
            <a:chExt cx="591669" cy="154966"/>
          </a:xfrm>
        </p:grpSpPr>
        <p:grpSp>
          <p:nvGrpSpPr>
            <p:cNvPr id="48" name="组合 47">
              <a:extLst>
                <a:ext uri="{FF2B5EF4-FFF2-40B4-BE49-F238E27FC236}">
                  <a16:creationId xmlns:a16="http://schemas.microsoft.com/office/drawing/2014/main" id="{09BDD86B-5B90-4C3F-9F60-0D4CB08E3C18}"/>
                </a:ext>
              </a:extLst>
            </p:cNvPr>
            <p:cNvGrpSpPr/>
            <p:nvPr/>
          </p:nvGrpSpPr>
          <p:grpSpPr>
            <a:xfrm rot="16200000">
              <a:off x="4367051" y="2812728"/>
              <a:ext cx="145341" cy="293308"/>
              <a:chOff x="2061949" y="5121387"/>
              <a:chExt cx="145341" cy="293308"/>
            </a:xfrm>
          </p:grpSpPr>
          <p:sp>
            <p:nvSpPr>
              <p:cNvPr id="52" name="箭头: V 形 51">
                <a:extLst>
                  <a:ext uri="{FF2B5EF4-FFF2-40B4-BE49-F238E27FC236}">
                    <a16:creationId xmlns:a16="http://schemas.microsoft.com/office/drawing/2014/main" id="{1C3605D5-F932-4575-9812-F4F0E88BF4F7}"/>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箭头: V 形 52">
                <a:extLst>
                  <a:ext uri="{FF2B5EF4-FFF2-40B4-BE49-F238E27FC236}">
                    <a16:creationId xmlns:a16="http://schemas.microsoft.com/office/drawing/2014/main" id="{00DFD6DE-F108-4D93-9B33-8B9E7B0A0D6D}"/>
                  </a:ext>
                </a:extLst>
              </p:cNvPr>
              <p:cNvSpPr/>
              <p:nvPr/>
            </p:nvSpPr>
            <p:spPr>
              <a:xfrm rot="5400000" flipH="1">
                <a:off x="2061949"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49" name="组合 48">
              <a:extLst>
                <a:ext uri="{FF2B5EF4-FFF2-40B4-BE49-F238E27FC236}">
                  <a16:creationId xmlns:a16="http://schemas.microsoft.com/office/drawing/2014/main" id="{53FDB669-8D55-456A-BCB4-1B6188DC5D56}"/>
                </a:ext>
              </a:extLst>
            </p:cNvPr>
            <p:cNvGrpSpPr/>
            <p:nvPr/>
          </p:nvGrpSpPr>
          <p:grpSpPr>
            <a:xfrm rot="16200000">
              <a:off x="4665412" y="2803103"/>
              <a:ext cx="145342" cy="293308"/>
              <a:chOff x="2061949" y="5121387"/>
              <a:chExt cx="145342" cy="293308"/>
            </a:xfrm>
          </p:grpSpPr>
          <p:sp>
            <p:nvSpPr>
              <p:cNvPr id="50" name="箭头: V 形 49">
                <a:extLst>
                  <a:ext uri="{FF2B5EF4-FFF2-40B4-BE49-F238E27FC236}">
                    <a16:creationId xmlns:a16="http://schemas.microsoft.com/office/drawing/2014/main" id="{8532012D-0F3E-4735-8DEE-EBA62BB9D2C1}"/>
                  </a:ext>
                </a:extLst>
              </p:cNvPr>
              <p:cNvSpPr/>
              <p:nvPr/>
            </p:nvSpPr>
            <p:spPr>
              <a:xfrm rot="5400000" flipH="1">
                <a:off x="2061949" y="5121387"/>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箭头: V 形 50">
                <a:extLst>
                  <a:ext uri="{FF2B5EF4-FFF2-40B4-BE49-F238E27FC236}">
                    <a16:creationId xmlns:a16="http://schemas.microsoft.com/office/drawing/2014/main" id="{D918201F-5845-4DB5-8F80-11F3CACBFB30}"/>
                  </a:ext>
                </a:extLst>
              </p:cNvPr>
              <p:cNvSpPr/>
              <p:nvPr/>
            </p:nvSpPr>
            <p:spPr>
              <a:xfrm rot="5400000" flipH="1">
                <a:off x="2061950" y="5269354"/>
                <a:ext cx="145341" cy="145341"/>
              </a:xfrm>
              <a:prstGeom prst="chevron">
                <a:avLst>
                  <a:gd name="adj" fmla="val 59434"/>
                </a:avLst>
              </a:prstGeom>
              <a:gradFill flip="none" rotWithShape="1">
                <a:gsLst>
                  <a:gs pos="2000">
                    <a:schemeClr val="accent2">
                      <a:lumMod val="90000"/>
                    </a:schemeClr>
                  </a:gs>
                  <a:gs pos="72000">
                    <a:schemeClr val="accent2">
                      <a:lumMod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55" name="文本框 54">
            <a:extLst>
              <a:ext uri="{FF2B5EF4-FFF2-40B4-BE49-F238E27FC236}">
                <a16:creationId xmlns:a16="http://schemas.microsoft.com/office/drawing/2014/main" id="{D34FF7C6-752A-4698-99A6-C31EB77BEDB1}"/>
              </a:ext>
            </a:extLst>
          </p:cNvPr>
          <p:cNvSpPr txBox="1"/>
          <p:nvPr/>
        </p:nvSpPr>
        <p:spPr>
          <a:xfrm>
            <a:off x="503397" y="2185718"/>
            <a:ext cx="10106766" cy="246221"/>
          </a:xfrm>
          <a:prstGeom prst="rect">
            <a:avLst/>
          </a:prstGeom>
          <a:noFill/>
        </p:spPr>
        <p:txBody>
          <a:bodyPr wrap="square">
            <a:spAutoFit/>
          </a:bodyPr>
          <a:lstStyle/>
          <a:p>
            <a:pPr algn="ctr"/>
            <a:r>
              <a:rPr lang="en-US" altLang="zh-CN" sz="1000" dirty="0">
                <a:solidFill>
                  <a:schemeClr val="tx1">
                    <a:lumMod val="65000"/>
                    <a:lumOff val="35000"/>
                  </a:schemeClr>
                </a:solidFill>
                <a:latin typeface="+mn-ea"/>
              </a:rPr>
              <a:t>Lorem ipsum dolor sit </a:t>
            </a:r>
            <a:r>
              <a:rPr lang="en-US" altLang="zh-CN" sz="1000" dirty="0" err="1">
                <a:solidFill>
                  <a:schemeClr val="tx1">
                    <a:lumMod val="65000"/>
                    <a:lumOff val="35000"/>
                  </a:schemeClr>
                </a:solidFill>
                <a:latin typeface="+mn-ea"/>
              </a:rPr>
              <a:t>adipiscing</a:t>
            </a:r>
            <a:r>
              <a:rPr lang="en-US" altLang="zh-CN" sz="1000" dirty="0">
                <a:solidFill>
                  <a:schemeClr val="tx1">
                    <a:lumMod val="65000"/>
                    <a:lumOff val="35000"/>
                  </a:schemeClr>
                </a:solidFill>
                <a:latin typeface="+mn-ea"/>
              </a:rPr>
              <a:t> elit. Maecenas porttitor congue massa. Fusce posuere, magna sed pulvinar ultricies, purus </a:t>
            </a:r>
            <a:r>
              <a:rPr lang="en-US" altLang="zh-CN" sz="1000" dirty="0" err="1">
                <a:solidFill>
                  <a:schemeClr val="tx1">
                    <a:lumMod val="65000"/>
                    <a:lumOff val="35000"/>
                  </a:schemeClr>
                </a:solidFill>
                <a:latin typeface="+mn-ea"/>
              </a:rPr>
              <a:t>lectus</a:t>
            </a:r>
            <a:r>
              <a:rPr lang="en-US" altLang="zh-CN" sz="1000" dirty="0">
                <a:solidFill>
                  <a:schemeClr val="tx1">
                    <a:lumMod val="65000"/>
                    <a:lumOff val="35000"/>
                  </a:schemeClr>
                </a:solidFill>
                <a:latin typeface="+mn-ea"/>
              </a:rPr>
              <a:t> </a:t>
            </a:r>
            <a:r>
              <a:rPr lang="en-US" altLang="zh-CN" sz="1000" dirty="0" err="1">
                <a:solidFill>
                  <a:schemeClr val="tx1">
                    <a:lumMod val="65000"/>
                    <a:lumOff val="35000"/>
                  </a:schemeClr>
                </a:solidFill>
                <a:latin typeface="+mn-ea"/>
              </a:rPr>
              <a:t>malesuada</a:t>
            </a:r>
            <a:endParaRPr lang="en-US" altLang="zh-CN" sz="1000" dirty="0">
              <a:solidFill>
                <a:schemeClr val="tx1">
                  <a:lumMod val="65000"/>
                  <a:lumOff val="35000"/>
                </a:schemeClr>
              </a:solidFill>
              <a:latin typeface="+mn-ea"/>
            </a:endParaRPr>
          </a:p>
        </p:txBody>
      </p:sp>
      <p:pic>
        <p:nvPicPr>
          <p:cNvPr id="56" name="图片 55">
            <a:extLst>
              <a:ext uri="{FF2B5EF4-FFF2-40B4-BE49-F238E27FC236}">
                <a16:creationId xmlns:a16="http://schemas.microsoft.com/office/drawing/2014/main" id="{0A2DE1F6-44E1-4A38-81E2-AAAD5FEBA4C2}"/>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474586" y="3520377"/>
            <a:ext cx="3212314" cy="309995"/>
          </a:xfrm>
          <a:prstGeom prst="rect">
            <a:avLst/>
          </a:prstGeom>
        </p:spPr>
      </p:pic>
      <p:pic>
        <p:nvPicPr>
          <p:cNvPr id="57" name="图片 56">
            <a:extLst>
              <a:ext uri="{FF2B5EF4-FFF2-40B4-BE49-F238E27FC236}">
                <a16:creationId xmlns:a16="http://schemas.microsoft.com/office/drawing/2014/main" id="{AB79892D-21DD-4E2C-86BA-865251BE770B}"/>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6741501" y="4644399"/>
            <a:ext cx="3212314" cy="309995"/>
          </a:xfrm>
          <a:prstGeom prst="rect">
            <a:avLst/>
          </a:prstGeom>
        </p:spPr>
      </p:pic>
    </p:spTree>
    <p:extLst>
      <p:ext uri="{BB962C8B-B14F-4D97-AF65-F5344CB8AC3E}">
        <p14:creationId xmlns:p14="http://schemas.microsoft.com/office/powerpoint/2010/main" val="1547907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947D2A-3210-437F-A1B1-B933ADF1F516}"/>
              </a:ext>
            </a:extLst>
          </p:cNvPr>
          <p:cNvSpPr>
            <a:spLocks noGrp="1"/>
          </p:cNvSpPr>
          <p:nvPr>
            <p:ph type="title"/>
          </p:nvPr>
        </p:nvSpPr>
        <p:spPr/>
        <p:txBody>
          <a:bodyPr/>
          <a:lstStyle/>
          <a:p>
            <a:r>
              <a:rPr lang="zh-CN" altLang="en-US" dirty="0">
                <a:latin typeface="+mj-ea"/>
              </a:rPr>
              <a:t>元宇宙的过程</a:t>
            </a:r>
          </a:p>
        </p:txBody>
      </p:sp>
      <p:sp>
        <p:nvSpPr>
          <p:cNvPr id="4" name="文本框 3">
            <a:extLst>
              <a:ext uri="{FF2B5EF4-FFF2-40B4-BE49-F238E27FC236}">
                <a16:creationId xmlns:a16="http://schemas.microsoft.com/office/drawing/2014/main" id="{BD944854-43BF-4A4D-8822-3BD6F275C95A}"/>
              </a:ext>
            </a:extLst>
          </p:cNvPr>
          <p:cNvSpPr txBox="1"/>
          <p:nvPr/>
        </p:nvSpPr>
        <p:spPr>
          <a:xfrm>
            <a:off x="1535900" y="1588468"/>
            <a:ext cx="9047176" cy="596830"/>
          </a:xfrm>
          <a:prstGeom prst="rect">
            <a:avLst/>
          </a:prstGeom>
          <a:noFill/>
        </p:spPr>
        <p:txBody>
          <a:bodyPr wrap="square">
            <a:spAutoFit/>
          </a:bodyPr>
          <a:lstStyle/>
          <a:p>
            <a:pPr algn="ctr">
              <a:lnSpc>
                <a:spcPct val="120000"/>
              </a:lnSpc>
            </a:pPr>
            <a:r>
              <a:rPr lang="en-US" altLang="zh-CN" sz="1400" spc="120" dirty="0">
                <a:solidFill>
                  <a:schemeClr val="bg1"/>
                </a:solidFill>
                <a:latin typeface="+mn-ea"/>
              </a:rPr>
              <a:t>2021</a:t>
            </a:r>
            <a:r>
              <a:rPr lang="zh-CN" altLang="en-US" sz="1400" spc="120" dirty="0">
                <a:solidFill>
                  <a:schemeClr val="bg1"/>
                </a:solidFill>
                <a:latin typeface="+mn-ea"/>
              </a:rPr>
              <a:t>年，可以被称为“元宇宙”元年。“元宇宙”呈现超出想象的爆发力，其背后是相关“元宇宙”要素的“群聚效应，近似</a:t>
            </a:r>
            <a:r>
              <a:rPr lang="en-US" altLang="zh-CN" sz="1400" spc="120" dirty="0">
                <a:solidFill>
                  <a:schemeClr val="bg1"/>
                </a:solidFill>
                <a:latin typeface="+mn-ea"/>
              </a:rPr>
              <a:t>1995</a:t>
            </a:r>
            <a:r>
              <a:rPr lang="zh-CN" altLang="en-US" sz="1400" spc="120" dirty="0">
                <a:solidFill>
                  <a:schemeClr val="bg1"/>
                </a:solidFill>
                <a:latin typeface="+mn-ea"/>
              </a:rPr>
              <a:t>年互联网所经历的“群聚效应”</a:t>
            </a:r>
          </a:p>
        </p:txBody>
      </p:sp>
      <p:sp>
        <p:nvSpPr>
          <p:cNvPr id="8" name="文本框 7">
            <a:extLst>
              <a:ext uri="{FF2B5EF4-FFF2-40B4-BE49-F238E27FC236}">
                <a16:creationId xmlns:a16="http://schemas.microsoft.com/office/drawing/2014/main" id="{5EB7F368-1A56-43B4-B17A-C9B1BE4A0C76}"/>
              </a:ext>
            </a:extLst>
          </p:cNvPr>
          <p:cNvSpPr txBox="1"/>
          <p:nvPr/>
        </p:nvSpPr>
        <p:spPr>
          <a:xfrm>
            <a:off x="749693" y="5587113"/>
            <a:ext cx="10619589" cy="307777"/>
          </a:xfrm>
          <a:prstGeom prst="rect">
            <a:avLst/>
          </a:prstGeom>
          <a:noFill/>
        </p:spPr>
        <p:txBody>
          <a:bodyPr wrap="square">
            <a:spAutoFit/>
          </a:bodyPr>
          <a:lstStyle/>
          <a:p>
            <a:pPr algn="ctr"/>
            <a:r>
              <a:rPr lang="en-US" altLang="zh-CN" sz="1400" spc="120" dirty="0">
                <a:solidFill>
                  <a:schemeClr val="bg1"/>
                </a:solidFill>
                <a:latin typeface="+mn-ea"/>
              </a:rPr>
              <a:t>VR</a:t>
            </a:r>
            <a:r>
              <a:rPr lang="zh-CN" altLang="en-US" sz="1400" spc="120" dirty="0">
                <a:solidFill>
                  <a:schemeClr val="bg1"/>
                </a:solidFill>
                <a:latin typeface="+mn-ea"/>
              </a:rPr>
              <a:t>技术的突破 </a:t>
            </a:r>
            <a:r>
              <a:rPr lang="en-US" altLang="zh-CN" sz="1400" spc="120" dirty="0">
                <a:solidFill>
                  <a:schemeClr val="bg1"/>
                </a:solidFill>
                <a:latin typeface="+mn-ea"/>
              </a:rPr>
              <a:t>AR</a:t>
            </a:r>
            <a:r>
              <a:rPr lang="zh-CN" altLang="en-US" sz="1400" spc="120" dirty="0">
                <a:solidFill>
                  <a:schemeClr val="bg1"/>
                </a:solidFill>
                <a:latin typeface="+mn-ea"/>
              </a:rPr>
              <a:t>技术的突破机器人作为虚实界面的发展元宇宙内容出现爆款脑机接口技术的突破和产品化</a:t>
            </a:r>
          </a:p>
        </p:txBody>
      </p:sp>
      <p:sp>
        <p:nvSpPr>
          <p:cNvPr id="10" name="任意多边形: 形状 9">
            <a:extLst>
              <a:ext uri="{FF2B5EF4-FFF2-40B4-BE49-F238E27FC236}">
                <a16:creationId xmlns:a16="http://schemas.microsoft.com/office/drawing/2014/main" id="{BEC5F9F5-D8A9-47D4-9EE9-0580D2BAB4C8}"/>
              </a:ext>
            </a:extLst>
          </p:cNvPr>
          <p:cNvSpPr/>
          <p:nvPr/>
        </p:nvSpPr>
        <p:spPr>
          <a:xfrm>
            <a:off x="2448895" y="2818916"/>
            <a:ext cx="6748044" cy="1797646"/>
          </a:xfrm>
          <a:custGeom>
            <a:avLst/>
            <a:gdLst>
              <a:gd name="connsiteX0" fmla="*/ 0 w 8102279"/>
              <a:gd name="connsiteY0" fmla="*/ 2523281 h 2529565"/>
              <a:gd name="connsiteX1" fmla="*/ 1828800 w 8102279"/>
              <a:gd name="connsiteY1" fmla="*/ 2361235 h 2529565"/>
              <a:gd name="connsiteX2" fmla="*/ 3588152 w 8102279"/>
              <a:gd name="connsiteY2" fmla="*/ 1400536 h 2529565"/>
              <a:gd name="connsiteX3" fmla="*/ 5984112 w 8102279"/>
              <a:gd name="connsiteY3" fmla="*/ 1088020 h 2529565"/>
              <a:gd name="connsiteX4" fmla="*/ 8102279 w 8102279"/>
              <a:gd name="connsiteY4" fmla="*/ 0 h 252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2279" h="2529565">
                <a:moveTo>
                  <a:pt x="0" y="2523281"/>
                </a:moveTo>
                <a:cubicBezTo>
                  <a:pt x="615387" y="2535820"/>
                  <a:pt x="1230775" y="2548359"/>
                  <a:pt x="1828800" y="2361235"/>
                </a:cubicBezTo>
                <a:cubicBezTo>
                  <a:pt x="2426825" y="2174111"/>
                  <a:pt x="2895600" y="1612738"/>
                  <a:pt x="3588152" y="1400536"/>
                </a:cubicBezTo>
                <a:cubicBezTo>
                  <a:pt x="4280704" y="1188333"/>
                  <a:pt x="5231758" y="1321443"/>
                  <a:pt x="5984112" y="1088020"/>
                </a:cubicBezTo>
                <a:cubicBezTo>
                  <a:pt x="6736467" y="854597"/>
                  <a:pt x="7419373" y="427298"/>
                  <a:pt x="8102279" y="0"/>
                </a:cubicBezTo>
              </a:path>
            </a:pathLst>
          </a:custGeom>
          <a:noFill/>
          <a:ln>
            <a:gradFill>
              <a:gsLst>
                <a:gs pos="0">
                  <a:schemeClr val="accent2"/>
                </a:gs>
                <a:gs pos="100000">
                  <a:schemeClr val="accent2">
                    <a:lumMod val="75000"/>
                  </a:schemeClr>
                </a:gs>
              </a:gsLst>
              <a:lin ang="5400000" scaled="1"/>
            </a:gradFill>
          </a:ln>
          <a:effectLst>
            <a:glow rad="63500">
              <a:schemeClr val="accent2">
                <a:satMod val="175000"/>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菱形 10">
            <a:extLst>
              <a:ext uri="{FF2B5EF4-FFF2-40B4-BE49-F238E27FC236}">
                <a16:creationId xmlns:a16="http://schemas.microsoft.com/office/drawing/2014/main" id="{9E89B28B-BBF8-49BC-ACC1-C2532BE5402C}"/>
              </a:ext>
            </a:extLst>
          </p:cNvPr>
          <p:cNvSpPr/>
          <p:nvPr/>
        </p:nvSpPr>
        <p:spPr>
          <a:xfrm>
            <a:off x="2933154" y="4515105"/>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id="{B86C4E6D-6794-41FF-9F4C-6728F98AEF11}"/>
              </a:ext>
            </a:extLst>
          </p:cNvPr>
          <p:cNvSpPr/>
          <p:nvPr/>
        </p:nvSpPr>
        <p:spPr>
          <a:xfrm>
            <a:off x="5167438" y="3772917"/>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11B645E3-C416-4BDF-B650-33AEC5C8C329}"/>
              </a:ext>
            </a:extLst>
          </p:cNvPr>
          <p:cNvSpPr/>
          <p:nvPr/>
        </p:nvSpPr>
        <p:spPr>
          <a:xfrm>
            <a:off x="7394894" y="3469158"/>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a16="http://schemas.microsoft.com/office/drawing/2014/main" id="{A12EBD2B-5A9C-4520-9CF7-C3348C22D2EC}"/>
              </a:ext>
            </a:extLst>
          </p:cNvPr>
          <p:cNvSpPr/>
          <p:nvPr/>
        </p:nvSpPr>
        <p:spPr>
          <a:xfrm>
            <a:off x="8518864" y="3010811"/>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8CB437AC-30DE-4DC3-BF54-317487ADCBCE}"/>
              </a:ext>
            </a:extLst>
          </p:cNvPr>
          <p:cNvCxnSpPr>
            <a:cxnSpLocks/>
          </p:cNvCxnSpPr>
          <p:nvPr/>
        </p:nvCxnSpPr>
        <p:spPr>
          <a:xfrm flipV="1">
            <a:off x="3034611" y="3237571"/>
            <a:ext cx="0" cy="1247236"/>
          </a:xfrm>
          <a:prstGeom prst="line">
            <a:avLst/>
          </a:prstGeom>
          <a:ln>
            <a:gradFill flip="none" rotWithShape="1">
              <a:gsLst>
                <a:gs pos="0">
                  <a:schemeClr val="accent2">
                    <a:alpha val="0"/>
                  </a:schemeClr>
                </a:gs>
                <a:gs pos="100000">
                  <a:schemeClr val="accent2">
                    <a:lumMod val="50000"/>
                  </a:schemeClr>
                </a:gs>
              </a:gsLst>
              <a:lin ang="5400000" scaled="1"/>
              <a:tileRect/>
            </a:gradFill>
          </a:ln>
          <a:effectLst>
            <a:glow rad="381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1D03D7C-53D5-4C45-9E11-E27B45624073}"/>
              </a:ext>
            </a:extLst>
          </p:cNvPr>
          <p:cNvCxnSpPr>
            <a:cxnSpLocks/>
          </p:cNvCxnSpPr>
          <p:nvPr/>
        </p:nvCxnSpPr>
        <p:spPr>
          <a:xfrm flipV="1">
            <a:off x="5260051" y="2490383"/>
            <a:ext cx="0" cy="1247236"/>
          </a:xfrm>
          <a:prstGeom prst="line">
            <a:avLst/>
          </a:prstGeom>
          <a:ln>
            <a:gradFill flip="none" rotWithShape="1">
              <a:gsLst>
                <a:gs pos="0">
                  <a:schemeClr val="accent2">
                    <a:alpha val="0"/>
                  </a:schemeClr>
                </a:gs>
                <a:gs pos="100000">
                  <a:schemeClr val="accent2">
                    <a:lumMod val="50000"/>
                  </a:schemeClr>
                </a:gs>
              </a:gsLst>
              <a:lin ang="5400000" scaled="1"/>
              <a:tileRect/>
            </a:gradFill>
          </a:ln>
          <a:effectLst>
            <a:glow rad="381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8B962156-FF3D-4BAC-A482-D9519A2573B0}"/>
              </a:ext>
            </a:extLst>
          </p:cNvPr>
          <p:cNvCxnSpPr>
            <a:cxnSpLocks/>
          </p:cNvCxnSpPr>
          <p:nvPr/>
        </p:nvCxnSpPr>
        <p:spPr>
          <a:xfrm flipV="1">
            <a:off x="7490592" y="2461638"/>
            <a:ext cx="0" cy="923762"/>
          </a:xfrm>
          <a:prstGeom prst="line">
            <a:avLst/>
          </a:prstGeom>
          <a:ln>
            <a:gradFill flip="none" rotWithShape="1">
              <a:gsLst>
                <a:gs pos="0">
                  <a:schemeClr val="accent2">
                    <a:alpha val="0"/>
                  </a:schemeClr>
                </a:gs>
                <a:gs pos="100000">
                  <a:schemeClr val="accent2">
                    <a:lumMod val="50000"/>
                  </a:schemeClr>
                </a:gs>
              </a:gsLst>
              <a:lin ang="5400000" scaled="1"/>
              <a:tileRect/>
            </a:gradFill>
          </a:ln>
          <a:effectLst>
            <a:glow rad="381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1778A21D-E91A-4EA5-AE8F-23C28C03830C}"/>
              </a:ext>
            </a:extLst>
          </p:cNvPr>
          <p:cNvCxnSpPr>
            <a:cxnSpLocks/>
          </p:cNvCxnSpPr>
          <p:nvPr/>
        </p:nvCxnSpPr>
        <p:spPr>
          <a:xfrm>
            <a:off x="8619086" y="3287623"/>
            <a:ext cx="0" cy="1055236"/>
          </a:xfrm>
          <a:prstGeom prst="line">
            <a:avLst/>
          </a:prstGeom>
          <a:ln>
            <a:gradFill flip="none" rotWithShape="1">
              <a:gsLst>
                <a:gs pos="0">
                  <a:schemeClr val="accent2">
                    <a:alpha val="0"/>
                  </a:schemeClr>
                </a:gs>
                <a:gs pos="100000">
                  <a:schemeClr val="accent2">
                    <a:lumMod val="50000"/>
                  </a:schemeClr>
                </a:gs>
              </a:gsLst>
              <a:lin ang="5400000" scaled="1"/>
              <a:tileRect/>
            </a:gradFill>
          </a:ln>
          <a:effectLst>
            <a:glow rad="381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9C50BD3F-D92F-47CD-B027-75934B9628B8}"/>
              </a:ext>
            </a:extLst>
          </p:cNvPr>
          <p:cNvSpPr txBox="1"/>
          <p:nvPr/>
        </p:nvSpPr>
        <p:spPr>
          <a:xfrm>
            <a:off x="3091207" y="3222348"/>
            <a:ext cx="688476" cy="369332"/>
          </a:xfrm>
          <a:prstGeom prst="rect">
            <a:avLst/>
          </a:prstGeom>
          <a:noFill/>
        </p:spPr>
        <p:txBody>
          <a:bodyPr wrap="square">
            <a:spAutoFit/>
          </a:bodyPr>
          <a:lstStyle/>
          <a:p>
            <a:r>
              <a:rPr lang="en-US" altLang="zh-CN" spc="120" dirty="0">
                <a:solidFill>
                  <a:schemeClr val="bg1"/>
                </a:solidFill>
              </a:rPr>
              <a:t>1979</a:t>
            </a:r>
          </a:p>
        </p:txBody>
      </p:sp>
      <p:sp>
        <p:nvSpPr>
          <p:cNvPr id="23" name="文本框 22">
            <a:extLst>
              <a:ext uri="{FF2B5EF4-FFF2-40B4-BE49-F238E27FC236}">
                <a16:creationId xmlns:a16="http://schemas.microsoft.com/office/drawing/2014/main" id="{0ED01F0B-E94A-4FD7-AF28-C9D248E75D15}"/>
              </a:ext>
            </a:extLst>
          </p:cNvPr>
          <p:cNvSpPr txBox="1"/>
          <p:nvPr/>
        </p:nvSpPr>
        <p:spPr>
          <a:xfrm>
            <a:off x="3087635" y="3530965"/>
            <a:ext cx="959199" cy="523220"/>
          </a:xfrm>
          <a:prstGeom prst="rect">
            <a:avLst/>
          </a:prstGeom>
          <a:noFill/>
        </p:spPr>
        <p:txBody>
          <a:bodyPr wrap="square">
            <a:spAutoFit/>
          </a:bodyPr>
          <a:lstStyle/>
          <a:p>
            <a:r>
              <a:rPr lang="zh-CN" altLang="en-US" sz="1400" dirty="0">
                <a:solidFill>
                  <a:schemeClr val="bg1">
                    <a:lumMod val="85000"/>
                  </a:schemeClr>
                </a:solidFill>
              </a:rPr>
              <a:t>文字界面开放世界</a:t>
            </a:r>
            <a:endParaRPr lang="en-US" altLang="zh-CN" sz="1400" dirty="0">
              <a:solidFill>
                <a:schemeClr val="bg1">
                  <a:lumMod val="85000"/>
                </a:schemeClr>
              </a:solidFill>
            </a:endParaRPr>
          </a:p>
        </p:txBody>
      </p:sp>
      <p:sp>
        <p:nvSpPr>
          <p:cNvPr id="24" name="文本框 23">
            <a:extLst>
              <a:ext uri="{FF2B5EF4-FFF2-40B4-BE49-F238E27FC236}">
                <a16:creationId xmlns:a16="http://schemas.microsoft.com/office/drawing/2014/main" id="{8C3E0BEF-1B0D-4E76-90F7-798935AFD795}"/>
              </a:ext>
            </a:extLst>
          </p:cNvPr>
          <p:cNvSpPr txBox="1"/>
          <p:nvPr/>
        </p:nvSpPr>
        <p:spPr>
          <a:xfrm>
            <a:off x="4181422" y="5081855"/>
            <a:ext cx="633645" cy="369332"/>
          </a:xfrm>
          <a:prstGeom prst="rect">
            <a:avLst/>
          </a:prstGeom>
          <a:noFill/>
        </p:spPr>
        <p:txBody>
          <a:bodyPr wrap="square">
            <a:spAutoFit/>
          </a:bodyPr>
          <a:lstStyle/>
          <a:p>
            <a:r>
              <a:rPr lang="en-US" altLang="zh-CN" spc="120" dirty="0">
                <a:solidFill>
                  <a:schemeClr val="bg1"/>
                </a:solidFill>
              </a:rPr>
              <a:t>1986</a:t>
            </a:r>
          </a:p>
        </p:txBody>
      </p:sp>
      <p:sp>
        <p:nvSpPr>
          <p:cNvPr id="25" name="文本框 24">
            <a:extLst>
              <a:ext uri="{FF2B5EF4-FFF2-40B4-BE49-F238E27FC236}">
                <a16:creationId xmlns:a16="http://schemas.microsoft.com/office/drawing/2014/main" id="{B19BFD80-EBF9-4C37-942B-F791D6B24B00}"/>
              </a:ext>
            </a:extLst>
          </p:cNvPr>
          <p:cNvSpPr txBox="1"/>
          <p:nvPr/>
        </p:nvSpPr>
        <p:spPr>
          <a:xfrm>
            <a:off x="4147470" y="4631190"/>
            <a:ext cx="1019967" cy="523220"/>
          </a:xfrm>
          <a:prstGeom prst="rect">
            <a:avLst/>
          </a:prstGeom>
          <a:noFill/>
        </p:spPr>
        <p:txBody>
          <a:bodyPr wrap="square">
            <a:spAutoFit/>
          </a:bodyPr>
          <a:lstStyle>
            <a:defPPr>
              <a:defRPr lang="zh-CN"/>
            </a:defPPr>
            <a:lvl1pPr>
              <a:defRPr sz="1200">
                <a:solidFill>
                  <a:schemeClr val="bg1"/>
                </a:solidFill>
              </a:defRPr>
            </a:lvl1pPr>
          </a:lstStyle>
          <a:p>
            <a:r>
              <a:rPr lang="en-US" altLang="zh-CN" sz="1400" dirty="0">
                <a:solidFill>
                  <a:schemeClr val="bg1">
                    <a:lumMod val="85000"/>
                  </a:schemeClr>
                </a:solidFill>
                <a:latin typeface="+mn-ea"/>
              </a:rPr>
              <a:t>2D</a:t>
            </a:r>
            <a:r>
              <a:rPr lang="zh-CN" altLang="en-US" sz="1400" dirty="0">
                <a:solidFill>
                  <a:schemeClr val="bg1">
                    <a:lumMod val="85000"/>
                  </a:schemeClr>
                </a:solidFill>
                <a:latin typeface="+mn-ea"/>
              </a:rPr>
              <a:t>图形界面</a:t>
            </a:r>
            <a:r>
              <a:rPr lang="en-US" altLang="zh-CN" sz="1400" dirty="0">
                <a:solidFill>
                  <a:schemeClr val="bg1">
                    <a:lumMod val="85000"/>
                  </a:schemeClr>
                </a:solidFill>
                <a:latin typeface="+mn-ea"/>
              </a:rPr>
              <a:t>M </a:t>
            </a:r>
            <a:r>
              <a:rPr lang="en-US" altLang="zh-CN" sz="1400" dirty="0" err="1">
                <a:solidFill>
                  <a:schemeClr val="bg1">
                    <a:lumMod val="85000"/>
                  </a:schemeClr>
                </a:solidFill>
                <a:latin typeface="+mn-ea"/>
              </a:rPr>
              <a:t>M</a:t>
            </a:r>
            <a:r>
              <a:rPr lang="en-US" altLang="zh-CN" sz="1400" dirty="0">
                <a:solidFill>
                  <a:schemeClr val="bg1">
                    <a:lumMod val="85000"/>
                  </a:schemeClr>
                </a:solidFill>
                <a:latin typeface="+mn-ea"/>
              </a:rPr>
              <a:t> O</a:t>
            </a:r>
          </a:p>
        </p:txBody>
      </p:sp>
      <p:sp>
        <p:nvSpPr>
          <p:cNvPr id="26" name="文本框 25">
            <a:extLst>
              <a:ext uri="{FF2B5EF4-FFF2-40B4-BE49-F238E27FC236}">
                <a16:creationId xmlns:a16="http://schemas.microsoft.com/office/drawing/2014/main" id="{5A114A2C-9F16-4568-8B9E-C193A593360C}"/>
              </a:ext>
            </a:extLst>
          </p:cNvPr>
          <p:cNvSpPr txBox="1"/>
          <p:nvPr/>
        </p:nvSpPr>
        <p:spPr>
          <a:xfrm>
            <a:off x="5303195" y="2468331"/>
            <a:ext cx="696198" cy="369332"/>
          </a:xfrm>
          <a:prstGeom prst="rect">
            <a:avLst/>
          </a:prstGeom>
          <a:noFill/>
        </p:spPr>
        <p:txBody>
          <a:bodyPr wrap="square">
            <a:spAutoFit/>
          </a:bodyPr>
          <a:lstStyle/>
          <a:p>
            <a:r>
              <a:rPr lang="en-US" altLang="zh-CN" spc="120" dirty="0">
                <a:solidFill>
                  <a:schemeClr val="bg1"/>
                </a:solidFill>
              </a:rPr>
              <a:t>1992</a:t>
            </a:r>
          </a:p>
        </p:txBody>
      </p:sp>
      <p:sp>
        <p:nvSpPr>
          <p:cNvPr id="27" name="文本框 26">
            <a:extLst>
              <a:ext uri="{FF2B5EF4-FFF2-40B4-BE49-F238E27FC236}">
                <a16:creationId xmlns:a16="http://schemas.microsoft.com/office/drawing/2014/main" id="{64E482E4-FBF0-4D98-9B1D-1AA5F00F874F}"/>
              </a:ext>
            </a:extLst>
          </p:cNvPr>
          <p:cNvSpPr txBox="1"/>
          <p:nvPr/>
        </p:nvSpPr>
        <p:spPr>
          <a:xfrm>
            <a:off x="5298373" y="2803346"/>
            <a:ext cx="1550356" cy="523220"/>
          </a:xfrm>
          <a:prstGeom prst="rect">
            <a:avLst/>
          </a:prstGeom>
          <a:noFill/>
        </p:spPr>
        <p:txBody>
          <a:bodyPr wrap="square">
            <a:spAutoFit/>
          </a:bodyPr>
          <a:lstStyle/>
          <a:p>
            <a:r>
              <a:rPr kumimoji="0" lang="zh-CN" altLang="en-US" sz="1400" b="0" i="0" u="none" strike="noStrike" kern="1200" cap="none" spc="0" normalizeH="0" baseline="0" noProof="0" dirty="0">
                <a:ln>
                  <a:noFill/>
                </a:ln>
                <a:solidFill>
                  <a:schemeClr val="bg1">
                    <a:lumMod val="85000"/>
                  </a:schemeClr>
                </a:solidFill>
                <a:effectLst/>
                <a:uLnTx/>
                <a:uFillTx/>
                <a:latin typeface="+mn-ea"/>
                <a:cs typeface="+mn-cs"/>
              </a:rPr>
              <a:t>雪崩</a:t>
            </a:r>
            <a:r>
              <a:rPr lang="zh-CN" altLang="en-US" sz="1400" dirty="0">
                <a:solidFill>
                  <a:schemeClr val="bg1">
                    <a:lumMod val="85000"/>
                  </a:schemeClr>
                </a:solidFill>
                <a:latin typeface="+mn-ea"/>
              </a:rPr>
              <a:t>提出“元宇宙”和“化身”概念</a:t>
            </a:r>
            <a:endParaRPr lang="en-US" altLang="zh-CN" sz="1400" dirty="0">
              <a:solidFill>
                <a:schemeClr val="bg1">
                  <a:lumMod val="85000"/>
                </a:schemeClr>
              </a:solidFill>
              <a:latin typeface="+mn-ea"/>
            </a:endParaRPr>
          </a:p>
        </p:txBody>
      </p:sp>
      <p:sp>
        <p:nvSpPr>
          <p:cNvPr id="28" name="文本框 27">
            <a:extLst>
              <a:ext uri="{FF2B5EF4-FFF2-40B4-BE49-F238E27FC236}">
                <a16:creationId xmlns:a16="http://schemas.microsoft.com/office/drawing/2014/main" id="{C9DBFF81-EF85-497D-AADB-1D33780CF298}"/>
              </a:ext>
            </a:extLst>
          </p:cNvPr>
          <p:cNvSpPr txBox="1"/>
          <p:nvPr/>
        </p:nvSpPr>
        <p:spPr>
          <a:xfrm>
            <a:off x="7537178" y="2414502"/>
            <a:ext cx="838295" cy="369332"/>
          </a:xfrm>
          <a:prstGeom prst="rect">
            <a:avLst/>
          </a:prstGeom>
          <a:noFill/>
        </p:spPr>
        <p:txBody>
          <a:bodyPr wrap="square">
            <a:spAutoFit/>
          </a:bodyPr>
          <a:lstStyle/>
          <a:p>
            <a:r>
              <a:rPr lang="en-US" altLang="zh-CN" spc="120" dirty="0">
                <a:solidFill>
                  <a:schemeClr val="bg1"/>
                </a:solidFill>
              </a:rPr>
              <a:t>2003 </a:t>
            </a:r>
          </a:p>
        </p:txBody>
      </p:sp>
      <p:sp>
        <p:nvSpPr>
          <p:cNvPr id="29" name="文本框 28">
            <a:extLst>
              <a:ext uri="{FF2B5EF4-FFF2-40B4-BE49-F238E27FC236}">
                <a16:creationId xmlns:a16="http://schemas.microsoft.com/office/drawing/2014/main" id="{E0D1752A-C0F2-421A-B2CC-432A02CD566E}"/>
              </a:ext>
            </a:extLst>
          </p:cNvPr>
          <p:cNvSpPr txBox="1"/>
          <p:nvPr/>
        </p:nvSpPr>
        <p:spPr>
          <a:xfrm>
            <a:off x="7537179" y="2728456"/>
            <a:ext cx="923292" cy="523220"/>
          </a:xfrm>
          <a:prstGeom prst="rect">
            <a:avLst/>
          </a:prstGeom>
          <a:noFill/>
        </p:spPr>
        <p:txBody>
          <a:bodyPr wrap="square">
            <a:spAutoFit/>
          </a:bodyPr>
          <a:lstStyle/>
          <a:p>
            <a:r>
              <a:rPr lang="en-US" altLang="zh-CN" sz="1400" dirty="0">
                <a:solidFill>
                  <a:schemeClr val="bg1">
                    <a:lumMod val="85000"/>
                  </a:schemeClr>
                </a:solidFill>
                <a:latin typeface="+mn-ea"/>
              </a:rPr>
              <a:t>Second Life </a:t>
            </a:r>
            <a:r>
              <a:rPr lang="zh-CN" altLang="en-US" sz="1400" dirty="0">
                <a:solidFill>
                  <a:schemeClr val="bg1">
                    <a:lumMod val="85000"/>
                  </a:schemeClr>
                </a:solidFill>
                <a:latin typeface="+mn-ea"/>
              </a:rPr>
              <a:t>发行</a:t>
            </a:r>
            <a:endParaRPr lang="en-US" altLang="zh-CN" sz="1400" dirty="0">
              <a:solidFill>
                <a:schemeClr val="bg1">
                  <a:lumMod val="85000"/>
                </a:schemeClr>
              </a:solidFill>
              <a:latin typeface="+mn-ea"/>
            </a:endParaRPr>
          </a:p>
        </p:txBody>
      </p:sp>
      <p:sp>
        <p:nvSpPr>
          <p:cNvPr id="30" name="文本框 29">
            <a:extLst>
              <a:ext uri="{FF2B5EF4-FFF2-40B4-BE49-F238E27FC236}">
                <a16:creationId xmlns:a16="http://schemas.microsoft.com/office/drawing/2014/main" id="{269137AD-57B0-4FC4-82C9-89129AC5931B}"/>
              </a:ext>
            </a:extLst>
          </p:cNvPr>
          <p:cNvSpPr txBox="1"/>
          <p:nvPr/>
        </p:nvSpPr>
        <p:spPr>
          <a:xfrm>
            <a:off x="8685260" y="4015628"/>
            <a:ext cx="690406" cy="369332"/>
          </a:xfrm>
          <a:prstGeom prst="rect">
            <a:avLst/>
          </a:prstGeom>
          <a:noFill/>
        </p:spPr>
        <p:txBody>
          <a:bodyPr wrap="square">
            <a:spAutoFit/>
          </a:bodyPr>
          <a:lstStyle/>
          <a:p>
            <a:r>
              <a:rPr lang="en-US" altLang="zh-CN" spc="120" dirty="0">
                <a:solidFill>
                  <a:schemeClr val="bg1"/>
                </a:solidFill>
              </a:rPr>
              <a:t>2021</a:t>
            </a:r>
          </a:p>
        </p:txBody>
      </p:sp>
      <p:sp>
        <p:nvSpPr>
          <p:cNvPr id="31" name="文本框 30">
            <a:extLst>
              <a:ext uri="{FF2B5EF4-FFF2-40B4-BE49-F238E27FC236}">
                <a16:creationId xmlns:a16="http://schemas.microsoft.com/office/drawing/2014/main" id="{A5E3BF85-BA9C-4711-8077-6583381C7693}"/>
              </a:ext>
            </a:extLst>
          </p:cNvPr>
          <p:cNvSpPr txBox="1"/>
          <p:nvPr/>
        </p:nvSpPr>
        <p:spPr>
          <a:xfrm>
            <a:off x="8677480" y="3740405"/>
            <a:ext cx="1263886" cy="307777"/>
          </a:xfrm>
          <a:prstGeom prst="rect">
            <a:avLst/>
          </a:prstGeom>
          <a:noFill/>
        </p:spPr>
        <p:txBody>
          <a:bodyPr wrap="square">
            <a:spAutoFit/>
          </a:bodyPr>
          <a:lstStyle/>
          <a:p>
            <a:r>
              <a:rPr lang="zh-CN" altLang="en-US" sz="1400" dirty="0">
                <a:solidFill>
                  <a:schemeClr val="bg1">
                    <a:lumMod val="85000"/>
                  </a:schemeClr>
                </a:solidFill>
                <a:latin typeface="+mn-ea"/>
              </a:rPr>
              <a:t>元宇宙元年</a:t>
            </a:r>
            <a:endParaRPr lang="en-US" altLang="zh-CN" sz="1400" dirty="0">
              <a:solidFill>
                <a:schemeClr val="bg1">
                  <a:lumMod val="85000"/>
                </a:schemeClr>
              </a:solidFill>
              <a:latin typeface="+mn-ea"/>
            </a:endParaRPr>
          </a:p>
        </p:txBody>
      </p:sp>
      <p:sp>
        <p:nvSpPr>
          <p:cNvPr id="34" name="文本框 33">
            <a:extLst>
              <a:ext uri="{FF2B5EF4-FFF2-40B4-BE49-F238E27FC236}">
                <a16:creationId xmlns:a16="http://schemas.microsoft.com/office/drawing/2014/main" id="{540FC066-E818-44B0-AAE6-93ED7E19B34A}"/>
              </a:ext>
            </a:extLst>
          </p:cNvPr>
          <p:cNvSpPr txBox="1"/>
          <p:nvPr/>
        </p:nvSpPr>
        <p:spPr>
          <a:xfrm>
            <a:off x="6412439" y="4757077"/>
            <a:ext cx="701990" cy="369332"/>
          </a:xfrm>
          <a:prstGeom prst="rect">
            <a:avLst/>
          </a:prstGeom>
          <a:noFill/>
        </p:spPr>
        <p:txBody>
          <a:bodyPr wrap="square">
            <a:spAutoFit/>
          </a:bodyPr>
          <a:lstStyle/>
          <a:p>
            <a:r>
              <a:rPr lang="en-US" altLang="zh-CN" spc="120" dirty="0">
                <a:solidFill>
                  <a:schemeClr val="bg1"/>
                </a:solidFill>
              </a:rPr>
              <a:t>1995</a:t>
            </a:r>
          </a:p>
        </p:txBody>
      </p:sp>
      <p:sp>
        <p:nvSpPr>
          <p:cNvPr id="35" name="文本框 34">
            <a:extLst>
              <a:ext uri="{FF2B5EF4-FFF2-40B4-BE49-F238E27FC236}">
                <a16:creationId xmlns:a16="http://schemas.microsoft.com/office/drawing/2014/main" id="{553C0D91-EC1E-41C2-B13B-2C17298BE7CE}"/>
              </a:ext>
            </a:extLst>
          </p:cNvPr>
          <p:cNvSpPr txBox="1"/>
          <p:nvPr/>
        </p:nvSpPr>
        <p:spPr>
          <a:xfrm>
            <a:off x="6412439" y="4287153"/>
            <a:ext cx="884368" cy="523220"/>
          </a:xfrm>
          <a:prstGeom prst="rect">
            <a:avLst/>
          </a:prstGeom>
          <a:noFill/>
        </p:spPr>
        <p:txBody>
          <a:bodyPr wrap="square">
            <a:spAutoFit/>
          </a:bodyPr>
          <a:lstStyle/>
          <a:p>
            <a:r>
              <a:rPr kumimoji="0" lang="en-US" altLang="zh-CN" sz="1400" b="0" i="0" u="none" strike="noStrike" kern="1200" cap="none" spc="0" normalizeH="0" baseline="0" noProof="0" dirty="0">
                <a:ln>
                  <a:noFill/>
                </a:ln>
                <a:solidFill>
                  <a:schemeClr val="bg1">
                    <a:lumMod val="85000"/>
                  </a:schemeClr>
                </a:solidFill>
                <a:effectLst/>
                <a:uLnTx/>
                <a:uFillTx/>
                <a:latin typeface="+mn-ea"/>
                <a:cs typeface="+mn-cs"/>
              </a:rPr>
              <a:t>3D</a:t>
            </a:r>
            <a:r>
              <a:rPr kumimoji="0" lang="zh-CN" altLang="en-US" sz="1400" b="0" i="0" u="none" strike="noStrike" kern="1200" cap="none" spc="0" normalizeH="0" baseline="0" noProof="0" dirty="0">
                <a:ln>
                  <a:noFill/>
                </a:ln>
                <a:solidFill>
                  <a:schemeClr val="bg1">
                    <a:lumMod val="85000"/>
                  </a:schemeClr>
                </a:solidFill>
                <a:effectLst/>
                <a:uLnTx/>
                <a:uFillTx/>
                <a:latin typeface="+mn-ea"/>
                <a:cs typeface="+mn-cs"/>
              </a:rPr>
              <a:t>界面</a:t>
            </a:r>
            <a:r>
              <a:rPr kumimoji="0" lang="en-US" altLang="zh-CN" sz="1400" b="0" i="0" u="none" strike="noStrike" kern="1200" cap="none" spc="0" normalizeH="0" baseline="0" noProof="0" dirty="0">
                <a:ln>
                  <a:noFill/>
                </a:ln>
                <a:solidFill>
                  <a:schemeClr val="bg1">
                    <a:lumMod val="85000"/>
                  </a:schemeClr>
                </a:solidFill>
                <a:effectLst/>
                <a:uLnTx/>
                <a:uFillTx/>
                <a:latin typeface="+mn-ea"/>
                <a:cs typeface="+mn-cs"/>
              </a:rPr>
              <a:t>MMO</a:t>
            </a:r>
            <a:endParaRPr lang="en-US" altLang="zh-CN" sz="1400" dirty="0">
              <a:solidFill>
                <a:schemeClr val="bg1">
                  <a:lumMod val="85000"/>
                </a:schemeClr>
              </a:solidFill>
              <a:latin typeface="+mn-ea"/>
            </a:endParaRPr>
          </a:p>
        </p:txBody>
      </p:sp>
      <p:sp>
        <p:nvSpPr>
          <p:cNvPr id="39" name="菱形 38">
            <a:extLst>
              <a:ext uri="{FF2B5EF4-FFF2-40B4-BE49-F238E27FC236}">
                <a16:creationId xmlns:a16="http://schemas.microsoft.com/office/drawing/2014/main" id="{C8C56127-1EAD-43FB-A409-5A9A2F557127}"/>
              </a:ext>
            </a:extLst>
          </p:cNvPr>
          <p:cNvSpPr/>
          <p:nvPr/>
        </p:nvSpPr>
        <p:spPr>
          <a:xfrm>
            <a:off x="4050296" y="4374239"/>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id="{69D374AC-1CE0-467F-8A92-E869F8972C81}"/>
              </a:ext>
            </a:extLst>
          </p:cNvPr>
          <p:cNvCxnSpPr>
            <a:cxnSpLocks/>
          </p:cNvCxnSpPr>
          <p:nvPr/>
        </p:nvCxnSpPr>
        <p:spPr>
          <a:xfrm>
            <a:off x="4151149" y="4670936"/>
            <a:ext cx="0" cy="742949"/>
          </a:xfrm>
          <a:prstGeom prst="line">
            <a:avLst/>
          </a:prstGeom>
          <a:ln>
            <a:gradFill flip="none" rotWithShape="1">
              <a:gsLst>
                <a:gs pos="0">
                  <a:schemeClr val="accent2">
                    <a:alpha val="0"/>
                  </a:schemeClr>
                </a:gs>
                <a:gs pos="100000">
                  <a:schemeClr val="accent2">
                    <a:lumMod val="50000"/>
                  </a:schemeClr>
                </a:gs>
              </a:gsLst>
              <a:lin ang="5400000" scaled="1"/>
              <a:tileRect/>
            </a:gradFill>
          </a:ln>
          <a:effectLst>
            <a:glow rad="381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
        <p:nvSpPr>
          <p:cNvPr id="44" name="菱形 43">
            <a:extLst>
              <a:ext uri="{FF2B5EF4-FFF2-40B4-BE49-F238E27FC236}">
                <a16:creationId xmlns:a16="http://schemas.microsoft.com/office/drawing/2014/main" id="{A36FF099-7375-42BE-AA6E-EBC995DA82A1}"/>
              </a:ext>
            </a:extLst>
          </p:cNvPr>
          <p:cNvSpPr/>
          <p:nvPr/>
        </p:nvSpPr>
        <p:spPr>
          <a:xfrm>
            <a:off x="6284486" y="3590096"/>
            <a:ext cx="202914" cy="202914"/>
          </a:xfrm>
          <a:prstGeom prst="diamond">
            <a:avLst/>
          </a:prstGeom>
          <a:gradFill flip="none" rotWithShape="1">
            <a:gsLst>
              <a:gs pos="0">
                <a:schemeClr val="accent2"/>
              </a:gs>
              <a:gs pos="100000">
                <a:schemeClr val="accent2">
                  <a:lumMod val="50000"/>
                </a:schemeClr>
              </a:gs>
              <a:gs pos="34000">
                <a:schemeClr val="accent2">
                  <a:lumMod val="75000"/>
                </a:schemeClr>
              </a:gs>
              <a:gs pos="65000">
                <a:schemeClr val="accent2">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a:extLst>
              <a:ext uri="{FF2B5EF4-FFF2-40B4-BE49-F238E27FC236}">
                <a16:creationId xmlns:a16="http://schemas.microsoft.com/office/drawing/2014/main" id="{CDEBE9C2-E920-48AB-8EAF-CFA86F566863}"/>
              </a:ext>
            </a:extLst>
          </p:cNvPr>
          <p:cNvCxnSpPr>
            <a:cxnSpLocks/>
          </p:cNvCxnSpPr>
          <p:nvPr/>
        </p:nvCxnSpPr>
        <p:spPr>
          <a:xfrm>
            <a:off x="6382580" y="3866297"/>
            <a:ext cx="0" cy="1247236"/>
          </a:xfrm>
          <a:prstGeom prst="line">
            <a:avLst/>
          </a:prstGeom>
          <a:ln>
            <a:gradFill flip="none" rotWithShape="1">
              <a:gsLst>
                <a:gs pos="0">
                  <a:schemeClr val="accent2">
                    <a:alpha val="0"/>
                  </a:schemeClr>
                </a:gs>
                <a:gs pos="100000">
                  <a:schemeClr val="accent2">
                    <a:lumMod val="50000"/>
                  </a:schemeClr>
                </a:gs>
              </a:gsLst>
              <a:lin ang="5400000" scaled="1"/>
              <a:tileRect/>
            </a:gradFill>
          </a:ln>
          <a:effectLst>
            <a:glow rad="38100">
              <a:schemeClr val="accent2">
                <a:satMod val="175000"/>
                <a:alpha val="10000"/>
              </a:scheme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272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3714F2-A85A-4EE3-8927-688231CFA9AC}"/>
              </a:ext>
            </a:extLst>
          </p:cNvPr>
          <p:cNvSpPr>
            <a:spLocks noGrp="1"/>
          </p:cNvSpPr>
          <p:nvPr>
            <p:ph type="title"/>
          </p:nvPr>
        </p:nvSpPr>
        <p:spPr/>
        <p:txBody>
          <a:bodyPr/>
          <a:lstStyle/>
          <a:p>
            <a:r>
              <a:rPr lang="zh-CN" altLang="en-US" dirty="0">
                <a:latin typeface="+mj-ea"/>
              </a:rPr>
              <a:t>元宇宙临界点</a:t>
            </a:r>
            <a:endParaRPr lang="zh-CN" altLang="en-US" dirty="0"/>
          </a:p>
        </p:txBody>
      </p:sp>
      <p:grpSp>
        <p:nvGrpSpPr>
          <p:cNvPr id="56" name="组合 55">
            <a:extLst>
              <a:ext uri="{FF2B5EF4-FFF2-40B4-BE49-F238E27FC236}">
                <a16:creationId xmlns:a16="http://schemas.microsoft.com/office/drawing/2014/main" id="{C113A676-9736-4532-BEEE-F9E6593DA8C6}"/>
              </a:ext>
            </a:extLst>
          </p:cNvPr>
          <p:cNvGrpSpPr/>
          <p:nvPr/>
        </p:nvGrpSpPr>
        <p:grpSpPr>
          <a:xfrm>
            <a:off x="787302" y="2771385"/>
            <a:ext cx="10544372" cy="1079627"/>
            <a:chOff x="1359443" y="1486050"/>
            <a:chExt cx="9450700" cy="1079627"/>
          </a:xfrm>
        </p:grpSpPr>
        <p:sp>
          <p:nvSpPr>
            <p:cNvPr id="57" name="矩形: 剪去对角 56">
              <a:extLst>
                <a:ext uri="{FF2B5EF4-FFF2-40B4-BE49-F238E27FC236}">
                  <a16:creationId xmlns:a16="http://schemas.microsoft.com/office/drawing/2014/main" id="{0BD634B2-57E8-4C2C-901E-8FDC7E40F424}"/>
                </a:ext>
              </a:extLst>
            </p:cNvPr>
            <p:cNvSpPr/>
            <p:nvPr/>
          </p:nvSpPr>
          <p:spPr>
            <a:xfrm>
              <a:off x="1395847" y="1528590"/>
              <a:ext cx="9362562" cy="874554"/>
            </a:xfrm>
            <a:prstGeom prst="snip2DiagRect">
              <a:avLst/>
            </a:prstGeom>
            <a:gradFill flip="none" rotWithShape="1">
              <a:gsLst>
                <a:gs pos="2000">
                  <a:schemeClr val="accent2">
                    <a:lumMod val="50000"/>
                    <a:alpha val="50000"/>
                  </a:schemeClr>
                </a:gs>
                <a:gs pos="52000">
                  <a:schemeClr val="tx1">
                    <a:alpha val="0"/>
                  </a:schemeClr>
                </a:gs>
                <a:gs pos="100000">
                  <a:schemeClr val="accent2">
                    <a:lumMod val="75000"/>
                    <a:alpha val="50000"/>
                  </a:schemeClr>
                </a:gs>
                <a:gs pos="34000">
                  <a:srgbClr val="083944">
                    <a:alpha val="20000"/>
                  </a:srgbClr>
                </a:gs>
                <a:gs pos="67000">
                  <a:schemeClr val="tx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半闭框 57">
              <a:extLst>
                <a:ext uri="{FF2B5EF4-FFF2-40B4-BE49-F238E27FC236}">
                  <a16:creationId xmlns:a16="http://schemas.microsoft.com/office/drawing/2014/main" id="{E3DA9EAC-F666-42FD-8975-CBF8C8D29271}"/>
                </a:ext>
              </a:extLst>
            </p:cNvPr>
            <p:cNvSpPr/>
            <p:nvPr/>
          </p:nvSpPr>
          <p:spPr>
            <a:xfrm>
              <a:off x="1359443" y="1486050"/>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半闭框 58">
              <a:extLst>
                <a:ext uri="{FF2B5EF4-FFF2-40B4-BE49-F238E27FC236}">
                  <a16:creationId xmlns:a16="http://schemas.microsoft.com/office/drawing/2014/main" id="{5182228C-B05D-4202-80B9-456D6944F0DD}"/>
                </a:ext>
              </a:extLst>
            </p:cNvPr>
            <p:cNvSpPr/>
            <p:nvPr/>
          </p:nvSpPr>
          <p:spPr>
            <a:xfrm rot="16200000" flipV="1">
              <a:off x="10465902" y="2114406"/>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0" name="组合 59">
              <a:extLst>
                <a:ext uri="{FF2B5EF4-FFF2-40B4-BE49-F238E27FC236}">
                  <a16:creationId xmlns:a16="http://schemas.microsoft.com/office/drawing/2014/main" id="{BEE12E1A-7914-41A2-BB58-4A6C1A4CC12C}"/>
                </a:ext>
              </a:extLst>
            </p:cNvPr>
            <p:cNvGrpSpPr/>
            <p:nvPr/>
          </p:nvGrpSpPr>
          <p:grpSpPr>
            <a:xfrm flipV="1">
              <a:off x="1676155" y="1724606"/>
              <a:ext cx="309532" cy="85242"/>
              <a:chOff x="1630903" y="2029193"/>
              <a:chExt cx="309532" cy="85242"/>
            </a:xfrm>
          </p:grpSpPr>
          <p:sp>
            <p:nvSpPr>
              <p:cNvPr id="64" name="椭圆 63">
                <a:extLst>
                  <a:ext uri="{FF2B5EF4-FFF2-40B4-BE49-F238E27FC236}">
                    <a16:creationId xmlns:a16="http://schemas.microsoft.com/office/drawing/2014/main" id="{E02BCC31-F2F0-4A03-BBE1-73C46C0201D6}"/>
                  </a:ext>
                </a:extLst>
              </p:cNvPr>
              <p:cNvSpPr/>
              <p:nvPr/>
            </p:nvSpPr>
            <p:spPr>
              <a:xfrm>
                <a:off x="163090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960A56CB-0941-4EAB-AE89-086F7F8C7D28}"/>
                  </a:ext>
                </a:extLst>
              </p:cNvPr>
              <p:cNvSpPr/>
              <p:nvPr/>
            </p:nvSpPr>
            <p:spPr>
              <a:xfrm>
                <a:off x="1743048"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3BDD2CE6-0756-4795-8DD8-4D6CBBA465C0}"/>
                  </a:ext>
                </a:extLst>
              </p:cNvPr>
              <p:cNvSpPr/>
              <p:nvPr/>
            </p:nvSpPr>
            <p:spPr>
              <a:xfrm>
                <a:off x="185519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1" name="直接连接符 60">
              <a:extLst>
                <a:ext uri="{FF2B5EF4-FFF2-40B4-BE49-F238E27FC236}">
                  <a16:creationId xmlns:a16="http://schemas.microsoft.com/office/drawing/2014/main" id="{EEEB022E-B5BB-4DC8-ADF3-12B25C53E486}"/>
                </a:ext>
              </a:extLst>
            </p:cNvPr>
            <p:cNvCxnSpPr>
              <a:cxnSpLocks/>
            </p:cNvCxnSpPr>
            <p:nvPr/>
          </p:nvCxnSpPr>
          <p:spPr>
            <a:xfrm>
              <a:off x="1484450" y="2159957"/>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BA27245A-F151-4C12-85B6-437A8F074999}"/>
                </a:ext>
              </a:extLst>
            </p:cNvPr>
            <p:cNvCxnSpPr>
              <a:cxnSpLocks/>
            </p:cNvCxnSpPr>
            <p:nvPr/>
          </p:nvCxnSpPr>
          <p:spPr>
            <a:xfrm>
              <a:off x="10491895" y="1619683"/>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3" name="图片 62">
              <a:extLst>
                <a:ext uri="{FF2B5EF4-FFF2-40B4-BE49-F238E27FC236}">
                  <a16:creationId xmlns:a16="http://schemas.microsoft.com/office/drawing/2014/main" id="{93B82C44-F1B6-4554-9DCC-648DD7F5DE51}"/>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7204197" y="2255682"/>
              <a:ext cx="3212314" cy="309995"/>
            </a:xfrm>
            <a:prstGeom prst="rect">
              <a:avLst/>
            </a:prstGeom>
          </p:spPr>
        </p:pic>
      </p:grpSp>
      <p:sp>
        <p:nvSpPr>
          <p:cNvPr id="4" name="文本框 3">
            <a:extLst>
              <a:ext uri="{FF2B5EF4-FFF2-40B4-BE49-F238E27FC236}">
                <a16:creationId xmlns:a16="http://schemas.microsoft.com/office/drawing/2014/main" id="{E26F74C2-7B58-4E9F-9372-F6390CAC1A5D}"/>
              </a:ext>
            </a:extLst>
          </p:cNvPr>
          <p:cNvSpPr txBox="1"/>
          <p:nvPr/>
        </p:nvSpPr>
        <p:spPr>
          <a:xfrm>
            <a:off x="5545245" y="2822048"/>
            <a:ext cx="1028488" cy="369332"/>
          </a:xfrm>
          <a:prstGeom prst="rect">
            <a:avLst/>
          </a:prstGeom>
          <a:noFill/>
        </p:spPr>
        <p:txBody>
          <a:bodyPr wrap="none">
            <a:spAutoFit/>
          </a:bodyPr>
          <a:lstStyle/>
          <a:p>
            <a:pPr algn="ctr"/>
            <a:r>
              <a:rPr lang="zh-CN" altLang="en-US" spc="120" dirty="0">
                <a:solidFill>
                  <a:schemeClr val="bg1"/>
                </a:solidFill>
                <a:latin typeface="+mj-ea"/>
                <a:ea typeface="+mj-ea"/>
              </a:rPr>
              <a:t>认知改变</a:t>
            </a:r>
          </a:p>
        </p:txBody>
      </p:sp>
      <p:sp>
        <p:nvSpPr>
          <p:cNvPr id="5" name="文本框 4">
            <a:extLst>
              <a:ext uri="{FF2B5EF4-FFF2-40B4-BE49-F238E27FC236}">
                <a16:creationId xmlns:a16="http://schemas.microsoft.com/office/drawing/2014/main" id="{2B6DFC4E-768A-436F-8D6A-823FD8FD027C}"/>
              </a:ext>
            </a:extLst>
          </p:cNvPr>
          <p:cNvSpPr txBox="1"/>
          <p:nvPr/>
        </p:nvSpPr>
        <p:spPr>
          <a:xfrm>
            <a:off x="1042412" y="3202955"/>
            <a:ext cx="10034153" cy="307777"/>
          </a:xfrm>
          <a:prstGeom prst="rect">
            <a:avLst/>
          </a:prstGeom>
          <a:noFill/>
        </p:spPr>
        <p:txBody>
          <a:bodyPr wrap="square">
            <a:spAutoFit/>
          </a:bodyPr>
          <a:lstStyle/>
          <a:p>
            <a:pPr algn="ctr"/>
            <a:r>
              <a:rPr kumimoji="0" lang="zh-CN" altLang="en-US" sz="1400" i="0" u="none" strike="noStrike" kern="1200" cap="none" spc="120" normalizeH="0" noProof="0" dirty="0">
                <a:ln>
                  <a:noFill/>
                </a:ln>
                <a:solidFill>
                  <a:schemeClr val="bg1">
                    <a:lumMod val="85000"/>
                  </a:schemeClr>
                </a:solidFill>
                <a:effectLst/>
                <a:uLnTx/>
                <a:uFillTx/>
                <a:latin typeface="+mn-ea"/>
                <a:cs typeface="+mn-cs"/>
              </a:rPr>
              <a:t>无法完全脱离现实世界，它平行于现实世界与之互通，但又独立于现实世界，人们可以在其中进行真实的社交和工作</a:t>
            </a:r>
            <a:endParaRPr lang="en-US" altLang="zh-CN" sz="1400" spc="120" dirty="0">
              <a:solidFill>
                <a:schemeClr val="bg1">
                  <a:lumMod val="85000"/>
                </a:schemeClr>
              </a:solidFill>
              <a:latin typeface="+mn-ea"/>
            </a:endParaRPr>
          </a:p>
        </p:txBody>
      </p:sp>
      <p:grpSp>
        <p:nvGrpSpPr>
          <p:cNvPr id="55" name="组合 54">
            <a:extLst>
              <a:ext uri="{FF2B5EF4-FFF2-40B4-BE49-F238E27FC236}">
                <a16:creationId xmlns:a16="http://schemas.microsoft.com/office/drawing/2014/main" id="{9C6C48D1-F5C4-450A-A443-584722312ABF}"/>
              </a:ext>
            </a:extLst>
          </p:cNvPr>
          <p:cNvGrpSpPr/>
          <p:nvPr/>
        </p:nvGrpSpPr>
        <p:grpSpPr>
          <a:xfrm>
            <a:off x="787302" y="1416931"/>
            <a:ext cx="10544372" cy="1081223"/>
            <a:chOff x="1359443" y="1377423"/>
            <a:chExt cx="9450700" cy="1081223"/>
          </a:xfrm>
        </p:grpSpPr>
        <p:sp>
          <p:nvSpPr>
            <p:cNvPr id="36" name="矩形: 剪去对角 35">
              <a:extLst>
                <a:ext uri="{FF2B5EF4-FFF2-40B4-BE49-F238E27FC236}">
                  <a16:creationId xmlns:a16="http://schemas.microsoft.com/office/drawing/2014/main" id="{6033E55D-BC00-4722-AF7C-C777158EAB9C}"/>
                </a:ext>
              </a:extLst>
            </p:cNvPr>
            <p:cNvSpPr/>
            <p:nvPr/>
          </p:nvSpPr>
          <p:spPr>
            <a:xfrm>
              <a:off x="1395847" y="1528590"/>
              <a:ext cx="9362562" cy="874554"/>
            </a:xfrm>
            <a:prstGeom prst="snip2DiagRect">
              <a:avLst/>
            </a:prstGeom>
            <a:gradFill flip="none" rotWithShape="1">
              <a:gsLst>
                <a:gs pos="2000">
                  <a:schemeClr val="accent2">
                    <a:lumMod val="50000"/>
                    <a:alpha val="50000"/>
                  </a:schemeClr>
                </a:gs>
                <a:gs pos="52000">
                  <a:schemeClr val="tx1">
                    <a:alpha val="0"/>
                  </a:schemeClr>
                </a:gs>
                <a:gs pos="100000">
                  <a:schemeClr val="accent2">
                    <a:lumMod val="75000"/>
                    <a:alpha val="50000"/>
                  </a:schemeClr>
                </a:gs>
                <a:gs pos="34000">
                  <a:srgbClr val="083944">
                    <a:alpha val="20000"/>
                  </a:srgbClr>
                </a:gs>
                <a:gs pos="67000">
                  <a:schemeClr val="tx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半闭框 38">
              <a:extLst>
                <a:ext uri="{FF2B5EF4-FFF2-40B4-BE49-F238E27FC236}">
                  <a16:creationId xmlns:a16="http://schemas.microsoft.com/office/drawing/2014/main" id="{6C536E6D-DE91-40C5-9B55-D3A9699B21DD}"/>
                </a:ext>
              </a:extLst>
            </p:cNvPr>
            <p:cNvSpPr/>
            <p:nvPr/>
          </p:nvSpPr>
          <p:spPr>
            <a:xfrm>
              <a:off x="1359443" y="1486050"/>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半闭框 39">
              <a:extLst>
                <a:ext uri="{FF2B5EF4-FFF2-40B4-BE49-F238E27FC236}">
                  <a16:creationId xmlns:a16="http://schemas.microsoft.com/office/drawing/2014/main" id="{C09CC385-142E-4AA0-9715-31E863922F5F}"/>
                </a:ext>
              </a:extLst>
            </p:cNvPr>
            <p:cNvSpPr/>
            <p:nvPr/>
          </p:nvSpPr>
          <p:spPr>
            <a:xfrm rot="16200000" flipV="1">
              <a:off x="10465902" y="2114406"/>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1" name="组合 40">
              <a:extLst>
                <a:ext uri="{FF2B5EF4-FFF2-40B4-BE49-F238E27FC236}">
                  <a16:creationId xmlns:a16="http://schemas.microsoft.com/office/drawing/2014/main" id="{600B9E22-9E18-4076-A1F2-26FA050483AA}"/>
                </a:ext>
              </a:extLst>
            </p:cNvPr>
            <p:cNvGrpSpPr/>
            <p:nvPr/>
          </p:nvGrpSpPr>
          <p:grpSpPr>
            <a:xfrm flipV="1">
              <a:off x="1676155" y="1724606"/>
              <a:ext cx="309532" cy="85242"/>
              <a:chOff x="1630903" y="2029193"/>
              <a:chExt cx="309532" cy="85242"/>
            </a:xfrm>
          </p:grpSpPr>
          <p:sp>
            <p:nvSpPr>
              <p:cNvPr id="42" name="椭圆 41">
                <a:extLst>
                  <a:ext uri="{FF2B5EF4-FFF2-40B4-BE49-F238E27FC236}">
                    <a16:creationId xmlns:a16="http://schemas.microsoft.com/office/drawing/2014/main" id="{C75AB870-8B95-4B90-B666-933BFAE2AB73}"/>
                  </a:ext>
                </a:extLst>
              </p:cNvPr>
              <p:cNvSpPr/>
              <p:nvPr/>
            </p:nvSpPr>
            <p:spPr>
              <a:xfrm>
                <a:off x="163090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6E7BE071-AA2E-41F3-88BD-9F6F05340062}"/>
                  </a:ext>
                </a:extLst>
              </p:cNvPr>
              <p:cNvSpPr/>
              <p:nvPr/>
            </p:nvSpPr>
            <p:spPr>
              <a:xfrm>
                <a:off x="1743048"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76BC0AA5-C62A-4D6F-B199-BFDE0B423E64}"/>
                  </a:ext>
                </a:extLst>
              </p:cNvPr>
              <p:cNvSpPr/>
              <p:nvPr/>
            </p:nvSpPr>
            <p:spPr>
              <a:xfrm>
                <a:off x="185519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a:extLst>
                <a:ext uri="{FF2B5EF4-FFF2-40B4-BE49-F238E27FC236}">
                  <a16:creationId xmlns:a16="http://schemas.microsoft.com/office/drawing/2014/main" id="{9EB49ADE-D671-4367-B8D4-C7B0DA35DF5D}"/>
                </a:ext>
              </a:extLst>
            </p:cNvPr>
            <p:cNvCxnSpPr>
              <a:cxnSpLocks/>
            </p:cNvCxnSpPr>
            <p:nvPr/>
          </p:nvCxnSpPr>
          <p:spPr>
            <a:xfrm>
              <a:off x="1484450" y="2159957"/>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A3CA3E9C-CEFD-47BC-AB67-AB2E5BFC8241}"/>
                </a:ext>
              </a:extLst>
            </p:cNvPr>
            <p:cNvCxnSpPr>
              <a:cxnSpLocks/>
            </p:cNvCxnSpPr>
            <p:nvPr/>
          </p:nvCxnSpPr>
          <p:spPr>
            <a:xfrm>
              <a:off x="10491895" y="1619683"/>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47" name="图片 46">
              <a:extLst>
                <a:ext uri="{FF2B5EF4-FFF2-40B4-BE49-F238E27FC236}">
                  <a16:creationId xmlns:a16="http://schemas.microsoft.com/office/drawing/2014/main" id="{F9E80A0E-A7B7-4F00-9ECF-EEBDDCA55830}"/>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676155" y="1377423"/>
              <a:ext cx="3212314" cy="309995"/>
            </a:xfrm>
            <a:prstGeom prst="rect">
              <a:avLst/>
            </a:prstGeom>
          </p:spPr>
        </p:pic>
      </p:grpSp>
      <p:sp>
        <p:nvSpPr>
          <p:cNvPr id="37" name="文本框 36">
            <a:extLst>
              <a:ext uri="{FF2B5EF4-FFF2-40B4-BE49-F238E27FC236}">
                <a16:creationId xmlns:a16="http://schemas.microsoft.com/office/drawing/2014/main" id="{9878AC41-EFC0-4DA9-8DAF-17E74BD0E513}"/>
              </a:ext>
            </a:extLst>
          </p:cNvPr>
          <p:cNvSpPr txBox="1"/>
          <p:nvPr/>
        </p:nvSpPr>
        <p:spPr>
          <a:xfrm>
            <a:off x="5017857" y="1600337"/>
            <a:ext cx="2083263" cy="369332"/>
          </a:xfrm>
          <a:prstGeom prst="rect">
            <a:avLst/>
          </a:prstGeom>
          <a:noFill/>
        </p:spPr>
        <p:txBody>
          <a:bodyPr wrap="none">
            <a:spAutoFit/>
          </a:bodyPr>
          <a:lstStyle/>
          <a:p>
            <a:pPr algn="ctr"/>
            <a:r>
              <a:rPr lang="zh-CN" altLang="en-US" spc="120" dirty="0">
                <a:solidFill>
                  <a:schemeClr val="bg1"/>
                </a:solidFill>
                <a:latin typeface="+mj-ea"/>
                <a:ea typeface="+mj-ea"/>
              </a:rPr>
              <a:t>疫情加速社会虚拟化</a:t>
            </a:r>
          </a:p>
        </p:txBody>
      </p:sp>
      <p:sp>
        <p:nvSpPr>
          <p:cNvPr id="38" name="文本框 37">
            <a:extLst>
              <a:ext uri="{FF2B5EF4-FFF2-40B4-BE49-F238E27FC236}">
                <a16:creationId xmlns:a16="http://schemas.microsoft.com/office/drawing/2014/main" id="{9D684A58-CB2A-40E6-893A-DF8D0A1FB8F4}"/>
              </a:ext>
            </a:extLst>
          </p:cNvPr>
          <p:cNvSpPr txBox="1"/>
          <p:nvPr/>
        </p:nvSpPr>
        <p:spPr>
          <a:xfrm>
            <a:off x="950530" y="2016308"/>
            <a:ext cx="10217917" cy="307777"/>
          </a:xfrm>
          <a:prstGeom prst="rect">
            <a:avLst/>
          </a:prstGeom>
          <a:noFill/>
        </p:spPr>
        <p:txBody>
          <a:bodyPr wrap="square">
            <a:spAutoFit/>
          </a:bodyPr>
          <a:lstStyle/>
          <a:p>
            <a:pPr algn="ctr"/>
            <a:r>
              <a:rPr kumimoji="0" lang="zh-CN" altLang="en-US" sz="1400" i="0" u="none" strike="noStrike" kern="1200" cap="none" spc="120" normalizeH="0" noProof="0" dirty="0">
                <a:ln>
                  <a:noFill/>
                </a:ln>
                <a:solidFill>
                  <a:schemeClr val="bg1">
                    <a:lumMod val="85000"/>
                  </a:schemeClr>
                </a:solidFill>
                <a:effectLst/>
                <a:uLnTx/>
                <a:uFillTx/>
                <a:latin typeface="+mn-ea"/>
                <a:cs typeface="+mn-cs"/>
              </a:rPr>
              <a:t>无法完全脱离现实世界，它平行于现实世界与之互通，但又独立于现实世界，人们可以在其中进行真实的社交和工作</a:t>
            </a:r>
            <a:endParaRPr lang="en-US" altLang="zh-CN" sz="1400" spc="120" dirty="0">
              <a:solidFill>
                <a:schemeClr val="bg1">
                  <a:lumMod val="85000"/>
                </a:schemeClr>
              </a:solidFill>
              <a:latin typeface="+mn-ea"/>
            </a:endParaRPr>
          </a:p>
        </p:txBody>
      </p:sp>
      <p:grpSp>
        <p:nvGrpSpPr>
          <p:cNvPr id="67" name="组合 66">
            <a:extLst>
              <a:ext uri="{FF2B5EF4-FFF2-40B4-BE49-F238E27FC236}">
                <a16:creationId xmlns:a16="http://schemas.microsoft.com/office/drawing/2014/main" id="{7826E4DB-8245-41C2-9B8C-4FF9F143A693}"/>
              </a:ext>
            </a:extLst>
          </p:cNvPr>
          <p:cNvGrpSpPr/>
          <p:nvPr/>
        </p:nvGrpSpPr>
        <p:grpSpPr>
          <a:xfrm>
            <a:off x="787302" y="3985343"/>
            <a:ext cx="10544372" cy="1081223"/>
            <a:chOff x="1359443" y="1377423"/>
            <a:chExt cx="9450700" cy="1081223"/>
          </a:xfrm>
        </p:grpSpPr>
        <p:sp>
          <p:nvSpPr>
            <p:cNvPr id="68" name="矩形: 剪去对角 67">
              <a:extLst>
                <a:ext uri="{FF2B5EF4-FFF2-40B4-BE49-F238E27FC236}">
                  <a16:creationId xmlns:a16="http://schemas.microsoft.com/office/drawing/2014/main" id="{F48F47D9-7A4C-4EF8-AF00-EBCDC41DB28C}"/>
                </a:ext>
              </a:extLst>
            </p:cNvPr>
            <p:cNvSpPr/>
            <p:nvPr/>
          </p:nvSpPr>
          <p:spPr>
            <a:xfrm>
              <a:off x="1395847" y="1528590"/>
              <a:ext cx="9362562" cy="874554"/>
            </a:xfrm>
            <a:prstGeom prst="snip2DiagRect">
              <a:avLst/>
            </a:prstGeom>
            <a:gradFill flip="none" rotWithShape="1">
              <a:gsLst>
                <a:gs pos="2000">
                  <a:schemeClr val="accent2">
                    <a:lumMod val="50000"/>
                    <a:alpha val="50000"/>
                  </a:schemeClr>
                </a:gs>
                <a:gs pos="52000">
                  <a:schemeClr val="tx1">
                    <a:alpha val="0"/>
                  </a:schemeClr>
                </a:gs>
                <a:gs pos="100000">
                  <a:schemeClr val="accent2">
                    <a:lumMod val="75000"/>
                    <a:alpha val="50000"/>
                  </a:schemeClr>
                </a:gs>
                <a:gs pos="34000">
                  <a:srgbClr val="083944">
                    <a:alpha val="20000"/>
                  </a:srgbClr>
                </a:gs>
                <a:gs pos="67000">
                  <a:schemeClr val="tx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半闭框 68">
              <a:extLst>
                <a:ext uri="{FF2B5EF4-FFF2-40B4-BE49-F238E27FC236}">
                  <a16:creationId xmlns:a16="http://schemas.microsoft.com/office/drawing/2014/main" id="{157E5140-A8D0-4E8B-BE1B-3CD2208F0ED6}"/>
                </a:ext>
              </a:extLst>
            </p:cNvPr>
            <p:cNvSpPr/>
            <p:nvPr/>
          </p:nvSpPr>
          <p:spPr>
            <a:xfrm>
              <a:off x="1359443" y="1486050"/>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半闭框 69">
              <a:extLst>
                <a:ext uri="{FF2B5EF4-FFF2-40B4-BE49-F238E27FC236}">
                  <a16:creationId xmlns:a16="http://schemas.microsoft.com/office/drawing/2014/main" id="{EC1D2279-EC76-4FA0-837A-AB0CF7706CEE}"/>
                </a:ext>
              </a:extLst>
            </p:cNvPr>
            <p:cNvSpPr/>
            <p:nvPr/>
          </p:nvSpPr>
          <p:spPr>
            <a:xfrm rot="16200000" flipV="1">
              <a:off x="10465902" y="2114406"/>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1" name="组合 70">
              <a:extLst>
                <a:ext uri="{FF2B5EF4-FFF2-40B4-BE49-F238E27FC236}">
                  <a16:creationId xmlns:a16="http://schemas.microsoft.com/office/drawing/2014/main" id="{D0AC2356-62D2-452B-8B3B-E6E99F8B902F}"/>
                </a:ext>
              </a:extLst>
            </p:cNvPr>
            <p:cNvGrpSpPr/>
            <p:nvPr/>
          </p:nvGrpSpPr>
          <p:grpSpPr>
            <a:xfrm flipV="1">
              <a:off x="1676155" y="1724606"/>
              <a:ext cx="309532" cy="85242"/>
              <a:chOff x="1630903" y="2029193"/>
              <a:chExt cx="309532" cy="85242"/>
            </a:xfrm>
          </p:grpSpPr>
          <p:sp>
            <p:nvSpPr>
              <p:cNvPr id="75" name="椭圆 74">
                <a:extLst>
                  <a:ext uri="{FF2B5EF4-FFF2-40B4-BE49-F238E27FC236}">
                    <a16:creationId xmlns:a16="http://schemas.microsoft.com/office/drawing/2014/main" id="{BF20C50E-D8E6-4E4F-882D-4536EFEF8679}"/>
                  </a:ext>
                </a:extLst>
              </p:cNvPr>
              <p:cNvSpPr/>
              <p:nvPr/>
            </p:nvSpPr>
            <p:spPr>
              <a:xfrm>
                <a:off x="163090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11F18700-45AC-447F-A289-6292D2E8D52F}"/>
                  </a:ext>
                </a:extLst>
              </p:cNvPr>
              <p:cNvSpPr/>
              <p:nvPr/>
            </p:nvSpPr>
            <p:spPr>
              <a:xfrm>
                <a:off x="1743048"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25BF080B-F322-41F2-94A5-17D5473A5A8C}"/>
                  </a:ext>
                </a:extLst>
              </p:cNvPr>
              <p:cNvSpPr/>
              <p:nvPr/>
            </p:nvSpPr>
            <p:spPr>
              <a:xfrm>
                <a:off x="185519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2" name="直接连接符 71">
              <a:extLst>
                <a:ext uri="{FF2B5EF4-FFF2-40B4-BE49-F238E27FC236}">
                  <a16:creationId xmlns:a16="http://schemas.microsoft.com/office/drawing/2014/main" id="{28E7E459-349E-4FD2-BC45-BD2FCE8CA604}"/>
                </a:ext>
              </a:extLst>
            </p:cNvPr>
            <p:cNvCxnSpPr>
              <a:cxnSpLocks/>
            </p:cNvCxnSpPr>
            <p:nvPr/>
          </p:nvCxnSpPr>
          <p:spPr>
            <a:xfrm>
              <a:off x="1484450" y="2159957"/>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DC3A8063-0070-450D-BE9D-9B1C5C6CE502}"/>
                </a:ext>
              </a:extLst>
            </p:cNvPr>
            <p:cNvCxnSpPr>
              <a:cxnSpLocks/>
            </p:cNvCxnSpPr>
            <p:nvPr/>
          </p:nvCxnSpPr>
          <p:spPr>
            <a:xfrm>
              <a:off x="10491895" y="1619683"/>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4" name="图片 73">
              <a:extLst>
                <a:ext uri="{FF2B5EF4-FFF2-40B4-BE49-F238E27FC236}">
                  <a16:creationId xmlns:a16="http://schemas.microsoft.com/office/drawing/2014/main" id="{B7DCC753-E5CC-45F9-A4A9-96C26E0E1639}"/>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1676155" y="1377423"/>
              <a:ext cx="3212314" cy="309995"/>
            </a:xfrm>
            <a:prstGeom prst="rect">
              <a:avLst/>
            </a:prstGeom>
          </p:spPr>
        </p:pic>
      </p:grpSp>
      <p:sp>
        <p:nvSpPr>
          <p:cNvPr id="15" name="文本框 14">
            <a:extLst>
              <a:ext uri="{FF2B5EF4-FFF2-40B4-BE49-F238E27FC236}">
                <a16:creationId xmlns:a16="http://schemas.microsoft.com/office/drawing/2014/main" id="{6D8FF0ED-4646-4130-873E-5E0885F3DA04}"/>
              </a:ext>
            </a:extLst>
          </p:cNvPr>
          <p:cNvSpPr txBox="1"/>
          <p:nvPr/>
        </p:nvSpPr>
        <p:spPr>
          <a:xfrm>
            <a:off x="5545245" y="4132092"/>
            <a:ext cx="1028488" cy="369332"/>
          </a:xfrm>
          <a:prstGeom prst="rect">
            <a:avLst/>
          </a:prstGeom>
          <a:noFill/>
        </p:spPr>
        <p:txBody>
          <a:bodyPr wrap="none">
            <a:spAutoFit/>
          </a:bodyPr>
          <a:lstStyle/>
          <a:p>
            <a:pPr algn="ctr"/>
            <a:r>
              <a:rPr lang="zh-CN" altLang="en-US" spc="120" dirty="0">
                <a:solidFill>
                  <a:schemeClr val="bg1"/>
                </a:solidFill>
                <a:latin typeface="+mj-ea"/>
                <a:ea typeface="+mj-ea"/>
              </a:rPr>
              <a:t>生活迁移</a:t>
            </a:r>
          </a:p>
        </p:txBody>
      </p:sp>
      <p:sp>
        <p:nvSpPr>
          <p:cNvPr id="16" name="文本框 15">
            <a:extLst>
              <a:ext uri="{FF2B5EF4-FFF2-40B4-BE49-F238E27FC236}">
                <a16:creationId xmlns:a16="http://schemas.microsoft.com/office/drawing/2014/main" id="{0E2314FE-18BC-4625-934E-20EF3581DDB6}"/>
              </a:ext>
            </a:extLst>
          </p:cNvPr>
          <p:cNvSpPr txBox="1"/>
          <p:nvPr/>
        </p:nvSpPr>
        <p:spPr>
          <a:xfrm>
            <a:off x="1042412" y="4512999"/>
            <a:ext cx="10034153" cy="307777"/>
          </a:xfrm>
          <a:prstGeom prst="rect">
            <a:avLst/>
          </a:prstGeom>
          <a:noFill/>
        </p:spPr>
        <p:txBody>
          <a:bodyPr wrap="square">
            <a:spAutoFit/>
          </a:bodyPr>
          <a:lstStyle/>
          <a:p>
            <a:pPr algn="ctr"/>
            <a:r>
              <a:rPr kumimoji="0" lang="zh-CN" altLang="en-US" sz="1400" i="0" u="none" strike="noStrike" kern="1200" cap="none" spc="120" normalizeH="0" noProof="0" dirty="0">
                <a:ln>
                  <a:noFill/>
                </a:ln>
                <a:solidFill>
                  <a:schemeClr val="bg1">
                    <a:lumMod val="85000"/>
                  </a:schemeClr>
                </a:solidFill>
                <a:effectLst/>
                <a:uLnTx/>
                <a:uFillTx/>
                <a:latin typeface="+mn-ea"/>
                <a:cs typeface="+mn-cs"/>
              </a:rPr>
              <a:t>无法完全脱离现实世界，它平行于现实世界与之互通，但又独立于现实世界，人们可以在其中进行真实的社交和工作</a:t>
            </a:r>
            <a:endParaRPr lang="en-US" altLang="zh-CN" sz="1400" spc="120" dirty="0">
              <a:solidFill>
                <a:schemeClr val="bg1">
                  <a:lumMod val="85000"/>
                </a:schemeClr>
              </a:solidFill>
              <a:latin typeface="+mn-ea"/>
            </a:endParaRPr>
          </a:p>
        </p:txBody>
      </p:sp>
      <p:grpSp>
        <p:nvGrpSpPr>
          <p:cNvPr id="78" name="组合 77">
            <a:extLst>
              <a:ext uri="{FF2B5EF4-FFF2-40B4-BE49-F238E27FC236}">
                <a16:creationId xmlns:a16="http://schemas.microsoft.com/office/drawing/2014/main" id="{EA939FDA-D8D1-41F3-B3D8-686BA167DA53}"/>
              </a:ext>
            </a:extLst>
          </p:cNvPr>
          <p:cNvGrpSpPr/>
          <p:nvPr/>
        </p:nvGrpSpPr>
        <p:grpSpPr>
          <a:xfrm>
            <a:off x="787302" y="5374522"/>
            <a:ext cx="10544372" cy="1072091"/>
            <a:chOff x="1359443" y="1486050"/>
            <a:chExt cx="9450700" cy="1072091"/>
          </a:xfrm>
        </p:grpSpPr>
        <p:sp>
          <p:nvSpPr>
            <p:cNvPr id="79" name="矩形: 剪去对角 78">
              <a:extLst>
                <a:ext uri="{FF2B5EF4-FFF2-40B4-BE49-F238E27FC236}">
                  <a16:creationId xmlns:a16="http://schemas.microsoft.com/office/drawing/2014/main" id="{3E0D112E-BB4A-48F4-A4CD-8CB64CF6005F}"/>
                </a:ext>
              </a:extLst>
            </p:cNvPr>
            <p:cNvSpPr/>
            <p:nvPr/>
          </p:nvSpPr>
          <p:spPr>
            <a:xfrm>
              <a:off x="1395847" y="1528590"/>
              <a:ext cx="9362562" cy="874554"/>
            </a:xfrm>
            <a:prstGeom prst="snip2DiagRect">
              <a:avLst/>
            </a:prstGeom>
            <a:gradFill flip="none" rotWithShape="1">
              <a:gsLst>
                <a:gs pos="2000">
                  <a:schemeClr val="accent2">
                    <a:lumMod val="50000"/>
                    <a:alpha val="50000"/>
                  </a:schemeClr>
                </a:gs>
                <a:gs pos="52000">
                  <a:schemeClr val="tx1">
                    <a:alpha val="0"/>
                  </a:schemeClr>
                </a:gs>
                <a:gs pos="100000">
                  <a:schemeClr val="accent2">
                    <a:lumMod val="75000"/>
                    <a:alpha val="50000"/>
                  </a:schemeClr>
                </a:gs>
                <a:gs pos="34000">
                  <a:srgbClr val="083944">
                    <a:alpha val="20000"/>
                  </a:srgbClr>
                </a:gs>
                <a:gs pos="67000">
                  <a:schemeClr val="tx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半闭框 79">
              <a:extLst>
                <a:ext uri="{FF2B5EF4-FFF2-40B4-BE49-F238E27FC236}">
                  <a16:creationId xmlns:a16="http://schemas.microsoft.com/office/drawing/2014/main" id="{E16B50C3-BCC1-46E3-A6F2-28E82CB10FC2}"/>
                </a:ext>
              </a:extLst>
            </p:cNvPr>
            <p:cNvSpPr/>
            <p:nvPr/>
          </p:nvSpPr>
          <p:spPr>
            <a:xfrm>
              <a:off x="1359443" y="1486050"/>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半闭框 80">
              <a:extLst>
                <a:ext uri="{FF2B5EF4-FFF2-40B4-BE49-F238E27FC236}">
                  <a16:creationId xmlns:a16="http://schemas.microsoft.com/office/drawing/2014/main" id="{48853CE7-9345-482F-9698-DBA0F213FDDD}"/>
                </a:ext>
              </a:extLst>
            </p:cNvPr>
            <p:cNvSpPr/>
            <p:nvPr/>
          </p:nvSpPr>
          <p:spPr>
            <a:xfrm rot="16200000" flipV="1">
              <a:off x="10465902" y="2114406"/>
              <a:ext cx="346585" cy="341896"/>
            </a:xfrm>
            <a:prstGeom prst="halfFrame">
              <a:avLst>
                <a:gd name="adj1" fmla="val 5833"/>
                <a:gd name="adj2" fmla="val 5000"/>
              </a:avLst>
            </a:prstGeom>
            <a:gradFill>
              <a:gsLst>
                <a:gs pos="0">
                  <a:schemeClr val="accent2">
                    <a:lumMod val="50000"/>
                  </a:schemeClr>
                </a:gs>
                <a:gs pos="100000">
                  <a:schemeClr val="accent2">
                    <a:lumMod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2" name="组合 81">
              <a:extLst>
                <a:ext uri="{FF2B5EF4-FFF2-40B4-BE49-F238E27FC236}">
                  <a16:creationId xmlns:a16="http://schemas.microsoft.com/office/drawing/2014/main" id="{83E51A4C-8F89-4D3D-B929-552BA6CC233D}"/>
                </a:ext>
              </a:extLst>
            </p:cNvPr>
            <p:cNvGrpSpPr/>
            <p:nvPr/>
          </p:nvGrpSpPr>
          <p:grpSpPr>
            <a:xfrm flipV="1">
              <a:off x="1676155" y="1724606"/>
              <a:ext cx="309532" cy="85242"/>
              <a:chOff x="1630903" y="2029193"/>
              <a:chExt cx="309532" cy="85242"/>
            </a:xfrm>
          </p:grpSpPr>
          <p:sp>
            <p:nvSpPr>
              <p:cNvPr id="86" name="椭圆 85">
                <a:extLst>
                  <a:ext uri="{FF2B5EF4-FFF2-40B4-BE49-F238E27FC236}">
                    <a16:creationId xmlns:a16="http://schemas.microsoft.com/office/drawing/2014/main" id="{AF9E4570-74F4-4E79-BB0F-BD7973DA22E6}"/>
                  </a:ext>
                </a:extLst>
              </p:cNvPr>
              <p:cNvSpPr/>
              <p:nvPr/>
            </p:nvSpPr>
            <p:spPr>
              <a:xfrm>
                <a:off x="163090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3B2C60A0-C888-486C-9291-3F80BCBAAB88}"/>
                  </a:ext>
                </a:extLst>
              </p:cNvPr>
              <p:cNvSpPr/>
              <p:nvPr/>
            </p:nvSpPr>
            <p:spPr>
              <a:xfrm>
                <a:off x="1743048"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BCA0CB38-1116-4FD0-A8D7-D6A823B20A20}"/>
                  </a:ext>
                </a:extLst>
              </p:cNvPr>
              <p:cNvSpPr/>
              <p:nvPr/>
            </p:nvSpPr>
            <p:spPr>
              <a:xfrm>
                <a:off x="1855193" y="2029193"/>
                <a:ext cx="85242" cy="85242"/>
              </a:xfrm>
              <a:prstGeom prst="ellipse">
                <a:avLst/>
              </a:prstGeom>
              <a:gradFill flip="none" rotWithShape="1">
                <a:gsLst>
                  <a:gs pos="0">
                    <a:schemeClr val="accent2">
                      <a:lumMod val="50000"/>
                    </a:schemeClr>
                  </a:gs>
                  <a:gs pos="100000">
                    <a:schemeClr val="accent2">
                      <a:lumMod val="9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3" name="直接连接符 82">
              <a:extLst>
                <a:ext uri="{FF2B5EF4-FFF2-40B4-BE49-F238E27FC236}">
                  <a16:creationId xmlns:a16="http://schemas.microsoft.com/office/drawing/2014/main" id="{18341234-7841-43A6-B65F-A6D40C391FD3}"/>
                </a:ext>
              </a:extLst>
            </p:cNvPr>
            <p:cNvCxnSpPr>
              <a:cxnSpLocks/>
            </p:cNvCxnSpPr>
            <p:nvPr/>
          </p:nvCxnSpPr>
          <p:spPr>
            <a:xfrm>
              <a:off x="1484450" y="2159957"/>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9E75CBF8-1CDE-449A-AD43-C0367289EFD3}"/>
                </a:ext>
              </a:extLst>
            </p:cNvPr>
            <p:cNvCxnSpPr>
              <a:cxnSpLocks/>
            </p:cNvCxnSpPr>
            <p:nvPr/>
          </p:nvCxnSpPr>
          <p:spPr>
            <a:xfrm>
              <a:off x="10491895" y="1619683"/>
              <a:ext cx="147299" cy="16494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5" name="图片 84">
              <a:extLst>
                <a:ext uri="{FF2B5EF4-FFF2-40B4-BE49-F238E27FC236}">
                  <a16:creationId xmlns:a16="http://schemas.microsoft.com/office/drawing/2014/main" id="{56067A63-403F-4F8F-9632-27C2D966490E}"/>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7228661" y="2248146"/>
              <a:ext cx="3212314" cy="309995"/>
            </a:xfrm>
            <a:prstGeom prst="rect">
              <a:avLst/>
            </a:prstGeom>
          </p:spPr>
        </p:pic>
      </p:grpSp>
      <p:sp>
        <p:nvSpPr>
          <p:cNvPr id="26" name="文本框 25">
            <a:extLst>
              <a:ext uri="{FF2B5EF4-FFF2-40B4-BE49-F238E27FC236}">
                <a16:creationId xmlns:a16="http://schemas.microsoft.com/office/drawing/2014/main" id="{1F8DF82E-A5C6-469C-864A-0561AE4A7890}"/>
              </a:ext>
            </a:extLst>
          </p:cNvPr>
          <p:cNvSpPr txBox="1"/>
          <p:nvPr/>
        </p:nvSpPr>
        <p:spPr>
          <a:xfrm>
            <a:off x="5123335" y="5398904"/>
            <a:ext cx="1872308" cy="369332"/>
          </a:xfrm>
          <a:prstGeom prst="rect">
            <a:avLst/>
          </a:prstGeom>
          <a:noFill/>
        </p:spPr>
        <p:txBody>
          <a:bodyPr wrap="none">
            <a:spAutoFit/>
          </a:bodyPr>
          <a:lstStyle/>
          <a:p>
            <a:pPr algn="ctr"/>
            <a:r>
              <a:rPr lang="zh-CN" altLang="en-US" spc="120" dirty="0">
                <a:solidFill>
                  <a:schemeClr val="bg1"/>
                </a:solidFill>
                <a:latin typeface="+mj-ea"/>
                <a:ea typeface="+mj-ea"/>
              </a:rPr>
              <a:t>从例外状态到常态</a:t>
            </a:r>
          </a:p>
        </p:txBody>
      </p:sp>
      <p:sp>
        <p:nvSpPr>
          <p:cNvPr id="27" name="文本框 26">
            <a:extLst>
              <a:ext uri="{FF2B5EF4-FFF2-40B4-BE49-F238E27FC236}">
                <a16:creationId xmlns:a16="http://schemas.microsoft.com/office/drawing/2014/main" id="{6EBAF561-8AB9-499D-9FAE-C981F1B14BC4}"/>
              </a:ext>
            </a:extLst>
          </p:cNvPr>
          <p:cNvSpPr txBox="1"/>
          <p:nvPr/>
        </p:nvSpPr>
        <p:spPr>
          <a:xfrm>
            <a:off x="1042412" y="5779811"/>
            <a:ext cx="10034153" cy="307777"/>
          </a:xfrm>
          <a:prstGeom prst="rect">
            <a:avLst/>
          </a:prstGeom>
          <a:noFill/>
        </p:spPr>
        <p:txBody>
          <a:bodyPr wrap="square">
            <a:spAutoFit/>
          </a:bodyPr>
          <a:lstStyle/>
          <a:p>
            <a:pPr algn="ctr"/>
            <a:r>
              <a:rPr kumimoji="0" lang="zh-CN" altLang="en-US" sz="1400" i="0" u="none" strike="noStrike" kern="1200" cap="none" spc="120" normalizeH="0" noProof="0" dirty="0">
                <a:ln>
                  <a:noFill/>
                </a:ln>
                <a:solidFill>
                  <a:schemeClr val="bg1">
                    <a:lumMod val="85000"/>
                  </a:schemeClr>
                </a:solidFill>
                <a:effectLst/>
                <a:uLnTx/>
                <a:uFillTx/>
                <a:latin typeface="+mn-ea"/>
                <a:cs typeface="+mn-cs"/>
              </a:rPr>
              <a:t>无法完全脱离现实世界，它平行于现实世界与之互通，但又独立于现实世界，人们可以在其中进行真实的社交和工作</a:t>
            </a:r>
            <a:endParaRPr lang="en-US" altLang="zh-CN" sz="1400" spc="120" dirty="0">
              <a:solidFill>
                <a:schemeClr val="bg1">
                  <a:lumMod val="85000"/>
                </a:schemeClr>
              </a:solidFill>
              <a:latin typeface="+mn-ea"/>
            </a:endParaRPr>
          </a:p>
        </p:txBody>
      </p:sp>
    </p:spTree>
    <p:extLst>
      <p:ext uri="{BB962C8B-B14F-4D97-AF65-F5344CB8AC3E}">
        <p14:creationId xmlns:p14="http://schemas.microsoft.com/office/powerpoint/2010/main" val="31865006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45"/>
  <p:tag name="HEIGHT" val="93.41236"/>
  <p:tag name="WIDTH" val="91.98606"/>
  <p:tag name="LEFT" val="173.5418"/>
  <p:tag name="TOP" val="366.6193"/>
</p:tagLst>
</file>

<file path=ppt/tags/tag1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8.68583"/>
  <p:tag name="WIDTH" val="91.27551"/>
  <p:tag name="LEFT" val="174.2524"/>
  <p:tag name="TOP" val="377.1721"/>
</p:tagLst>
</file>

<file path=ppt/tags/tag1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45"/>
  <p:tag name="HEIGHT" val="93.41236"/>
  <p:tag name="WIDTH" val="91.98606"/>
  <p:tag name="LEFT" val="173.5418"/>
  <p:tag name="TOP" val="366.6193"/>
</p:tagLst>
</file>

<file path=ppt/tags/tag1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45"/>
  <p:tag name="HEIGHT" val="93.41236"/>
  <p:tag name="WIDTH" val="91.98606"/>
  <p:tag name="LEFT" val="173.5418"/>
  <p:tag name="TOP" val="366.6193"/>
</p:tagLst>
</file>

<file path=ppt/tags/tag1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4.04897"/>
  <p:tag name="WIDTH" val="85.89677"/>
  <p:tag name="LEFT" val="176.1734"/>
  <p:tag name="TOP" val="366.6193"/>
</p:tagLst>
</file>

<file path=ppt/tags/tag1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8.68583"/>
  <p:tag name="WIDTH" val="91.27551"/>
  <p:tag name="LEFT" val="174.2524"/>
  <p:tag name="TOP" val="377.1721"/>
</p:tagLst>
</file>

<file path=ppt/tags/tag1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HEIGHT" val="74.04897"/>
  <p:tag name="WIDTH" val="85.89677"/>
  <p:tag name="LEFT" val="176.1734"/>
  <p:tag name="TOP" val="366.6193"/>
</p:tagLst>
</file>

<file path=ppt/tags/tag17.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0.52323"/>
  <p:tag name="WIDTH" val="88.52834"/>
  <p:tag name="LEFT" val="173.5418"/>
  <p:tag name="TOP" val="372.5992"/>
</p:tagLst>
</file>

<file path=ppt/tags/tag18.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51.5135"/>
  <p:tag name="TOP" val="409.2021"/>
</p:tagLst>
</file>

<file path=ppt/tags/tag19.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97.6247"/>
  <p:tag name="TOP" val="409.2019"/>
</p:tagLst>
</file>

<file path=ppt/tags/tag2.xml><?xml version="1.0" encoding="utf-8"?>
<p:tagLst xmlns:a="http://schemas.openxmlformats.org/drawingml/2006/main" xmlns:r="http://schemas.openxmlformats.org/officeDocument/2006/relationships" xmlns:p="http://schemas.openxmlformats.org/presentationml/2006/main">
  <p:tag name="ADJUSTMENTS" val="4.864657"/>
  <p:tag name="SHADOWSIZE" val="100"/>
</p:tagLst>
</file>

<file path=ppt/tags/tag2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4.04897"/>
  <p:tag name="WIDTH" val="85.89677"/>
  <p:tag name="LEFT" val="176.1734"/>
  <p:tag name="TOP" val="366.6193"/>
</p:tagLst>
</file>

<file path=ppt/tags/tag2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8.68583"/>
  <p:tag name="WIDTH" val="91.27551"/>
  <p:tag name="LEFT" val="174.2524"/>
  <p:tag name="TOP" val="377.1721"/>
</p:tagLst>
</file>

<file path=ppt/tags/tag2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HEIGHT" val="74.04897"/>
  <p:tag name="WIDTH" val="85.89677"/>
  <p:tag name="LEFT" val="176.1734"/>
  <p:tag name="TOP" val="366.6193"/>
</p:tagLst>
</file>

<file path=ppt/tags/tag2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0.52323"/>
  <p:tag name="WIDTH" val="88.52834"/>
  <p:tag name="LEFT" val="173.5418"/>
  <p:tag name="TOP" val="372.5992"/>
</p:tagLst>
</file>

<file path=ppt/tags/tag24.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51.5135"/>
  <p:tag name="TOP" val="409.2021"/>
</p:tagLst>
</file>

<file path=ppt/tags/tag25.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97.6247"/>
  <p:tag name="TOP" val="409.2019"/>
</p:tagLst>
</file>

<file path=ppt/tags/tag2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4.04897"/>
  <p:tag name="WIDTH" val="85.89677"/>
  <p:tag name="LEFT" val="176.1734"/>
  <p:tag name="TOP" val="366.6193"/>
</p:tagLst>
</file>

<file path=ppt/tags/tag2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8.68583"/>
  <p:tag name="WIDTH" val="91.27551"/>
  <p:tag name="LEFT" val="174.2524"/>
  <p:tag name="TOP" val="377.1721"/>
</p:tagLst>
</file>

<file path=ppt/tags/tag28.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HEIGHT" val="74.04897"/>
  <p:tag name="WIDTH" val="85.89677"/>
  <p:tag name="LEFT" val="176.1734"/>
  <p:tag name="TOP" val="366.6193"/>
</p:tagLst>
</file>

<file path=ppt/tags/tag29.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0.52323"/>
  <p:tag name="WIDTH" val="88.52834"/>
  <p:tag name="LEFT" val="173.5418"/>
  <p:tag name="TOP" val="372.5992"/>
</p:tagLst>
</file>

<file path=ppt/tags/tag3.xml><?xml version="1.0" encoding="utf-8"?>
<p:tagLst xmlns:a="http://schemas.openxmlformats.org/drawingml/2006/main" xmlns:r="http://schemas.openxmlformats.org/officeDocument/2006/relationships" xmlns:p="http://schemas.openxmlformats.org/presentationml/2006/main">
  <p:tag name="TOP" val="107.4576"/>
  <p:tag name="LEFT" val="66.70063"/>
  <p:tag name="WIDTH" val="833.029"/>
  <p:tag name="HEIGHT" val="368.3215"/>
  <p:tag name="LINEWEIGHT" val="1"/>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0.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51.5135"/>
  <p:tag name="TOP" val="409.2021"/>
</p:tagLst>
</file>

<file path=ppt/tags/tag31.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97.6247"/>
  <p:tag name="TOP" val="409.2019"/>
</p:tagLst>
</file>

<file path=ppt/tags/tag32.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45"/>
  <p:tag name="HEIGHT" val="93.41236"/>
  <p:tag name="WIDTH" val="91.98606"/>
  <p:tag name="LEFT" val="173.5418"/>
  <p:tag name="TOP" val="366.6193"/>
</p:tagLst>
</file>

<file path=ppt/tags/tag3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LINEWEIGHT" val="2.45"/>
  <p:tag name="HEIGHT" val="93.41236"/>
  <p:tag name="WIDTH" val="91.98606"/>
  <p:tag name="LEFT" val="173.5418"/>
  <p:tag name="TOP" val="366.6193"/>
</p:tagLst>
</file>

<file path=ppt/tags/tag3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4.04897"/>
  <p:tag name="WIDTH" val="85.89677"/>
  <p:tag name="LEFT" val="176.1734"/>
  <p:tag name="TOP" val="366.6193"/>
</p:tagLst>
</file>

<file path=ppt/tags/tag3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8.68583"/>
  <p:tag name="WIDTH" val="91.27551"/>
  <p:tag name="LEFT" val="174.2524"/>
  <p:tag name="TOP" val="377.1721"/>
</p:tagLst>
</file>

<file path=ppt/tags/tag3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HEIGHT" val="74.04897"/>
  <p:tag name="WIDTH" val="85.89677"/>
  <p:tag name="LEFT" val="176.1734"/>
  <p:tag name="TOP" val="366.6193"/>
</p:tagLst>
</file>

<file path=ppt/tags/tag37.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0.52323"/>
  <p:tag name="WIDTH" val="88.52834"/>
  <p:tag name="LEFT" val="173.5418"/>
  <p:tag name="TOP" val="372.5992"/>
</p:tagLst>
</file>

<file path=ppt/tags/tag38.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51.5135"/>
  <p:tag name="TOP" val="409.2021"/>
</p:tagLst>
</file>

<file path=ppt/tags/tag39.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97.6247"/>
  <p:tag name="TOP" val="409.2019"/>
</p:tagLst>
</file>

<file path=ppt/tags/tag4.xml><?xml version="1.0" encoding="utf-8"?>
<p:tagLst xmlns:a="http://schemas.openxmlformats.org/drawingml/2006/main" xmlns:r="http://schemas.openxmlformats.org/officeDocument/2006/relationships" xmlns:p="http://schemas.openxmlformats.org/presentationml/2006/main">
  <p:tag name="TOP" val="107.4576"/>
  <p:tag name="LEFT" val="66.70063"/>
  <p:tag name="WIDTH" val="833.029"/>
  <p:tag name="HEIGHT" val="368.321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4.04897"/>
  <p:tag name="WIDTH" val="85.89677"/>
  <p:tag name="LEFT" val="176.1734"/>
  <p:tag name="TOP" val="366.6193"/>
</p:tagLst>
</file>

<file path=ppt/tags/tag4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8.68583"/>
  <p:tag name="WIDTH" val="91.27551"/>
  <p:tag name="LEFT" val="174.2524"/>
  <p:tag name="TOP" val="377.1721"/>
</p:tagLst>
</file>

<file path=ppt/tags/tag4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HEIGHT" val="74.04897"/>
  <p:tag name="WIDTH" val="85.89677"/>
  <p:tag name="LEFT" val="176.1734"/>
  <p:tag name="TOP" val="366.6193"/>
</p:tagLst>
</file>

<file path=ppt/tags/tag43.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0.52323"/>
  <p:tag name="WIDTH" val="88.52834"/>
  <p:tag name="LEFT" val="173.5418"/>
  <p:tag name="TOP" val="372.5992"/>
</p:tagLst>
</file>

<file path=ppt/tags/tag44.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51.5135"/>
  <p:tag name="TOP" val="409.2021"/>
</p:tagLst>
</file>

<file path=ppt/tags/tag45.xml><?xml version="1.0" encoding="utf-8"?>
<p:tagLst xmlns:a="http://schemas.openxmlformats.org/drawingml/2006/main" xmlns:r="http://schemas.openxmlformats.org/officeDocument/2006/relationships" xmlns:p="http://schemas.openxmlformats.org/presentationml/2006/main">
  <p:tag name="SOFTEDGE" val="0"/>
  <p:tag name="SHAPEGLOW" val="0"/>
  <p:tag name="SHAPEREFLECTION" val="-2.147484E+09"/>
  <p:tag name="HEIGHT" val="13.13039"/>
  <p:tag name="WIDTH" val="88.5289"/>
  <p:tag name="LEFT" val="197.6247"/>
  <p:tag name="TOP" val="409.2019"/>
</p:tagLst>
</file>

<file path=ppt/tags/tag4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LINEWEIGHT" val="2.45"/>
  <p:tag name="HEIGHT" val="78.68583"/>
  <p:tag name="WIDTH" val="91.27551"/>
  <p:tag name="LEFT" val="174.2524"/>
  <p:tag name="TOP" val="377.1721"/>
</p:tagLst>
</file>

<file path=ppt/tags/tag4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1.26"/>
  <p:tag name="MARGINRIGHT" val="2.52"/>
  <p:tag name="MARGINLEFT" val="2.52"/>
  <p:tag name="MARGINTOP" val="1.26"/>
  <p:tag name="FONTSIZE" val="6.3"/>
  <p:tag name="SOFTEDGE" val="0"/>
  <p:tag name="SHAPEGLOW" val="0"/>
  <p:tag name="SHAPEREFLECTION" val="-2.147484E+09"/>
  <p:tag name="HEIGHT" val="74.04897"/>
  <p:tag name="WIDTH" val="85.89677"/>
  <p:tag name="LEFT" val="176.1734"/>
  <p:tag name="TOP" val="366.6193"/>
</p:tagLst>
</file>

<file path=ppt/tags/tag48.xml><?xml version="1.0" encoding="utf-8"?>
<p:tagLst xmlns:a="http://schemas.openxmlformats.org/drawingml/2006/main" xmlns:r="http://schemas.openxmlformats.org/officeDocument/2006/relationships" xmlns:p="http://schemas.openxmlformats.org/presentationml/2006/main">
  <p:tag name="TEXTSHADOWSIZE" val="100"/>
</p:tagLst>
</file>

<file path=ppt/tags/tag49.xml><?xml version="1.0" encoding="utf-8"?>
<p:tagLst xmlns:a="http://schemas.openxmlformats.org/drawingml/2006/main" xmlns:r="http://schemas.openxmlformats.org/officeDocument/2006/relationships" xmlns:p="http://schemas.openxmlformats.org/presentationml/2006/main">
  <p:tag name="TEXTSHADOWSIZE" val="100"/>
</p:tagLst>
</file>

<file path=ppt/tags/tag5.xml><?xml version="1.0" encoding="utf-8"?>
<p:tagLst xmlns:a="http://schemas.openxmlformats.org/drawingml/2006/main" xmlns:r="http://schemas.openxmlformats.org/officeDocument/2006/relationships" xmlns:p="http://schemas.openxmlformats.org/presentationml/2006/main">
  <p:tag name="TOP" val="450.5938"/>
  <p:tag name="LEFT" val="592.9264"/>
  <p:tag name="WIDTH" val="315.4286"/>
  <p:tag name="HEIGHT" val="39.42866"/>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0.xml><?xml version="1.0" encoding="utf-8"?>
<p:tagLst xmlns:a="http://schemas.openxmlformats.org/drawingml/2006/main" xmlns:r="http://schemas.openxmlformats.org/officeDocument/2006/relationships" xmlns:p="http://schemas.openxmlformats.org/presentationml/2006/main">
  <p:tag name="TEXTSHADOWSIZE" val="100"/>
</p:tagLst>
</file>

<file path=ppt/tags/tag6.xml><?xml version="1.0" encoding="utf-8"?>
<p:tagLst xmlns:a="http://schemas.openxmlformats.org/drawingml/2006/main" xmlns:r="http://schemas.openxmlformats.org/officeDocument/2006/relationships" xmlns:p="http://schemas.openxmlformats.org/presentationml/2006/main">
  <p:tag name="TOP" val="284.4788"/>
  <p:tag name="LEFT" val="854.1365"/>
  <p:tag name="WIDTH" val="103.438"/>
  <p:tag name="HEIGHT" val="13.74543"/>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xml><?xml version="1.0" encoding="utf-8"?>
<p:tagLst xmlns:a="http://schemas.openxmlformats.org/drawingml/2006/main" xmlns:r="http://schemas.openxmlformats.org/officeDocument/2006/relationships" xmlns:p="http://schemas.openxmlformats.org/presentationml/2006/main">
  <p:tag name="TOP" val="106.4547"/>
  <p:tag name="LEFT" val="66.70063"/>
  <p:tag name="WIDTH" val="45.76362"/>
  <p:tag name="HEIGHT" val="47.74"/>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8.xml><?xml version="1.0" encoding="utf-8"?>
<p:tagLst xmlns:a="http://schemas.openxmlformats.org/drawingml/2006/main" xmlns:r="http://schemas.openxmlformats.org/officeDocument/2006/relationships" xmlns:p="http://schemas.openxmlformats.org/presentationml/2006/main">
  <p:tag name="TOP" val="91.06276"/>
  <p:tag name="LEFT" val="750.6407"/>
  <p:tag name="WIDTH" val="90.10756"/>
  <p:tag name="HEIGHT" val="32.26079"/>
  <p:tag name="SHAPEREFLECTION" val="-2.147484E+09"/>
  <p:tag name="SHAPEGLOW" val="0"/>
  <p:tag name="SOFTEDGE" val="0"/>
</p:tagLst>
</file>

<file path=ppt/tags/tag9.xml><?xml version="1.0" encoding="utf-8"?>
<p:tagLst xmlns:a="http://schemas.openxmlformats.org/drawingml/2006/main" xmlns:r="http://schemas.openxmlformats.org/officeDocument/2006/relationships" xmlns:p="http://schemas.openxmlformats.org/presentationml/2006/main">
  <p:tag name="TEXTSHADOWSIZE" val="100"/>
</p:tagLst>
</file>

<file path=ppt/theme/theme1.xml><?xml version="1.0" encoding="utf-8"?>
<a:theme xmlns:a="http://schemas.openxmlformats.org/drawingml/2006/main" name="Office 主题​​">
  <a:themeElements>
    <a:clrScheme name="自定义 95">
      <a:dk1>
        <a:sysClr val="windowText" lastClr="000000"/>
      </a:dk1>
      <a:lt1>
        <a:sysClr val="window" lastClr="FFFFFF"/>
      </a:lt1>
      <a:dk2>
        <a:srgbClr val="44546A"/>
      </a:dk2>
      <a:lt2>
        <a:srgbClr val="E7E6E6"/>
      </a:lt2>
      <a:accent1>
        <a:srgbClr val="98E1F3"/>
      </a:accent1>
      <a:accent2>
        <a:srgbClr val="C0EDF8"/>
      </a:accent2>
      <a:accent3>
        <a:srgbClr val="424153"/>
      </a:accent3>
      <a:accent4>
        <a:srgbClr val="000000"/>
      </a:accent4>
      <a:accent5>
        <a:srgbClr val="FFFFFF"/>
      </a:accent5>
      <a:accent6>
        <a:srgbClr val="0A5163"/>
      </a:accent6>
      <a:hlink>
        <a:srgbClr val="0563C1"/>
      </a:hlink>
      <a:folHlink>
        <a:srgbClr val="954F72"/>
      </a:folHlink>
    </a:clrScheme>
    <a:fontScheme name="微软">
      <a:majorFont>
        <a:latin typeface="Agency FB"/>
        <a:ea typeface="字体圈欣意冠黑体"/>
        <a:cs typeface=""/>
      </a:majorFont>
      <a:minorFont>
        <a:latin typeface="Agency FB"/>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TotalTime>
  <Words>3836</Words>
  <Application>Microsoft Office PowerPoint</Application>
  <PresentationFormat>宽屏</PresentationFormat>
  <Paragraphs>427</Paragraphs>
  <Slides>33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33</vt:i4>
      </vt:variant>
    </vt:vector>
  </HeadingPairs>
  <TitlesOfParts>
    <vt:vector size="40" baseType="lpstr">
      <vt:lpstr>OPPOSans B</vt:lpstr>
      <vt:lpstr>Agency FB</vt:lpstr>
      <vt:lpstr>OPPOSans R</vt:lpstr>
      <vt:lpstr>等线</vt:lpstr>
      <vt:lpstr>微软雅黑</vt:lpstr>
      <vt:lpstr>字体圈欣意冠黑体</vt:lpstr>
      <vt:lpstr>Office 主题​​</vt:lpstr>
      <vt:lpstr>PowerPoint 演示文稿</vt:lpstr>
      <vt:lpstr>PowerPoint 演示文稿</vt:lpstr>
      <vt:lpstr>PowerPoint 演示文稿</vt:lpstr>
      <vt:lpstr>元宇宙的概念</vt:lpstr>
      <vt:lpstr>元宇宙的概述</vt:lpstr>
      <vt:lpstr>元宇宙是什么</vt:lpstr>
      <vt:lpstr>元宇宙的拓展</vt:lpstr>
      <vt:lpstr>元宇宙的过程</vt:lpstr>
      <vt:lpstr>元宇宙临界点</vt:lpstr>
      <vt:lpstr>PowerPoint 演示文稿</vt:lpstr>
      <vt:lpstr>元宇宙的核心</vt:lpstr>
      <vt:lpstr>元宇宙的框架</vt:lpstr>
      <vt:lpstr>元宇宙的准则</vt:lpstr>
      <vt:lpstr>元宇宙的形式</vt:lpstr>
      <vt:lpstr>元宇宙的体验</vt:lpstr>
      <vt:lpstr>PowerPoint 演示文稿</vt:lpstr>
      <vt:lpstr>元宇宙的关系</vt:lpstr>
      <vt:lpstr>四大核心技术</vt:lpstr>
      <vt:lpstr>互交技术</vt:lpstr>
      <vt:lpstr>通信技术</vt:lpstr>
      <vt:lpstr>云计算技术</vt:lpstr>
      <vt:lpstr>AI核心算法</vt:lpstr>
      <vt:lpstr>地理技术</vt:lpstr>
      <vt:lpstr>PowerPoint 演示文稿</vt:lpstr>
      <vt:lpstr>元宇宙与游戏</vt:lpstr>
      <vt:lpstr>元宇宙与电影</vt:lpstr>
      <vt:lpstr>资本与布局</vt:lpstr>
      <vt:lpstr>资本与布局</vt:lpstr>
      <vt:lpstr>元宇宙的未来</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元宇宙科技ppt模板</dc:title>
  <dc:creator>也派</dc:creator>
  <cp:keywords>P界达人</cp:keywords>
  <dc:description>www.51pptmoban.com</dc:description>
  <cp:lastModifiedBy>Win user</cp:lastModifiedBy>
  <cp:revision>44</cp:revision>
  <dcterms:created xsi:type="dcterms:W3CDTF">2021-11-26T14:30:26Z</dcterms:created>
  <dcterms:modified xsi:type="dcterms:W3CDTF">2022-01-17T12:45:22Z</dcterms:modified>
</cp:coreProperties>
</file>