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60" r:id="rId4"/>
    <p:sldId id="258" r:id="rId5"/>
    <p:sldId id="263" r:id="rId6"/>
    <p:sldId id="262" r:id="rId7"/>
    <p:sldId id="259" r:id="rId8"/>
    <p:sldId id="261" r:id="rId9"/>
    <p:sldId id="264" r:id="rId10"/>
    <p:sldId id="265" r:id="rId11"/>
    <p:sldId id="266" r:id="rId12"/>
    <p:sldId id="267" r:id="rId13"/>
    <p:sldId id="269" r:id="rId14"/>
    <p:sldId id="271" r:id="rId15"/>
    <p:sldId id="270" r:id="rId16"/>
    <p:sldId id="317" r:id="rId17"/>
    <p:sldId id="318"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6448" userDrawn="1">
          <p15:clr>
            <a:srgbClr val="A4A3A4"/>
          </p15:clr>
        </p15:guide>
        <p15:guide id="3" pos="1232" userDrawn="1">
          <p15:clr>
            <a:srgbClr val="A4A3A4"/>
          </p15:clr>
        </p15:guide>
        <p15:guide id="4" orient="horz" pos="278" userDrawn="1">
          <p15:clr>
            <a:srgbClr val="A4A3A4"/>
          </p15:clr>
        </p15:guide>
        <p15:guide id="6" orient="horz" pos="390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E2C7"/>
    <a:srgbClr val="FDE139"/>
    <a:srgbClr val="F5DD41"/>
    <a:srgbClr val="90FBFE"/>
    <a:srgbClr val="808080"/>
    <a:srgbClr val="606060"/>
    <a:srgbClr val="565656"/>
    <a:srgbClr val="525252"/>
    <a:srgbClr val="717171"/>
    <a:srgbClr val="6464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14" d="100"/>
          <a:sy n="114" d="100"/>
        </p:scale>
        <p:origin x="216" y="108"/>
      </p:cViewPr>
      <p:guideLst>
        <p:guide pos="6448"/>
        <p:guide pos="1232"/>
        <p:guide orient="horz" pos="278"/>
        <p:guide orient="horz" pos="3906"/>
      </p:guideLst>
    </p:cSldViewPr>
  </p:slideViewPr>
  <p:notesTextViewPr>
    <p:cViewPr>
      <p:scale>
        <a:sx n="1" d="1"/>
        <a:sy n="1" d="1"/>
      </p:scale>
      <p:origin x="0" y="0"/>
    </p:cViewPr>
  </p:notesTextViewPr>
  <p:sorterViewPr>
    <p:cViewPr>
      <p:scale>
        <a:sx n="174" d="100"/>
        <a:sy n="174" d="100"/>
      </p:scale>
      <p:origin x="0" y="-186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8" Type="http://schemas.openxmlformats.org/officeDocument/2006/relationships/image" Target="../media/image23.svg"/><Relationship Id="rId13" Type="http://schemas.openxmlformats.org/officeDocument/2006/relationships/image" Target="../media/image28.sv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2" Type="http://schemas.microsoft.com/office/2011/relationships/chartColorStyle" Target="colors1.xml"/><Relationship Id="rId16" Type="http://schemas.openxmlformats.org/officeDocument/2006/relationships/package" Target="../embeddings/Microsoft_Excel_Worksheet.xlsx"/><Relationship Id="rId1" Type="http://schemas.microsoft.com/office/2011/relationships/chartStyle" Target="style1.xml"/><Relationship Id="rId6" Type="http://schemas.openxmlformats.org/officeDocument/2006/relationships/image" Target="../media/image21.svg"/><Relationship Id="rId11" Type="http://schemas.openxmlformats.org/officeDocument/2006/relationships/image" Target="../media/image26.svg"/><Relationship Id="rId5" Type="http://schemas.openxmlformats.org/officeDocument/2006/relationships/image" Target="../media/image20.png"/><Relationship Id="rId15" Type="http://schemas.openxmlformats.org/officeDocument/2006/relationships/image" Target="../media/image30.sv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24.png"/><Relationship Id="rId14" Type="http://schemas.openxmlformats.org/officeDocument/2006/relationships/image" Target="../media/image29.pn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spc="0" baseline="0">
                <a:solidFill>
                  <a:schemeClr val="tx1">
                    <a:lumMod val="75000"/>
                    <a:lumOff val="25000"/>
                  </a:schemeClr>
                </a:solidFill>
                <a:latin typeface="思源黑体 CN Bold" panose="020B0800000000000000" pitchFamily="34" charset="-122"/>
                <a:ea typeface="思源黑体 CN Bold" panose="020B0800000000000000" pitchFamily="34" charset="-122"/>
                <a:cs typeface="+mn-cs"/>
              </a:defRPr>
            </a:pPr>
            <a:r>
              <a:rPr lang="zh-CN" altLang="en-US" sz="2000" b="0" dirty="0">
                <a:solidFill>
                  <a:schemeClr val="tx1">
                    <a:lumMod val="75000"/>
                    <a:lumOff val="25000"/>
                  </a:schemeClr>
                </a:solidFill>
                <a:latin typeface="思源黑体 CN Bold" panose="020B0800000000000000" pitchFamily="34" charset="-122"/>
                <a:ea typeface="思源黑体 CN Bold" panose="020B0800000000000000" pitchFamily="34" charset="-122"/>
              </a:rPr>
              <a:t>风险明细表</a:t>
            </a:r>
          </a:p>
        </c:rich>
      </c:tx>
      <c:layout>
        <c:manualLayout>
          <c:xMode val="edge"/>
          <c:yMode val="edge"/>
          <c:x val="8.1167953244204991E-4"/>
          <c:y val="1.8600240953103382E-3"/>
        </c:manualLayout>
      </c:layout>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75000"/>
                  <a:lumOff val="25000"/>
                </a:schemeClr>
              </a:solidFill>
              <a:latin typeface="思源黑体 CN Bold" panose="020B0800000000000000" pitchFamily="34" charset="-122"/>
              <a:ea typeface="思源黑体 CN Bold" panose="020B0800000000000000"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extLst>
                  <a:ext uri="{96DAC541-7B7A-43D3-8B79-37D633B846F1}">
                    <asvg:svgBlip xmlns:asvg="http://schemas.microsoft.com/office/drawing/2016/SVG/main" r:embed="rId4"/>
                  </a:ext>
                </a:extLst>
              </a:blip>
              <a:stretch>
                <a:fillRect/>
              </a:stretch>
            </a:blipFill>
            <a:ln>
              <a:noFill/>
            </a:ln>
            <a:effectLst/>
          </c:spPr>
          <c:invertIfNegative val="0"/>
          <c:dPt>
            <c:idx val="0"/>
            <c:invertIfNegative val="0"/>
            <c:bubble3D val="0"/>
            <c:spPr>
              <a:blipFill>
                <a:blip xmlns:r="http://schemas.openxmlformats.org/officeDocument/2006/relationships" r:embed="rId3">
                  <a:extLst>
                    <a:ext uri="{96DAC541-7B7A-43D3-8B79-37D633B846F1}">
                      <asvg:svgBlip xmlns:asvg="http://schemas.microsoft.com/office/drawing/2016/SVG/main" r:embed="rId4"/>
                    </a:ext>
                  </a:extLst>
                </a:blip>
                <a:stretch>
                  <a:fillRect/>
                </a:stretch>
              </a:blipFill>
              <a:ln>
                <a:noFill/>
              </a:ln>
              <a:effectLst/>
            </c:spPr>
            <c:pictureOptions>
              <c:pictureFormat val="stack"/>
            </c:pictureOptions>
            <c:extLst>
              <c:ext xmlns:c16="http://schemas.microsoft.com/office/drawing/2014/chart" uri="{C3380CC4-5D6E-409C-BE32-E72D297353CC}">
                <c16:uniqueId val="{00000002-86AF-41A3-9379-D24F3DE364CF}"/>
              </c:ext>
            </c:extLst>
          </c:dPt>
          <c:dPt>
            <c:idx val="1"/>
            <c:invertIfNegative val="0"/>
            <c:bubble3D val="0"/>
            <c:spPr>
              <a:blipFill>
                <a:blip xmlns:r="http://schemas.openxmlformats.org/officeDocument/2006/relationships" r:embed="rId5">
                  <a:extLst>
                    <a:ext uri="{96DAC541-7B7A-43D3-8B79-37D633B846F1}">
                      <asvg:svgBlip xmlns:asvg="http://schemas.microsoft.com/office/drawing/2016/SVG/main" r:embed="rId6"/>
                    </a:ext>
                  </a:extLst>
                </a:blip>
                <a:stretch>
                  <a:fillRect/>
                </a:stretch>
              </a:blipFill>
              <a:ln>
                <a:noFill/>
              </a:ln>
              <a:effectLst/>
            </c:spPr>
            <c:pictureOptions>
              <c:pictureFormat val="stack"/>
            </c:pictureOptions>
            <c:extLst>
              <c:ext xmlns:c16="http://schemas.microsoft.com/office/drawing/2014/chart" uri="{C3380CC4-5D6E-409C-BE32-E72D297353CC}">
                <c16:uniqueId val="{00000006-86AF-41A3-9379-D24F3DE364CF}"/>
              </c:ext>
            </c:extLst>
          </c:dPt>
          <c:dPt>
            <c:idx val="2"/>
            <c:invertIfNegative val="0"/>
            <c:bubble3D val="0"/>
            <c:spPr>
              <a:blipFill>
                <a:blip xmlns:r="http://schemas.openxmlformats.org/officeDocument/2006/relationships" r:embed="rId7">
                  <a:extLst>
                    <a:ext uri="{96DAC541-7B7A-43D3-8B79-37D633B846F1}">
                      <asvg:svgBlip xmlns:asvg="http://schemas.microsoft.com/office/drawing/2016/SVG/main" r:embed="rId8"/>
                    </a:ext>
                  </a:extLst>
                </a:blip>
                <a:stretch>
                  <a:fillRect/>
                </a:stretch>
              </a:blipFill>
              <a:ln>
                <a:noFill/>
              </a:ln>
              <a:effectLst/>
            </c:spPr>
            <c:pictureOptions>
              <c:pictureFormat val="stack"/>
            </c:pictureOptions>
            <c:extLst>
              <c:ext xmlns:c16="http://schemas.microsoft.com/office/drawing/2014/chart" uri="{C3380CC4-5D6E-409C-BE32-E72D297353CC}">
                <c16:uniqueId val="{00000009-86AF-41A3-9379-D24F3DE364CF}"/>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65000"/>
                        <a:lumOff val="35000"/>
                      </a:schemeClr>
                    </a:solidFill>
                    <a:latin typeface="思源黑体 CN Regular" panose="020B0500000000000000" pitchFamily="34" charset="-122"/>
                    <a:ea typeface="思源黑体 CN Regular" panose="020B0500000000000000"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服务和价格</c:v>
                </c:pt>
                <c:pt idx="1">
                  <c:v>垄断机构</c:v>
                </c:pt>
                <c:pt idx="2">
                  <c:v>潜在控股集团</c:v>
                </c:pt>
              </c:strCache>
            </c:strRef>
          </c:cat>
          <c:val>
            <c:numRef>
              <c:f>Sheet1!$B$2:$B$4</c:f>
              <c:numCache>
                <c:formatCode>General</c:formatCode>
                <c:ptCount val="3"/>
                <c:pt idx="0">
                  <c:v>6</c:v>
                </c:pt>
                <c:pt idx="1">
                  <c:v>3</c:v>
                </c:pt>
                <c:pt idx="2">
                  <c:v>4</c:v>
                </c:pt>
              </c:numCache>
            </c:numRef>
          </c:val>
          <c:extLst>
            <c:ext xmlns:c16="http://schemas.microsoft.com/office/drawing/2014/chart" uri="{C3380CC4-5D6E-409C-BE32-E72D297353CC}">
              <c16:uniqueId val="{00000000-86AF-41A3-9379-D24F3DE364CF}"/>
            </c:ext>
          </c:extLst>
        </c:ser>
        <c:ser>
          <c:idx val="1"/>
          <c:order val="1"/>
          <c:tx>
            <c:strRef>
              <c:f>Sheet1!$C$1</c:f>
              <c:strCache>
                <c:ptCount val="1"/>
                <c:pt idx="0">
                  <c:v>系列 2</c:v>
                </c:pt>
              </c:strCache>
            </c:strRef>
          </c:tx>
          <c:spPr>
            <a:blipFill>
              <a:blip xmlns:r="http://schemas.openxmlformats.org/officeDocument/2006/relationships" r:embed="rId9">
                <a:extLst>
                  <a:ext uri="{96DAC541-7B7A-43D3-8B79-37D633B846F1}">
                    <asvg:svgBlip xmlns:asvg="http://schemas.microsoft.com/office/drawing/2016/SVG/main" r:embed="rId10"/>
                  </a:ext>
                </a:extLst>
              </a:blip>
              <a:stretch>
                <a:fillRect/>
              </a:stretch>
            </a:blipFill>
            <a:ln>
              <a:noFill/>
            </a:ln>
            <a:effectLst/>
          </c:spPr>
          <c:invertIfNegative val="0"/>
          <c:dPt>
            <c:idx val="0"/>
            <c:invertIfNegative val="0"/>
            <c:bubble3D val="0"/>
            <c:spPr>
              <a:blipFill>
                <a:blip xmlns:r="http://schemas.openxmlformats.org/officeDocument/2006/relationships" r:embed="rId9">
                  <a:extLst>
                    <a:ext uri="{96DAC541-7B7A-43D3-8B79-37D633B846F1}">
                      <asvg:svgBlip xmlns:asvg="http://schemas.microsoft.com/office/drawing/2016/SVG/main" r:embed="rId11"/>
                    </a:ext>
                  </a:extLst>
                </a:blip>
                <a:stretch>
                  <a:fillRect/>
                </a:stretch>
              </a:blipFill>
              <a:ln>
                <a:noFill/>
              </a:ln>
              <a:effectLst/>
            </c:spPr>
            <c:pictureOptions>
              <c:pictureFormat val="stack"/>
            </c:pictureOptions>
            <c:extLst>
              <c:ext xmlns:c16="http://schemas.microsoft.com/office/drawing/2014/chart" uri="{C3380CC4-5D6E-409C-BE32-E72D297353CC}">
                <c16:uniqueId val="{00000003-86AF-41A3-9379-D24F3DE364CF}"/>
              </c:ext>
            </c:extLst>
          </c:dPt>
          <c:dPt>
            <c:idx val="1"/>
            <c:invertIfNegative val="0"/>
            <c:bubble3D val="0"/>
            <c:spPr>
              <a:blipFill>
                <a:blip xmlns:r="http://schemas.openxmlformats.org/officeDocument/2006/relationships" r:embed="rId12">
                  <a:extLst>
                    <a:ext uri="{96DAC541-7B7A-43D3-8B79-37D633B846F1}">
                      <asvg:svgBlip xmlns:asvg="http://schemas.microsoft.com/office/drawing/2016/SVG/main" r:embed="rId13"/>
                    </a:ext>
                  </a:extLst>
                </a:blip>
                <a:stretch>
                  <a:fillRect/>
                </a:stretch>
              </a:blipFill>
              <a:ln>
                <a:noFill/>
              </a:ln>
              <a:effectLst/>
            </c:spPr>
            <c:pictureOptions>
              <c:pictureFormat val="stack"/>
            </c:pictureOptions>
            <c:extLst>
              <c:ext xmlns:c16="http://schemas.microsoft.com/office/drawing/2014/chart" uri="{C3380CC4-5D6E-409C-BE32-E72D297353CC}">
                <c16:uniqueId val="{00000007-86AF-41A3-9379-D24F3DE364CF}"/>
              </c:ext>
            </c:extLst>
          </c:dPt>
          <c:dPt>
            <c:idx val="2"/>
            <c:invertIfNegative val="0"/>
            <c:bubble3D val="0"/>
            <c:spPr>
              <a:blipFill>
                <a:blip xmlns:r="http://schemas.openxmlformats.org/officeDocument/2006/relationships" r:embed="rId14">
                  <a:extLst>
                    <a:ext uri="{96DAC541-7B7A-43D3-8B79-37D633B846F1}">
                      <asvg:svgBlip xmlns:asvg="http://schemas.microsoft.com/office/drawing/2016/SVG/main" r:embed="rId15"/>
                    </a:ext>
                  </a:extLst>
                </a:blip>
                <a:stretch>
                  <a:fillRect/>
                </a:stretch>
              </a:blipFill>
              <a:ln>
                <a:noFill/>
              </a:ln>
              <a:effectLst/>
            </c:spPr>
            <c:pictureOptions>
              <c:pictureFormat val="stack"/>
            </c:pictureOptions>
            <c:extLst>
              <c:ext xmlns:c16="http://schemas.microsoft.com/office/drawing/2014/chart" uri="{C3380CC4-5D6E-409C-BE32-E72D297353CC}">
                <c16:uniqueId val="{0000000A-86AF-41A3-9379-D24F3DE364CF}"/>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服务和价格</c:v>
                </c:pt>
                <c:pt idx="1">
                  <c:v>垄断机构</c:v>
                </c:pt>
                <c:pt idx="2">
                  <c:v>潜在控股集团</c:v>
                </c:pt>
              </c:strCache>
            </c:strRef>
          </c:cat>
          <c:val>
            <c:numRef>
              <c:f>Sheet1!$C$2:$C$4</c:f>
              <c:numCache>
                <c:formatCode>General</c:formatCode>
                <c:ptCount val="3"/>
                <c:pt idx="0">
                  <c:v>3</c:v>
                </c:pt>
                <c:pt idx="1">
                  <c:v>5</c:v>
                </c:pt>
                <c:pt idx="2">
                  <c:v>2</c:v>
                </c:pt>
              </c:numCache>
            </c:numRef>
          </c:val>
          <c:extLst>
            <c:ext xmlns:c16="http://schemas.microsoft.com/office/drawing/2014/chart" uri="{C3380CC4-5D6E-409C-BE32-E72D297353CC}">
              <c16:uniqueId val="{00000001-86AF-41A3-9379-D24F3DE364CF}"/>
            </c:ext>
          </c:extLst>
        </c:ser>
        <c:dLbls>
          <c:showLegendKey val="0"/>
          <c:showVal val="0"/>
          <c:showCatName val="0"/>
          <c:showSerName val="0"/>
          <c:showPercent val="0"/>
          <c:showBubbleSize val="0"/>
        </c:dLbls>
        <c:gapWidth val="219"/>
        <c:overlap val="-27"/>
        <c:axId val="1245515056"/>
        <c:axId val="1245517552"/>
      </c:barChart>
      <c:catAx>
        <c:axId val="12455150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思源黑体 CN Normal" panose="020B0400000000000000" pitchFamily="34" charset="-122"/>
                <a:ea typeface="思源黑体 CN Normal" panose="020B0400000000000000" pitchFamily="34" charset="-122"/>
                <a:cs typeface="+mn-cs"/>
              </a:defRPr>
            </a:pPr>
            <a:endParaRPr lang="zh-CN"/>
          </a:p>
        </c:txPr>
        <c:crossAx val="1245517552"/>
        <c:crosses val="autoZero"/>
        <c:auto val="1"/>
        <c:lblAlgn val="ctr"/>
        <c:lblOffset val="100"/>
        <c:noMultiLvlLbl val="0"/>
      </c:catAx>
      <c:valAx>
        <c:axId val="1245517552"/>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思源黑体 CN Normal" panose="020B0400000000000000" pitchFamily="34" charset="-122"/>
                <a:ea typeface="思源黑体 CN Normal" panose="020B0400000000000000" pitchFamily="34" charset="-122"/>
                <a:cs typeface="+mn-cs"/>
              </a:defRPr>
            </a:pPr>
            <a:endParaRPr lang="zh-CN"/>
          </a:p>
        </c:txPr>
        <c:crossAx val="124551505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16">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5566BB-38B5-4AF3-AE72-27BEAE87007D}" type="datetimeFigureOut">
              <a:rPr lang="zh-CN" altLang="en-US" smtClean="0"/>
              <a:t>2022/1/20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77C200-EBDE-4D49-AAAF-27D6A34087AB}" type="slidenum">
              <a:rPr lang="zh-CN" altLang="en-US" smtClean="0"/>
              <a:t>‹#›</a:t>
            </a:fld>
            <a:endParaRPr lang="zh-CN" altLang="en-US"/>
          </a:p>
        </p:txBody>
      </p:sp>
    </p:spTree>
    <p:extLst>
      <p:ext uri="{BB962C8B-B14F-4D97-AF65-F5344CB8AC3E}">
        <p14:creationId xmlns:p14="http://schemas.microsoft.com/office/powerpoint/2010/main" val="11113296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277C200-EBDE-4D49-AAAF-27D6A34087AB}" type="slidenum">
              <a:rPr lang="zh-CN" altLang="en-US" smtClean="0"/>
              <a:t>7</a:t>
            </a:fld>
            <a:endParaRPr lang="zh-CN" altLang="en-US"/>
          </a:p>
        </p:txBody>
      </p:sp>
    </p:spTree>
    <p:extLst>
      <p:ext uri="{BB962C8B-B14F-4D97-AF65-F5344CB8AC3E}">
        <p14:creationId xmlns:p14="http://schemas.microsoft.com/office/powerpoint/2010/main" val="8880741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6" name="图片 5" descr="女人坐在桌子边&#10;&#10;中度可信度描述已自动生成">
            <a:extLst>
              <a:ext uri="{FF2B5EF4-FFF2-40B4-BE49-F238E27FC236}">
                <a16:creationId xmlns:a16="http://schemas.microsoft.com/office/drawing/2014/main" id="{AE09D327-61CA-4167-890B-2C8F85802CD2}"/>
              </a:ext>
            </a:extLst>
          </p:cNvPr>
          <p:cNvPicPr>
            <a:picLocks noChangeAspect="1"/>
          </p:cNvPicPr>
          <p:nvPr userDrawn="1"/>
        </p:nvPicPr>
        <p:blipFill rotWithShape="1">
          <a:blip r:embed="rId2" cstate="screen">
            <a:alphaModFix amt="10000"/>
            <a:extLst>
              <a:ext uri="{28A0092B-C50C-407E-A947-70E740481C1C}">
                <a14:useLocalDpi xmlns:a14="http://schemas.microsoft.com/office/drawing/2010/main"/>
              </a:ext>
            </a:extLst>
          </a:blip>
          <a:src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7" name="组合 6">
            <a:extLst>
              <a:ext uri="{FF2B5EF4-FFF2-40B4-BE49-F238E27FC236}">
                <a16:creationId xmlns:a16="http://schemas.microsoft.com/office/drawing/2014/main" id="{47BCA326-E7B4-49F8-9AA0-D1E7D7C54170}"/>
              </a:ext>
            </a:extLst>
          </p:cNvPr>
          <p:cNvGrpSpPr/>
          <p:nvPr userDrawn="1"/>
        </p:nvGrpSpPr>
        <p:grpSpPr>
          <a:xfrm>
            <a:off x="766763" y="404950"/>
            <a:ext cx="604769" cy="461040"/>
            <a:chOff x="168494" y="261257"/>
            <a:chExt cx="604769" cy="461040"/>
          </a:xfrm>
        </p:grpSpPr>
        <p:sp>
          <p:nvSpPr>
            <p:cNvPr id="8" name="菱形 7">
              <a:extLst>
                <a:ext uri="{FF2B5EF4-FFF2-40B4-BE49-F238E27FC236}">
                  <a16:creationId xmlns:a16="http://schemas.microsoft.com/office/drawing/2014/main" id="{990C5C31-49CB-4737-A0CD-BC9062D925D5}"/>
                </a:ext>
              </a:extLst>
            </p:cNvPr>
            <p:cNvSpPr/>
            <p:nvPr/>
          </p:nvSpPr>
          <p:spPr>
            <a:xfrm>
              <a:off x="168494" y="261257"/>
              <a:ext cx="461078" cy="461040"/>
            </a:xfrm>
            <a:prstGeom prst="diamond">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菱形 8">
              <a:extLst>
                <a:ext uri="{FF2B5EF4-FFF2-40B4-BE49-F238E27FC236}">
                  <a16:creationId xmlns:a16="http://schemas.microsoft.com/office/drawing/2014/main" id="{5C85B86F-FAF8-4763-82C0-4A7635EE4AB4}"/>
                </a:ext>
              </a:extLst>
            </p:cNvPr>
            <p:cNvSpPr/>
            <p:nvPr/>
          </p:nvSpPr>
          <p:spPr>
            <a:xfrm>
              <a:off x="312185" y="261257"/>
              <a:ext cx="461078" cy="461040"/>
            </a:xfrm>
            <a:prstGeom prst="diamond">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836C40A0-D58B-4DF1-81FF-EC95FC9E96DA}"/>
              </a:ext>
            </a:extLst>
          </p:cNvPr>
          <p:cNvCxnSpPr>
            <a:cxnSpLocks/>
          </p:cNvCxnSpPr>
          <p:nvPr userDrawn="1"/>
        </p:nvCxnSpPr>
        <p:spPr>
          <a:xfrm>
            <a:off x="766763" y="992779"/>
            <a:ext cx="217238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785557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29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2">
    <p:spTree>
      <p:nvGrpSpPr>
        <p:cNvPr id="1" name=""/>
        <p:cNvGrpSpPr/>
        <p:nvPr/>
      </p:nvGrpSpPr>
      <p:grpSpPr>
        <a:xfrm>
          <a:off x="0" y="0"/>
          <a:ext cx="0" cy="0"/>
          <a:chOff x="0" y="0"/>
          <a:chExt cx="0" cy="0"/>
        </a:xfrm>
      </p:grpSpPr>
      <p:pic>
        <p:nvPicPr>
          <p:cNvPr id="6" name="图片 5" descr="女人坐在桌子边&#10;&#10;中度可信度描述已自动生成">
            <a:extLst>
              <a:ext uri="{FF2B5EF4-FFF2-40B4-BE49-F238E27FC236}">
                <a16:creationId xmlns:a16="http://schemas.microsoft.com/office/drawing/2014/main" id="{AE09D327-61CA-4167-890B-2C8F85802CD2}"/>
              </a:ext>
            </a:extLst>
          </p:cNvPr>
          <p:cNvPicPr>
            <a:picLocks noChangeAspect="1"/>
          </p:cNvPicPr>
          <p:nvPr userDrawn="1"/>
        </p:nvPicPr>
        <p:blipFill rotWithShape="1">
          <a:blip r:embed="rId2" cstate="screen">
            <a:alphaModFix amt="10000"/>
            <a:extLst>
              <a:ext uri="{28A0092B-C50C-407E-A947-70E740481C1C}">
                <a14:useLocalDpi xmlns:a14="http://schemas.microsoft.com/office/drawing/2010/main"/>
              </a:ext>
            </a:extLst>
          </a:blip>
          <a:src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7" name="组合 6">
            <a:extLst>
              <a:ext uri="{FF2B5EF4-FFF2-40B4-BE49-F238E27FC236}">
                <a16:creationId xmlns:a16="http://schemas.microsoft.com/office/drawing/2014/main" id="{47BCA326-E7B4-49F8-9AA0-D1E7D7C54170}"/>
              </a:ext>
            </a:extLst>
          </p:cNvPr>
          <p:cNvGrpSpPr/>
          <p:nvPr userDrawn="1"/>
        </p:nvGrpSpPr>
        <p:grpSpPr>
          <a:xfrm>
            <a:off x="766763" y="404950"/>
            <a:ext cx="604769" cy="461040"/>
            <a:chOff x="168494" y="261257"/>
            <a:chExt cx="604769" cy="461040"/>
          </a:xfrm>
        </p:grpSpPr>
        <p:sp>
          <p:nvSpPr>
            <p:cNvPr id="8" name="菱形 7">
              <a:extLst>
                <a:ext uri="{FF2B5EF4-FFF2-40B4-BE49-F238E27FC236}">
                  <a16:creationId xmlns:a16="http://schemas.microsoft.com/office/drawing/2014/main" id="{990C5C31-49CB-4737-A0CD-BC9062D925D5}"/>
                </a:ext>
              </a:extLst>
            </p:cNvPr>
            <p:cNvSpPr/>
            <p:nvPr/>
          </p:nvSpPr>
          <p:spPr>
            <a:xfrm>
              <a:off x="168494" y="261257"/>
              <a:ext cx="461078" cy="461040"/>
            </a:xfrm>
            <a:prstGeom prst="diamond">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菱形 8">
              <a:extLst>
                <a:ext uri="{FF2B5EF4-FFF2-40B4-BE49-F238E27FC236}">
                  <a16:creationId xmlns:a16="http://schemas.microsoft.com/office/drawing/2014/main" id="{5C85B86F-FAF8-4763-82C0-4A7635EE4AB4}"/>
                </a:ext>
              </a:extLst>
            </p:cNvPr>
            <p:cNvSpPr/>
            <p:nvPr/>
          </p:nvSpPr>
          <p:spPr>
            <a:xfrm>
              <a:off x="312185" y="261257"/>
              <a:ext cx="461078" cy="461040"/>
            </a:xfrm>
            <a:prstGeom prst="diamond">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836C40A0-D58B-4DF1-81FF-EC95FC9E96DA}"/>
              </a:ext>
            </a:extLst>
          </p:cNvPr>
          <p:cNvCxnSpPr>
            <a:cxnSpLocks/>
          </p:cNvCxnSpPr>
          <p:nvPr userDrawn="1"/>
        </p:nvCxnSpPr>
        <p:spPr>
          <a:xfrm>
            <a:off x="766763" y="992779"/>
            <a:ext cx="28813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576371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298"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3">
    <p:spTree>
      <p:nvGrpSpPr>
        <p:cNvPr id="1" name=""/>
        <p:cNvGrpSpPr/>
        <p:nvPr/>
      </p:nvGrpSpPr>
      <p:grpSpPr>
        <a:xfrm>
          <a:off x="0" y="0"/>
          <a:ext cx="0" cy="0"/>
          <a:chOff x="0" y="0"/>
          <a:chExt cx="0" cy="0"/>
        </a:xfrm>
      </p:grpSpPr>
      <p:pic>
        <p:nvPicPr>
          <p:cNvPr id="6" name="图片 5" descr="女人坐在桌子边&#10;&#10;中度可信度描述已自动生成">
            <a:extLst>
              <a:ext uri="{FF2B5EF4-FFF2-40B4-BE49-F238E27FC236}">
                <a16:creationId xmlns:a16="http://schemas.microsoft.com/office/drawing/2014/main" id="{AE09D327-61CA-4167-890B-2C8F85802CD2}"/>
              </a:ext>
            </a:extLst>
          </p:cNvPr>
          <p:cNvPicPr>
            <a:picLocks noChangeAspect="1"/>
          </p:cNvPicPr>
          <p:nvPr userDrawn="1"/>
        </p:nvPicPr>
        <p:blipFill rotWithShape="1">
          <a:blip r:embed="rId2" cstate="screen">
            <a:alphaModFix amt="10000"/>
            <a:extLst>
              <a:ext uri="{28A0092B-C50C-407E-A947-70E740481C1C}">
                <a14:useLocalDpi xmlns:a14="http://schemas.microsoft.com/office/drawing/2010/main"/>
              </a:ext>
            </a:extLst>
          </a:blip>
          <a:src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7" name="组合 6">
            <a:extLst>
              <a:ext uri="{FF2B5EF4-FFF2-40B4-BE49-F238E27FC236}">
                <a16:creationId xmlns:a16="http://schemas.microsoft.com/office/drawing/2014/main" id="{47BCA326-E7B4-49F8-9AA0-D1E7D7C54170}"/>
              </a:ext>
            </a:extLst>
          </p:cNvPr>
          <p:cNvGrpSpPr/>
          <p:nvPr userDrawn="1"/>
        </p:nvGrpSpPr>
        <p:grpSpPr>
          <a:xfrm>
            <a:off x="766763" y="404950"/>
            <a:ext cx="604769" cy="461040"/>
            <a:chOff x="168494" y="261257"/>
            <a:chExt cx="604769" cy="461040"/>
          </a:xfrm>
        </p:grpSpPr>
        <p:sp>
          <p:nvSpPr>
            <p:cNvPr id="8" name="菱形 7">
              <a:extLst>
                <a:ext uri="{FF2B5EF4-FFF2-40B4-BE49-F238E27FC236}">
                  <a16:creationId xmlns:a16="http://schemas.microsoft.com/office/drawing/2014/main" id="{990C5C31-49CB-4737-A0CD-BC9062D925D5}"/>
                </a:ext>
              </a:extLst>
            </p:cNvPr>
            <p:cNvSpPr/>
            <p:nvPr/>
          </p:nvSpPr>
          <p:spPr>
            <a:xfrm>
              <a:off x="168494" y="261257"/>
              <a:ext cx="461078" cy="461040"/>
            </a:xfrm>
            <a:prstGeom prst="diamond">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菱形 8">
              <a:extLst>
                <a:ext uri="{FF2B5EF4-FFF2-40B4-BE49-F238E27FC236}">
                  <a16:creationId xmlns:a16="http://schemas.microsoft.com/office/drawing/2014/main" id="{5C85B86F-FAF8-4763-82C0-4A7635EE4AB4}"/>
                </a:ext>
              </a:extLst>
            </p:cNvPr>
            <p:cNvSpPr/>
            <p:nvPr/>
          </p:nvSpPr>
          <p:spPr>
            <a:xfrm>
              <a:off x="312185" y="261257"/>
              <a:ext cx="461078" cy="461040"/>
            </a:xfrm>
            <a:prstGeom prst="diamond">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836C40A0-D58B-4DF1-81FF-EC95FC9E96DA}"/>
              </a:ext>
            </a:extLst>
          </p:cNvPr>
          <p:cNvCxnSpPr>
            <a:cxnSpLocks/>
          </p:cNvCxnSpPr>
          <p:nvPr userDrawn="1"/>
        </p:nvCxnSpPr>
        <p:spPr>
          <a:xfrm>
            <a:off x="766763" y="992779"/>
            <a:ext cx="25209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958684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07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AE01FF8-92AC-4E48-BF85-27095CE1C1CE}"/>
              </a:ext>
            </a:extLst>
          </p:cNvPr>
          <p:cNvSpPr>
            <a:spLocks noGrp="1"/>
          </p:cNvSpPr>
          <p:nvPr>
            <p:ph type="dt" sz="half" idx="10"/>
          </p:nvPr>
        </p:nvSpPr>
        <p:spPr/>
        <p:txBody>
          <a:bodyPr/>
          <a:lstStyle/>
          <a:p>
            <a:fld id="{651A942B-4AAF-4B6D-99BC-A527BB4F8736}" type="datetimeFigureOut">
              <a:rPr lang="zh-CN" altLang="en-US" smtClean="0"/>
              <a:t>2022/1/20</a:t>
            </a:fld>
            <a:endParaRPr lang="zh-CN" altLang="en-US"/>
          </a:p>
        </p:txBody>
      </p:sp>
      <p:sp>
        <p:nvSpPr>
          <p:cNvPr id="3" name="页脚占位符 2">
            <a:extLst>
              <a:ext uri="{FF2B5EF4-FFF2-40B4-BE49-F238E27FC236}">
                <a16:creationId xmlns:a16="http://schemas.microsoft.com/office/drawing/2014/main" id="{E7F97707-0BFF-4F64-A68F-445188371E8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5B9BEC7-2F13-4869-8A77-E369ADAB2610}"/>
              </a:ext>
            </a:extLst>
          </p:cNvPr>
          <p:cNvSpPr>
            <a:spLocks noGrp="1"/>
          </p:cNvSpPr>
          <p:nvPr>
            <p:ph type="sldNum" sz="quarter" idx="12"/>
          </p:nvPr>
        </p:nvSpPr>
        <p:spPr/>
        <p:txBody>
          <a:bodyPr/>
          <a:lstStyle/>
          <a:p>
            <a:fld id="{B85E18E1-86A9-46B8-94DD-23A0999576F5}" type="slidenum">
              <a:rPr lang="zh-CN" altLang="en-US" smtClean="0"/>
              <a:t>‹#›</a:t>
            </a:fld>
            <a:endParaRPr lang="zh-CN" altLang="en-US"/>
          </a:p>
        </p:txBody>
      </p:sp>
    </p:spTree>
    <p:extLst>
      <p:ext uri="{BB962C8B-B14F-4D97-AF65-F5344CB8AC3E}">
        <p14:creationId xmlns:p14="http://schemas.microsoft.com/office/powerpoint/2010/main" val="37644986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877C487-82A7-4FB0-9657-3B27A711995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3" name="图片 2" descr="图片包含 游戏机, 烟花&#10;&#10;描述已自动生成">
            <a:extLst>
              <a:ext uri="{FF2B5EF4-FFF2-40B4-BE49-F238E27FC236}">
                <a16:creationId xmlns:a16="http://schemas.microsoft.com/office/drawing/2014/main" id="{61425F10-A3C7-4B09-990A-45CE74DC8C3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59391" y="-198198"/>
            <a:ext cx="4686300" cy="1821583"/>
          </a:xfrm>
          <a:prstGeom prst="rect">
            <a:avLst/>
          </a:prstGeom>
        </p:spPr>
      </p:pic>
      <p:pic>
        <p:nvPicPr>
          <p:cNvPr id="4" name="图片 3" descr="图片包含 游戏机, 烟花&#10;&#10;描述已自动生成">
            <a:extLst>
              <a:ext uri="{FF2B5EF4-FFF2-40B4-BE49-F238E27FC236}">
                <a16:creationId xmlns:a16="http://schemas.microsoft.com/office/drawing/2014/main" id="{6639B817-4237-43C3-90C5-94230A5F451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8059629" y="-135114"/>
            <a:ext cx="4686300" cy="1821583"/>
          </a:xfrm>
          <a:prstGeom prst="rect">
            <a:avLst/>
          </a:prstGeom>
        </p:spPr>
      </p:pic>
      <p:pic>
        <p:nvPicPr>
          <p:cNvPr id="5" name="图片 4" descr="图片包含 室内, 橙子, 桌子&#10;&#10;描述已自动生成">
            <a:extLst>
              <a:ext uri="{FF2B5EF4-FFF2-40B4-BE49-F238E27FC236}">
                <a16:creationId xmlns:a16="http://schemas.microsoft.com/office/drawing/2014/main" id="{897835FC-3E28-4F7B-8340-7BE6517A0D4D}"/>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5926238"/>
            <a:ext cx="12192000" cy="931762"/>
          </a:xfrm>
          <a:prstGeom prst="rect">
            <a:avLst/>
          </a:prstGeom>
        </p:spPr>
      </p:pic>
    </p:spTree>
    <p:extLst>
      <p:ext uri="{BB962C8B-B14F-4D97-AF65-F5344CB8AC3E}">
        <p14:creationId xmlns:p14="http://schemas.microsoft.com/office/powerpoint/2010/main" val="175982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86675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BA71907-7B0A-4B39-B5CA-ABB7ABCB11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831C4E3-86CA-4D4B-B03F-FE49089DC91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5EB1D6C-5F87-478E-8ED7-E420A42530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1A942B-4AAF-4B6D-99BC-A527BB4F8736}" type="datetimeFigureOut">
              <a:rPr lang="zh-CN" altLang="en-US" smtClean="0"/>
              <a:t>2022/1/20</a:t>
            </a:fld>
            <a:endParaRPr lang="zh-CN" altLang="en-US"/>
          </a:p>
        </p:txBody>
      </p:sp>
      <p:sp>
        <p:nvSpPr>
          <p:cNvPr id="5" name="页脚占位符 4">
            <a:extLst>
              <a:ext uri="{FF2B5EF4-FFF2-40B4-BE49-F238E27FC236}">
                <a16:creationId xmlns:a16="http://schemas.microsoft.com/office/drawing/2014/main" id="{C452A305-523B-4E89-AB14-5B7A975152A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C2FB59E-F725-46B0-86FC-A8E3235EB8F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5E18E1-86A9-46B8-94DD-23A0999576F5}" type="slidenum">
              <a:rPr lang="zh-CN" altLang="en-US" smtClean="0"/>
              <a:t>‹#›</a:t>
            </a:fld>
            <a:endParaRPr lang="zh-CN" altLang="en-US"/>
          </a:p>
        </p:txBody>
      </p:sp>
    </p:spTree>
    <p:extLst>
      <p:ext uri="{BB962C8B-B14F-4D97-AF65-F5344CB8AC3E}">
        <p14:creationId xmlns:p14="http://schemas.microsoft.com/office/powerpoint/2010/main" val="3394744524"/>
      </p:ext>
    </p:extLst>
  </p:cSld>
  <p:clrMap bg1="lt1" tx1="dk1" bg2="lt2" tx2="dk2" accent1="accent1" accent2="accent2" accent3="accent3" accent4="accent4" accent5="accent5" accent6="accent6" hlink="hlink" folHlink="folHlink"/>
  <p:sldLayoutIdLst>
    <p:sldLayoutId id="2147483654" r:id="rId1"/>
    <p:sldLayoutId id="2147483660" r:id="rId2"/>
    <p:sldLayoutId id="2147483661" r:id="rId3"/>
    <p:sldLayoutId id="2147483655" r:id="rId4"/>
    <p:sldLayoutId id="2147483662" r:id="rId5"/>
    <p:sldLayoutId id="2147483663"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17.jpeg"/><Relationship Id="rId4" Type="http://schemas.openxmlformats.org/officeDocument/2006/relationships/image" Target="../media/image16.jpg"/></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32.wmf"/><Relationship Id="rId5" Type="http://schemas.openxmlformats.org/officeDocument/2006/relationships/oleObject" Target="../embeddings/oleObject2.bin"/><Relationship Id="rId4" Type="http://schemas.openxmlformats.org/officeDocument/2006/relationships/image" Target="../media/image31.wmf"/></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xml"/><Relationship Id="rId6" Type="http://schemas.openxmlformats.org/officeDocument/2006/relationships/image" Target="../media/image38.jpeg"/><Relationship Id="rId5" Type="http://schemas.openxmlformats.org/officeDocument/2006/relationships/image" Target="../media/image37.pn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5.xml"/><Relationship Id="rId5" Type="http://schemas.openxmlformats.org/officeDocument/2006/relationships/image" Target="../media/image42.jpeg"/><Relationship Id="rId4" Type="http://schemas.openxmlformats.org/officeDocument/2006/relationships/image" Target="../media/image41.jpg"/></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1.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12.png"/><Relationship Id="rId5" Type="http://schemas.microsoft.com/office/2007/relationships/hdphoto" Target="../media/hdphoto1.wdp"/><Relationship Id="rId4" Type="http://schemas.openxmlformats.org/officeDocument/2006/relationships/image" Target="../media/image11.png"/><Relationship Id="rId9" Type="http://schemas.microsoft.com/office/2007/relationships/hdphoto" Target="../media/hdphoto3.wdp"/></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图片 65" descr="女人坐在桌子边&#10;&#10;中度可信度描述已自动生成">
            <a:extLst>
              <a:ext uri="{FF2B5EF4-FFF2-40B4-BE49-F238E27FC236}">
                <a16:creationId xmlns:a16="http://schemas.microsoft.com/office/drawing/2014/main" id="{3FEB13AB-2DCB-4E2C-9F7F-72B63258AAE5}"/>
              </a:ext>
            </a:extLst>
          </p:cNvPr>
          <p:cNvPicPr>
            <a:picLocks noChangeAspect="1"/>
          </p:cNvPicPr>
          <p:nvPr/>
        </p:nvPicPr>
        <p:blipFill rotWithShape="1">
          <a:blip r:embed="rId2" cstate="screen">
            <a:alphaModFix amt="10000"/>
            <a:extLst>
              <a:ext uri="{28A0092B-C50C-407E-A947-70E740481C1C}">
                <a14:useLocalDpi xmlns:a14="http://schemas.microsoft.com/office/drawing/2010/main"/>
              </a:ext>
            </a:extLst>
          </a:blip>
          <a:src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2" name="菱形 41">
            <a:extLst>
              <a:ext uri="{FF2B5EF4-FFF2-40B4-BE49-F238E27FC236}">
                <a16:creationId xmlns:a16="http://schemas.microsoft.com/office/drawing/2014/main" id="{81661AEA-452F-4A6B-9BF3-8234D3D069FB}"/>
              </a:ext>
            </a:extLst>
          </p:cNvPr>
          <p:cNvSpPr/>
          <p:nvPr/>
        </p:nvSpPr>
        <p:spPr>
          <a:xfrm>
            <a:off x="5107859" y="2987356"/>
            <a:ext cx="897157" cy="883288"/>
          </a:xfrm>
          <a:prstGeom prst="diamond">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a:extLst>
              <a:ext uri="{FF2B5EF4-FFF2-40B4-BE49-F238E27FC236}">
                <a16:creationId xmlns:a16="http://schemas.microsoft.com/office/drawing/2014/main" id="{C06C0FA1-1F4C-4728-825C-E0D5F92268BE}"/>
              </a:ext>
            </a:extLst>
          </p:cNvPr>
          <p:cNvSpPr/>
          <p:nvPr/>
        </p:nvSpPr>
        <p:spPr>
          <a:xfrm>
            <a:off x="5486399" y="350680"/>
            <a:ext cx="6157149" cy="6156640"/>
          </a:xfrm>
          <a:prstGeom prst="diamond">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8A35EAD8-A2CA-455C-99F9-80C9424F1DF9}"/>
              </a:ext>
            </a:extLst>
          </p:cNvPr>
          <p:cNvSpPr txBox="1"/>
          <p:nvPr/>
        </p:nvSpPr>
        <p:spPr>
          <a:xfrm>
            <a:off x="733011" y="1723647"/>
            <a:ext cx="3431486" cy="830997"/>
          </a:xfrm>
          <a:prstGeom prst="rect">
            <a:avLst/>
          </a:prstGeom>
          <a:noFill/>
        </p:spPr>
        <p:txBody>
          <a:bodyPr wrap="square" lIns="0" tIns="0" rIns="0" bIns="0">
            <a:spAutoFit/>
          </a:bodyPr>
          <a:lstStyle/>
          <a:p>
            <a:r>
              <a:rPr lang="zh-CN" altLang="en-US" sz="5400" dirty="0">
                <a:solidFill>
                  <a:schemeClr val="tx1">
                    <a:lumMod val="75000"/>
                    <a:lumOff val="25000"/>
                  </a:schemeClr>
                </a:solidFill>
                <a:effectLst>
                  <a:outerShdw blurRad="50800" dist="38100" dir="5400000" algn="t" rotWithShape="0">
                    <a:prstClr val="black">
                      <a:alpha val="25000"/>
                    </a:prstClr>
                  </a:outerShdw>
                </a:effectLst>
                <a:latin typeface="思源黑体 CN Bold" panose="020B0800000000000000" pitchFamily="34" charset="-122"/>
                <a:ea typeface="思源黑体 CN Bold" panose="020B0800000000000000" pitchFamily="34" charset="-122"/>
              </a:rPr>
              <a:t>商业计划书</a:t>
            </a:r>
          </a:p>
        </p:txBody>
      </p:sp>
      <p:sp>
        <p:nvSpPr>
          <p:cNvPr id="7" name="文本框 6">
            <a:extLst>
              <a:ext uri="{FF2B5EF4-FFF2-40B4-BE49-F238E27FC236}">
                <a16:creationId xmlns:a16="http://schemas.microsoft.com/office/drawing/2014/main" id="{93D96107-9E5A-40AE-A11F-5DD9E8D78D13}"/>
              </a:ext>
            </a:extLst>
          </p:cNvPr>
          <p:cNvSpPr txBox="1"/>
          <p:nvPr/>
        </p:nvSpPr>
        <p:spPr>
          <a:xfrm>
            <a:off x="727007" y="2761704"/>
            <a:ext cx="1648891" cy="215444"/>
          </a:xfrm>
          <a:prstGeom prst="rect">
            <a:avLst/>
          </a:prstGeom>
          <a:noFill/>
        </p:spPr>
        <p:txBody>
          <a:bodyPr wrap="square" lIns="0" tIns="0" rIns="0" bIns="0">
            <a:spAutoFit/>
          </a:bodyPr>
          <a:lstStyle/>
          <a:p>
            <a:r>
              <a:rPr lang="zh-CN" altLang="en-US" sz="1400" dirty="0">
                <a:solidFill>
                  <a:schemeClr val="bg1">
                    <a:lumMod val="50000"/>
                  </a:schemeClr>
                </a:solidFill>
                <a:latin typeface="思源黑体 CN Regular" panose="020B0500000000000000" pitchFamily="34" charset="-122"/>
                <a:ea typeface="思源黑体 CN Regular" panose="020B0500000000000000" pitchFamily="34" charset="-122"/>
              </a:rPr>
              <a:t>适用于投资担保行业</a:t>
            </a:r>
          </a:p>
        </p:txBody>
      </p:sp>
      <p:pic>
        <p:nvPicPr>
          <p:cNvPr id="50" name="图片 49" descr="书架上的人&#10;&#10;描述已自动生成">
            <a:extLst>
              <a:ext uri="{FF2B5EF4-FFF2-40B4-BE49-F238E27FC236}">
                <a16:creationId xmlns:a16="http://schemas.microsoft.com/office/drawing/2014/main" id="{43BD9B3E-B4A6-4063-8E44-E24DD51BF73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703743" y="639961"/>
            <a:ext cx="5665656" cy="5578078"/>
          </a:xfrm>
          <a:custGeom>
            <a:avLst/>
            <a:gdLst>
              <a:gd name="connsiteX0" fmla="*/ 3160250 w 6320500"/>
              <a:gd name="connsiteY0" fmla="*/ 0 h 6222800"/>
              <a:gd name="connsiteX1" fmla="*/ 6320500 w 6320500"/>
              <a:gd name="connsiteY1" fmla="*/ 3111400 h 6222800"/>
              <a:gd name="connsiteX2" fmla="*/ 3160250 w 6320500"/>
              <a:gd name="connsiteY2" fmla="*/ 6222800 h 6222800"/>
              <a:gd name="connsiteX3" fmla="*/ 0 w 6320500"/>
              <a:gd name="connsiteY3" fmla="*/ 3111400 h 6222800"/>
              <a:gd name="connsiteX4" fmla="*/ 3160250 w 6320500"/>
              <a:gd name="connsiteY4" fmla="*/ 0 h 622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0500" h="6222800">
                <a:moveTo>
                  <a:pt x="3160250" y="0"/>
                </a:moveTo>
                <a:lnTo>
                  <a:pt x="6320500" y="3111400"/>
                </a:lnTo>
                <a:lnTo>
                  <a:pt x="3160250" y="6222800"/>
                </a:lnTo>
                <a:lnTo>
                  <a:pt x="0" y="3111400"/>
                </a:lnTo>
                <a:lnTo>
                  <a:pt x="3160250" y="0"/>
                </a:lnTo>
                <a:close/>
              </a:path>
            </a:pathLst>
          </a:custGeom>
          <a:effectLst>
            <a:outerShdw blurRad="63500" sx="102000" sy="102000" algn="ctr" rotWithShape="0">
              <a:prstClr val="black">
                <a:alpha val="40000"/>
              </a:prstClr>
            </a:outerShdw>
          </a:effectLst>
        </p:spPr>
      </p:pic>
      <p:sp>
        <p:nvSpPr>
          <p:cNvPr id="10" name="文本占位符 8">
            <a:extLst>
              <a:ext uri="{FF2B5EF4-FFF2-40B4-BE49-F238E27FC236}">
                <a16:creationId xmlns:a16="http://schemas.microsoft.com/office/drawing/2014/main" id="{1AC27457-0B95-4478-B8DC-FD191A1C9589}"/>
              </a:ext>
            </a:extLst>
          </p:cNvPr>
          <p:cNvSpPr txBox="1">
            <a:spLocks/>
          </p:cNvSpPr>
          <p:nvPr/>
        </p:nvSpPr>
        <p:spPr>
          <a:xfrm>
            <a:off x="769505" y="4011930"/>
            <a:ext cx="2783541" cy="259200"/>
          </a:xfrm>
          <a:prstGeom prst="rect">
            <a:avLst/>
          </a:prstGeom>
        </p:spPr>
        <p:txBody>
          <a:bodyPr vert="horz" lIns="0" tIns="0" rIns="0" bIns="0" rtlCol="0" anchor="ctr" anchorCtr="0">
            <a:normAutofit/>
          </a:bodyPr>
          <a:lstStyle>
            <a:lvl1pPr indent="0">
              <a:lnSpc>
                <a:spcPct val="90000"/>
              </a:lnSpc>
              <a:spcBef>
                <a:spcPts val="1000"/>
              </a:spcBef>
              <a:buFontTx/>
              <a:buNone/>
              <a:defRPr>
                <a:solidFill>
                  <a:schemeClr val="bg1"/>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dirty="0">
                <a:solidFill>
                  <a:schemeClr val="bg1">
                    <a:lumMod val="50000"/>
                  </a:schemeClr>
                </a:solidFill>
                <a:latin typeface="思源黑体 CN Normal" panose="020B0400000000000000" pitchFamily="34" charset="-122"/>
                <a:ea typeface="思源黑体 CN Normal" panose="020B0400000000000000" pitchFamily="34" charset="-122"/>
              </a:rPr>
              <a:t>汇报时间：</a:t>
            </a:r>
            <a:r>
              <a:rPr lang="en-US" altLang="zh-CN" sz="1600" dirty="0">
                <a:solidFill>
                  <a:schemeClr val="bg1">
                    <a:lumMod val="50000"/>
                  </a:schemeClr>
                </a:solidFill>
                <a:latin typeface="思源黑体 CN Normal" panose="020B0400000000000000" pitchFamily="34" charset="-122"/>
                <a:ea typeface="思源黑体 CN Normal" panose="020B0400000000000000" pitchFamily="34" charset="-122"/>
              </a:rPr>
              <a:t>2021</a:t>
            </a:r>
            <a:r>
              <a:rPr lang="zh-CN" altLang="en-US" sz="1600" dirty="0">
                <a:solidFill>
                  <a:schemeClr val="bg1">
                    <a:lumMod val="50000"/>
                  </a:schemeClr>
                </a:solidFill>
                <a:latin typeface="思源黑体 CN Normal" panose="020B0400000000000000" pitchFamily="34" charset="-122"/>
                <a:ea typeface="思源黑体 CN Normal" panose="020B0400000000000000" pitchFamily="34" charset="-122"/>
              </a:rPr>
              <a:t>年</a:t>
            </a:r>
            <a:r>
              <a:rPr lang="en-US" altLang="zh-CN" sz="1600" dirty="0">
                <a:solidFill>
                  <a:schemeClr val="bg1">
                    <a:lumMod val="50000"/>
                  </a:schemeClr>
                </a:solidFill>
                <a:latin typeface="思源黑体 CN Normal" panose="020B0400000000000000" pitchFamily="34" charset="-122"/>
                <a:ea typeface="思源黑体 CN Normal" panose="020B0400000000000000" pitchFamily="34" charset="-122"/>
              </a:rPr>
              <a:t>6</a:t>
            </a:r>
            <a:r>
              <a:rPr lang="zh-CN" altLang="en-US" sz="1600" dirty="0">
                <a:solidFill>
                  <a:schemeClr val="bg1">
                    <a:lumMod val="50000"/>
                  </a:schemeClr>
                </a:solidFill>
                <a:latin typeface="思源黑体 CN Normal" panose="020B0400000000000000" pitchFamily="34" charset="-122"/>
                <a:ea typeface="思源黑体 CN Normal" panose="020B0400000000000000" pitchFamily="34" charset="-122"/>
              </a:rPr>
              <a:t>月</a:t>
            </a:r>
            <a:r>
              <a:rPr lang="en-US" altLang="zh-CN" sz="1600" dirty="0">
                <a:solidFill>
                  <a:schemeClr val="bg1">
                    <a:lumMod val="50000"/>
                  </a:schemeClr>
                </a:solidFill>
                <a:latin typeface="思源黑体 CN Normal" panose="020B0400000000000000" pitchFamily="34" charset="-122"/>
                <a:ea typeface="思源黑体 CN Normal" panose="020B0400000000000000" pitchFamily="34" charset="-122"/>
              </a:rPr>
              <a:t>23</a:t>
            </a:r>
            <a:r>
              <a:rPr lang="zh-CN" altLang="en-US" sz="1600" dirty="0">
                <a:solidFill>
                  <a:schemeClr val="bg1">
                    <a:lumMod val="50000"/>
                  </a:schemeClr>
                </a:solidFill>
                <a:latin typeface="思源黑体 CN Normal" panose="020B0400000000000000" pitchFamily="34" charset="-122"/>
                <a:ea typeface="思源黑体 CN Normal" panose="020B0400000000000000" pitchFamily="34" charset="-122"/>
              </a:rPr>
              <a:t>日</a:t>
            </a:r>
          </a:p>
        </p:txBody>
      </p:sp>
      <p:sp>
        <p:nvSpPr>
          <p:cNvPr id="11" name="文本占位符 9">
            <a:extLst>
              <a:ext uri="{FF2B5EF4-FFF2-40B4-BE49-F238E27FC236}">
                <a16:creationId xmlns:a16="http://schemas.microsoft.com/office/drawing/2014/main" id="{EF9EB8F8-A7EE-4CF4-9E71-AA79E5A8EDC6}"/>
              </a:ext>
            </a:extLst>
          </p:cNvPr>
          <p:cNvSpPr txBox="1">
            <a:spLocks/>
          </p:cNvSpPr>
          <p:nvPr/>
        </p:nvSpPr>
        <p:spPr>
          <a:xfrm>
            <a:off x="786043" y="4527242"/>
            <a:ext cx="1561372" cy="263121"/>
          </a:xfrm>
          <a:prstGeom prst="rect">
            <a:avLst/>
          </a:prstGeom>
        </p:spPr>
        <p:txBody>
          <a:bodyPr vert="horz" lIns="0" tIns="0" rIns="0" bIns="0" rtlCol="0" anchor="ctr" anchorCtr="0">
            <a:normAutofit/>
          </a:bodyPr>
          <a:lstStyle>
            <a:lvl1pPr indent="0">
              <a:lnSpc>
                <a:spcPct val="90000"/>
              </a:lnSpc>
              <a:spcBef>
                <a:spcPts val="1000"/>
              </a:spcBef>
              <a:buFontTx/>
              <a:buNone/>
              <a:defRPr>
                <a:solidFill>
                  <a:schemeClr val="bg1"/>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dirty="0">
                <a:solidFill>
                  <a:schemeClr val="bg1">
                    <a:lumMod val="50000"/>
                  </a:schemeClr>
                </a:solidFill>
                <a:latin typeface="思源黑体 CN Normal" panose="020B0400000000000000" pitchFamily="34" charset="-122"/>
                <a:ea typeface="思源黑体 CN Normal" panose="020B0400000000000000" pitchFamily="34" charset="-122"/>
              </a:rPr>
              <a:t>汇报人： 某某某</a:t>
            </a:r>
            <a:endParaRPr lang="en-US" altLang="zh-CN" sz="1600" dirty="0">
              <a:solidFill>
                <a:schemeClr val="bg1">
                  <a:lumMod val="50000"/>
                </a:schemeClr>
              </a:solidFill>
              <a:latin typeface="思源黑体 CN Normal" panose="020B0400000000000000" pitchFamily="34" charset="-122"/>
              <a:ea typeface="思源黑体 CN Normal" panose="020B0400000000000000" pitchFamily="34" charset="-122"/>
            </a:endParaRPr>
          </a:p>
        </p:txBody>
      </p:sp>
      <p:sp>
        <p:nvSpPr>
          <p:cNvPr id="53" name="菱形 52">
            <a:extLst>
              <a:ext uri="{FF2B5EF4-FFF2-40B4-BE49-F238E27FC236}">
                <a16:creationId xmlns:a16="http://schemas.microsoft.com/office/drawing/2014/main" id="{52B49DCD-2154-49F3-89EB-1F59E6DF1A9F}"/>
              </a:ext>
            </a:extLst>
          </p:cNvPr>
          <p:cNvSpPr/>
          <p:nvPr/>
        </p:nvSpPr>
        <p:spPr>
          <a:xfrm>
            <a:off x="5635957" y="4799269"/>
            <a:ext cx="1916655" cy="1887281"/>
          </a:xfrm>
          <a:prstGeom prst="diamond">
            <a:avLst/>
          </a:prstGeom>
          <a:no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图片 51" descr="书架上的人&#10;&#10;描述已自动生成">
            <a:extLst>
              <a:ext uri="{FF2B5EF4-FFF2-40B4-BE49-F238E27FC236}">
                <a16:creationId xmlns:a16="http://schemas.microsoft.com/office/drawing/2014/main" id="{7AA83E67-305C-4DA1-ABFF-82A52B29751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732465" y="4668312"/>
            <a:ext cx="1723644" cy="1697000"/>
          </a:xfrm>
          <a:custGeom>
            <a:avLst/>
            <a:gdLst>
              <a:gd name="connsiteX0" fmla="*/ 938916 w 1877830"/>
              <a:gd name="connsiteY0" fmla="*/ 0 h 1848803"/>
              <a:gd name="connsiteX1" fmla="*/ 1877830 w 1877830"/>
              <a:gd name="connsiteY1" fmla="*/ 924402 h 1848803"/>
              <a:gd name="connsiteX2" fmla="*/ 938916 w 1877830"/>
              <a:gd name="connsiteY2" fmla="*/ 1848803 h 1848803"/>
              <a:gd name="connsiteX3" fmla="*/ 0 w 1877830"/>
              <a:gd name="connsiteY3" fmla="*/ 924402 h 1848803"/>
              <a:gd name="connsiteX4" fmla="*/ 938916 w 1877830"/>
              <a:gd name="connsiteY4" fmla="*/ 0 h 1848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830" h="1848803">
                <a:moveTo>
                  <a:pt x="938916" y="0"/>
                </a:moveTo>
                <a:lnTo>
                  <a:pt x="1877830" y="924402"/>
                </a:lnTo>
                <a:lnTo>
                  <a:pt x="938916" y="1848803"/>
                </a:lnTo>
                <a:lnTo>
                  <a:pt x="0" y="924402"/>
                </a:lnTo>
                <a:lnTo>
                  <a:pt x="938916" y="0"/>
                </a:lnTo>
                <a:close/>
              </a:path>
            </a:pathLst>
          </a:custGeom>
          <a:effectLst/>
        </p:spPr>
      </p:pic>
      <p:sp>
        <p:nvSpPr>
          <p:cNvPr id="54" name="菱形 53">
            <a:extLst>
              <a:ext uri="{FF2B5EF4-FFF2-40B4-BE49-F238E27FC236}">
                <a16:creationId xmlns:a16="http://schemas.microsoft.com/office/drawing/2014/main" id="{47A62214-E3DB-4F07-8581-0470D0B217AA}"/>
              </a:ext>
            </a:extLst>
          </p:cNvPr>
          <p:cNvSpPr/>
          <p:nvPr/>
        </p:nvSpPr>
        <p:spPr>
          <a:xfrm>
            <a:off x="5657850" y="182472"/>
            <a:ext cx="1916655" cy="1887281"/>
          </a:xfrm>
          <a:prstGeom prst="diamond">
            <a:avLst/>
          </a:prstGeom>
          <a:no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 name="图片 50" descr="书架上的人&#10;&#10;描述已自动生成">
            <a:extLst>
              <a:ext uri="{FF2B5EF4-FFF2-40B4-BE49-F238E27FC236}">
                <a16:creationId xmlns:a16="http://schemas.microsoft.com/office/drawing/2014/main" id="{2DDC0AB7-984F-481C-A7C2-F33E04EC8C0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740711" y="481788"/>
            <a:ext cx="1723644" cy="1697000"/>
          </a:xfrm>
          <a:custGeom>
            <a:avLst/>
            <a:gdLst>
              <a:gd name="connsiteX0" fmla="*/ 938916 w 1877830"/>
              <a:gd name="connsiteY0" fmla="*/ 0 h 1848803"/>
              <a:gd name="connsiteX1" fmla="*/ 1877830 w 1877830"/>
              <a:gd name="connsiteY1" fmla="*/ 924402 h 1848803"/>
              <a:gd name="connsiteX2" fmla="*/ 938916 w 1877830"/>
              <a:gd name="connsiteY2" fmla="*/ 1848803 h 1848803"/>
              <a:gd name="connsiteX3" fmla="*/ 0 w 1877830"/>
              <a:gd name="connsiteY3" fmla="*/ 924402 h 1848803"/>
              <a:gd name="connsiteX4" fmla="*/ 938916 w 1877830"/>
              <a:gd name="connsiteY4" fmla="*/ 0 h 1848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830" h="1848803">
                <a:moveTo>
                  <a:pt x="938916" y="0"/>
                </a:moveTo>
                <a:lnTo>
                  <a:pt x="1877830" y="924402"/>
                </a:lnTo>
                <a:lnTo>
                  <a:pt x="938916" y="1848803"/>
                </a:lnTo>
                <a:lnTo>
                  <a:pt x="0" y="924402"/>
                </a:lnTo>
                <a:lnTo>
                  <a:pt x="938916" y="0"/>
                </a:lnTo>
                <a:close/>
              </a:path>
            </a:pathLst>
          </a:custGeom>
          <a:effectLst/>
        </p:spPr>
      </p:pic>
      <p:sp>
        <p:nvSpPr>
          <p:cNvPr id="55" name="菱形 54">
            <a:extLst>
              <a:ext uri="{FF2B5EF4-FFF2-40B4-BE49-F238E27FC236}">
                <a16:creationId xmlns:a16="http://schemas.microsoft.com/office/drawing/2014/main" id="{730B9135-8B79-420A-9E2A-5D54C568B19B}"/>
              </a:ext>
            </a:extLst>
          </p:cNvPr>
          <p:cNvSpPr/>
          <p:nvPr/>
        </p:nvSpPr>
        <p:spPr>
          <a:xfrm>
            <a:off x="10549720" y="489493"/>
            <a:ext cx="1078169" cy="1061645"/>
          </a:xfrm>
          <a:prstGeom prst="diamond">
            <a:avLst/>
          </a:prstGeom>
          <a:noFill/>
          <a:ln>
            <a:solidFill>
              <a:schemeClr val="tx1">
                <a:lumMod val="75000"/>
                <a:lumOff val="2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菱形 55">
            <a:extLst>
              <a:ext uri="{FF2B5EF4-FFF2-40B4-BE49-F238E27FC236}">
                <a16:creationId xmlns:a16="http://schemas.microsoft.com/office/drawing/2014/main" id="{0C434775-1739-46BD-A06B-1DC7A86529BA}"/>
              </a:ext>
            </a:extLst>
          </p:cNvPr>
          <p:cNvSpPr/>
          <p:nvPr/>
        </p:nvSpPr>
        <p:spPr>
          <a:xfrm>
            <a:off x="10577013" y="5307150"/>
            <a:ext cx="1078169" cy="1061645"/>
          </a:xfrm>
          <a:prstGeom prst="diamond">
            <a:avLst/>
          </a:prstGeom>
          <a:noFill/>
          <a:ln>
            <a:solidFill>
              <a:schemeClr val="tx1">
                <a:lumMod val="75000"/>
                <a:lumOff val="2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a:extLst>
              <a:ext uri="{FF2B5EF4-FFF2-40B4-BE49-F238E27FC236}">
                <a16:creationId xmlns:a16="http://schemas.microsoft.com/office/drawing/2014/main" id="{64A47871-FE14-49AC-8098-31B16DD90D23}"/>
              </a:ext>
            </a:extLst>
          </p:cNvPr>
          <p:cNvCxnSpPr>
            <a:cxnSpLocks/>
          </p:cNvCxnSpPr>
          <p:nvPr/>
        </p:nvCxnSpPr>
        <p:spPr>
          <a:xfrm>
            <a:off x="764274" y="3217457"/>
            <a:ext cx="532263" cy="0"/>
          </a:xfrm>
          <a:prstGeom prst="line">
            <a:avLst/>
          </a:prstGeom>
          <a:ln w="254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6A25380-EB0C-4148-8661-BFDE0FDBFBB6}"/>
              </a:ext>
            </a:extLst>
          </p:cNvPr>
          <p:cNvSpPr txBox="1"/>
          <p:nvPr/>
        </p:nvSpPr>
        <p:spPr>
          <a:xfrm>
            <a:off x="739053" y="1395233"/>
            <a:ext cx="3472727" cy="615553"/>
          </a:xfrm>
          <a:prstGeom prst="rect">
            <a:avLst/>
          </a:prstGeom>
          <a:noFill/>
        </p:spPr>
        <p:txBody>
          <a:bodyPr wrap="square" lIns="0" tIns="0" rIns="0" bIns="0">
            <a:spAutoFit/>
          </a:bodyPr>
          <a:lstStyle/>
          <a:p>
            <a:r>
              <a:rPr lang="en-US" altLang="zh-CN" sz="4000" dirty="0">
                <a:ln w="2540">
                  <a:gradFill>
                    <a:gsLst>
                      <a:gs pos="0">
                        <a:schemeClr val="bg1">
                          <a:lumMod val="50000"/>
                          <a:alpha val="30000"/>
                        </a:schemeClr>
                      </a:gs>
                      <a:gs pos="100000">
                        <a:schemeClr val="bg1">
                          <a:lumMod val="50000"/>
                          <a:alpha val="0"/>
                        </a:schemeClr>
                      </a:gs>
                    </a:gsLst>
                    <a:lin ang="5400000" scaled="1"/>
                  </a:gradFill>
                </a:ln>
                <a:noFill/>
                <a:latin typeface="思源黑体 CN Bold" panose="020B0800000000000000" pitchFamily="34" charset="-122"/>
                <a:ea typeface="思源黑体 CN Bold" panose="020B0800000000000000" pitchFamily="34" charset="-122"/>
              </a:rPr>
              <a:t>Business plan</a:t>
            </a:r>
            <a:endParaRPr lang="zh-CN" altLang="en-US" sz="4000" dirty="0">
              <a:ln w="2540">
                <a:gradFill>
                  <a:gsLst>
                    <a:gs pos="0">
                      <a:schemeClr val="bg1">
                        <a:lumMod val="50000"/>
                        <a:alpha val="30000"/>
                      </a:schemeClr>
                    </a:gs>
                    <a:gs pos="100000">
                      <a:schemeClr val="bg1">
                        <a:lumMod val="50000"/>
                        <a:alpha val="0"/>
                      </a:schemeClr>
                    </a:gs>
                  </a:gsLst>
                  <a:lin ang="5400000" scaled="1"/>
                </a:gradFill>
              </a:ln>
              <a:no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483670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descr="许多人在排队&#10;&#10;中度可信度描述已自动生成">
            <a:extLst>
              <a:ext uri="{FF2B5EF4-FFF2-40B4-BE49-F238E27FC236}">
                <a16:creationId xmlns:a16="http://schemas.microsoft.com/office/drawing/2014/main" id="{CE9D25EE-F8A9-4BF3-9853-E3F0FBEC37BA}"/>
              </a:ext>
            </a:extLst>
          </p:cNvPr>
          <p:cNvPicPr>
            <a:picLocks/>
          </p:cNvPicPr>
          <p:nvPr/>
        </p:nvPicPr>
        <p:blipFill>
          <a:blip r:embed="rId3" cstate="screen">
            <a:grayscl/>
            <a:extLst>
              <a:ext uri="{28A0092B-C50C-407E-A947-70E740481C1C}">
                <a14:useLocalDpi xmlns:a14="http://schemas.microsoft.com/office/drawing/2010/main"/>
              </a:ext>
            </a:extLst>
          </a:blip>
          <a:stretch>
            <a:fillRect/>
          </a:stretch>
        </p:blipFill>
        <p:spPr>
          <a:xfrm>
            <a:off x="0" y="4851400"/>
            <a:ext cx="4071993" cy="2006600"/>
          </a:xfrm>
          <a:prstGeom prst="rect">
            <a:avLst/>
          </a:prstGeom>
        </p:spPr>
      </p:pic>
      <p:sp>
        <p:nvSpPr>
          <p:cNvPr id="47" name="矩形 46">
            <a:extLst>
              <a:ext uri="{FF2B5EF4-FFF2-40B4-BE49-F238E27FC236}">
                <a16:creationId xmlns:a16="http://schemas.microsoft.com/office/drawing/2014/main" id="{A13B6BD4-BA3B-48DE-8E6D-BF2FC8E95134}"/>
              </a:ext>
            </a:extLst>
          </p:cNvPr>
          <p:cNvSpPr>
            <a:spLocks/>
          </p:cNvSpPr>
          <p:nvPr/>
        </p:nvSpPr>
        <p:spPr>
          <a:xfrm>
            <a:off x="4064517" y="4851400"/>
            <a:ext cx="4067479" cy="2006600"/>
          </a:xfrm>
          <a:prstGeom prst="rect">
            <a:avLst/>
          </a:prstGeom>
          <a:blipFill dpi="0" rotWithShape="1">
            <a:blip r:embed="rId4">
              <a:grayscl/>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id="{EBAAA187-7446-4505-A917-AA64BA1A6AE8}"/>
              </a:ext>
            </a:extLst>
          </p:cNvPr>
          <p:cNvSpPr>
            <a:spLocks/>
          </p:cNvSpPr>
          <p:nvPr/>
        </p:nvSpPr>
        <p:spPr>
          <a:xfrm>
            <a:off x="8124520" y="4851400"/>
            <a:ext cx="4067479" cy="2006600"/>
          </a:xfrm>
          <a:prstGeom prst="rect">
            <a:avLst/>
          </a:prstGeom>
          <a:blipFill dpi="0" rotWithShape="1">
            <a:blip r:embed="rId5" cstate="screen">
              <a:graysc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ED6FB61F-1859-484E-9B0C-F96CD5CD9298}"/>
              </a:ext>
            </a:extLst>
          </p:cNvPr>
          <p:cNvSpPr/>
          <p:nvPr/>
        </p:nvSpPr>
        <p:spPr>
          <a:xfrm>
            <a:off x="0" y="4853596"/>
            <a:ext cx="12192000" cy="2004404"/>
          </a:xfrm>
          <a:prstGeom prst="rect">
            <a:avLst/>
          </a:prstGeom>
          <a:solidFill>
            <a:schemeClr val="tx1">
              <a:lumMod val="75000"/>
              <a:lumOff val="25000"/>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C8030A99-B8F1-4F68-B26B-DC7227907AF5}"/>
              </a:ext>
            </a:extLst>
          </p:cNvPr>
          <p:cNvSpPr/>
          <p:nvPr/>
        </p:nvSpPr>
        <p:spPr>
          <a:xfrm>
            <a:off x="774700" y="1544638"/>
            <a:ext cx="3086100" cy="4398962"/>
          </a:xfrm>
          <a:prstGeom prst="rect">
            <a:avLst/>
          </a:prstGeom>
          <a:solidFill>
            <a:schemeClr val="bg1"/>
          </a:solidFill>
          <a:ln>
            <a:noFill/>
          </a:ln>
          <a:effectLst>
            <a:outerShdw blurRad="152400" dist="1524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3114AD7D-F6FF-4B19-A642-F02DFE54464E}"/>
              </a:ext>
            </a:extLst>
          </p:cNvPr>
          <p:cNvSpPr/>
          <p:nvPr/>
        </p:nvSpPr>
        <p:spPr>
          <a:xfrm>
            <a:off x="4556919" y="1544638"/>
            <a:ext cx="3086100" cy="4398962"/>
          </a:xfrm>
          <a:prstGeom prst="rect">
            <a:avLst/>
          </a:prstGeom>
          <a:solidFill>
            <a:schemeClr val="bg1"/>
          </a:solidFill>
          <a:ln>
            <a:noFill/>
          </a:ln>
          <a:effectLst>
            <a:outerShdw blurRad="152400" dist="1524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78496DE9-52A1-4888-B11D-13A7626D9378}"/>
              </a:ext>
            </a:extLst>
          </p:cNvPr>
          <p:cNvSpPr/>
          <p:nvPr/>
        </p:nvSpPr>
        <p:spPr>
          <a:xfrm>
            <a:off x="8339138" y="1544638"/>
            <a:ext cx="3086100" cy="4398962"/>
          </a:xfrm>
          <a:prstGeom prst="rect">
            <a:avLst/>
          </a:prstGeom>
          <a:solidFill>
            <a:schemeClr val="bg1"/>
          </a:solidFill>
          <a:ln>
            <a:noFill/>
          </a:ln>
          <a:effectLst>
            <a:outerShdw blurRad="152400" dist="1524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1">
            <a:extLst>
              <a:ext uri="{FF2B5EF4-FFF2-40B4-BE49-F238E27FC236}">
                <a16:creationId xmlns:a16="http://schemas.microsoft.com/office/drawing/2014/main" id="{EE58F6A4-B1FE-487D-A876-A2DAEBC5F424}"/>
              </a:ext>
            </a:extLst>
          </p:cNvPr>
          <p:cNvSpPr txBox="1">
            <a:spLocks/>
          </p:cNvSpPr>
          <p:nvPr/>
        </p:nvSpPr>
        <p:spPr>
          <a:xfrm>
            <a:off x="1526948" y="475339"/>
            <a:ext cx="2164942" cy="325832"/>
          </a:xfrm>
          <a:prstGeom prst="rect">
            <a:avLst/>
          </a:prstGeom>
        </p:spPr>
        <p:txBody>
          <a:bodyPr vert="horz" lIns="0" tIns="0" rIns="0" bIns="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市场容量风险</a:t>
            </a:r>
          </a:p>
        </p:txBody>
      </p:sp>
      <p:sp>
        <p:nvSpPr>
          <p:cNvPr id="4" name="文本框 3">
            <a:extLst>
              <a:ext uri="{FF2B5EF4-FFF2-40B4-BE49-F238E27FC236}">
                <a16:creationId xmlns:a16="http://schemas.microsoft.com/office/drawing/2014/main" id="{A34F3C0E-4962-4E3C-8E01-7E9FE692723A}"/>
              </a:ext>
            </a:extLst>
          </p:cNvPr>
          <p:cNvSpPr txBox="1"/>
          <p:nvPr/>
        </p:nvSpPr>
        <p:spPr>
          <a:xfrm>
            <a:off x="5325652" y="2787107"/>
            <a:ext cx="1548635" cy="307777"/>
          </a:xfrm>
          <a:prstGeom prst="rect">
            <a:avLst/>
          </a:prstGeom>
          <a:noFill/>
        </p:spPr>
        <p:txBody>
          <a:bodyPr wrap="square" lIns="0" tIns="0" rIns="0" bIns="0" rtlCol="0">
            <a:spAutoFit/>
          </a:bodyPr>
          <a:lstStyle/>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缺乏评估机构</a:t>
            </a:r>
          </a:p>
        </p:txBody>
      </p:sp>
      <p:sp>
        <p:nvSpPr>
          <p:cNvPr id="5" name="文本框 4">
            <a:extLst>
              <a:ext uri="{FF2B5EF4-FFF2-40B4-BE49-F238E27FC236}">
                <a16:creationId xmlns:a16="http://schemas.microsoft.com/office/drawing/2014/main" id="{DC496CDB-D2CC-4DA7-AFF7-B29B7CC9BCFF}"/>
              </a:ext>
            </a:extLst>
          </p:cNvPr>
          <p:cNvSpPr txBox="1">
            <a:spLocks/>
          </p:cNvSpPr>
          <p:nvPr/>
        </p:nvSpPr>
        <p:spPr>
          <a:xfrm>
            <a:off x="4798168" y="3254233"/>
            <a:ext cx="2603603" cy="2105167"/>
          </a:xfrm>
          <a:prstGeom prst="rect">
            <a:avLst/>
          </a:prstGeom>
          <a:noFill/>
        </p:spPr>
        <p:txBody>
          <a:bodyPr wrap="square" lIns="0" tIns="0" rIns="0" bIns="0" rtlCol="0">
            <a:noAutofit/>
          </a:bodyPr>
          <a:lstStyle>
            <a:defPPr>
              <a:defRPr lang="zh-CN"/>
            </a:defPPr>
            <a:lvl1pPr algn="ct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177800" indent="-177800" algn="just">
              <a:spcAft>
                <a:spcPts val="1200"/>
              </a:spcAft>
              <a:buClr>
                <a:schemeClr val="accent4">
                  <a:lumMod val="60000"/>
                  <a:lumOff val="40000"/>
                </a:schemeClr>
              </a:buClr>
              <a:buSzPct val="60000"/>
              <a:buFont typeface="Wingdings" panose="05000000000000000000" pitchFamily="2" charset="2"/>
              <a:buChar char="u"/>
            </a:pPr>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从个人担保市场来看</a:t>
            </a:r>
            <a:r>
              <a:rPr lang="en-US" altLang="zh-CN" dirty="0">
                <a:solidFill>
                  <a:schemeClr val="tx1">
                    <a:lumMod val="50000"/>
                    <a:lumOff val="50000"/>
                  </a:schemeClr>
                </a:solidFill>
                <a:latin typeface="思源黑体 CN Normal" panose="020B0400000000000000" pitchFamily="34" charset="-122"/>
                <a:ea typeface="思源黑体 CN Normal" panose="020B0400000000000000" pitchFamily="34" charset="-122"/>
              </a:rPr>
              <a:t>, </a:t>
            </a:r>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中国缺乏个人资信资料收集和评估机构将是担保有效需求相对不足的主要原因</a:t>
            </a:r>
            <a:endParaRPr lang="en-US" altLang="zh-CN" dirty="0">
              <a:solidFill>
                <a:schemeClr val="tx1">
                  <a:lumMod val="50000"/>
                  <a:lumOff val="50000"/>
                </a:schemeClr>
              </a:solidFill>
              <a:latin typeface="思源黑体 CN Normal" panose="020B0400000000000000" pitchFamily="34" charset="-122"/>
              <a:ea typeface="思源黑体 CN Normal" panose="020B0400000000000000" pitchFamily="34" charset="-122"/>
            </a:endParaRPr>
          </a:p>
          <a:p>
            <a:pPr marL="177800" indent="-177800" algn="just">
              <a:buClr>
                <a:schemeClr val="accent4">
                  <a:lumMod val="60000"/>
                  <a:lumOff val="40000"/>
                </a:schemeClr>
              </a:buClr>
              <a:buSzPct val="60000"/>
              <a:buFont typeface="Wingdings" panose="05000000000000000000" pitchFamily="2" charset="2"/>
              <a:buChar char="u"/>
            </a:pPr>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相对来说</a:t>
            </a:r>
            <a:r>
              <a:rPr lang="en-US" altLang="zh-CN" dirty="0">
                <a:solidFill>
                  <a:schemeClr val="tx1">
                    <a:lumMod val="50000"/>
                    <a:lumOff val="50000"/>
                  </a:schemeClr>
                </a:solidFill>
                <a:latin typeface="思源黑体 CN Normal" panose="020B0400000000000000" pitchFamily="34" charset="-122"/>
                <a:ea typeface="思源黑体 CN Normal" panose="020B0400000000000000" pitchFamily="34" charset="-122"/>
              </a:rPr>
              <a:t>, </a:t>
            </a:r>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履约担保有效需求较高</a:t>
            </a:r>
            <a:r>
              <a:rPr lang="en-US" altLang="zh-CN" dirty="0">
                <a:solidFill>
                  <a:schemeClr val="tx1">
                    <a:lumMod val="50000"/>
                    <a:lumOff val="50000"/>
                  </a:schemeClr>
                </a:solidFill>
                <a:latin typeface="思源黑体 CN Normal" panose="020B0400000000000000" pitchFamily="34" charset="-122"/>
                <a:ea typeface="思源黑体 CN Normal" panose="020B0400000000000000" pitchFamily="34" charset="-122"/>
              </a:rPr>
              <a:t>, </a:t>
            </a:r>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对担保而言，风险也相对较少</a:t>
            </a:r>
          </a:p>
          <a:p>
            <a:pPr marL="285750" indent="-285750" algn="just">
              <a:buClr>
                <a:schemeClr val="accent4">
                  <a:lumMod val="60000"/>
                  <a:lumOff val="40000"/>
                </a:schemeClr>
              </a:buClr>
              <a:buSzPct val="60000"/>
              <a:buFont typeface="Wingdings" panose="05000000000000000000" pitchFamily="2" charset="2"/>
              <a:buChar char="u"/>
            </a:pPr>
            <a:endPar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endParaRPr>
          </a:p>
        </p:txBody>
      </p:sp>
      <p:sp>
        <p:nvSpPr>
          <p:cNvPr id="8" name="文本框 7">
            <a:extLst>
              <a:ext uri="{FF2B5EF4-FFF2-40B4-BE49-F238E27FC236}">
                <a16:creationId xmlns:a16="http://schemas.microsoft.com/office/drawing/2014/main" id="{18E93759-245D-4F15-9AC0-5643CB94ECE4}"/>
              </a:ext>
            </a:extLst>
          </p:cNvPr>
          <p:cNvSpPr txBox="1"/>
          <p:nvPr/>
        </p:nvSpPr>
        <p:spPr>
          <a:xfrm>
            <a:off x="1786415" y="2787107"/>
            <a:ext cx="1062671" cy="307777"/>
          </a:xfrm>
          <a:prstGeom prst="rect">
            <a:avLst/>
          </a:prstGeom>
          <a:noFill/>
        </p:spPr>
        <p:txBody>
          <a:bodyPr wrap="square" lIns="0" tIns="0" rIns="0" bIns="0" rtlCol="0">
            <a:spAutoFit/>
          </a:bodyPr>
          <a:lstStyle/>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空间缩小</a:t>
            </a:r>
          </a:p>
        </p:txBody>
      </p:sp>
      <p:sp>
        <p:nvSpPr>
          <p:cNvPr id="10" name="文本框 9">
            <a:extLst>
              <a:ext uri="{FF2B5EF4-FFF2-40B4-BE49-F238E27FC236}">
                <a16:creationId xmlns:a16="http://schemas.microsoft.com/office/drawing/2014/main" id="{4FA33B26-70F5-48AF-86C4-58B0D2BA3F4A}"/>
              </a:ext>
            </a:extLst>
          </p:cNvPr>
          <p:cNvSpPr txBox="1"/>
          <p:nvPr/>
        </p:nvSpPr>
        <p:spPr>
          <a:xfrm>
            <a:off x="1048330" y="3254233"/>
            <a:ext cx="2538841" cy="1965467"/>
          </a:xfrm>
          <a:prstGeom prst="rect">
            <a:avLst/>
          </a:prstGeom>
          <a:noFill/>
        </p:spPr>
        <p:txBody>
          <a:bodyPr wrap="square" lIns="0" tIns="0" rIns="0" bIns="0" rtlCol="0">
            <a:noAutofit/>
          </a:bodyPr>
          <a:lstStyle>
            <a:defPPr>
              <a:defRPr lang="zh-CN"/>
            </a:defPPr>
            <a:lvl1pPr algn="just">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177800" indent="-177800">
              <a:spcAft>
                <a:spcPts val="1200"/>
              </a:spcAft>
              <a:buClr>
                <a:schemeClr val="accent4">
                  <a:lumMod val="60000"/>
                  <a:lumOff val="40000"/>
                </a:schemeClr>
              </a:buClr>
              <a:buSzPct val="60000"/>
              <a:buFont typeface="Wingdings" panose="05000000000000000000" pitchFamily="2" charset="2"/>
              <a:buChar char="u"/>
            </a:pPr>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中国担保市场巨大</a:t>
            </a:r>
            <a:r>
              <a:rPr lang="en-US" altLang="zh-CN" dirty="0">
                <a:solidFill>
                  <a:schemeClr val="tx1">
                    <a:lumMod val="50000"/>
                    <a:lumOff val="50000"/>
                  </a:schemeClr>
                </a:solidFill>
                <a:latin typeface="思源黑体 CN Normal" panose="020B0400000000000000" pitchFamily="34" charset="-122"/>
                <a:ea typeface="思源黑体 CN Normal" panose="020B0400000000000000" pitchFamily="34" charset="-122"/>
              </a:rPr>
              <a:t>, </a:t>
            </a:r>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但担保有效需求相对缺少</a:t>
            </a:r>
            <a:endParaRPr lang="en-US" altLang="zh-CN" dirty="0">
              <a:solidFill>
                <a:schemeClr val="tx1">
                  <a:lumMod val="50000"/>
                  <a:lumOff val="50000"/>
                </a:schemeClr>
              </a:solidFill>
              <a:latin typeface="思源黑体 CN Normal" panose="020B0400000000000000" pitchFamily="34" charset="-122"/>
              <a:ea typeface="思源黑体 CN Normal" panose="020B0400000000000000" pitchFamily="34" charset="-122"/>
            </a:endParaRPr>
          </a:p>
          <a:p>
            <a:pPr marL="177800" indent="-177800">
              <a:buClr>
                <a:schemeClr val="accent4">
                  <a:lumMod val="60000"/>
                  <a:lumOff val="40000"/>
                </a:schemeClr>
              </a:buClr>
              <a:buSzPct val="60000"/>
              <a:buFont typeface="Wingdings" panose="05000000000000000000" pitchFamily="2" charset="2"/>
              <a:buChar char="u"/>
            </a:pPr>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商业担保的生存条件必须是寻找出有效需求的担保在这种情况下</a:t>
            </a:r>
            <a:r>
              <a:rPr lang="en-US" altLang="zh-CN" dirty="0">
                <a:solidFill>
                  <a:schemeClr val="tx1">
                    <a:lumMod val="50000"/>
                    <a:lumOff val="50000"/>
                  </a:schemeClr>
                </a:solidFill>
                <a:latin typeface="思源黑体 CN Normal" panose="020B0400000000000000" pitchFamily="34" charset="-122"/>
                <a:ea typeface="思源黑体 CN Normal" panose="020B0400000000000000" pitchFamily="34" charset="-122"/>
              </a:rPr>
              <a:t>, </a:t>
            </a:r>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担保的目标市场空间将大大缩小</a:t>
            </a:r>
          </a:p>
        </p:txBody>
      </p:sp>
      <p:sp>
        <p:nvSpPr>
          <p:cNvPr id="12" name="文本框 11">
            <a:extLst>
              <a:ext uri="{FF2B5EF4-FFF2-40B4-BE49-F238E27FC236}">
                <a16:creationId xmlns:a16="http://schemas.microsoft.com/office/drawing/2014/main" id="{A9BD4021-86FA-4D72-98AC-F47913F047D3}"/>
              </a:ext>
            </a:extLst>
          </p:cNvPr>
          <p:cNvSpPr txBox="1"/>
          <p:nvPr/>
        </p:nvSpPr>
        <p:spPr>
          <a:xfrm>
            <a:off x="9102471" y="2787107"/>
            <a:ext cx="1559434" cy="307777"/>
          </a:xfrm>
          <a:prstGeom prst="rect">
            <a:avLst/>
          </a:prstGeom>
          <a:noFill/>
        </p:spPr>
        <p:txBody>
          <a:bodyPr wrap="square" lIns="0" tIns="0" rIns="0" bIns="0" rtlCol="0">
            <a:spAutoFit/>
          </a:bodyPr>
          <a:lstStyle/>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管理方法粗放</a:t>
            </a:r>
          </a:p>
        </p:txBody>
      </p:sp>
      <p:sp>
        <p:nvSpPr>
          <p:cNvPr id="13" name="文本框 12">
            <a:extLst>
              <a:ext uri="{FF2B5EF4-FFF2-40B4-BE49-F238E27FC236}">
                <a16:creationId xmlns:a16="http://schemas.microsoft.com/office/drawing/2014/main" id="{B3FFA6DF-0BD7-4AC0-ACB0-DF5A9C1CE154}"/>
              </a:ext>
            </a:extLst>
          </p:cNvPr>
          <p:cNvSpPr txBox="1"/>
          <p:nvPr/>
        </p:nvSpPr>
        <p:spPr>
          <a:xfrm>
            <a:off x="8601298" y="3254233"/>
            <a:ext cx="2561780" cy="2359167"/>
          </a:xfrm>
          <a:prstGeom prst="rect">
            <a:avLst/>
          </a:prstGeom>
          <a:noFill/>
        </p:spPr>
        <p:txBody>
          <a:bodyPr wrap="square" lIns="0" tIns="0" rIns="0" bIns="0" rtlCol="0">
            <a:noAutofit/>
          </a:bodyPr>
          <a:lstStyle>
            <a:defPPr>
              <a:defRPr lang="zh-CN"/>
            </a:defPPr>
            <a:lvl1pPr algn="just">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177800" indent="-177800">
              <a:spcAft>
                <a:spcPts val="1200"/>
              </a:spcAft>
              <a:buClr>
                <a:schemeClr val="accent4">
                  <a:lumMod val="60000"/>
                  <a:lumOff val="40000"/>
                </a:schemeClr>
              </a:buClr>
              <a:buSzPct val="50000"/>
              <a:buFont typeface="Wingdings" panose="05000000000000000000" pitchFamily="2" charset="2"/>
              <a:buChar char="u"/>
            </a:pPr>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针对担保市场有效需求相对不足问题</a:t>
            </a:r>
            <a:r>
              <a:rPr lang="en-US" altLang="zh-CN" dirty="0">
                <a:solidFill>
                  <a:schemeClr val="tx1">
                    <a:lumMod val="50000"/>
                    <a:lumOff val="50000"/>
                  </a:schemeClr>
                </a:solidFill>
                <a:latin typeface="思源黑体 CN Normal" panose="020B0400000000000000" pitchFamily="34" charset="-122"/>
                <a:ea typeface="思源黑体 CN Normal" panose="020B0400000000000000" pitchFamily="34" charset="-122"/>
              </a:rPr>
              <a:t>, </a:t>
            </a:r>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担保将加强对目标市场客户的分类管理</a:t>
            </a:r>
            <a:endParaRPr lang="en-US" altLang="zh-CN" dirty="0">
              <a:solidFill>
                <a:schemeClr val="tx1">
                  <a:lumMod val="50000"/>
                  <a:lumOff val="50000"/>
                </a:schemeClr>
              </a:solidFill>
              <a:latin typeface="思源黑体 CN Normal" panose="020B0400000000000000" pitchFamily="34" charset="-122"/>
              <a:ea typeface="思源黑体 CN Normal" panose="020B0400000000000000" pitchFamily="34" charset="-122"/>
            </a:endParaRPr>
          </a:p>
          <a:p>
            <a:pPr marL="177800" indent="-177800">
              <a:buClr>
                <a:schemeClr val="accent4">
                  <a:lumMod val="60000"/>
                  <a:lumOff val="40000"/>
                </a:schemeClr>
              </a:buClr>
              <a:buSzPct val="50000"/>
              <a:buFont typeface="Wingdings" panose="05000000000000000000" pitchFamily="2" charset="2"/>
              <a:buChar char="u"/>
            </a:pPr>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和银行的经营管理一样</a:t>
            </a:r>
            <a:r>
              <a:rPr lang="en-US" altLang="zh-CN" dirty="0">
                <a:solidFill>
                  <a:schemeClr val="tx1">
                    <a:lumMod val="50000"/>
                    <a:lumOff val="50000"/>
                  </a:schemeClr>
                </a:solidFill>
                <a:latin typeface="思源黑体 CN Normal" panose="020B0400000000000000" pitchFamily="34" charset="-122"/>
                <a:ea typeface="思源黑体 CN Normal" panose="020B0400000000000000" pitchFamily="34" charset="-122"/>
              </a:rPr>
              <a:t>, </a:t>
            </a:r>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担保将引进</a:t>
            </a:r>
            <a:r>
              <a:rPr lang="en-US" altLang="zh-CN" dirty="0">
                <a:solidFill>
                  <a:schemeClr val="tx1">
                    <a:lumMod val="50000"/>
                    <a:lumOff val="50000"/>
                  </a:schemeClr>
                </a:solidFill>
                <a:latin typeface="思源黑体 CN Normal" panose="020B0400000000000000" pitchFamily="34" charset="-122"/>
                <a:ea typeface="思源黑体 CN Normal" panose="020B0400000000000000" pitchFamily="34" charset="-122"/>
              </a:rPr>
              <a:t>ABC</a:t>
            </a:r>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管理方法</a:t>
            </a:r>
            <a:r>
              <a:rPr lang="en-US" altLang="zh-CN" dirty="0">
                <a:solidFill>
                  <a:schemeClr val="tx1">
                    <a:lumMod val="50000"/>
                    <a:lumOff val="50000"/>
                  </a:schemeClr>
                </a:solidFill>
                <a:latin typeface="思源黑体 CN Normal" panose="020B0400000000000000" pitchFamily="34" charset="-122"/>
                <a:ea typeface="思源黑体 CN Normal" panose="020B0400000000000000" pitchFamily="34" charset="-122"/>
              </a:rPr>
              <a:t>, </a:t>
            </a:r>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不断发掘一批资信条件好的客户进行长期跟踪服务</a:t>
            </a:r>
          </a:p>
          <a:p>
            <a:pPr marL="285750" indent="-285750">
              <a:buClr>
                <a:schemeClr val="accent4">
                  <a:lumMod val="60000"/>
                  <a:lumOff val="40000"/>
                </a:schemeClr>
              </a:buClr>
              <a:buSzPct val="50000"/>
              <a:buFont typeface="Wingdings" panose="05000000000000000000" pitchFamily="2" charset="2"/>
              <a:buChar char="u"/>
            </a:pPr>
            <a:endPar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endParaRPr>
          </a:p>
        </p:txBody>
      </p:sp>
      <p:sp>
        <p:nvSpPr>
          <p:cNvPr id="38" name="菱形 37">
            <a:extLst>
              <a:ext uri="{FF2B5EF4-FFF2-40B4-BE49-F238E27FC236}">
                <a16:creationId xmlns:a16="http://schemas.microsoft.com/office/drawing/2014/main" id="{EFD44076-3DF3-4E66-93A0-9D60FEA15243}"/>
              </a:ext>
            </a:extLst>
          </p:cNvPr>
          <p:cNvSpPr/>
          <p:nvPr/>
        </p:nvSpPr>
        <p:spPr>
          <a:xfrm>
            <a:off x="9530128" y="1826575"/>
            <a:ext cx="704120" cy="703900"/>
          </a:xfrm>
          <a:prstGeom prst="diamond">
            <a:avLst/>
          </a:prstGeom>
          <a:noFill/>
          <a:ln w="6350">
            <a:solidFill>
              <a:schemeClr val="tx1">
                <a:lumMod val="75000"/>
                <a:lumOff val="25000"/>
              </a:schemeClr>
            </a:solid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ffectLst>
                <a:outerShdw blurRad="50800" dist="38100" dir="5400000" algn="t" rotWithShape="0">
                  <a:prstClr val="black"/>
                </a:outerShdw>
              </a:effectLst>
              <a:latin typeface="思源黑体 CN Bold" panose="020B0800000000000000" pitchFamily="34" charset="-122"/>
              <a:ea typeface="思源黑体 CN Bold" panose="020B0800000000000000" pitchFamily="34" charset="-122"/>
            </a:endParaRPr>
          </a:p>
        </p:txBody>
      </p:sp>
      <p:sp>
        <p:nvSpPr>
          <p:cNvPr id="43" name="菱形 42">
            <a:extLst>
              <a:ext uri="{FF2B5EF4-FFF2-40B4-BE49-F238E27FC236}">
                <a16:creationId xmlns:a16="http://schemas.microsoft.com/office/drawing/2014/main" id="{3F7CDD32-9FB0-449A-82AC-7DE4C1FFE43E}"/>
              </a:ext>
            </a:extLst>
          </p:cNvPr>
          <p:cNvSpPr/>
          <p:nvPr/>
        </p:nvSpPr>
        <p:spPr>
          <a:xfrm>
            <a:off x="5747909" y="1826575"/>
            <a:ext cx="704120" cy="703900"/>
          </a:xfrm>
          <a:prstGeom prst="diamond">
            <a:avLst/>
          </a:prstGeom>
          <a:noFill/>
          <a:ln w="6350">
            <a:solidFill>
              <a:schemeClr val="tx1">
                <a:lumMod val="75000"/>
                <a:lumOff val="25000"/>
              </a:schemeClr>
            </a:solid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ffectLst>
                <a:outerShdw blurRad="50800" dist="38100" dir="5400000" algn="t" rotWithShape="0">
                  <a:prstClr val="black"/>
                </a:outerShdw>
              </a:effectLst>
              <a:latin typeface="思源黑体 CN Bold" panose="020B0800000000000000" pitchFamily="34" charset="-122"/>
              <a:ea typeface="思源黑体 CN Bold" panose="020B0800000000000000" pitchFamily="34" charset="-122"/>
            </a:endParaRPr>
          </a:p>
        </p:txBody>
      </p:sp>
      <p:sp>
        <p:nvSpPr>
          <p:cNvPr id="44" name="菱形 43">
            <a:extLst>
              <a:ext uri="{FF2B5EF4-FFF2-40B4-BE49-F238E27FC236}">
                <a16:creationId xmlns:a16="http://schemas.microsoft.com/office/drawing/2014/main" id="{F90EF7EB-F419-41EA-8452-9550BD7D08F5}"/>
              </a:ext>
            </a:extLst>
          </p:cNvPr>
          <p:cNvSpPr/>
          <p:nvPr/>
        </p:nvSpPr>
        <p:spPr>
          <a:xfrm>
            <a:off x="1965690" y="1826575"/>
            <a:ext cx="704120" cy="703900"/>
          </a:xfrm>
          <a:prstGeom prst="diamond">
            <a:avLst/>
          </a:prstGeom>
          <a:noFill/>
          <a:ln w="6350">
            <a:solidFill>
              <a:schemeClr val="tx1">
                <a:lumMod val="75000"/>
                <a:lumOff val="25000"/>
              </a:schemeClr>
            </a:solid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ffectLst>
                <a:outerShdw blurRad="50800" dist="38100" dir="5400000" algn="t" rotWithShape="0">
                  <a:prstClr val="black"/>
                </a:outerShdw>
              </a:effectLst>
              <a:latin typeface="思源黑体 CN Bold" panose="020B0800000000000000" pitchFamily="34" charset="-122"/>
              <a:ea typeface="思源黑体 CN Bold" panose="020B0800000000000000" pitchFamily="34" charset="-122"/>
            </a:endParaRPr>
          </a:p>
        </p:txBody>
      </p:sp>
      <p:sp>
        <p:nvSpPr>
          <p:cNvPr id="56" name="iconfont-11246-5318214">
            <a:extLst>
              <a:ext uri="{FF2B5EF4-FFF2-40B4-BE49-F238E27FC236}">
                <a16:creationId xmlns:a16="http://schemas.microsoft.com/office/drawing/2014/main" id="{9A4897D1-3F30-4E1C-B7E0-6D10BB337ADF}"/>
              </a:ext>
            </a:extLst>
          </p:cNvPr>
          <p:cNvSpPr>
            <a:spLocks/>
          </p:cNvSpPr>
          <p:nvPr/>
        </p:nvSpPr>
        <p:spPr>
          <a:xfrm>
            <a:off x="5963036" y="2046601"/>
            <a:ext cx="273867" cy="263848"/>
          </a:xfrm>
          <a:custGeom>
            <a:avLst/>
            <a:gdLst>
              <a:gd name="connsiteX0" fmla="*/ 163433 w 608704"/>
              <a:gd name="connsiteY0" fmla="*/ 464100 h 602925"/>
              <a:gd name="connsiteX1" fmla="*/ 163433 w 608704"/>
              <a:gd name="connsiteY1" fmla="*/ 558079 h 602925"/>
              <a:gd name="connsiteX2" fmla="*/ 212557 w 608704"/>
              <a:gd name="connsiteY2" fmla="*/ 558079 h 602925"/>
              <a:gd name="connsiteX3" fmla="*/ 212557 w 608704"/>
              <a:gd name="connsiteY3" fmla="*/ 464100 h 602925"/>
              <a:gd name="connsiteX4" fmla="*/ 134515 w 608704"/>
              <a:gd name="connsiteY4" fmla="*/ 435176 h 602925"/>
              <a:gd name="connsiteX5" fmla="*/ 241476 w 608704"/>
              <a:gd name="connsiteY5" fmla="*/ 435176 h 602925"/>
              <a:gd name="connsiteX6" fmla="*/ 241476 w 608704"/>
              <a:gd name="connsiteY6" fmla="*/ 559544 h 602925"/>
              <a:gd name="connsiteX7" fmla="*/ 134515 w 608704"/>
              <a:gd name="connsiteY7" fmla="*/ 559544 h 602925"/>
              <a:gd name="connsiteX8" fmla="*/ 452505 w 608704"/>
              <a:gd name="connsiteY8" fmla="*/ 429405 h 602925"/>
              <a:gd name="connsiteX9" fmla="*/ 481351 w 608704"/>
              <a:gd name="connsiteY9" fmla="*/ 429405 h 602925"/>
              <a:gd name="connsiteX10" fmla="*/ 481351 w 608704"/>
              <a:gd name="connsiteY10" fmla="*/ 559539 h 602925"/>
              <a:gd name="connsiteX11" fmla="*/ 452505 w 608704"/>
              <a:gd name="connsiteY11" fmla="*/ 559539 h 602925"/>
              <a:gd name="connsiteX12" fmla="*/ 163433 w 608704"/>
              <a:gd name="connsiteY12" fmla="*/ 335403 h 602925"/>
              <a:gd name="connsiteX13" fmla="*/ 163433 w 608704"/>
              <a:gd name="connsiteY13" fmla="*/ 384583 h 602925"/>
              <a:gd name="connsiteX14" fmla="*/ 212557 w 608704"/>
              <a:gd name="connsiteY14" fmla="*/ 384583 h 602925"/>
              <a:gd name="connsiteX15" fmla="*/ 212557 w 608704"/>
              <a:gd name="connsiteY15" fmla="*/ 335403 h 602925"/>
              <a:gd name="connsiteX16" fmla="*/ 452505 w 608704"/>
              <a:gd name="connsiteY16" fmla="*/ 320943 h 602925"/>
              <a:gd name="connsiteX17" fmla="*/ 481351 w 608704"/>
              <a:gd name="connsiteY17" fmla="*/ 320943 h 602925"/>
              <a:gd name="connsiteX18" fmla="*/ 481351 w 608704"/>
              <a:gd name="connsiteY18" fmla="*/ 399028 h 602925"/>
              <a:gd name="connsiteX19" fmla="*/ 452505 w 608704"/>
              <a:gd name="connsiteY19" fmla="*/ 399028 h 602925"/>
              <a:gd name="connsiteX20" fmla="*/ 134515 w 608704"/>
              <a:gd name="connsiteY20" fmla="*/ 306479 h 602925"/>
              <a:gd name="connsiteX21" fmla="*/ 241476 w 608704"/>
              <a:gd name="connsiteY21" fmla="*/ 306479 h 602925"/>
              <a:gd name="connsiteX22" fmla="*/ 241476 w 608704"/>
              <a:gd name="connsiteY22" fmla="*/ 413507 h 602925"/>
              <a:gd name="connsiteX23" fmla="*/ 134515 w 608704"/>
              <a:gd name="connsiteY23" fmla="*/ 413507 h 602925"/>
              <a:gd name="connsiteX24" fmla="*/ 383149 w 608704"/>
              <a:gd name="connsiteY24" fmla="*/ 220225 h 602925"/>
              <a:gd name="connsiteX25" fmla="*/ 383149 w 608704"/>
              <a:gd name="connsiteY25" fmla="*/ 559539 h 602925"/>
              <a:gd name="connsiteX26" fmla="*/ 452505 w 608704"/>
              <a:gd name="connsiteY26" fmla="*/ 559539 h 602925"/>
              <a:gd name="connsiteX27" fmla="*/ 452505 w 608704"/>
              <a:gd name="connsiteY27" fmla="*/ 562403 h 602925"/>
              <a:gd name="connsiteX28" fmla="*/ 481351 w 608704"/>
              <a:gd name="connsiteY28" fmla="*/ 562403 h 602925"/>
              <a:gd name="connsiteX29" fmla="*/ 481351 w 608704"/>
              <a:gd name="connsiteY29" fmla="*/ 559539 h 602925"/>
              <a:gd name="connsiteX30" fmla="*/ 565326 w 608704"/>
              <a:gd name="connsiteY30" fmla="*/ 559539 h 602925"/>
              <a:gd name="connsiteX31" fmla="*/ 565326 w 608704"/>
              <a:gd name="connsiteY31" fmla="*/ 277272 h 602925"/>
              <a:gd name="connsiteX32" fmla="*/ 163433 w 608704"/>
              <a:gd name="connsiteY32" fmla="*/ 206752 h 602925"/>
              <a:gd name="connsiteX33" fmla="*/ 163433 w 608704"/>
              <a:gd name="connsiteY33" fmla="*/ 255885 h 602925"/>
              <a:gd name="connsiteX34" fmla="*/ 212557 w 608704"/>
              <a:gd name="connsiteY34" fmla="*/ 255885 h 602925"/>
              <a:gd name="connsiteX35" fmla="*/ 212557 w 608704"/>
              <a:gd name="connsiteY35" fmla="*/ 206752 h 602925"/>
              <a:gd name="connsiteX36" fmla="*/ 134515 w 608704"/>
              <a:gd name="connsiteY36" fmla="*/ 177829 h 602925"/>
              <a:gd name="connsiteX37" fmla="*/ 241476 w 608704"/>
              <a:gd name="connsiteY37" fmla="*/ 177829 h 602925"/>
              <a:gd name="connsiteX38" fmla="*/ 241476 w 608704"/>
              <a:gd name="connsiteY38" fmla="*/ 284809 h 602925"/>
              <a:gd name="connsiteX39" fmla="*/ 134515 w 608704"/>
              <a:gd name="connsiteY39" fmla="*/ 284809 h 602925"/>
              <a:gd name="connsiteX40" fmla="*/ 383138 w 608704"/>
              <a:gd name="connsiteY40" fmla="*/ 174771 h 602925"/>
              <a:gd name="connsiteX41" fmla="*/ 593491 w 608704"/>
              <a:gd name="connsiteY41" fmla="*/ 240670 h 602925"/>
              <a:gd name="connsiteX42" fmla="*/ 608704 w 608704"/>
              <a:gd name="connsiteY42" fmla="*/ 261350 h 602925"/>
              <a:gd name="connsiteX43" fmla="*/ 608704 w 608704"/>
              <a:gd name="connsiteY43" fmla="*/ 581256 h 602925"/>
              <a:gd name="connsiteX44" fmla="*/ 586992 w 608704"/>
              <a:gd name="connsiteY44" fmla="*/ 602925 h 602925"/>
              <a:gd name="connsiteX45" fmla="*/ 361483 w 608704"/>
              <a:gd name="connsiteY45" fmla="*/ 602925 h 602925"/>
              <a:gd name="connsiteX46" fmla="*/ 361477 w 608704"/>
              <a:gd name="connsiteY46" fmla="*/ 602923 h 602925"/>
              <a:gd name="connsiteX47" fmla="*/ 376791 w 608704"/>
              <a:gd name="connsiteY47" fmla="*/ 596578 h 602925"/>
              <a:gd name="connsiteX48" fmla="*/ 383138 w 608704"/>
              <a:gd name="connsiteY48" fmla="*/ 581258 h 602925"/>
              <a:gd name="connsiteX49" fmla="*/ 339756 w 608704"/>
              <a:gd name="connsiteY49" fmla="*/ 50798 h 602925"/>
              <a:gd name="connsiteX50" fmla="*/ 43382 w 608704"/>
              <a:gd name="connsiteY50" fmla="*/ 139066 h 602925"/>
              <a:gd name="connsiteX51" fmla="*/ 43382 w 608704"/>
              <a:gd name="connsiteY51" fmla="*/ 559544 h 602925"/>
              <a:gd name="connsiteX52" fmla="*/ 134515 w 608704"/>
              <a:gd name="connsiteY52" fmla="*/ 559544 h 602925"/>
              <a:gd name="connsiteX53" fmla="*/ 134515 w 608704"/>
              <a:gd name="connsiteY53" fmla="*/ 587003 h 602925"/>
              <a:gd name="connsiteX54" fmla="*/ 241476 w 608704"/>
              <a:gd name="connsiteY54" fmla="*/ 587003 h 602925"/>
              <a:gd name="connsiteX55" fmla="*/ 241476 w 608704"/>
              <a:gd name="connsiteY55" fmla="*/ 559544 h 602925"/>
              <a:gd name="connsiteX56" fmla="*/ 339756 w 608704"/>
              <a:gd name="connsiteY56" fmla="*/ 559544 h 602925"/>
              <a:gd name="connsiteX57" fmla="*/ 355253 w 608704"/>
              <a:gd name="connsiteY57" fmla="*/ 917 h 602925"/>
              <a:gd name="connsiteX58" fmla="*/ 383138 w 608704"/>
              <a:gd name="connsiteY58" fmla="*/ 21736 h 602925"/>
              <a:gd name="connsiteX59" fmla="*/ 383138 w 608704"/>
              <a:gd name="connsiteY59" fmla="*/ 174771 h 602925"/>
              <a:gd name="connsiteX60" fmla="*/ 367936 w 608704"/>
              <a:gd name="connsiteY60" fmla="*/ 170009 h 602925"/>
              <a:gd name="connsiteX61" fmla="*/ 339771 w 608704"/>
              <a:gd name="connsiteY61" fmla="*/ 190689 h 602925"/>
              <a:gd name="connsiteX62" fmla="*/ 339771 w 608704"/>
              <a:gd name="connsiteY62" fmla="*/ 581256 h 602925"/>
              <a:gd name="connsiteX63" fmla="*/ 346141 w 608704"/>
              <a:gd name="connsiteY63" fmla="*/ 596578 h 602925"/>
              <a:gd name="connsiteX64" fmla="*/ 361477 w 608704"/>
              <a:gd name="connsiteY64" fmla="*/ 602923 h 602925"/>
              <a:gd name="connsiteX65" fmla="*/ 361470 w 608704"/>
              <a:gd name="connsiteY65" fmla="*/ 602925 h 602925"/>
              <a:gd name="connsiteX66" fmla="*/ 21667 w 608704"/>
              <a:gd name="connsiteY66" fmla="*/ 602925 h 602925"/>
              <a:gd name="connsiteX67" fmla="*/ 0 w 608704"/>
              <a:gd name="connsiteY67" fmla="*/ 581258 h 602925"/>
              <a:gd name="connsiteX68" fmla="*/ 0 w 608704"/>
              <a:gd name="connsiteY68" fmla="*/ 122910 h 602925"/>
              <a:gd name="connsiteX69" fmla="*/ 15497 w 608704"/>
              <a:gd name="connsiteY69" fmla="*/ 102138 h 60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8704" h="602925">
                <a:moveTo>
                  <a:pt x="163433" y="464100"/>
                </a:moveTo>
                <a:lnTo>
                  <a:pt x="163433" y="558079"/>
                </a:lnTo>
                <a:lnTo>
                  <a:pt x="212557" y="558079"/>
                </a:lnTo>
                <a:lnTo>
                  <a:pt x="212557" y="464100"/>
                </a:lnTo>
                <a:close/>
                <a:moveTo>
                  <a:pt x="134515" y="435176"/>
                </a:moveTo>
                <a:lnTo>
                  <a:pt x="241476" y="435176"/>
                </a:lnTo>
                <a:lnTo>
                  <a:pt x="241476" y="559544"/>
                </a:lnTo>
                <a:lnTo>
                  <a:pt x="134515" y="559544"/>
                </a:lnTo>
                <a:close/>
                <a:moveTo>
                  <a:pt x="452505" y="429405"/>
                </a:moveTo>
                <a:lnTo>
                  <a:pt x="481351" y="429405"/>
                </a:lnTo>
                <a:lnTo>
                  <a:pt x="481351" y="559539"/>
                </a:lnTo>
                <a:lnTo>
                  <a:pt x="452505" y="559539"/>
                </a:lnTo>
                <a:close/>
                <a:moveTo>
                  <a:pt x="163433" y="335403"/>
                </a:moveTo>
                <a:lnTo>
                  <a:pt x="163433" y="384583"/>
                </a:lnTo>
                <a:lnTo>
                  <a:pt x="212557" y="384583"/>
                </a:lnTo>
                <a:lnTo>
                  <a:pt x="212557" y="335403"/>
                </a:lnTo>
                <a:close/>
                <a:moveTo>
                  <a:pt x="452505" y="320943"/>
                </a:moveTo>
                <a:lnTo>
                  <a:pt x="481351" y="320943"/>
                </a:lnTo>
                <a:lnTo>
                  <a:pt x="481351" y="399028"/>
                </a:lnTo>
                <a:lnTo>
                  <a:pt x="452505" y="399028"/>
                </a:lnTo>
                <a:close/>
                <a:moveTo>
                  <a:pt x="134515" y="306479"/>
                </a:moveTo>
                <a:lnTo>
                  <a:pt x="241476" y="306479"/>
                </a:lnTo>
                <a:lnTo>
                  <a:pt x="241476" y="413507"/>
                </a:lnTo>
                <a:lnTo>
                  <a:pt x="134515" y="413507"/>
                </a:lnTo>
                <a:close/>
                <a:moveTo>
                  <a:pt x="383149" y="220225"/>
                </a:moveTo>
                <a:lnTo>
                  <a:pt x="383149" y="559539"/>
                </a:lnTo>
                <a:lnTo>
                  <a:pt x="452505" y="559539"/>
                </a:lnTo>
                <a:lnTo>
                  <a:pt x="452505" y="562403"/>
                </a:lnTo>
                <a:lnTo>
                  <a:pt x="481351" y="562403"/>
                </a:lnTo>
                <a:lnTo>
                  <a:pt x="481351" y="559539"/>
                </a:lnTo>
                <a:lnTo>
                  <a:pt x="565326" y="559539"/>
                </a:lnTo>
                <a:lnTo>
                  <a:pt x="565326" y="277272"/>
                </a:lnTo>
                <a:close/>
                <a:moveTo>
                  <a:pt x="163433" y="206752"/>
                </a:moveTo>
                <a:lnTo>
                  <a:pt x="163433" y="255885"/>
                </a:lnTo>
                <a:lnTo>
                  <a:pt x="212557" y="255885"/>
                </a:lnTo>
                <a:lnTo>
                  <a:pt x="212557" y="206752"/>
                </a:lnTo>
                <a:close/>
                <a:moveTo>
                  <a:pt x="134515" y="177829"/>
                </a:moveTo>
                <a:lnTo>
                  <a:pt x="241476" y="177829"/>
                </a:lnTo>
                <a:lnTo>
                  <a:pt x="241476" y="284809"/>
                </a:lnTo>
                <a:lnTo>
                  <a:pt x="134515" y="284809"/>
                </a:lnTo>
                <a:close/>
                <a:moveTo>
                  <a:pt x="383138" y="174771"/>
                </a:moveTo>
                <a:lnTo>
                  <a:pt x="593491" y="240670"/>
                </a:lnTo>
                <a:cubicBezTo>
                  <a:pt x="602534" y="243496"/>
                  <a:pt x="608704" y="251881"/>
                  <a:pt x="608704" y="261350"/>
                </a:cubicBezTo>
                <a:lnTo>
                  <a:pt x="608704" y="581256"/>
                </a:lnTo>
                <a:cubicBezTo>
                  <a:pt x="608704" y="593221"/>
                  <a:pt x="599002" y="602925"/>
                  <a:pt x="586992" y="602925"/>
                </a:cubicBezTo>
                <a:lnTo>
                  <a:pt x="361483" y="602925"/>
                </a:lnTo>
                <a:lnTo>
                  <a:pt x="361477" y="602923"/>
                </a:lnTo>
                <a:lnTo>
                  <a:pt x="376791" y="596578"/>
                </a:lnTo>
                <a:cubicBezTo>
                  <a:pt x="380712" y="592657"/>
                  <a:pt x="383138" y="587240"/>
                  <a:pt x="383138" y="581258"/>
                </a:cubicBezTo>
                <a:close/>
                <a:moveTo>
                  <a:pt x="339756" y="50798"/>
                </a:moveTo>
                <a:lnTo>
                  <a:pt x="43382" y="139066"/>
                </a:lnTo>
                <a:lnTo>
                  <a:pt x="43382" y="559544"/>
                </a:lnTo>
                <a:lnTo>
                  <a:pt x="134515" y="559544"/>
                </a:lnTo>
                <a:lnTo>
                  <a:pt x="134515" y="587003"/>
                </a:lnTo>
                <a:lnTo>
                  <a:pt x="241476" y="587003"/>
                </a:lnTo>
                <a:lnTo>
                  <a:pt x="241476" y="559544"/>
                </a:lnTo>
                <a:lnTo>
                  <a:pt x="339756" y="559544"/>
                </a:lnTo>
                <a:close/>
                <a:moveTo>
                  <a:pt x="355253" y="917"/>
                </a:moveTo>
                <a:cubicBezTo>
                  <a:pt x="369195" y="-3228"/>
                  <a:pt x="383138" y="7181"/>
                  <a:pt x="383138" y="21736"/>
                </a:cubicBezTo>
                <a:lnTo>
                  <a:pt x="383138" y="174771"/>
                </a:lnTo>
                <a:lnTo>
                  <a:pt x="367936" y="170009"/>
                </a:lnTo>
                <a:cubicBezTo>
                  <a:pt x="353994" y="165628"/>
                  <a:pt x="339771" y="176086"/>
                  <a:pt x="339771" y="190689"/>
                </a:cubicBezTo>
                <a:lnTo>
                  <a:pt x="339771" y="581256"/>
                </a:lnTo>
                <a:cubicBezTo>
                  <a:pt x="339771" y="587239"/>
                  <a:pt x="342208" y="592656"/>
                  <a:pt x="346141" y="596578"/>
                </a:cubicBezTo>
                <a:lnTo>
                  <a:pt x="361477" y="602923"/>
                </a:lnTo>
                <a:lnTo>
                  <a:pt x="361470" y="602925"/>
                </a:lnTo>
                <a:lnTo>
                  <a:pt x="21667" y="602925"/>
                </a:lnTo>
                <a:cubicBezTo>
                  <a:pt x="9703" y="602925"/>
                  <a:pt x="0" y="593222"/>
                  <a:pt x="0" y="581258"/>
                </a:cubicBezTo>
                <a:lnTo>
                  <a:pt x="0" y="122910"/>
                </a:lnTo>
                <a:cubicBezTo>
                  <a:pt x="0" y="113302"/>
                  <a:pt x="6312" y="104870"/>
                  <a:pt x="15497" y="102138"/>
                </a:cubicBez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ime-management_271330">
            <a:extLst>
              <a:ext uri="{FF2B5EF4-FFF2-40B4-BE49-F238E27FC236}">
                <a16:creationId xmlns:a16="http://schemas.microsoft.com/office/drawing/2014/main" id="{B587DE9B-3720-4A49-9319-2F837E862403}"/>
              </a:ext>
            </a:extLst>
          </p:cNvPr>
          <p:cNvSpPr>
            <a:spLocks/>
          </p:cNvSpPr>
          <p:nvPr/>
        </p:nvSpPr>
        <p:spPr>
          <a:xfrm>
            <a:off x="9745255" y="2046601"/>
            <a:ext cx="273867" cy="263848"/>
          </a:xfrm>
          <a:custGeom>
            <a:avLst/>
            <a:gdLst>
              <a:gd name="connsiteX0" fmla="*/ 26613 w 607639"/>
              <a:gd name="connsiteY0" fmla="*/ 518933 h 585411"/>
              <a:gd name="connsiteX1" fmla="*/ 26613 w 607639"/>
              <a:gd name="connsiteY1" fmla="*/ 558749 h 585411"/>
              <a:gd name="connsiteX2" fmla="*/ 366257 w 607639"/>
              <a:gd name="connsiteY2" fmla="*/ 558749 h 585411"/>
              <a:gd name="connsiteX3" fmla="*/ 366257 w 607639"/>
              <a:gd name="connsiteY3" fmla="*/ 518933 h 585411"/>
              <a:gd name="connsiteX4" fmla="*/ 196435 w 607639"/>
              <a:gd name="connsiteY4" fmla="*/ 426683 h 585411"/>
              <a:gd name="connsiteX5" fmla="*/ 142142 w 607639"/>
              <a:gd name="connsiteY5" fmla="*/ 492271 h 585411"/>
              <a:gd name="connsiteX6" fmla="*/ 250728 w 607639"/>
              <a:gd name="connsiteY6" fmla="*/ 492271 h 585411"/>
              <a:gd name="connsiteX7" fmla="*/ 388969 w 607639"/>
              <a:gd name="connsiteY7" fmla="*/ 356356 h 585411"/>
              <a:gd name="connsiteX8" fmla="*/ 460429 w 607639"/>
              <a:gd name="connsiteY8" fmla="*/ 356356 h 585411"/>
              <a:gd name="connsiteX9" fmla="*/ 473777 w 607639"/>
              <a:gd name="connsiteY9" fmla="*/ 369702 h 585411"/>
              <a:gd name="connsiteX10" fmla="*/ 460429 w 607639"/>
              <a:gd name="connsiteY10" fmla="*/ 382959 h 585411"/>
              <a:gd name="connsiteX11" fmla="*/ 388969 w 607639"/>
              <a:gd name="connsiteY11" fmla="*/ 382959 h 585411"/>
              <a:gd name="connsiteX12" fmla="*/ 375620 w 607639"/>
              <a:gd name="connsiteY12" fmla="*/ 369702 h 585411"/>
              <a:gd name="connsiteX13" fmla="*/ 388969 w 607639"/>
              <a:gd name="connsiteY13" fmla="*/ 356356 h 585411"/>
              <a:gd name="connsiteX14" fmla="*/ 227676 w 607639"/>
              <a:gd name="connsiteY14" fmla="*/ 313902 h 585411"/>
              <a:gd name="connsiteX15" fmla="*/ 209252 w 607639"/>
              <a:gd name="connsiteY15" fmla="*/ 339675 h 585411"/>
              <a:gd name="connsiteX16" fmla="*/ 209252 w 607639"/>
              <a:gd name="connsiteY16" fmla="*/ 400465 h 585411"/>
              <a:gd name="connsiteX17" fmla="*/ 285262 w 607639"/>
              <a:gd name="connsiteY17" fmla="*/ 492271 h 585411"/>
              <a:gd name="connsiteX18" fmla="*/ 345964 w 607639"/>
              <a:gd name="connsiteY18" fmla="*/ 492271 h 585411"/>
              <a:gd name="connsiteX19" fmla="*/ 315435 w 607639"/>
              <a:gd name="connsiteY19" fmla="*/ 417440 h 585411"/>
              <a:gd name="connsiteX20" fmla="*/ 227676 w 607639"/>
              <a:gd name="connsiteY20" fmla="*/ 313902 h 585411"/>
              <a:gd name="connsiteX21" fmla="*/ 165194 w 607639"/>
              <a:gd name="connsiteY21" fmla="*/ 313902 h 585411"/>
              <a:gd name="connsiteX22" fmla="*/ 77435 w 607639"/>
              <a:gd name="connsiteY22" fmla="*/ 417529 h 585411"/>
              <a:gd name="connsiteX23" fmla="*/ 46906 w 607639"/>
              <a:gd name="connsiteY23" fmla="*/ 492271 h 585411"/>
              <a:gd name="connsiteX24" fmla="*/ 107608 w 607639"/>
              <a:gd name="connsiteY24" fmla="*/ 492271 h 585411"/>
              <a:gd name="connsiteX25" fmla="*/ 182639 w 607639"/>
              <a:gd name="connsiteY25" fmla="*/ 401709 h 585411"/>
              <a:gd name="connsiteX26" fmla="*/ 182639 w 607639"/>
              <a:gd name="connsiteY26" fmla="*/ 401531 h 585411"/>
              <a:gd name="connsiteX27" fmla="*/ 182639 w 607639"/>
              <a:gd name="connsiteY27" fmla="*/ 338253 h 585411"/>
              <a:gd name="connsiteX28" fmla="*/ 474827 w 607639"/>
              <a:gd name="connsiteY28" fmla="*/ 303220 h 585411"/>
              <a:gd name="connsiteX29" fmla="*/ 488797 w 607639"/>
              <a:gd name="connsiteY29" fmla="*/ 303220 h 585411"/>
              <a:gd name="connsiteX30" fmla="*/ 502144 w 607639"/>
              <a:gd name="connsiteY30" fmla="*/ 316477 h 585411"/>
              <a:gd name="connsiteX31" fmla="*/ 488797 w 607639"/>
              <a:gd name="connsiteY31" fmla="*/ 329823 h 585411"/>
              <a:gd name="connsiteX32" fmla="*/ 474827 w 607639"/>
              <a:gd name="connsiteY32" fmla="*/ 329823 h 585411"/>
              <a:gd name="connsiteX33" fmla="*/ 461569 w 607639"/>
              <a:gd name="connsiteY33" fmla="*/ 316477 h 585411"/>
              <a:gd name="connsiteX34" fmla="*/ 474827 w 607639"/>
              <a:gd name="connsiteY34" fmla="*/ 303220 h 585411"/>
              <a:gd name="connsiteX35" fmla="*/ 415990 w 607639"/>
              <a:gd name="connsiteY35" fmla="*/ 303220 h 585411"/>
              <a:gd name="connsiteX36" fmla="*/ 433336 w 607639"/>
              <a:gd name="connsiteY36" fmla="*/ 303220 h 585411"/>
              <a:gd name="connsiteX37" fmla="*/ 446679 w 607639"/>
              <a:gd name="connsiteY37" fmla="*/ 316477 h 585411"/>
              <a:gd name="connsiteX38" fmla="*/ 433336 w 607639"/>
              <a:gd name="connsiteY38" fmla="*/ 329823 h 585411"/>
              <a:gd name="connsiteX39" fmla="*/ 415990 w 607639"/>
              <a:gd name="connsiteY39" fmla="*/ 329823 h 585411"/>
              <a:gd name="connsiteX40" fmla="*/ 402646 w 607639"/>
              <a:gd name="connsiteY40" fmla="*/ 316477 h 585411"/>
              <a:gd name="connsiteX41" fmla="*/ 415990 w 607639"/>
              <a:gd name="connsiteY41" fmla="*/ 303220 h 585411"/>
              <a:gd name="connsiteX42" fmla="*/ 360440 w 607639"/>
              <a:gd name="connsiteY42" fmla="*/ 303220 h 585411"/>
              <a:gd name="connsiteX43" fmla="*/ 374499 w 607639"/>
              <a:gd name="connsiteY43" fmla="*/ 303220 h 585411"/>
              <a:gd name="connsiteX44" fmla="*/ 387757 w 607639"/>
              <a:gd name="connsiteY44" fmla="*/ 316477 h 585411"/>
              <a:gd name="connsiteX45" fmla="*/ 374499 w 607639"/>
              <a:gd name="connsiteY45" fmla="*/ 329823 h 585411"/>
              <a:gd name="connsiteX46" fmla="*/ 360440 w 607639"/>
              <a:gd name="connsiteY46" fmla="*/ 329823 h 585411"/>
              <a:gd name="connsiteX47" fmla="*/ 347182 w 607639"/>
              <a:gd name="connsiteY47" fmla="*/ 316477 h 585411"/>
              <a:gd name="connsiteX48" fmla="*/ 360440 w 607639"/>
              <a:gd name="connsiteY48" fmla="*/ 303220 h 585411"/>
              <a:gd name="connsiteX49" fmla="*/ 475275 w 607639"/>
              <a:gd name="connsiteY49" fmla="*/ 250013 h 585411"/>
              <a:gd name="connsiteX50" fmla="*/ 488794 w 607639"/>
              <a:gd name="connsiteY50" fmla="*/ 250013 h 585411"/>
              <a:gd name="connsiteX51" fmla="*/ 501957 w 607639"/>
              <a:gd name="connsiteY51" fmla="*/ 265316 h 585411"/>
              <a:gd name="connsiteX52" fmla="*/ 488438 w 607639"/>
              <a:gd name="connsiteY52" fmla="*/ 276616 h 585411"/>
              <a:gd name="connsiteX53" fmla="*/ 474830 w 607639"/>
              <a:gd name="connsiteY53" fmla="*/ 276616 h 585411"/>
              <a:gd name="connsiteX54" fmla="*/ 461666 w 607639"/>
              <a:gd name="connsiteY54" fmla="*/ 261313 h 585411"/>
              <a:gd name="connsiteX55" fmla="*/ 475275 w 607639"/>
              <a:gd name="connsiteY55" fmla="*/ 250013 h 585411"/>
              <a:gd name="connsiteX56" fmla="*/ 416372 w 607639"/>
              <a:gd name="connsiteY56" fmla="*/ 250013 h 585411"/>
              <a:gd name="connsiteX57" fmla="*/ 433381 w 607639"/>
              <a:gd name="connsiteY57" fmla="*/ 250013 h 585411"/>
              <a:gd name="connsiteX58" fmla="*/ 446561 w 607639"/>
              <a:gd name="connsiteY58" fmla="*/ 265316 h 585411"/>
              <a:gd name="connsiteX59" fmla="*/ 433025 w 607639"/>
              <a:gd name="connsiteY59" fmla="*/ 276616 h 585411"/>
              <a:gd name="connsiteX60" fmla="*/ 416015 w 607639"/>
              <a:gd name="connsiteY60" fmla="*/ 276616 h 585411"/>
              <a:gd name="connsiteX61" fmla="*/ 402835 w 607639"/>
              <a:gd name="connsiteY61" fmla="*/ 261313 h 585411"/>
              <a:gd name="connsiteX62" fmla="*/ 416372 w 607639"/>
              <a:gd name="connsiteY62" fmla="*/ 250013 h 585411"/>
              <a:gd name="connsiteX63" fmla="*/ 360912 w 607639"/>
              <a:gd name="connsiteY63" fmla="*/ 250013 h 585411"/>
              <a:gd name="connsiteX64" fmla="*/ 374543 w 607639"/>
              <a:gd name="connsiteY64" fmla="*/ 250013 h 585411"/>
              <a:gd name="connsiteX65" fmla="*/ 387728 w 607639"/>
              <a:gd name="connsiteY65" fmla="*/ 265316 h 585411"/>
              <a:gd name="connsiteX66" fmla="*/ 374097 w 607639"/>
              <a:gd name="connsiteY66" fmla="*/ 276616 h 585411"/>
              <a:gd name="connsiteX67" fmla="*/ 360467 w 607639"/>
              <a:gd name="connsiteY67" fmla="*/ 276616 h 585411"/>
              <a:gd name="connsiteX68" fmla="*/ 347281 w 607639"/>
              <a:gd name="connsiteY68" fmla="*/ 261313 h 585411"/>
              <a:gd name="connsiteX69" fmla="*/ 360912 w 607639"/>
              <a:gd name="connsiteY69" fmla="*/ 250013 h 585411"/>
              <a:gd name="connsiteX70" fmla="*/ 295053 w 607639"/>
              <a:gd name="connsiteY70" fmla="*/ 236671 h 585411"/>
              <a:gd name="connsiteX71" fmla="*/ 245744 w 607639"/>
              <a:gd name="connsiteY71" fmla="*/ 291150 h 585411"/>
              <a:gd name="connsiteX72" fmla="*/ 245744 w 607639"/>
              <a:gd name="connsiteY72" fmla="*/ 294172 h 585411"/>
              <a:gd name="connsiteX73" fmla="*/ 245744 w 607639"/>
              <a:gd name="connsiteY73" fmla="*/ 294261 h 585411"/>
              <a:gd name="connsiteX74" fmla="*/ 295053 w 607639"/>
              <a:gd name="connsiteY74" fmla="*/ 348652 h 585411"/>
              <a:gd name="connsiteX75" fmla="*/ 475275 w 607639"/>
              <a:gd name="connsiteY75" fmla="*/ 196807 h 585411"/>
              <a:gd name="connsiteX76" fmla="*/ 488794 w 607639"/>
              <a:gd name="connsiteY76" fmla="*/ 196807 h 585411"/>
              <a:gd name="connsiteX77" fmla="*/ 501957 w 607639"/>
              <a:gd name="connsiteY77" fmla="*/ 212059 h 585411"/>
              <a:gd name="connsiteX78" fmla="*/ 488438 w 607639"/>
              <a:gd name="connsiteY78" fmla="*/ 223410 h 585411"/>
              <a:gd name="connsiteX79" fmla="*/ 474830 w 607639"/>
              <a:gd name="connsiteY79" fmla="*/ 223410 h 585411"/>
              <a:gd name="connsiteX80" fmla="*/ 461666 w 607639"/>
              <a:gd name="connsiteY80" fmla="*/ 208158 h 585411"/>
              <a:gd name="connsiteX81" fmla="*/ 475275 w 607639"/>
              <a:gd name="connsiteY81" fmla="*/ 196807 h 585411"/>
              <a:gd name="connsiteX82" fmla="*/ 416372 w 607639"/>
              <a:gd name="connsiteY82" fmla="*/ 196807 h 585411"/>
              <a:gd name="connsiteX83" fmla="*/ 433381 w 607639"/>
              <a:gd name="connsiteY83" fmla="*/ 196807 h 585411"/>
              <a:gd name="connsiteX84" fmla="*/ 446561 w 607639"/>
              <a:gd name="connsiteY84" fmla="*/ 212059 h 585411"/>
              <a:gd name="connsiteX85" fmla="*/ 433025 w 607639"/>
              <a:gd name="connsiteY85" fmla="*/ 223410 h 585411"/>
              <a:gd name="connsiteX86" fmla="*/ 416015 w 607639"/>
              <a:gd name="connsiteY86" fmla="*/ 223410 h 585411"/>
              <a:gd name="connsiteX87" fmla="*/ 402835 w 607639"/>
              <a:gd name="connsiteY87" fmla="*/ 208158 h 585411"/>
              <a:gd name="connsiteX88" fmla="*/ 416372 w 607639"/>
              <a:gd name="connsiteY88" fmla="*/ 196807 h 585411"/>
              <a:gd name="connsiteX89" fmla="*/ 360912 w 607639"/>
              <a:gd name="connsiteY89" fmla="*/ 196807 h 585411"/>
              <a:gd name="connsiteX90" fmla="*/ 374543 w 607639"/>
              <a:gd name="connsiteY90" fmla="*/ 196807 h 585411"/>
              <a:gd name="connsiteX91" fmla="*/ 387728 w 607639"/>
              <a:gd name="connsiteY91" fmla="*/ 212059 h 585411"/>
              <a:gd name="connsiteX92" fmla="*/ 374097 w 607639"/>
              <a:gd name="connsiteY92" fmla="*/ 223410 h 585411"/>
              <a:gd name="connsiteX93" fmla="*/ 360467 w 607639"/>
              <a:gd name="connsiteY93" fmla="*/ 223410 h 585411"/>
              <a:gd name="connsiteX94" fmla="*/ 347281 w 607639"/>
              <a:gd name="connsiteY94" fmla="*/ 208158 h 585411"/>
              <a:gd name="connsiteX95" fmla="*/ 360912 w 607639"/>
              <a:gd name="connsiteY95" fmla="*/ 196807 h 585411"/>
              <a:gd name="connsiteX96" fmla="*/ 196435 w 607639"/>
              <a:gd name="connsiteY96" fmla="*/ 175081 h 585411"/>
              <a:gd name="connsiteX97" fmla="*/ 168042 w 607639"/>
              <a:gd name="connsiteY97" fmla="*/ 185835 h 585411"/>
              <a:gd name="connsiteX98" fmla="*/ 123807 w 607639"/>
              <a:gd name="connsiteY98" fmla="*/ 201654 h 585411"/>
              <a:gd name="connsiteX99" fmla="*/ 99953 w 607639"/>
              <a:gd name="connsiteY99" fmla="*/ 197655 h 585411"/>
              <a:gd name="connsiteX100" fmla="*/ 166618 w 607639"/>
              <a:gd name="connsiteY100" fmla="*/ 272931 h 585411"/>
              <a:gd name="connsiteX101" fmla="*/ 196435 w 607639"/>
              <a:gd name="connsiteY101" fmla="*/ 311858 h 585411"/>
              <a:gd name="connsiteX102" fmla="*/ 226252 w 607639"/>
              <a:gd name="connsiteY102" fmla="*/ 273020 h 585411"/>
              <a:gd name="connsiteX103" fmla="*/ 293006 w 607639"/>
              <a:gd name="connsiteY103" fmla="*/ 197655 h 585411"/>
              <a:gd name="connsiteX104" fmla="*/ 269063 w 607639"/>
              <a:gd name="connsiteY104" fmla="*/ 201654 h 585411"/>
              <a:gd name="connsiteX105" fmla="*/ 224917 w 607639"/>
              <a:gd name="connsiteY105" fmla="*/ 185835 h 585411"/>
              <a:gd name="connsiteX106" fmla="*/ 196435 w 607639"/>
              <a:gd name="connsiteY106" fmla="*/ 175081 h 585411"/>
              <a:gd name="connsiteX107" fmla="*/ 389334 w 607639"/>
              <a:gd name="connsiteY107" fmla="*/ 143601 h 585411"/>
              <a:gd name="connsiteX108" fmla="*/ 460437 w 607639"/>
              <a:gd name="connsiteY108" fmla="*/ 143601 h 585411"/>
              <a:gd name="connsiteX109" fmla="*/ 473607 w 607639"/>
              <a:gd name="connsiteY109" fmla="*/ 158904 h 585411"/>
              <a:gd name="connsiteX110" fmla="*/ 459992 w 607639"/>
              <a:gd name="connsiteY110" fmla="*/ 170204 h 585411"/>
              <a:gd name="connsiteX111" fmla="*/ 388978 w 607639"/>
              <a:gd name="connsiteY111" fmla="*/ 170204 h 585411"/>
              <a:gd name="connsiteX112" fmla="*/ 375807 w 607639"/>
              <a:gd name="connsiteY112" fmla="*/ 154901 h 585411"/>
              <a:gd name="connsiteX113" fmla="*/ 389334 w 607639"/>
              <a:gd name="connsiteY113" fmla="*/ 143601 h 585411"/>
              <a:gd name="connsiteX114" fmla="*/ 372843 w 607639"/>
              <a:gd name="connsiteY114" fmla="*/ 95984 h 585411"/>
              <a:gd name="connsiteX115" fmla="*/ 346587 w 607639"/>
              <a:gd name="connsiteY115" fmla="*/ 169127 h 585411"/>
              <a:gd name="connsiteX116" fmla="*/ 321665 w 607639"/>
              <a:gd name="connsiteY116" fmla="*/ 204321 h 585411"/>
              <a:gd name="connsiteX117" fmla="*/ 321665 w 607639"/>
              <a:gd name="connsiteY117" fmla="*/ 381002 h 585411"/>
              <a:gd name="connsiteX118" fmla="*/ 359226 w 607639"/>
              <a:gd name="connsiteY118" fmla="*/ 438858 h 585411"/>
              <a:gd name="connsiteX119" fmla="*/ 527712 w 607639"/>
              <a:gd name="connsiteY119" fmla="*/ 438858 h 585411"/>
              <a:gd name="connsiteX120" fmla="*/ 527712 w 607639"/>
              <a:gd name="connsiteY120" fmla="*/ 95984 h 585411"/>
              <a:gd name="connsiteX121" fmla="*/ 46906 w 607639"/>
              <a:gd name="connsiteY121" fmla="*/ 93051 h 585411"/>
              <a:gd name="connsiteX122" fmla="*/ 65775 w 607639"/>
              <a:gd name="connsiteY122" fmla="*/ 149930 h 585411"/>
              <a:gd name="connsiteX123" fmla="*/ 95325 w 607639"/>
              <a:gd name="connsiteY123" fmla="*/ 164416 h 585411"/>
              <a:gd name="connsiteX124" fmla="*/ 123807 w 607639"/>
              <a:gd name="connsiteY124" fmla="*/ 175081 h 585411"/>
              <a:gd name="connsiteX125" fmla="*/ 152288 w 607639"/>
              <a:gd name="connsiteY125" fmla="*/ 164327 h 585411"/>
              <a:gd name="connsiteX126" fmla="*/ 196435 w 607639"/>
              <a:gd name="connsiteY126" fmla="*/ 148508 h 585411"/>
              <a:gd name="connsiteX127" fmla="*/ 240671 w 607639"/>
              <a:gd name="connsiteY127" fmla="*/ 164416 h 585411"/>
              <a:gd name="connsiteX128" fmla="*/ 269063 w 607639"/>
              <a:gd name="connsiteY128" fmla="*/ 175081 h 585411"/>
              <a:gd name="connsiteX129" fmla="*/ 297545 w 607639"/>
              <a:gd name="connsiteY129" fmla="*/ 164327 h 585411"/>
              <a:gd name="connsiteX130" fmla="*/ 327184 w 607639"/>
              <a:gd name="connsiteY130" fmla="*/ 149841 h 585411"/>
              <a:gd name="connsiteX131" fmla="*/ 345964 w 607639"/>
              <a:gd name="connsiteY131" fmla="*/ 93051 h 585411"/>
              <a:gd name="connsiteX132" fmla="*/ 531273 w 607639"/>
              <a:gd name="connsiteY132" fmla="*/ 42837 h 585411"/>
              <a:gd name="connsiteX133" fmla="*/ 531273 w 607639"/>
              <a:gd name="connsiteY133" fmla="*/ 69410 h 585411"/>
              <a:gd name="connsiteX134" fmla="*/ 540974 w 607639"/>
              <a:gd name="connsiteY134" fmla="*/ 69410 h 585411"/>
              <a:gd name="connsiteX135" fmla="*/ 554325 w 607639"/>
              <a:gd name="connsiteY135" fmla="*/ 82741 h 585411"/>
              <a:gd name="connsiteX136" fmla="*/ 554325 w 607639"/>
              <a:gd name="connsiteY136" fmla="*/ 452100 h 585411"/>
              <a:gd name="connsiteX137" fmla="*/ 540974 w 607639"/>
              <a:gd name="connsiteY137" fmla="*/ 465432 h 585411"/>
              <a:gd name="connsiteX138" fmla="*/ 369550 w 607639"/>
              <a:gd name="connsiteY138" fmla="*/ 465432 h 585411"/>
              <a:gd name="connsiteX139" fmla="*/ 372665 w 607639"/>
              <a:gd name="connsiteY139" fmla="*/ 492005 h 585411"/>
              <a:gd name="connsiteX140" fmla="*/ 580938 w 607639"/>
              <a:gd name="connsiteY140" fmla="*/ 492005 h 585411"/>
              <a:gd name="connsiteX141" fmla="*/ 580938 w 607639"/>
              <a:gd name="connsiteY141" fmla="*/ 42837 h 585411"/>
              <a:gd name="connsiteX142" fmla="*/ 392959 w 607639"/>
              <a:gd name="connsiteY142" fmla="*/ 26840 h 585411"/>
              <a:gd name="connsiteX143" fmla="*/ 392959 w 607639"/>
              <a:gd name="connsiteY143" fmla="*/ 69410 h 585411"/>
              <a:gd name="connsiteX144" fmla="*/ 504571 w 607639"/>
              <a:gd name="connsiteY144" fmla="*/ 69410 h 585411"/>
              <a:gd name="connsiteX145" fmla="*/ 504571 w 607639"/>
              <a:gd name="connsiteY145" fmla="*/ 26840 h 585411"/>
              <a:gd name="connsiteX146" fmla="*/ 26613 w 607639"/>
              <a:gd name="connsiteY146" fmla="*/ 26573 h 585411"/>
              <a:gd name="connsiteX147" fmla="*/ 26613 w 607639"/>
              <a:gd name="connsiteY147" fmla="*/ 66478 h 585411"/>
              <a:gd name="connsiteX148" fmla="*/ 366257 w 607639"/>
              <a:gd name="connsiteY148" fmla="*/ 66478 h 585411"/>
              <a:gd name="connsiteX149" fmla="*/ 366257 w 607639"/>
              <a:gd name="connsiteY149" fmla="*/ 26573 h 585411"/>
              <a:gd name="connsiteX150" fmla="*/ 13351 w 607639"/>
              <a:gd name="connsiteY150" fmla="*/ 0 h 585411"/>
              <a:gd name="connsiteX151" fmla="*/ 517922 w 607639"/>
              <a:gd name="connsiteY151" fmla="*/ 267 h 585411"/>
              <a:gd name="connsiteX152" fmla="*/ 531273 w 607639"/>
              <a:gd name="connsiteY152" fmla="*/ 13509 h 585411"/>
              <a:gd name="connsiteX153" fmla="*/ 531273 w 607639"/>
              <a:gd name="connsiteY153" fmla="*/ 16175 h 585411"/>
              <a:gd name="connsiteX154" fmla="*/ 594288 w 607639"/>
              <a:gd name="connsiteY154" fmla="*/ 16175 h 585411"/>
              <a:gd name="connsiteX155" fmla="*/ 607639 w 607639"/>
              <a:gd name="connsiteY155" fmla="*/ 29506 h 585411"/>
              <a:gd name="connsiteX156" fmla="*/ 607639 w 607639"/>
              <a:gd name="connsiteY156" fmla="*/ 505336 h 585411"/>
              <a:gd name="connsiteX157" fmla="*/ 594288 w 607639"/>
              <a:gd name="connsiteY157" fmla="*/ 518667 h 585411"/>
              <a:gd name="connsiteX158" fmla="*/ 392959 w 607639"/>
              <a:gd name="connsiteY158" fmla="*/ 518667 h 585411"/>
              <a:gd name="connsiteX159" fmla="*/ 392959 w 607639"/>
              <a:gd name="connsiteY159" fmla="*/ 572080 h 585411"/>
              <a:gd name="connsiteX160" fmla="*/ 379608 w 607639"/>
              <a:gd name="connsiteY160" fmla="*/ 585411 h 585411"/>
              <a:gd name="connsiteX161" fmla="*/ 13351 w 607639"/>
              <a:gd name="connsiteY161" fmla="*/ 585411 h 585411"/>
              <a:gd name="connsiteX162" fmla="*/ 0 w 607639"/>
              <a:gd name="connsiteY162" fmla="*/ 572080 h 585411"/>
              <a:gd name="connsiteX163" fmla="*/ 0 w 607639"/>
              <a:gd name="connsiteY163" fmla="*/ 505602 h 585411"/>
              <a:gd name="connsiteX164" fmla="*/ 13351 w 607639"/>
              <a:gd name="connsiteY164" fmla="*/ 492271 h 585411"/>
              <a:gd name="connsiteX165" fmla="*/ 20204 w 607639"/>
              <a:gd name="connsiteY165" fmla="*/ 492271 h 585411"/>
              <a:gd name="connsiteX166" fmla="*/ 147126 w 607639"/>
              <a:gd name="connsiteY166" fmla="*/ 294261 h 585411"/>
              <a:gd name="connsiteX167" fmla="*/ 147126 w 607639"/>
              <a:gd name="connsiteY167" fmla="*/ 291061 h 585411"/>
              <a:gd name="connsiteX168" fmla="*/ 46372 w 607639"/>
              <a:gd name="connsiteY168" fmla="*/ 169216 h 585411"/>
              <a:gd name="connsiteX169" fmla="*/ 20204 w 607639"/>
              <a:gd name="connsiteY169" fmla="*/ 93051 h 585411"/>
              <a:gd name="connsiteX170" fmla="*/ 13351 w 607639"/>
              <a:gd name="connsiteY170" fmla="*/ 93051 h 585411"/>
              <a:gd name="connsiteX171" fmla="*/ 0 w 607639"/>
              <a:gd name="connsiteY171" fmla="*/ 79809 h 585411"/>
              <a:gd name="connsiteX172" fmla="*/ 0 w 607639"/>
              <a:gd name="connsiteY172" fmla="*/ 13331 h 585411"/>
              <a:gd name="connsiteX173" fmla="*/ 13351 w 607639"/>
              <a:gd name="connsiteY173" fmla="*/ 0 h 58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607639" h="585411">
                <a:moveTo>
                  <a:pt x="26613" y="518933"/>
                </a:moveTo>
                <a:lnTo>
                  <a:pt x="26613" y="558749"/>
                </a:lnTo>
                <a:lnTo>
                  <a:pt x="366257" y="558749"/>
                </a:lnTo>
                <a:lnTo>
                  <a:pt x="366257" y="518933"/>
                </a:lnTo>
                <a:close/>
                <a:moveTo>
                  <a:pt x="196435" y="426683"/>
                </a:moveTo>
                <a:lnTo>
                  <a:pt x="142142" y="492271"/>
                </a:lnTo>
                <a:lnTo>
                  <a:pt x="250728" y="492271"/>
                </a:lnTo>
                <a:close/>
                <a:moveTo>
                  <a:pt x="388969" y="356356"/>
                </a:moveTo>
                <a:lnTo>
                  <a:pt x="460429" y="356356"/>
                </a:lnTo>
                <a:cubicBezTo>
                  <a:pt x="467815" y="356356"/>
                  <a:pt x="473777" y="362317"/>
                  <a:pt x="473777" y="369702"/>
                </a:cubicBezTo>
                <a:cubicBezTo>
                  <a:pt x="473777" y="376998"/>
                  <a:pt x="467815" y="382959"/>
                  <a:pt x="460429" y="382959"/>
                </a:cubicBezTo>
                <a:lnTo>
                  <a:pt x="388969" y="382959"/>
                </a:lnTo>
                <a:cubicBezTo>
                  <a:pt x="381583" y="382959"/>
                  <a:pt x="375620" y="376998"/>
                  <a:pt x="375620" y="369702"/>
                </a:cubicBezTo>
                <a:cubicBezTo>
                  <a:pt x="375620" y="362317"/>
                  <a:pt x="381583" y="356356"/>
                  <a:pt x="388969" y="356356"/>
                </a:cubicBezTo>
                <a:close/>
                <a:moveTo>
                  <a:pt x="227676" y="313902"/>
                </a:moveTo>
                <a:lnTo>
                  <a:pt x="209252" y="339675"/>
                </a:lnTo>
                <a:lnTo>
                  <a:pt x="209252" y="400465"/>
                </a:lnTo>
                <a:lnTo>
                  <a:pt x="285262" y="492271"/>
                </a:lnTo>
                <a:lnTo>
                  <a:pt x="345964" y="492271"/>
                </a:lnTo>
                <a:cubicBezTo>
                  <a:pt x="348011" y="474674"/>
                  <a:pt x="337775" y="449523"/>
                  <a:pt x="315435" y="417440"/>
                </a:cubicBezTo>
                <a:cubicBezTo>
                  <a:pt x="291314" y="382690"/>
                  <a:pt x="257671" y="346252"/>
                  <a:pt x="227676" y="313902"/>
                </a:cubicBezTo>
                <a:close/>
                <a:moveTo>
                  <a:pt x="165194" y="313902"/>
                </a:moveTo>
                <a:cubicBezTo>
                  <a:pt x="135288" y="346252"/>
                  <a:pt x="101555" y="382690"/>
                  <a:pt x="77435" y="417529"/>
                </a:cubicBezTo>
                <a:cubicBezTo>
                  <a:pt x="55184" y="449523"/>
                  <a:pt x="44948" y="474674"/>
                  <a:pt x="46906" y="492271"/>
                </a:cubicBezTo>
                <a:lnTo>
                  <a:pt x="107608" y="492271"/>
                </a:lnTo>
                <a:lnTo>
                  <a:pt x="182639" y="401709"/>
                </a:lnTo>
                <a:cubicBezTo>
                  <a:pt x="182639" y="401620"/>
                  <a:pt x="182639" y="401620"/>
                  <a:pt x="182639" y="401531"/>
                </a:cubicBezTo>
                <a:lnTo>
                  <a:pt x="182639" y="338253"/>
                </a:lnTo>
                <a:close/>
                <a:moveTo>
                  <a:pt x="474827" y="303220"/>
                </a:moveTo>
                <a:lnTo>
                  <a:pt x="488797" y="303220"/>
                </a:lnTo>
                <a:cubicBezTo>
                  <a:pt x="496183" y="303220"/>
                  <a:pt x="502144" y="309181"/>
                  <a:pt x="502144" y="316477"/>
                </a:cubicBezTo>
                <a:cubicBezTo>
                  <a:pt x="502144" y="323862"/>
                  <a:pt x="496183" y="329823"/>
                  <a:pt x="488797" y="329823"/>
                </a:cubicBezTo>
                <a:lnTo>
                  <a:pt x="474827" y="329823"/>
                </a:lnTo>
                <a:cubicBezTo>
                  <a:pt x="467531" y="329823"/>
                  <a:pt x="461569" y="323862"/>
                  <a:pt x="461569" y="316477"/>
                </a:cubicBezTo>
                <a:cubicBezTo>
                  <a:pt x="461569" y="309181"/>
                  <a:pt x="467531" y="303220"/>
                  <a:pt x="474827" y="303220"/>
                </a:cubicBezTo>
                <a:close/>
                <a:moveTo>
                  <a:pt x="415990" y="303220"/>
                </a:moveTo>
                <a:lnTo>
                  <a:pt x="433336" y="303220"/>
                </a:lnTo>
                <a:cubicBezTo>
                  <a:pt x="440719" y="303220"/>
                  <a:pt x="446679" y="309181"/>
                  <a:pt x="446679" y="316477"/>
                </a:cubicBezTo>
                <a:cubicBezTo>
                  <a:pt x="446679" y="323862"/>
                  <a:pt x="440719" y="329823"/>
                  <a:pt x="433336" y="329823"/>
                </a:cubicBezTo>
                <a:lnTo>
                  <a:pt x="415990" y="329823"/>
                </a:lnTo>
                <a:cubicBezTo>
                  <a:pt x="408606" y="329823"/>
                  <a:pt x="402646" y="323862"/>
                  <a:pt x="402646" y="316477"/>
                </a:cubicBezTo>
                <a:cubicBezTo>
                  <a:pt x="402646" y="309181"/>
                  <a:pt x="408606" y="303220"/>
                  <a:pt x="415990" y="303220"/>
                </a:cubicBezTo>
                <a:close/>
                <a:moveTo>
                  <a:pt x="360440" y="303220"/>
                </a:moveTo>
                <a:lnTo>
                  <a:pt x="374499" y="303220"/>
                </a:lnTo>
                <a:cubicBezTo>
                  <a:pt x="381796" y="303220"/>
                  <a:pt x="387757" y="309181"/>
                  <a:pt x="387757" y="316477"/>
                </a:cubicBezTo>
                <a:cubicBezTo>
                  <a:pt x="387757" y="323862"/>
                  <a:pt x="381796" y="329823"/>
                  <a:pt x="374499" y="329823"/>
                </a:cubicBezTo>
                <a:lnTo>
                  <a:pt x="360440" y="329823"/>
                </a:lnTo>
                <a:cubicBezTo>
                  <a:pt x="353144" y="329823"/>
                  <a:pt x="347182" y="323862"/>
                  <a:pt x="347182" y="316477"/>
                </a:cubicBezTo>
                <a:cubicBezTo>
                  <a:pt x="347182" y="309181"/>
                  <a:pt x="353144" y="303220"/>
                  <a:pt x="360440" y="303220"/>
                </a:cubicBezTo>
                <a:close/>
                <a:moveTo>
                  <a:pt x="475275" y="250013"/>
                </a:moveTo>
                <a:lnTo>
                  <a:pt x="488794" y="250013"/>
                </a:lnTo>
                <a:cubicBezTo>
                  <a:pt x="496798" y="250013"/>
                  <a:pt x="503202" y="257042"/>
                  <a:pt x="501957" y="265316"/>
                </a:cubicBezTo>
                <a:cubicBezTo>
                  <a:pt x="501068" y="271900"/>
                  <a:pt x="495109" y="276616"/>
                  <a:pt x="488438" y="276616"/>
                </a:cubicBezTo>
                <a:lnTo>
                  <a:pt x="474830" y="276616"/>
                </a:lnTo>
                <a:cubicBezTo>
                  <a:pt x="466825" y="276616"/>
                  <a:pt x="460510" y="269587"/>
                  <a:pt x="461666" y="261313"/>
                </a:cubicBezTo>
                <a:cubicBezTo>
                  <a:pt x="462645" y="254729"/>
                  <a:pt x="468604" y="250013"/>
                  <a:pt x="475275" y="250013"/>
                </a:cubicBezTo>
                <a:close/>
                <a:moveTo>
                  <a:pt x="416372" y="250013"/>
                </a:moveTo>
                <a:lnTo>
                  <a:pt x="433381" y="250013"/>
                </a:lnTo>
                <a:cubicBezTo>
                  <a:pt x="441396" y="250013"/>
                  <a:pt x="447808" y="257042"/>
                  <a:pt x="446561" y="265316"/>
                </a:cubicBezTo>
                <a:cubicBezTo>
                  <a:pt x="445671" y="271900"/>
                  <a:pt x="439704" y="276616"/>
                  <a:pt x="433025" y="276616"/>
                </a:cubicBezTo>
                <a:lnTo>
                  <a:pt x="416015" y="276616"/>
                </a:lnTo>
                <a:cubicBezTo>
                  <a:pt x="408000" y="276616"/>
                  <a:pt x="401588" y="269587"/>
                  <a:pt x="402835" y="261313"/>
                </a:cubicBezTo>
                <a:cubicBezTo>
                  <a:pt x="403726" y="254729"/>
                  <a:pt x="409692" y="250013"/>
                  <a:pt x="416372" y="250013"/>
                </a:cubicBezTo>
                <a:close/>
                <a:moveTo>
                  <a:pt x="360912" y="250013"/>
                </a:moveTo>
                <a:lnTo>
                  <a:pt x="374543" y="250013"/>
                </a:lnTo>
                <a:cubicBezTo>
                  <a:pt x="382472" y="250013"/>
                  <a:pt x="388886" y="257042"/>
                  <a:pt x="387728" y="265316"/>
                </a:cubicBezTo>
                <a:cubicBezTo>
                  <a:pt x="386748" y="271900"/>
                  <a:pt x="380779" y="276616"/>
                  <a:pt x="374097" y="276616"/>
                </a:cubicBezTo>
                <a:lnTo>
                  <a:pt x="360467" y="276616"/>
                </a:lnTo>
                <a:cubicBezTo>
                  <a:pt x="352538" y="276616"/>
                  <a:pt x="346123" y="269587"/>
                  <a:pt x="347281" y="261313"/>
                </a:cubicBezTo>
                <a:cubicBezTo>
                  <a:pt x="348261" y="254729"/>
                  <a:pt x="354230" y="250013"/>
                  <a:pt x="360912" y="250013"/>
                </a:cubicBezTo>
                <a:close/>
                <a:moveTo>
                  <a:pt x="295053" y="236671"/>
                </a:moveTo>
                <a:cubicBezTo>
                  <a:pt x="278409" y="255867"/>
                  <a:pt x="261142" y="274442"/>
                  <a:pt x="245744" y="291150"/>
                </a:cubicBezTo>
                <a:cubicBezTo>
                  <a:pt x="245744" y="292306"/>
                  <a:pt x="245744" y="293105"/>
                  <a:pt x="245744" y="294172"/>
                </a:cubicBezTo>
                <a:cubicBezTo>
                  <a:pt x="245744" y="294172"/>
                  <a:pt x="245744" y="294261"/>
                  <a:pt x="245744" y="294261"/>
                </a:cubicBezTo>
                <a:cubicBezTo>
                  <a:pt x="261765" y="311591"/>
                  <a:pt x="278854" y="329899"/>
                  <a:pt x="295053" y="348652"/>
                </a:cubicBezTo>
                <a:close/>
                <a:moveTo>
                  <a:pt x="475275" y="196807"/>
                </a:moveTo>
                <a:lnTo>
                  <a:pt x="488794" y="196807"/>
                </a:lnTo>
                <a:cubicBezTo>
                  <a:pt x="496798" y="196807"/>
                  <a:pt x="503202" y="203901"/>
                  <a:pt x="501957" y="212059"/>
                </a:cubicBezTo>
                <a:cubicBezTo>
                  <a:pt x="501068" y="218621"/>
                  <a:pt x="495109" y="223410"/>
                  <a:pt x="488438" y="223410"/>
                </a:cubicBezTo>
                <a:lnTo>
                  <a:pt x="474830" y="223410"/>
                </a:lnTo>
                <a:cubicBezTo>
                  <a:pt x="466825" y="223410"/>
                  <a:pt x="460510" y="216316"/>
                  <a:pt x="461666" y="208158"/>
                </a:cubicBezTo>
                <a:cubicBezTo>
                  <a:pt x="462645" y="201596"/>
                  <a:pt x="468604" y="196807"/>
                  <a:pt x="475275" y="196807"/>
                </a:cubicBezTo>
                <a:close/>
                <a:moveTo>
                  <a:pt x="416372" y="196807"/>
                </a:moveTo>
                <a:lnTo>
                  <a:pt x="433381" y="196807"/>
                </a:lnTo>
                <a:cubicBezTo>
                  <a:pt x="441396" y="196807"/>
                  <a:pt x="447808" y="203901"/>
                  <a:pt x="446561" y="212059"/>
                </a:cubicBezTo>
                <a:cubicBezTo>
                  <a:pt x="445671" y="218621"/>
                  <a:pt x="439704" y="223410"/>
                  <a:pt x="433025" y="223410"/>
                </a:cubicBezTo>
                <a:lnTo>
                  <a:pt x="416015" y="223410"/>
                </a:lnTo>
                <a:cubicBezTo>
                  <a:pt x="408000" y="223410"/>
                  <a:pt x="401588" y="216316"/>
                  <a:pt x="402835" y="208158"/>
                </a:cubicBezTo>
                <a:cubicBezTo>
                  <a:pt x="403726" y="201596"/>
                  <a:pt x="409692" y="196807"/>
                  <a:pt x="416372" y="196807"/>
                </a:cubicBezTo>
                <a:close/>
                <a:moveTo>
                  <a:pt x="360912" y="196807"/>
                </a:moveTo>
                <a:lnTo>
                  <a:pt x="374543" y="196807"/>
                </a:lnTo>
                <a:cubicBezTo>
                  <a:pt x="382472" y="196807"/>
                  <a:pt x="388886" y="203901"/>
                  <a:pt x="387728" y="212059"/>
                </a:cubicBezTo>
                <a:cubicBezTo>
                  <a:pt x="386748" y="218621"/>
                  <a:pt x="380779" y="223410"/>
                  <a:pt x="374097" y="223410"/>
                </a:cubicBezTo>
                <a:lnTo>
                  <a:pt x="360467" y="223410"/>
                </a:lnTo>
                <a:cubicBezTo>
                  <a:pt x="352538" y="223410"/>
                  <a:pt x="346123" y="216316"/>
                  <a:pt x="347281" y="208158"/>
                </a:cubicBezTo>
                <a:cubicBezTo>
                  <a:pt x="348261" y="201596"/>
                  <a:pt x="354230" y="196807"/>
                  <a:pt x="360912" y="196807"/>
                </a:cubicBezTo>
                <a:close/>
                <a:moveTo>
                  <a:pt x="196435" y="175081"/>
                </a:moveTo>
                <a:cubicBezTo>
                  <a:pt x="182639" y="175081"/>
                  <a:pt x="176498" y="179614"/>
                  <a:pt x="168042" y="185835"/>
                </a:cubicBezTo>
                <a:cubicBezTo>
                  <a:pt x="158341" y="192856"/>
                  <a:pt x="146325" y="201654"/>
                  <a:pt x="123807" y="201654"/>
                </a:cubicBezTo>
                <a:cubicBezTo>
                  <a:pt x="114105" y="201654"/>
                  <a:pt x="106362" y="200055"/>
                  <a:pt x="99953" y="197655"/>
                </a:cubicBezTo>
                <a:cubicBezTo>
                  <a:pt x="121136" y="223873"/>
                  <a:pt x="145524" y="250179"/>
                  <a:pt x="166618" y="272931"/>
                </a:cubicBezTo>
                <a:cubicBezTo>
                  <a:pt x="170000" y="276575"/>
                  <a:pt x="196435" y="311858"/>
                  <a:pt x="196435" y="311858"/>
                </a:cubicBezTo>
                <a:cubicBezTo>
                  <a:pt x="196435" y="311858"/>
                  <a:pt x="222869" y="276575"/>
                  <a:pt x="226252" y="273020"/>
                </a:cubicBezTo>
                <a:cubicBezTo>
                  <a:pt x="247346" y="250268"/>
                  <a:pt x="271822" y="223962"/>
                  <a:pt x="293006" y="197655"/>
                </a:cubicBezTo>
                <a:cubicBezTo>
                  <a:pt x="286597" y="200055"/>
                  <a:pt x="278765" y="201654"/>
                  <a:pt x="269063" y="201654"/>
                </a:cubicBezTo>
                <a:cubicBezTo>
                  <a:pt x="246545" y="201654"/>
                  <a:pt x="234529" y="192856"/>
                  <a:pt x="224917" y="185835"/>
                </a:cubicBezTo>
                <a:cubicBezTo>
                  <a:pt x="216372" y="179614"/>
                  <a:pt x="210231" y="175081"/>
                  <a:pt x="196435" y="175081"/>
                </a:cubicBezTo>
                <a:close/>
                <a:moveTo>
                  <a:pt x="389334" y="143601"/>
                </a:moveTo>
                <a:lnTo>
                  <a:pt x="460437" y="143601"/>
                </a:lnTo>
                <a:cubicBezTo>
                  <a:pt x="468446" y="143601"/>
                  <a:pt x="474764" y="150630"/>
                  <a:pt x="473607" y="158904"/>
                </a:cubicBezTo>
                <a:cubicBezTo>
                  <a:pt x="472628" y="165488"/>
                  <a:pt x="466666" y="170204"/>
                  <a:pt x="459992" y="170204"/>
                </a:cubicBezTo>
                <a:lnTo>
                  <a:pt x="388978" y="170204"/>
                </a:lnTo>
                <a:cubicBezTo>
                  <a:pt x="380969" y="170204"/>
                  <a:pt x="374561" y="163175"/>
                  <a:pt x="375807" y="154901"/>
                </a:cubicBezTo>
                <a:cubicBezTo>
                  <a:pt x="376697" y="148317"/>
                  <a:pt x="382659" y="143601"/>
                  <a:pt x="389334" y="143601"/>
                </a:cubicBezTo>
                <a:close/>
                <a:moveTo>
                  <a:pt x="372843" y="95984"/>
                </a:moveTo>
                <a:cubicBezTo>
                  <a:pt x="373288" y="116425"/>
                  <a:pt x="364566" y="140509"/>
                  <a:pt x="346587" y="169127"/>
                </a:cubicBezTo>
                <a:cubicBezTo>
                  <a:pt x="339377" y="180680"/>
                  <a:pt x="330833" y="192500"/>
                  <a:pt x="321665" y="204321"/>
                </a:cubicBezTo>
                <a:lnTo>
                  <a:pt x="321665" y="381002"/>
                </a:lnTo>
                <a:cubicBezTo>
                  <a:pt x="336885" y="400554"/>
                  <a:pt x="350058" y="420106"/>
                  <a:pt x="359226" y="438858"/>
                </a:cubicBezTo>
                <a:lnTo>
                  <a:pt x="527712" y="438858"/>
                </a:lnTo>
                <a:lnTo>
                  <a:pt x="527712" y="95984"/>
                </a:lnTo>
                <a:close/>
                <a:moveTo>
                  <a:pt x="46906" y="93051"/>
                </a:moveTo>
                <a:cubicBezTo>
                  <a:pt x="45304" y="107271"/>
                  <a:pt x="51623" y="126290"/>
                  <a:pt x="65775" y="149930"/>
                </a:cubicBezTo>
                <a:cubicBezTo>
                  <a:pt x="79393" y="152685"/>
                  <a:pt x="88115" y="159084"/>
                  <a:pt x="95325" y="164416"/>
                </a:cubicBezTo>
                <a:cubicBezTo>
                  <a:pt x="103869" y="170637"/>
                  <a:pt x="110011" y="175081"/>
                  <a:pt x="123807" y="175081"/>
                </a:cubicBezTo>
                <a:cubicBezTo>
                  <a:pt x="137602" y="175081"/>
                  <a:pt x="143744" y="170637"/>
                  <a:pt x="152288" y="164327"/>
                </a:cubicBezTo>
                <a:cubicBezTo>
                  <a:pt x="161901" y="157306"/>
                  <a:pt x="173917" y="148508"/>
                  <a:pt x="196435" y="148508"/>
                </a:cubicBezTo>
                <a:cubicBezTo>
                  <a:pt x="218953" y="148508"/>
                  <a:pt x="230969" y="157306"/>
                  <a:pt x="240671" y="164416"/>
                </a:cubicBezTo>
                <a:cubicBezTo>
                  <a:pt x="249126" y="170637"/>
                  <a:pt x="255267" y="175081"/>
                  <a:pt x="269063" y="175081"/>
                </a:cubicBezTo>
                <a:cubicBezTo>
                  <a:pt x="282859" y="175081"/>
                  <a:pt x="289000" y="170637"/>
                  <a:pt x="297545" y="164327"/>
                </a:cubicBezTo>
                <a:cubicBezTo>
                  <a:pt x="304754" y="159084"/>
                  <a:pt x="313566" y="152685"/>
                  <a:pt x="327184" y="149841"/>
                </a:cubicBezTo>
                <a:cubicBezTo>
                  <a:pt x="341246" y="126290"/>
                  <a:pt x="347566" y="107271"/>
                  <a:pt x="345964" y="93051"/>
                </a:cubicBezTo>
                <a:close/>
                <a:moveTo>
                  <a:pt x="531273" y="42837"/>
                </a:moveTo>
                <a:lnTo>
                  <a:pt x="531273" y="69410"/>
                </a:lnTo>
                <a:lnTo>
                  <a:pt x="540974" y="69410"/>
                </a:lnTo>
                <a:cubicBezTo>
                  <a:pt x="548362" y="69410"/>
                  <a:pt x="554325" y="75365"/>
                  <a:pt x="554325" y="82741"/>
                </a:cubicBezTo>
                <a:lnTo>
                  <a:pt x="554325" y="452100"/>
                </a:lnTo>
                <a:cubicBezTo>
                  <a:pt x="554325" y="459477"/>
                  <a:pt x="548362" y="465432"/>
                  <a:pt x="540974" y="465432"/>
                </a:cubicBezTo>
                <a:lnTo>
                  <a:pt x="369550" y="465432"/>
                </a:lnTo>
                <a:cubicBezTo>
                  <a:pt x="372042" y="474674"/>
                  <a:pt x="373199" y="483562"/>
                  <a:pt x="372665" y="492005"/>
                </a:cubicBezTo>
                <a:lnTo>
                  <a:pt x="580938" y="492005"/>
                </a:lnTo>
                <a:lnTo>
                  <a:pt x="580938" y="42837"/>
                </a:lnTo>
                <a:close/>
                <a:moveTo>
                  <a:pt x="392959" y="26840"/>
                </a:moveTo>
                <a:lnTo>
                  <a:pt x="392959" y="69410"/>
                </a:lnTo>
                <a:lnTo>
                  <a:pt x="504571" y="69410"/>
                </a:lnTo>
                <a:lnTo>
                  <a:pt x="504571" y="26840"/>
                </a:lnTo>
                <a:close/>
                <a:moveTo>
                  <a:pt x="26613" y="26573"/>
                </a:moveTo>
                <a:lnTo>
                  <a:pt x="26613" y="66478"/>
                </a:lnTo>
                <a:lnTo>
                  <a:pt x="366257" y="66478"/>
                </a:lnTo>
                <a:lnTo>
                  <a:pt x="366257" y="26573"/>
                </a:lnTo>
                <a:close/>
                <a:moveTo>
                  <a:pt x="13351" y="0"/>
                </a:moveTo>
                <a:lnTo>
                  <a:pt x="517922" y="267"/>
                </a:lnTo>
                <a:cubicBezTo>
                  <a:pt x="525309" y="267"/>
                  <a:pt x="531273" y="6221"/>
                  <a:pt x="531273" y="13509"/>
                </a:cubicBezTo>
                <a:lnTo>
                  <a:pt x="531273" y="16175"/>
                </a:lnTo>
                <a:lnTo>
                  <a:pt x="594288" y="16175"/>
                </a:lnTo>
                <a:cubicBezTo>
                  <a:pt x="601676" y="16175"/>
                  <a:pt x="607639" y="22130"/>
                  <a:pt x="607639" y="29506"/>
                </a:cubicBezTo>
                <a:lnTo>
                  <a:pt x="607639" y="505336"/>
                </a:lnTo>
                <a:cubicBezTo>
                  <a:pt x="607639" y="512712"/>
                  <a:pt x="601676" y="518667"/>
                  <a:pt x="594288" y="518667"/>
                </a:cubicBezTo>
                <a:lnTo>
                  <a:pt x="392959" y="518667"/>
                </a:lnTo>
                <a:lnTo>
                  <a:pt x="392959" y="572080"/>
                </a:lnTo>
                <a:cubicBezTo>
                  <a:pt x="392959" y="579456"/>
                  <a:pt x="386995" y="585411"/>
                  <a:pt x="379608" y="585411"/>
                </a:cubicBezTo>
                <a:lnTo>
                  <a:pt x="13351" y="585411"/>
                </a:lnTo>
                <a:cubicBezTo>
                  <a:pt x="5964" y="585411"/>
                  <a:pt x="0" y="579456"/>
                  <a:pt x="0" y="572080"/>
                </a:cubicBezTo>
                <a:lnTo>
                  <a:pt x="0" y="505602"/>
                </a:lnTo>
                <a:cubicBezTo>
                  <a:pt x="0" y="498226"/>
                  <a:pt x="5964" y="492271"/>
                  <a:pt x="13351" y="492271"/>
                </a:cubicBezTo>
                <a:lnTo>
                  <a:pt x="20204" y="492271"/>
                </a:lnTo>
                <a:cubicBezTo>
                  <a:pt x="16733" y="434948"/>
                  <a:pt x="88382" y="357628"/>
                  <a:pt x="147126" y="294261"/>
                </a:cubicBezTo>
                <a:cubicBezTo>
                  <a:pt x="147126" y="293105"/>
                  <a:pt x="147126" y="292306"/>
                  <a:pt x="147126" y="291061"/>
                </a:cubicBezTo>
                <a:cubicBezTo>
                  <a:pt x="113749" y="255067"/>
                  <a:pt x="72184" y="210186"/>
                  <a:pt x="46372" y="169216"/>
                </a:cubicBezTo>
                <a:cubicBezTo>
                  <a:pt x="27503" y="139176"/>
                  <a:pt x="18869" y="114114"/>
                  <a:pt x="20204" y="93051"/>
                </a:cubicBezTo>
                <a:lnTo>
                  <a:pt x="13351" y="93051"/>
                </a:lnTo>
                <a:cubicBezTo>
                  <a:pt x="5964" y="93051"/>
                  <a:pt x="0" y="87096"/>
                  <a:pt x="0" y="79809"/>
                </a:cubicBezTo>
                <a:lnTo>
                  <a:pt x="0" y="13331"/>
                </a:lnTo>
                <a:cubicBezTo>
                  <a:pt x="0" y="5955"/>
                  <a:pt x="5964" y="0"/>
                  <a:pt x="13351" y="0"/>
                </a:cubicBez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iconfont-11214-5301924">
            <a:extLst>
              <a:ext uri="{FF2B5EF4-FFF2-40B4-BE49-F238E27FC236}">
                <a16:creationId xmlns:a16="http://schemas.microsoft.com/office/drawing/2014/main" id="{2FF9B475-3698-46FB-B74A-F75E541D5D87}"/>
              </a:ext>
            </a:extLst>
          </p:cNvPr>
          <p:cNvSpPr>
            <a:spLocks/>
          </p:cNvSpPr>
          <p:nvPr/>
        </p:nvSpPr>
        <p:spPr>
          <a:xfrm>
            <a:off x="2180817" y="2046601"/>
            <a:ext cx="273867" cy="263848"/>
          </a:xfrm>
          <a:custGeom>
            <a:avLst/>
            <a:gdLst>
              <a:gd name="T0" fmla="*/ 5440 w 12352"/>
              <a:gd name="T1" fmla="*/ 2269 h 12328"/>
              <a:gd name="T2" fmla="*/ 5040 w 12352"/>
              <a:gd name="T3" fmla="*/ 2669 h 12328"/>
              <a:gd name="T4" fmla="*/ 5040 w 12352"/>
              <a:gd name="T5" fmla="*/ 4451 h 12328"/>
              <a:gd name="T6" fmla="*/ 736 w 12352"/>
              <a:gd name="T7" fmla="*/ 147 h 12328"/>
              <a:gd name="T8" fmla="*/ 180 w 12352"/>
              <a:gd name="T9" fmla="*/ 156 h 12328"/>
              <a:gd name="T10" fmla="*/ 171 w 12352"/>
              <a:gd name="T11" fmla="*/ 712 h 12328"/>
              <a:gd name="T12" fmla="*/ 4475 w 12352"/>
              <a:gd name="T13" fmla="*/ 5016 h 12328"/>
              <a:gd name="T14" fmla="*/ 2693 w 12352"/>
              <a:gd name="T15" fmla="*/ 5016 h 12328"/>
              <a:gd name="T16" fmla="*/ 2293 w 12352"/>
              <a:gd name="T17" fmla="*/ 5416 h 12328"/>
              <a:gd name="T18" fmla="*/ 2693 w 12352"/>
              <a:gd name="T19" fmla="*/ 5816 h 12328"/>
              <a:gd name="T20" fmla="*/ 5445 w 12352"/>
              <a:gd name="T21" fmla="*/ 5816 h 12328"/>
              <a:gd name="T22" fmla="*/ 5845 w 12352"/>
              <a:gd name="T23" fmla="*/ 5416 h 12328"/>
              <a:gd name="T24" fmla="*/ 5845 w 12352"/>
              <a:gd name="T25" fmla="*/ 2669 h 12328"/>
              <a:gd name="T26" fmla="*/ 5440 w 12352"/>
              <a:gd name="T27" fmla="*/ 2269 h 12328"/>
              <a:gd name="T28" fmla="*/ 7877 w 12352"/>
              <a:gd name="T29" fmla="*/ 7288 h 12328"/>
              <a:gd name="T30" fmla="*/ 9659 w 12352"/>
              <a:gd name="T31" fmla="*/ 7288 h 12328"/>
              <a:gd name="T32" fmla="*/ 10059 w 12352"/>
              <a:gd name="T33" fmla="*/ 6888 h 12328"/>
              <a:gd name="T34" fmla="*/ 9659 w 12352"/>
              <a:gd name="T35" fmla="*/ 6488 h 12328"/>
              <a:gd name="T36" fmla="*/ 6912 w 12352"/>
              <a:gd name="T37" fmla="*/ 6488 h 12328"/>
              <a:gd name="T38" fmla="*/ 6512 w 12352"/>
              <a:gd name="T39" fmla="*/ 6888 h 12328"/>
              <a:gd name="T40" fmla="*/ 6512 w 12352"/>
              <a:gd name="T41" fmla="*/ 9640 h 12328"/>
              <a:gd name="T42" fmla="*/ 6912 w 12352"/>
              <a:gd name="T43" fmla="*/ 10040 h 12328"/>
              <a:gd name="T44" fmla="*/ 7312 w 12352"/>
              <a:gd name="T45" fmla="*/ 9640 h 12328"/>
              <a:gd name="T46" fmla="*/ 7312 w 12352"/>
              <a:gd name="T47" fmla="*/ 7853 h 12328"/>
              <a:gd name="T48" fmla="*/ 11616 w 12352"/>
              <a:gd name="T49" fmla="*/ 12157 h 12328"/>
              <a:gd name="T50" fmla="*/ 12191 w 12352"/>
              <a:gd name="T51" fmla="*/ 12167 h 12328"/>
              <a:gd name="T52" fmla="*/ 12181 w 12352"/>
              <a:gd name="T53" fmla="*/ 11592 h 12328"/>
              <a:gd name="T54" fmla="*/ 7877 w 12352"/>
              <a:gd name="T55" fmla="*/ 7288 h 12328"/>
              <a:gd name="T56" fmla="*/ 6757 w 12352"/>
              <a:gd name="T57" fmla="*/ 5789 h 12328"/>
              <a:gd name="T58" fmla="*/ 6912 w 12352"/>
              <a:gd name="T59" fmla="*/ 5821 h 12328"/>
              <a:gd name="T60" fmla="*/ 9664 w 12352"/>
              <a:gd name="T61" fmla="*/ 5821 h 12328"/>
              <a:gd name="T62" fmla="*/ 10064 w 12352"/>
              <a:gd name="T63" fmla="*/ 5421 h 12328"/>
              <a:gd name="T64" fmla="*/ 9664 w 12352"/>
              <a:gd name="T65" fmla="*/ 5021 h 12328"/>
              <a:gd name="T66" fmla="*/ 7877 w 12352"/>
              <a:gd name="T67" fmla="*/ 5021 h 12328"/>
              <a:gd name="T68" fmla="*/ 12181 w 12352"/>
              <a:gd name="T69" fmla="*/ 712 h 12328"/>
              <a:gd name="T70" fmla="*/ 12172 w 12352"/>
              <a:gd name="T71" fmla="*/ 156 h 12328"/>
              <a:gd name="T72" fmla="*/ 11616 w 12352"/>
              <a:gd name="T73" fmla="*/ 147 h 12328"/>
              <a:gd name="T74" fmla="*/ 7312 w 12352"/>
              <a:gd name="T75" fmla="*/ 4451 h 12328"/>
              <a:gd name="T76" fmla="*/ 7312 w 12352"/>
              <a:gd name="T77" fmla="*/ 2669 h 12328"/>
              <a:gd name="T78" fmla="*/ 6912 w 12352"/>
              <a:gd name="T79" fmla="*/ 2269 h 12328"/>
              <a:gd name="T80" fmla="*/ 6512 w 12352"/>
              <a:gd name="T81" fmla="*/ 2669 h 12328"/>
              <a:gd name="T82" fmla="*/ 6512 w 12352"/>
              <a:gd name="T83" fmla="*/ 5421 h 12328"/>
              <a:gd name="T84" fmla="*/ 6757 w 12352"/>
              <a:gd name="T85" fmla="*/ 5789 h 12328"/>
              <a:gd name="T86" fmla="*/ 5595 w 12352"/>
              <a:gd name="T87" fmla="*/ 6515 h 12328"/>
              <a:gd name="T88" fmla="*/ 5440 w 12352"/>
              <a:gd name="T89" fmla="*/ 6483 h 12328"/>
              <a:gd name="T90" fmla="*/ 2693 w 12352"/>
              <a:gd name="T91" fmla="*/ 6483 h 12328"/>
              <a:gd name="T92" fmla="*/ 2293 w 12352"/>
              <a:gd name="T93" fmla="*/ 6883 h 12328"/>
              <a:gd name="T94" fmla="*/ 2693 w 12352"/>
              <a:gd name="T95" fmla="*/ 7283 h 12328"/>
              <a:gd name="T96" fmla="*/ 4475 w 12352"/>
              <a:gd name="T97" fmla="*/ 7283 h 12328"/>
              <a:gd name="T98" fmla="*/ 171 w 12352"/>
              <a:gd name="T99" fmla="*/ 11592 h 12328"/>
              <a:gd name="T100" fmla="*/ 161 w 12352"/>
              <a:gd name="T101" fmla="*/ 12167 h 12328"/>
              <a:gd name="T102" fmla="*/ 736 w 12352"/>
              <a:gd name="T103" fmla="*/ 12157 h 12328"/>
              <a:gd name="T104" fmla="*/ 5040 w 12352"/>
              <a:gd name="T105" fmla="*/ 7853 h 12328"/>
              <a:gd name="T106" fmla="*/ 5040 w 12352"/>
              <a:gd name="T107" fmla="*/ 9640 h 12328"/>
              <a:gd name="T108" fmla="*/ 5440 w 12352"/>
              <a:gd name="T109" fmla="*/ 10040 h 12328"/>
              <a:gd name="T110" fmla="*/ 5840 w 12352"/>
              <a:gd name="T111" fmla="*/ 9640 h 12328"/>
              <a:gd name="T112" fmla="*/ 5840 w 12352"/>
              <a:gd name="T113" fmla="*/ 6888 h 12328"/>
              <a:gd name="T114" fmla="*/ 5595 w 12352"/>
              <a:gd name="T115" fmla="*/ 6520 h 12328"/>
              <a:gd name="T116" fmla="*/ 5595 w 12352"/>
              <a:gd name="T117" fmla="*/ 6515 h 12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352" h="12328">
                <a:moveTo>
                  <a:pt x="5440" y="2269"/>
                </a:moveTo>
                <a:cubicBezTo>
                  <a:pt x="5219" y="2269"/>
                  <a:pt x="5040" y="2448"/>
                  <a:pt x="5040" y="2669"/>
                </a:cubicBezTo>
                <a:lnTo>
                  <a:pt x="5040" y="4451"/>
                </a:lnTo>
                <a:lnTo>
                  <a:pt x="736" y="147"/>
                </a:lnTo>
                <a:cubicBezTo>
                  <a:pt x="578" y="0"/>
                  <a:pt x="333" y="4"/>
                  <a:pt x="180" y="156"/>
                </a:cubicBezTo>
                <a:cubicBezTo>
                  <a:pt x="28" y="309"/>
                  <a:pt x="24" y="554"/>
                  <a:pt x="171" y="712"/>
                </a:cubicBezTo>
                <a:lnTo>
                  <a:pt x="4475" y="5016"/>
                </a:lnTo>
                <a:lnTo>
                  <a:pt x="2693" y="5016"/>
                </a:lnTo>
                <a:cubicBezTo>
                  <a:pt x="2472" y="5016"/>
                  <a:pt x="2293" y="5195"/>
                  <a:pt x="2293" y="5416"/>
                </a:cubicBezTo>
                <a:cubicBezTo>
                  <a:pt x="2293" y="5637"/>
                  <a:pt x="2472" y="5816"/>
                  <a:pt x="2693" y="5816"/>
                </a:cubicBezTo>
                <a:lnTo>
                  <a:pt x="5445" y="5816"/>
                </a:lnTo>
                <a:cubicBezTo>
                  <a:pt x="5666" y="5816"/>
                  <a:pt x="5845" y="5637"/>
                  <a:pt x="5845" y="5416"/>
                </a:cubicBezTo>
                <a:lnTo>
                  <a:pt x="5845" y="2669"/>
                </a:lnTo>
                <a:cubicBezTo>
                  <a:pt x="5845" y="2446"/>
                  <a:pt x="5663" y="2266"/>
                  <a:pt x="5440" y="2269"/>
                </a:cubicBezTo>
                <a:close/>
                <a:moveTo>
                  <a:pt x="7877" y="7288"/>
                </a:moveTo>
                <a:lnTo>
                  <a:pt x="9659" y="7288"/>
                </a:lnTo>
                <a:cubicBezTo>
                  <a:pt x="9880" y="7288"/>
                  <a:pt x="10059" y="7109"/>
                  <a:pt x="10059" y="6888"/>
                </a:cubicBezTo>
                <a:cubicBezTo>
                  <a:pt x="10059" y="6667"/>
                  <a:pt x="9880" y="6488"/>
                  <a:pt x="9659" y="6488"/>
                </a:cubicBezTo>
                <a:lnTo>
                  <a:pt x="6912" y="6488"/>
                </a:lnTo>
                <a:cubicBezTo>
                  <a:pt x="6691" y="6488"/>
                  <a:pt x="6512" y="6667"/>
                  <a:pt x="6512" y="6888"/>
                </a:cubicBezTo>
                <a:lnTo>
                  <a:pt x="6512" y="9640"/>
                </a:lnTo>
                <a:cubicBezTo>
                  <a:pt x="6512" y="9861"/>
                  <a:pt x="6691" y="10040"/>
                  <a:pt x="6912" y="10040"/>
                </a:cubicBezTo>
                <a:cubicBezTo>
                  <a:pt x="7133" y="10040"/>
                  <a:pt x="7312" y="9861"/>
                  <a:pt x="7312" y="9640"/>
                </a:cubicBezTo>
                <a:lnTo>
                  <a:pt x="7312" y="7853"/>
                </a:lnTo>
                <a:lnTo>
                  <a:pt x="11616" y="12157"/>
                </a:lnTo>
                <a:cubicBezTo>
                  <a:pt x="11770" y="12323"/>
                  <a:pt x="12031" y="12328"/>
                  <a:pt x="12191" y="12167"/>
                </a:cubicBezTo>
                <a:cubicBezTo>
                  <a:pt x="12352" y="12007"/>
                  <a:pt x="12347" y="11746"/>
                  <a:pt x="12181" y="11592"/>
                </a:cubicBezTo>
                <a:lnTo>
                  <a:pt x="7877" y="7288"/>
                </a:lnTo>
                <a:close/>
                <a:moveTo>
                  <a:pt x="6757" y="5789"/>
                </a:moveTo>
                <a:cubicBezTo>
                  <a:pt x="6806" y="5810"/>
                  <a:pt x="6859" y="5821"/>
                  <a:pt x="6912" y="5821"/>
                </a:cubicBezTo>
                <a:lnTo>
                  <a:pt x="9664" y="5821"/>
                </a:lnTo>
                <a:cubicBezTo>
                  <a:pt x="9885" y="5821"/>
                  <a:pt x="10064" y="5642"/>
                  <a:pt x="10064" y="5421"/>
                </a:cubicBezTo>
                <a:cubicBezTo>
                  <a:pt x="10064" y="5200"/>
                  <a:pt x="9885" y="5021"/>
                  <a:pt x="9664" y="5021"/>
                </a:cubicBezTo>
                <a:lnTo>
                  <a:pt x="7877" y="5021"/>
                </a:lnTo>
                <a:lnTo>
                  <a:pt x="12181" y="712"/>
                </a:lnTo>
                <a:cubicBezTo>
                  <a:pt x="12328" y="554"/>
                  <a:pt x="12324" y="309"/>
                  <a:pt x="12172" y="156"/>
                </a:cubicBezTo>
                <a:cubicBezTo>
                  <a:pt x="12019" y="4"/>
                  <a:pt x="11774" y="0"/>
                  <a:pt x="11616" y="147"/>
                </a:cubicBezTo>
                <a:lnTo>
                  <a:pt x="7312" y="4451"/>
                </a:lnTo>
                <a:lnTo>
                  <a:pt x="7312" y="2669"/>
                </a:lnTo>
                <a:cubicBezTo>
                  <a:pt x="7312" y="2448"/>
                  <a:pt x="7133" y="2269"/>
                  <a:pt x="6912" y="2269"/>
                </a:cubicBezTo>
                <a:cubicBezTo>
                  <a:pt x="6691" y="2269"/>
                  <a:pt x="6512" y="2448"/>
                  <a:pt x="6512" y="2669"/>
                </a:cubicBezTo>
                <a:lnTo>
                  <a:pt x="6512" y="5421"/>
                </a:lnTo>
                <a:cubicBezTo>
                  <a:pt x="6512" y="5582"/>
                  <a:pt x="6609" y="5727"/>
                  <a:pt x="6757" y="5789"/>
                </a:cubicBezTo>
                <a:close/>
                <a:moveTo>
                  <a:pt x="5595" y="6515"/>
                </a:moveTo>
                <a:cubicBezTo>
                  <a:pt x="5546" y="6494"/>
                  <a:pt x="5493" y="6483"/>
                  <a:pt x="5440" y="6483"/>
                </a:cubicBezTo>
                <a:lnTo>
                  <a:pt x="2693" y="6483"/>
                </a:lnTo>
                <a:cubicBezTo>
                  <a:pt x="2472" y="6483"/>
                  <a:pt x="2293" y="6662"/>
                  <a:pt x="2293" y="6883"/>
                </a:cubicBezTo>
                <a:cubicBezTo>
                  <a:pt x="2293" y="7104"/>
                  <a:pt x="2472" y="7283"/>
                  <a:pt x="2693" y="7283"/>
                </a:cubicBezTo>
                <a:lnTo>
                  <a:pt x="4475" y="7283"/>
                </a:lnTo>
                <a:lnTo>
                  <a:pt x="171" y="11592"/>
                </a:lnTo>
                <a:cubicBezTo>
                  <a:pt x="5" y="11746"/>
                  <a:pt x="0" y="12007"/>
                  <a:pt x="161" y="12167"/>
                </a:cubicBezTo>
                <a:cubicBezTo>
                  <a:pt x="321" y="12328"/>
                  <a:pt x="582" y="12323"/>
                  <a:pt x="736" y="12157"/>
                </a:cubicBezTo>
                <a:lnTo>
                  <a:pt x="5040" y="7853"/>
                </a:lnTo>
                <a:lnTo>
                  <a:pt x="5040" y="9640"/>
                </a:lnTo>
                <a:cubicBezTo>
                  <a:pt x="5040" y="9861"/>
                  <a:pt x="5219" y="10040"/>
                  <a:pt x="5440" y="10040"/>
                </a:cubicBezTo>
                <a:cubicBezTo>
                  <a:pt x="5661" y="10040"/>
                  <a:pt x="5840" y="9861"/>
                  <a:pt x="5840" y="9640"/>
                </a:cubicBezTo>
                <a:lnTo>
                  <a:pt x="5840" y="6888"/>
                </a:lnTo>
                <a:cubicBezTo>
                  <a:pt x="5840" y="6727"/>
                  <a:pt x="5743" y="6582"/>
                  <a:pt x="5595" y="6520"/>
                </a:cubicBezTo>
                <a:lnTo>
                  <a:pt x="5595" y="6515"/>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4537133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98BAB3D1-6EC4-4BAD-8C12-67E1C1E463BD}"/>
              </a:ext>
            </a:extLst>
          </p:cNvPr>
          <p:cNvSpPr/>
          <p:nvPr/>
        </p:nvSpPr>
        <p:spPr>
          <a:xfrm>
            <a:off x="766763" y="1311007"/>
            <a:ext cx="10658475" cy="5728771"/>
          </a:xfrm>
          <a:prstGeom prst="rect">
            <a:avLst/>
          </a:prstGeom>
          <a:solidFill>
            <a:schemeClr val="tx1">
              <a:lumMod val="75000"/>
              <a:lumOff val="25000"/>
              <a:alpha val="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97266964-2DF5-4151-9BA2-33CB5CDD8B9A}"/>
              </a:ext>
            </a:extLst>
          </p:cNvPr>
          <p:cNvSpPr/>
          <p:nvPr/>
        </p:nvSpPr>
        <p:spPr>
          <a:xfrm>
            <a:off x="835446" y="1377108"/>
            <a:ext cx="10521108" cy="5728771"/>
          </a:xfrm>
          <a:prstGeom prst="rect">
            <a:avLst/>
          </a:prstGeom>
          <a:solidFill>
            <a:schemeClr val="tx1">
              <a:lumMod val="75000"/>
              <a:lumOff val="25000"/>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BB5FEB35-0ED8-4313-A107-2BA1739DFBE0}"/>
              </a:ext>
            </a:extLst>
          </p:cNvPr>
          <p:cNvSpPr/>
          <p:nvPr/>
        </p:nvSpPr>
        <p:spPr>
          <a:xfrm>
            <a:off x="907422" y="1443210"/>
            <a:ext cx="10377157" cy="5651653"/>
          </a:xfrm>
          <a:prstGeom prst="rect">
            <a:avLst/>
          </a:prstGeom>
          <a:solidFill>
            <a:schemeClr val="bg1"/>
          </a:solidFill>
          <a:ln>
            <a:noFill/>
          </a:ln>
          <a:effectLst>
            <a:outerShdw blurRad="127000" sx="101000" sy="101000" algn="ctr" rotWithShape="0">
              <a:schemeClr val="bg2">
                <a:lumMod val="50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41A2345A-CDAC-4B1E-BF74-80395A25EE2A}"/>
              </a:ext>
            </a:extLst>
          </p:cNvPr>
          <p:cNvSpPr/>
          <p:nvPr/>
        </p:nvSpPr>
        <p:spPr>
          <a:xfrm>
            <a:off x="7502484" y="1881188"/>
            <a:ext cx="3416949" cy="4299275"/>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表 1">
            <a:extLst>
              <a:ext uri="{FF2B5EF4-FFF2-40B4-BE49-F238E27FC236}">
                <a16:creationId xmlns:a16="http://schemas.microsoft.com/office/drawing/2014/main" id="{DA9111FC-4818-44A4-A3DF-8EAD4CDD0566}"/>
              </a:ext>
            </a:extLst>
          </p:cNvPr>
          <p:cNvGraphicFramePr/>
          <p:nvPr>
            <p:extLst>
              <p:ext uri="{D42A27DB-BD31-4B8C-83A1-F6EECF244321}">
                <p14:modId xmlns:p14="http://schemas.microsoft.com/office/powerpoint/2010/main" val="210560551"/>
              </p:ext>
            </p:extLst>
          </p:nvPr>
        </p:nvGraphicFramePr>
        <p:xfrm>
          <a:off x="1218460" y="1740665"/>
          <a:ext cx="5700135" cy="4605051"/>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a:extLst>
              <a:ext uri="{FF2B5EF4-FFF2-40B4-BE49-F238E27FC236}">
                <a16:creationId xmlns:a16="http://schemas.microsoft.com/office/drawing/2014/main" id="{3191D759-86CB-4D0A-9324-35539233EAC9}"/>
              </a:ext>
            </a:extLst>
          </p:cNvPr>
          <p:cNvSpPr txBox="1"/>
          <p:nvPr/>
        </p:nvSpPr>
        <p:spPr>
          <a:xfrm>
            <a:off x="1527270" y="417233"/>
            <a:ext cx="1870833" cy="430887"/>
          </a:xfrm>
          <a:prstGeom prst="rect">
            <a:avLst/>
          </a:prstGeom>
          <a:noFill/>
        </p:spPr>
        <p:txBody>
          <a:bodyPr wrap="square" lIns="0" tIns="0" rIns="0" bIns="0" rtlCol="0">
            <a:spAutoFit/>
          </a:bodyPr>
          <a:lstStyle/>
          <a:p>
            <a:r>
              <a:rPr lang="zh-CN" altLang="en-US" sz="2800" b="1" dirty="0">
                <a:solidFill>
                  <a:schemeClr val="tx1">
                    <a:lumMod val="75000"/>
                    <a:lumOff val="25000"/>
                  </a:schemeClr>
                </a:solidFill>
                <a:latin typeface="思源黑体 CN Bold" panose="020B0800000000000000" pitchFamily="34" charset="-122"/>
                <a:ea typeface="思源黑体 CN Bold" panose="020B0800000000000000" pitchFamily="34" charset="-122"/>
              </a:rPr>
              <a:t>竞争性风险</a:t>
            </a:r>
          </a:p>
        </p:txBody>
      </p:sp>
      <p:grpSp>
        <p:nvGrpSpPr>
          <p:cNvPr id="7" name="组合 6">
            <a:extLst>
              <a:ext uri="{FF2B5EF4-FFF2-40B4-BE49-F238E27FC236}">
                <a16:creationId xmlns:a16="http://schemas.microsoft.com/office/drawing/2014/main" id="{C23C32B0-CBE5-45D8-AF16-50CE6B8DB81B}"/>
              </a:ext>
            </a:extLst>
          </p:cNvPr>
          <p:cNvGrpSpPr/>
          <p:nvPr/>
        </p:nvGrpSpPr>
        <p:grpSpPr>
          <a:xfrm>
            <a:off x="7685839" y="2615852"/>
            <a:ext cx="3050238" cy="599832"/>
            <a:chOff x="7685839" y="2777086"/>
            <a:chExt cx="3050238" cy="599832"/>
          </a:xfrm>
        </p:grpSpPr>
        <p:sp>
          <p:nvSpPr>
            <p:cNvPr id="3" name="文本框 2">
              <a:extLst>
                <a:ext uri="{FF2B5EF4-FFF2-40B4-BE49-F238E27FC236}">
                  <a16:creationId xmlns:a16="http://schemas.microsoft.com/office/drawing/2014/main" id="{D5599B4B-30A4-407D-A996-E16B61521C37}"/>
                </a:ext>
              </a:extLst>
            </p:cNvPr>
            <p:cNvSpPr txBox="1"/>
            <p:nvPr/>
          </p:nvSpPr>
          <p:spPr>
            <a:xfrm>
              <a:off x="7685839" y="3092032"/>
              <a:ext cx="3050238" cy="284886"/>
            </a:xfrm>
            <a:prstGeom prst="rect">
              <a:avLst/>
            </a:prstGeom>
            <a:noFill/>
          </p:spPr>
          <p:txBody>
            <a:bodyPr wrap="square" lIns="0" tIns="0" rIns="0" bIns="0" rtlCol="0">
              <a:spAutoFit/>
            </a:bodyPr>
            <a:lstStyle/>
            <a:p>
              <a:pPr>
                <a:lnSpc>
                  <a:spcPct val="125000"/>
                </a:lnSpc>
              </a:pPr>
              <a:r>
                <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rPr>
                <a:t>担保机构服务质量和价格上的竞争</a:t>
              </a:r>
              <a:endParaRPr lang="en-US" altLang="zh-CN" sz="1600" dirty="0">
                <a:solidFill>
                  <a:schemeClr val="tx1">
                    <a:lumMod val="65000"/>
                    <a:lumOff val="35000"/>
                  </a:schemeClr>
                </a:solidFill>
                <a:latin typeface="思源黑体 CN Normal" panose="020B0400000000000000" pitchFamily="34" charset="-122"/>
                <a:ea typeface="思源黑体 CN Normal" panose="020B0400000000000000" pitchFamily="34" charset="-122"/>
              </a:endParaRPr>
            </a:p>
          </p:txBody>
        </p:sp>
        <p:sp>
          <p:nvSpPr>
            <p:cNvPr id="26" name="菱形 25">
              <a:extLst>
                <a:ext uri="{FF2B5EF4-FFF2-40B4-BE49-F238E27FC236}">
                  <a16:creationId xmlns:a16="http://schemas.microsoft.com/office/drawing/2014/main" id="{33EC3C17-1F53-4B73-B9C0-0815FFA087BC}"/>
                </a:ext>
              </a:extLst>
            </p:cNvPr>
            <p:cNvSpPr/>
            <p:nvPr/>
          </p:nvSpPr>
          <p:spPr>
            <a:xfrm>
              <a:off x="9077592" y="2777086"/>
              <a:ext cx="266732" cy="266710"/>
            </a:xfrm>
            <a:prstGeom prst="diamond">
              <a:avLst/>
            </a:prstGeom>
            <a:solidFill>
              <a:schemeClr val="accent4">
                <a:lumMod val="60000"/>
                <a:lumOff val="40000"/>
              </a:schemeClr>
            </a:solidFill>
            <a:ln>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8" name="组合 7">
            <a:extLst>
              <a:ext uri="{FF2B5EF4-FFF2-40B4-BE49-F238E27FC236}">
                <a16:creationId xmlns:a16="http://schemas.microsoft.com/office/drawing/2014/main" id="{05B57CDE-3CDC-48A5-A47B-4DE5BA0A57E1}"/>
              </a:ext>
            </a:extLst>
          </p:cNvPr>
          <p:cNvGrpSpPr/>
          <p:nvPr/>
        </p:nvGrpSpPr>
        <p:grpSpPr>
          <a:xfrm>
            <a:off x="7962328" y="3736738"/>
            <a:ext cx="2497260" cy="610179"/>
            <a:chOff x="7962328" y="3962576"/>
            <a:chExt cx="2497260" cy="610179"/>
          </a:xfrm>
        </p:grpSpPr>
        <p:sp>
          <p:nvSpPr>
            <p:cNvPr id="4" name="文本框 3">
              <a:extLst>
                <a:ext uri="{FF2B5EF4-FFF2-40B4-BE49-F238E27FC236}">
                  <a16:creationId xmlns:a16="http://schemas.microsoft.com/office/drawing/2014/main" id="{9220ADDB-9D76-4685-AF8E-91C155011184}"/>
                </a:ext>
              </a:extLst>
            </p:cNvPr>
            <p:cNvSpPr txBox="1"/>
            <p:nvPr/>
          </p:nvSpPr>
          <p:spPr>
            <a:xfrm>
              <a:off x="7962328" y="4288370"/>
              <a:ext cx="2497260" cy="284385"/>
            </a:xfrm>
            <a:prstGeom prst="rect">
              <a:avLst/>
            </a:prstGeom>
            <a:noFill/>
          </p:spPr>
          <p:txBody>
            <a:bodyPr wrap="square" lIns="0" tIns="0" rIns="0" bIns="0" rtlCol="0">
              <a:spAutoFit/>
            </a:bodyPr>
            <a:lstStyle/>
            <a:p>
              <a:pPr>
                <a:lnSpc>
                  <a:spcPct val="125000"/>
                </a:lnSpc>
              </a:pPr>
              <a:r>
                <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rPr>
                <a:t>跨地区担保垄断机构的出现</a:t>
              </a:r>
              <a:endParaRPr lang="en-US" altLang="zh-CN" sz="1600" dirty="0">
                <a:solidFill>
                  <a:schemeClr val="tx1">
                    <a:lumMod val="65000"/>
                    <a:lumOff val="35000"/>
                  </a:schemeClr>
                </a:solidFill>
                <a:latin typeface="思源黑体 CN Normal" panose="020B0400000000000000" pitchFamily="34" charset="-122"/>
                <a:ea typeface="思源黑体 CN Normal" panose="020B0400000000000000" pitchFamily="34" charset="-122"/>
              </a:endParaRPr>
            </a:p>
          </p:txBody>
        </p:sp>
        <p:sp>
          <p:nvSpPr>
            <p:cNvPr id="27" name="菱形 26">
              <a:extLst>
                <a:ext uri="{FF2B5EF4-FFF2-40B4-BE49-F238E27FC236}">
                  <a16:creationId xmlns:a16="http://schemas.microsoft.com/office/drawing/2014/main" id="{F797EE6D-CC46-4E22-8286-E8387EA4605F}"/>
                </a:ext>
              </a:extLst>
            </p:cNvPr>
            <p:cNvSpPr/>
            <p:nvPr/>
          </p:nvSpPr>
          <p:spPr>
            <a:xfrm>
              <a:off x="9077592" y="3962576"/>
              <a:ext cx="266732" cy="266710"/>
            </a:xfrm>
            <a:prstGeom prst="diamond">
              <a:avLst/>
            </a:prstGeom>
            <a:solidFill>
              <a:schemeClr val="accent4"/>
            </a:solidFill>
            <a:ln>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9" name="组合 8">
            <a:extLst>
              <a:ext uri="{FF2B5EF4-FFF2-40B4-BE49-F238E27FC236}">
                <a16:creationId xmlns:a16="http://schemas.microsoft.com/office/drawing/2014/main" id="{58BDA22B-05BD-4D3B-BD1B-53000AEA637F}"/>
              </a:ext>
            </a:extLst>
          </p:cNvPr>
          <p:cNvGrpSpPr/>
          <p:nvPr/>
        </p:nvGrpSpPr>
        <p:grpSpPr>
          <a:xfrm>
            <a:off x="7849574" y="4867971"/>
            <a:ext cx="2722769" cy="616890"/>
            <a:chOff x="7849574" y="5158412"/>
            <a:chExt cx="2722769" cy="616890"/>
          </a:xfrm>
        </p:grpSpPr>
        <p:sp>
          <p:nvSpPr>
            <p:cNvPr id="5" name="文本框 4">
              <a:extLst>
                <a:ext uri="{FF2B5EF4-FFF2-40B4-BE49-F238E27FC236}">
                  <a16:creationId xmlns:a16="http://schemas.microsoft.com/office/drawing/2014/main" id="{AC805E0E-0302-446B-B345-8A3A098D88E8}"/>
                </a:ext>
              </a:extLst>
            </p:cNvPr>
            <p:cNvSpPr txBox="1"/>
            <p:nvPr/>
          </p:nvSpPr>
          <p:spPr>
            <a:xfrm>
              <a:off x="7849574" y="5490416"/>
              <a:ext cx="2722769" cy="284886"/>
            </a:xfrm>
            <a:prstGeom prst="rect">
              <a:avLst/>
            </a:prstGeom>
            <a:noFill/>
          </p:spPr>
          <p:txBody>
            <a:bodyPr wrap="square" lIns="0" tIns="0" rIns="0" bIns="0" rtlCol="0">
              <a:spAutoFit/>
            </a:bodyPr>
            <a:lstStyle/>
            <a:p>
              <a:pPr>
                <a:lnSpc>
                  <a:spcPct val="125000"/>
                </a:lnSpc>
              </a:pPr>
              <a:r>
                <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rPr>
                <a:t>潜在金融控股集团进入担保业</a:t>
              </a:r>
              <a:endParaRPr lang="en-US" altLang="zh-CN" sz="1600" dirty="0">
                <a:solidFill>
                  <a:schemeClr val="tx1">
                    <a:lumMod val="65000"/>
                    <a:lumOff val="35000"/>
                  </a:schemeClr>
                </a:solidFill>
                <a:latin typeface="思源黑体 CN Normal" panose="020B0400000000000000" pitchFamily="34" charset="-122"/>
                <a:ea typeface="思源黑体 CN Normal" panose="020B0400000000000000" pitchFamily="34" charset="-122"/>
              </a:endParaRPr>
            </a:p>
          </p:txBody>
        </p:sp>
        <p:sp>
          <p:nvSpPr>
            <p:cNvPr id="28" name="菱形 27">
              <a:extLst>
                <a:ext uri="{FF2B5EF4-FFF2-40B4-BE49-F238E27FC236}">
                  <a16:creationId xmlns:a16="http://schemas.microsoft.com/office/drawing/2014/main" id="{EE6F8990-D97B-4DEA-8ED0-3CF93DAC324A}"/>
                </a:ext>
              </a:extLst>
            </p:cNvPr>
            <p:cNvSpPr/>
            <p:nvPr/>
          </p:nvSpPr>
          <p:spPr>
            <a:xfrm>
              <a:off x="9077592" y="5158412"/>
              <a:ext cx="266732" cy="266710"/>
            </a:xfrm>
            <a:prstGeom prst="diamond">
              <a:avLst/>
            </a:prstGeom>
            <a:solidFill>
              <a:schemeClr val="accent4">
                <a:lumMod val="75000"/>
              </a:schemeClr>
            </a:solidFill>
            <a:ln>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4311513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id="{210FBFFE-1598-4788-80CD-C319B4064BB5}"/>
              </a:ext>
            </a:extLst>
          </p:cNvPr>
          <p:cNvSpPr/>
          <p:nvPr/>
        </p:nvSpPr>
        <p:spPr>
          <a:xfrm>
            <a:off x="778338" y="1967699"/>
            <a:ext cx="3041308" cy="4166886"/>
          </a:xfrm>
          <a:prstGeom prst="rect">
            <a:avLst/>
          </a:prstGeom>
          <a:solidFill>
            <a:schemeClr val="bg1"/>
          </a:solidFill>
          <a:ln>
            <a:noFill/>
          </a:ln>
          <a:effectLst>
            <a:outerShdw blurRad="1524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FB36E728-D0EF-4588-A0D2-280B4D21A531}"/>
              </a:ext>
            </a:extLst>
          </p:cNvPr>
          <p:cNvSpPr/>
          <p:nvPr/>
        </p:nvSpPr>
        <p:spPr>
          <a:xfrm>
            <a:off x="4575346" y="1967699"/>
            <a:ext cx="3041308" cy="4166886"/>
          </a:xfrm>
          <a:prstGeom prst="rect">
            <a:avLst/>
          </a:prstGeom>
          <a:solidFill>
            <a:schemeClr val="bg1"/>
          </a:solidFill>
          <a:ln>
            <a:noFill/>
          </a:ln>
          <a:effectLst>
            <a:outerShdw blurRad="1524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ACA877F6-B489-448B-B746-E7B9318350EC}"/>
              </a:ext>
            </a:extLst>
          </p:cNvPr>
          <p:cNvSpPr/>
          <p:nvPr/>
        </p:nvSpPr>
        <p:spPr>
          <a:xfrm>
            <a:off x="8372354" y="1967699"/>
            <a:ext cx="3041308" cy="4166886"/>
          </a:xfrm>
          <a:prstGeom prst="rect">
            <a:avLst/>
          </a:prstGeom>
          <a:solidFill>
            <a:schemeClr val="bg1"/>
          </a:solidFill>
          <a:ln>
            <a:noFill/>
          </a:ln>
          <a:effectLst>
            <a:outerShdw blurRad="1524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矩形 28">
            <a:extLst>
              <a:ext uri="{FF2B5EF4-FFF2-40B4-BE49-F238E27FC236}">
                <a16:creationId xmlns:a16="http://schemas.microsoft.com/office/drawing/2014/main" id="{57068DAA-1466-4B51-A403-396712622BF7}"/>
              </a:ext>
            </a:extLst>
          </p:cNvPr>
          <p:cNvSpPr/>
          <p:nvPr/>
        </p:nvSpPr>
        <p:spPr>
          <a:xfrm>
            <a:off x="778338" y="1458409"/>
            <a:ext cx="3041308" cy="125006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13C8EC94-A9A8-4122-8739-2F2043FE0BF7}"/>
              </a:ext>
            </a:extLst>
          </p:cNvPr>
          <p:cNvSpPr/>
          <p:nvPr/>
        </p:nvSpPr>
        <p:spPr>
          <a:xfrm>
            <a:off x="4575346" y="1458409"/>
            <a:ext cx="3041308" cy="125006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B0F3A784-AEEC-4B48-B9AF-F86D8F119179}"/>
              </a:ext>
            </a:extLst>
          </p:cNvPr>
          <p:cNvSpPr/>
          <p:nvPr/>
        </p:nvSpPr>
        <p:spPr>
          <a:xfrm>
            <a:off x="8372354" y="1458409"/>
            <a:ext cx="3041308" cy="125006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C06F16E3-28D4-4B06-BDE7-5364E058ABB0}"/>
              </a:ext>
            </a:extLst>
          </p:cNvPr>
          <p:cNvSpPr txBox="1">
            <a:spLocks/>
          </p:cNvSpPr>
          <p:nvPr/>
        </p:nvSpPr>
        <p:spPr>
          <a:xfrm>
            <a:off x="1527270" y="417233"/>
            <a:ext cx="1870833" cy="430887"/>
          </a:xfrm>
          <a:prstGeom prst="rect">
            <a:avLst/>
          </a:prstGeom>
          <a:noFill/>
        </p:spPr>
        <p:txBody>
          <a:bodyPr wrap="square" lIns="0" tIns="0" rIns="0" bIns="0" rtlCol="0">
            <a:spAutoFit/>
          </a:bodyPr>
          <a:lstStyle/>
          <a:p>
            <a:r>
              <a:rPr lang="zh-CN" altLang="en-US" sz="2800" b="1" dirty="0">
                <a:solidFill>
                  <a:schemeClr val="tx1">
                    <a:lumMod val="75000"/>
                    <a:lumOff val="25000"/>
                  </a:schemeClr>
                </a:solidFill>
                <a:latin typeface="思源黑体 CN Bold" panose="020B0800000000000000" pitchFamily="34" charset="-122"/>
                <a:ea typeface="思源黑体 CN Bold" panose="020B0800000000000000" pitchFamily="34" charset="-122"/>
              </a:rPr>
              <a:t>政策性风险</a:t>
            </a:r>
          </a:p>
        </p:txBody>
      </p:sp>
      <p:sp>
        <p:nvSpPr>
          <p:cNvPr id="11" name="文本框 10">
            <a:extLst>
              <a:ext uri="{FF2B5EF4-FFF2-40B4-BE49-F238E27FC236}">
                <a16:creationId xmlns:a16="http://schemas.microsoft.com/office/drawing/2014/main" id="{3513B8BA-A936-4488-BB75-653D95F5B392}"/>
              </a:ext>
            </a:extLst>
          </p:cNvPr>
          <p:cNvSpPr txBox="1"/>
          <p:nvPr/>
        </p:nvSpPr>
        <p:spPr>
          <a:xfrm>
            <a:off x="973108" y="2933843"/>
            <a:ext cx="2533440" cy="900439"/>
          </a:xfrm>
          <a:prstGeom prst="rect">
            <a:avLst/>
          </a:prstGeom>
          <a:noFill/>
        </p:spPr>
        <p:txBody>
          <a:bodyPr wrap="square" lIns="0" tIns="0" rIns="0" bIns="0" rtlCol="0">
            <a:spAutoFit/>
          </a:bodyPr>
          <a:lstStyle>
            <a:defPPr>
              <a:defRPr lang="zh-CN"/>
            </a:defPPr>
            <a:lvl1pP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285750" indent="-193675" algn="just">
              <a:buClr>
                <a:schemeClr val="accent4">
                  <a:lumMod val="60000"/>
                  <a:lumOff val="40000"/>
                </a:schemeClr>
              </a:buClr>
              <a:buSzPct val="50000"/>
              <a:buFont typeface="Wingdings" panose="05000000000000000000" pitchFamily="2" charset="2"/>
              <a:buChar char="u"/>
            </a:pPr>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中国担保市场的政策性风险首先是商业担保是否有政策上的可逆性</a:t>
            </a:r>
            <a:endParaRPr lang="en-US" altLang="zh-CN" dirty="0">
              <a:solidFill>
                <a:schemeClr val="tx1">
                  <a:lumMod val="50000"/>
                  <a:lumOff val="50000"/>
                </a:schemeClr>
              </a:solidFill>
              <a:latin typeface="思源黑体 CN Normal" panose="020B0400000000000000" pitchFamily="34" charset="-122"/>
              <a:ea typeface="思源黑体 CN Normal" panose="020B0400000000000000" pitchFamily="34" charset="-122"/>
            </a:endParaRPr>
          </a:p>
        </p:txBody>
      </p:sp>
      <p:sp>
        <p:nvSpPr>
          <p:cNvPr id="12" name="文本框 11">
            <a:extLst>
              <a:ext uri="{FF2B5EF4-FFF2-40B4-BE49-F238E27FC236}">
                <a16:creationId xmlns:a16="http://schemas.microsoft.com/office/drawing/2014/main" id="{F2085A4B-7925-4395-B92C-1A41AB26AF6D}"/>
              </a:ext>
            </a:extLst>
          </p:cNvPr>
          <p:cNvSpPr txBox="1"/>
          <p:nvPr/>
        </p:nvSpPr>
        <p:spPr>
          <a:xfrm>
            <a:off x="975997" y="4021267"/>
            <a:ext cx="2542125" cy="1208216"/>
          </a:xfrm>
          <a:prstGeom prst="rect">
            <a:avLst/>
          </a:prstGeom>
          <a:noFill/>
        </p:spPr>
        <p:txBody>
          <a:bodyPr wrap="square" lIns="0" tIns="0" rIns="0" bIns="0" rtlCol="0">
            <a:spAutoFit/>
          </a:bodyPr>
          <a:lstStyle>
            <a:defPPr>
              <a:defRPr lang="zh-CN"/>
            </a:defPPr>
            <a:lvl1pPr algn="just">
              <a:lnSpc>
                <a:spcPct val="125000"/>
              </a:lnSpc>
              <a:defRPr sz="1600">
                <a:solidFill>
                  <a:schemeClr val="tx1">
                    <a:lumMod val="50000"/>
                    <a:lumOff val="50000"/>
                  </a:schemeClr>
                </a:solidFill>
                <a:latin typeface="思源黑体 CN Normal" panose="020B0400000000000000" pitchFamily="34" charset="-122"/>
                <a:ea typeface="思源黑体 CN Normal" panose="020B0400000000000000" pitchFamily="34" charset="-122"/>
              </a:defRPr>
            </a:lvl1pPr>
          </a:lstStyle>
          <a:p>
            <a:pPr marL="285750" indent="-193675">
              <a:buClr>
                <a:schemeClr val="accent4">
                  <a:lumMod val="60000"/>
                  <a:lumOff val="40000"/>
                </a:schemeClr>
              </a:buClr>
              <a:buSzPct val="50000"/>
              <a:buFont typeface="Wingdings" panose="05000000000000000000" pitchFamily="2" charset="2"/>
              <a:buChar char="u"/>
            </a:pPr>
            <a:r>
              <a:rPr lang="zh-CN" altLang="en-US" dirty="0"/>
              <a:t>肯定地说，除非是中国改革的市场化取向有可逆性取消商业担保的政策风险才有可能出现</a:t>
            </a:r>
          </a:p>
        </p:txBody>
      </p:sp>
      <p:sp>
        <p:nvSpPr>
          <p:cNvPr id="13" name="文本框 12">
            <a:extLst>
              <a:ext uri="{FF2B5EF4-FFF2-40B4-BE49-F238E27FC236}">
                <a16:creationId xmlns:a16="http://schemas.microsoft.com/office/drawing/2014/main" id="{5A5F46DD-974D-4775-84FA-AF7B2A0367E5}"/>
              </a:ext>
            </a:extLst>
          </p:cNvPr>
          <p:cNvSpPr txBox="1"/>
          <p:nvPr/>
        </p:nvSpPr>
        <p:spPr>
          <a:xfrm>
            <a:off x="4776052" y="2933843"/>
            <a:ext cx="2538714" cy="895245"/>
          </a:xfrm>
          <a:prstGeom prst="rect">
            <a:avLst/>
          </a:prstGeom>
          <a:noFill/>
        </p:spPr>
        <p:txBody>
          <a:bodyPr wrap="square" lIns="0" tIns="0" rIns="0" bIns="0" rtlCol="0">
            <a:spAutoFit/>
          </a:bodyPr>
          <a:lstStyle>
            <a:defPPr>
              <a:defRPr lang="zh-CN"/>
            </a:defPPr>
            <a:lvl1pPr algn="just">
              <a:lnSpc>
                <a:spcPct val="125000"/>
              </a:lnSpc>
              <a:defRPr sz="1600">
                <a:solidFill>
                  <a:schemeClr val="tx1">
                    <a:lumMod val="50000"/>
                    <a:lumOff val="50000"/>
                  </a:schemeClr>
                </a:solidFill>
                <a:latin typeface="思源黑体 CN Normal" panose="020B0400000000000000" pitchFamily="34" charset="-122"/>
                <a:ea typeface="思源黑体 CN Normal" panose="020B0400000000000000" pitchFamily="34" charset="-122"/>
              </a:defRPr>
            </a:lvl1pPr>
          </a:lstStyle>
          <a:p>
            <a:pPr marL="285750" indent="-193675">
              <a:buClr>
                <a:schemeClr val="accent4">
                  <a:lumMod val="60000"/>
                  <a:lumOff val="40000"/>
                </a:schemeClr>
              </a:buClr>
              <a:buSzPct val="50000"/>
              <a:buFont typeface="Wingdings" panose="05000000000000000000" pitchFamily="2" charset="2"/>
              <a:buChar char="u"/>
            </a:pPr>
            <a:r>
              <a:rPr lang="zh-CN" altLang="en-US" dirty="0"/>
              <a:t>国家经贸委在担保业的市场准入和费率方面均颁发了一些条例</a:t>
            </a:r>
          </a:p>
        </p:txBody>
      </p:sp>
      <p:sp>
        <p:nvSpPr>
          <p:cNvPr id="14" name="文本框 13">
            <a:extLst>
              <a:ext uri="{FF2B5EF4-FFF2-40B4-BE49-F238E27FC236}">
                <a16:creationId xmlns:a16="http://schemas.microsoft.com/office/drawing/2014/main" id="{22FA98FE-1F1A-492F-9D2E-9EF3316780F3}"/>
              </a:ext>
            </a:extLst>
          </p:cNvPr>
          <p:cNvSpPr txBox="1"/>
          <p:nvPr/>
        </p:nvSpPr>
        <p:spPr>
          <a:xfrm>
            <a:off x="4781550" y="4021267"/>
            <a:ext cx="2522220" cy="1823769"/>
          </a:xfrm>
          <a:prstGeom prst="rect">
            <a:avLst/>
          </a:prstGeom>
          <a:noFill/>
        </p:spPr>
        <p:txBody>
          <a:bodyPr wrap="square" lIns="0" tIns="0" rIns="0" bIns="0" rtlCol="0">
            <a:spAutoFit/>
          </a:bodyPr>
          <a:lstStyle>
            <a:defPPr>
              <a:defRPr lang="zh-CN"/>
            </a:defPPr>
            <a:lvl1pPr algn="just">
              <a:lnSpc>
                <a:spcPct val="125000"/>
              </a:lnSpc>
              <a:defRPr sz="1600">
                <a:solidFill>
                  <a:schemeClr val="tx1">
                    <a:lumMod val="50000"/>
                    <a:lumOff val="50000"/>
                  </a:schemeClr>
                </a:solidFill>
                <a:latin typeface="思源黑体 CN Normal" panose="020B0400000000000000" pitchFamily="34" charset="-122"/>
                <a:ea typeface="思源黑体 CN Normal" panose="020B0400000000000000" pitchFamily="34" charset="-122"/>
              </a:defRPr>
            </a:lvl1pPr>
          </a:lstStyle>
          <a:p>
            <a:pPr marL="285750" indent="-193675">
              <a:buClr>
                <a:schemeClr val="accent4">
                  <a:lumMod val="60000"/>
                  <a:lumOff val="40000"/>
                </a:schemeClr>
              </a:buClr>
              <a:buSzPct val="50000"/>
              <a:buFont typeface="Wingdings" panose="05000000000000000000" pitchFamily="2" charset="2"/>
              <a:buChar char="u"/>
            </a:pPr>
            <a:r>
              <a:rPr lang="zh-CN" altLang="en-US" dirty="0"/>
              <a:t>中国人大已组织包括担保负责人在内的专家小组</a:t>
            </a:r>
            <a:r>
              <a:rPr lang="en-US" altLang="zh-CN" dirty="0"/>
              <a:t>, </a:t>
            </a:r>
            <a:r>
              <a:rPr lang="zh-CN" altLang="en-US" dirty="0"/>
              <a:t>起草中国的</a:t>
            </a:r>
            <a:r>
              <a:rPr lang="en-US" altLang="zh-CN" dirty="0"/>
              <a:t>《</a:t>
            </a:r>
            <a:r>
              <a:rPr lang="zh-CN" altLang="en-US" dirty="0"/>
              <a:t>中小企业促进法</a:t>
            </a:r>
            <a:r>
              <a:rPr lang="en-US" altLang="zh-CN" dirty="0"/>
              <a:t>》, </a:t>
            </a:r>
            <a:r>
              <a:rPr lang="zh-CN" altLang="en-US" dirty="0"/>
              <a:t>从而最终以立法形式</a:t>
            </a:r>
            <a:r>
              <a:rPr lang="en-US" altLang="zh-CN" dirty="0"/>
              <a:t>, </a:t>
            </a:r>
            <a:r>
              <a:rPr lang="zh-CN" altLang="en-US" dirty="0"/>
              <a:t>确定担保业对中小企业发展的地位</a:t>
            </a:r>
          </a:p>
        </p:txBody>
      </p:sp>
      <p:sp>
        <p:nvSpPr>
          <p:cNvPr id="15" name="文本框 14">
            <a:extLst>
              <a:ext uri="{FF2B5EF4-FFF2-40B4-BE49-F238E27FC236}">
                <a16:creationId xmlns:a16="http://schemas.microsoft.com/office/drawing/2014/main" id="{02A05F94-A6A3-4F01-824D-05CE512C5732}"/>
              </a:ext>
            </a:extLst>
          </p:cNvPr>
          <p:cNvSpPr txBox="1"/>
          <p:nvPr/>
        </p:nvSpPr>
        <p:spPr>
          <a:xfrm>
            <a:off x="8578925" y="4021267"/>
            <a:ext cx="2531036" cy="1515992"/>
          </a:xfrm>
          <a:prstGeom prst="rect">
            <a:avLst/>
          </a:prstGeom>
          <a:noFill/>
        </p:spPr>
        <p:txBody>
          <a:bodyPr wrap="square" lIns="0" tIns="0" rIns="0" bIns="0" rtlCol="0">
            <a:spAutoFit/>
          </a:bodyPr>
          <a:lstStyle>
            <a:defPPr>
              <a:defRPr lang="zh-CN"/>
            </a:defPPr>
            <a:lvl1pPr algn="just">
              <a:lnSpc>
                <a:spcPct val="125000"/>
              </a:lnSpc>
              <a:defRPr sz="1600">
                <a:solidFill>
                  <a:schemeClr val="tx1">
                    <a:lumMod val="50000"/>
                    <a:lumOff val="50000"/>
                  </a:schemeClr>
                </a:solidFill>
                <a:latin typeface="思源黑体 CN Normal" panose="020B0400000000000000" pitchFamily="34" charset="-122"/>
                <a:ea typeface="思源黑体 CN Normal" panose="020B0400000000000000" pitchFamily="34" charset="-122"/>
              </a:defRPr>
            </a:lvl1pPr>
          </a:lstStyle>
          <a:p>
            <a:pPr marL="285750" indent="-193675">
              <a:buClr>
                <a:schemeClr val="accent4">
                  <a:lumMod val="60000"/>
                  <a:lumOff val="40000"/>
                </a:schemeClr>
              </a:buClr>
              <a:buSzPct val="50000"/>
              <a:buFont typeface="Wingdings" panose="05000000000000000000" pitchFamily="2" charset="2"/>
              <a:buChar char="u"/>
            </a:pPr>
            <a:r>
              <a:rPr lang="zh-CN" altLang="en-US" dirty="0"/>
              <a:t>国家经贸委制定的促进担保业发展的一系列税收和成本核算上的优惠政策</a:t>
            </a:r>
            <a:r>
              <a:rPr lang="en-US" altLang="zh-CN" dirty="0"/>
              <a:t>, </a:t>
            </a:r>
            <a:r>
              <a:rPr lang="zh-CN" altLang="en-US" dirty="0"/>
              <a:t>有很大的可能性在担保业发展成熟后被逐步取消</a:t>
            </a:r>
          </a:p>
        </p:txBody>
      </p:sp>
      <p:sp>
        <p:nvSpPr>
          <p:cNvPr id="16" name="文本框 15">
            <a:extLst>
              <a:ext uri="{FF2B5EF4-FFF2-40B4-BE49-F238E27FC236}">
                <a16:creationId xmlns:a16="http://schemas.microsoft.com/office/drawing/2014/main" id="{BC41B63C-77B9-4826-A379-8C3F502236A5}"/>
              </a:ext>
            </a:extLst>
          </p:cNvPr>
          <p:cNvSpPr txBox="1"/>
          <p:nvPr/>
        </p:nvSpPr>
        <p:spPr>
          <a:xfrm>
            <a:off x="8578778" y="2933843"/>
            <a:ext cx="2554042" cy="592663"/>
          </a:xfrm>
          <a:prstGeom prst="rect">
            <a:avLst/>
          </a:prstGeom>
          <a:noFill/>
        </p:spPr>
        <p:txBody>
          <a:bodyPr wrap="square" lIns="0" tIns="0" rIns="0" bIns="0" rtlCol="0">
            <a:spAutoFit/>
          </a:bodyPr>
          <a:lstStyle>
            <a:defPPr>
              <a:defRPr lang="zh-CN"/>
            </a:defPPr>
            <a:lvl1pPr algn="just">
              <a:lnSpc>
                <a:spcPct val="125000"/>
              </a:lnSpc>
              <a:defRPr sz="1600">
                <a:solidFill>
                  <a:schemeClr val="tx1">
                    <a:lumMod val="50000"/>
                    <a:lumOff val="50000"/>
                  </a:schemeClr>
                </a:solidFill>
                <a:latin typeface="思源黑体 CN Normal" panose="020B0400000000000000" pitchFamily="34" charset="-122"/>
                <a:ea typeface="思源黑体 CN Normal" panose="020B0400000000000000" pitchFamily="34" charset="-122"/>
              </a:defRPr>
            </a:lvl1pPr>
          </a:lstStyle>
          <a:p>
            <a:pPr marL="285750" indent="-193675">
              <a:buClr>
                <a:schemeClr val="accent4">
                  <a:lumMod val="60000"/>
                  <a:lumOff val="40000"/>
                </a:schemeClr>
              </a:buClr>
              <a:buSzPct val="50000"/>
              <a:buFont typeface="Wingdings" panose="05000000000000000000" pitchFamily="2" charset="2"/>
              <a:buChar char="u"/>
            </a:pPr>
            <a:r>
              <a:rPr lang="zh-CN" altLang="en-US" dirty="0"/>
              <a:t>政府将担保收费压到成本之下的政策风险极小</a:t>
            </a:r>
          </a:p>
        </p:txBody>
      </p:sp>
      <p:sp>
        <p:nvSpPr>
          <p:cNvPr id="39" name="任意多边形: 形状 38">
            <a:extLst>
              <a:ext uri="{FF2B5EF4-FFF2-40B4-BE49-F238E27FC236}">
                <a16:creationId xmlns:a16="http://schemas.microsoft.com/office/drawing/2014/main" id="{5A2097D8-29B3-462E-A2CC-D2F857B2CB23}"/>
              </a:ext>
            </a:extLst>
          </p:cNvPr>
          <p:cNvSpPr/>
          <p:nvPr/>
        </p:nvSpPr>
        <p:spPr>
          <a:xfrm rot="527211">
            <a:off x="1096247" y="1423537"/>
            <a:ext cx="404761" cy="1083034"/>
          </a:xfrm>
          <a:custGeom>
            <a:avLst/>
            <a:gdLst>
              <a:gd name="connsiteX0" fmla="*/ 208991 w 404761"/>
              <a:gd name="connsiteY0" fmla="*/ 29689 h 1325742"/>
              <a:gd name="connsiteX1" fmla="*/ 404761 w 404761"/>
              <a:gd name="connsiteY1" fmla="*/ 0 h 1325742"/>
              <a:gd name="connsiteX2" fmla="*/ 195770 w 404761"/>
              <a:gd name="connsiteY2" fmla="*/ 1296053 h 1325742"/>
              <a:gd name="connsiteX3" fmla="*/ 0 w 404761"/>
              <a:gd name="connsiteY3" fmla="*/ 1325742 h 1325742"/>
              <a:gd name="connsiteX4" fmla="*/ 208991 w 404761"/>
              <a:gd name="connsiteY4" fmla="*/ 29689 h 1325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761" h="1325742">
                <a:moveTo>
                  <a:pt x="208991" y="29689"/>
                </a:moveTo>
                <a:lnTo>
                  <a:pt x="404761" y="0"/>
                </a:lnTo>
                <a:lnTo>
                  <a:pt x="195770" y="1296053"/>
                </a:lnTo>
                <a:lnTo>
                  <a:pt x="0" y="1325742"/>
                </a:lnTo>
                <a:lnTo>
                  <a:pt x="208991" y="29689"/>
                </a:lnTo>
                <a:close/>
              </a:path>
            </a:pathLst>
          </a:custGeom>
          <a:gradFill>
            <a:gsLst>
              <a:gs pos="0">
                <a:schemeClr val="accent4">
                  <a:lumMod val="60000"/>
                  <a:lumOff val="40000"/>
                  <a:alpha val="80000"/>
                </a:schemeClr>
              </a:gs>
              <a:gs pos="91000">
                <a:schemeClr val="accent4">
                  <a:lumMod val="60000"/>
                  <a:lumOff val="4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任意多边形: 形状 44">
            <a:extLst>
              <a:ext uri="{FF2B5EF4-FFF2-40B4-BE49-F238E27FC236}">
                <a16:creationId xmlns:a16="http://schemas.microsoft.com/office/drawing/2014/main" id="{55CBD846-F889-42D5-86A1-CDC4A38D9D3E}"/>
              </a:ext>
            </a:extLst>
          </p:cNvPr>
          <p:cNvSpPr/>
          <p:nvPr/>
        </p:nvSpPr>
        <p:spPr>
          <a:xfrm>
            <a:off x="1713053" y="1458409"/>
            <a:ext cx="2106594" cy="1250066"/>
          </a:xfrm>
          <a:custGeom>
            <a:avLst/>
            <a:gdLst>
              <a:gd name="connsiteX0" fmla="*/ 501089 w 1844442"/>
              <a:gd name="connsiteY0" fmla="*/ 0 h 1250066"/>
              <a:gd name="connsiteX1" fmla="*/ 1844442 w 1844442"/>
              <a:gd name="connsiteY1" fmla="*/ 0 h 1250066"/>
              <a:gd name="connsiteX2" fmla="*/ 1844442 w 1844442"/>
              <a:gd name="connsiteY2" fmla="*/ 1250066 h 1250066"/>
              <a:gd name="connsiteX3" fmla="*/ 0 w 1844442"/>
              <a:gd name="connsiteY3" fmla="*/ 1250066 h 1250066"/>
              <a:gd name="connsiteX4" fmla="*/ 501089 w 1844442"/>
              <a:gd name="connsiteY4" fmla="*/ 0 h 1250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442" h="1250066">
                <a:moveTo>
                  <a:pt x="501089" y="0"/>
                </a:moveTo>
                <a:lnTo>
                  <a:pt x="1844442" y="0"/>
                </a:lnTo>
                <a:lnTo>
                  <a:pt x="1844442" y="1250066"/>
                </a:lnTo>
                <a:lnTo>
                  <a:pt x="0" y="1250066"/>
                </a:lnTo>
                <a:lnTo>
                  <a:pt x="501089" y="0"/>
                </a:lnTo>
                <a:close/>
              </a:path>
            </a:pathLst>
          </a:custGeom>
          <a:gradFill>
            <a:gsLst>
              <a:gs pos="0">
                <a:schemeClr val="bg1">
                  <a:lumMod val="85000"/>
                  <a:alpha val="20000"/>
                </a:schemeClr>
              </a:gs>
              <a:gs pos="77000">
                <a:schemeClr val="bg1">
                  <a:lumMod val="8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任意多边形: 形状 46">
            <a:extLst>
              <a:ext uri="{FF2B5EF4-FFF2-40B4-BE49-F238E27FC236}">
                <a16:creationId xmlns:a16="http://schemas.microsoft.com/office/drawing/2014/main" id="{87E33295-61A1-4C33-9F01-548117E68EC6}"/>
              </a:ext>
            </a:extLst>
          </p:cNvPr>
          <p:cNvSpPr/>
          <p:nvPr/>
        </p:nvSpPr>
        <p:spPr>
          <a:xfrm rot="517401">
            <a:off x="3000818" y="1666607"/>
            <a:ext cx="404761" cy="1083034"/>
          </a:xfrm>
          <a:custGeom>
            <a:avLst/>
            <a:gdLst>
              <a:gd name="connsiteX0" fmla="*/ 208991 w 404761"/>
              <a:gd name="connsiteY0" fmla="*/ 29689 h 1325742"/>
              <a:gd name="connsiteX1" fmla="*/ 404761 w 404761"/>
              <a:gd name="connsiteY1" fmla="*/ 0 h 1325742"/>
              <a:gd name="connsiteX2" fmla="*/ 195770 w 404761"/>
              <a:gd name="connsiteY2" fmla="*/ 1296053 h 1325742"/>
              <a:gd name="connsiteX3" fmla="*/ 0 w 404761"/>
              <a:gd name="connsiteY3" fmla="*/ 1325742 h 1325742"/>
              <a:gd name="connsiteX4" fmla="*/ 208991 w 404761"/>
              <a:gd name="connsiteY4" fmla="*/ 29689 h 1325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761" h="1325742">
                <a:moveTo>
                  <a:pt x="208991" y="29689"/>
                </a:moveTo>
                <a:lnTo>
                  <a:pt x="404761" y="0"/>
                </a:lnTo>
                <a:lnTo>
                  <a:pt x="195770" y="1296053"/>
                </a:lnTo>
                <a:lnTo>
                  <a:pt x="0" y="1325742"/>
                </a:lnTo>
                <a:lnTo>
                  <a:pt x="208991" y="29689"/>
                </a:lnTo>
                <a:close/>
              </a:path>
            </a:pathLst>
          </a:custGeom>
          <a:gradFill>
            <a:gsLst>
              <a:gs pos="18000">
                <a:schemeClr val="accent4">
                  <a:lumMod val="60000"/>
                  <a:lumOff val="40000"/>
                  <a:alpha val="0"/>
                </a:schemeClr>
              </a:gs>
              <a:gs pos="100000">
                <a:schemeClr val="accent4">
                  <a:lumMod val="60000"/>
                  <a:lumOff val="40000"/>
                  <a:alpha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9" name="任意多边形: 形状 48">
            <a:extLst>
              <a:ext uri="{FF2B5EF4-FFF2-40B4-BE49-F238E27FC236}">
                <a16:creationId xmlns:a16="http://schemas.microsoft.com/office/drawing/2014/main" id="{DEFF7289-CE86-4F96-827A-867E85CAB25E}"/>
              </a:ext>
            </a:extLst>
          </p:cNvPr>
          <p:cNvSpPr/>
          <p:nvPr/>
        </p:nvSpPr>
        <p:spPr>
          <a:xfrm>
            <a:off x="5497976" y="1458409"/>
            <a:ext cx="2106594" cy="1250066"/>
          </a:xfrm>
          <a:custGeom>
            <a:avLst/>
            <a:gdLst>
              <a:gd name="connsiteX0" fmla="*/ 501089 w 1844442"/>
              <a:gd name="connsiteY0" fmla="*/ 0 h 1250066"/>
              <a:gd name="connsiteX1" fmla="*/ 1844442 w 1844442"/>
              <a:gd name="connsiteY1" fmla="*/ 0 h 1250066"/>
              <a:gd name="connsiteX2" fmla="*/ 1844442 w 1844442"/>
              <a:gd name="connsiteY2" fmla="*/ 1250066 h 1250066"/>
              <a:gd name="connsiteX3" fmla="*/ 0 w 1844442"/>
              <a:gd name="connsiteY3" fmla="*/ 1250066 h 1250066"/>
              <a:gd name="connsiteX4" fmla="*/ 501089 w 1844442"/>
              <a:gd name="connsiteY4" fmla="*/ 0 h 1250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442" h="1250066">
                <a:moveTo>
                  <a:pt x="501089" y="0"/>
                </a:moveTo>
                <a:lnTo>
                  <a:pt x="1844442" y="0"/>
                </a:lnTo>
                <a:lnTo>
                  <a:pt x="1844442" y="1250066"/>
                </a:lnTo>
                <a:lnTo>
                  <a:pt x="0" y="1250066"/>
                </a:lnTo>
                <a:lnTo>
                  <a:pt x="501089" y="0"/>
                </a:lnTo>
                <a:close/>
              </a:path>
            </a:pathLst>
          </a:custGeom>
          <a:gradFill>
            <a:gsLst>
              <a:gs pos="0">
                <a:schemeClr val="bg1">
                  <a:lumMod val="85000"/>
                  <a:alpha val="20000"/>
                </a:schemeClr>
              </a:gs>
              <a:gs pos="77000">
                <a:schemeClr val="bg1">
                  <a:lumMod val="8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任意多边形: 形状 49">
            <a:extLst>
              <a:ext uri="{FF2B5EF4-FFF2-40B4-BE49-F238E27FC236}">
                <a16:creationId xmlns:a16="http://schemas.microsoft.com/office/drawing/2014/main" id="{55F8D7AB-5F36-4523-970F-AAE38E6EBAB4}"/>
              </a:ext>
            </a:extLst>
          </p:cNvPr>
          <p:cNvSpPr/>
          <p:nvPr/>
        </p:nvSpPr>
        <p:spPr>
          <a:xfrm rot="16905512" flipV="1">
            <a:off x="6496373" y="1145744"/>
            <a:ext cx="404761" cy="1083034"/>
          </a:xfrm>
          <a:custGeom>
            <a:avLst/>
            <a:gdLst>
              <a:gd name="connsiteX0" fmla="*/ 208991 w 404761"/>
              <a:gd name="connsiteY0" fmla="*/ 29689 h 1325742"/>
              <a:gd name="connsiteX1" fmla="*/ 404761 w 404761"/>
              <a:gd name="connsiteY1" fmla="*/ 0 h 1325742"/>
              <a:gd name="connsiteX2" fmla="*/ 195770 w 404761"/>
              <a:gd name="connsiteY2" fmla="*/ 1296053 h 1325742"/>
              <a:gd name="connsiteX3" fmla="*/ 0 w 404761"/>
              <a:gd name="connsiteY3" fmla="*/ 1325742 h 1325742"/>
              <a:gd name="connsiteX4" fmla="*/ 208991 w 404761"/>
              <a:gd name="connsiteY4" fmla="*/ 29689 h 1325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761" h="1325742">
                <a:moveTo>
                  <a:pt x="208991" y="29689"/>
                </a:moveTo>
                <a:lnTo>
                  <a:pt x="404761" y="0"/>
                </a:lnTo>
                <a:lnTo>
                  <a:pt x="195770" y="1296053"/>
                </a:lnTo>
                <a:lnTo>
                  <a:pt x="0" y="1325742"/>
                </a:lnTo>
                <a:lnTo>
                  <a:pt x="208991" y="29689"/>
                </a:lnTo>
                <a:close/>
              </a:path>
            </a:pathLst>
          </a:custGeom>
          <a:gradFill>
            <a:gsLst>
              <a:gs pos="18000">
                <a:schemeClr val="accent4">
                  <a:lumMod val="60000"/>
                  <a:lumOff val="40000"/>
                  <a:alpha val="0"/>
                </a:schemeClr>
              </a:gs>
              <a:gs pos="100000">
                <a:schemeClr val="accent4">
                  <a:lumMod val="60000"/>
                  <a:lumOff val="40000"/>
                  <a:alpha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3" name="任意多边形: 形状 52">
            <a:extLst>
              <a:ext uri="{FF2B5EF4-FFF2-40B4-BE49-F238E27FC236}">
                <a16:creationId xmlns:a16="http://schemas.microsoft.com/office/drawing/2014/main" id="{4E76C286-CA70-42DB-8820-27251570AD11}"/>
              </a:ext>
            </a:extLst>
          </p:cNvPr>
          <p:cNvSpPr/>
          <p:nvPr/>
        </p:nvSpPr>
        <p:spPr>
          <a:xfrm>
            <a:off x="9306047" y="1458409"/>
            <a:ext cx="2106594" cy="1250066"/>
          </a:xfrm>
          <a:custGeom>
            <a:avLst/>
            <a:gdLst>
              <a:gd name="connsiteX0" fmla="*/ 501089 w 1844442"/>
              <a:gd name="connsiteY0" fmla="*/ 0 h 1250066"/>
              <a:gd name="connsiteX1" fmla="*/ 1844442 w 1844442"/>
              <a:gd name="connsiteY1" fmla="*/ 0 h 1250066"/>
              <a:gd name="connsiteX2" fmla="*/ 1844442 w 1844442"/>
              <a:gd name="connsiteY2" fmla="*/ 1250066 h 1250066"/>
              <a:gd name="connsiteX3" fmla="*/ 0 w 1844442"/>
              <a:gd name="connsiteY3" fmla="*/ 1250066 h 1250066"/>
              <a:gd name="connsiteX4" fmla="*/ 501089 w 1844442"/>
              <a:gd name="connsiteY4" fmla="*/ 0 h 1250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442" h="1250066">
                <a:moveTo>
                  <a:pt x="501089" y="0"/>
                </a:moveTo>
                <a:lnTo>
                  <a:pt x="1844442" y="0"/>
                </a:lnTo>
                <a:lnTo>
                  <a:pt x="1844442" y="1250066"/>
                </a:lnTo>
                <a:lnTo>
                  <a:pt x="0" y="1250066"/>
                </a:lnTo>
                <a:lnTo>
                  <a:pt x="501089" y="0"/>
                </a:lnTo>
                <a:close/>
              </a:path>
            </a:pathLst>
          </a:custGeom>
          <a:gradFill>
            <a:gsLst>
              <a:gs pos="0">
                <a:schemeClr val="bg1">
                  <a:lumMod val="85000"/>
                  <a:alpha val="20000"/>
                </a:schemeClr>
              </a:gs>
              <a:gs pos="77000">
                <a:schemeClr val="bg1">
                  <a:lumMod val="8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6" name="组合 55">
            <a:extLst>
              <a:ext uri="{FF2B5EF4-FFF2-40B4-BE49-F238E27FC236}">
                <a16:creationId xmlns:a16="http://schemas.microsoft.com/office/drawing/2014/main" id="{841ED39E-A998-43A0-ADF8-5329FFD72B0D}"/>
              </a:ext>
            </a:extLst>
          </p:cNvPr>
          <p:cNvGrpSpPr/>
          <p:nvPr/>
        </p:nvGrpSpPr>
        <p:grpSpPr>
          <a:xfrm>
            <a:off x="7893440" y="1924719"/>
            <a:ext cx="1083034" cy="997189"/>
            <a:chOff x="7893440" y="1924719"/>
            <a:chExt cx="1083034" cy="997189"/>
          </a:xfrm>
        </p:grpSpPr>
        <p:sp>
          <p:nvSpPr>
            <p:cNvPr id="54" name="任意多边形: 形状 53">
              <a:extLst>
                <a:ext uri="{FF2B5EF4-FFF2-40B4-BE49-F238E27FC236}">
                  <a16:creationId xmlns:a16="http://schemas.microsoft.com/office/drawing/2014/main" id="{E9BDAA7D-4010-4174-B40F-756232E65072}"/>
                </a:ext>
              </a:extLst>
            </p:cNvPr>
            <p:cNvSpPr/>
            <p:nvPr/>
          </p:nvSpPr>
          <p:spPr>
            <a:xfrm rot="16905512" flipH="1">
              <a:off x="8232576" y="1585583"/>
              <a:ext cx="404761" cy="1083034"/>
            </a:xfrm>
            <a:custGeom>
              <a:avLst/>
              <a:gdLst>
                <a:gd name="connsiteX0" fmla="*/ 208991 w 404761"/>
                <a:gd name="connsiteY0" fmla="*/ 29689 h 1325742"/>
                <a:gd name="connsiteX1" fmla="*/ 404761 w 404761"/>
                <a:gd name="connsiteY1" fmla="*/ 0 h 1325742"/>
                <a:gd name="connsiteX2" fmla="*/ 195770 w 404761"/>
                <a:gd name="connsiteY2" fmla="*/ 1296053 h 1325742"/>
                <a:gd name="connsiteX3" fmla="*/ 0 w 404761"/>
                <a:gd name="connsiteY3" fmla="*/ 1325742 h 1325742"/>
                <a:gd name="connsiteX4" fmla="*/ 208991 w 404761"/>
                <a:gd name="connsiteY4" fmla="*/ 29689 h 1325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761" h="1325742">
                  <a:moveTo>
                    <a:pt x="208991" y="29689"/>
                  </a:moveTo>
                  <a:lnTo>
                    <a:pt x="404761" y="0"/>
                  </a:lnTo>
                  <a:lnTo>
                    <a:pt x="195770" y="1296053"/>
                  </a:lnTo>
                  <a:lnTo>
                    <a:pt x="0" y="1325742"/>
                  </a:lnTo>
                  <a:lnTo>
                    <a:pt x="208991" y="29689"/>
                  </a:lnTo>
                  <a:close/>
                </a:path>
              </a:pathLst>
            </a:custGeom>
            <a:gradFill>
              <a:gsLst>
                <a:gs pos="18000">
                  <a:schemeClr val="accent4">
                    <a:lumMod val="60000"/>
                    <a:lumOff val="40000"/>
                    <a:alpha val="0"/>
                  </a:schemeClr>
                </a:gs>
                <a:gs pos="100000">
                  <a:schemeClr val="accent4">
                    <a:lumMod val="60000"/>
                    <a:lumOff val="40000"/>
                    <a:alpha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5" name="任意多边形: 形状 54">
              <a:extLst>
                <a:ext uri="{FF2B5EF4-FFF2-40B4-BE49-F238E27FC236}">
                  <a16:creationId xmlns:a16="http://schemas.microsoft.com/office/drawing/2014/main" id="{2CEBCC46-B819-4B03-8F9E-A4AD811A0B39}"/>
                </a:ext>
              </a:extLst>
            </p:cNvPr>
            <p:cNvSpPr/>
            <p:nvPr/>
          </p:nvSpPr>
          <p:spPr>
            <a:xfrm rot="580087" flipH="1" flipV="1">
              <a:off x="8535759" y="2003440"/>
              <a:ext cx="404761" cy="918468"/>
            </a:xfrm>
            <a:custGeom>
              <a:avLst/>
              <a:gdLst>
                <a:gd name="connsiteX0" fmla="*/ 208991 w 404761"/>
                <a:gd name="connsiteY0" fmla="*/ 29689 h 1325742"/>
                <a:gd name="connsiteX1" fmla="*/ 404761 w 404761"/>
                <a:gd name="connsiteY1" fmla="*/ 0 h 1325742"/>
                <a:gd name="connsiteX2" fmla="*/ 195770 w 404761"/>
                <a:gd name="connsiteY2" fmla="*/ 1296053 h 1325742"/>
                <a:gd name="connsiteX3" fmla="*/ 0 w 404761"/>
                <a:gd name="connsiteY3" fmla="*/ 1325742 h 1325742"/>
                <a:gd name="connsiteX4" fmla="*/ 208991 w 404761"/>
                <a:gd name="connsiteY4" fmla="*/ 29689 h 1325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761" h="1325742">
                  <a:moveTo>
                    <a:pt x="208991" y="29689"/>
                  </a:moveTo>
                  <a:lnTo>
                    <a:pt x="404761" y="0"/>
                  </a:lnTo>
                  <a:lnTo>
                    <a:pt x="195770" y="1296053"/>
                  </a:lnTo>
                  <a:lnTo>
                    <a:pt x="0" y="1325742"/>
                  </a:lnTo>
                  <a:lnTo>
                    <a:pt x="208991" y="29689"/>
                  </a:lnTo>
                  <a:close/>
                </a:path>
              </a:pathLst>
            </a:custGeom>
            <a:gradFill>
              <a:gsLst>
                <a:gs pos="18000">
                  <a:schemeClr val="accent4">
                    <a:lumMod val="60000"/>
                    <a:lumOff val="40000"/>
                    <a:alpha val="0"/>
                  </a:schemeClr>
                </a:gs>
                <a:gs pos="100000">
                  <a:schemeClr val="accent4">
                    <a:lumMod val="60000"/>
                    <a:lumOff val="40000"/>
                    <a:alpha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8" name="任意多边形: 形状 57">
            <a:extLst>
              <a:ext uri="{FF2B5EF4-FFF2-40B4-BE49-F238E27FC236}">
                <a16:creationId xmlns:a16="http://schemas.microsoft.com/office/drawing/2014/main" id="{1DBA02B0-F167-47E2-8E98-0C52C2B00D25}"/>
              </a:ext>
            </a:extLst>
          </p:cNvPr>
          <p:cNvSpPr/>
          <p:nvPr/>
        </p:nvSpPr>
        <p:spPr>
          <a:xfrm rot="269669" flipH="1" flipV="1">
            <a:off x="10205003" y="1847074"/>
            <a:ext cx="404761" cy="1083034"/>
          </a:xfrm>
          <a:custGeom>
            <a:avLst/>
            <a:gdLst>
              <a:gd name="connsiteX0" fmla="*/ 208991 w 404761"/>
              <a:gd name="connsiteY0" fmla="*/ 29689 h 1325742"/>
              <a:gd name="connsiteX1" fmla="*/ 404761 w 404761"/>
              <a:gd name="connsiteY1" fmla="*/ 0 h 1325742"/>
              <a:gd name="connsiteX2" fmla="*/ 195770 w 404761"/>
              <a:gd name="connsiteY2" fmla="*/ 1296053 h 1325742"/>
              <a:gd name="connsiteX3" fmla="*/ 0 w 404761"/>
              <a:gd name="connsiteY3" fmla="*/ 1325742 h 1325742"/>
              <a:gd name="connsiteX4" fmla="*/ 208991 w 404761"/>
              <a:gd name="connsiteY4" fmla="*/ 29689 h 1325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761" h="1325742">
                <a:moveTo>
                  <a:pt x="208991" y="29689"/>
                </a:moveTo>
                <a:lnTo>
                  <a:pt x="404761" y="0"/>
                </a:lnTo>
                <a:lnTo>
                  <a:pt x="195770" y="1296053"/>
                </a:lnTo>
                <a:lnTo>
                  <a:pt x="0" y="1325742"/>
                </a:lnTo>
                <a:lnTo>
                  <a:pt x="208991" y="29689"/>
                </a:lnTo>
                <a:close/>
              </a:path>
            </a:pathLst>
          </a:custGeom>
          <a:gradFill>
            <a:gsLst>
              <a:gs pos="18000">
                <a:schemeClr val="accent4">
                  <a:lumMod val="60000"/>
                  <a:lumOff val="40000"/>
                  <a:alpha val="0"/>
                </a:schemeClr>
              </a:gs>
              <a:gs pos="100000">
                <a:schemeClr val="accent4">
                  <a:lumMod val="60000"/>
                  <a:lumOff val="40000"/>
                  <a:alpha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9" name="任意多边形: 形状 58">
            <a:extLst>
              <a:ext uri="{FF2B5EF4-FFF2-40B4-BE49-F238E27FC236}">
                <a16:creationId xmlns:a16="http://schemas.microsoft.com/office/drawing/2014/main" id="{BBDCB185-6AEC-4495-8060-BBC831C265E3}"/>
              </a:ext>
            </a:extLst>
          </p:cNvPr>
          <p:cNvSpPr/>
          <p:nvPr/>
        </p:nvSpPr>
        <p:spPr>
          <a:xfrm rot="16695374" flipV="1">
            <a:off x="10848722" y="1332397"/>
            <a:ext cx="404761" cy="1238927"/>
          </a:xfrm>
          <a:custGeom>
            <a:avLst/>
            <a:gdLst>
              <a:gd name="connsiteX0" fmla="*/ 208991 w 404761"/>
              <a:gd name="connsiteY0" fmla="*/ 29689 h 1325742"/>
              <a:gd name="connsiteX1" fmla="*/ 404761 w 404761"/>
              <a:gd name="connsiteY1" fmla="*/ 0 h 1325742"/>
              <a:gd name="connsiteX2" fmla="*/ 195770 w 404761"/>
              <a:gd name="connsiteY2" fmla="*/ 1296053 h 1325742"/>
              <a:gd name="connsiteX3" fmla="*/ 0 w 404761"/>
              <a:gd name="connsiteY3" fmla="*/ 1325742 h 1325742"/>
              <a:gd name="connsiteX4" fmla="*/ 208991 w 404761"/>
              <a:gd name="connsiteY4" fmla="*/ 29689 h 1325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761" h="1325742">
                <a:moveTo>
                  <a:pt x="208991" y="29689"/>
                </a:moveTo>
                <a:lnTo>
                  <a:pt x="404761" y="0"/>
                </a:lnTo>
                <a:lnTo>
                  <a:pt x="195770" y="1296053"/>
                </a:lnTo>
                <a:lnTo>
                  <a:pt x="0" y="1325742"/>
                </a:lnTo>
                <a:lnTo>
                  <a:pt x="208991" y="29689"/>
                </a:lnTo>
                <a:close/>
              </a:path>
            </a:pathLst>
          </a:custGeom>
          <a:gradFill>
            <a:gsLst>
              <a:gs pos="18000">
                <a:schemeClr val="accent4">
                  <a:lumMod val="60000"/>
                  <a:lumOff val="40000"/>
                  <a:alpha val="0"/>
                </a:schemeClr>
              </a:gs>
              <a:gs pos="100000">
                <a:schemeClr val="accent4">
                  <a:lumMod val="60000"/>
                  <a:lumOff val="40000"/>
                  <a:alpha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FF74DABB-5AF6-4E8E-9D71-2808B97D6DFB}"/>
              </a:ext>
            </a:extLst>
          </p:cNvPr>
          <p:cNvSpPr txBox="1"/>
          <p:nvPr/>
        </p:nvSpPr>
        <p:spPr>
          <a:xfrm>
            <a:off x="1768185" y="1929554"/>
            <a:ext cx="1061614" cy="307777"/>
          </a:xfrm>
          <a:prstGeom prst="rect">
            <a:avLst/>
          </a:prstGeom>
          <a:noFill/>
        </p:spPr>
        <p:txBody>
          <a:bodyPr wrap="square" lIns="0" tIns="0" rIns="0" bIns="0" rtlCol="0">
            <a:spAutoFit/>
          </a:bodyPr>
          <a:lstStyle>
            <a:defPPr>
              <a:defRPr lang="zh-CN"/>
            </a:defPPr>
            <a:lvl1pPr algn="ctr">
              <a:defRPr sz="2000" b="1">
                <a:solidFill>
                  <a:schemeClr val="tx1">
                    <a:lumMod val="75000"/>
                    <a:lumOff val="25000"/>
                  </a:schemeClr>
                </a:solidFill>
                <a:latin typeface="思源黑体 CN Bold" panose="020B0800000000000000" pitchFamily="34" charset="-122"/>
                <a:ea typeface="思源黑体 CN Bold" panose="020B0800000000000000" pitchFamily="34" charset="-122"/>
              </a:defRPr>
            </a:lvl1pPr>
          </a:lstStyle>
          <a:p>
            <a:r>
              <a:rPr lang="zh-CN" altLang="en-US" b="0" dirty="0">
                <a:solidFill>
                  <a:schemeClr val="bg1"/>
                </a:solidFill>
                <a:effectLst>
                  <a:outerShdw blurRad="50800" dist="38100" dir="5400000" algn="t" rotWithShape="0">
                    <a:prstClr val="black">
                      <a:alpha val="40000"/>
                    </a:prstClr>
                  </a:outerShdw>
                </a:effectLst>
              </a:rPr>
              <a:t>政策取消</a:t>
            </a:r>
          </a:p>
        </p:txBody>
      </p:sp>
      <p:sp>
        <p:nvSpPr>
          <p:cNvPr id="9" name="文本框 8">
            <a:extLst>
              <a:ext uri="{FF2B5EF4-FFF2-40B4-BE49-F238E27FC236}">
                <a16:creationId xmlns:a16="http://schemas.microsoft.com/office/drawing/2014/main" id="{D200C88A-0B24-44DF-904C-F0C1B3A85878}"/>
              </a:ext>
            </a:extLst>
          </p:cNvPr>
          <p:cNvSpPr txBox="1"/>
          <p:nvPr/>
        </p:nvSpPr>
        <p:spPr>
          <a:xfrm>
            <a:off x="5565193" y="1929554"/>
            <a:ext cx="1061614" cy="307777"/>
          </a:xfrm>
          <a:prstGeom prst="rect">
            <a:avLst/>
          </a:prstGeom>
          <a:noFill/>
        </p:spPr>
        <p:txBody>
          <a:bodyPr wrap="square" lIns="0" tIns="0" rIns="0" bIns="0" rtlCol="0">
            <a:spAutoFit/>
          </a:bodyPr>
          <a:lstStyle>
            <a:defPPr>
              <a:defRPr lang="zh-CN"/>
            </a:defPPr>
            <a:lvl1pPr algn="ctr">
              <a:defRPr sz="2000" b="1">
                <a:solidFill>
                  <a:schemeClr val="tx1">
                    <a:lumMod val="75000"/>
                    <a:lumOff val="25000"/>
                  </a:schemeClr>
                </a:solidFill>
                <a:latin typeface="思源黑体 CN Bold" panose="020B0800000000000000" pitchFamily="34" charset="-122"/>
                <a:ea typeface="思源黑体 CN Bold" panose="020B0800000000000000" pitchFamily="34" charset="-122"/>
              </a:defRPr>
            </a:lvl1pPr>
          </a:lstStyle>
          <a:p>
            <a:r>
              <a:rPr lang="zh-CN" altLang="en-US" b="0" dirty="0">
                <a:solidFill>
                  <a:schemeClr val="bg1"/>
                </a:solidFill>
                <a:effectLst>
                  <a:outerShdw blurRad="50800" dist="38100" dir="5400000" algn="t" rotWithShape="0">
                    <a:prstClr val="black">
                      <a:alpha val="40000"/>
                    </a:prstClr>
                  </a:outerShdw>
                </a:effectLst>
              </a:rPr>
              <a:t>准入受限</a:t>
            </a:r>
          </a:p>
        </p:txBody>
      </p:sp>
      <p:sp>
        <p:nvSpPr>
          <p:cNvPr id="10" name="文本框 9">
            <a:extLst>
              <a:ext uri="{FF2B5EF4-FFF2-40B4-BE49-F238E27FC236}">
                <a16:creationId xmlns:a16="http://schemas.microsoft.com/office/drawing/2014/main" id="{BCAC4A2E-4720-47F6-BE04-6CD1B6D6A17B}"/>
              </a:ext>
            </a:extLst>
          </p:cNvPr>
          <p:cNvSpPr txBox="1"/>
          <p:nvPr/>
        </p:nvSpPr>
        <p:spPr>
          <a:xfrm>
            <a:off x="9142281" y="1929554"/>
            <a:ext cx="1061614" cy="307777"/>
          </a:xfrm>
          <a:prstGeom prst="rect">
            <a:avLst/>
          </a:prstGeom>
          <a:noFill/>
        </p:spPr>
        <p:txBody>
          <a:bodyPr wrap="square" lIns="0" tIns="0" rIns="0" bIns="0" rtlCol="0">
            <a:spAutoFit/>
          </a:bodyPr>
          <a:lstStyle>
            <a:defPPr>
              <a:defRPr lang="zh-CN"/>
            </a:defPPr>
            <a:lvl1pPr algn="ctr">
              <a:defRPr sz="2000" b="1">
                <a:solidFill>
                  <a:schemeClr val="tx1">
                    <a:lumMod val="75000"/>
                    <a:lumOff val="25000"/>
                  </a:schemeClr>
                </a:solidFill>
                <a:latin typeface="思源黑体 CN Bold" panose="020B0800000000000000" pitchFamily="34" charset="-122"/>
                <a:ea typeface="思源黑体 CN Bold" panose="020B0800000000000000" pitchFamily="34" charset="-122"/>
              </a:defRPr>
            </a:lvl1pPr>
          </a:lstStyle>
          <a:p>
            <a:r>
              <a:rPr lang="zh-CN" altLang="en-US" b="0" dirty="0">
                <a:solidFill>
                  <a:schemeClr val="bg1"/>
                </a:solidFill>
                <a:effectLst>
                  <a:outerShdw blurRad="50800" dist="38100" dir="5400000" algn="t" rotWithShape="0">
                    <a:prstClr val="black">
                      <a:alpha val="40000"/>
                    </a:prstClr>
                  </a:outerShdw>
                </a:effectLst>
              </a:rPr>
              <a:t>取消优惠</a:t>
            </a:r>
          </a:p>
        </p:txBody>
      </p:sp>
      <p:sp>
        <p:nvSpPr>
          <p:cNvPr id="64" name="任意多边形: 形状 63">
            <a:extLst>
              <a:ext uri="{FF2B5EF4-FFF2-40B4-BE49-F238E27FC236}">
                <a16:creationId xmlns:a16="http://schemas.microsoft.com/office/drawing/2014/main" id="{3706FE81-EBBF-4E79-8390-96D079EBF316}"/>
              </a:ext>
            </a:extLst>
          </p:cNvPr>
          <p:cNvSpPr>
            <a:spLocks/>
          </p:cNvSpPr>
          <p:nvPr/>
        </p:nvSpPr>
        <p:spPr>
          <a:xfrm rot="16905512" flipV="1">
            <a:off x="5930647" y="1965821"/>
            <a:ext cx="404761" cy="1083034"/>
          </a:xfrm>
          <a:custGeom>
            <a:avLst/>
            <a:gdLst>
              <a:gd name="connsiteX0" fmla="*/ 199980 w 404072"/>
              <a:gd name="connsiteY0" fmla="*/ 1033964 h 1079548"/>
              <a:gd name="connsiteX1" fmla="*/ 404072 w 404072"/>
              <a:gd name="connsiteY1" fmla="*/ 0 h 1079548"/>
              <a:gd name="connsiteX2" fmla="*/ 208302 w 404072"/>
              <a:gd name="connsiteY2" fmla="*/ 24255 h 1079548"/>
              <a:gd name="connsiteX3" fmla="*/ 0 w 404072"/>
              <a:gd name="connsiteY3" fmla="*/ 1079548 h 1079548"/>
              <a:gd name="connsiteX4" fmla="*/ 199980 w 404072"/>
              <a:gd name="connsiteY4" fmla="*/ 1033964 h 107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072" h="1079548">
                <a:moveTo>
                  <a:pt x="199980" y="1033964"/>
                </a:moveTo>
                <a:lnTo>
                  <a:pt x="404072" y="0"/>
                </a:lnTo>
                <a:lnTo>
                  <a:pt x="208302" y="24255"/>
                </a:lnTo>
                <a:lnTo>
                  <a:pt x="0" y="1079548"/>
                </a:lnTo>
                <a:lnTo>
                  <a:pt x="199980" y="1033964"/>
                </a:lnTo>
                <a:close/>
              </a:path>
            </a:pathLst>
          </a:custGeom>
          <a:gradFill>
            <a:gsLst>
              <a:gs pos="18000">
                <a:schemeClr val="accent4">
                  <a:lumMod val="60000"/>
                  <a:lumOff val="40000"/>
                  <a:alpha val="0"/>
                </a:schemeClr>
              </a:gs>
              <a:gs pos="100000">
                <a:schemeClr val="accent4">
                  <a:lumMod val="60000"/>
                  <a:lumOff val="40000"/>
                  <a:alpha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41907629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图片 65" descr="女人坐在桌子边&#10;&#10;中度可信度描述已自动生成">
            <a:extLst>
              <a:ext uri="{FF2B5EF4-FFF2-40B4-BE49-F238E27FC236}">
                <a16:creationId xmlns:a16="http://schemas.microsoft.com/office/drawing/2014/main" id="{3FEB13AB-2DCB-4E2C-9F7F-72B63258AAE5}"/>
              </a:ext>
            </a:extLst>
          </p:cNvPr>
          <p:cNvPicPr>
            <a:picLocks noChangeAspect="1"/>
          </p:cNvPicPr>
          <p:nvPr/>
        </p:nvPicPr>
        <p:blipFill rotWithShape="1">
          <a:blip r:embed="rId2" cstate="screen">
            <a:alphaModFix amt="10000"/>
            <a:extLst>
              <a:ext uri="{28A0092B-C50C-407E-A947-70E740481C1C}">
                <a14:useLocalDpi xmlns:a14="http://schemas.microsoft.com/office/drawing/2010/main"/>
              </a:ext>
            </a:extLst>
          </a:blip>
          <a:src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2" name="菱形 41">
            <a:extLst>
              <a:ext uri="{FF2B5EF4-FFF2-40B4-BE49-F238E27FC236}">
                <a16:creationId xmlns:a16="http://schemas.microsoft.com/office/drawing/2014/main" id="{81661AEA-452F-4A6B-9BF3-8234D3D069FB}"/>
              </a:ext>
            </a:extLst>
          </p:cNvPr>
          <p:cNvSpPr/>
          <p:nvPr/>
        </p:nvSpPr>
        <p:spPr>
          <a:xfrm>
            <a:off x="5107859" y="2987356"/>
            <a:ext cx="897157" cy="883288"/>
          </a:xfrm>
          <a:prstGeom prst="diamond">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a:extLst>
              <a:ext uri="{FF2B5EF4-FFF2-40B4-BE49-F238E27FC236}">
                <a16:creationId xmlns:a16="http://schemas.microsoft.com/office/drawing/2014/main" id="{C06C0FA1-1F4C-4728-825C-E0D5F92268BE}"/>
              </a:ext>
            </a:extLst>
          </p:cNvPr>
          <p:cNvSpPr/>
          <p:nvPr/>
        </p:nvSpPr>
        <p:spPr>
          <a:xfrm>
            <a:off x="5486399" y="350680"/>
            <a:ext cx="6157149" cy="6156640"/>
          </a:xfrm>
          <a:prstGeom prst="diamond">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8A35EAD8-A2CA-455C-99F9-80C9424F1DF9}"/>
              </a:ext>
            </a:extLst>
          </p:cNvPr>
          <p:cNvSpPr txBox="1"/>
          <p:nvPr/>
        </p:nvSpPr>
        <p:spPr>
          <a:xfrm>
            <a:off x="756159" y="1723647"/>
            <a:ext cx="4174657" cy="830997"/>
          </a:xfrm>
          <a:prstGeom prst="rect">
            <a:avLst/>
          </a:prstGeom>
          <a:noFill/>
        </p:spPr>
        <p:txBody>
          <a:bodyPr wrap="square" lIns="0" tIns="0" rIns="0" bIns="0">
            <a:spAutoFit/>
          </a:bodyPr>
          <a:lstStyle/>
          <a:p>
            <a:r>
              <a:rPr lang="en-US" altLang="zh-CN" sz="5400" dirty="0">
                <a:solidFill>
                  <a:schemeClr val="tx1">
                    <a:lumMod val="75000"/>
                    <a:lumOff val="25000"/>
                  </a:schemeClr>
                </a:solidFill>
                <a:effectLst>
                  <a:outerShdw blurRad="50800" dist="38100" dir="5400000" algn="t" rotWithShape="0">
                    <a:prstClr val="black">
                      <a:alpha val="25000"/>
                    </a:prstClr>
                  </a:outerShdw>
                </a:effectLst>
                <a:latin typeface="思源黑体 CN Bold" panose="020B0800000000000000" pitchFamily="34" charset="-122"/>
                <a:ea typeface="思源黑体 CN Bold" panose="020B0800000000000000" pitchFamily="34" charset="-122"/>
              </a:rPr>
              <a:t>THANK  YOU</a:t>
            </a:r>
            <a:endParaRPr lang="zh-CN" altLang="en-US" sz="5400" dirty="0">
              <a:solidFill>
                <a:schemeClr val="tx1">
                  <a:lumMod val="75000"/>
                  <a:lumOff val="25000"/>
                </a:schemeClr>
              </a:solidFill>
              <a:effectLst>
                <a:outerShdw blurRad="50800" dist="38100" dir="5400000" algn="t" rotWithShape="0">
                  <a:prstClr val="black">
                    <a:alpha val="25000"/>
                  </a:prstClr>
                </a:outerShdw>
              </a:effectLst>
              <a:latin typeface="思源黑体 CN Bold" panose="020B0800000000000000" pitchFamily="34" charset="-122"/>
              <a:ea typeface="思源黑体 CN Bold" panose="020B0800000000000000" pitchFamily="34" charset="-122"/>
            </a:endParaRPr>
          </a:p>
        </p:txBody>
      </p:sp>
      <p:pic>
        <p:nvPicPr>
          <p:cNvPr id="50" name="图片 49" descr="书架上的人&#10;&#10;描述已自动生成">
            <a:extLst>
              <a:ext uri="{FF2B5EF4-FFF2-40B4-BE49-F238E27FC236}">
                <a16:creationId xmlns:a16="http://schemas.microsoft.com/office/drawing/2014/main" id="{43BD9B3E-B4A6-4063-8E44-E24DD51BF73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703743" y="639961"/>
            <a:ext cx="5665656" cy="5578078"/>
          </a:xfrm>
          <a:custGeom>
            <a:avLst/>
            <a:gdLst>
              <a:gd name="connsiteX0" fmla="*/ 3160250 w 6320500"/>
              <a:gd name="connsiteY0" fmla="*/ 0 h 6222800"/>
              <a:gd name="connsiteX1" fmla="*/ 6320500 w 6320500"/>
              <a:gd name="connsiteY1" fmla="*/ 3111400 h 6222800"/>
              <a:gd name="connsiteX2" fmla="*/ 3160250 w 6320500"/>
              <a:gd name="connsiteY2" fmla="*/ 6222800 h 6222800"/>
              <a:gd name="connsiteX3" fmla="*/ 0 w 6320500"/>
              <a:gd name="connsiteY3" fmla="*/ 3111400 h 6222800"/>
              <a:gd name="connsiteX4" fmla="*/ 3160250 w 6320500"/>
              <a:gd name="connsiteY4" fmla="*/ 0 h 622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0500" h="6222800">
                <a:moveTo>
                  <a:pt x="3160250" y="0"/>
                </a:moveTo>
                <a:lnTo>
                  <a:pt x="6320500" y="3111400"/>
                </a:lnTo>
                <a:lnTo>
                  <a:pt x="3160250" y="6222800"/>
                </a:lnTo>
                <a:lnTo>
                  <a:pt x="0" y="3111400"/>
                </a:lnTo>
                <a:lnTo>
                  <a:pt x="3160250" y="0"/>
                </a:lnTo>
                <a:close/>
              </a:path>
            </a:pathLst>
          </a:custGeom>
          <a:effectLst>
            <a:outerShdw blurRad="63500" sx="102000" sy="102000" algn="ctr" rotWithShape="0">
              <a:prstClr val="black">
                <a:alpha val="40000"/>
              </a:prstClr>
            </a:outerShdw>
          </a:effectLst>
        </p:spPr>
      </p:pic>
      <p:sp>
        <p:nvSpPr>
          <p:cNvPr id="10" name="文本占位符 8">
            <a:extLst>
              <a:ext uri="{FF2B5EF4-FFF2-40B4-BE49-F238E27FC236}">
                <a16:creationId xmlns:a16="http://schemas.microsoft.com/office/drawing/2014/main" id="{1AC27457-0B95-4478-B8DC-FD191A1C9589}"/>
              </a:ext>
            </a:extLst>
          </p:cNvPr>
          <p:cNvSpPr txBox="1">
            <a:spLocks/>
          </p:cNvSpPr>
          <p:nvPr/>
        </p:nvSpPr>
        <p:spPr>
          <a:xfrm>
            <a:off x="769505" y="4011930"/>
            <a:ext cx="2783541" cy="259200"/>
          </a:xfrm>
          <a:prstGeom prst="rect">
            <a:avLst/>
          </a:prstGeom>
        </p:spPr>
        <p:txBody>
          <a:bodyPr vert="horz" lIns="0" tIns="0" rIns="0" bIns="0" rtlCol="0" anchor="ctr" anchorCtr="0">
            <a:normAutofit/>
          </a:bodyPr>
          <a:lstStyle>
            <a:lvl1pPr indent="0">
              <a:lnSpc>
                <a:spcPct val="90000"/>
              </a:lnSpc>
              <a:spcBef>
                <a:spcPts val="1000"/>
              </a:spcBef>
              <a:buFontTx/>
              <a:buNone/>
              <a:defRPr>
                <a:solidFill>
                  <a:schemeClr val="bg1"/>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dirty="0">
                <a:solidFill>
                  <a:schemeClr val="bg1">
                    <a:lumMod val="50000"/>
                  </a:schemeClr>
                </a:solidFill>
                <a:latin typeface="思源黑体 CN Normal" panose="020B0400000000000000" pitchFamily="34" charset="-122"/>
                <a:ea typeface="思源黑体 CN Normal" panose="020B0400000000000000" pitchFamily="34" charset="-122"/>
              </a:rPr>
              <a:t>汇报时间：</a:t>
            </a:r>
            <a:r>
              <a:rPr lang="en-US" altLang="zh-CN" sz="1600" dirty="0">
                <a:solidFill>
                  <a:schemeClr val="bg1">
                    <a:lumMod val="50000"/>
                  </a:schemeClr>
                </a:solidFill>
                <a:latin typeface="思源黑体 CN Normal" panose="020B0400000000000000" pitchFamily="34" charset="-122"/>
                <a:ea typeface="思源黑体 CN Normal" panose="020B0400000000000000" pitchFamily="34" charset="-122"/>
              </a:rPr>
              <a:t>2021</a:t>
            </a:r>
            <a:r>
              <a:rPr lang="zh-CN" altLang="en-US" sz="1600" dirty="0">
                <a:solidFill>
                  <a:schemeClr val="bg1">
                    <a:lumMod val="50000"/>
                  </a:schemeClr>
                </a:solidFill>
                <a:latin typeface="思源黑体 CN Normal" panose="020B0400000000000000" pitchFamily="34" charset="-122"/>
                <a:ea typeface="思源黑体 CN Normal" panose="020B0400000000000000" pitchFamily="34" charset="-122"/>
              </a:rPr>
              <a:t>年</a:t>
            </a:r>
            <a:r>
              <a:rPr lang="en-US" altLang="zh-CN" sz="1600" dirty="0">
                <a:solidFill>
                  <a:schemeClr val="bg1">
                    <a:lumMod val="50000"/>
                  </a:schemeClr>
                </a:solidFill>
                <a:latin typeface="思源黑体 CN Normal" panose="020B0400000000000000" pitchFamily="34" charset="-122"/>
                <a:ea typeface="思源黑体 CN Normal" panose="020B0400000000000000" pitchFamily="34" charset="-122"/>
              </a:rPr>
              <a:t>6</a:t>
            </a:r>
            <a:r>
              <a:rPr lang="zh-CN" altLang="en-US" sz="1600" dirty="0">
                <a:solidFill>
                  <a:schemeClr val="bg1">
                    <a:lumMod val="50000"/>
                  </a:schemeClr>
                </a:solidFill>
                <a:latin typeface="思源黑体 CN Normal" panose="020B0400000000000000" pitchFamily="34" charset="-122"/>
                <a:ea typeface="思源黑体 CN Normal" panose="020B0400000000000000" pitchFamily="34" charset="-122"/>
              </a:rPr>
              <a:t>月</a:t>
            </a:r>
            <a:r>
              <a:rPr lang="en-US" altLang="zh-CN" sz="1600" dirty="0">
                <a:solidFill>
                  <a:schemeClr val="bg1">
                    <a:lumMod val="50000"/>
                  </a:schemeClr>
                </a:solidFill>
                <a:latin typeface="思源黑体 CN Normal" panose="020B0400000000000000" pitchFamily="34" charset="-122"/>
                <a:ea typeface="思源黑体 CN Normal" panose="020B0400000000000000" pitchFamily="34" charset="-122"/>
              </a:rPr>
              <a:t>23</a:t>
            </a:r>
            <a:r>
              <a:rPr lang="zh-CN" altLang="en-US" sz="1600" dirty="0">
                <a:solidFill>
                  <a:schemeClr val="bg1">
                    <a:lumMod val="50000"/>
                  </a:schemeClr>
                </a:solidFill>
                <a:latin typeface="思源黑体 CN Normal" panose="020B0400000000000000" pitchFamily="34" charset="-122"/>
                <a:ea typeface="思源黑体 CN Normal" panose="020B0400000000000000" pitchFamily="34" charset="-122"/>
              </a:rPr>
              <a:t>日</a:t>
            </a:r>
          </a:p>
        </p:txBody>
      </p:sp>
      <p:sp>
        <p:nvSpPr>
          <p:cNvPr id="11" name="文本占位符 9">
            <a:extLst>
              <a:ext uri="{FF2B5EF4-FFF2-40B4-BE49-F238E27FC236}">
                <a16:creationId xmlns:a16="http://schemas.microsoft.com/office/drawing/2014/main" id="{EF9EB8F8-A7EE-4CF4-9E71-AA79E5A8EDC6}"/>
              </a:ext>
            </a:extLst>
          </p:cNvPr>
          <p:cNvSpPr txBox="1">
            <a:spLocks/>
          </p:cNvSpPr>
          <p:nvPr/>
        </p:nvSpPr>
        <p:spPr>
          <a:xfrm>
            <a:off x="786043" y="4527242"/>
            <a:ext cx="1561372" cy="263121"/>
          </a:xfrm>
          <a:prstGeom prst="rect">
            <a:avLst/>
          </a:prstGeom>
        </p:spPr>
        <p:txBody>
          <a:bodyPr vert="horz" lIns="0" tIns="0" rIns="0" bIns="0" rtlCol="0" anchor="ctr" anchorCtr="0">
            <a:normAutofit/>
          </a:bodyPr>
          <a:lstStyle>
            <a:lvl1pPr indent="0">
              <a:lnSpc>
                <a:spcPct val="90000"/>
              </a:lnSpc>
              <a:spcBef>
                <a:spcPts val="1000"/>
              </a:spcBef>
              <a:buFontTx/>
              <a:buNone/>
              <a:defRPr>
                <a:solidFill>
                  <a:schemeClr val="bg1"/>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dirty="0">
                <a:solidFill>
                  <a:schemeClr val="bg1">
                    <a:lumMod val="50000"/>
                  </a:schemeClr>
                </a:solidFill>
                <a:latin typeface="思源黑体 CN Normal" panose="020B0400000000000000" pitchFamily="34" charset="-122"/>
                <a:ea typeface="思源黑体 CN Normal" panose="020B0400000000000000" pitchFamily="34" charset="-122"/>
              </a:rPr>
              <a:t>汇报人： 某某某</a:t>
            </a:r>
            <a:endParaRPr lang="en-US" altLang="zh-CN" sz="1600" dirty="0">
              <a:solidFill>
                <a:schemeClr val="bg1">
                  <a:lumMod val="50000"/>
                </a:schemeClr>
              </a:solidFill>
              <a:latin typeface="思源黑体 CN Normal" panose="020B0400000000000000" pitchFamily="34" charset="-122"/>
              <a:ea typeface="思源黑体 CN Normal" panose="020B0400000000000000" pitchFamily="34" charset="-122"/>
            </a:endParaRPr>
          </a:p>
        </p:txBody>
      </p:sp>
      <p:sp>
        <p:nvSpPr>
          <p:cNvPr id="53" name="菱形 52">
            <a:extLst>
              <a:ext uri="{FF2B5EF4-FFF2-40B4-BE49-F238E27FC236}">
                <a16:creationId xmlns:a16="http://schemas.microsoft.com/office/drawing/2014/main" id="{52B49DCD-2154-49F3-89EB-1F59E6DF1A9F}"/>
              </a:ext>
            </a:extLst>
          </p:cNvPr>
          <p:cNvSpPr/>
          <p:nvPr/>
        </p:nvSpPr>
        <p:spPr>
          <a:xfrm>
            <a:off x="5635957" y="4799269"/>
            <a:ext cx="1916655" cy="1887281"/>
          </a:xfrm>
          <a:prstGeom prst="diamond">
            <a:avLst/>
          </a:prstGeom>
          <a:no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图片 51" descr="书架上的人&#10;&#10;描述已自动生成">
            <a:extLst>
              <a:ext uri="{FF2B5EF4-FFF2-40B4-BE49-F238E27FC236}">
                <a16:creationId xmlns:a16="http://schemas.microsoft.com/office/drawing/2014/main" id="{7AA83E67-305C-4DA1-ABFF-82A52B29751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732465" y="4668312"/>
            <a:ext cx="1723644" cy="1697000"/>
          </a:xfrm>
          <a:custGeom>
            <a:avLst/>
            <a:gdLst>
              <a:gd name="connsiteX0" fmla="*/ 938916 w 1877830"/>
              <a:gd name="connsiteY0" fmla="*/ 0 h 1848803"/>
              <a:gd name="connsiteX1" fmla="*/ 1877830 w 1877830"/>
              <a:gd name="connsiteY1" fmla="*/ 924402 h 1848803"/>
              <a:gd name="connsiteX2" fmla="*/ 938916 w 1877830"/>
              <a:gd name="connsiteY2" fmla="*/ 1848803 h 1848803"/>
              <a:gd name="connsiteX3" fmla="*/ 0 w 1877830"/>
              <a:gd name="connsiteY3" fmla="*/ 924402 h 1848803"/>
              <a:gd name="connsiteX4" fmla="*/ 938916 w 1877830"/>
              <a:gd name="connsiteY4" fmla="*/ 0 h 1848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830" h="1848803">
                <a:moveTo>
                  <a:pt x="938916" y="0"/>
                </a:moveTo>
                <a:lnTo>
                  <a:pt x="1877830" y="924402"/>
                </a:lnTo>
                <a:lnTo>
                  <a:pt x="938916" y="1848803"/>
                </a:lnTo>
                <a:lnTo>
                  <a:pt x="0" y="924402"/>
                </a:lnTo>
                <a:lnTo>
                  <a:pt x="938916" y="0"/>
                </a:lnTo>
                <a:close/>
              </a:path>
            </a:pathLst>
          </a:custGeom>
          <a:effectLst/>
        </p:spPr>
      </p:pic>
      <p:sp>
        <p:nvSpPr>
          <p:cNvPr id="54" name="菱形 53">
            <a:extLst>
              <a:ext uri="{FF2B5EF4-FFF2-40B4-BE49-F238E27FC236}">
                <a16:creationId xmlns:a16="http://schemas.microsoft.com/office/drawing/2014/main" id="{47A62214-E3DB-4F07-8581-0470D0B217AA}"/>
              </a:ext>
            </a:extLst>
          </p:cNvPr>
          <p:cNvSpPr/>
          <p:nvPr/>
        </p:nvSpPr>
        <p:spPr>
          <a:xfrm>
            <a:off x="5657850" y="182472"/>
            <a:ext cx="1916655" cy="1887281"/>
          </a:xfrm>
          <a:prstGeom prst="diamond">
            <a:avLst/>
          </a:prstGeom>
          <a:no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 name="图片 50" descr="书架上的人&#10;&#10;描述已自动生成">
            <a:extLst>
              <a:ext uri="{FF2B5EF4-FFF2-40B4-BE49-F238E27FC236}">
                <a16:creationId xmlns:a16="http://schemas.microsoft.com/office/drawing/2014/main" id="{2DDC0AB7-984F-481C-A7C2-F33E04EC8C0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740711" y="481788"/>
            <a:ext cx="1723644" cy="1697000"/>
          </a:xfrm>
          <a:custGeom>
            <a:avLst/>
            <a:gdLst>
              <a:gd name="connsiteX0" fmla="*/ 938916 w 1877830"/>
              <a:gd name="connsiteY0" fmla="*/ 0 h 1848803"/>
              <a:gd name="connsiteX1" fmla="*/ 1877830 w 1877830"/>
              <a:gd name="connsiteY1" fmla="*/ 924402 h 1848803"/>
              <a:gd name="connsiteX2" fmla="*/ 938916 w 1877830"/>
              <a:gd name="connsiteY2" fmla="*/ 1848803 h 1848803"/>
              <a:gd name="connsiteX3" fmla="*/ 0 w 1877830"/>
              <a:gd name="connsiteY3" fmla="*/ 924402 h 1848803"/>
              <a:gd name="connsiteX4" fmla="*/ 938916 w 1877830"/>
              <a:gd name="connsiteY4" fmla="*/ 0 h 1848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830" h="1848803">
                <a:moveTo>
                  <a:pt x="938916" y="0"/>
                </a:moveTo>
                <a:lnTo>
                  <a:pt x="1877830" y="924402"/>
                </a:lnTo>
                <a:lnTo>
                  <a:pt x="938916" y="1848803"/>
                </a:lnTo>
                <a:lnTo>
                  <a:pt x="0" y="924402"/>
                </a:lnTo>
                <a:lnTo>
                  <a:pt x="938916" y="0"/>
                </a:lnTo>
                <a:close/>
              </a:path>
            </a:pathLst>
          </a:custGeom>
          <a:effectLst/>
        </p:spPr>
      </p:pic>
      <p:sp>
        <p:nvSpPr>
          <p:cNvPr id="55" name="菱形 54">
            <a:extLst>
              <a:ext uri="{FF2B5EF4-FFF2-40B4-BE49-F238E27FC236}">
                <a16:creationId xmlns:a16="http://schemas.microsoft.com/office/drawing/2014/main" id="{730B9135-8B79-420A-9E2A-5D54C568B19B}"/>
              </a:ext>
            </a:extLst>
          </p:cNvPr>
          <p:cNvSpPr/>
          <p:nvPr/>
        </p:nvSpPr>
        <p:spPr>
          <a:xfrm>
            <a:off x="10549720" y="489493"/>
            <a:ext cx="1078169" cy="1061645"/>
          </a:xfrm>
          <a:prstGeom prst="diamond">
            <a:avLst/>
          </a:prstGeom>
          <a:noFill/>
          <a:ln>
            <a:solidFill>
              <a:schemeClr val="tx1">
                <a:lumMod val="75000"/>
                <a:lumOff val="2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菱形 55">
            <a:extLst>
              <a:ext uri="{FF2B5EF4-FFF2-40B4-BE49-F238E27FC236}">
                <a16:creationId xmlns:a16="http://schemas.microsoft.com/office/drawing/2014/main" id="{0C434775-1739-46BD-A06B-1DC7A86529BA}"/>
              </a:ext>
            </a:extLst>
          </p:cNvPr>
          <p:cNvSpPr/>
          <p:nvPr/>
        </p:nvSpPr>
        <p:spPr>
          <a:xfrm>
            <a:off x="10577013" y="5307150"/>
            <a:ext cx="1078169" cy="1061645"/>
          </a:xfrm>
          <a:prstGeom prst="diamond">
            <a:avLst/>
          </a:prstGeom>
          <a:noFill/>
          <a:ln>
            <a:solidFill>
              <a:schemeClr val="tx1">
                <a:lumMod val="75000"/>
                <a:lumOff val="2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a:extLst>
              <a:ext uri="{FF2B5EF4-FFF2-40B4-BE49-F238E27FC236}">
                <a16:creationId xmlns:a16="http://schemas.microsoft.com/office/drawing/2014/main" id="{64A47871-FE14-49AC-8098-31B16DD90D23}"/>
              </a:ext>
            </a:extLst>
          </p:cNvPr>
          <p:cNvCxnSpPr>
            <a:cxnSpLocks/>
          </p:cNvCxnSpPr>
          <p:nvPr/>
        </p:nvCxnSpPr>
        <p:spPr>
          <a:xfrm>
            <a:off x="764274" y="2792090"/>
            <a:ext cx="532263" cy="0"/>
          </a:xfrm>
          <a:prstGeom prst="line">
            <a:avLst/>
          </a:prstGeom>
          <a:ln w="254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C12B36AD-3730-4A86-958F-3EE0DE2D69A2}"/>
              </a:ext>
            </a:extLst>
          </p:cNvPr>
          <p:cNvSpPr txBox="1">
            <a:spLocks/>
          </p:cNvSpPr>
          <p:nvPr/>
        </p:nvSpPr>
        <p:spPr>
          <a:xfrm>
            <a:off x="762203" y="1395233"/>
            <a:ext cx="3472727" cy="615553"/>
          </a:xfrm>
          <a:prstGeom prst="rect">
            <a:avLst/>
          </a:prstGeom>
          <a:noFill/>
        </p:spPr>
        <p:txBody>
          <a:bodyPr wrap="square" lIns="0" tIns="0" rIns="0" bIns="0">
            <a:spAutoFit/>
          </a:bodyPr>
          <a:lstStyle>
            <a:defPPr>
              <a:defRPr lang="zh-CN"/>
            </a:defPPr>
            <a:lvl1pPr>
              <a:defRPr sz="4000">
                <a:ln w="2540">
                  <a:gradFill>
                    <a:gsLst>
                      <a:gs pos="0">
                        <a:schemeClr val="bg1">
                          <a:lumMod val="50000"/>
                          <a:alpha val="30000"/>
                        </a:schemeClr>
                      </a:gs>
                      <a:gs pos="100000">
                        <a:schemeClr val="bg1">
                          <a:lumMod val="50000"/>
                          <a:alpha val="0"/>
                        </a:schemeClr>
                      </a:gs>
                    </a:gsLst>
                    <a:lin ang="5400000" scaled="1"/>
                  </a:gradFill>
                </a:ln>
                <a:noFill/>
                <a:latin typeface="思源黑体 CN Bold" panose="020B0800000000000000" pitchFamily="34" charset="-122"/>
                <a:ea typeface="思源黑体 CN Bold" panose="020B0800000000000000" pitchFamily="34" charset="-122"/>
              </a:defRPr>
            </a:lvl1pPr>
          </a:lstStyle>
          <a:p>
            <a:r>
              <a:rPr lang="en-US" altLang="zh-CN" dirty="0"/>
              <a:t>THANK  YOU</a:t>
            </a:r>
            <a:endParaRPr lang="zh-CN" altLang="en-US" dirty="0"/>
          </a:p>
        </p:txBody>
      </p:sp>
    </p:spTree>
    <p:extLst>
      <p:ext uri="{BB962C8B-B14F-4D97-AF65-F5344CB8AC3E}">
        <p14:creationId xmlns:p14="http://schemas.microsoft.com/office/powerpoint/2010/main" val="26371390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3D2A4CE-5CA6-48B1-850C-D42211D6F2BD}"/>
              </a:ext>
            </a:extLst>
          </p:cNvPr>
          <p:cNvSpPr txBox="1"/>
          <p:nvPr/>
        </p:nvSpPr>
        <p:spPr>
          <a:xfrm>
            <a:off x="3152775" y="844824"/>
            <a:ext cx="5762626" cy="646331"/>
          </a:xfrm>
          <a:prstGeom prst="rect">
            <a:avLst/>
          </a:prstGeom>
          <a:noFill/>
        </p:spPr>
        <p:txBody>
          <a:bodyPr wrap="square" lIns="0" tIns="0" rIns="0" bIns="0" rtlCol="0">
            <a:spAutoFit/>
          </a:bodyPr>
          <a:lstStyle/>
          <a:p>
            <a:r>
              <a:rPr lang="zh-CN" altLang="en-US" sz="4200">
                <a:latin typeface="思源黑体 CN Bold" panose="020B0800000000000000" pitchFamily="34" charset="-122"/>
                <a:ea typeface="思源黑体 CN Bold" panose="020B0800000000000000" pitchFamily="34" charset="-122"/>
              </a:rPr>
              <a:t>鼠标左键双击</a:t>
            </a:r>
            <a:r>
              <a:rPr lang="en-US" altLang="zh-CN" sz="4200">
                <a:latin typeface="思源黑体 CN Bold" panose="020B0800000000000000" pitchFamily="34" charset="-122"/>
                <a:ea typeface="思源黑体 CN Bold" panose="020B0800000000000000" pitchFamily="34" charset="-122"/>
              </a:rPr>
              <a:t>-</a:t>
            </a:r>
            <a:r>
              <a:rPr lang="zh-CN" altLang="en-US" sz="4200">
                <a:latin typeface="思源黑体 CN Bold" panose="020B0800000000000000" pitchFamily="34" charset="-122"/>
                <a:ea typeface="思源黑体 CN Bold" panose="020B0800000000000000" pitchFamily="34" charset="-122"/>
              </a:rPr>
              <a:t>打开</a:t>
            </a:r>
            <a:r>
              <a:rPr lang="en-US" altLang="zh-CN" sz="4200">
                <a:latin typeface="思源黑体 CN Bold" panose="020B0800000000000000" pitchFamily="34" charset="-122"/>
                <a:ea typeface="思源黑体 CN Bold" panose="020B0800000000000000" pitchFamily="34" charset="-122"/>
              </a:rPr>
              <a:t>-</a:t>
            </a:r>
            <a:r>
              <a:rPr lang="zh-CN" altLang="en-US" sz="4200">
                <a:latin typeface="思源黑体 CN Bold" panose="020B0800000000000000" pitchFamily="34" charset="-122"/>
                <a:ea typeface="思源黑体 CN Bold" panose="020B0800000000000000" pitchFamily="34" charset="-122"/>
              </a:rPr>
              <a:t>安装</a:t>
            </a:r>
          </a:p>
        </p:txBody>
      </p:sp>
      <p:graphicFrame>
        <p:nvGraphicFramePr>
          <p:cNvPr id="3" name="对象 2">
            <a:extLst>
              <a:ext uri="{FF2B5EF4-FFF2-40B4-BE49-F238E27FC236}">
                <a16:creationId xmlns:a16="http://schemas.microsoft.com/office/drawing/2014/main" id="{6E6F233B-9D5E-4129-98E8-232B86F238E6}"/>
              </a:ext>
            </a:extLst>
          </p:cNvPr>
          <p:cNvGraphicFramePr>
            <a:graphicFrameLocks noChangeAspect="1"/>
          </p:cNvGraphicFramePr>
          <p:nvPr>
            <p:extLst>
              <p:ext uri="{D42A27DB-BD31-4B8C-83A1-F6EECF244321}">
                <p14:modId xmlns:p14="http://schemas.microsoft.com/office/powerpoint/2010/main" val="2317942166"/>
              </p:ext>
            </p:extLst>
          </p:nvPr>
        </p:nvGraphicFramePr>
        <p:xfrm>
          <a:off x="7975376" y="2270386"/>
          <a:ext cx="2489200" cy="628650"/>
        </p:xfrm>
        <a:graphic>
          <a:graphicData uri="http://schemas.openxmlformats.org/presentationml/2006/ole">
            <mc:AlternateContent xmlns:mc="http://schemas.openxmlformats.org/markup-compatibility/2006">
              <mc:Choice xmlns:v="urn:schemas-microsoft-com:vml" Requires="v">
                <p:oleObj spid="_x0000_s1047" name="包装程序外壳对象" showAsIcon="1" r:id="rId3" imgW="2489040" imgH="628920" progId="Package">
                  <p:embed/>
                </p:oleObj>
              </mc:Choice>
              <mc:Fallback>
                <p:oleObj name="包装程序外壳对象" showAsIcon="1" r:id="rId3" imgW="2489040" imgH="628920" progId="Package">
                  <p:embed/>
                  <p:pic>
                    <p:nvPicPr>
                      <p:cNvPr id="9" name="对象 8">
                        <a:extLst>
                          <a:ext uri="{FF2B5EF4-FFF2-40B4-BE49-F238E27FC236}">
                            <a16:creationId xmlns:a16="http://schemas.microsoft.com/office/drawing/2014/main" id="{38A96CC8-9A5B-45B9-ABF8-BFF36848E34C}"/>
                          </a:ext>
                        </a:extLst>
                      </p:cNvPr>
                      <p:cNvPicPr/>
                      <p:nvPr/>
                    </p:nvPicPr>
                    <p:blipFill>
                      <a:blip r:embed="rId4"/>
                      <a:stretch>
                        <a:fillRect/>
                      </a:stretch>
                    </p:blipFill>
                    <p:spPr>
                      <a:xfrm>
                        <a:off x="7975376" y="2270386"/>
                        <a:ext cx="2489200" cy="628650"/>
                      </a:xfrm>
                      <a:prstGeom prst="rect">
                        <a:avLst/>
                      </a:prstGeom>
                    </p:spPr>
                  </p:pic>
                </p:oleObj>
              </mc:Fallback>
            </mc:AlternateContent>
          </a:graphicData>
        </a:graphic>
      </p:graphicFrame>
      <p:graphicFrame>
        <p:nvGraphicFramePr>
          <p:cNvPr id="4" name="对象 3">
            <a:extLst>
              <a:ext uri="{FF2B5EF4-FFF2-40B4-BE49-F238E27FC236}">
                <a16:creationId xmlns:a16="http://schemas.microsoft.com/office/drawing/2014/main" id="{1BB53B14-FC1D-4AE6-B9B3-3B685DF39561}"/>
              </a:ext>
            </a:extLst>
          </p:cNvPr>
          <p:cNvGraphicFramePr>
            <a:graphicFrameLocks noChangeAspect="1"/>
          </p:cNvGraphicFramePr>
          <p:nvPr>
            <p:extLst>
              <p:ext uri="{D42A27DB-BD31-4B8C-83A1-F6EECF244321}">
                <p14:modId xmlns:p14="http://schemas.microsoft.com/office/powerpoint/2010/main" val="1312460861"/>
              </p:ext>
            </p:extLst>
          </p:nvPr>
        </p:nvGraphicFramePr>
        <p:xfrm>
          <a:off x="4743865" y="2270386"/>
          <a:ext cx="2478088" cy="628650"/>
        </p:xfrm>
        <a:graphic>
          <a:graphicData uri="http://schemas.openxmlformats.org/presentationml/2006/ole">
            <mc:AlternateContent xmlns:mc="http://schemas.openxmlformats.org/markup-compatibility/2006">
              <mc:Choice xmlns:v="urn:schemas-microsoft-com:vml" Requires="v">
                <p:oleObj spid="_x0000_s1048" name="包装程序外壳对象" showAsIcon="1" r:id="rId5" imgW="2477880" imgH="628920" progId="Package">
                  <p:embed/>
                </p:oleObj>
              </mc:Choice>
              <mc:Fallback>
                <p:oleObj name="包装程序外壳对象" showAsIcon="1" r:id="rId5" imgW="2477880" imgH="628920" progId="Package">
                  <p:embed/>
                  <p:pic>
                    <p:nvPicPr>
                      <p:cNvPr id="10" name="对象 9">
                        <a:extLst>
                          <a:ext uri="{FF2B5EF4-FFF2-40B4-BE49-F238E27FC236}">
                            <a16:creationId xmlns:a16="http://schemas.microsoft.com/office/drawing/2014/main" id="{B86F323F-42BF-4F62-A4E2-4AEFF23585A8}"/>
                          </a:ext>
                        </a:extLst>
                      </p:cNvPr>
                      <p:cNvPicPr/>
                      <p:nvPr/>
                    </p:nvPicPr>
                    <p:blipFill>
                      <a:blip r:embed="rId6"/>
                      <a:stretch>
                        <a:fillRect/>
                      </a:stretch>
                    </p:blipFill>
                    <p:spPr>
                      <a:xfrm>
                        <a:off x="4743865" y="2270386"/>
                        <a:ext cx="2478088" cy="628650"/>
                      </a:xfrm>
                      <a:prstGeom prst="rect">
                        <a:avLst/>
                      </a:prstGeom>
                    </p:spPr>
                  </p:pic>
                </p:oleObj>
              </mc:Fallback>
            </mc:AlternateContent>
          </a:graphicData>
        </a:graphic>
      </p:graphicFrame>
      <p:graphicFrame>
        <p:nvGraphicFramePr>
          <p:cNvPr id="5" name="对象 4">
            <a:extLst>
              <a:ext uri="{FF2B5EF4-FFF2-40B4-BE49-F238E27FC236}">
                <a16:creationId xmlns:a16="http://schemas.microsoft.com/office/drawing/2014/main" id="{A6EA98C4-BFEB-4D35-AA60-4DD35E06CEA4}"/>
              </a:ext>
            </a:extLst>
          </p:cNvPr>
          <p:cNvGraphicFramePr>
            <a:graphicFrameLocks noChangeAspect="1"/>
          </p:cNvGraphicFramePr>
          <p:nvPr>
            <p:extLst>
              <p:ext uri="{D42A27DB-BD31-4B8C-83A1-F6EECF244321}">
                <p14:modId xmlns:p14="http://schemas.microsoft.com/office/powerpoint/2010/main" val="57352248"/>
              </p:ext>
            </p:extLst>
          </p:nvPr>
        </p:nvGraphicFramePr>
        <p:xfrm>
          <a:off x="1747303" y="2270386"/>
          <a:ext cx="2243138" cy="628650"/>
        </p:xfrm>
        <a:graphic>
          <a:graphicData uri="http://schemas.openxmlformats.org/presentationml/2006/ole">
            <mc:AlternateContent xmlns:mc="http://schemas.openxmlformats.org/markup-compatibility/2006">
              <mc:Choice xmlns:v="urn:schemas-microsoft-com:vml" Requires="v">
                <p:oleObj spid="_x0000_s1049" name="包装程序外壳对象" showAsIcon="1" r:id="rId7" imgW="2242440" imgH="628920" progId="Package">
                  <p:embed/>
                </p:oleObj>
              </mc:Choice>
              <mc:Fallback>
                <p:oleObj name="包装程序外壳对象" showAsIcon="1" r:id="rId7" imgW="2242440" imgH="628920" progId="Package">
                  <p:embed/>
                  <p:pic>
                    <p:nvPicPr>
                      <p:cNvPr id="12" name="对象 11">
                        <a:extLst>
                          <a:ext uri="{FF2B5EF4-FFF2-40B4-BE49-F238E27FC236}">
                            <a16:creationId xmlns:a16="http://schemas.microsoft.com/office/drawing/2014/main" id="{4CF0253D-F496-45DF-BC7A-01A016A8592E}"/>
                          </a:ext>
                        </a:extLst>
                      </p:cNvPr>
                      <p:cNvPicPr/>
                      <p:nvPr/>
                    </p:nvPicPr>
                    <p:blipFill>
                      <a:blip r:embed="rId8"/>
                      <a:stretch>
                        <a:fillRect/>
                      </a:stretch>
                    </p:blipFill>
                    <p:spPr>
                      <a:xfrm>
                        <a:off x="1747303" y="2270386"/>
                        <a:ext cx="2243138" cy="628650"/>
                      </a:xfrm>
                      <a:prstGeom prst="rect">
                        <a:avLst/>
                      </a:prstGeom>
                    </p:spPr>
                  </p:pic>
                </p:oleObj>
              </mc:Fallback>
            </mc:AlternateContent>
          </a:graphicData>
        </a:graphic>
      </p:graphicFrame>
    </p:spTree>
    <p:extLst>
      <p:ext uri="{BB962C8B-B14F-4D97-AF65-F5344CB8AC3E}">
        <p14:creationId xmlns:p14="http://schemas.microsoft.com/office/powerpoint/2010/main" val="30297711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pic>
        <p:nvPicPr>
          <p:cNvPr id="117" name="图片 116">
            <a:extLst>
              <a:ext uri="{FF2B5EF4-FFF2-40B4-BE49-F238E27FC236}">
                <a16:creationId xmlns:a16="http://schemas.microsoft.com/office/drawing/2014/main" id="{B31BC09A-A1A6-4EF2-B408-23F1ED0F6441}"/>
              </a:ext>
            </a:extLst>
          </p:cNvPr>
          <p:cNvPicPr>
            <a:picLocks noChangeAspect="1"/>
          </p:cNvPicPr>
          <p:nvPr/>
        </p:nvPicPr>
        <p:blipFill>
          <a:blip r:embed="rId2" cstate="screen">
            <a:alphaModFix amt="65000"/>
            <a:extLst>
              <a:ext uri="{28A0092B-C50C-407E-A947-70E740481C1C}">
                <a14:useLocalDpi xmlns:a14="http://schemas.microsoft.com/office/drawing/2010/main"/>
              </a:ext>
            </a:extLst>
          </a:blip>
          <a:srcRect r="31044" b="11503"/>
          <a:stretch>
            <a:fillRect/>
          </a:stretch>
        </p:blipFill>
        <p:spPr>
          <a:xfrm>
            <a:off x="7467180" y="788844"/>
            <a:ext cx="4724820" cy="6069156"/>
          </a:xfrm>
          <a:custGeom>
            <a:avLst/>
            <a:gdLst>
              <a:gd name="connsiteX0" fmla="*/ 0 w 4724820"/>
              <a:gd name="connsiteY0" fmla="*/ 0 h 6069156"/>
              <a:gd name="connsiteX1" fmla="*/ 4724820 w 4724820"/>
              <a:gd name="connsiteY1" fmla="*/ 0 h 6069156"/>
              <a:gd name="connsiteX2" fmla="*/ 4724820 w 4724820"/>
              <a:gd name="connsiteY2" fmla="*/ 6069156 h 6069156"/>
              <a:gd name="connsiteX3" fmla="*/ 0 w 4724820"/>
              <a:gd name="connsiteY3" fmla="*/ 6069156 h 6069156"/>
            </a:gdLst>
            <a:ahLst/>
            <a:cxnLst>
              <a:cxn ang="0">
                <a:pos x="connsiteX0" y="connsiteY0"/>
              </a:cxn>
              <a:cxn ang="0">
                <a:pos x="connsiteX1" y="connsiteY1"/>
              </a:cxn>
              <a:cxn ang="0">
                <a:pos x="connsiteX2" y="connsiteY2"/>
              </a:cxn>
              <a:cxn ang="0">
                <a:pos x="connsiteX3" y="connsiteY3"/>
              </a:cxn>
            </a:cxnLst>
            <a:rect l="l" t="t" r="r" b="b"/>
            <a:pathLst>
              <a:path w="4724820" h="6069156">
                <a:moveTo>
                  <a:pt x="0" y="0"/>
                </a:moveTo>
                <a:lnTo>
                  <a:pt x="4724820" y="0"/>
                </a:lnTo>
                <a:lnTo>
                  <a:pt x="4724820" y="6069156"/>
                </a:lnTo>
                <a:lnTo>
                  <a:pt x="0" y="6069156"/>
                </a:lnTo>
                <a:close/>
              </a:path>
            </a:pathLst>
          </a:custGeom>
        </p:spPr>
      </p:pic>
      <p:pic>
        <p:nvPicPr>
          <p:cNvPr id="118" name="图片 117">
            <a:extLst>
              <a:ext uri="{FF2B5EF4-FFF2-40B4-BE49-F238E27FC236}">
                <a16:creationId xmlns:a16="http://schemas.microsoft.com/office/drawing/2014/main" id="{39AE5FCE-1FBB-42AB-A5A0-7B68D917A564}"/>
              </a:ext>
            </a:extLst>
          </p:cNvPr>
          <p:cNvPicPr>
            <a:picLocks noChangeAspect="1"/>
          </p:cNvPicPr>
          <p:nvPr/>
        </p:nvPicPr>
        <p:blipFill>
          <a:blip r:embed="rId3" cstate="screen">
            <a:alphaModFix amt="65000"/>
            <a:extLst>
              <a:ext uri="{28A0092B-C50C-407E-A947-70E740481C1C}">
                <a14:useLocalDpi xmlns:a14="http://schemas.microsoft.com/office/drawing/2010/main"/>
              </a:ext>
            </a:extLst>
          </a:blip>
          <a:srcRect l="36441" b="2681"/>
          <a:stretch>
            <a:fillRect/>
          </a:stretch>
        </p:blipFill>
        <p:spPr>
          <a:xfrm>
            <a:off x="0" y="183832"/>
            <a:ext cx="4355013" cy="6674169"/>
          </a:xfrm>
          <a:custGeom>
            <a:avLst/>
            <a:gdLst>
              <a:gd name="connsiteX0" fmla="*/ 0 w 4355013"/>
              <a:gd name="connsiteY0" fmla="*/ 0 h 6674169"/>
              <a:gd name="connsiteX1" fmla="*/ 4355013 w 4355013"/>
              <a:gd name="connsiteY1" fmla="*/ 0 h 6674169"/>
              <a:gd name="connsiteX2" fmla="*/ 4355013 w 4355013"/>
              <a:gd name="connsiteY2" fmla="*/ 6674169 h 6674169"/>
              <a:gd name="connsiteX3" fmla="*/ 0 w 4355013"/>
              <a:gd name="connsiteY3" fmla="*/ 6674169 h 6674169"/>
            </a:gdLst>
            <a:ahLst/>
            <a:cxnLst>
              <a:cxn ang="0">
                <a:pos x="connsiteX0" y="connsiteY0"/>
              </a:cxn>
              <a:cxn ang="0">
                <a:pos x="connsiteX1" y="connsiteY1"/>
              </a:cxn>
              <a:cxn ang="0">
                <a:pos x="connsiteX2" y="connsiteY2"/>
              </a:cxn>
              <a:cxn ang="0">
                <a:pos x="connsiteX3" y="connsiteY3"/>
              </a:cxn>
            </a:cxnLst>
            <a:rect l="l" t="t" r="r" b="b"/>
            <a:pathLst>
              <a:path w="4355013" h="6674169">
                <a:moveTo>
                  <a:pt x="0" y="0"/>
                </a:moveTo>
                <a:lnTo>
                  <a:pt x="4355013" y="0"/>
                </a:lnTo>
                <a:lnTo>
                  <a:pt x="4355013" y="6674169"/>
                </a:lnTo>
                <a:lnTo>
                  <a:pt x="0" y="6674169"/>
                </a:lnTo>
                <a:close/>
              </a:path>
            </a:pathLst>
          </a:custGeom>
        </p:spPr>
      </p:pic>
      <p:pic>
        <p:nvPicPr>
          <p:cNvPr id="119" name="图片 118">
            <a:extLst>
              <a:ext uri="{FF2B5EF4-FFF2-40B4-BE49-F238E27FC236}">
                <a16:creationId xmlns:a16="http://schemas.microsoft.com/office/drawing/2014/main" id="{A1A85F9E-C04A-4250-B287-E005AC12E807}"/>
              </a:ext>
            </a:extLst>
          </p:cNvPr>
          <p:cNvPicPr>
            <a:picLocks noChangeAspect="1"/>
          </p:cNvPicPr>
          <p:nvPr/>
        </p:nvPicPr>
        <p:blipFill>
          <a:blip r:embed="rId4" cstate="screen">
            <a:alphaModFix amt="65000"/>
            <a:extLst>
              <a:ext uri="{28A0092B-C50C-407E-A947-70E740481C1C}">
                <a14:useLocalDpi xmlns:a14="http://schemas.microsoft.com/office/drawing/2010/main"/>
              </a:ext>
            </a:extLst>
          </a:blip>
          <a:srcRect t="28806"/>
          <a:stretch>
            <a:fillRect/>
          </a:stretch>
        </p:blipFill>
        <p:spPr>
          <a:xfrm>
            <a:off x="2747033" y="1"/>
            <a:ext cx="6851925" cy="4882487"/>
          </a:xfrm>
          <a:custGeom>
            <a:avLst/>
            <a:gdLst>
              <a:gd name="connsiteX0" fmla="*/ 0 w 6851925"/>
              <a:gd name="connsiteY0" fmla="*/ 0 h 4882487"/>
              <a:gd name="connsiteX1" fmla="*/ 6851925 w 6851925"/>
              <a:gd name="connsiteY1" fmla="*/ 0 h 4882487"/>
              <a:gd name="connsiteX2" fmla="*/ 6851925 w 6851925"/>
              <a:gd name="connsiteY2" fmla="*/ 4882487 h 4882487"/>
              <a:gd name="connsiteX3" fmla="*/ 0 w 6851925"/>
              <a:gd name="connsiteY3" fmla="*/ 4882487 h 4882487"/>
            </a:gdLst>
            <a:ahLst/>
            <a:cxnLst>
              <a:cxn ang="0">
                <a:pos x="connsiteX0" y="connsiteY0"/>
              </a:cxn>
              <a:cxn ang="0">
                <a:pos x="connsiteX1" y="connsiteY1"/>
              </a:cxn>
              <a:cxn ang="0">
                <a:pos x="connsiteX2" y="connsiteY2"/>
              </a:cxn>
              <a:cxn ang="0">
                <a:pos x="connsiteX3" y="connsiteY3"/>
              </a:cxn>
            </a:cxnLst>
            <a:rect l="l" t="t" r="r" b="b"/>
            <a:pathLst>
              <a:path w="6851925" h="4882487">
                <a:moveTo>
                  <a:pt x="0" y="0"/>
                </a:moveTo>
                <a:lnTo>
                  <a:pt x="6851925" y="0"/>
                </a:lnTo>
                <a:lnTo>
                  <a:pt x="6851925" y="4882487"/>
                </a:lnTo>
                <a:lnTo>
                  <a:pt x="0" y="4882487"/>
                </a:lnTo>
                <a:close/>
              </a:path>
            </a:pathLst>
          </a:custGeom>
          <a:effectLst>
            <a:softEdge rad="0"/>
          </a:effectLst>
        </p:spPr>
      </p:pic>
      <p:sp>
        <p:nvSpPr>
          <p:cNvPr id="120" name="矩形: 圆角 119">
            <a:extLst>
              <a:ext uri="{FF2B5EF4-FFF2-40B4-BE49-F238E27FC236}">
                <a16:creationId xmlns:a16="http://schemas.microsoft.com/office/drawing/2014/main" id="{F60A8365-FE6A-4055-88A2-453847E8EA40}"/>
              </a:ext>
            </a:extLst>
          </p:cNvPr>
          <p:cNvSpPr/>
          <p:nvPr/>
        </p:nvSpPr>
        <p:spPr>
          <a:xfrm>
            <a:off x="460200" y="511321"/>
            <a:ext cx="11271600" cy="5835359"/>
          </a:xfrm>
          <a:prstGeom prst="roundRect">
            <a:avLst>
              <a:gd name="adj" fmla="val 2755"/>
            </a:avLst>
          </a:prstGeom>
          <a:solidFill>
            <a:srgbClr val="FFFFFF">
              <a:alpha val="50000"/>
            </a:srgbClr>
          </a:solidFill>
          <a:ln w="12700" cap="flat" cmpd="sng" algn="ctr">
            <a:noFill/>
            <a:prstDash val="solid"/>
            <a:miter lim="800000"/>
          </a:ln>
          <a:effectLst/>
          <a:scene3d>
            <a:camera prst="orthographicFront"/>
            <a:lightRig rig="threePt" dir="t"/>
          </a:scene3d>
          <a:sp3d extrusionH="381000" contourW="19050">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文本框 120">
            <a:extLst>
              <a:ext uri="{FF2B5EF4-FFF2-40B4-BE49-F238E27FC236}">
                <a16:creationId xmlns:a16="http://schemas.microsoft.com/office/drawing/2014/main" id="{5BCC683A-CAA5-488F-8CAF-E8F112D3A2B5}"/>
              </a:ext>
            </a:extLst>
          </p:cNvPr>
          <p:cNvSpPr txBox="1"/>
          <p:nvPr/>
        </p:nvSpPr>
        <p:spPr>
          <a:xfrm>
            <a:off x="1543353" y="2935187"/>
            <a:ext cx="2757599" cy="276999"/>
          </a:xfrm>
          <a:prstGeom prst="rect">
            <a:avLst/>
          </a:prstGeom>
          <a:noFill/>
        </p:spPr>
        <p:txBody>
          <a:bodyPr wrap="square" lIns="0" tIns="0" rIns="0" bIns="0" rtlCol="0">
            <a:spAutoFit/>
          </a:bodyPr>
          <a:lstStyle/>
          <a:p>
            <a:pPr fontAlgn="auto"/>
            <a:r>
              <a:rPr lang="zh-CN" altLang="en-US" noProof="1">
                <a:solidFill>
                  <a:schemeClr val="accent5">
                    <a:lumMod val="50000"/>
                  </a:schemeClr>
                </a:solidFill>
                <a:latin typeface="思源黑体 CN Normal" panose="020B0400000000000000" pitchFamily="34" charset="-122"/>
                <a:ea typeface="思源黑体 CN Normal" panose="020B0400000000000000" pitchFamily="34" charset="-122"/>
                <a:sym typeface="微软雅黑" panose="020B0503020204020204" pitchFamily="34" charset="-122"/>
              </a:rPr>
              <a:t>一个因热爱而野生的</a:t>
            </a:r>
            <a:r>
              <a:rPr lang="en-US" altLang="zh-CN" noProof="1">
                <a:solidFill>
                  <a:schemeClr val="accent5">
                    <a:lumMod val="50000"/>
                  </a:schemeClr>
                </a:solidFill>
                <a:latin typeface="思源黑体 CN Normal" panose="020B0400000000000000" pitchFamily="34" charset="-122"/>
                <a:ea typeface="思源黑体 CN Normal" panose="020B0400000000000000" pitchFamily="34" charset="-122"/>
                <a:sym typeface="微软雅黑" panose="020B0503020204020204" pitchFamily="34" charset="-122"/>
              </a:rPr>
              <a:t>PPTer</a:t>
            </a:r>
            <a:endParaRPr lang="zh-CN" altLang="en-US" noProof="1">
              <a:solidFill>
                <a:schemeClr val="accent5">
                  <a:lumMod val="50000"/>
                </a:schemeClr>
              </a:solidFill>
              <a:latin typeface="思源黑体 CN Normal" panose="020B0400000000000000" pitchFamily="34" charset="-122"/>
              <a:ea typeface="思源黑体 CN Normal" panose="020B0400000000000000" pitchFamily="34" charset="-122"/>
              <a:sym typeface="微软雅黑" panose="020B0503020204020204" pitchFamily="34" charset="-122"/>
            </a:endParaRPr>
          </a:p>
        </p:txBody>
      </p:sp>
      <p:cxnSp>
        <p:nvCxnSpPr>
          <p:cNvPr id="123" name="直接连接符 122">
            <a:extLst>
              <a:ext uri="{FF2B5EF4-FFF2-40B4-BE49-F238E27FC236}">
                <a16:creationId xmlns:a16="http://schemas.microsoft.com/office/drawing/2014/main" id="{EE4857C4-8CA6-4979-8DA1-8DF4B139A3B0}"/>
              </a:ext>
            </a:extLst>
          </p:cNvPr>
          <p:cNvCxnSpPr>
            <a:cxnSpLocks/>
          </p:cNvCxnSpPr>
          <p:nvPr/>
        </p:nvCxnSpPr>
        <p:spPr>
          <a:xfrm>
            <a:off x="1451371" y="2730162"/>
            <a:ext cx="3200142"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id="{F3E9CB30-0102-4F56-B20D-422FB9457B94}"/>
              </a:ext>
            </a:extLst>
          </p:cNvPr>
          <p:cNvCxnSpPr>
            <a:cxnSpLocks/>
          </p:cNvCxnSpPr>
          <p:nvPr/>
        </p:nvCxnSpPr>
        <p:spPr>
          <a:xfrm>
            <a:off x="1451371" y="3347382"/>
            <a:ext cx="3200142"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25" name="矩形 124">
            <a:extLst>
              <a:ext uri="{FF2B5EF4-FFF2-40B4-BE49-F238E27FC236}">
                <a16:creationId xmlns:a16="http://schemas.microsoft.com/office/drawing/2014/main" id="{D3F30DD8-0987-438A-875F-D6D492F15986}"/>
              </a:ext>
            </a:extLst>
          </p:cNvPr>
          <p:cNvSpPr/>
          <p:nvPr/>
        </p:nvSpPr>
        <p:spPr>
          <a:xfrm>
            <a:off x="7435964" y="672030"/>
            <a:ext cx="3305061" cy="6185970"/>
          </a:xfrm>
          <a:prstGeom prst="rect">
            <a:avLst/>
          </a:prstGeom>
          <a:gradFill>
            <a:gsLst>
              <a:gs pos="39000">
                <a:schemeClr val="accent4">
                  <a:lumMod val="60000"/>
                  <a:lumOff val="40000"/>
                  <a:alpha val="0"/>
                </a:schemeClr>
              </a:gs>
              <a:gs pos="100000">
                <a:schemeClr val="accent4">
                  <a:lumMod val="60000"/>
                  <a:lumOff val="40000"/>
                  <a:alpha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8" name="图片 127">
            <a:extLst>
              <a:ext uri="{FF2B5EF4-FFF2-40B4-BE49-F238E27FC236}">
                <a16:creationId xmlns:a16="http://schemas.microsoft.com/office/drawing/2014/main" id="{E844A4C8-2425-4EFC-81D4-6985C1688AD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345708" y="661012"/>
            <a:ext cx="4395317" cy="6208004"/>
          </a:xfrm>
          <a:prstGeom prst="rect">
            <a:avLst/>
          </a:prstGeom>
        </p:spPr>
      </p:pic>
      <p:sp>
        <p:nvSpPr>
          <p:cNvPr id="131" name="矩形: 圆角 130">
            <a:extLst>
              <a:ext uri="{FF2B5EF4-FFF2-40B4-BE49-F238E27FC236}">
                <a16:creationId xmlns:a16="http://schemas.microsoft.com/office/drawing/2014/main" id="{B021352E-3EDD-461B-9AC7-ECEF151759FA}"/>
              </a:ext>
            </a:extLst>
          </p:cNvPr>
          <p:cNvSpPr/>
          <p:nvPr/>
        </p:nvSpPr>
        <p:spPr>
          <a:xfrm rot="20854163">
            <a:off x="6882550" y="964225"/>
            <a:ext cx="1970500" cy="4218043"/>
          </a:xfrm>
          <a:prstGeom prst="roundRect">
            <a:avLst>
              <a:gd name="adj" fmla="val 78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2" name="图片 131" descr="QR 代码&#10;&#10;描述已自动生成">
            <a:extLst>
              <a:ext uri="{FF2B5EF4-FFF2-40B4-BE49-F238E27FC236}">
                <a16:creationId xmlns:a16="http://schemas.microsoft.com/office/drawing/2014/main" id="{3A32E750-20C1-438A-9721-2B3F7113F6D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20804548">
            <a:off x="7016302" y="2150094"/>
            <a:ext cx="1660016" cy="1660016"/>
          </a:xfrm>
          <a:prstGeom prst="rect">
            <a:avLst/>
          </a:prstGeom>
          <a:effectLst>
            <a:outerShdw blurRad="101600" sx="102000" sy="102000" algn="ctr" rotWithShape="0">
              <a:schemeClr val="accent4">
                <a:lumMod val="50000"/>
                <a:alpha val="35000"/>
              </a:schemeClr>
            </a:outerShdw>
          </a:effectLst>
        </p:spPr>
      </p:pic>
      <p:sp>
        <p:nvSpPr>
          <p:cNvPr id="133" name="文本框 132">
            <a:extLst>
              <a:ext uri="{FF2B5EF4-FFF2-40B4-BE49-F238E27FC236}">
                <a16:creationId xmlns:a16="http://schemas.microsoft.com/office/drawing/2014/main" id="{0F1152D0-866D-4774-83E6-C015FDF96C75}"/>
              </a:ext>
            </a:extLst>
          </p:cNvPr>
          <p:cNvSpPr txBox="1"/>
          <p:nvPr/>
        </p:nvSpPr>
        <p:spPr>
          <a:xfrm>
            <a:off x="1457635" y="3838571"/>
            <a:ext cx="2640644" cy="614207"/>
          </a:xfrm>
          <a:prstGeom prst="rect">
            <a:avLst/>
          </a:prstGeom>
          <a:noFill/>
        </p:spPr>
        <p:txBody>
          <a:bodyPr wrap="square" lIns="0" tIns="0" rIns="0" bIns="0" rtlCol="0">
            <a:spAutoFit/>
          </a:bodyPr>
          <a:lstStyle/>
          <a:p>
            <a:pPr fontAlgn="auto">
              <a:lnSpc>
                <a:spcPct val="130000"/>
              </a:lnSpc>
            </a:pPr>
            <a:r>
              <a:rPr lang="zh-CN" altLang="en-US" sz="1600" noProof="1">
                <a:solidFill>
                  <a:schemeClr val="tx1">
                    <a:lumMod val="65000"/>
                    <a:lumOff val="35000"/>
                  </a:schemeClr>
                </a:solidFill>
                <a:latin typeface="思源黑体 CN Normal" panose="020B0400000000000000" pitchFamily="34" charset="-122"/>
                <a:ea typeface="思源黑体 CN Normal" panose="020B0400000000000000" pitchFamily="34" charset="-122"/>
                <a:sym typeface="微软雅黑" panose="020B0503020204020204" pitchFamily="34" charset="-122"/>
              </a:rPr>
              <a:t>欢迎扫码或输入下方微信号，</a:t>
            </a:r>
            <a:endParaRPr lang="en-US" altLang="zh-CN" sz="1600" noProof="1">
              <a:solidFill>
                <a:schemeClr val="tx1">
                  <a:lumMod val="65000"/>
                  <a:lumOff val="35000"/>
                </a:schemeClr>
              </a:solidFill>
              <a:latin typeface="思源黑体 CN Normal" panose="020B0400000000000000" pitchFamily="34" charset="-122"/>
              <a:ea typeface="思源黑体 CN Normal" panose="020B0400000000000000" pitchFamily="34" charset="-122"/>
              <a:sym typeface="微软雅黑" panose="020B0503020204020204" pitchFamily="34" charset="-122"/>
            </a:endParaRPr>
          </a:p>
          <a:p>
            <a:pPr fontAlgn="auto">
              <a:lnSpc>
                <a:spcPct val="130000"/>
              </a:lnSpc>
            </a:pPr>
            <a:r>
              <a:rPr lang="zh-CN" altLang="en-US" sz="1600" noProof="1">
                <a:solidFill>
                  <a:schemeClr val="tx1">
                    <a:lumMod val="65000"/>
                    <a:lumOff val="35000"/>
                  </a:schemeClr>
                </a:solidFill>
                <a:latin typeface="思源黑体 CN Normal" panose="020B0400000000000000" pitchFamily="34" charset="-122"/>
                <a:ea typeface="思源黑体 CN Normal" panose="020B0400000000000000" pitchFamily="34" charset="-122"/>
                <a:sym typeface="微软雅黑" panose="020B0503020204020204" pitchFamily="34" charset="-122"/>
              </a:rPr>
              <a:t>共同学习一起进步。</a:t>
            </a:r>
          </a:p>
        </p:txBody>
      </p:sp>
      <p:sp>
        <p:nvSpPr>
          <p:cNvPr id="141" name="文本框 140">
            <a:extLst>
              <a:ext uri="{FF2B5EF4-FFF2-40B4-BE49-F238E27FC236}">
                <a16:creationId xmlns:a16="http://schemas.microsoft.com/office/drawing/2014/main" id="{426EA2E1-03E5-440B-87FE-474C767DBF51}"/>
              </a:ext>
            </a:extLst>
          </p:cNvPr>
          <p:cNvSpPr txBox="1"/>
          <p:nvPr/>
        </p:nvSpPr>
        <p:spPr>
          <a:xfrm>
            <a:off x="1457635" y="4874162"/>
            <a:ext cx="2640644" cy="307777"/>
          </a:xfrm>
          <a:prstGeom prst="rect">
            <a:avLst/>
          </a:prstGeom>
          <a:noFill/>
        </p:spPr>
        <p:txBody>
          <a:bodyPr wrap="square" lIns="0" tIns="0" rIns="0" bIns="0" rtlCol="0">
            <a:spAutoFit/>
          </a:bodyPr>
          <a:lstStyle/>
          <a:p>
            <a:pPr fontAlgn="auto"/>
            <a:r>
              <a:rPr lang="zh-CN" altLang="en-US" sz="2000" noProof="1">
                <a:solidFill>
                  <a:schemeClr val="accent2"/>
                </a:solidFill>
                <a:latin typeface="思源黑体 CN Normal" panose="020B0400000000000000" pitchFamily="34" charset="-122"/>
                <a:ea typeface="思源黑体 CN Normal" panose="020B0400000000000000" pitchFamily="34" charset="-122"/>
                <a:sym typeface="微软雅黑" panose="020B0503020204020204" pitchFamily="34" charset="-122"/>
              </a:rPr>
              <a:t>微信号：</a:t>
            </a:r>
            <a:r>
              <a:rPr lang="en-US" altLang="zh-CN" sz="2000" noProof="1">
                <a:solidFill>
                  <a:schemeClr val="accent2"/>
                </a:solidFill>
                <a:latin typeface="思源黑体 CN Normal" panose="020B0400000000000000" pitchFamily="34" charset="-122"/>
                <a:ea typeface="思源黑体 CN Normal" panose="020B0400000000000000" pitchFamily="34" charset="-122"/>
                <a:sym typeface="微软雅黑" panose="020B0503020204020204" pitchFamily="34" charset="-122"/>
              </a:rPr>
              <a:t>wj342735703</a:t>
            </a:r>
            <a:endParaRPr lang="zh-CN" altLang="en-US" sz="2000" noProof="1">
              <a:solidFill>
                <a:schemeClr val="accent2"/>
              </a:solidFill>
              <a:latin typeface="思源黑体 CN Normal" panose="020B0400000000000000" pitchFamily="34" charset="-122"/>
              <a:ea typeface="思源黑体 CN Normal" panose="020B0400000000000000" pitchFamily="34" charset="-122"/>
              <a:sym typeface="微软雅黑" panose="020B0503020204020204" pitchFamily="34" charset="-122"/>
            </a:endParaRPr>
          </a:p>
        </p:txBody>
      </p:sp>
      <p:grpSp>
        <p:nvGrpSpPr>
          <p:cNvPr id="236" name="组合 235">
            <a:extLst>
              <a:ext uri="{FF2B5EF4-FFF2-40B4-BE49-F238E27FC236}">
                <a16:creationId xmlns:a16="http://schemas.microsoft.com/office/drawing/2014/main" id="{782FCD1B-BC98-4278-AF49-980E6A4FA661}"/>
              </a:ext>
            </a:extLst>
          </p:cNvPr>
          <p:cNvGrpSpPr/>
          <p:nvPr/>
        </p:nvGrpSpPr>
        <p:grpSpPr>
          <a:xfrm>
            <a:off x="1469265" y="501390"/>
            <a:ext cx="1093846" cy="1182857"/>
            <a:chOff x="-2585902" y="-1947650"/>
            <a:chExt cx="1093846" cy="1182857"/>
          </a:xfrm>
        </p:grpSpPr>
        <p:sp>
          <p:nvSpPr>
            <p:cNvPr id="237" name="椭圆 236">
              <a:extLst>
                <a:ext uri="{FF2B5EF4-FFF2-40B4-BE49-F238E27FC236}">
                  <a16:creationId xmlns:a16="http://schemas.microsoft.com/office/drawing/2014/main" id="{ECAE0CEC-7C36-4A4C-A40F-13937E6B1596}"/>
                </a:ext>
              </a:extLst>
            </p:cNvPr>
            <p:cNvSpPr/>
            <p:nvPr/>
          </p:nvSpPr>
          <p:spPr>
            <a:xfrm flipV="1">
              <a:off x="-2585902" y="-1947650"/>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8" name="椭圆 237">
              <a:extLst>
                <a:ext uri="{FF2B5EF4-FFF2-40B4-BE49-F238E27FC236}">
                  <a16:creationId xmlns:a16="http://schemas.microsoft.com/office/drawing/2014/main" id="{BA5FA776-81B6-4F6B-83C8-63C5C08AD5D7}"/>
                </a:ext>
              </a:extLst>
            </p:cNvPr>
            <p:cNvSpPr/>
            <p:nvPr/>
          </p:nvSpPr>
          <p:spPr>
            <a:xfrm flipV="1">
              <a:off x="-2472364" y="-1947650"/>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0" name="椭圆 239">
              <a:extLst>
                <a:ext uri="{FF2B5EF4-FFF2-40B4-BE49-F238E27FC236}">
                  <a16:creationId xmlns:a16="http://schemas.microsoft.com/office/drawing/2014/main" id="{E89E1CEC-A987-4DAD-9360-8DA3A2EBDF0E}"/>
                </a:ext>
              </a:extLst>
            </p:cNvPr>
            <p:cNvSpPr/>
            <p:nvPr/>
          </p:nvSpPr>
          <p:spPr>
            <a:xfrm flipV="1">
              <a:off x="-2358825" y="-1947650"/>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1" name="椭圆 240">
              <a:extLst>
                <a:ext uri="{FF2B5EF4-FFF2-40B4-BE49-F238E27FC236}">
                  <a16:creationId xmlns:a16="http://schemas.microsoft.com/office/drawing/2014/main" id="{6DB1E9DD-F9CD-400A-A53C-A8204D787D08}"/>
                </a:ext>
              </a:extLst>
            </p:cNvPr>
            <p:cNvSpPr/>
            <p:nvPr/>
          </p:nvSpPr>
          <p:spPr>
            <a:xfrm flipV="1">
              <a:off x="-2245287" y="-1947650"/>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2" name="椭圆 241">
              <a:extLst>
                <a:ext uri="{FF2B5EF4-FFF2-40B4-BE49-F238E27FC236}">
                  <a16:creationId xmlns:a16="http://schemas.microsoft.com/office/drawing/2014/main" id="{6DD7E688-3DE8-43ED-9914-B70438A195CE}"/>
                </a:ext>
              </a:extLst>
            </p:cNvPr>
            <p:cNvSpPr/>
            <p:nvPr/>
          </p:nvSpPr>
          <p:spPr>
            <a:xfrm flipV="1">
              <a:off x="-2131748" y="-1947650"/>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3" name="椭圆 242">
              <a:extLst>
                <a:ext uri="{FF2B5EF4-FFF2-40B4-BE49-F238E27FC236}">
                  <a16:creationId xmlns:a16="http://schemas.microsoft.com/office/drawing/2014/main" id="{D892DF39-246B-465D-9FB1-4D417D734C3F}"/>
                </a:ext>
              </a:extLst>
            </p:cNvPr>
            <p:cNvSpPr/>
            <p:nvPr/>
          </p:nvSpPr>
          <p:spPr>
            <a:xfrm flipV="1">
              <a:off x="-2018210" y="-1947650"/>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4" name="椭圆 243">
              <a:extLst>
                <a:ext uri="{FF2B5EF4-FFF2-40B4-BE49-F238E27FC236}">
                  <a16:creationId xmlns:a16="http://schemas.microsoft.com/office/drawing/2014/main" id="{BD6E7E54-E39D-4B38-B9DE-92E3066F6EC1}"/>
                </a:ext>
              </a:extLst>
            </p:cNvPr>
            <p:cNvSpPr/>
            <p:nvPr/>
          </p:nvSpPr>
          <p:spPr>
            <a:xfrm flipV="1">
              <a:off x="-1904671" y="-1947650"/>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5" name="椭圆 244">
              <a:extLst>
                <a:ext uri="{FF2B5EF4-FFF2-40B4-BE49-F238E27FC236}">
                  <a16:creationId xmlns:a16="http://schemas.microsoft.com/office/drawing/2014/main" id="{393D1432-2E26-48DC-B6CB-AA3F52950454}"/>
                </a:ext>
              </a:extLst>
            </p:cNvPr>
            <p:cNvSpPr/>
            <p:nvPr/>
          </p:nvSpPr>
          <p:spPr>
            <a:xfrm flipV="1">
              <a:off x="-1791133" y="-1947650"/>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6" name="椭圆 245">
              <a:extLst>
                <a:ext uri="{FF2B5EF4-FFF2-40B4-BE49-F238E27FC236}">
                  <a16:creationId xmlns:a16="http://schemas.microsoft.com/office/drawing/2014/main" id="{71F9E0BF-F4BB-4FA9-9FB9-0E83295E0147}"/>
                </a:ext>
              </a:extLst>
            </p:cNvPr>
            <p:cNvSpPr/>
            <p:nvPr/>
          </p:nvSpPr>
          <p:spPr>
            <a:xfrm flipV="1">
              <a:off x="-1677594" y="-1947650"/>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7" name="椭圆 246">
              <a:extLst>
                <a:ext uri="{FF2B5EF4-FFF2-40B4-BE49-F238E27FC236}">
                  <a16:creationId xmlns:a16="http://schemas.microsoft.com/office/drawing/2014/main" id="{6E783007-F603-43A2-BBE4-EE3B7AAA79DB}"/>
                </a:ext>
              </a:extLst>
            </p:cNvPr>
            <p:cNvSpPr/>
            <p:nvPr/>
          </p:nvSpPr>
          <p:spPr>
            <a:xfrm flipV="1">
              <a:off x="-1564056" y="-1947650"/>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8" name="椭圆 247">
              <a:extLst>
                <a:ext uri="{FF2B5EF4-FFF2-40B4-BE49-F238E27FC236}">
                  <a16:creationId xmlns:a16="http://schemas.microsoft.com/office/drawing/2014/main" id="{9B05A69A-3EF2-47BE-8024-D060EF5FBEBA}"/>
                </a:ext>
              </a:extLst>
            </p:cNvPr>
            <p:cNvSpPr/>
            <p:nvPr/>
          </p:nvSpPr>
          <p:spPr>
            <a:xfrm flipV="1">
              <a:off x="-2585902" y="-1824221"/>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9" name="椭圆 248">
              <a:extLst>
                <a:ext uri="{FF2B5EF4-FFF2-40B4-BE49-F238E27FC236}">
                  <a16:creationId xmlns:a16="http://schemas.microsoft.com/office/drawing/2014/main" id="{391FDF57-2EB1-4E7D-9C17-5B21846B3781}"/>
                </a:ext>
              </a:extLst>
            </p:cNvPr>
            <p:cNvSpPr/>
            <p:nvPr/>
          </p:nvSpPr>
          <p:spPr>
            <a:xfrm flipV="1">
              <a:off x="-2472364" y="-1824221"/>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0" name="椭圆 249">
              <a:extLst>
                <a:ext uri="{FF2B5EF4-FFF2-40B4-BE49-F238E27FC236}">
                  <a16:creationId xmlns:a16="http://schemas.microsoft.com/office/drawing/2014/main" id="{5431667F-8E66-4A02-8DC9-95F0C71FB7C3}"/>
                </a:ext>
              </a:extLst>
            </p:cNvPr>
            <p:cNvSpPr/>
            <p:nvPr/>
          </p:nvSpPr>
          <p:spPr>
            <a:xfrm flipV="1">
              <a:off x="-2358825" y="-1824221"/>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1" name="椭圆 250">
              <a:extLst>
                <a:ext uri="{FF2B5EF4-FFF2-40B4-BE49-F238E27FC236}">
                  <a16:creationId xmlns:a16="http://schemas.microsoft.com/office/drawing/2014/main" id="{361D94AC-196B-4556-8692-E924D4F7C387}"/>
                </a:ext>
              </a:extLst>
            </p:cNvPr>
            <p:cNvSpPr/>
            <p:nvPr/>
          </p:nvSpPr>
          <p:spPr>
            <a:xfrm flipV="1">
              <a:off x="-2245287" y="-1824221"/>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2" name="椭圆 251">
              <a:extLst>
                <a:ext uri="{FF2B5EF4-FFF2-40B4-BE49-F238E27FC236}">
                  <a16:creationId xmlns:a16="http://schemas.microsoft.com/office/drawing/2014/main" id="{36240099-9DA6-415F-A915-B2F940BCDA98}"/>
                </a:ext>
              </a:extLst>
            </p:cNvPr>
            <p:cNvSpPr/>
            <p:nvPr/>
          </p:nvSpPr>
          <p:spPr>
            <a:xfrm flipV="1">
              <a:off x="-2131748" y="-1824221"/>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3" name="椭圆 252">
              <a:extLst>
                <a:ext uri="{FF2B5EF4-FFF2-40B4-BE49-F238E27FC236}">
                  <a16:creationId xmlns:a16="http://schemas.microsoft.com/office/drawing/2014/main" id="{19E57041-1033-4325-8EA4-159EA82C8712}"/>
                </a:ext>
              </a:extLst>
            </p:cNvPr>
            <p:cNvSpPr/>
            <p:nvPr/>
          </p:nvSpPr>
          <p:spPr>
            <a:xfrm flipV="1">
              <a:off x="-2018210" y="-1824221"/>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4" name="椭圆 253">
              <a:extLst>
                <a:ext uri="{FF2B5EF4-FFF2-40B4-BE49-F238E27FC236}">
                  <a16:creationId xmlns:a16="http://schemas.microsoft.com/office/drawing/2014/main" id="{4E180B4F-B38B-489D-9CF2-DA8A5DAC03AD}"/>
                </a:ext>
              </a:extLst>
            </p:cNvPr>
            <p:cNvSpPr/>
            <p:nvPr/>
          </p:nvSpPr>
          <p:spPr>
            <a:xfrm flipV="1">
              <a:off x="-1904671" y="-1824221"/>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5" name="椭圆 254">
              <a:extLst>
                <a:ext uri="{FF2B5EF4-FFF2-40B4-BE49-F238E27FC236}">
                  <a16:creationId xmlns:a16="http://schemas.microsoft.com/office/drawing/2014/main" id="{49B79CF0-BCCB-4C9E-941C-111AAA2954BD}"/>
                </a:ext>
              </a:extLst>
            </p:cNvPr>
            <p:cNvSpPr/>
            <p:nvPr/>
          </p:nvSpPr>
          <p:spPr>
            <a:xfrm flipV="1">
              <a:off x="-1791133" y="-1824221"/>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6" name="椭圆 255">
              <a:extLst>
                <a:ext uri="{FF2B5EF4-FFF2-40B4-BE49-F238E27FC236}">
                  <a16:creationId xmlns:a16="http://schemas.microsoft.com/office/drawing/2014/main" id="{86039DD7-6C3E-4580-9DD9-A9BB057C8F4C}"/>
                </a:ext>
              </a:extLst>
            </p:cNvPr>
            <p:cNvSpPr/>
            <p:nvPr/>
          </p:nvSpPr>
          <p:spPr>
            <a:xfrm flipV="1">
              <a:off x="-1677594" y="-1824221"/>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7" name="椭圆 256">
              <a:extLst>
                <a:ext uri="{FF2B5EF4-FFF2-40B4-BE49-F238E27FC236}">
                  <a16:creationId xmlns:a16="http://schemas.microsoft.com/office/drawing/2014/main" id="{1C789ADC-C0B1-411C-8952-216BD4A7981B}"/>
                </a:ext>
              </a:extLst>
            </p:cNvPr>
            <p:cNvSpPr/>
            <p:nvPr/>
          </p:nvSpPr>
          <p:spPr>
            <a:xfrm flipV="1">
              <a:off x="-1564056" y="-1824221"/>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8" name="椭圆 257">
              <a:extLst>
                <a:ext uri="{FF2B5EF4-FFF2-40B4-BE49-F238E27FC236}">
                  <a16:creationId xmlns:a16="http://schemas.microsoft.com/office/drawing/2014/main" id="{A859D78C-39B5-4085-86D5-E5236C1BA1B6}"/>
                </a:ext>
              </a:extLst>
            </p:cNvPr>
            <p:cNvSpPr/>
            <p:nvPr/>
          </p:nvSpPr>
          <p:spPr>
            <a:xfrm flipV="1">
              <a:off x="-2585902" y="-1700793"/>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9" name="椭圆 258">
              <a:extLst>
                <a:ext uri="{FF2B5EF4-FFF2-40B4-BE49-F238E27FC236}">
                  <a16:creationId xmlns:a16="http://schemas.microsoft.com/office/drawing/2014/main" id="{BC4AFDC7-DF8D-4F32-BAC3-4F2AFD4D3537}"/>
                </a:ext>
              </a:extLst>
            </p:cNvPr>
            <p:cNvSpPr/>
            <p:nvPr/>
          </p:nvSpPr>
          <p:spPr>
            <a:xfrm flipV="1">
              <a:off x="-2472364" y="-1700793"/>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0" name="椭圆 259">
              <a:extLst>
                <a:ext uri="{FF2B5EF4-FFF2-40B4-BE49-F238E27FC236}">
                  <a16:creationId xmlns:a16="http://schemas.microsoft.com/office/drawing/2014/main" id="{16C9DB6D-0CA5-49AA-A183-29B746F639B1}"/>
                </a:ext>
              </a:extLst>
            </p:cNvPr>
            <p:cNvSpPr/>
            <p:nvPr/>
          </p:nvSpPr>
          <p:spPr>
            <a:xfrm flipV="1">
              <a:off x="-2358825" y="-1700793"/>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1" name="椭圆 260">
              <a:extLst>
                <a:ext uri="{FF2B5EF4-FFF2-40B4-BE49-F238E27FC236}">
                  <a16:creationId xmlns:a16="http://schemas.microsoft.com/office/drawing/2014/main" id="{0D39F489-187D-40F3-8D55-D835ECF91A6E}"/>
                </a:ext>
              </a:extLst>
            </p:cNvPr>
            <p:cNvSpPr/>
            <p:nvPr/>
          </p:nvSpPr>
          <p:spPr>
            <a:xfrm flipV="1">
              <a:off x="-2245287" y="-1700793"/>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2" name="椭圆 261">
              <a:extLst>
                <a:ext uri="{FF2B5EF4-FFF2-40B4-BE49-F238E27FC236}">
                  <a16:creationId xmlns:a16="http://schemas.microsoft.com/office/drawing/2014/main" id="{81436347-C63C-4418-BCC1-688D3F0139F7}"/>
                </a:ext>
              </a:extLst>
            </p:cNvPr>
            <p:cNvSpPr/>
            <p:nvPr/>
          </p:nvSpPr>
          <p:spPr>
            <a:xfrm flipV="1">
              <a:off x="-2131748" y="-1700793"/>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3" name="椭圆 262">
              <a:extLst>
                <a:ext uri="{FF2B5EF4-FFF2-40B4-BE49-F238E27FC236}">
                  <a16:creationId xmlns:a16="http://schemas.microsoft.com/office/drawing/2014/main" id="{0673F74D-7BB6-4556-950F-466FF3F00186}"/>
                </a:ext>
              </a:extLst>
            </p:cNvPr>
            <p:cNvSpPr/>
            <p:nvPr/>
          </p:nvSpPr>
          <p:spPr>
            <a:xfrm flipV="1">
              <a:off x="-2018210" y="-1700793"/>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4" name="椭圆 263">
              <a:extLst>
                <a:ext uri="{FF2B5EF4-FFF2-40B4-BE49-F238E27FC236}">
                  <a16:creationId xmlns:a16="http://schemas.microsoft.com/office/drawing/2014/main" id="{A42EB989-A10E-4CAF-B356-C77125DFF144}"/>
                </a:ext>
              </a:extLst>
            </p:cNvPr>
            <p:cNvSpPr/>
            <p:nvPr/>
          </p:nvSpPr>
          <p:spPr>
            <a:xfrm flipV="1">
              <a:off x="-1904671" y="-1700793"/>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5" name="椭圆 264">
              <a:extLst>
                <a:ext uri="{FF2B5EF4-FFF2-40B4-BE49-F238E27FC236}">
                  <a16:creationId xmlns:a16="http://schemas.microsoft.com/office/drawing/2014/main" id="{62CEB45D-6182-4598-B09A-029A5C983CCD}"/>
                </a:ext>
              </a:extLst>
            </p:cNvPr>
            <p:cNvSpPr/>
            <p:nvPr/>
          </p:nvSpPr>
          <p:spPr>
            <a:xfrm flipV="1">
              <a:off x="-1791133" y="-1700793"/>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6" name="椭圆 265">
              <a:extLst>
                <a:ext uri="{FF2B5EF4-FFF2-40B4-BE49-F238E27FC236}">
                  <a16:creationId xmlns:a16="http://schemas.microsoft.com/office/drawing/2014/main" id="{AE9CB0EC-A785-4D2D-BA9F-73F63964670B}"/>
                </a:ext>
              </a:extLst>
            </p:cNvPr>
            <p:cNvSpPr/>
            <p:nvPr/>
          </p:nvSpPr>
          <p:spPr>
            <a:xfrm flipV="1">
              <a:off x="-1677594" y="-1700793"/>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7" name="椭圆 266">
              <a:extLst>
                <a:ext uri="{FF2B5EF4-FFF2-40B4-BE49-F238E27FC236}">
                  <a16:creationId xmlns:a16="http://schemas.microsoft.com/office/drawing/2014/main" id="{8B799BDE-B6FE-4194-A0E3-7EA985CC0FC7}"/>
                </a:ext>
              </a:extLst>
            </p:cNvPr>
            <p:cNvSpPr/>
            <p:nvPr/>
          </p:nvSpPr>
          <p:spPr>
            <a:xfrm flipV="1">
              <a:off x="-1564056" y="-1700793"/>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8" name="椭圆 267">
              <a:extLst>
                <a:ext uri="{FF2B5EF4-FFF2-40B4-BE49-F238E27FC236}">
                  <a16:creationId xmlns:a16="http://schemas.microsoft.com/office/drawing/2014/main" id="{B44F3A6B-72C0-44B9-90EE-6203900139DA}"/>
                </a:ext>
              </a:extLst>
            </p:cNvPr>
            <p:cNvSpPr/>
            <p:nvPr/>
          </p:nvSpPr>
          <p:spPr>
            <a:xfrm flipV="1">
              <a:off x="-2585902" y="-1577364"/>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9" name="椭圆 268">
              <a:extLst>
                <a:ext uri="{FF2B5EF4-FFF2-40B4-BE49-F238E27FC236}">
                  <a16:creationId xmlns:a16="http://schemas.microsoft.com/office/drawing/2014/main" id="{F4663C97-48F2-4478-9FF6-DEFDE4674332}"/>
                </a:ext>
              </a:extLst>
            </p:cNvPr>
            <p:cNvSpPr/>
            <p:nvPr/>
          </p:nvSpPr>
          <p:spPr>
            <a:xfrm flipV="1">
              <a:off x="-2472364" y="-1577364"/>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0" name="椭圆 269">
              <a:extLst>
                <a:ext uri="{FF2B5EF4-FFF2-40B4-BE49-F238E27FC236}">
                  <a16:creationId xmlns:a16="http://schemas.microsoft.com/office/drawing/2014/main" id="{8E8209B5-0742-4E82-A173-9888FDAC8E86}"/>
                </a:ext>
              </a:extLst>
            </p:cNvPr>
            <p:cNvSpPr/>
            <p:nvPr/>
          </p:nvSpPr>
          <p:spPr>
            <a:xfrm flipV="1">
              <a:off x="-2358825" y="-1577364"/>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1" name="椭圆 270">
              <a:extLst>
                <a:ext uri="{FF2B5EF4-FFF2-40B4-BE49-F238E27FC236}">
                  <a16:creationId xmlns:a16="http://schemas.microsoft.com/office/drawing/2014/main" id="{04226DA2-918B-448E-BACA-3A998C34C960}"/>
                </a:ext>
              </a:extLst>
            </p:cNvPr>
            <p:cNvSpPr/>
            <p:nvPr/>
          </p:nvSpPr>
          <p:spPr>
            <a:xfrm flipV="1">
              <a:off x="-2245287" y="-1577364"/>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2" name="椭圆 271">
              <a:extLst>
                <a:ext uri="{FF2B5EF4-FFF2-40B4-BE49-F238E27FC236}">
                  <a16:creationId xmlns:a16="http://schemas.microsoft.com/office/drawing/2014/main" id="{82268C6A-10AD-438C-9604-1E50E1FF31C2}"/>
                </a:ext>
              </a:extLst>
            </p:cNvPr>
            <p:cNvSpPr/>
            <p:nvPr/>
          </p:nvSpPr>
          <p:spPr>
            <a:xfrm flipV="1">
              <a:off x="-2131748" y="-1577364"/>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3" name="椭圆 272">
              <a:extLst>
                <a:ext uri="{FF2B5EF4-FFF2-40B4-BE49-F238E27FC236}">
                  <a16:creationId xmlns:a16="http://schemas.microsoft.com/office/drawing/2014/main" id="{643E7B93-9E6B-452A-8479-AAB116AFC537}"/>
                </a:ext>
              </a:extLst>
            </p:cNvPr>
            <p:cNvSpPr/>
            <p:nvPr/>
          </p:nvSpPr>
          <p:spPr>
            <a:xfrm flipV="1">
              <a:off x="-2018210" y="-1577364"/>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4" name="椭圆 273">
              <a:extLst>
                <a:ext uri="{FF2B5EF4-FFF2-40B4-BE49-F238E27FC236}">
                  <a16:creationId xmlns:a16="http://schemas.microsoft.com/office/drawing/2014/main" id="{947372DD-F352-4B38-A2E9-BAB4C11363C2}"/>
                </a:ext>
              </a:extLst>
            </p:cNvPr>
            <p:cNvSpPr/>
            <p:nvPr/>
          </p:nvSpPr>
          <p:spPr>
            <a:xfrm flipV="1">
              <a:off x="-1904671" y="-1577364"/>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5" name="椭圆 274">
              <a:extLst>
                <a:ext uri="{FF2B5EF4-FFF2-40B4-BE49-F238E27FC236}">
                  <a16:creationId xmlns:a16="http://schemas.microsoft.com/office/drawing/2014/main" id="{8E55C937-D29F-4F2A-8E0F-56C84530630A}"/>
                </a:ext>
              </a:extLst>
            </p:cNvPr>
            <p:cNvSpPr/>
            <p:nvPr/>
          </p:nvSpPr>
          <p:spPr>
            <a:xfrm flipV="1">
              <a:off x="-1791133" y="-1577364"/>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6" name="椭圆 275">
              <a:extLst>
                <a:ext uri="{FF2B5EF4-FFF2-40B4-BE49-F238E27FC236}">
                  <a16:creationId xmlns:a16="http://schemas.microsoft.com/office/drawing/2014/main" id="{4CBB2017-B62B-4CE6-98CD-C1B3DF0D7DF9}"/>
                </a:ext>
              </a:extLst>
            </p:cNvPr>
            <p:cNvSpPr/>
            <p:nvPr/>
          </p:nvSpPr>
          <p:spPr>
            <a:xfrm flipV="1">
              <a:off x="-1677594" y="-1577364"/>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7" name="椭圆 276">
              <a:extLst>
                <a:ext uri="{FF2B5EF4-FFF2-40B4-BE49-F238E27FC236}">
                  <a16:creationId xmlns:a16="http://schemas.microsoft.com/office/drawing/2014/main" id="{2F26B84B-C2E4-44EB-B696-12E2B6C446D5}"/>
                </a:ext>
              </a:extLst>
            </p:cNvPr>
            <p:cNvSpPr/>
            <p:nvPr/>
          </p:nvSpPr>
          <p:spPr>
            <a:xfrm flipV="1">
              <a:off x="-1564056" y="-1577364"/>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8" name="椭圆 277">
              <a:extLst>
                <a:ext uri="{FF2B5EF4-FFF2-40B4-BE49-F238E27FC236}">
                  <a16:creationId xmlns:a16="http://schemas.microsoft.com/office/drawing/2014/main" id="{F3AD1530-98B1-4B49-89FF-4DA3E6E7F0B1}"/>
                </a:ext>
              </a:extLst>
            </p:cNvPr>
            <p:cNvSpPr/>
            <p:nvPr/>
          </p:nvSpPr>
          <p:spPr>
            <a:xfrm flipV="1">
              <a:off x="-2585902" y="-1453936"/>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9" name="椭圆 278">
              <a:extLst>
                <a:ext uri="{FF2B5EF4-FFF2-40B4-BE49-F238E27FC236}">
                  <a16:creationId xmlns:a16="http://schemas.microsoft.com/office/drawing/2014/main" id="{64D8B05B-9580-4341-98D4-C1729D17F988}"/>
                </a:ext>
              </a:extLst>
            </p:cNvPr>
            <p:cNvSpPr/>
            <p:nvPr/>
          </p:nvSpPr>
          <p:spPr>
            <a:xfrm flipV="1">
              <a:off x="-2472364" y="-1453936"/>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0" name="椭圆 279">
              <a:extLst>
                <a:ext uri="{FF2B5EF4-FFF2-40B4-BE49-F238E27FC236}">
                  <a16:creationId xmlns:a16="http://schemas.microsoft.com/office/drawing/2014/main" id="{012A96BC-92C3-4CB1-AD69-4206D22BA37E}"/>
                </a:ext>
              </a:extLst>
            </p:cNvPr>
            <p:cNvSpPr/>
            <p:nvPr/>
          </p:nvSpPr>
          <p:spPr>
            <a:xfrm flipV="1">
              <a:off x="-2358825" y="-1453936"/>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1" name="椭圆 280">
              <a:extLst>
                <a:ext uri="{FF2B5EF4-FFF2-40B4-BE49-F238E27FC236}">
                  <a16:creationId xmlns:a16="http://schemas.microsoft.com/office/drawing/2014/main" id="{25CF8A10-3635-44DC-B846-329093E64722}"/>
                </a:ext>
              </a:extLst>
            </p:cNvPr>
            <p:cNvSpPr/>
            <p:nvPr/>
          </p:nvSpPr>
          <p:spPr>
            <a:xfrm flipV="1">
              <a:off x="-2245287" y="-1453936"/>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2" name="椭圆 281">
              <a:extLst>
                <a:ext uri="{FF2B5EF4-FFF2-40B4-BE49-F238E27FC236}">
                  <a16:creationId xmlns:a16="http://schemas.microsoft.com/office/drawing/2014/main" id="{1C4D35B6-F583-4C54-9575-B7B9D9178720}"/>
                </a:ext>
              </a:extLst>
            </p:cNvPr>
            <p:cNvSpPr/>
            <p:nvPr/>
          </p:nvSpPr>
          <p:spPr>
            <a:xfrm flipV="1">
              <a:off x="-2131748" y="-1453936"/>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3" name="椭圆 282">
              <a:extLst>
                <a:ext uri="{FF2B5EF4-FFF2-40B4-BE49-F238E27FC236}">
                  <a16:creationId xmlns:a16="http://schemas.microsoft.com/office/drawing/2014/main" id="{E4B4C001-C9A8-4149-BBA5-4DC46EE427E0}"/>
                </a:ext>
              </a:extLst>
            </p:cNvPr>
            <p:cNvSpPr/>
            <p:nvPr/>
          </p:nvSpPr>
          <p:spPr>
            <a:xfrm flipV="1">
              <a:off x="-2018210" y="-1453936"/>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4" name="椭圆 283">
              <a:extLst>
                <a:ext uri="{FF2B5EF4-FFF2-40B4-BE49-F238E27FC236}">
                  <a16:creationId xmlns:a16="http://schemas.microsoft.com/office/drawing/2014/main" id="{218C3219-AFA9-4D8F-A244-712D8656B132}"/>
                </a:ext>
              </a:extLst>
            </p:cNvPr>
            <p:cNvSpPr/>
            <p:nvPr/>
          </p:nvSpPr>
          <p:spPr>
            <a:xfrm flipV="1">
              <a:off x="-1904671" y="-1453936"/>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5" name="椭圆 284">
              <a:extLst>
                <a:ext uri="{FF2B5EF4-FFF2-40B4-BE49-F238E27FC236}">
                  <a16:creationId xmlns:a16="http://schemas.microsoft.com/office/drawing/2014/main" id="{FC5AFB8C-A9DD-4F8A-8D62-23A01374F95C}"/>
                </a:ext>
              </a:extLst>
            </p:cNvPr>
            <p:cNvSpPr/>
            <p:nvPr/>
          </p:nvSpPr>
          <p:spPr>
            <a:xfrm flipV="1">
              <a:off x="-1791133" y="-1453936"/>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6" name="椭圆 285">
              <a:extLst>
                <a:ext uri="{FF2B5EF4-FFF2-40B4-BE49-F238E27FC236}">
                  <a16:creationId xmlns:a16="http://schemas.microsoft.com/office/drawing/2014/main" id="{675A0758-029E-4E66-B596-8B136D53513B}"/>
                </a:ext>
              </a:extLst>
            </p:cNvPr>
            <p:cNvSpPr/>
            <p:nvPr/>
          </p:nvSpPr>
          <p:spPr>
            <a:xfrm flipV="1">
              <a:off x="-1677594" y="-1453936"/>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7" name="椭圆 286">
              <a:extLst>
                <a:ext uri="{FF2B5EF4-FFF2-40B4-BE49-F238E27FC236}">
                  <a16:creationId xmlns:a16="http://schemas.microsoft.com/office/drawing/2014/main" id="{961D5D3B-5555-481E-B3CB-5E1995254EA6}"/>
                </a:ext>
              </a:extLst>
            </p:cNvPr>
            <p:cNvSpPr/>
            <p:nvPr/>
          </p:nvSpPr>
          <p:spPr>
            <a:xfrm flipV="1">
              <a:off x="-1564056" y="-1453936"/>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8" name="椭圆 287">
              <a:extLst>
                <a:ext uri="{FF2B5EF4-FFF2-40B4-BE49-F238E27FC236}">
                  <a16:creationId xmlns:a16="http://schemas.microsoft.com/office/drawing/2014/main" id="{A4D2673C-10E3-4252-8572-ED7E8E531DD7}"/>
                </a:ext>
              </a:extLst>
            </p:cNvPr>
            <p:cNvSpPr/>
            <p:nvPr/>
          </p:nvSpPr>
          <p:spPr>
            <a:xfrm flipV="1">
              <a:off x="-2585902" y="-1330507"/>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9" name="椭圆 288">
              <a:extLst>
                <a:ext uri="{FF2B5EF4-FFF2-40B4-BE49-F238E27FC236}">
                  <a16:creationId xmlns:a16="http://schemas.microsoft.com/office/drawing/2014/main" id="{FB6D33E3-D029-484B-B9F4-2719E8CE64DD}"/>
                </a:ext>
              </a:extLst>
            </p:cNvPr>
            <p:cNvSpPr/>
            <p:nvPr/>
          </p:nvSpPr>
          <p:spPr>
            <a:xfrm flipV="1">
              <a:off x="-2472364" y="-1330507"/>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0" name="椭圆 289">
              <a:extLst>
                <a:ext uri="{FF2B5EF4-FFF2-40B4-BE49-F238E27FC236}">
                  <a16:creationId xmlns:a16="http://schemas.microsoft.com/office/drawing/2014/main" id="{30E7F56A-77DF-4579-B395-E5421A96C59E}"/>
                </a:ext>
              </a:extLst>
            </p:cNvPr>
            <p:cNvSpPr/>
            <p:nvPr/>
          </p:nvSpPr>
          <p:spPr>
            <a:xfrm flipV="1">
              <a:off x="-2358825" y="-1330507"/>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1" name="椭圆 290">
              <a:extLst>
                <a:ext uri="{FF2B5EF4-FFF2-40B4-BE49-F238E27FC236}">
                  <a16:creationId xmlns:a16="http://schemas.microsoft.com/office/drawing/2014/main" id="{2F05D4BB-A4E6-4E74-BC0A-5D3C7065D72C}"/>
                </a:ext>
              </a:extLst>
            </p:cNvPr>
            <p:cNvSpPr/>
            <p:nvPr/>
          </p:nvSpPr>
          <p:spPr>
            <a:xfrm flipV="1">
              <a:off x="-2245287" y="-1330507"/>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2" name="椭圆 291">
              <a:extLst>
                <a:ext uri="{FF2B5EF4-FFF2-40B4-BE49-F238E27FC236}">
                  <a16:creationId xmlns:a16="http://schemas.microsoft.com/office/drawing/2014/main" id="{A611AC41-E58E-42F7-9F2A-770E3D7B01BE}"/>
                </a:ext>
              </a:extLst>
            </p:cNvPr>
            <p:cNvSpPr/>
            <p:nvPr/>
          </p:nvSpPr>
          <p:spPr>
            <a:xfrm flipV="1">
              <a:off x="-2131748" y="-1330507"/>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3" name="椭圆 292">
              <a:extLst>
                <a:ext uri="{FF2B5EF4-FFF2-40B4-BE49-F238E27FC236}">
                  <a16:creationId xmlns:a16="http://schemas.microsoft.com/office/drawing/2014/main" id="{079BD883-94C7-4A8D-9539-97EF21807B9D}"/>
                </a:ext>
              </a:extLst>
            </p:cNvPr>
            <p:cNvSpPr/>
            <p:nvPr/>
          </p:nvSpPr>
          <p:spPr>
            <a:xfrm flipV="1">
              <a:off x="-2018210" y="-1330507"/>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4" name="椭圆 293">
              <a:extLst>
                <a:ext uri="{FF2B5EF4-FFF2-40B4-BE49-F238E27FC236}">
                  <a16:creationId xmlns:a16="http://schemas.microsoft.com/office/drawing/2014/main" id="{B4FB8D91-2970-40D8-9D6A-08F4280D5A7F}"/>
                </a:ext>
              </a:extLst>
            </p:cNvPr>
            <p:cNvSpPr/>
            <p:nvPr/>
          </p:nvSpPr>
          <p:spPr>
            <a:xfrm flipV="1">
              <a:off x="-1904671" y="-1330507"/>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5" name="椭圆 294">
              <a:extLst>
                <a:ext uri="{FF2B5EF4-FFF2-40B4-BE49-F238E27FC236}">
                  <a16:creationId xmlns:a16="http://schemas.microsoft.com/office/drawing/2014/main" id="{8E505EF7-7582-4293-8AAF-CE3FEF13CB31}"/>
                </a:ext>
              </a:extLst>
            </p:cNvPr>
            <p:cNvSpPr/>
            <p:nvPr/>
          </p:nvSpPr>
          <p:spPr>
            <a:xfrm flipV="1">
              <a:off x="-1791133" y="-1330507"/>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6" name="椭圆 295">
              <a:extLst>
                <a:ext uri="{FF2B5EF4-FFF2-40B4-BE49-F238E27FC236}">
                  <a16:creationId xmlns:a16="http://schemas.microsoft.com/office/drawing/2014/main" id="{608DA208-A50D-414A-AA8F-857D33B770CC}"/>
                </a:ext>
              </a:extLst>
            </p:cNvPr>
            <p:cNvSpPr/>
            <p:nvPr/>
          </p:nvSpPr>
          <p:spPr>
            <a:xfrm flipV="1">
              <a:off x="-1677594" y="-1330507"/>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7" name="椭圆 296">
              <a:extLst>
                <a:ext uri="{FF2B5EF4-FFF2-40B4-BE49-F238E27FC236}">
                  <a16:creationId xmlns:a16="http://schemas.microsoft.com/office/drawing/2014/main" id="{E5DF2E79-3899-4954-9715-FC2985A754CC}"/>
                </a:ext>
              </a:extLst>
            </p:cNvPr>
            <p:cNvSpPr/>
            <p:nvPr/>
          </p:nvSpPr>
          <p:spPr>
            <a:xfrm flipV="1">
              <a:off x="-1564056" y="-1330507"/>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8" name="椭圆 297">
              <a:extLst>
                <a:ext uri="{FF2B5EF4-FFF2-40B4-BE49-F238E27FC236}">
                  <a16:creationId xmlns:a16="http://schemas.microsoft.com/office/drawing/2014/main" id="{4EA546C6-8A3B-4811-AAE5-3944D2DB9745}"/>
                </a:ext>
              </a:extLst>
            </p:cNvPr>
            <p:cNvSpPr/>
            <p:nvPr/>
          </p:nvSpPr>
          <p:spPr>
            <a:xfrm flipV="1">
              <a:off x="-2585902" y="-1207078"/>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9" name="椭圆 298">
              <a:extLst>
                <a:ext uri="{FF2B5EF4-FFF2-40B4-BE49-F238E27FC236}">
                  <a16:creationId xmlns:a16="http://schemas.microsoft.com/office/drawing/2014/main" id="{70659ADD-EC6D-4B1A-83D2-E4D7AEAF5DEF}"/>
                </a:ext>
              </a:extLst>
            </p:cNvPr>
            <p:cNvSpPr/>
            <p:nvPr/>
          </p:nvSpPr>
          <p:spPr>
            <a:xfrm flipV="1">
              <a:off x="-2472364" y="-1207078"/>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0" name="椭圆 299">
              <a:extLst>
                <a:ext uri="{FF2B5EF4-FFF2-40B4-BE49-F238E27FC236}">
                  <a16:creationId xmlns:a16="http://schemas.microsoft.com/office/drawing/2014/main" id="{E0E74602-5FD5-4C5D-B360-345CC0FA6521}"/>
                </a:ext>
              </a:extLst>
            </p:cNvPr>
            <p:cNvSpPr/>
            <p:nvPr/>
          </p:nvSpPr>
          <p:spPr>
            <a:xfrm flipV="1">
              <a:off x="-2358825" y="-1207078"/>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1" name="椭圆 300">
              <a:extLst>
                <a:ext uri="{FF2B5EF4-FFF2-40B4-BE49-F238E27FC236}">
                  <a16:creationId xmlns:a16="http://schemas.microsoft.com/office/drawing/2014/main" id="{9650B338-7D0D-4092-BEAE-6A8C85F040FA}"/>
                </a:ext>
              </a:extLst>
            </p:cNvPr>
            <p:cNvSpPr/>
            <p:nvPr/>
          </p:nvSpPr>
          <p:spPr>
            <a:xfrm flipV="1">
              <a:off x="-2245287" y="-1207078"/>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2" name="椭圆 301">
              <a:extLst>
                <a:ext uri="{FF2B5EF4-FFF2-40B4-BE49-F238E27FC236}">
                  <a16:creationId xmlns:a16="http://schemas.microsoft.com/office/drawing/2014/main" id="{37BE00AA-927F-4545-BA5E-D0CDD51FC7B3}"/>
                </a:ext>
              </a:extLst>
            </p:cNvPr>
            <p:cNvSpPr/>
            <p:nvPr/>
          </p:nvSpPr>
          <p:spPr>
            <a:xfrm flipV="1">
              <a:off x="-2131748" y="-1207078"/>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3" name="椭圆 302">
              <a:extLst>
                <a:ext uri="{FF2B5EF4-FFF2-40B4-BE49-F238E27FC236}">
                  <a16:creationId xmlns:a16="http://schemas.microsoft.com/office/drawing/2014/main" id="{C8C6B71D-4683-43C9-B15D-96D04E8912A5}"/>
                </a:ext>
              </a:extLst>
            </p:cNvPr>
            <p:cNvSpPr/>
            <p:nvPr/>
          </p:nvSpPr>
          <p:spPr>
            <a:xfrm flipV="1">
              <a:off x="-2018210" y="-1207078"/>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4" name="椭圆 303">
              <a:extLst>
                <a:ext uri="{FF2B5EF4-FFF2-40B4-BE49-F238E27FC236}">
                  <a16:creationId xmlns:a16="http://schemas.microsoft.com/office/drawing/2014/main" id="{C89453DE-2BBB-44DA-BB00-CE5F3462DB01}"/>
                </a:ext>
              </a:extLst>
            </p:cNvPr>
            <p:cNvSpPr/>
            <p:nvPr/>
          </p:nvSpPr>
          <p:spPr>
            <a:xfrm flipV="1">
              <a:off x="-1904671" y="-1207078"/>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5" name="椭圆 304">
              <a:extLst>
                <a:ext uri="{FF2B5EF4-FFF2-40B4-BE49-F238E27FC236}">
                  <a16:creationId xmlns:a16="http://schemas.microsoft.com/office/drawing/2014/main" id="{4ED9D8DD-D6D5-4D47-9848-0D863A9B732F}"/>
                </a:ext>
              </a:extLst>
            </p:cNvPr>
            <p:cNvSpPr/>
            <p:nvPr/>
          </p:nvSpPr>
          <p:spPr>
            <a:xfrm flipV="1">
              <a:off x="-1791133" y="-1207078"/>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6" name="椭圆 305">
              <a:extLst>
                <a:ext uri="{FF2B5EF4-FFF2-40B4-BE49-F238E27FC236}">
                  <a16:creationId xmlns:a16="http://schemas.microsoft.com/office/drawing/2014/main" id="{1A3B32ED-775B-40C3-A6D2-1569D00320B9}"/>
                </a:ext>
              </a:extLst>
            </p:cNvPr>
            <p:cNvSpPr/>
            <p:nvPr/>
          </p:nvSpPr>
          <p:spPr>
            <a:xfrm flipV="1">
              <a:off x="-1677594" y="-1207078"/>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7" name="椭圆 306">
              <a:extLst>
                <a:ext uri="{FF2B5EF4-FFF2-40B4-BE49-F238E27FC236}">
                  <a16:creationId xmlns:a16="http://schemas.microsoft.com/office/drawing/2014/main" id="{BB2FF197-5871-485D-B996-BC898E03C911}"/>
                </a:ext>
              </a:extLst>
            </p:cNvPr>
            <p:cNvSpPr/>
            <p:nvPr/>
          </p:nvSpPr>
          <p:spPr>
            <a:xfrm flipV="1">
              <a:off x="-1564056" y="-1207078"/>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8" name="椭圆 307">
              <a:extLst>
                <a:ext uri="{FF2B5EF4-FFF2-40B4-BE49-F238E27FC236}">
                  <a16:creationId xmlns:a16="http://schemas.microsoft.com/office/drawing/2014/main" id="{E38246F2-9FA5-4CA3-90A7-75AD2B383D1E}"/>
                </a:ext>
              </a:extLst>
            </p:cNvPr>
            <p:cNvSpPr/>
            <p:nvPr/>
          </p:nvSpPr>
          <p:spPr>
            <a:xfrm flipV="1">
              <a:off x="-2585902" y="-1083650"/>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9" name="椭圆 308">
              <a:extLst>
                <a:ext uri="{FF2B5EF4-FFF2-40B4-BE49-F238E27FC236}">
                  <a16:creationId xmlns:a16="http://schemas.microsoft.com/office/drawing/2014/main" id="{F886F0DD-B0FF-4B5E-B858-25386582D05E}"/>
                </a:ext>
              </a:extLst>
            </p:cNvPr>
            <p:cNvSpPr/>
            <p:nvPr/>
          </p:nvSpPr>
          <p:spPr>
            <a:xfrm flipV="1">
              <a:off x="-2472364" y="-1083650"/>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0" name="椭圆 309">
              <a:extLst>
                <a:ext uri="{FF2B5EF4-FFF2-40B4-BE49-F238E27FC236}">
                  <a16:creationId xmlns:a16="http://schemas.microsoft.com/office/drawing/2014/main" id="{ED3E61D0-92DB-4E57-8F6F-E2CB52013741}"/>
                </a:ext>
              </a:extLst>
            </p:cNvPr>
            <p:cNvSpPr/>
            <p:nvPr/>
          </p:nvSpPr>
          <p:spPr>
            <a:xfrm flipV="1">
              <a:off x="-2358825" y="-1083650"/>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1" name="椭圆 310">
              <a:extLst>
                <a:ext uri="{FF2B5EF4-FFF2-40B4-BE49-F238E27FC236}">
                  <a16:creationId xmlns:a16="http://schemas.microsoft.com/office/drawing/2014/main" id="{9424053F-0C8B-4504-A5AB-1A128E43F6C5}"/>
                </a:ext>
              </a:extLst>
            </p:cNvPr>
            <p:cNvSpPr/>
            <p:nvPr/>
          </p:nvSpPr>
          <p:spPr>
            <a:xfrm flipV="1">
              <a:off x="-2245287" y="-1083650"/>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2" name="椭圆 311">
              <a:extLst>
                <a:ext uri="{FF2B5EF4-FFF2-40B4-BE49-F238E27FC236}">
                  <a16:creationId xmlns:a16="http://schemas.microsoft.com/office/drawing/2014/main" id="{B643D0A4-2844-444A-AC56-CB6FC28E6874}"/>
                </a:ext>
              </a:extLst>
            </p:cNvPr>
            <p:cNvSpPr/>
            <p:nvPr/>
          </p:nvSpPr>
          <p:spPr>
            <a:xfrm flipV="1">
              <a:off x="-2131748" y="-1083650"/>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3" name="椭圆 312">
              <a:extLst>
                <a:ext uri="{FF2B5EF4-FFF2-40B4-BE49-F238E27FC236}">
                  <a16:creationId xmlns:a16="http://schemas.microsoft.com/office/drawing/2014/main" id="{9CD58659-7E18-48DF-9EE2-92819950FD33}"/>
                </a:ext>
              </a:extLst>
            </p:cNvPr>
            <p:cNvSpPr/>
            <p:nvPr/>
          </p:nvSpPr>
          <p:spPr>
            <a:xfrm flipV="1">
              <a:off x="-2018210" y="-1083650"/>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4" name="椭圆 313">
              <a:extLst>
                <a:ext uri="{FF2B5EF4-FFF2-40B4-BE49-F238E27FC236}">
                  <a16:creationId xmlns:a16="http://schemas.microsoft.com/office/drawing/2014/main" id="{8856A171-4033-4215-9092-4C1A827E79D1}"/>
                </a:ext>
              </a:extLst>
            </p:cNvPr>
            <p:cNvSpPr/>
            <p:nvPr/>
          </p:nvSpPr>
          <p:spPr>
            <a:xfrm flipV="1">
              <a:off x="-1904671" y="-1083650"/>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5" name="椭圆 314">
              <a:extLst>
                <a:ext uri="{FF2B5EF4-FFF2-40B4-BE49-F238E27FC236}">
                  <a16:creationId xmlns:a16="http://schemas.microsoft.com/office/drawing/2014/main" id="{D15B4634-880D-48F0-9B27-0FD5001DA659}"/>
                </a:ext>
              </a:extLst>
            </p:cNvPr>
            <p:cNvSpPr/>
            <p:nvPr/>
          </p:nvSpPr>
          <p:spPr>
            <a:xfrm flipV="1">
              <a:off x="-1791133" y="-1083650"/>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6" name="椭圆 315">
              <a:extLst>
                <a:ext uri="{FF2B5EF4-FFF2-40B4-BE49-F238E27FC236}">
                  <a16:creationId xmlns:a16="http://schemas.microsoft.com/office/drawing/2014/main" id="{D8D88C2A-D55D-4327-A9F4-C63530044CF0}"/>
                </a:ext>
              </a:extLst>
            </p:cNvPr>
            <p:cNvSpPr/>
            <p:nvPr/>
          </p:nvSpPr>
          <p:spPr>
            <a:xfrm flipV="1">
              <a:off x="-1677594" y="-1083650"/>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7" name="椭圆 316">
              <a:extLst>
                <a:ext uri="{FF2B5EF4-FFF2-40B4-BE49-F238E27FC236}">
                  <a16:creationId xmlns:a16="http://schemas.microsoft.com/office/drawing/2014/main" id="{5FEF32D8-AA52-4C0A-9122-F9FFE297D3BA}"/>
                </a:ext>
              </a:extLst>
            </p:cNvPr>
            <p:cNvSpPr/>
            <p:nvPr/>
          </p:nvSpPr>
          <p:spPr>
            <a:xfrm flipV="1">
              <a:off x="-1564056" y="-1083650"/>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8" name="椭圆 317">
              <a:extLst>
                <a:ext uri="{FF2B5EF4-FFF2-40B4-BE49-F238E27FC236}">
                  <a16:creationId xmlns:a16="http://schemas.microsoft.com/office/drawing/2014/main" id="{72C7628E-64CE-4558-B2C8-307BF6FFC0A2}"/>
                </a:ext>
              </a:extLst>
            </p:cNvPr>
            <p:cNvSpPr/>
            <p:nvPr/>
          </p:nvSpPr>
          <p:spPr>
            <a:xfrm flipV="1">
              <a:off x="-2585902" y="-960221"/>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9" name="椭圆 318">
              <a:extLst>
                <a:ext uri="{FF2B5EF4-FFF2-40B4-BE49-F238E27FC236}">
                  <a16:creationId xmlns:a16="http://schemas.microsoft.com/office/drawing/2014/main" id="{5212DFBE-E543-41A3-801A-5A97E4D6BD04}"/>
                </a:ext>
              </a:extLst>
            </p:cNvPr>
            <p:cNvSpPr/>
            <p:nvPr/>
          </p:nvSpPr>
          <p:spPr>
            <a:xfrm flipV="1">
              <a:off x="-2472364" y="-960221"/>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0" name="椭圆 319">
              <a:extLst>
                <a:ext uri="{FF2B5EF4-FFF2-40B4-BE49-F238E27FC236}">
                  <a16:creationId xmlns:a16="http://schemas.microsoft.com/office/drawing/2014/main" id="{70030F4B-9732-4D6F-B968-C399102ABB62}"/>
                </a:ext>
              </a:extLst>
            </p:cNvPr>
            <p:cNvSpPr/>
            <p:nvPr/>
          </p:nvSpPr>
          <p:spPr>
            <a:xfrm flipV="1">
              <a:off x="-2358825" y="-960221"/>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1" name="椭圆 320">
              <a:extLst>
                <a:ext uri="{FF2B5EF4-FFF2-40B4-BE49-F238E27FC236}">
                  <a16:creationId xmlns:a16="http://schemas.microsoft.com/office/drawing/2014/main" id="{4EA3EC76-A02B-4F93-ABB9-5F8275C993B9}"/>
                </a:ext>
              </a:extLst>
            </p:cNvPr>
            <p:cNvSpPr/>
            <p:nvPr/>
          </p:nvSpPr>
          <p:spPr>
            <a:xfrm flipV="1">
              <a:off x="-2245287" y="-960221"/>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2" name="椭圆 321">
              <a:extLst>
                <a:ext uri="{FF2B5EF4-FFF2-40B4-BE49-F238E27FC236}">
                  <a16:creationId xmlns:a16="http://schemas.microsoft.com/office/drawing/2014/main" id="{A7312132-EE6D-4F09-8B51-D27C1410B224}"/>
                </a:ext>
              </a:extLst>
            </p:cNvPr>
            <p:cNvSpPr/>
            <p:nvPr/>
          </p:nvSpPr>
          <p:spPr>
            <a:xfrm flipV="1">
              <a:off x="-2131748" y="-960221"/>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3" name="椭圆 322">
              <a:extLst>
                <a:ext uri="{FF2B5EF4-FFF2-40B4-BE49-F238E27FC236}">
                  <a16:creationId xmlns:a16="http://schemas.microsoft.com/office/drawing/2014/main" id="{0E72991B-88A9-4FEB-BB20-2419DE492BA3}"/>
                </a:ext>
              </a:extLst>
            </p:cNvPr>
            <p:cNvSpPr/>
            <p:nvPr/>
          </p:nvSpPr>
          <p:spPr>
            <a:xfrm flipV="1">
              <a:off x="-2018210" y="-960221"/>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4" name="椭圆 323">
              <a:extLst>
                <a:ext uri="{FF2B5EF4-FFF2-40B4-BE49-F238E27FC236}">
                  <a16:creationId xmlns:a16="http://schemas.microsoft.com/office/drawing/2014/main" id="{71F6B8B6-A80E-4BF0-BB34-910DC4699146}"/>
                </a:ext>
              </a:extLst>
            </p:cNvPr>
            <p:cNvSpPr/>
            <p:nvPr/>
          </p:nvSpPr>
          <p:spPr>
            <a:xfrm flipV="1">
              <a:off x="-1904671" y="-960221"/>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5" name="椭圆 324">
              <a:extLst>
                <a:ext uri="{FF2B5EF4-FFF2-40B4-BE49-F238E27FC236}">
                  <a16:creationId xmlns:a16="http://schemas.microsoft.com/office/drawing/2014/main" id="{FAFCFE90-C661-4C4B-A6DB-3544CC2CD4F9}"/>
                </a:ext>
              </a:extLst>
            </p:cNvPr>
            <p:cNvSpPr/>
            <p:nvPr/>
          </p:nvSpPr>
          <p:spPr>
            <a:xfrm flipV="1">
              <a:off x="-1791133" y="-960221"/>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6" name="椭圆 325">
              <a:extLst>
                <a:ext uri="{FF2B5EF4-FFF2-40B4-BE49-F238E27FC236}">
                  <a16:creationId xmlns:a16="http://schemas.microsoft.com/office/drawing/2014/main" id="{E84B9FFA-EBB5-42ED-A6AC-576B5896B265}"/>
                </a:ext>
              </a:extLst>
            </p:cNvPr>
            <p:cNvSpPr/>
            <p:nvPr/>
          </p:nvSpPr>
          <p:spPr>
            <a:xfrm flipV="1">
              <a:off x="-1677594" y="-960221"/>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7" name="椭圆 326">
              <a:extLst>
                <a:ext uri="{FF2B5EF4-FFF2-40B4-BE49-F238E27FC236}">
                  <a16:creationId xmlns:a16="http://schemas.microsoft.com/office/drawing/2014/main" id="{09BD9E43-C2EA-4C8A-92D5-6AA475D97F2A}"/>
                </a:ext>
              </a:extLst>
            </p:cNvPr>
            <p:cNvSpPr/>
            <p:nvPr/>
          </p:nvSpPr>
          <p:spPr>
            <a:xfrm flipV="1">
              <a:off x="-1564056" y="-960221"/>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8" name="椭圆 327">
              <a:extLst>
                <a:ext uri="{FF2B5EF4-FFF2-40B4-BE49-F238E27FC236}">
                  <a16:creationId xmlns:a16="http://schemas.microsoft.com/office/drawing/2014/main" id="{D6E67E34-5D14-4BEF-A787-D87BC5FD13F8}"/>
                </a:ext>
              </a:extLst>
            </p:cNvPr>
            <p:cNvSpPr/>
            <p:nvPr/>
          </p:nvSpPr>
          <p:spPr>
            <a:xfrm flipV="1">
              <a:off x="-2585902" y="-836793"/>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9" name="椭圆 328">
              <a:extLst>
                <a:ext uri="{FF2B5EF4-FFF2-40B4-BE49-F238E27FC236}">
                  <a16:creationId xmlns:a16="http://schemas.microsoft.com/office/drawing/2014/main" id="{9B207D4D-E968-4BCE-8C19-AE61DD59D54F}"/>
                </a:ext>
              </a:extLst>
            </p:cNvPr>
            <p:cNvSpPr/>
            <p:nvPr/>
          </p:nvSpPr>
          <p:spPr>
            <a:xfrm flipV="1">
              <a:off x="-2472364" y="-836793"/>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0" name="椭圆 329">
              <a:extLst>
                <a:ext uri="{FF2B5EF4-FFF2-40B4-BE49-F238E27FC236}">
                  <a16:creationId xmlns:a16="http://schemas.microsoft.com/office/drawing/2014/main" id="{7FFD15CA-50F6-43B4-B530-6E22186DE985}"/>
                </a:ext>
              </a:extLst>
            </p:cNvPr>
            <p:cNvSpPr/>
            <p:nvPr/>
          </p:nvSpPr>
          <p:spPr>
            <a:xfrm flipV="1">
              <a:off x="-2358825" y="-836793"/>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1" name="椭圆 330">
              <a:extLst>
                <a:ext uri="{FF2B5EF4-FFF2-40B4-BE49-F238E27FC236}">
                  <a16:creationId xmlns:a16="http://schemas.microsoft.com/office/drawing/2014/main" id="{69717480-0058-45BF-87B1-141398D2B41E}"/>
                </a:ext>
              </a:extLst>
            </p:cNvPr>
            <p:cNvSpPr/>
            <p:nvPr/>
          </p:nvSpPr>
          <p:spPr>
            <a:xfrm flipV="1">
              <a:off x="-2245287" y="-836793"/>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2" name="椭圆 331">
              <a:extLst>
                <a:ext uri="{FF2B5EF4-FFF2-40B4-BE49-F238E27FC236}">
                  <a16:creationId xmlns:a16="http://schemas.microsoft.com/office/drawing/2014/main" id="{F1E439CA-148A-4977-BB16-1A419470FE54}"/>
                </a:ext>
              </a:extLst>
            </p:cNvPr>
            <p:cNvSpPr/>
            <p:nvPr/>
          </p:nvSpPr>
          <p:spPr>
            <a:xfrm flipV="1">
              <a:off x="-2131748" y="-836793"/>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3" name="椭圆 332">
              <a:extLst>
                <a:ext uri="{FF2B5EF4-FFF2-40B4-BE49-F238E27FC236}">
                  <a16:creationId xmlns:a16="http://schemas.microsoft.com/office/drawing/2014/main" id="{0A3D4E1B-56CF-457B-B320-1581B6199545}"/>
                </a:ext>
              </a:extLst>
            </p:cNvPr>
            <p:cNvSpPr/>
            <p:nvPr/>
          </p:nvSpPr>
          <p:spPr>
            <a:xfrm flipV="1">
              <a:off x="-2018210" y="-836793"/>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4" name="椭圆 333">
              <a:extLst>
                <a:ext uri="{FF2B5EF4-FFF2-40B4-BE49-F238E27FC236}">
                  <a16:creationId xmlns:a16="http://schemas.microsoft.com/office/drawing/2014/main" id="{EC49924A-EF68-492E-AFA9-8EE6DC96CE6B}"/>
                </a:ext>
              </a:extLst>
            </p:cNvPr>
            <p:cNvSpPr/>
            <p:nvPr/>
          </p:nvSpPr>
          <p:spPr>
            <a:xfrm flipV="1">
              <a:off x="-1904671" y="-836793"/>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5" name="椭圆 334">
              <a:extLst>
                <a:ext uri="{FF2B5EF4-FFF2-40B4-BE49-F238E27FC236}">
                  <a16:creationId xmlns:a16="http://schemas.microsoft.com/office/drawing/2014/main" id="{50190E42-995A-4BFF-94C2-33CB0E8A8291}"/>
                </a:ext>
              </a:extLst>
            </p:cNvPr>
            <p:cNvSpPr/>
            <p:nvPr/>
          </p:nvSpPr>
          <p:spPr>
            <a:xfrm flipV="1">
              <a:off x="-1791133" y="-836793"/>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6" name="椭圆 335">
              <a:extLst>
                <a:ext uri="{FF2B5EF4-FFF2-40B4-BE49-F238E27FC236}">
                  <a16:creationId xmlns:a16="http://schemas.microsoft.com/office/drawing/2014/main" id="{5C89702C-02EA-4C40-90AE-324AC0FB2D5F}"/>
                </a:ext>
              </a:extLst>
            </p:cNvPr>
            <p:cNvSpPr/>
            <p:nvPr/>
          </p:nvSpPr>
          <p:spPr>
            <a:xfrm flipV="1">
              <a:off x="-1677594" y="-836793"/>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7" name="椭圆 336">
              <a:extLst>
                <a:ext uri="{FF2B5EF4-FFF2-40B4-BE49-F238E27FC236}">
                  <a16:creationId xmlns:a16="http://schemas.microsoft.com/office/drawing/2014/main" id="{21376FD1-4D03-4C4F-8374-B7AED03A7845}"/>
                </a:ext>
              </a:extLst>
            </p:cNvPr>
            <p:cNvSpPr/>
            <p:nvPr/>
          </p:nvSpPr>
          <p:spPr>
            <a:xfrm flipV="1">
              <a:off x="-1564056" y="-836793"/>
              <a:ext cx="72000" cy="72000"/>
            </a:xfrm>
            <a:prstGeom prst="ellipse">
              <a:avLst/>
            </a:prstGeom>
            <a:solidFill>
              <a:srgbClr val="90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38" name="文本框 337">
            <a:extLst>
              <a:ext uri="{FF2B5EF4-FFF2-40B4-BE49-F238E27FC236}">
                <a16:creationId xmlns:a16="http://schemas.microsoft.com/office/drawing/2014/main" id="{EB98541F-C17D-4E00-9711-FF5ECDB2DE3B}"/>
              </a:ext>
            </a:extLst>
          </p:cNvPr>
          <p:cNvSpPr txBox="1"/>
          <p:nvPr/>
        </p:nvSpPr>
        <p:spPr>
          <a:xfrm>
            <a:off x="1414146" y="1445464"/>
            <a:ext cx="3415769" cy="954107"/>
          </a:xfrm>
          <a:prstGeom prst="rect">
            <a:avLst/>
          </a:prstGeom>
          <a:noFill/>
        </p:spPr>
        <p:txBody>
          <a:bodyPr wrap="square" lIns="0" tIns="0" rIns="0" bIns="0" rtlCol="0">
            <a:spAutoFit/>
          </a:bodyPr>
          <a:lstStyle/>
          <a:p>
            <a:r>
              <a:rPr lang="zh-CN" altLang="en-US" sz="6200" b="1" dirty="0">
                <a:solidFill>
                  <a:schemeClr val="tx1">
                    <a:lumMod val="75000"/>
                    <a:lumOff val="25000"/>
                  </a:schemeClr>
                </a:solidFill>
                <a:effectLst>
                  <a:outerShdw blurRad="50800" dist="38100" dir="5400000" algn="t" rotWithShape="0">
                    <a:prstClr val="black">
                      <a:alpha val="40000"/>
                    </a:prstClr>
                  </a:outerShdw>
                </a:effectLst>
                <a:latin typeface="思源黑体 CN Bold" panose="020B0800000000000000" pitchFamily="34" charset="-122"/>
                <a:ea typeface="思源黑体 CN Bold" panose="020B0800000000000000" pitchFamily="34" charset="-122"/>
              </a:rPr>
              <a:t>吥忘初心</a:t>
            </a:r>
          </a:p>
        </p:txBody>
      </p:sp>
    </p:spTree>
    <p:extLst>
      <p:ext uri="{BB962C8B-B14F-4D97-AF65-F5344CB8AC3E}">
        <p14:creationId xmlns:p14="http://schemas.microsoft.com/office/powerpoint/2010/main" val="37449092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2000" cy="6858000"/>
            <a:chOff x="0" y="0"/>
            <a:chExt cx="12192000" cy="6858000"/>
          </a:xfrm>
        </p:grpSpPr>
        <p:pic>
          <p:nvPicPr>
            <p:cNvPr id="10" name="图片 9" descr="背景图案&#10;&#10;描述已自动生成">
              <a:extLst>
                <a:ext uri="{FF2B5EF4-FFF2-40B4-BE49-F238E27FC236}">
                  <a16:creationId xmlns:a16="http://schemas.microsoft.com/office/drawing/2014/main" id="{C3F63DC0-6694-4380-9DB2-DEF97114D5BC}"/>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矩形 10">
              <a:extLst>
                <a:ext uri="{FF2B5EF4-FFF2-40B4-BE49-F238E27FC236}">
                  <a16:creationId xmlns:a16="http://schemas.microsoft.com/office/drawing/2014/main" id="{1E9CDF6B-6E33-4E74-B323-6F7C1DA8B79D}"/>
                </a:ext>
              </a:extLst>
            </p:cNvPr>
            <p:cNvSpPr>
              <a:spLocks/>
            </p:cNvSpPr>
            <p:nvPr/>
          </p:nvSpPr>
          <p:spPr>
            <a:xfrm>
              <a:off x="551543" y="495300"/>
              <a:ext cx="11088914" cy="5867400"/>
            </a:xfrm>
            <a:prstGeom prst="rect">
              <a:avLst/>
            </a:prstGeom>
            <a:solidFill>
              <a:schemeClr val="tx1"/>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extLst>
                <a:ext uri="{FF2B5EF4-FFF2-40B4-BE49-F238E27FC236}">
                  <a16:creationId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8800" b="1" dirty="0">
                <a:latin typeface="Radikal" pitchFamily="50" charset="0"/>
              </a:endParaRPr>
            </a:p>
          </p:txBody>
        </p:sp>
        <p:pic>
          <p:nvPicPr>
            <p:cNvPr id="13" name="图片 12" descr="图标&#10;&#10;描述已自动生成">
              <a:extLst>
                <a:ext uri="{FF2B5EF4-FFF2-40B4-BE49-F238E27FC236}">
                  <a16:creationId xmlns:a16="http://schemas.microsoft.com/office/drawing/2014/main" id="{B20DB115-FD67-4071-86A4-A1615675A8F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cxnSp>
        <p:nvCxnSpPr>
          <p:cNvPr id="232" name="直接连接符 231">
            <a:extLst>
              <a:ext uri="{FF2B5EF4-FFF2-40B4-BE49-F238E27FC236}">
                <a16:creationId xmlns:a16="http://schemas.microsoft.com/office/drawing/2014/main" id="{F900779E-0341-4AAF-9C2A-0A372F20AA8F}"/>
              </a:ext>
            </a:extLst>
          </p:cNvPr>
          <p:cNvCxnSpPr>
            <a:cxnSpLocks/>
          </p:cNvCxnSpPr>
          <p:nvPr/>
        </p:nvCxnSpPr>
        <p:spPr>
          <a:xfrm flipV="1">
            <a:off x="1996003" y="3169661"/>
            <a:ext cx="9599097" cy="25283"/>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54FE7397-8F62-4C8C-9E41-1BA72DFFDD0C}"/>
              </a:ext>
            </a:extLst>
          </p:cNvPr>
          <p:cNvPicPr>
            <a:picLocks/>
          </p:cNvPicPr>
          <p:nvPr/>
        </p:nvPicPr>
        <p:blipFill>
          <a:blip r:embed="rId4" cstate="email">
            <a:extLst>
              <a:ext uri="{28A0092B-C50C-407E-A947-70E740481C1C}">
                <a14:useLocalDpi xmlns:a14="http://schemas.microsoft.com/office/drawing/2010/main"/>
              </a:ext>
            </a:extLst>
          </a:blip>
          <a:stretch>
            <a:fillRect/>
          </a:stretch>
        </p:blipFill>
        <p:spPr>
          <a:xfrm>
            <a:off x="2040387" y="3745350"/>
            <a:ext cx="1747094" cy="1750060"/>
          </a:xfrm>
          <a:prstGeom prst="rect">
            <a:avLst/>
          </a:prstGeom>
          <a:ln w="38100">
            <a:gradFill>
              <a:gsLst>
                <a:gs pos="0">
                  <a:srgbClr val="34FBE8"/>
                </a:gs>
                <a:gs pos="100000">
                  <a:srgbClr val="23A7AB"/>
                </a:gs>
              </a:gsLst>
              <a:lin ang="5400000" scaled="1"/>
            </a:gradFill>
            <a:miter lim="800000"/>
          </a:ln>
        </p:spPr>
      </p:pic>
      <p:sp>
        <p:nvSpPr>
          <p:cNvPr id="16" name="文本框 15">
            <a:extLst>
              <a:ext uri="{FF2B5EF4-FFF2-40B4-BE49-F238E27FC236}">
                <a16:creationId xmlns:a16="http://schemas.microsoft.com/office/drawing/2014/main" id="{06F5F11E-E745-421B-BD6C-03AB1FFC3BA8}"/>
              </a:ext>
            </a:extLst>
          </p:cNvPr>
          <p:cNvSpPr txBox="1"/>
          <p:nvPr/>
        </p:nvSpPr>
        <p:spPr>
          <a:xfrm>
            <a:off x="4710472" y="3729883"/>
            <a:ext cx="3933329" cy="469107"/>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AC106BC4-5A71-42A4-8B46-CAF99D2FA880}"/>
              </a:ext>
            </a:extLst>
          </p:cNvPr>
          <p:cNvGrpSpPr/>
          <p:nvPr/>
        </p:nvGrpSpPr>
        <p:grpSpPr>
          <a:xfrm>
            <a:off x="4745214" y="4340541"/>
            <a:ext cx="3890785" cy="83250"/>
            <a:chOff x="3955432" y="5643520"/>
            <a:chExt cx="3026445" cy="86703"/>
          </a:xfrm>
          <a:gradFill>
            <a:gsLst>
              <a:gs pos="0">
                <a:srgbClr val="34FBE8"/>
              </a:gs>
              <a:gs pos="100000">
                <a:srgbClr val="23A7AB"/>
              </a:gs>
            </a:gsLst>
            <a:lin ang="5400000" scaled="1"/>
          </a:gradFill>
        </p:grpSpPr>
        <p:sp>
          <p:nvSpPr>
            <p:cNvPr id="18"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3"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4"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5"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6"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7"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8"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9"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0"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1"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2"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3"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4"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5"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96" name="组合 95">
            <a:extLst>
              <a:ext uri="{FF2B5EF4-FFF2-40B4-BE49-F238E27FC236}">
                <a16:creationId xmlns:a16="http://schemas.microsoft.com/office/drawing/2014/main" id="{AB71CE6D-2E1B-4F06-89BE-B749D1C859FC}"/>
              </a:ext>
            </a:extLst>
          </p:cNvPr>
          <p:cNvGrpSpPr/>
          <p:nvPr/>
        </p:nvGrpSpPr>
        <p:grpSpPr>
          <a:xfrm>
            <a:off x="4719999" y="4631626"/>
            <a:ext cx="4520522" cy="908749"/>
            <a:chOff x="4592998" y="4518814"/>
            <a:chExt cx="4955347" cy="996161"/>
          </a:xfrm>
        </p:grpSpPr>
        <p:grpSp>
          <p:nvGrpSpPr>
            <p:cNvPr id="97" name="组合 96">
              <a:extLst>
                <a:ext uri="{FF2B5EF4-FFF2-40B4-BE49-F238E27FC236}">
                  <a16:creationId xmlns:a16="http://schemas.microsoft.com/office/drawing/2014/main" id="{5C2DCA89-5130-4FA1-85FD-047551B7A539}"/>
                </a:ext>
              </a:extLst>
            </p:cNvPr>
            <p:cNvGrpSpPr/>
            <p:nvPr/>
          </p:nvGrpSpPr>
          <p:grpSpPr>
            <a:xfrm>
              <a:off x="4592998" y="4906449"/>
              <a:ext cx="4955347" cy="221986"/>
              <a:chOff x="4592998" y="5031776"/>
              <a:chExt cx="4955347" cy="221986"/>
            </a:xfrm>
          </p:grpSpPr>
          <p:sp>
            <p:nvSpPr>
              <p:cNvPr id="104"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defRPr/>
                </a:pPr>
                <a:endParaRPr lang="zh-CN" altLang="en-US" sz="2371" dirty="0">
                  <a:solidFill>
                    <a:schemeClr val="lt1"/>
                  </a:solidFill>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grpSp>
          <p:nvGrpSpPr>
            <p:cNvPr id="98" name="组合 97">
              <a:extLst>
                <a:ext uri="{FF2B5EF4-FFF2-40B4-BE49-F238E27FC236}">
                  <a16:creationId xmlns:a16="http://schemas.microsoft.com/office/drawing/2014/main" id="{39F3FAA3-E07E-4896-8A6D-8423C2B812ED}"/>
                </a:ext>
              </a:extLst>
            </p:cNvPr>
            <p:cNvGrpSpPr/>
            <p:nvPr/>
          </p:nvGrpSpPr>
          <p:grpSpPr>
            <a:xfrm>
              <a:off x="4592998" y="4518814"/>
              <a:ext cx="4758517" cy="211444"/>
              <a:chOff x="4592998" y="4580673"/>
              <a:chExt cx="4758517" cy="211444"/>
            </a:xfrm>
          </p:grpSpPr>
          <p:sp>
            <p:nvSpPr>
              <p:cNvPr id="102" name="任意多边形: 形状 88">
                <a:extLst>
                  <a:ext uri="{FF2B5EF4-FFF2-40B4-BE49-F238E27FC236}">
                    <a16:creationId xmlns:a16="http://schemas.microsoft.com/office/drawing/2014/main" id="{EBCCAB0B-45BD-4042-8661-7CF91650FE28}"/>
                  </a:ext>
                </a:extLst>
              </p:cNvPr>
              <p:cNvSpPr/>
              <p:nvPr/>
            </p:nvSpPr>
            <p:spPr>
              <a:xfrm>
                <a:off x="4592998" y="4586371"/>
                <a:ext cx="4758517" cy="200050"/>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3" name="任意多边形: 形状 89">
                <a:extLst>
                  <a:ext uri="{FF2B5EF4-FFF2-40B4-BE49-F238E27FC236}">
                    <a16:creationId xmlns:a16="http://schemas.microsoft.com/office/drawing/2014/main" id="{10B66514-ED38-4A02-A36C-2DFEC9206F46}"/>
                  </a:ext>
                </a:extLst>
              </p:cNvPr>
              <p:cNvSpPr/>
              <p:nvPr/>
            </p:nvSpPr>
            <p:spPr>
              <a:xfrm>
                <a:off x="5205448" y="4580673"/>
                <a:ext cx="680392" cy="211444"/>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nvGrpSpPr>
            <p:cNvPr id="99" name="组合 98">
              <a:extLst>
                <a:ext uri="{FF2B5EF4-FFF2-40B4-BE49-F238E27FC236}">
                  <a16:creationId xmlns:a16="http://schemas.microsoft.com/office/drawing/2014/main" id="{C0EB1A34-73F5-4AE7-B191-93267CC26232}"/>
                </a:ext>
              </a:extLst>
            </p:cNvPr>
            <p:cNvGrpSpPr/>
            <p:nvPr/>
          </p:nvGrpSpPr>
          <p:grpSpPr>
            <a:xfrm>
              <a:off x="4592998" y="5304626"/>
              <a:ext cx="4474469" cy="210349"/>
              <a:chOff x="4592998" y="5366485"/>
              <a:chExt cx="4474469" cy="210349"/>
            </a:xfrm>
          </p:grpSpPr>
          <p:sp>
            <p:nvSpPr>
              <p:cNvPr id="100"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1"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sp>
        <p:nvSpPr>
          <p:cNvPr id="106" name="文本框 105">
            <a:extLst>
              <a:ext uri="{FF2B5EF4-FFF2-40B4-BE49-F238E27FC236}">
                <a16:creationId xmlns:a16="http://schemas.microsoft.com/office/drawing/2014/main" id="{20EC6EC2-2DBE-4753-A008-414B34E8A0B2}"/>
              </a:ext>
            </a:extLst>
          </p:cNvPr>
          <p:cNvSpPr txBox="1"/>
          <p:nvPr/>
        </p:nvSpPr>
        <p:spPr>
          <a:xfrm>
            <a:off x="2246514" y="5745169"/>
            <a:ext cx="1334840" cy="15238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algn="dist" defTabSz="774200">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圆角 93">
            <a:extLst>
              <a:ext uri="{FF2B5EF4-FFF2-40B4-BE49-F238E27FC236}">
                <a16:creationId xmlns:a16="http://schemas.microsoft.com/office/drawing/2014/main" id="{6B85BA3B-1F72-47B7-B624-C4692498CB86}"/>
              </a:ext>
            </a:extLst>
          </p:cNvPr>
          <p:cNvSpPr/>
          <p:nvPr/>
        </p:nvSpPr>
        <p:spPr>
          <a:xfrm>
            <a:off x="2083819" y="5654674"/>
            <a:ext cx="1660231" cy="333375"/>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A1BBA621-3CBE-456F-BED4-A95A29F0700A}"/>
              </a:ext>
            </a:extLst>
          </p:cNvPr>
          <p:cNvCxnSpPr>
            <a:cxnSpLocks/>
            <a:stCxn id="107" idx="3"/>
          </p:cNvCxnSpPr>
          <p:nvPr/>
        </p:nvCxnSpPr>
        <p:spPr>
          <a:xfrm flipV="1">
            <a:off x="3744050" y="5801360"/>
            <a:ext cx="7851050"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09" name="文本框 108">
            <a:extLst>
              <a:ext uri="{FF2B5EF4-FFF2-40B4-BE49-F238E27FC236}">
                <a16:creationId xmlns:a16="http://schemas.microsoft.com/office/drawing/2014/main" id="{F9052941-AE61-406F-98DC-9E8BA765746E}"/>
              </a:ext>
            </a:extLst>
          </p:cNvPr>
          <p:cNvSpPr txBox="1"/>
          <p:nvPr/>
        </p:nvSpPr>
        <p:spPr>
          <a:xfrm>
            <a:off x="4460884" y="1111257"/>
            <a:ext cx="2847065" cy="492443"/>
          </a:xfrm>
          <a:prstGeom prst="rect">
            <a:avLst/>
          </a:prstGeom>
          <a:noFill/>
        </p:spPr>
        <p:txBody>
          <a:bodyPr wrap="square" lIns="0" tIns="0" rIns="0" bIns="0" rtlCol="0">
            <a:spAutoFit/>
          </a:bodyPr>
          <a:lstStyle/>
          <a:p>
            <a:r>
              <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吥忘初心</a:t>
            </a:r>
          </a:p>
        </p:txBody>
      </p:sp>
      <p:pic>
        <p:nvPicPr>
          <p:cNvPr id="110" name="图片 109">
            <a:extLst>
              <a:ext uri="{FF2B5EF4-FFF2-40B4-BE49-F238E27FC236}">
                <a16:creationId xmlns:a16="http://schemas.microsoft.com/office/drawing/2014/main" id="{9C9DEBBD-A7B1-4C4E-9083-9B4F61AD01B1}"/>
              </a:ext>
            </a:extLst>
          </p:cNvPr>
          <p:cNvPicPr>
            <a:picLocks/>
          </p:cNvPicPr>
          <p:nvPr/>
        </p:nvPicPr>
        <p:blipFill>
          <a:blip r:embed="rId5" cstate="email">
            <a:extLst>
              <a:ext uri="{28A0092B-C50C-407E-A947-70E740481C1C}">
                <a14:useLocalDpi xmlns:a14="http://schemas.microsoft.com/office/drawing/2010/main"/>
              </a:ext>
            </a:extLst>
          </a:blip>
          <a:srcRect/>
          <a:stretch/>
        </p:blipFill>
        <p:spPr>
          <a:xfrm>
            <a:off x="2034506" y="1117166"/>
            <a:ext cx="1738240" cy="1738240"/>
          </a:xfrm>
          <a:prstGeom prst="rect">
            <a:avLst/>
          </a:prstGeom>
          <a:ln w="38100">
            <a:gradFill>
              <a:gsLst>
                <a:gs pos="0">
                  <a:srgbClr val="34FBE8"/>
                </a:gs>
                <a:gs pos="100000">
                  <a:srgbClr val="23A7AB"/>
                </a:gs>
              </a:gsLst>
              <a:lin ang="5400000" scaled="1"/>
            </a:gradFill>
            <a:miter lim="800000"/>
          </a:ln>
        </p:spPr>
      </p:pic>
      <p:cxnSp>
        <p:nvCxnSpPr>
          <p:cNvPr id="113" name="直接连接符 112">
            <a:extLst>
              <a:ext uri="{FF2B5EF4-FFF2-40B4-BE49-F238E27FC236}">
                <a16:creationId xmlns:a16="http://schemas.microsoft.com/office/drawing/2014/main" id="{F900779E-0341-4AAF-9C2A-0A372F20AA8F}"/>
              </a:ext>
            </a:extLst>
          </p:cNvPr>
          <p:cNvCxnSpPr>
            <a:cxnSpLocks/>
            <a:stCxn id="112" idx="3"/>
          </p:cNvCxnSpPr>
          <p:nvPr/>
        </p:nvCxnSpPr>
        <p:spPr>
          <a:xfrm flipV="1">
            <a:off x="4001089" y="3169661"/>
            <a:ext cx="7594011"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15" name="文本框 114">
            <a:extLst>
              <a:ext uri="{FF2B5EF4-FFF2-40B4-BE49-F238E27FC236}">
                <a16:creationId xmlns:a16="http://schemas.microsoft.com/office/drawing/2014/main" id="{1297ED6A-7441-4171-A7A7-783A8BC96D3A}"/>
              </a:ext>
            </a:extLst>
          </p:cNvPr>
          <p:cNvSpPr txBox="1"/>
          <p:nvPr/>
        </p:nvSpPr>
        <p:spPr>
          <a:xfrm>
            <a:off x="4460884" y="1800860"/>
            <a:ext cx="5252076" cy="316305"/>
          </a:xfrm>
          <a:prstGeom prst="rect">
            <a:avLst/>
          </a:prstGeom>
          <a:noFill/>
        </p:spPr>
        <p:txBody>
          <a:bodyPr wrap="square" lIns="0" tIns="0" rIns="0" bIns="0" rtlCol="0">
            <a:spAutoFit/>
          </a:bodyPr>
          <a:lstStyle/>
          <a:p>
            <a:pPr algn="just">
              <a:lnSpc>
                <a:spcPct val="120000"/>
              </a:lnSpc>
            </a:pPr>
            <a:r>
              <a:rPr lang="zh-CN" altLang="en-US"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一个因热爱而野生的</a:t>
            </a:r>
            <a:r>
              <a:rPr lang="en-US" altLang="zh-CN" dirty="0" err="1">
                <a:solidFill>
                  <a:schemeClr val="bg1"/>
                </a:solidFill>
                <a:latin typeface="OPPOSans B" panose="00020600040101010101" pitchFamily="18" charset="-122"/>
                <a:ea typeface="OPPOSans B" panose="00020600040101010101" pitchFamily="18" charset="-122"/>
                <a:cs typeface="OPPOSans B" panose="00020600040101010101" pitchFamily="18" charset="-122"/>
              </a:rPr>
              <a:t>PPTer</a:t>
            </a:r>
            <a:endParaRPr lang="zh-CN" altLang="en-US" dirty="0">
              <a:solidFill>
                <a:schemeClr val="bg1"/>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116" name="任意多边形: 形状 243">
            <a:extLst>
              <a:ext uri="{FF2B5EF4-FFF2-40B4-BE49-F238E27FC236}">
                <a16:creationId xmlns:a16="http://schemas.microsoft.com/office/drawing/2014/main" id="{297F10E4-BF85-42FD-9C31-D237A39CED0C}"/>
              </a:ext>
            </a:extLst>
          </p:cNvPr>
          <p:cNvSpPr/>
          <p:nvPr/>
        </p:nvSpPr>
        <p:spPr>
          <a:xfrm>
            <a:off x="4460884" y="1616913"/>
            <a:ext cx="5317322" cy="86473"/>
          </a:xfrm>
          <a:custGeom>
            <a:avLst/>
            <a:gdLst>
              <a:gd name="connsiteX0" fmla="*/ 417450 w 5252076"/>
              <a:gd name="connsiteY0" fmla="*/ 0 h 300158"/>
              <a:gd name="connsiteX1" fmla="*/ 478997 w 5252076"/>
              <a:gd name="connsiteY1" fmla="*/ 86473 h 300158"/>
              <a:gd name="connsiteX2" fmla="*/ 5252076 w 5252076"/>
              <a:gd name="connsiteY2" fmla="*/ 86473 h 300158"/>
              <a:gd name="connsiteX3" fmla="*/ 5252076 w 5252076"/>
              <a:gd name="connsiteY3" fmla="*/ 300158 h 300158"/>
              <a:gd name="connsiteX4" fmla="*/ 0 w 5252076"/>
              <a:gd name="connsiteY4" fmla="*/ 300158 h 300158"/>
              <a:gd name="connsiteX5" fmla="*/ 0 w 5252076"/>
              <a:gd name="connsiteY5" fmla="*/ 86473 h 300158"/>
              <a:gd name="connsiteX6" fmla="*/ 355904 w 5252076"/>
              <a:gd name="connsiteY6" fmla="*/ 86473 h 300158"/>
              <a:gd name="connsiteX0" fmla="*/ 0 w 5252076"/>
              <a:gd name="connsiteY0" fmla="*/ 300158 h 391598"/>
              <a:gd name="connsiteX1" fmla="*/ 0 w 5252076"/>
              <a:gd name="connsiteY1" fmla="*/ 86473 h 391598"/>
              <a:gd name="connsiteX2" fmla="*/ 355904 w 5252076"/>
              <a:gd name="connsiteY2" fmla="*/ 86473 h 391598"/>
              <a:gd name="connsiteX3" fmla="*/ 417450 w 5252076"/>
              <a:gd name="connsiteY3" fmla="*/ 0 h 391598"/>
              <a:gd name="connsiteX4" fmla="*/ 478997 w 5252076"/>
              <a:gd name="connsiteY4" fmla="*/ 86473 h 391598"/>
              <a:gd name="connsiteX5" fmla="*/ 5252076 w 5252076"/>
              <a:gd name="connsiteY5" fmla="*/ 86473 h 391598"/>
              <a:gd name="connsiteX6" fmla="*/ 5252076 w 5252076"/>
              <a:gd name="connsiteY6" fmla="*/ 300158 h 391598"/>
              <a:gd name="connsiteX7" fmla="*/ 91440 w 5252076"/>
              <a:gd name="connsiteY7" fmla="*/ 391598 h 391598"/>
              <a:gd name="connsiteX0" fmla="*/ 0 w 5252076"/>
              <a:gd name="connsiteY0" fmla="*/ 300158 h 300158"/>
              <a:gd name="connsiteX1" fmla="*/ 0 w 5252076"/>
              <a:gd name="connsiteY1" fmla="*/ 86473 h 300158"/>
              <a:gd name="connsiteX2" fmla="*/ 355904 w 5252076"/>
              <a:gd name="connsiteY2" fmla="*/ 86473 h 300158"/>
              <a:gd name="connsiteX3" fmla="*/ 417450 w 5252076"/>
              <a:gd name="connsiteY3" fmla="*/ 0 h 300158"/>
              <a:gd name="connsiteX4" fmla="*/ 478997 w 5252076"/>
              <a:gd name="connsiteY4" fmla="*/ 86473 h 300158"/>
              <a:gd name="connsiteX5" fmla="*/ 5252076 w 5252076"/>
              <a:gd name="connsiteY5" fmla="*/ 86473 h 300158"/>
              <a:gd name="connsiteX6" fmla="*/ 5252076 w 5252076"/>
              <a:gd name="connsiteY6" fmla="*/ 300158 h 300158"/>
              <a:gd name="connsiteX0" fmla="*/ 0 w 5252076"/>
              <a:gd name="connsiteY0" fmla="*/ 86473 h 300158"/>
              <a:gd name="connsiteX1" fmla="*/ 355904 w 5252076"/>
              <a:gd name="connsiteY1" fmla="*/ 86473 h 300158"/>
              <a:gd name="connsiteX2" fmla="*/ 417450 w 5252076"/>
              <a:gd name="connsiteY2" fmla="*/ 0 h 300158"/>
              <a:gd name="connsiteX3" fmla="*/ 478997 w 5252076"/>
              <a:gd name="connsiteY3" fmla="*/ 86473 h 300158"/>
              <a:gd name="connsiteX4" fmla="*/ 5252076 w 5252076"/>
              <a:gd name="connsiteY4" fmla="*/ 86473 h 300158"/>
              <a:gd name="connsiteX5" fmla="*/ 5252076 w 5252076"/>
              <a:gd name="connsiteY5" fmla="*/ 300158 h 300158"/>
              <a:gd name="connsiteX0" fmla="*/ 0 w 5252076"/>
              <a:gd name="connsiteY0" fmla="*/ 86473 h 86473"/>
              <a:gd name="connsiteX1" fmla="*/ 355904 w 5252076"/>
              <a:gd name="connsiteY1" fmla="*/ 86473 h 86473"/>
              <a:gd name="connsiteX2" fmla="*/ 417450 w 5252076"/>
              <a:gd name="connsiteY2" fmla="*/ 0 h 86473"/>
              <a:gd name="connsiteX3" fmla="*/ 478997 w 5252076"/>
              <a:gd name="connsiteY3" fmla="*/ 86473 h 86473"/>
              <a:gd name="connsiteX4" fmla="*/ 5252076 w 5252076"/>
              <a:gd name="connsiteY4" fmla="*/ 86473 h 86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2076" h="86473">
                <a:moveTo>
                  <a:pt x="0" y="86473"/>
                </a:moveTo>
                <a:lnTo>
                  <a:pt x="355904" y="86473"/>
                </a:lnTo>
                <a:lnTo>
                  <a:pt x="417450" y="0"/>
                </a:lnTo>
                <a:lnTo>
                  <a:pt x="478997" y="86473"/>
                </a:lnTo>
                <a:lnTo>
                  <a:pt x="5252076" y="86473"/>
                </a:lnTo>
              </a:path>
            </a:pathLst>
          </a:custGeom>
          <a:noFill/>
          <a:ln>
            <a:solidFill>
              <a:srgbClr val="34FBE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2" name="矩形: 圆角 230">
            <a:extLst>
              <a:ext uri="{FF2B5EF4-FFF2-40B4-BE49-F238E27FC236}">
                <a16:creationId xmlns:a16="http://schemas.microsoft.com/office/drawing/2014/main" id="{ABB6C66E-6C4D-4586-BB0F-49D6EE07496E}"/>
              </a:ext>
            </a:extLst>
          </p:cNvPr>
          <p:cNvSpPr/>
          <p:nvPr/>
        </p:nvSpPr>
        <p:spPr>
          <a:xfrm>
            <a:off x="1822290" y="3022975"/>
            <a:ext cx="2183290" cy="333375"/>
          </a:xfrm>
          <a:prstGeom prst="roundRect">
            <a:avLst>
              <a:gd name="adj" fmla="val 50000"/>
            </a:avLst>
          </a:prstGeom>
          <a:solidFill>
            <a:srgbClr val="000000"/>
          </a:solid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文本框 113">
            <a:extLst>
              <a:ext uri="{FF2B5EF4-FFF2-40B4-BE49-F238E27FC236}">
                <a16:creationId xmlns:a16="http://schemas.microsoft.com/office/drawing/2014/main" id="{65CEF0C4-601B-469E-906C-8D8E6D89E76A}"/>
              </a:ext>
            </a:extLst>
          </p:cNvPr>
          <p:cNvSpPr txBox="1"/>
          <p:nvPr/>
        </p:nvSpPr>
        <p:spPr>
          <a:xfrm>
            <a:off x="2365018" y="3081940"/>
            <a:ext cx="1077218" cy="215444"/>
          </a:xfrm>
          <a:prstGeom prst="rect">
            <a:avLst/>
          </a:prstGeom>
          <a:noFill/>
        </p:spPr>
        <p:txBody>
          <a:bodyPr wrap="none" lIns="0" tIns="0" rIns="0" bIns="0" rtlCol="0">
            <a:spAutoFit/>
          </a:bodyPr>
          <a:lstStyle/>
          <a:p>
            <a:pPr algn="ctr"/>
            <a:r>
              <a:rPr lang="zh-CN" altLang="en-US" sz="1400" dirty="0">
                <a:gradFill>
                  <a:gsLst>
                    <a:gs pos="0">
                      <a:srgbClr val="34FBE8"/>
                    </a:gs>
                    <a:gs pos="100000">
                      <a:srgbClr val="23A7AB"/>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设计者公众号</a:t>
            </a:r>
          </a:p>
        </p:txBody>
      </p:sp>
    </p:spTree>
    <p:extLst>
      <p:ext uri="{BB962C8B-B14F-4D97-AF65-F5344CB8AC3E}">
        <p14:creationId xmlns:p14="http://schemas.microsoft.com/office/powerpoint/2010/main" val="23703462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831498" cy="933332"/>
          </a:xfrm>
          <a:prstGeom prst="rect">
            <a:avLst/>
          </a:prstGeom>
        </p:spPr>
        <p:txBody>
          <a:bodyPr wrap="none">
            <a:spAutoFit/>
          </a:bodyPr>
          <a:lstStyle/>
          <a:p>
            <a:r>
              <a:rPr lang="zh-CN" altLang="en-US" sz="14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吥忘初心</a:t>
            </a:r>
            <a:r>
              <a:rPr lang="en-US" altLang="zh-CN" sz="14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189068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a:extLst>
              <a:ext uri="{FF2B5EF4-FFF2-40B4-BE49-F238E27FC236}">
                <a16:creationId xmlns:a16="http://schemas.microsoft.com/office/drawing/2014/main" id="{DB689DCF-394C-4A6E-AE8B-AE9B5B806147}"/>
              </a:ext>
            </a:extLst>
          </p:cNvPr>
          <p:cNvGrpSpPr/>
          <p:nvPr/>
        </p:nvGrpSpPr>
        <p:grpSpPr>
          <a:xfrm>
            <a:off x="-3873328" y="-1231429"/>
            <a:ext cx="15298566" cy="9320858"/>
            <a:chOff x="-3873328" y="-1231429"/>
            <a:chExt cx="15298566" cy="9320858"/>
          </a:xfrm>
        </p:grpSpPr>
        <p:sp>
          <p:nvSpPr>
            <p:cNvPr id="32" name="菱形 31">
              <a:extLst>
                <a:ext uri="{FF2B5EF4-FFF2-40B4-BE49-F238E27FC236}">
                  <a16:creationId xmlns:a16="http://schemas.microsoft.com/office/drawing/2014/main" id="{C4B0BA42-CF9A-49D2-B459-B019B65C8B62}"/>
                </a:ext>
              </a:extLst>
            </p:cNvPr>
            <p:cNvSpPr/>
            <p:nvPr/>
          </p:nvSpPr>
          <p:spPr>
            <a:xfrm>
              <a:off x="-3873328" y="-1231429"/>
              <a:ext cx="9321628" cy="9320858"/>
            </a:xfrm>
            <a:prstGeom prst="diamond">
              <a:avLst/>
            </a:prstGeom>
            <a:solidFill>
              <a:schemeClr val="tx1">
                <a:lumMod val="75000"/>
                <a:lumOff val="25000"/>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a:extLst>
                <a:ext uri="{FF2B5EF4-FFF2-40B4-BE49-F238E27FC236}">
                  <a16:creationId xmlns:a16="http://schemas.microsoft.com/office/drawing/2014/main" id="{51AC815D-37DD-4EC8-903C-D47323FB2E1E}"/>
                </a:ext>
              </a:extLst>
            </p:cNvPr>
            <p:cNvSpPr/>
            <p:nvPr/>
          </p:nvSpPr>
          <p:spPr>
            <a:xfrm>
              <a:off x="-884859" y="-1231429"/>
              <a:ext cx="9321628" cy="9320858"/>
            </a:xfrm>
            <a:prstGeom prst="diamond">
              <a:avLst/>
            </a:prstGeom>
            <a:solidFill>
              <a:schemeClr val="tx1">
                <a:lumMod val="75000"/>
                <a:lumOff val="25000"/>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菱形 33">
              <a:extLst>
                <a:ext uri="{FF2B5EF4-FFF2-40B4-BE49-F238E27FC236}">
                  <a16:creationId xmlns:a16="http://schemas.microsoft.com/office/drawing/2014/main" id="{54175BD5-0F72-47CF-A06F-FDE0E61C8CCE}"/>
                </a:ext>
              </a:extLst>
            </p:cNvPr>
            <p:cNvSpPr/>
            <p:nvPr/>
          </p:nvSpPr>
          <p:spPr>
            <a:xfrm>
              <a:off x="2103610" y="-1231429"/>
              <a:ext cx="9321628" cy="9320858"/>
            </a:xfrm>
            <a:prstGeom prst="diamond">
              <a:avLst/>
            </a:prstGeom>
            <a:solidFill>
              <a:schemeClr val="tx1">
                <a:lumMod val="75000"/>
                <a:lumOff val="25000"/>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a16="http://schemas.microsoft.com/office/drawing/2014/main" id="{42FECD7C-4937-4D66-932A-977A5DA9D136}"/>
              </a:ext>
            </a:extLst>
          </p:cNvPr>
          <p:cNvGrpSpPr/>
          <p:nvPr/>
        </p:nvGrpSpPr>
        <p:grpSpPr>
          <a:xfrm>
            <a:off x="5442122" y="-1231429"/>
            <a:ext cx="15298566" cy="9320858"/>
            <a:chOff x="-3873328" y="-1231429"/>
            <a:chExt cx="15298566" cy="9320858"/>
          </a:xfrm>
        </p:grpSpPr>
        <p:sp>
          <p:nvSpPr>
            <p:cNvPr id="37" name="菱形 36">
              <a:extLst>
                <a:ext uri="{FF2B5EF4-FFF2-40B4-BE49-F238E27FC236}">
                  <a16:creationId xmlns:a16="http://schemas.microsoft.com/office/drawing/2014/main" id="{BB06A9A1-FCD1-4409-8C6F-22AB012B929C}"/>
                </a:ext>
              </a:extLst>
            </p:cNvPr>
            <p:cNvSpPr/>
            <p:nvPr/>
          </p:nvSpPr>
          <p:spPr>
            <a:xfrm>
              <a:off x="-3873328" y="-1231429"/>
              <a:ext cx="9321628" cy="9320858"/>
            </a:xfrm>
            <a:prstGeom prst="diamond">
              <a:avLst/>
            </a:prstGeom>
            <a:solidFill>
              <a:schemeClr val="tx1">
                <a:lumMod val="75000"/>
                <a:lumOff val="25000"/>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菱形 37">
              <a:extLst>
                <a:ext uri="{FF2B5EF4-FFF2-40B4-BE49-F238E27FC236}">
                  <a16:creationId xmlns:a16="http://schemas.microsoft.com/office/drawing/2014/main" id="{8A41A1B7-7422-45E0-8B12-58CADDB739BB}"/>
                </a:ext>
              </a:extLst>
            </p:cNvPr>
            <p:cNvSpPr/>
            <p:nvPr/>
          </p:nvSpPr>
          <p:spPr>
            <a:xfrm>
              <a:off x="-884859" y="-1231429"/>
              <a:ext cx="9321628" cy="9320858"/>
            </a:xfrm>
            <a:prstGeom prst="diamond">
              <a:avLst/>
            </a:prstGeom>
            <a:solidFill>
              <a:schemeClr val="tx1">
                <a:lumMod val="75000"/>
                <a:lumOff val="25000"/>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菱形 38">
              <a:extLst>
                <a:ext uri="{FF2B5EF4-FFF2-40B4-BE49-F238E27FC236}">
                  <a16:creationId xmlns:a16="http://schemas.microsoft.com/office/drawing/2014/main" id="{AEBD33B3-A94E-4379-BE55-02E22F82E20C}"/>
                </a:ext>
              </a:extLst>
            </p:cNvPr>
            <p:cNvSpPr/>
            <p:nvPr/>
          </p:nvSpPr>
          <p:spPr>
            <a:xfrm>
              <a:off x="2103610" y="-1231429"/>
              <a:ext cx="9321628" cy="9320858"/>
            </a:xfrm>
            <a:prstGeom prst="diamond">
              <a:avLst/>
            </a:prstGeom>
            <a:solidFill>
              <a:schemeClr val="tx1">
                <a:lumMod val="75000"/>
                <a:lumOff val="25000"/>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descr="女人坐在桌子边&#10;&#10;中度可信度描述已自动生成">
            <a:extLst>
              <a:ext uri="{FF2B5EF4-FFF2-40B4-BE49-F238E27FC236}">
                <a16:creationId xmlns:a16="http://schemas.microsoft.com/office/drawing/2014/main" id="{DE4F7E30-2026-4B45-A501-53E4E60227C9}"/>
              </a:ext>
            </a:extLst>
          </p:cNvPr>
          <p:cNvPicPr>
            <a:picLocks noChangeAspect="1"/>
          </p:cNvPicPr>
          <p:nvPr/>
        </p:nvPicPr>
        <p:blipFill rotWithShape="1">
          <a:blip r:embed="rId2" cstate="screen">
            <a:alphaModFix amt="10000"/>
            <a:extLst>
              <a:ext uri="{28A0092B-C50C-407E-A947-70E740481C1C}">
                <a14:useLocalDpi xmlns:a14="http://schemas.microsoft.com/office/drawing/2010/main"/>
              </a:ext>
            </a:extLst>
          </a:blip>
          <a:src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7" name="菱形 6">
            <a:extLst>
              <a:ext uri="{FF2B5EF4-FFF2-40B4-BE49-F238E27FC236}">
                <a16:creationId xmlns:a16="http://schemas.microsoft.com/office/drawing/2014/main" id="{0EA7BF08-2CC9-44E5-8576-6FBB4FD92D58}"/>
              </a:ext>
            </a:extLst>
          </p:cNvPr>
          <p:cNvSpPr/>
          <p:nvPr/>
        </p:nvSpPr>
        <p:spPr>
          <a:xfrm>
            <a:off x="-2832218" y="677557"/>
            <a:ext cx="5729116" cy="5728643"/>
          </a:xfrm>
          <a:prstGeom prst="diamond">
            <a:avLst/>
          </a:prstGeom>
          <a:solidFill>
            <a:schemeClr val="tx1">
              <a:lumMod val="75000"/>
              <a:lumOff val="25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菱形 5">
            <a:extLst>
              <a:ext uri="{FF2B5EF4-FFF2-40B4-BE49-F238E27FC236}">
                <a16:creationId xmlns:a16="http://schemas.microsoft.com/office/drawing/2014/main" id="{792BD36E-CF86-4D76-BC6D-0B585A48EDC4}"/>
              </a:ext>
            </a:extLst>
          </p:cNvPr>
          <p:cNvSpPr/>
          <p:nvPr/>
        </p:nvSpPr>
        <p:spPr>
          <a:xfrm>
            <a:off x="-3077873" y="677557"/>
            <a:ext cx="5729116" cy="5728643"/>
          </a:xfrm>
          <a:prstGeom prst="diamond">
            <a:avLst/>
          </a:prstGeom>
          <a:solidFill>
            <a:schemeClr val="tx1">
              <a:lumMod val="75000"/>
              <a:lumOff val="2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菱形 2">
            <a:extLst>
              <a:ext uri="{FF2B5EF4-FFF2-40B4-BE49-F238E27FC236}">
                <a16:creationId xmlns:a16="http://schemas.microsoft.com/office/drawing/2014/main" id="{E0E81364-9200-4B99-8E17-FD082BF7A3DE}"/>
              </a:ext>
            </a:extLst>
          </p:cNvPr>
          <p:cNvSpPr/>
          <p:nvPr/>
        </p:nvSpPr>
        <p:spPr>
          <a:xfrm>
            <a:off x="-2627490" y="1018750"/>
            <a:ext cx="5046673" cy="5046256"/>
          </a:xfrm>
          <a:prstGeom prst="diamond">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37489AC6-D8F6-40BA-82EA-516B34F9F794}"/>
              </a:ext>
            </a:extLst>
          </p:cNvPr>
          <p:cNvSpPr txBox="1"/>
          <p:nvPr/>
        </p:nvSpPr>
        <p:spPr>
          <a:xfrm>
            <a:off x="356019" y="3126380"/>
            <a:ext cx="1498765" cy="830997"/>
          </a:xfrm>
          <a:prstGeom prst="rect">
            <a:avLst/>
          </a:prstGeom>
          <a:noFill/>
        </p:spPr>
        <p:txBody>
          <a:bodyPr wrap="square" lIns="0" tIns="0" rIns="0" bIns="0">
            <a:spAutoFit/>
          </a:bodyPr>
          <a:lstStyle/>
          <a:p>
            <a:r>
              <a:rPr lang="zh-CN" altLang="en-US" sz="5400" dirty="0">
                <a:solidFill>
                  <a:schemeClr val="bg1"/>
                </a:solidFill>
                <a:effectLst>
                  <a:outerShdw blurRad="50800" dist="38100" dir="5400000" algn="t" rotWithShape="0">
                    <a:prstClr val="black">
                      <a:alpha val="25000"/>
                    </a:prstClr>
                  </a:outerShdw>
                </a:effectLst>
                <a:latin typeface="思源黑体 CN Bold" panose="020B0800000000000000" pitchFamily="34" charset="-122"/>
                <a:ea typeface="思源黑体 CN Bold" panose="020B0800000000000000" pitchFamily="34" charset="-122"/>
              </a:rPr>
              <a:t>目录</a:t>
            </a:r>
          </a:p>
        </p:txBody>
      </p:sp>
      <p:grpSp>
        <p:nvGrpSpPr>
          <p:cNvPr id="15" name="组合 14">
            <a:extLst>
              <a:ext uri="{FF2B5EF4-FFF2-40B4-BE49-F238E27FC236}">
                <a16:creationId xmlns:a16="http://schemas.microsoft.com/office/drawing/2014/main" id="{1AE6D24D-2666-4729-989A-E7A85239576E}"/>
              </a:ext>
            </a:extLst>
          </p:cNvPr>
          <p:cNvGrpSpPr/>
          <p:nvPr/>
        </p:nvGrpSpPr>
        <p:grpSpPr>
          <a:xfrm>
            <a:off x="2408239" y="1817919"/>
            <a:ext cx="2620961" cy="906387"/>
            <a:chOff x="2789239" y="1399750"/>
            <a:chExt cx="2620961" cy="906387"/>
          </a:xfrm>
        </p:grpSpPr>
        <p:sp>
          <p:nvSpPr>
            <p:cNvPr id="13" name="文本占位符 11">
              <a:extLst>
                <a:ext uri="{FF2B5EF4-FFF2-40B4-BE49-F238E27FC236}">
                  <a16:creationId xmlns:a16="http://schemas.microsoft.com/office/drawing/2014/main" id="{9FABC4D6-621B-426C-AF3B-4912DC85AA0C}"/>
                </a:ext>
              </a:extLst>
            </p:cNvPr>
            <p:cNvSpPr txBox="1">
              <a:spLocks/>
            </p:cNvSpPr>
            <p:nvPr/>
          </p:nvSpPr>
          <p:spPr>
            <a:xfrm>
              <a:off x="3923097" y="1690027"/>
              <a:ext cx="1487103" cy="325832"/>
            </a:xfrm>
            <a:prstGeom prst="rect">
              <a:avLst/>
            </a:prstGeom>
          </p:spPr>
          <p:txBody>
            <a:bodyPr vert="horz" lIns="0" tIns="0" rIns="0" bIns="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公司发展</a:t>
              </a:r>
            </a:p>
          </p:txBody>
        </p:sp>
        <p:sp>
          <p:nvSpPr>
            <p:cNvPr id="14" name="菱形 13">
              <a:extLst>
                <a:ext uri="{FF2B5EF4-FFF2-40B4-BE49-F238E27FC236}">
                  <a16:creationId xmlns:a16="http://schemas.microsoft.com/office/drawing/2014/main" id="{33DCF662-0A4E-4595-81D0-233F1D582751}"/>
                </a:ext>
              </a:extLst>
            </p:cNvPr>
            <p:cNvSpPr/>
            <p:nvPr/>
          </p:nvSpPr>
          <p:spPr>
            <a:xfrm>
              <a:off x="2789239" y="1399750"/>
              <a:ext cx="906462" cy="906387"/>
            </a:xfrm>
            <a:prstGeom prst="diamond">
              <a:avLst/>
            </a:prstGeom>
            <a:solidFill>
              <a:schemeClr val="accent4">
                <a:lumMod val="60000"/>
                <a:lumOff val="40000"/>
              </a:schemeClr>
            </a:solidFill>
            <a:ln>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lumMod val="75000"/>
                      <a:lumOff val="25000"/>
                    </a:schemeClr>
                  </a:solidFill>
                  <a:latin typeface="思源黑体 CN Bold" panose="020B0800000000000000" pitchFamily="34" charset="-122"/>
                  <a:ea typeface="思源黑体 CN Bold" panose="020B0800000000000000" pitchFamily="34" charset="-122"/>
                </a:rPr>
                <a:t>1</a:t>
              </a:r>
              <a:endParaRPr lang="zh-CN" altLang="en-US" sz="32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16" name="组合 15">
            <a:extLst>
              <a:ext uri="{FF2B5EF4-FFF2-40B4-BE49-F238E27FC236}">
                <a16:creationId xmlns:a16="http://schemas.microsoft.com/office/drawing/2014/main" id="{BF3C2A6D-57AC-4501-84B6-1B754E728965}"/>
              </a:ext>
            </a:extLst>
          </p:cNvPr>
          <p:cNvGrpSpPr/>
          <p:nvPr/>
        </p:nvGrpSpPr>
        <p:grpSpPr>
          <a:xfrm>
            <a:off x="5644358" y="1817919"/>
            <a:ext cx="2620961" cy="906387"/>
            <a:chOff x="2789239" y="1399750"/>
            <a:chExt cx="2620961" cy="906387"/>
          </a:xfrm>
        </p:grpSpPr>
        <p:sp>
          <p:nvSpPr>
            <p:cNvPr id="17" name="文本占位符 11">
              <a:extLst>
                <a:ext uri="{FF2B5EF4-FFF2-40B4-BE49-F238E27FC236}">
                  <a16:creationId xmlns:a16="http://schemas.microsoft.com/office/drawing/2014/main" id="{33D07A94-0CA7-4160-86F8-CA608A970485}"/>
                </a:ext>
              </a:extLst>
            </p:cNvPr>
            <p:cNvSpPr txBox="1">
              <a:spLocks/>
            </p:cNvSpPr>
            <p:nvPr/>
          </p:nvSpPr>
          <p:spPr>
            <a:xfrm>
              <a:off x="3923097" y="1690027"/>
              <a:ext cx="1487103" cy="325832"/>
            </a:xfrm>
            <a:prstGeom prst="rect">
              <a:avLst/>
            </a:prstGeom>
          </p:spPr>
          <p:txBody>
            <a:bodyPr vert="horz" lIns="0" tIns="0" rIns="0" bIns="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市场机会</a:t>
              </a:r>
            </a:p>
          </p:txBody>
        </p:sp>
        <p:sp>
          <p:nvSpPr>
            <p:cNvPr id="18" name="菱形 17">
              <a:extLst>
                <a:ext uri="{FF2B5EF4-FFF2-40B4-BE49-F238E27FC236}">
                  <a16:creationId xmlns:a16="http://schemas.microsoft.com/office/drawing/2014/main" id="{E70D84F8-7813-42E6-A948-728135ECA9B8}"/>
                </a:ext>
              </a:extLst>
            </p:cNvPr>
            <p:cNvSpPr/>
            <p:nvPr/>
          </p:nvSpPr>
          <p:spPr>
            <a:xfrm>
              <a:off x="2789239" y="1399750"/>
              <a:ext cx="906462" cy="906387"/>
            </a:xfrm>
            <a:prstGeom prst="diamond">
              <a:avLst/>
            </a:prstGeom>
            <a:solidFill>
              <a:schemeClr val="accent4">
                <a:lumMod val="60000"/>
                <a:lumOff val="40000"/>
              </a:schemeClr>
            </a:solidFill>
            <a:ln>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lumMod val="75000"/>
                      <a:lumOff val="25000"/>
                    </a:schemeClr>
                  </a:solidFill>
                  <a:latin typeface="思源黑体 CN Bold" panose="020B0800000000000000" pitchFamily="34" charset="-122"/>
                  <a:ea typeface="思源黑体 CN Bold" panose="020B0800000000000000" pitchFamily="34" charset="-122"/>
                </a:rPr>
                <a:t>2</a:t>
              </a:r>
              <a:endParaRPr lang="zh-CN" altLang="en-US" sz="32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19" name="组合 18">
            <a:extLst>
              <a:ext uri="{FF2B5EF4-FFF2-40B4-BE49-F238E27FC236}">
                <a16:creationId xmlns:a16="http://schemas.microsoft.com/office/drawing/2014/main" id="{99D0506C-FF0C-4421-AE18-9A4ABB8873AD}"/>
              </a:ext>
            </a:extLst>
          </p:cNvPr>
          <p:cNvGrpSpPr/>
          <p:nvPr/>
        </p:nvGrpSpPr>
        <p:grpSpPr>
          <a:xfrm>
            <a:off x="8880477" y="1817919"/>
            <a:ext cx="2620961" cy="906387"/>
            <a:chOff x="2789239" y="1399750"/>
            <a:chExt cx="2620961" cy="906387"/>
          </a:xfrm>
        </p:grpSpPr>
        <p:sp>
          <p:nvSpPr>
            <p:cNvPr id="20" name="文本占位符 11">
              <a:extLst>
                <a:ext uri="{FF2B5EF4-FFF2-40B4-BE49-F238E27FC236}">
                  <a16:creationId xmlns:a16="http://schemas.microsoft.com/office/drawing/2014/main" id="{13F0ECE5-564F-4BE6-8A81-271BE21AA317}"/>
                </a:ext>
              </a:extLst>
            </p:cNvPr>
            <p:cNvSpPr txBox="1">
              <a:spLocks/>
            </p:cNvSpPr>
            <p:nvPr/>
          </p:nvSpPr>
          <p:spPr>
            <a:xfrm>
              <a:off x="3923097" y="1690027"/>
              <a:ext cx="1487103" cy="325832"/>
            </a:xfrm>
            <a:prstGeom prst="rect">
              <a:avLst/>
            </a:prstGeom>
          </p:spPr>
          <p:txBody>
            <a:bodyPr vert="horz" lIns="0" tIns="0" rIns="0" bIns="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竞争分析</a:t>
              </a:r>
            </a:p>
          </p:txBody>
        </p:sp>
        <p:sp>
          <p:nvSpPr>
            <p:cNvPr id="21" name="菱形 20">
              <a:extLst>
                <a:ext uri="{FF2B5EF4-FFF2-40B4-BE49-F238E27FC236}">
                  <a16:creationId xmlns:a16="http://schemas.microsoft.com/office/drawing/2014/main" id="{932D1B7A-EDCD-45FA-B29D-9241B4ED6BF3}"/>
                </a:ext>
              </a:extLst>
            </p:cNvPr>
            <p:cNvSpPr/>
            <p:nvPr/>
          </p:nvSpPr>
          <p:spPr>
            <a:xfrm>
              <a:off x="2789239" y="1399750"/>
              <a:ext cx="906462" cy="906387"/>
            </a:xfrm>
            <a:prstGeom prst="diamond">
              <a:avLst/>
            </a:prstGeom>
            <a:solidFill>
              <a:schemeClr val="accent4">
                <a:lumMod val="60000"/>
                <a:lumOff val="40000"/>
              </a:schemeClr>
            </a:solidFill>
            <a:ln>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lumMod val="75000"/>
                      <a:lumOff val="25000"/>
                    </a:schemeClr>
                  </a:solidFill>
                  <a:latin typeface="思源黑体 CN Bold" panose="020B0800000000000000" pitchFamily="34" charset="-122"/>
                  <a:ea typeface="思源黑体 CN Bold" panose="020B0800000000000000" pitchFamily="34" charset="-122"/>
                </a:rPr>
                <a:t>3</a:t>
              </a:r>
              <a:endParaRPr lang="zh-CN" altLang="en-US" sz="32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22" name="组合 21">
            <a:extLst>
              <a:ext uri="{FF2B5EF4-FFF2-40B4-BE49-F238E27FC236}">
                <a16:creationId xmlns:a16="http://schemas.microsoft.com/office/drawing/2014/main" id="{ECB201E1-03D6-4183-A0C8-7BE706CA3638}"/>
              </a:ext>
            </a:extLst>
          </p:cNvPr>
          <p:cNvGrpSpPr/>
          <p:nvPr/>
        </p:nvGrpSpPr>
        <p:grpSpPr>
          <a:xfrm>
            <a:off x="2416177" y="4195917"/>
            <a:ext cx="2620961" cy="906387"/>
            <a:chOff x="2789239" y="1399750"/>
            <a:chExt cx="2620961" cy="906387"/>
          </a:xfrm>
        </p:grpSpPr>
        <p:sp>
          <p:nvSpPr>
            <p:cNvPr id="23" name="文本占位符 11">
              <a:extLst>
                <a:ext uri="{FF2B5EF4-FFF2-40B4-BE49-F238E27FC236}">
                  <a16:creationId xmlns:a16="http://schemas.microsoft.com/office/drawing/2014/main" id="{2853E0E9-DEF8-4E76-9DDD-CB47950F0CE3}"/>
                </a:ext>
              </a:extLst>
            </p:cNvPr>
            <p:cNvSpPr txBox="1">
              <a:spLocks/>
            </p:cNvSpPr>
            <p:nvPr/>
          </p:nvSpPr>
          <p:spPr>
            <a:xfrm>
              <a:off x="3923097" y="1690027"/>
              <a:ext cx="1487103" cy="325832"/>
            </a:xfrm>
            <a:prstGeom prst="rect">
              <a:avLst/>
            </a:prstGeom>
          </p:spPr>
          <p:txBody>
            <a:bodyPr vert="horz" lIns="0" tIns="0" rIns="0" bIns="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商业计划</a:t>
              </a:r>
            </a:p>
          </p:txBody>
        </p:sp>
        <p:sp>
          <p:nvSpPr>
            <p:cNvPr id="24" name="菱形 23">
              <a:extLst>
                <a:ext uri="{FF2B5EF4-FFF2-40B4-BE49-F238E27FC236}">
                  <a16:creationId xmlns:a16="http://schemas.microsoft.com/office/drawing/2014/main" id="{358F7A85-6D84-43E3-80A4-503304976CC4}"/>
                </a:ext>
              </a:extLst>
            </p:cNvPr>
            <p:cNvSpPr/>
            <p:nvPr/>
          </p:nvSpPr>
          <p:spPr>
            <a:xfrm>
              <a:off x="2789239" y="1399750"/>
              <a:ext cx="906462" cy="906387"/>
            </a:xfrm>
            <a:prstGeom prst="diamond">
              <a:avLst/>
            </a:prstGeom>
            <a:solidFill>
              <a:schemeClr val="accent4">
                <a:lumMod val="60000"/>
                <a:lumOff val="40000"/>
              </a:schemeClr>
            </a:solidFill>
            <a:ln>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lumMod val="75000"/>
                      <a:lumOff val="25000"/>
                    </a:schemeClr>
                  </a:solidFill>
                  <a:latin typeface="思源黑体 CN Bold" panose="020B0800000000000000" pitchFamily="34" charset="-122"/>
                  <a:ea typeface="思源黑体 CN Bold" panose="020B0800000000000000" pitchFamily="34" charset="-122"/>
                </a:rPr>
                <a:t>4</a:t>
              </a:r>
              <a:endParaRPr lang="zh-CN" altLang="en-US" sz="32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25" name="组合 24">
            <a:extLst>
              <a:ext uri="{FF2B5EF4-FFF2-40B4-BE49-F238E27FC236}">
                <a16:creationId xmlns:a16="http://schemas.microsoft.com/office/drawing/2014/main" id="{9B5858ED-AC63-49D8-B921-160F4B4FBB16}"/>
              </a:ext>
            </a:extLst>
          </p:cNvPr>
          <p:cNvGrpSpPr/>
          <p:nvPr/>
        </p:nvGrpSpPr>
        <p:grpSpPr>
          <a:xfrm>
            <a:off x="5648327" y="4195917"/>
            <a:ext cx="2620961" cy="906387"/>
            <a:chOff x="2789239" y="1399750"/>
            <a:chExt cx="2620961" cy="906387"/>
          </a:xfrm>
        </p:grpSpPr>
        <p:sp>
          <p:nvSpPr>
            <p:cNvPr id="26" name="文本占位符 11">
              <a:extLst>
                <a:ext uri="{FF2B5EF4-FFF2-40B4-BE49-F238E27FC236}">
                  <a16:creationId xmlns:a16="http://schemas.microsoft.com/office/drawing/2014/main" id="{C3B5A7E1-7299-4ADE-B946-358B77CF2166}"/>
                </a:ext>
              </a:extLst>
            </p:cNvPr>
            <p:cNvSpPr txBox="1">
              <a:spLocks/>
            </p:cNvSpPr>
            <p:nvPr/>
          </p:nvSpPr>
          <p:spPr>
            <a:xfrm>
              <a:off x="3923097" y="1690027"/>
              <a:ext cx="1487103" cy="325832"/>
            </a:xfrm>
            <a:prstGeom prst="rect">
              <a:avLst/>
            </a:prstGeom>
          </p:spPr>
          <p:txBody>
            <a:bodyPr vert="horz" lIns="0" tIns="0" rIns="0" bIns="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财务分析</a:t>
              </a:r>
            </a:p>
          </p:txBody>
        </p:sp>
        <p:sp>
          <p:nvSpPr>
            <p:cNvPr id="27" name="菱形 26">
              <a:extLst>
                <a:ext uri="{FF2B5EF4-FFF2-40B4-BE49-F238E27FC236}">
                  <a16:creationId xmlns:a16="http://schemas.microsoft.com/office/drawing/2014/main" id="{85520DED-1BC2-434F-9479-0D90C92623F9}"/>
                </a:ext>
              </a:extLst>
            </p:cNvPr>
            <p:cNvSpPr/>
            <p:nvPr/>
          </p:nvSpPr>
          <p:spPr>
            <a:xfrm>
              <a:off x="2789239" y="1399750"/>
              <a:ext cx="906462" cy="906387"/>
            </a:xfrm>
            <a:prstGeom prst="diamond">
              <a:avLst/>
            </a:prstGeom>
            <a:solidFill>
              <a:schemeClr val="accent4">
                <a:lumMod val="60000"/>
                <a:lumOff val="40000"/>
              </a:schemeClr>
            </a:solidFill>
            <a:ln>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lumMod val="75000"/>
                      <a:lumOff val="25000"/>
                    </a:schemeClr>
                  </a:solidFill>
                  <a:latin typeface="思源黑体 CN Bold" panose="020B0800000000000000" pitchFamily="34" charset="-122"/>
                  <a:ea typeface="思源黑体 CN Bold" panose="020B0800000000000000" pitchFamily="34" charset="-122"/>
                </a:rPr>
                <a:t>5</a:t>
              </a:r>
              <a:endParaRPr lang="zh-CN" altLang="en-US" sz="32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28" name="组合 27">
            <a:extLst>
              <a:ext uri="{FF2B5EF4-FFF2-40B4-BE49-F238E27FC236}">
                <a16:creationId xmlns:a16="http://schemas.microsoft.com/office/drawing/2014/main" id="{4E3B0BF3-0A9B-4219-BE33-CDBEEB1D21B6}"/>
              </a:ext>
            </a:extLst>
          </p:cNvPr>
          <p:cNvGrpSpPr/>
          <p:nvPr/>
        </p:nvGrpSpPr>
        <p:grpSpPr>
          <a:xfrm>
            <a:off x="8880477" y="4195917"/>
            <a:ext cx="2620961" cy="906387"/>
            <a:chOff x="2789239" y="1399750"/>
            <a:chExt cx="2620961" cy="906387"/>
          </a:xfrm>
        </p:grpSpPr>
        <p:sp>
          <p:nvSpPr>
            <p:cNvPr id="29" name="文本占位符 11">
              <a:extLst>
                <a:ext uri="{FF2B5EF4-FFF2-40B4-BE49-F238E27FC236}">
                  <a16:creationId xmlns:a16="http://schemas.microsoft.com/office/drawing/2014/main" id="{16EE6C30-8565-4FD8-A99F-517220640312}"/>
                </a:ext>
              </a:extLst>
            </p:cNvPr>
            <p:cNvSpPr txBox="1">
              <a:spLocks/>
            </p:cNvSpPr>
            <p:nvPr/>
          </p:nvSpPr>
          <p:spPr>
            <a:xfrm>
              <a:off x="3923097" y="1690027"/>
              <a:ext cx="1487103" cy="325832"/>
            </a:xfrm>
            <a:prstGeom prst="rect">
              <a:avLst/>
            </a:prstGeom>
          </p:spPr>
          <p:txBody>
            <a:bodyPr vert="horz" lIns="0" tIns="0" rIns="0" bIns="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投资计划</a:t>
              </a:r>
            </a:p>
          </p:txBody>
        </p:sp>
        <p:sp>
          <p:nvSpPr>
            <p:cNvPr id="30" name="菱形 29">
              <a:extLst>
                <a:ext uri="{FF2B5EF4-FFF2-40B4-BE49-F238E27FC236}">
                  <a16:creationId xmlns:a16="http://schemas.microsoft.com/office/drawing/2014/main" id="{4C3E79ED-E060-4980-B2D0-841125F857F1}"/>
                </a:ext>
              </a:extLst>
            </p:cNvPr>
            <p:cNvSpPr/>
            <p:nvPr/>
          </p:nvSpPr>
          <p:spPr>
            <a:xfrm>
              <a:off x="2789239" y="1399750"/>
              <a:ext cx="906462" cy="906387"/>
            </a:xfrm>
            <a:prstGeom prst="diamond">
              <a:avLst/>
            </a:prstGeom>
            <a:solidFill>
              <a:schemeClr val="accent4">
                <a:lumMod val="60000"/>
                <a:lumOff val="40000"/>
              </a:schemeClr>
            </a:solidFill>
            <a:ln>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lumMod val="75000"/>
                      <a:lumOff val="25000"/>
                    </a:schemeClr>
                  </a:solidFill>
                  <a:latin typeface="思源黑体 CN Bold" panose="020B0800000000000000" pitchFamily="34" charset="-122"/>
                  <a:ea typeface="思源黑体 CN Bold" panose="020B0800000000000000" pitchFamily="34" charset="-122"/>
                </a:rPr>
                <a:t>6</a:t>
              </a:r>
              <a:endParaRPr lang="zh-CN" altLang="en-US" sz="32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4085957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菱形 21">
            <a:extLst>
              <a:ext uri="{FF2B5EF4-FFF2-40B4-BE49-F238E27FC236}">
                <a16:creationId xmlns:a16="http://schemas.microsoft.com/office/drawing/2014/main" id="{6C21E32A-844C-448E-B776-E222EE232611}"/>
              </a:ext>
            </a:extLst>
          </p:cNvPr>
          <p:cNvSpPr/>
          <p:nvPr/>
        </p:nvSpPr>
        <p:spPr>
          <a:xfrm>
            <a:off x="766763" y="-1106623"/>
            <a:ext cx="3096152" cy="3095896"/>
          </a:xfrm>
          <a:prstGeom prst="diamond">
            <a:avLst/>
          </a:prstGeom>
          <a:noFill/>
          <a:ln>
            <a:solidFill>
              <a:schemeClr val="accent4">
                <a:lumMod val="60000"/>
                <a:lumOff val="4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菱形 22">
            <a:extLst>
              <a:ext uri="{FF2B5EF4-FFF2-40B4-BE49-F238E27FC236}">
                <a16:creationId xmlns:a16="http://schemas.microsoft.com/office/drawing/2014/main" id="{0BE1032E-9C23-4BD6-8665-6DFA2A57C09E}"/>
              </a:ext>
            </a:extLst>
          </p:cNvPr>
          <p:cNvSpPr/>
          <p:nvPr/>
        </p:nvSpPr>
        <p:spPr>
          <a:xfrm>
            <a:off x="8369349" y="-1067435"/>
            <a:ext cx="3096152" cy="3095896"/>
          </a:xfrm>
          <a:prstGeom prst="diamond">
            <a:avLst/>
          </a:prstGeom>
          <a:noFill/>
          <a:ln>
            <a:solidFill>
              <a:schemeClr val="accent4">
                <a:lumMod val="60000"/>
                <a:lumOff val="4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女人坐在桌子边&#10;&#10;中度可信度描述已自动生成">
            <a:extLst>
              <a:ext uri="{FF2B5EF4-FFF2-40B4-BE49-F238E27FC236}">
                <a16:creationId xmlns:a16="http://schemas.microsoft.com/office/drawing/2014/main" id="{4E3ABEE3-9452-4269-B60C-E09BA17E21DF}"/>
              </a:ext>
            </a:extLst>
          </p:cNvPr>
          <p:cNvPicPr>
            <a:picLocks noChangeAspect="1"/>
          </p:cNvPicPr>
          <p:nvPr/>
        </p:nvPicPr>
        <p:blipFill rotWithShape="1">
          <a:blip r:embed="rId2" cstate="screen">
            <a:alphaModFix amt="7000"/>
            <a:extLst>
              <a:ext uri="{28A0092B-C50C-407E-A947-70E740481C1C}">
                <a14:useLocalDpi xmlns:a14="http://schemas.microsoft.com/office/drawing/2010/main"/>
              </a:ext>
            </a:extLst>
          </a:blip>
          <a:srcRect/>
          <a:stretch/>
        </p:blipFill>
        <p:spPr>
          <a:xfrm flipH="1">
            <a:off x="6096000" y="0"/>
            <a:ext cx="6096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20" name="图片 19" descr="女人坐在桌子边&#10;&#10;中度可信度描述已自动生成">
            <a:extLst>
              <a:ext uri="{FF2B5EF4-FFF2-40B4-BE49-F238E27FC236}">
                <a16:creationId xmlns:a16="http://schemas.microsoft.com/office/drawing/2014/main" id="{C4231848-A6BE-4A5A-9352-27D53A779260}"/>
              </a:ext>
            </a:extLst>
          </p:cNvPr>
          <p:cNvPicPr>
            <a:picLocks noChangeAspect="1"/>
          </p:cNvPicPr>
          <p:nvPr/>
        </p:nvPicPr>
        <p:blipFill rotWithShape="1">
          <a:blip r:embed="rId2" cstate="screen">
            <a:alphaModFix amt="7000"/>
            <a:extLst>
              <a:ext uri="{28A0092B-C50C-407E-A947-70E740481C1C}">
                <a14:useLocalDpi xmlns:a14="http://schemas.microsoft.com/office/drawing/2010/main"/>
              </a:ext>
            </a:extLst>
          </a:blip>
          <a:srcRect/>
          <a:stretch/>
        </p:blipFill>
        <p:spPr>
          <a:xfrm>
            <a:off x="0" y="0"/>
            <a:ext cx="6096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菱形 1">
            <a:extLst>
              <a:ext uri="{FF2B5EF4-FFF2-40B4-BE49-F238E27FC236}">
                <a16:creationId xmlns:a16="http://schemas.microsoft.com/office/drawing/2014/main" id="{4AB83BE7-E10D-4E68-99A8-28F981E0EFF0}"/>
              </a:ext>
            </a:extLst>
          </p:cNvPr>
          <p:cNvSpPr/>
          <p:nvPr/>
        </p:nvSpPr>
        <p:spPr>
          <a:xfrm>
            <a:off x="3231442" y="564679"/>
            <a:ext cx="5729116" cy="5728643"/>
          </a:xfrm>
          <a:prstGeom prst="diamond">
            <a:avLst/>
          </a:prstGeom>
          <a:solidFill>
            <a:schemeClr val="tx1">
              <a:lumMod val="75000"/>
              <a:lumOff val="25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菱形 2">
            <a:extLst>
              <a:ext uri="{FF2B5EF4-FFF2-40B4-BE49-F238E27FC236}">
                <a16:creationId xmlns:a16="http://schemas.microsoft.com/office/drawing/2014/main" id="{545691EB-27D9-452D-B61E-4A8333CEF51F}"/>
              </a:ext>
            </a:extLst>
          </p:cNvPr>
          <p:cNvSpPr/>
          <p:nvPr/>
        </p:nvSpPr>
        <p:spPr>
          <a:xfrm>
            <a:off x="3496773" y="829987"/>
            <a:ext cx="5198455" cy="5198026"/>
          </a:xfrm>
          <a:prstGeom prst="diamond">
            <a:avLst/>
          </a:prstGeom>
          <a:solidFill>
            <a:schemeClr val="tx1">
              <a:lumMod val="75000"/>
              <a:lumOff val="2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菱形 3">
            <a:extLst>
              <a:ext uri="{FF2B5EF4-FFF2-40B4-BE49-F238E27FC236}">
                <a16:creationId xmlns:a16="http://schemas.microsoft.com/office/drawing/2014/main" id="{4A00A10C-27DE-4FCD-96BE-68D7EAA67BE2}"/>
              </a:ext>
            </a:extLst>
          </p:cNvPr>
          <p:cNvSpPr/>
          <p:nvPr/>
        </p:nvSpPr>
        <p:spPr>
          <a:xfrm>
            <a:off x="3806389" y="1139578"/>
            <a:ext cx="4579223" cy="4578845"/>
          </a:xfrm>
          <a:prstGeom prst="diamond">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594D4F8A-A636-4382-90E9-E7D60CE7EAC0}"/>
              </a:ext>
            </a:extLst>
          </p:cNvPr>
          <p:cNvSpPr txBox="1"/>
          <p:nvPr/>
        </p:nvSpPr>
        <p:spPr>
          <a:xfrm>
            <a:off x="5590904" y="1737359"/>
            <a:ext cx="1010193" cy="2092881"/>
          </a:xfrm>
          <a:prstGeom prst="rect">
            <a:avLst/>
          </a:prstGeom>
          <a:noFill/>
        </p:spPr>
        <p:txBody>
          <a:bodyPr wrap="square" rtlCol="0">
            <a:spAutoFit/>
          </a:bodyPr>
          <a:lstStyle/>
          <a:p>
            <a:r>
              <a:rPr lang="en-US" altLang="zh-CN" sz="13000" dirty="0">
                <a:gradFill>
                  <a:gsLst>
                    <a:gs pos="43000">
                      <a:schemeClr val="bg1"/>
                    </a:gs>
                    <a:gs pos="82000">
                      <a:schemeClr val="bg1">
                        <a:alpha val="0"/>
                      </a:schemeClr>
                    </a:gs>
                  </a:gsLst>
                  <a:lin ang="5400000" scaled="1"/>
                </a:gradFill>
                <a:latin typeface="思源黑体 CN Bold" panose="020B0800000000000000" pitchFamily="34" charset="-122"/>
                <a:ea typeface="思源黑体 CN Bold" panose="020B0800000000000000" pitchFamily="34" charset="-122"/>
              </a:rPr>
              <a:t>1</a:t>
            </a:r>
            <a:endParaRPr lang="zh-CN" altLang="en-US" sz="13000" dirty="0">
              <a:gradFill>
                <a:gsLst>
                  <a:gs pos="43000">
                    <a:schemeClr val="bg1"/>
                  </a:gs>
                  <a:gs pos="82000">
                    <a:schemeClr val="bg1">
                      <a:alpha val="0"/>
                    </a:schemeClr>
                  </a:gs>
                </a:gsLst>
                <a:lin ang="5400000" scaled="1"/>
              </a:gradFill>
              <a:latin typeface="思源黑体 CN Bold" panose="020B0800000000000000" pitchFamily="34" charset="-122"/>
              <a:ea typeface="思源黑体 CN Bold" panose="020B0800000000000000" pitchFamily="34" charset="-122"/>
            </a:endParaRPr>
          </a:p>
        </p:txBody>
      </p:sp>
      <p:sp>
        <p:nvSpPr>
          <p:cNvPr id="7" name="文本占位符 11">
            <a:extLst>
              <a:ext uri="{FF2B5EF4-FFF2-40B4-BE49-F238E27FC236}">
                <a16:creationId xmlns:a16="http://schemas.microsoft.com/office/drawing/2014/main" id="{DA83C5AA-AC01-4BFC-B128-4B1FF1D15BAD}"/>
              </a:ext>
            </a:extLst>
          </p:cNvPr>
          <p:cNvSpPr txBox="1">
            <a:spLocks/>
          </p:cNvSpPr>
          <p:nvPr/>
        </p:nvSpPr>
        <p:spPr>
          <a:xfrm>
            <a:off x="5015307" y="3636549"/>
            <a:ext cx="2161387" cy="621941"/>
          </a:xfrm>
          <a:prstGeom prst="rect">
            <a:avLst/>
          </a:prstGeom>
        </p:spPr>
        <p:txBody>
          <a:bodyPr vert="horz" lIns="0" tIns="0" rIns="0" bIns="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200" dirty="0">
                <a:solidFill>
                  <a:schemeClr val="bg1"/>
                </a:solidFill>
                <a:effectLst>
                  <a:outerShdw blurRad="50800" dist="38100" dir="5400000" algn="t" rotWithShape="0">
                    <a:prstClr val="black">
                      <a:alpha val="40000"/>
                    </a:prstClr>
                  </a:outerShdw>
                </a:effectLst>
                <a:latin typeface="思源黑体 CN Bold" panose="020B0800000000000000" pitchFamily="34" charset="-122"/>
                <a:ea typeface="思源黑体 CN Bold" panose="020B0800000000000000" pitchFamily="34" charset="-122"/>
              </a:rPr>
              <a:t>公司发展</a:t>
            </a:r>
          </a:p>
        </p:txBody>
      </p:sp>
      <p:cxnSp>
        <p:nvCxnSpPr>
          <p:cNvPr id="9" name="直接连接符 8">
            <a:extLst>
              <a:ext uri="{FF2B5EF4-FFF2-40B4-BE49-F238E27FC236}">
                <a16:creationId xmlns:a16="http://schemas.microsoft.com/office/drawing/2014/main" id="{8F9B57C5-7305-4051-84D7-E2E18B4672B9}"/>
              </a:ext>
            </a:extLst>
          </p:cNvPr>
          <p:cNvCxnSpPr>
            <a:cxnSpLocks/>
          </p:cNvCxnSpPr>
          <p:nvPr/>
        </p:nvCxnSpPr>
        <p:spPr>
          <a:xfrm>
            <a:off x="5730240" y="4467498"/>
            <a:ext cx="731520" cy="0"/>
          </a:xfrm>
          <a:prstGeom prst="line">
            <a:avLst/>
          </a:prstGeom>
          <a:ln w="25400" cap="rnd">
            <a:solidFill>
              <a:schemeClr val="accent4">
                <a:lumMod val="60000"/>
                <a:lumOff val="40000"/>
              </a:schemeClr>
            </a:solidFill>
            <a:round/>
          </a:ln>
        </p:spPr>
        <p:style>
          <a:lnRef idx="1">
            <a:schemeClr val="accent1"/>
          </a:lnRef>
          <a:fillRef idx="0">
            <a:schemeClr val="accent1"/>
          </a:fillRef>
          <a:effectRef idx="0">
            <a:schemeClr val="accent1"/>
          </a:effectRef>
          <a:fontRef idx="minor">
            <a:schemeClr val="tx1"/>
          </a:fontRef>
        </p:style>
      </p:cxnSp>
      <p:sp>
        <p:nvSpPr>
          <p:cNvPr id="10" name="菱形 9">
            <a:extLst>
              <a:ext uri="{FF2B5EF4-FFF2-40B4-BE49-F238E27FC236}">
                <a16:creationId xmlns:a16="http://schemas.microsoft.com/office/drawing/2014/main" id="{98CA1F71-300B-4669-980B-6A84F41893A3}"/>
              </a:ext>
            </a:extLst>
          </p:cNvPr>
          <p:cNvSpPr/>
          <p:nvPr/>
        </p:nvSpPr>
        <p:spPr>
          <a:xfrm>
            <a:off x="744583" y="-1515293"/>
            <a:ext cx="3096152" cy="3095896"/>
          </a:xfrm>
          <a:prstGeom prst="diamond">
            <a:avLst/>
          </a:prstGeom>
          <a:solidFill>
            <a:schemeClr val="tx1">
              <a:lumMod val="75000"/>
              <a:lumOff val="25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a:extLst>
              <a:ext uri="{FF2B5EF4-FFF2-40B4-BE49-F238E27FC236}">
                <a16:creationId xmlns:a16="http://schemas.microsoft.com/office/drawing/2014/main" id="{D7796E4F-57C6-4BE6-9B55-E75A1E1C3101}"/>
              </a:ext>
            </a:extLst>
          </p:cNvPr>
          <p:cNvSpPr/>
          <p:nvPr/>
        </p:nvSpPr>
        <p:spPr>
          <a:xfrm>
            <a:off x="744583" y="5264335"/>
            <a:ext cx="3096152" cy="3095896"/>
          </a:xfrm>
          <a:prstGeom prst="diamond">
            <a:avLst/>
          </a:prstGeom>
          <a:solidFill>
            <a:schemeClr val="tx1">
              <a:lumMod val="75000"/>
              <a:lumOff val="25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a:extLst>
              <a:ext uri="{FF2B5EF4-FFF2-40B4-BE49-F238E27FC236}">
                <a16:creationId xmlns:a16="http://schemas.microsoft.com/office/drawing/2014/main" id="{82635058-1900-46FF-BF26-1645E1D6B448}"/>
              </a:ext>
            </a:extLst>
          </p:cNvPr>
          <p:cNvSpPr/>
          <p:nvPr/>
        </p:nvSpPr>
        <p:spPr>
          <a:xfrm>
            <a:off x="8347169" y="-1476105"/>
            <a:ext cx="3096152" cy="3095896"/>
          </a:xfrm>
          <a:prstGeom prst="diamond">
            <a:avLst/>
          </a:prstGeom>
          <a:solidFill>
            <a:schemeClr val="tx1">
              <a:lumMod val="75000"/>
              <a:lumOff val="25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a:extLst>
              <a:ext uri="{FF2B5EF4-FFF2-40B4-BE49-F238E27FC236}">
                <a16:creationId xmlns:a16="http://schemas.microsoft.com/office/drawing/2014/main" id="{B535293E-32E6-4026-9D50-756201452363}"/>
              </a:ext>
            </a:extLst>
          </p:cNvPr>
          <p:cNvSpPr/>
          <p:nvPr/>
        </p:nvSpPr>
        <p:spPr>
          <a:xfrm>
            <a:off x="8347169" y="5303523"/>
            <a:ext cx="3096152" cy="3095896"/>
          </a:xfrm>
          <a:prstGeom prst="diamond">
            <a:avLst/>
          </a:prstGeom>
          <a:solidFill>
            <a:schemeClr val="tx1">
              <a:lumMod val="75000"/>
              <a:lumOff val="25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a:extLst>
              <a:ext uri="{FF2B5EF4-FFF2-40B4-BE49-F238E27FC236}">
                <a16:creationId xmlns:a16="http://schemas.microsoft.com/office/drawing/2014/main" id="{D5088802-2D24-456D-9A1F-7A14F1078B41}"/>
              </a:ext>
            </a:extLst>
          </p:cNvPr>
          <p:cNvSpPr/>
          <p:nvPr/>
        </p:nvSpPr>
        <p:spPr>
          <a:xfrm>
            <a:off x="766763" y="4868863"/>
            <a:ext cx="3096152" cy="3095896"/>
          </a:xfrm>
          <a:prstGeom prst="diamond">
            <a:avLst/>
          </a:prstGeom>
          <a:noFill/>
          <a:ln>
            <a:solidFill>
              <a:schemeClr val="accent4">
                <a:lumMod val="60000"/>
                <a:lumOff val="4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a:extLst>
              <a:ext uri="{FF2B5EF4-FFF2-40B4-BE49-F238E27FC236}">
                <a16:creationId xmlns:a16="http://schemas.microsoft.com/office/drawing/2014/main" id="{6C81362A-81AE-4A88-8471-89B5CD09710F}"/>
              </a:ext>
            </a:extLst>
          </p:cNvPr>
          <p:cNvSpPr/>
          <p:nvPr/>
        </p:nvSpPr>
        <p:spPr>
          <a:xfrm>
            <a:off x="8369349" y="4908051"/>
            <a:ext cx="3096152" cy="3095896"/>
          </a:xfrm>
          <a:prstGeom prst="diamond">
            <a:avLst/>
          </a:prstGeom>
          <a:noFill/>
          <a:ln>
            <a:solidFill>
              <a:schemeClr val="accent4">
                <a:lumMod val="60000"/>
                <a:lumOff val="4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118701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97C95F15-D6FF-4836-9585-0B61C40F98C4}"/>
              </a:ext>
            </a:extLst>
          </p:cNvPr>
          <p:cNvSpPr/>
          <p:nvPr/>
        </p:nvSpPr>
        <p:spPr>
          <a:xfrm>
            <a:off x="4585267" y="1698172"/>
            <a:ext cx="3021466" cy="4153355"/>
          </a:xfrm>
          <a:prstGeom prst="rect">
            <a:avLst/>
          </a:prstGeom>
          <a:solidFill>
            <a:schemeClr val="bg1"/>
          </a:solidFill>
          <a:ln w="9525">
            <a:noFill/>
          </a:ln>
          <a:effectLst>
            <a:outerShdw blurRad="127000" sx="102000" sy="102000" algn="ctr" rotWithShape="0">
              <a:schemeClr val="tx1">
                <a:lumMod val="65000"/>
                <a:lumOff val="3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B851A978-BA6D-41FD-BDE8-E53879A0BC92}"/>
              </a:ext>
            </a:extLst>
          </p:cNvPr>
          <p:cNvSpPr/>
          <p:nvPr/>
        </p:nvSpPr>
        <p:spPr>
          <a:xfrm>
            <a:off x="766763" y="1698172"/>
            <a:ext cx="3021466" cy="4153355"/>
          </a:xfrm>
          <a:prstGeom prst="rect">
            <a:avLst/>
          </a:prstGeom>
          <a:solidFill>
            <a:schemeClr val="bg1"/>
          </a:solidFill>
          <a:ln w="9525">
            <a:noFill/>
          </a:ln>
          <a:effectLst>
            <a:outerShdw blurRad="127000" sx="102000" sy="102000" algn="ctr" rotWithShape="0">
              <a:schemeClr val="tx1">
                <a:lumMod val="65000"/>
                <a:lumOff val="3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8F765A1F-E6CC-4345-9DAC-4751E3329895}"/>
              </a:ext>
            </a:extLst>
          </p:cNvPr>
          <p:cNvSpPr/>
          <p:nvPr/>
        </p:nvSpPr>
        <p:spPr>
          <a:xfrm>
            <a:off x="8403772" y="1698172"/>
            <a:ext cx="3021466" cy="4153355"/>
          </a:xfrm>
          <a:prstGeom prst="rect">
            <a:avLst/>
          </a:prstGeom>
          <a:solidFill>
            <a:schemeClr val="bg1"/>
          </a:solidFill>
          <a:ln w="9525">
            <a:noFill/>
          </a:ln>
          <a:effectLst>
            <a:outerShdw blurRad="127000" sx="102000" sy="102000" algn="ctr" rotWithShape="0">
              <a:schemeClr val="tx1">
                <a:lumMod val="65000"/>
                <a:lumOff val="3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占位符 11">
            <a:extLst>
              <a:ext uri="{FF2B5EF4-FFF2-40B4-BE49-F238E27FC236}">
                <a16:creationId xmlns:a16="http://schemas.microsoft.com/office/drawing/2014/main" id="{62DCA800-1244-4C22-A457-3FB718A1D34C}"/>
              </a:ext>
            </a:extLst>
          </p:cNvPr>
          <p:cNvSpPr txBox="1">
            <a:spLocks/>
          </p:cNvSpPr>
          <p:nvPr/>
        </p:nvSpPr>
        <p:spPr>
          <a:xfrm>
            <a:off x="1517354" y="462277"/>
            <a:ext cx="1487103" cy="325832"/>
          </a:xfrm>
          <a:prstGeom prst="rect">
            <a:avLst/>
          </a:prstGeom>
        </p:spPr>
        <p:txBody>
          <a:bodyPr vert="horz" lIns="0" tIns="0" rIns="0" bIns="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公司介绍</a:t>
            </a:r>
          </a:p>
        </p:txBody>
      </p:sp>
      <p:sp>
        <p:nvSpPr>
          <p:cNvPr id="23" name="菱形 22">
            <a:extLst>
              <a:ext uri="{FF2B5EF4-FFF2-40B4-BE49-F238E27FC236}">
                <a16:creationId xmlns:a16="http://schemas.microsoft.com/office/drawing/2014/main" id="{B9AB77BD-3A57-481C-BF00-798FC9FC2E0A}"/>
              </a:ext>
            </a:extLst>
          </p:cNvPr>
          <p:cNvSpPr/>
          <p:nvPr/>
        </p:nvSpPr>
        <p:spPr>
          <a:xfrm>
            <a:off x="1907586" y="2020389"/>
            <a:ext cx="739820" cy="739759"/>
          </a:xfrm>
          <a:prstGeom prst="diamond">
            <a:avLst/>
          </a:prstGeom>
          <a:solidFill>
            <a:schemeClr val="tx1">
              <a:lumMod val="75000"/>
              <a:lumOff val="25000"/>
            </a:schemeClr>
          </a:solidFill>
          <a:ln w="9525">
            <a:noFill/>
          </a:ln>
          <a:effectLst>
            <a:outerShdw blurRad="1524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思源黑体 CN Bold" panose="020B0800000000000000" pitchFamily="34" charset="-122"/>
              <a:ea typeface="思源黑体 CN Bold" panose="020B0800000000000000" pitchFamily="34" charset="-122"/>
            </a:endParaRPr>
          </a:p>
        </p:txBody>
      </p:sp>
      <p:sp>
        <p:nvSpPr>
          <p:cNvPr id="24" name="菱形 23">
            <a:extLst>
              <a:ext uri="{FF2B5EF4-FFF2-40B4-BE49-F238E27FC236}">
                <a16:creationId xmlns:a16="http://schemas.microsoft.com/office/drawing/2014/main" id="{04859225-229A-4DB5-B7DA-494B48B6BBA2}"/>
              </a:ext>
            </a:extLst>
          </p:cNvPr>
          <p:cNvSpPr/>
          <p:nvPr/>
        </p:nvSpPr>
        <p:spPr>
          <a:xfrm>
            <a:off x="5726090" y="2020389"/>
            <a:ext cx="739820" cy="739759"/>
          </a:xfrm>
          <a:prstGeom prst="diamond">
            <a:avLst/>
          </a:prstGeom>
          <a:solidFill>
            <a:schemeClr val="tx1">
              <a:lumMod val="75000"/>
              <a:lumOff val="25000"/>
            </a:schemeClr>
          </a:solidFill>
          <a:ln w="9525">
            <a:noFill/>
          </a:ln>
          <a:effectLst>
            <a:outerShdw blurRad="127000" sx="102000" sy="102000" algn="ctr" rotWithShape="0">
              <a:schemeClr val="tx1">
                <a:lumMod val="65000"/>
                <a:lumOff val="3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菱形 24">
            <a:extLst>
              <a:ext uri="{FF2B5EF4-FFF2-40B4-BE49-F238E27FC236}">
                <a16:creationId xmlns:a16="http://schemas.microsoft.com/office/drawing/2014/main" id="{D3104349-AB6F-4037-938B-328A81793639}"/>
              </a:ext>
            </a:extLst>
          </p:cNvPr>
          <p:cNvSpPr/>
          <p:nvPr/>
        </p:nvSpPr>
        <p:spPr>
          <a:xfrm>
            <a:off x="9544595" y="2020389"/>
            <a:ext cx="739820" cy="739759"/>
          </a:xfrm>
          <a:prstGeom prst="diamond">
            <a:avLst/>
          </a:prstGeom>
          <a:solidFill>
            <a:schemeClr val="tx1">
              <a:lumMod val="75000"/>
              <a:lumOff val="25000"/>
            </a:schemeClr>
          </a:solidFill>
          <a:ln w="9525">
            <a:noFill/>
          </a:ln>
          <a:effectLst>
            <a:outerShdw blurRad="127000" sx="102000" sy="102000" algn="ctr" rotWithShape="0">
              <a:schemeClr val="tx1">
                <a:lumMod val="65000"/>
                <a:lumOff val="3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extLst>
              <a:ext uri="{FF2B5EF4-FFF2-40B4-BE49-F238E27FC236}">
                <a16:creationId xmlns:a16="http://schemas.microsoft.com/office/drawing/2014/main" id="{2D91CB7A-4453-4F2C-8DA9-D442F8D81CB0}"/>
              </a:ext>
            </a:extLst>
          </p:cNvPr>
          <p:cNvSpPr txBox="1"/>
          <p:nvPr/>
        </p:nvSpPr>
        <p:spPr>
          <a:xfrm>
            <a:off x="1766099" y="2986939"/>
            <a:ext cx="1022794" cy="304903"/>
          </a:xfrm>
          <a:prstGeom prst="rect">
            <a:avLst/>
          </a:prstGeom>
          <a:noFill/>
        </p:spPr>
        <p:txBody>
          <a:bodyPr wrap="square" lIns="0" tIns="0" rIns="0" bIns="0" rtlCol="0">
            <a:spAutoFit/>
          </a:bodyPr>
          <a:lstStyle/>
          <a:p>
            <a:r>
              <a:rPr lang="zh-CN" altLang="en-US" sz="2000" b="1" dirty="0">
                <a:solidFill>
                  <a:schemeClr val="tx1">
                    <a:lumMod val="75000"/>
                    <a:lumOff val="25000"/>
                  </a:schemeClr>
                </a:solidFill>
                <a:latin typeface="思源黑体 CN Bold" panose="020B0800000000000000" pitchFamily="34" charset="-122"/>
                <a:ea typeface="思源黑体 CN Bold" panose="020B0800000000000000" pitchFamily="34" charset="-122"/>
              </a:rPr>
              <a:t>公司规模</a:t>
            </a:r>
          </a:p>
        </p:txBody>
      </p:sp>
      <p:sp>
        <p:nvSpPr>
          <p:cNvPr id="27" name="文本框 26">
            <a:extLst>
              <a:ext uri="{FF2B5EF4-FFF2-40B4-BE49-F238E27FC236}">
                <a16:creationId xmlns:a16="http://schemas.microsoft.com/office/drawing/2014/main" id="{1F3D822B-1D1B-459B-858A-F820C4748781}"/>
              </a:ext>
            </a:extLst>
          </p:cNvPr>
          <p:cNvSpPr txBox="1">
            <a:spLocks/>
          </p:cNvSpPr>
          <p:nvPr/>
        </p:nvSpPr>
        <p:spPr>
          <a:xfrm>
            <a:off x="1158676" y="3508827"/>
            <a:ext cx="2289893" cy="1820819"/>
          </a:xfrm>
          <a:prstGeom prst="rect">
            <a:avLst/>
          </a:prstGeom>
          <a:noFill/>
        </p:spPr>
        <p:txBody>
          <a:bodyPr wrap="square" lIns="0" tIns="0" rIns="0" bIns="0" rtlCol="0">
            <a:noAutofit/>
          </a:bodyPr>
          <a:lstStyle>
            <a:defPPr>
              <a:defRPr lang="zh-CN"/>
            </a:defPPr>
            <a:lvl1pP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近两年的运营，公司无论从资产规模或经营规模，都已成为集担保、投资及配套服务于一体的中国目前最大的民营商业担保机构之一</a:t>
            </a:r>
          </a:p>
        </p:txBody>
      </p:sp>
      <p:sp>
        <p:nvSpPr>
          <p:cNvPr id="31" name="文本框 30">
            <a:extLst>
              <a:ext uri="{FF2B5EF4-FFF2-40B4-BE49-F238E27FC236}">
                <a16:creationId xmlns:a16="http://schemas.microsoft.com/office/drawing/2014/main" id="{9C184467-D241-4B37-9553-D05172119598}"/>
              </a:ext>
            </a:extLst>
          </p:cNvPr>
          <p:cNvSpPr txBox="1"/>
          <p:nvPr/>
        </p:nvSpPr>
        <p:spPr>
          <a:xfrm>
            <a:off x="5578660" y="2986939"/>
            <a:ext cx="1034681" cy="307777"/>
          </a:xfrm>
          <a:prstGeom prst="rect">
            <a:avLst/>
          </a:prstGeom>
          <a:noFill/>
        </p:spPr>
        <p:txBody>
          <a:bodyPr wrap="square" lIns="0" tIns="0" rIns="0" bIns="0" rtlCol="0">
            <a:spAutoFit/>
          </a:bodyPr>
          <a:lstStyle/>
          <a:p>
            <a:r>
              <a:rPr lang="zh-CN" altLang="en-US" sz="2000" b="1" dirty="0">
                <a:solidFill>
                  <a:schemeClr val="tx1">
                    <a:lumMod val="75000"/>
                    <a:lumOff val="25000"/>
                  </a:schemeClr>
                </a:solidFill>
                <a:latin typeface="思源黑体 CN Bold" panose="020B0800000000000000" pitchFamily="34" charset="-122"/>
                <a:ea typeface="思源黑体 CN Bold" panose="020B0800000000000000" pitchFamily="34" charset="-122"/>
              </a:rPr>
              <a:t>经营理念</a:t>
            </a:r>
          </a:p>
        </p:txBody>
      </p:sp>
      <p:sp>
        <p:nvSpPr>
          <p:cNvPr id="32" name="文本框 31">
            <a:extLst>
              <a:ext uri="{FF2B5EF4-FFF2-40B4-BE49-F238E27FC236}">
                <a16:creationId xmlns:a16="http://schemas.microsoft.com/office/drawing/2014/main" id="{0D5BF017-9761-4045-8010-74EC5A2D570E}"/>
              </a:ext>
            </a:extLst>
          </p:cNvPr>
          <p:cNvSpPr txBox="1">
            <a:spLocks/>
          </p:cNvSpPr>
          <p:nvPr/>
        </p:nvSpPr>
        <p:spPr>
          <a:xfrm>
            <a:off x="4969821" y="3508827"/>
            <a:ext cx="2252359" cy="2012331"/>
          </a:xfrm>
          <a:prstGeom prst="rect">
            <a:avLst/>
          </a:prstGeom>
          <a:noFill/>
        </p:spPr>
        <p:txBody>
          <a:bodyPr wrap="square" lIns="0" tIns="0" rIns="0" bIns="0" rtlCol="0">
            <a:noAutofit/>
          </a:bodyPr>
          <a:lstStyle>
            <a:defPPr>
              <a:defRPr lang="zh-CN"/>
            </a:defPPr>
            <a:lvl1pPr algn="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投资公司以“发展担保、服务社会，促进我国信用秩序的建设和风险投资的健康发展”为宗旨，坚持“以担保促进投资，以投资发展担保”的经营理念</a:t>
            </a:r>
          </a:p>
        </p:txBody>
      </p:sp>
      <p:sp>
        <p:nvSpPr>
          <p:cNvPr id="33" name="文本框 32">
            <a:extLst>
              <a:ext uri="{FF2B5EF4-FFF2-40B4-BE49-F238E27FC236}">
                <a16:creationId xmlns:a16="http://schemas.microsoft.com/office/drawing/2014/main" id="{095E5FFC-BDDF-4E52-9DB1-3928868B9679}"/>
              </a:ext>
            </a:extLst>
          </p:cNvPr>
          <p:cNvSpPr txBox="1"/>
          <p:nvPr/>
        </p:nvSpPr>
        <p:spPr>
          <a:xfrm>
            <a:off x="9356152" y="2986939"/>
            <a:ext cx="1116706" cy="307777"/>
          </a:xfrm>
          <a:prstGeom prst="rect">
            <a:avLst/>
          </a:prstGeom>
          <a:noFill/>
        </p:spPr>
        <p:txBody>
          <a:bodyPr wrap="square" lIns="0" tIns="0" rIns="0" bIns="0" rtlCol="0">
            <a:spAutoFit/>
          </a:bodyPr>
          <a:lstStyle/>
          <a:p>
            <a:r>
              <a:rPr lang="zh-CN" altLang="en-US" sz="2000" b="1" dirty="0">
                <a:solidFill>
                  <a:schemeClr val="tx1">
                    <a:lumMod val="75000"/>
                    <a:lumOff val="25000"/>
                  </a:schemeClr>
                </a:solidFill>
                <a:latin typeface="思源黑体 CN Bold" panose="020B0800000000000000" pitchFamily="34" charset="-122"/>
                <a:ea typeface="思源黑体 CN Bold" panose="020B0800000000000000" pitchFamily="34" charset="-122"/>
              </a:rPr>
              <a:t>业务扩展</a:t>
            </a:r>
          </a:p>
        </p:txBody>
      </p:sp>
      <p:sp>
        <p:nvSpPr>
          <p:cNvPr id="34" name="文本框 33">
            <a:extLst>
              <a:ext uri="{FF2B5EF4-FFF2-40B4-BE49-F238E27FC236}">
                <a16:creationId xmlns:a16="http://schemas.microsoft.com/office/drawing/2014/main" id="{176695A2-44FA-473C-B0D6-D77D88691F10}"/>
              </a:ext>
            </a:extLst>
          </p:cNvPr>
          <p:cNvSpPr txBox="1">
            <a:spLocks/>
          </p:cNvSpPr>
          <p:nvPr/>
        </p:nvSpPr>
        <p:spPr>
          <a:xfrm>
            <a:off x="8782095" y="3508827"/>
            <a:ext cx="2264821" cy="1603895"/>
          </a:xfrm>
          <a:prstGeom prst="rect">
            <a:avLst/>
          </a:prstGeom>
          <a:noFill/>
        </p:spPr>
        <p:txBody>
          <a:bodyPr wrap="square" lIns="0" tIns="0" rIns="0" bIns="0" rtlCol="0">
            <a:noAutofit/>
          </a:bodyPr>
          <a:lstStyle>
            <a:defPPr>
              <a:defRPr lang="zh-CN"/>
            </a:defPPr>
            <a:lvl1pPr algn="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资产抵押与股权质押相结合的担保投资运作新模式拓展以担保及其配套服务为主，担保投资为辅的主营业务及各项衍生业务</a:t>
            </a:r>
          </a:p>
        </p:txBody>
      </p:sp>
      <p:sp>
        <p:nvSpPr>
          <p:cNvPr id="35" name="iconfont-11240-5314378">
            <a:extLst>
              <a:ext uri="{FF2B5EF4-FFF2-40B4-BE49-F238E27FC236}">
                <a16:creationId xmlns:a16="http://schemas.microsoft.com/office/drawing/2014/main" id="{2D146859-5638-40B5-8E65-4866BE0E0DF9}"/>
              </a:ext>
            </a:extLst>
          </p:cNvPr>
          <p:cNvSpPr/>
          <p:nvPr/>
        </p:nvSpPr>
        <p:spPr>
          <a:xfrm>
            <a:off x="2100160" y="2233748"/>
            <a:ext cx="381824" cy="356356"/>
          </a:xfrm>
          <a:custGeom>
            <a:avLst/>
            <a:gdLst>
              <a:gd name="connsiteX0" fmla="*/ 534392 w 572584"/>
              <a:gd name="connsiteY0" fmla="*/ 515299 h 534392"/>
              <a:gd name="connsiteX1" fmla="*/ 572584 w 572584"/>
              <a:gd name="connsiteY1" fmla="*/ 515299 h 534392"/>
              <a:gd name="connsiteX2" fmla="*/ 572584 w 572584"/>
              <a:gd name="connsiteY2" fmla="*/ 534392 h 534392"/>
              <a:gd name="connsiteX3" fmla="*/ 534392 w 572584"/>
              <a:gd name="connsiteY3" fmla="*/ 534392 h 534392"/>
              <a:gd name="connsiteX4" fmla="*/ 0 w 572584"/>
              <a:gd name="connsiteY4" fmla="*/ 515299 h 534392"/>
              <a:gd name="connsiteX5" fmla="*/ 57239 w 572584"/>
              <a:gd name="connsiteY5" fmla="*/ 515299 h 534392"/>
              <a:gd name="connsiteX6" fmla="*/ 57239 w 572584"/>
              <a:gd name="connsiteY6" fmla="*/ 534344 h 534392"/>
              <a:gd name="connsiteX7" fmla="*/ 248119 w 572584"/>
              <a:gd name="connsiteY7" fmla="*/ 534344 h 534392"/>
              <a:gd name="connsiteX8" fmla="*/ 248119 w 572584"/>
              <a:gd name="connsiteY8" fmla="*/ 515299 h 534392"/>
              <a:gd name="connsiteX9" fmla="*/ 286267 w 572584"/>
              <a:gd name="connsiteY9" fmla="*/ 515299 h 534392"/>
              <a:gd name="connsiteX10" fmla="*/ 286267 w 572584"/>
              <a:gd name="connsiteY10" fmla="*/ 534392 h 534392"/>
              <a:gd name="connsiteX11" fmla="*/ 0 w 572584"/>
              <a:gd name="connsiteY11" fmla="*/ 534392 h 534392"/>
              <a:gd name="connsiteX12" fmla="*/ 420198 w 572584"/>
              <a:gd name="connsiteY12" fmla="*/ 382010 h 534392"/>
              <a:gd name="connsiteX13" fmla="*/ 420198 w 572584"/>
              <a:gd name="connsiteY13" fmla="*/ 400629 h 534392"/>
              <a:gd name="connsiteX14" fmla="*/ 476913 w 572584"/>
              <a:gd name="connsiteY14" fmla="*/ 400629 h 534392"/>
              <a:gd name="connsiteX15" fmla="*/ 476913 w 572584"/>
              <a:gd name="connsiteY15" fmla="*/ 382010 h 534392"/>
              <a:gd name="connsiteX16" fmla="*/ 400769 w 572584"/>
              <a:gd name="connsiteY16" fmla="*/ 362676 h 534392"/>
              <a:gd name="connsiteX17" fmla="*/ 496199 w 572584"/>
              <a:gd name="connsiteY17" fmla="*/ 362676 h 534392"/>
              <a:gd name="connsiteX18" fmla="*/ 496199 w 572584"/>
              <a:gd name="connsiteY18" fmla="*/ 419915 h 534392"/>
              <a:gd name="connsiteX19" fmla="*/ 400769 w 572584"/>
              <a:gd name="connsiteY19" fmla="*/ 419915 h 534392"/>
              <a:gd name="connsiteX20" fmla="*/ 420198 w 572584"/>
              <a:gd name="connsiteY20" fmla="*/ 305675 h 534392"/>
              <a:gd name="connsiteX21" fmla="*/ 420198 w 572584"/>
              <a:gd name="connsiteY21" fmla="*/ 324295 h 534392"/>
              <a:gd name="connsiteX22" fmla="*/ 476913 w 572584"/>
              <a:gd name="connsiteY22" fmla="*/ 324295 h 534392"/>
              <a:gd name="connsiteX23" fmla="*/ 476913 w 572584"/>
              <a:gd name="connsiteY23" fmla="*/ 305675 h 534392"/>
              <a:gd name="connsiteX24" fmla="*/ 400769 w 572584"/>
              <a:gd name="connsiteY24" fmla="*/ 286342 h 534392"/>
              <a:gd name="connsiteX25" fmla="*/ 496199 w 572584"/>
              <a:gd name="connsiteY25" fmla="*/ 286342 h 534392"/>
              <a:gd name="connsiteX26" fmla="*/ 496199 w 572584"/>
              <a:gd name="connsiteY26" fmla="*/ 343628 h 534392"/>
              <a:gd name="connsiteX27" fmla="*/ 400769 w 572584"/>
              <a:gd name="connsiteY27" fmla="*/ 343628 h 534392"/>
              <a:gd name="connsiteX28" fmla="*/ 420198 w 572584"/>
              <a:gd name="connsiteY28" fmla="*/ 229341 h 534392"/>
              <a:gd name="connsiteX29" fmla="*/ 420198 w 572584"/>
              <a:gd name="connsiteY29" fmla="*/ 247960 h 534392"/>
              <a:gd name="connsiteX30" fmla="*/ 476913 w 572584"/>
              <a:gd name="connsiteY30" fmla="*/ 247960 h 534392"/>
              <a:gd name="connsiteX31" fmla="*/ 476913 w 572584"/>
              <a:gd name="connsiteY31" fmla="*/ 229341 h 534392"/>
              <a:gd name="connsiteX32" fmla="*/ 400769 w 572584"/>
              <a:gd name="connsiteY32" fmla="*/ 210007 h 534392"/>
              <a:gd name="connsiteX33" fmla="*/ 496199 w 572584"/>
              <a:gd name="connsiteY33" fmla="*/ 210007 h 534392"/>
              <a:gd name="connsiteX34" fmla="*/ 496199 w 572584"/>
              <a:gd name="connsiteY34" fmla="*/ 267246 h 534392"/>
              <a:gd name="connsiteX35" fmla="*/ 400769 w 572584"/>
              <a:gd name="connsiteY35" fmla="*/ 267246 h 534392"/>
              <a:gd name="connsiteX36" fmla="*/ 248119 w 572584"/>
              <a:gd name="connsiteY36" fmla="*/ 210007 h 534392"/>
              <a:gd name="connsiteX37" fmla="*/ 286267 w 572584"/>
              <a:gd name="connsiteY37" fmla="*/ 210007 h 534392"/>
              <a:gd name="connsiteX38" fmla="*/ 286267 w 572584"/>
              <a:gd name="connsiteY38" fmla="*/ 229103 h 534392"/>
              <a:gd name="connsiteX39" fmla="*/ 248119 w 572584"/>
              <a:gd name="connsiteY39" fmla="*/ 229103 h 534392"/>
              <a:gd name="connsiteX40" fmla="*/ 305602 w 572584"/>
              <a:gd name="connsiteY40" fmla="*/ 191147 h 534392"/>
              <a:gd name="connsiteX41" fmla="*/ 305602 w 572584"/>
              <a:gd name="connsiteY41" fmla="*/ 515058 h 534392"/>
              <a:gd name="connsiteX42" fmla="*/ 515056 w 572584"/>
              <a:gd name="connsiteY42" fmla="*/ 515058 h 534392"/>
              <a:gd name="connsiteX43" fmla="*/ 515056 w 572584"/>
              <a:gd name="connsiteY43" fmla="*/ 191147 h 534392"/>
              <a:gd name="connsiteX44" fmla="*/ 286267 w 572584"/>
              <a:gd name="connsiteY44" fmla="*/ 171765 h 534392"/>
              <a:gd name="connsiteX45" fmla="*/ 534392 w 572584"/>
              <a:gd name="connsiteY45" fmla="*/ 171765 h 534392"/>
              <a:gd name="connsiteX46" fmla="*/ 534392 w 572584"/>
              <a:gd name="connsiteY46" fmla="*/ 515299 h 534392"/>
              <a:gd name="connsiteX47" fmla="*/ 286267 w 572584"/>
              <a:gd name="connsiteY47" fmla="*/ 515299 h 534392"/>
              <a:gd name="connsiteX48" fmla="*/ 286267 w 572584"/>
              <a:gd name="connsiteY48" fmla="*/ 229103 h 534392"/>
              <a:gd name="connsiteX49" fmla="*/ 286292 w 572584"/>
              <a:gd name="connsiteY49" fmla="*/ 229103 h 534392"/>
              <a:gd name="connsiteX50" fmla="*/ 286292 w 572584"/>
              <a:gd name="connsiteY50" fmla="*/ 210007 h 534392"/>
              <a:gd name="connsiteX51" fmla="*/ 286267 w 572584"/>
              <a:gd name="connsiteY51" fmla="*/ 210007 h 534392"/>
              <a:gd name="connsiteX52" fmla="*/ 57239 w 572584"/>
              <a:gd name="connsiteY52" fmla="*/ 133622 h 534392"/>
              <a:gd name="connsiteX53" fmla="*/ 76575 w 572584"/>
              <a:gd name="connsiteY53" fmla="*/ 133622 h 534392"/>
              <a:gd name="connsiteX54" fmla="*/ 76575 w 572584"/>
              <a:gd name="connsiteY54" fmla="*/ 515011 h 534392"/>
              <a:gd name="connsiteX55" fmla="*/ 228784 w 572584"/>
              <a:gd name="connsiteY55" fmla="*/ 515011 h 534392"/>
              <a:gd name="connsiteX56" fmla="*/ 228784 w 572584"/>
              <a:gd name="connsiteY56" fmla="*/ 133622 h 534392"/>
              <a:gd name="connsiteX57" fmla="*/ 248119 w 572584"/>
              <a:gd name="connsiteY57" fmla="*/ 133622 h 534392"/>
              <a:gd name="connsiteX58" fmla="*/ 248119 w 572584"/>
              <a:gd name="connsiteY58" fmla="*/ 210007 h 534392"/>
              <a:gd name="connsiteX59" fmla="*/ 229053 w 572584"/>
              <a:gd name="connsiteY59" fmla="*/ 210007 h 534392"/>
              <a:gd name="connsiteX60" fmla="*/ 229053 w 572584"/>
              <a:gd name="connsiteY60" fmla="*/ 229103 h 534392"/>
              <a:gd name="connsiteX61" fmla="*/ 248119 w 572584"/>
              <a:gd name="connsiteY61" fmla="*/ 229103 h 534392"/>
              <a:gd name="connsiteX62" fmla="*/ 248119 w 572584"/>
              <a:gd name="connsiteY62" fmla="*/ 515299 h 534392"/>
              <a:gd name="connsiteX63" fmla="*/ 57239 w 572584"/>
              <a:gd name="connsiteY63" fmla="*/ 515299 h 534392"/>
              <a:gd name="connsiteX64" fmla="*/ 248119 w 572584"/>
              <a:gd name="connsiteY64" fmla="*/ 114576 h 534392"/>
              <a:gd name="connsiteX65" fmla="*/ 267171 w 572584"/>
              <a:gd name="connsiteY65" fmla="*/ 114576 h 534392"/>
              <a:gd name="connsiteX66" fmla="*/ 267171 w 572584"/>
              <a:gd name="connsiteY66" fmla="*/ 133622 h 534392"/>
              <a:gd name="connsiteX67" fmla="*/ 248119 w 572584"/>
              <a:gd name="connsiteY67" fmla="*/ 133622 h 534392"/>
              <a:gd name="connsiteX68" fmla="*/ 76575 w 572584"/>
              <a:gd name="connsiteY68" fmla="*/ 114576 h 534392"/>
              <a:gd name="connsiteX69" fmla="*/ 228784 w 572584"/>
              <a:gd name="connsiteY69" fmla="*/ 114576 h 534392"/>
              <a:gd name="connsiteX70" fmla="*/ 228784 w 572584"/>
              <a:gd name="connsiteY70" fmla="*/ 133622 h 534392"/>
              <a:gd name="connsiteX71" fmla="*/ 76575 w 572584"/>
              <a:gd name="connsiteY71" fmla="*/ 133622 h 534392"/>
              <a:gd name="connsiteX72" fmla="*/ 38147 w 572584"/>
              <a:gd name="connsiteY72" fmla="*/ 114576 h 534392"/>
              <a:gd name="connsiteX73" fmla="*/ 57239 w 572584"/>
              <a:gd name="connsiteY73" fmla="*/ 114576 h 534392"/>
              <a:gd name="connsiteX74" fmla="*/ 57239 w 572584"/>
              <a:gd name="connsiteY74" fmla="*/ 133622 h 534392"/>
              <a:gd name="connsiteX75" fmla="*/ 38147 w 572584"/>
              <a:gd name="connsiteY75" fmla="*/ 133622 h 534392"/>
              <a:gd name="connsiteX76" fmla="*/ 152679 w 572584"/>
              <a:gd name="connsiteY76" fmla="*/ 0 h 534392"/>
              <a:gd name="connsiteX77" fmla="*/ 248119 w 572584"/>
              <a:gd name="connsiteY77" fmla="*/ 95430 h 534392"/>
              <a:gd name="connsiteX78" fmla="*/ 248119 w 572584"/>
              <a:gd name="connsiteY78" fmla="*/ 114576 h 534392"/>
              <a:gd name="connsiteX79" fmla="*/ 228784 w 572584"/>
              <a:gd name="connsiteY79" fmla="*/ 114576 h 534392"/>
              <a:gd name="connsiteX80" fmla="*/ 228784 w 572584"/>
              <a:gd name="connsiteY80" fmla="*/ 95430 h 534392"/>
              <a:gd name="connsiteX81" fmla="*/ 152679 w 572584"/>
              <a:gd name="connsiteY81" fmla="*/ 19334 h 534392"/>
              <a:gd name="connsiteX82" fmla="*/ 76575 w 572584"/>
              <a:gd name="connsiteY82" fmla="*/ 95430 h 534392"/>
              <a:gd name="connsiteX83" fmla="*/ 76575 w 572584"/>
              <a:gd name="connsiteY83" fmla="*/ 114576 h 534392"/>
              <a:gd name="connsiteX84" fmla="*/ 57239 w 572584"/>
              <a:gd name="connsiteY84" fmla="*/ 114576 h 534392"/>
              <a:gd name="connsiteX85" fmla="*/ 57239 w 572584"/>
              <a:gd name="connsiteY85" fmla="*/ 95430 h 534392"/>
              <a:gd name="connsiteX86" fmla="*/ 152679 w 572584"/>
              <a:gd name="connsiteY86" fmla="*/ 0 h 534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572584" h="534392">
                <a:moveTo>
                  <a:pt x="534392" y="515299"/>
                </a:moveTo>
                <a:lnTo>
                  <a:pt x="572584" y="515299"/>
                </a:lnTo>
                <a:lnTo>
                  <a:pt x="572584" y="534392"/>
                </a:lnTo>
                <a:lnTo>
                  <a:pt x="534392" y="534392"/>
                </a:lnTo>
                <a:close/>
                <a:moveTo>
                  <a:pt x="0" y="515299"/>
                </a:moveTo>
                <a:lnTo>
                  <a:pt x="57239" y="515299"/>
                </a:lnTo>
                <a:lnTo>
                  <a:pt x="57239" y="534344"/>
                </a:lnTo>
                <a:lnTo>
                  <a:pt x="248119" y="534344"/>
                </a:lnTo>
                <a:lnTo>
                  <a:pt x="248119" y="515299"/>
                </a:lnTo>
                <a:lnTo>
                  <a:pt x="286267" y="515299"/>
                </a:lnTo>
                <a:lnTo>
                  <a:pt x="286267" y="534392"/>
                </a:lnTo>
                <a:lnTo>
                  <a:pt x="0" y="534392"/>
                </a:lnTo>
                <a:close/>
                <a:moveTo>
                  <a:pt x="420198" y="382010"/>
                </a:moveTo>
                <a:lnTo>
                  <a:pt x="420198" y="400629"/>
                </a:lnTo>
                <a:lnTo>
                  <a:pt x="476913" y="400629"/>
                </a:lnTo>
                <a:lnTo>
                  <a:pt x="476913" y="382010"/>
                </a:lnTo>
                <a:close/>
                <a:moveTo>
                  <a:pt x="400769" y="362676"/>
                </a:moveTo>
                <a:lnTo>
                  <a:pt x="496199" y="362676"/>
                </a:lnTo>
                <a:lnTo>
                  <a:pt x="496199" y="419915"/>
                </a:lnTo>
                <a:lnTo>
                  <a:pt x="400769" y="419915"/>
                </a:lnTo>
                <a:close/>
                <a:moveTo>
                  <a:pt x="420198" y="305675"/>
                </a:moveTo>
                <a:lnTo>
                  <a:pt x="420198" y="324295"/>
                </a:lnTo>
                <a:lnTo>
                  <a:pt x="476913" y="324295"/>
                </a:lnTo>
                <a:lnTo>
                  <a:pt x="476913" y="305675"/>
                </a:lnTo>
                <a:close/>
                <a:moveTo>
                  <a:pt x="400769" y="286342"/>
                </a:moveTo>
                <a:lnTo>
                  <a:pt x="496199" y="286342"/>
                </a:lnTo>
                <a:lnTo>
                  <a:pt x="496199" y="343628"/>
                </a:lnTo>
                <a:lnTo>
                  <a:pt x="400769" y="343628"/>
                </a:lnTo>
                <a:close/>
                <a:moveTo>
                  <a:pt x="420198" y="229341"/>
                </a:moveTo>
                <a:lnTo>
                  <a:pt x="420198" y="247960"/>
                </a:lnTo>
                <a:lnTo>
                  <a:pt x="476913" y="247960"/>
                </a:lnTo>
                <a:lnTo>
                  <a:pt x="476913" y="229341"/>
                </a:lnTo>
                <a:close/>
                <a:moveTo>
                  <a:pt x="400769" y="210007"/>
                </a:moveTo>
                <a:lnTo>
                  <a:pt x="496199" y="210007"/>
                </a:lnTo>
                <a:lnTo>
                  <a:pt x="496199" y="267246"/>
                </a:lnTo>
                <a:lnTo>
                  <a:pt x="400769" y="267246"/>
                </a:lnTo>
                <a:close/>
                <a:moveTo>
                  <a:pt x="248119" y="210007"/>
                </a:moveTo>
                <a:lnTo>
                  <a:pt x="286267" y="210007"/>
                </a:lnTo>
                <a:lnTo>
                  <a:pt x="286267" y="229103"/>
                </a:lnTo>
                <a:lnTo>
                  <a:pt x="248119" y="229103"/>
                </a:lnTo>
                <a:close/>
                <a:moveTo>
                  <a:pt x="305602" y="191147"/>
                </a:moveTo>
                <a:lnTo>
                  <a:pt x="305602" y="515058"/>
                </a:lnTo>
                <a:lnTo>
                  <a:pt x="515056" y="515058"/>
                </a:lnTo>
                <a:lnTo>
                  <a:pt x="515056" y="191147"/>
                </a:lnTo>
                <a:close/>
                <a:moveTo>
                  <a:pt x="286267" y="171765"/>
                </a:moveTo>
                <a:lnTo>
                  <a:pt x="534392" y="171765"/>
                </a:lnTo>
                <a:lnTo>
                  <a:pt x="534392" y="515299"/>
                </a:lnTo>
                <a:lnTo>
                  <a:pt x="286267" y="515299"/>
                </a:lnTo>
                <a:lnTo>
                  <a:pt x="286267" y="229103"/>
                </a:lnTo>
                <a:lnTo>
                  <a:pt x="286292" y="229103"/>
                </a:lnTo>
                <a:lnTo>
                  <a:pt x="286292" y="210007"/>
                </a:lnTo>
                <a:lnTo>
                  <a:pt x="286267" y="210007"/>
                </a:lnTo>
                <a:close/>
                <a:moveTo>
                  <a:pt x="57239" y="133622"/>
                </a:moveTo>
                <a:lnTo>
                  <a:pt x="76575" y="133622"/>
                </a:lnTo>
                <a:lnTo>
                  <a:pt x="76575" y="515011"/>
                </a:lnTo>
                <a:lnTo>
                  <a:pt x="228784" y="515011"/>
                </a:lnTo>
                <a:lnTo>
                  <a:pt x="228784" y="133622"/>
                </a:lnTo>
                <a:lnTo>
                  <a:pt x="248119" y="133622"/>
                </a:lnTo>
                <a:lnTo>
                  <a:pt x="248119" y="210007"/>
                </a:lnTo>
                <a:lnTo>
                  <a:pt x="229053" y="210007"/>
                </a:lnTo>
                <a:lnTo>
                  <a:pt x="229053" y="229103"/>
                </a:lnTo>
                <a:lnTo>
                  <a:pt x="248119" y="229103"/>
                </a:lnTo>
                <a:lnTo>
                  <a:pt x="248119" y="515299"/>
                </a:lnTo>
                <a:lnTo>
                  <a:pt x="57239" y="515299"/>
                </a:lnTo>
                <a:close/>
                <a:moveTo>
                  <a:pt x="248119" y="114576"/>
                </a:moveTo>
                <a:lnTo>
                  <a:pt x="267171" y="114576"/>
                </a:lnTo>
                <a:lnTo>
                  <a:pt x="267171" y="133622"/>
                </a:lnTo>
                <a:lnTo>
                  <a:pt x="248119" y="133622"/>
                </a:lnTo>
                <a:close/>
                <a:moveTo>
                  <a:pt x="76575" y="114576"/>
                </a:moveTo>
                <a:lnTo>
                  <a:pt x="228784" y="114576"/>
                </a:lnTo>
                <a:lnTo>
                  <a:pt x="228784" y="133622"/>
                </a:lnTo>
                <a:lnTo>
                  <a:pt x="76575" y="133622"/>
                </a:lnTo>
                <a:close/>
                <a:moveTo>
                  <a:pt x="38147" y="114576"/>
                </a:moveTo>
                <a:lnTo>
                  <a:pt x="57239" y="114576"/>
                </a:lnTo>
                <a:lnTo>
                  <a:pt x="57239" y="133622"/>
                </a:lnTo>
                <a:lnTo>
                  <a:pt x="38147" y="133622"/>
                </a:lnTo>
                <a:close/>
                <a:moveTo>
                  <a:pt x="152679" y="0"/>
                </a:moveTo>
                <a:cubicBezTo>
                  <a:pt x="205400" y="0"/>
                  <a:pt x="248072" y="42715"/>
                  <a:pt x="248119" y="95430"/>
                </a:cubicBezTo>
                <a:lnTo>
                  <a:pt x="248119" y="114576"/>
                </a:lnTo>
                <a:lnTo>
                  <a:pt x="228784" y="114576"/>
                </a:lnTo>
                <a:lnTo>
                  <a:pt x="228784" y="95430"/>
                </a:lnTo>
                <a:cubicBezTo>
                  <a:pt x="228784" y="53430"/>
                  <a:pt x="194684" y="19334"/>
                  <a:pt x="152679" y="19334"/>
                </a:cubicBezTo>
                <a:cubicBezTo>
                  <a:pt x="110722" y="19334"/>
                  <a:pt x="76575" y="53477"/>
                  <a:pt x="76575" y="95430"/>
                </a:cubicBezTo>
                <a:lnTo>
                  <a:pt x="76575" y="114576"/>
                </a:lnTo>
                <a:lnTo>
                  <a:pt x="57239" y="114576"/>
                </a:lnTo>
                <a:lnTo>
                  <a:pt x="57239" y="95430"/>
                </a:lnTo>
                <a:cubicBezTo>
                  <a:pt x="57239" y="42715"/>
                  <a:pt x="100006" y="0"/>
                  <a:pt x="15267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worker_91119">
            <a:extLst>
              <a:ext uri="{FF2B5EF4-FFF2-40B4-BE49-F238E27FC236}">
                <a16:creationId xmlns:a16="http://schemas.microsoft.com/office/drawing/2014/main" id="{2FBD0717-E412-404A-9CB5-DB2E71096AD3}"/>
              </a:ext>
            </a:extLst>
          </p:cNvPr>
          <p:cNvSpPr/>
          <p:nvPr/>
        </p:nvSpPr>
        <p:spPr>
          <a:xfrm>
            <a:off x="5917474" y="2214092"/>
            <a:ext cx="378823" cy="383282"/>
          </a:xfrm>
          <a:custGeom>
            <a:avLst/>
            <a:gdLst>
              <a:gd name="connsiteX0" fmla="*/ 146390 w 573344"/>
              <a:gd name="connsiteY0" fmla="*/ 461596 h 607560"/>
              <a:gd name="connsiteX1" fmla="*/ 96444 w 573344"/>
              <a:gd name="connsiteY1" fmla="*/ 567823 h 607560"/>
              <a:gd name="connsiteX2" fmla="*/ 96444 w 573344"/>
              <a:gd name="connsiteY2" fmla="*/ 587888 h 607560"/>
              <a:gd name="connsiteX3" fmla="*/ 146390 w 573344"/>
              <a:gd name="connsiteY3" fmla="*/ 587888 h 607560"/>
              <a:gd name="connsiteX4" fmla="*/ 181756 w 573344"/>
              <a:gd name="connsiteY4" fmla="*/ 450973 h 607560"/>
              <a:gd name="connsiteX5" fmla="*/ 166092 w 573344"/>
              <a:gd name="connsiteY5" fmla="*/ 453629 h 607560"/>
              <a:gd name="connsiteX6" fmla="*/ 166092 w 573344"/>
              <a:gd name="connsiteY6" fmla="*/ 587888 h 607560"/>
              <a:gd name="connsiteX7" fmla="*/ 181756 w 573344"/>
              <a:gd name="connsiteY7" fmla="*/ 587888 h 607560"/>
              <a:gd name="connsiteX8" fmla="*/ 201458 w 573344"/>
              <a:gd name="connsiteY8" fmla="*/ 450776 h 607560"/>
              <a:gd name="connsiteX9" fmla="*/ 201458 w 573344"/>
              <a:gd name="connsiteY9" fmla="*/ 587888 h 607560"/>
              <a:gd name="connsiteX10" fmla="*/ 383609 w 573344"/>
              <a:gd name="connsiteY10" fmla="*/ 587888 h 607560"/>
              <a:gd name="connsiteX11" fmla="*/ 383609 w 573344"/>
              <a:gd name="connsiteY11" fmla="*/ 575298 h 607560"/>
              <a:gd name="connsiteX12" fmla="*/ 378190 w 573344"/>
              <a:gd name="connsiteY12" fmla="*/ 575298 h 607560"/>
              <a:gd name="connsiteX13" fmla="*/ 368339 w 573344"/>
              <a:gd name="connsiteY13" fmla="*/ 565463 h 607560"/>
              <a:gd name="connsiteX14" fmla="*/ 378190 w 573344"/>
              <a:gd name="connsiteY14" fmla="*/ 555627 h 607560"/>
              <a:gd name="connsiteX15" fmla="*/ 389716 w 573344"/>
              <a:gd name="connsiteY15" fmla="*/ 555627 h 607560"/>
              <a:gd name="connsiteX16" fmla="*/ 389716 w 573344"/>
              <a:gd name="connsiteY16" fmla="*/ 520119 h 607560"/>
              <a:gd name="connsiteX17" fmla="*/ 385874 w 573344"/>
              <a:gd name="connsiteY17" fmla="*/ 517267 h 607560"/>
              <a:gd name="connsiteX18" fmla="*/ 383806 w 573344"/>
              <a:gd name="connsiteY18" fmla="*/ 509103 h 607560"/>
              <a:gd name="connsiteX19" fmla="*/ 389125 w 573344"/>
              <a:gd name="connsiteY19" fmla="*/ 483333 h 607560"/>
              <a:gd name="connsiteX20" fmla="*/ 398780 w 573344"/>
              <a:gd name="connsiteY20" fmla="*/ 475366 h 607560"/>
              <a:gd name="connsiteX21" fmla="*/ 400356 w 573344"/>
              <a:gd name="connsiteY21" fmla="*/ 475366 h 607560"/>
              <a:gd name="connsiteX22" fmla="*/ 410010 w 573344"/>
              <a:gd name="connsiteY22" fmla="*/ 483333 h 607560"/>
              <a:gd name="connsiteX23" fmla="*/ 415133 w 573344"/>
              <a:gd name="connsiteY23" fmla="*/ 508414 h 607560"/>
              <a:gd name="connsiteX24" fmla="*/ 415527 w 573344"/>
              <a:gd name="connsiteY24" fmla="*/ 511070 h 607560"/>
              <a:gd name="connsiteX25" fmla="*/ 409419 w 573344"/>
              <a:gd name="connsiteY25" fmla="*/ 520119 h 607560"/>
              <a:gd name="connsiteX26" fmla="*/ 409419 w 573344"/>
              <a:gd name="connsiteY26" fmla="*/ 555627 h 607560"/>
              <a:gd name="connsiteX27" fmla="*/ 420551 w 573344"/>
              <a:gd name="connsiteY27" fmla="*/ 555627 h 607560"/>
              <a:gd name="connsiteX28" fmla="*/ 430402 w 573344"/>
              <a:gd name="connsiteY28" fmla="*/ 565463 h 607560"/>
              <a:gd name="connsiteX29" fmla="*/ 420551 w 573344"/>
              <a:gd name="connsiteY29" fmla="*/ 575298 h 607560"/>
              <a:gd name="connsiteX30" fmla="*/ 415527 w 573344"/>
              <a:gd name="connsiteY30" fmla="*/ 575298 h 607560"/>
              <a:gd name="connsiteX31" fmla="*/ 415527 w 573344"/>
              <a:gd name="connsiteY31" fmla="*/ 587888 h 607560"/>
              <a:gd name="connsiteX32" fmla="*/ 476802 w 573344"/>
              <a:gd name="connsiteY32" fmla="*/ 587888 h 607560"/>
              <a:gd name="connsiteX33" fmla="*/ 476802 w 573344"/>
              <a:gd name="connsiteY33" fmla="*/ 567823 h 607560"/>
              <a:gd name="connsiteX34" fmla="*/ 445967 w 573344"/>
              <a:gd name="connsiteY34" fmla="*/ 475858 h 607560"/>
              <a:gd name="connsiteX35" fmla="*/ 388436 w 573344"/>
              <a:gd name="connsiteY35" fmla="*/ 450776 h 607560"/>
              <a:gd name="connsiteX36" fmla="*/ 361246 w 573344"/>
              <a:gd name="connsiteY36" fmla="*/ 450776 h 607560"/>
              <a:gd name="connsiteX37" fmla="*/ 286672 w 573344"/>
              <a:gd name="connsiteY37" fmla="*/ 518054 h 607560"/>
              <a:gd name="connsiteX38" fmla="*/ 212098 w 573344"/>
              <a:gd name="connsiteY38" fmla="*/ 450776 h 607560"/>
              <a:gd name="connsiteX39" fmla="*/ 253966 w 573344"/>
              <a:gd name="connsiteY39" fmla="*/ 406220 h 607560"/>
              <a:gd name="connsiteX40" fmla="*/ 253966 w 573344"/>
              <a:gd name="connsiteY40" fmla="*/ 440940 h 607560"/>
              <a:gd name="connsiteX41" fmla="*/ 244115 w 573344"/>
              <a:gd name="connsiteY41" fmla="*/ 450776 h 607560"/>
              <a:gd name="connsiteX42" fmla="*/ 231899 w 573344"/>
              <a:gd name="connsiteY42" fmla="*/ 450776 h 607560"/>
              <a:gd name="connsiteX43" fmla="*/ 286672 w 573344"/>
              <a:gd name="connsiteY43" fmla="*/ 498382 h 607560"/>
              <a:gd name="connsiteX44" fmla="*/ 341347 w 573344"/>
              <a:gd name="connsiteY44" fmla="*/ 450776 h 607560"/>
              <a:gd name="connsiteX45" fmla="*/ 329230 w 573344"/>
              <a:gd name="connsiteY45" fmla="*/ 450776 h 607560"/>
              <a:gd name="connsiteX46" fmla="*/ 319378 w 573344"/>
              <a:gd name="connsiteY46" fmla="*/ 440940 h 607560"/>
              <a:gd name="connsiteX47" fmla="*/ 319378 w 573344"/>
              <a:gd name="connsiteY47" fmla="*/ 406220 h 607560"/>
              <a:gd name="connsiteX48" fmla="*/ 288544 w 573344"/>
              <a:gd name="connsiteY48" fmla="*/ 411039 h 607560"/>
              <a:gd name="connsiteX49" fmla="*/ 287854 w 573344"/>
              <a:gd name="connsiteY49" fmla="*/ 411039 h 607560"/>
              <a:gd name="connsiteX50" fmla="*/ 285391 w 573344"/>
              <a:gd name="connsiteY50" fmla="*/ 411039 h 607560"/>
              <a:gd name="connsiteX51" fmla="*/ 284800 w 573344"/>
              <a:gd name="connsiteY51" fmla="*/ 411039 h 607560"/>
              <a:gd name="connsiteX52" fmla="*/ 253966 w 573344"/>
              <a:gd name="connsiteY52" fmla="*/ 406220 h 607560"/>
              <a:gd name="connsiteX53" fmla="*/ 346306 w 573344"/>
              <a:gd name="connsiteY53" fmla="*/ 311877 h 607560"/>
              <a:gd name="connsiteX54" fmla="*/ 347784 w 573344"/>
              <a:gd name="connsiteY54" fmla="*/ 325749 h 607560"/>
              <a:gd name="connsiteX55" fmla="*/ 289059 w 573344"/>
              <a:gd name="connsiteY55" fmla="*/ 346115 h 607560"/>
              <a:gd name="connsiteX56" fmla="*/ 226589 w 573344"/>
              <a:gd name="connsiteY56" fmla="*/ 326831 h 607560"/>
              <a:gd name="connsiteX57" fmla="*/ 225998 w 573344"/>
              <a:gd name="connsiteY57" fmla="*/ 312959 h 607560"/>
              <a:gd name="connsiteX58" fmla="*/ 239792 w 573344"/>
              <a:gd name="connsiteY58" fmla="*/ 312172 h 607560"/>
              <a:gd name="connsiteX59" fmla="*/ 289059 w 573344"/>
              <a:gd name="connsiteY59" fmla="*/ 326438 h 607560"/>
              <a:gd name="connsiteX60" fmla="*/ 332413 w 573344"/>
              <a:gd name="connsiteY60" fmla="*/ 313352 h 607560"/>
              <a:gd name="connsiteX61" fmla="*/ 346306 w 573344"/>
              <a:gd name="connsiteY61" fmla="*/ 311877 h 607560"/>
              <a:gd name="connsiteX62" fmla="*/ 270312 w 573344"/>
              <a:gd name="connsiteY62" fmla="*/ 260872 h 607560"/>
              <a:gd name="connsiteX63" fmla="*/ 280168 w 573344"/>
              <a:gd name="connsiteY63" fmla="*/ 270710 h 607560"/>
              <a:gd name="connsiteX64" fmla="*/ 284110 w 573344"/>
              <a:gd name="connsiteY64" fmla="*/ 274645 h 607560"/>
              <a:gd name="connsiteX65" fmla="*/ 289234 w 573344"/>
              <a:gd name="connsiteY65" fmla="*/ 274645 h 607560"/>
              <a:gd name="connsiteX66" fmla="*/ 293177 w 573344"/>
              <a:gd name="connsiteY66" fmla="*/ 270710 h 607560"/>
              <a:gd name="connsiteX67" fmla="*/ 303032 w 573344"/>
              <a:gd name="connsiteY67" fmla="*/ 260872 h 607560"/>
              <a:gd name="connsiteX68" fmla="*/ 312887 w 573344"/>
              <a:gd name="connsiteY68" fmla="*/ 270710 h 607560"/>
              <a:gd name="connsiteX69" fmla="*/ 289234 w 573344"/>
              <a:gd name="connsiteY69" fmla="*/ 294320 h 607560"/>
              <a:gd name="connsiteX70" fmla="*/ 284110 w 573344"/>
              <a:gd name="connsiteY70" fmla="*/ 294320 h 607560"/>
              <a:gd name="connsiteX71" fmla="*/ 260457 w 573344"/>
              <a:gd name="connsiteY71" fmla="*/ 270710 h 607560"/>
              <a:gd name="connsiteX72" fmla="*/ 270312 w 573344"/>
              <a:gd name="connsiteY72" fmla="*/ 260872 h 607560"/>
              <a:gd name="connsiteX73" fmla="*/ 426166 w 573344"/>
              <a:gd name="connsiteY73" fmla="*/ 218551 h 607560"/>
              <a:gd name="connsiteX74" fmla="*/ 426166 w 573344"/>
              <a:gd name="connsiteY74" fmla="*/ 262616 h 607560"/>
              <a:gd name="connsiteX75" fmla="*/ 429220 w 573344"/>
              <a:gd name="connsiteY75" fmla="*/ 260059 h 607560"/>
              <a:gd name="connsiteX76" fmla="*/ 436411 w 573344"/>
              <a:gd name="connsiteY76" fmla="*/ 225732 h 607560"/>
              <a:gd name="connsiteX77" fmla="*/ 434244 w 573344"/>
              <a:gd name="connsiteY77" fmla="*/ 221207 h 607560"/>
              <a:gd name="connsiteX78" fmla="*/ 431190 w 573344"/>
              <a:gd name="connsiteY78" fmla="*/ 219633 h 607560"/>
              <a:gd name="connsiteX79" fmla="*/ 429318 w 573344"/>
              <a:gd name="connsiteY79" fmla="*/ 219141 h 607560"/>
              <a:gd name="connsiteX80" fmla="*/ 426166 w 573344"/>
              <a:gd name="connsiteY80" fmla="*/ 218551 h 607560"/>
              <a:gd name="connsiteX81" fmla="*/ 286869 w 573344"/>
              <a:gd name="connsiteY81" fmla="*/ 218551 h 607560"/>
              <a:gd name="connsiteX82" fmla="*/ 274555 w 573344"/>
              <a:gd name="connsiteY82" fmla="*/ 229863 h 607560"/>
              <a:gd name="connsiteX83" fmla="*/ 217319 w 573344"/>
              <a:gd name="connsiteY83" fmla="*/ 265075 h 607560"/>
              <a:gd name="connsiteX84" fmla="*/ 167570 w 573344"/>
              <a:gd name="connsiteY84" fmla="*/ 244911 h 607560"/>
              <a:gd name="connsiteX85" fmla="*/ 166880 w 573344"/>
              <a:gd name="connsiteY85" fmla="*/ 244125 h 607560"/>
              <a:gd name="connsiteX86" fmla="*/ 166880 w 573344"/>
              <a:gd name="connsiteY86" fmla="*/ 285042 h 607560"/>
              <a:gd name="connsiteX87" fmla="*/ 187568 w 573344"/>
              <a:gd name="connsiteY87" fmla="*/ 336090 h 607560"/>
              <a:gd name="connsiteX88" fmla="*/ 285687 w 573344"/>
              <a:gd name="connsiteY88" fmla="*/ 391368 h 607560"/>
              <a:gd name="connsiteX89" fmla="*/ 287559 w 573344"/>
              <a:gd name="connsiteY89" fmla="*/ 391368 h 607560"/>
              <a:gd name="connsiteX90" fmla="*/ 386071 w 573344"/>
              <a:gd name="connsiteY90" fmla="*/ 335500 h 607560"/>
              <a:gd name="connsiteX91" fmla="*/ 406464 w 573344"/>
              <a:gd name="connsiteY91" fmla="*/ 285042 h 607560"/>
              <a:gd name="connsiteX92" fmla="*/ 406464 w 573344"/>
              <a:gd name="connsiteY92" fmla="*/ 244616 h 607560"/>
              <a:gd name="connsiteX93" fmla="*/ 406168 w 573344"/>
              <a:gd name="connsiteY93" fmla="*/ 244911 h 607560"/>
              <a:gd name="connsiteX94" fmla="*/ 356321 w 573344"/>
              <a:gd name="connsiteY94" fmla="*/ 265075 h 607560"/>
              <a:gd name="connsiteX95" fmla="*/ 299085 w 573344"/>
              <a:gd name="connsiteY95" fmla="*/ 229863 h 607560"/>
              <a:gd name="connsiteX96" fmla="*/ 286869 w 573344"/>
              <a:gd name="connsiteY96" fmla="*/ 218551 h 607560"/>
              <a:gd name="connsiteX97" fmla="*/ 147178 w 573344"/>
              <a:gd name="connsiteY97" fmla="*/ 218551 h 607560"/>
              <a:gd name="connsiteX98" fmla="*/ 138804 w 573344"/>
              <a:gd name="connsiteY98" fmla="*/ 221305 h 607560"/>
              <a:gd name="connsiteX99" fmla="*/ 136637 w 573344"/>
              <a:gd name="connsiteY99" fmla="*/ 225732 h 607560"/>
              <a:gd name="connsiteX100" fmla="*/ 143828 w 573344"/>
              <a:gd name="connsiteY100" fmla="*/ 260059 h 607560"/>
              <a:gd name="connsiteX101" fmla="*/ 147178 w 573344"/>
              <a:gd name="connsiteY101" fmla="*/ 262813 h 607560"/>
              <a:gd name="connsiteX102" fmla="*/ 356568 w 573344"/>
              <a:gd name="connsiteY102" fmla="*/ 198845 h 607560"/>
              <a:gd name="connsiteX103" fmla="*/ 368353 w 573344"/>
              <a:gd name="connsiteY103" fmla="*/ 210630 h 607560"/>
              <a:gd name="connsiteX104" fmla="*/ 356568 w 573344"/>
              <a:gd name="connsiteY104" fmla="*/ 222415 h 607560"/>
              <a:gd name="connsiteX105" fmla="*/ 344783 w 573344"/>
              <a:gd name="connsiteY105" fmla="*/ 210630 h 607560"/>
              <a:gd name="connsiteX106" fmla="*/ 356568 w 573344"/>
              <a:gd name="connsiteY106" fmla="*/ 198845 h 607560"/>
              <a:gd name="connsiteX107" fmla="*/ 216707 w 573344"/>
              <a:gd name="connsiteY107" fmla="*/ 198845 h 607560"/>
              <a:gd name="connsiteX108" fmla="*/ 228421 w 573344"/>
              <a:gd name="connsiteY108" fmla="*/ 210630 h 607560"/>
              <a:gd name="connsiteX109" fmla="*/ 216707 w 573344"/>
              <a:gd name="connsiteY109" fmla="*/ 222415 h 607560"/>
              <a:gd name="connsiteX110" fmla="*/ 204993 w 573344"/>
              <a:gd name="connsiteY110" fmla="*/ 210630 h 607560"/>
              <a:gd name="connsiteX111" fmla="*/ 216707 w 573344"/>
              <a:gd name="connsiteY111" fmla="*/ 198845 h 607560"/>
              <a:gd name="connsiteX112" fmla="*/ 166880 w 573344"/>
              <a:gd name="connsiteY112" fmla="*/ 185109 h 607560"/>
              <a:gd name="connsiteX113" fmla="*/ 182150 w 573344"/>
              <a:gd name="connsiteY113" fmla="*/ 231731 h 607560"/>
              <a:gd name="connsiteX114" fmla="*/ 217319 w 573344"/>
              <a:gd name="connsiteY114" fmla="*/ 245403 h 607560"/>
              <a:gd name="connsiteX115" fmla="*/ 255739 w 573344"/>
              <a:gd name="connsiteY115" fmla="*/ 223863 h 607560"/>
              <a:gd name="connsiteX116" fmla="*/ 286869 w 573344"/>
              <a:gd name="connsiteY116" fmla="*/ 198880 h 607560"/>
              <a:gd name="connsiteX117" fmla="*/ 317901 w 573344"/>
              <a:gd name="connsiteY117" fmla="*/ 223863 h 607560"/>
              <a:gd name="connsiteX118" fmla="*/ 356321 w 573344"/>
              <a:gd name="connsiteY118" fmla="*/ 245403 h 607560"/>
              <a:gd name="connsiteX119" fmla="*/ 391490 w 573344"/>
              <a:gd name="connsiteY119" fmla="*/ 231731 h 607560"/>
              <a:gd name="connsiteX120" fmla="*/ 406464 w 573344"/>
              <a:gd name="connsiteY120" fmla="*/ 190814 h 607560"/>
              <a:gd name="connsiteX121" fmla="*/ 406464 w 573344"/>
              <a:gd name="connsiteY121" fmla="*/ 185109 h 607560"/>
              <a:gd name="connsiteX122" fmla="*/ 286771 w 573344"/>
              <a:gd name="connsiteY122" fmla="*/ 117439 h 607560"/>
              <a:gd name="connsiteX123" fmla="*/ 190918 w 573344"/>
              <a:gd name="connsiteY123" fmla="*/ 131602 h 607560"/>
              <a:gd name="connsiteX124" fmla="*/ 190918 w 573344"/>
              <a:gd name="connsiteY124" fmla="*/ 153044 h 607560"/>
              <a:gd name="connsiteX125" fmla="*/ 187765 w 573344"/>
              <a:gd name="connsiteY125" fmla="*/ 160225 h 607560"/>
              <a:gd name="connsiteX126" fmla="*/ 182248 w 573344"/>
              <a:gd name="connsiteY126" fmla="*/ 165438 h 607560"/>
              <a:gd name="connsiteX127" fmla="*/ 391391 w 573344"/>
              <a:gd name="connsiteY127" fmla="*/ 165438 h 607560"/>
              <a:gd name="connsiteX128" fmla="*/ 385776 w 573344"/>
              <a:gd name="connsiteY128" fmla="*/ 160225 h 607560"/>
              <a:gd name="connsiteX129" fmla="*/ 382722 w 573344"/>
              <a:gd name="connsiteY129" fmla="*/ 153044 h 607560"/>
              <a:gd name="connsiteX130" fmla="*/ 382722 w 573344"/>
              <a:gd name="connsiteY130" fmla="*/ 131602 h 607560"/>
              <a:gd name="connsiteX131" fmla="*/ 286771 w 573344"/>
              <a:gd name="connsiteY131" fmla="*/ 117439 h 607560"/>
              <a:gd name="connsiteX132" fmla="*/ 264211 w 573344"/>
              <a:gd name="connsiteY132" fmla="*/ 19768 h 607560"/>
              <a:gd name="connsiteX133" fmla="*/ 264211 w 573344"/>
              <a:gd name="connsiteY133" fmla="*/ 31670 h 607560"/>
              <a:gd name="connsiteX134" fmla="*/ 260665 w 573344"/>
              <a:gd name="connsiteY134" fmla="*/ 39243 h 607560"/>
              <a:gd name="connsiteX135" fmla="*/ 252488 w 573344"/>
              <a:gd name="connsiteY135" fmla="*/ 41309 h 607560"/>
              <a:gd name="connsiteX136" fmla="*/ 200966 w 573344"/>
              <a:gd name="connsiteY136" fmla="*/ 42784 h 607560"/>
              <a:gd name="connsiteX137" fmla="*/ 201360 w 573344"/>
              <a:gd name="connsiteY137" fmla="*/ 43473 h 607560"/>
              <a:gd name="connsiteX138" fmla="*/ 202050 w 573344"/>
              <a:gd name="connsiteY138" fmla="*/ 45243 h 607560"/>
              <a:gd name="connsiteX139" fmla="*/ 181460 w 573344"/>
              <a:gd name="connsiteY139" fmla="*/ 87538 h 607560"/>
              <a:gd name="connsiteX140" fmla="*/ 163334 w 573344"/>
              <a:gd name="connsiteY140" fmla="*/ 104849 h 607560"/>
              <a:gd name="connsiteX141" fmla="*/ 150823 w 573344"/>
              <a:gd name="connsiteY141" fmla="*/ 167897 h 607560"/>
              <a:gd name="connsiteX142" fmla="*/ 151414 w 573344"/>
              <a:gd name="connsiteY142" fmla="*/ 167405 h 607560"/>
              <a:gd name="connsiteX143" fmla="*/ 171215 w 573344"/>
              <a:gd name="connsiteY143" fmla="*/ 148815 h 607560"/>
              <a:gd name="connsiteX144" fmla="*/ 171215 w 573344"/>
              <a:gd name="connsiteY144" fmla="*/ 125897 h 607560"/>
              <a:gd name="connsiteX145" fmla="*/ 174761 w 573344"/>
              <a:gd name="connsiteY145" fmla="*/ 118324 h 607560"/>
              <a:gd name="connsiteX146" fmla="*/ 286771 w 573344"/>
              <a:gd name="connsiteY146" fmla="*/ 97767 h 607560"/>
              <a:gd name="connsiteX147" fmla="*/ 398780 w 573344"/>
              <a:gd name="connsiteY147" fmla="*/ 118324 h 607560"/>
              <a:gd name="connsiteX148" fmla="*/ 402425 w 573344"/>
              <a:gd name="connsiteY148" fmla="*/ 125897 h 607560"/>
              <a:gd name="connsiteX149" fmla="*/ 402425 w 573344"/>
              <a:gd name="connsiteY149" fmla="*/ 148815 h 607560"/>
              <a:gd name="connsiteX150" fmla="*/ 422127 w 573344"/>
              <a:gd name="connsiteY150" fmla="*/ 167306 h 607560"/>
              <a:gd name="connsiteX151" fmla="*/ 423211 w 573344"/>
              <a:gd name="connsiteY151" fmla="*/ 168192 h 607560"/>
              <a:gd name="connsiteX152" fmla="*/ 423211 w 573344"/>
              <a:gd name="connsiteY152" fmla="*/ 161995 h 607560"/>
              <a:gd name="connsiteX153" fmla="*/ 352479 w 573344"/>
              <a:gd name="connsiteY153" fmla="*/ 41702 h 607560"/>
              <a:gd name="connsiteX154" fmla="*/ 340164 w 573344"/>
              <a:gd name="connsiteY154" fmla="*/ 49866 h 607560"/>
              <a:gd name="connsiteX155" fmla="*/ 327949 w 573344"/>
              <a:gd name="connsiteY155" fmla="*/ 48784 h 607560"/>
              <a:gd name="connsiteX156" fmla="*/ 278594 w 573344"/>
              <a:gd name="connsiteY156" fmla="*/ 21736 h 607560"/>
              <a:gd name="connsiteX157" fmla="*/ 264211 w 573344"/>
              <a:gd name="connsiteY157" fmla="*/ 19768 h 607560"/>
              <a:gd name="connsiteX158" fmla="*/ 260936 w 573344"/>
              <a:gd name="connsiteY158" fmla="*/ 0 h 607560"/>
              <a:gd name="connsiteX159" fmla="*/ 335633 w 573344"/>
              <a:gd name="connsiteY159" fmla="*/ 29309 h 607560"/>
              <a:gd name="connsiteX160" fmla="*/ 346469 w 573344"/>
              <a:gd name="connsiteY160" fmla="*/ 22031 h 607560"/>
              <a:gd name="connsiteX161" fmla="*/ 356124 w 573344"/>
              <a:gd name="connsiteY161" fmla="*/ 21342 h 607560"/>
              <a:gd name="connsiteX162" fmla="*/ 399568 w 573344"/>
              <a:gd name="connsiteY162" fmla="*/ 54194 h 607560"/>
              <a:gd name="connsiteX163" fmla="*/ 442913 w 573344"/>
              <a:gd name="connsiteY163" fmla="*/ 161995 h 607560"/>
              <a:gd name="connsiteX164" fmla="*/ 442913 w 573344"/>
              <a:gd name="connsiteY164" fmla="*/ 203404 h 607560"/>
              <a:gd name="connsiteX165" fmla="*/ 446263 w 573344"/>
              <a:gd name="connsiteY165" fmla="*/ 205765 h 607560"/>
              <a:gd name="connsiteX166" fmla="*/ 456015 w 573344"/>
              <a:gd name="connsiteY166" fmla="*/ 223764 h 607560"/>
              <a:gd name="connsiteX167" fmla="*/ 443898 w 573344"/>
              <a:gd name="connsiteY167" fmla="*/ 273239 h 607560"/>
              <a:gd name="connsiteX168" fmla="*/ 426166 w 573344"/>
              <a:gd name="connsiteY168" fmla="*/ 283763 h 607560"/>
              <a:gd name="connsiteX169" fmla="*/ 426166 w 573344"/>
              <a:gd name="connsiteY169" fmla="*/ 285829 h 607560"/>
              <a:gd name="connsiteX170" fmla="*/ 426068 w 573344"/>
              <a:gd name="connsiteY170" fmla="*/ 287304 h 607560"/>
              <a:gd name="connsiteX171" fmla="*/ 402622 w 573344"/>
              <a:gd name="connsiteY171" fmla="*/ 346123 h 607560"/>
              <a:gd name="connsiteX172" fmla="*/ 338884 w 573344"/>
              <a:gd name="connsiteY172" fmla="*/ 399826 h 607560"/>
              <a:gd name="connsiteX173" fmla="*/ 339081 w 573344"/>
              <a:gd name="connsiteY173" fmla="*/ 401302 h 607560"/>
              <a:gd name="connsiteX174" fmla="*/ 339081 w 573344"/>
              <a:gd name="connsiteY174" fmla="*/ 431105 h 607560"/>
              <a:gd name="connsiteX175" fmla="*/ 388436 w 573344"/>
              <a:gd name="connsiteY175" fmla="*/ 431105 h 607560"/>
              <a:gd name="connsiteX176" fmla="*/ 388534 w 573344"/>
              <a:gd name="connsiteY176" fmla="*/ 431105 h 607560"/>
              <a:gd name="connsiteX177" fmla="*/ 459857 w 573344"/>
              <a:gd name="connsiteY177" fmla="*/ 461891 h 607560"/>
              <a:gd name="connsiteX178" fmla="*/ 496504 w 573344"/>
              <a:gd name="connsiteY178" fmla="*/ 567823 h 607560"/>
              <a:gd name="connsiteX179" fmla="*/ 496504 w 573344"/>
              <a:gd name="connsiteY179" fmla="*/ 587888 h 607560"/>
              <a:gd name="connsiteX180" fmla="*/ 563493 w 573344"/>
              <a:gd name="connsiteY180" fmla="*/ 587888 h 607560"/>
              <a:gd name="connsiteX181" fmla="*/ 573344 w 573344"/>
              <a:gd name="connsiteY181" fmla="*/ 597724 h 607560"/>
              <a:gd name="connsiteX182" fmla="*/ 563493 w 573344"/>
              <a:gd name="connsiteY182" fmla="*/ 607560 h 607560"/>
              <a:gd name="connsiteX183" fmla="*/ 9851 w 573344"/>
              <a:gd name="connsiteY183" fmla="*/ 607560 h 607560"/>
              <a:gd name="connsiteX184" fmla="*/ 0 w 573344"/>
              <a:gd name="connsiteY184" fmla="*/ 597724 h 607560"/>
              <a:gd name="connsiteX185" fmla="*/ 9851 w 573344"/>
              <a:gd name="connsiteY185" fmla="*/ 587888 h 607560"/>
              <a:gd name="connsiteX186" fmla="*/ 76741 w 573344"/>
              <a:gd name="connsiteY186" fmla="*/ 587888 h 607560"/>
              <a:gd name="connsiteX187" fmla="*/ 76741 w 573344"/>
              <a:gd name="connsiteY187" fmla="*/ 567823 h 607560"/>
              <a:gd name="connsiteX188" fmla="*/ 113388 w 573344"/>
              <a:gd name="connsiteY188" fmla="*/ 461891 h 607560"/>
              <a:gd name="connsiteX189" fmla="*/ 184908 w 573344"/>
              <a:gd name="connsiteY189" fmla="*/ 431105 h 607560"/>
              <a:gd name="connsiteX190" fmla="*/ 234263 w 573344"/>
              <a:gd name="connsiteY190" fmla="*/ 431105 h 607560"/>
              <a:gd name="connsiteX191" fmla="*/ 234263 w 573344"/>
              <a:gd name="connsiteY191" fmla="*/ 401302 h 607560"/>
              <a:gd name="connsiteX192" fmla="*/ 234362 w 573344"/>
              <a:gd name="connsiteY192" fmla="*/ 399826 h 607560"/>
              <a:gd name="connsiteX193" fmla="*/ 170624 w 573344"/>
              <a:gd name="connsiteY193" fmla="*/ 346123 h 607560"/>
              <a:gd name="connsiteX194" fmla="*/ 147276 w 573344"/>
              <a:gd name="connsiteY194" fmla="*/ 287304 h 607560"/>
              <a:gd name="connsiteX195" fmla="*/ 147178 w 573344"/>
              <a:gd name="connsiteY195" fmla="*/ 285829 h 607560"/>
              <a:gd name="connsiteX196" fmla="*/ 147178 w 573344"/>
              <a:gd name="connsiteY196" fmla="*/ 283861 h 607560"/>
              <a:gd name="connsiteX197" fmla="*/ 129150 w 573344"/>
              <a:gd name="connsiteY197" fmla="*/ 273239 h 607560"/>
              <a:gd name="connsiteX198" fmla="*/ 117033 w 573344"/>
              <a:gd name="connsiteY198" fmla="*/ 223764 h 607560"/>
              <a:gd name="connsiteX199" fmla="*/ 126786 w 573344"/>
              <a:gd name="connsiteY199" fmla="*/ 205765 h 607560"/>
              <a:gd name="connsiteX200" fmla="*/ 132204 w 573344"/>
              <a:gd name="connsiteY200" fmla="*/ 202421 h 607560"/>
              <a:gd name="connsiteX201" fmla="*/ 148754 w 573344"/>
              <a:gd name="connsiteY201" fmla="*/ 91669 h 607560"/>
              <a:gd name="connsiteX202" fmla="*/ 168358 w 573344"/>
              <a:gd name="connsiteY202" fmla="*/ 72784 h 607560"/>
              <a:gd name="connsiteX203" fmla="*/ 183431 w 573344"/>
              <a:gd name="connsiteY203" fmla="*/ 51833 h 607560"/>
              <a:gd name="connsiteX204" fmla="*/ 178209 w 573344"/>
              <a:gd name="connsiteY204" fmla="*/ 41997 h 607560"/>
              <a:gd name="connsiteX205" fmla="*/ 177520 w 573344"/>
              <a:gd name="connsiteY205" fmla="*/ 34424 h 607560"/>
              <a:gd name="connsiteX206" fmla="*/ 182544 w 573344"/>
              <a:gd name="connsiteY206" fmla="*/ 28621 h 607560"/>
              <a:gd name="connsiteX207" fmla="*/ 244509 w 573344"/>
              <a:gd name="connsiteY207" fmla="*/ 20162 h 607560"/>
              <a:gd name="connsiteX208" fmla="*/ 244509 w 573344"/>
              <a:gd name="connsiteY208" fmla="*/ 10129 h 607560"/>
              <a:gd name="connsiteX209" fmla="*/ 252981 w 573344"/>
              <a:gd name="connsiteY209" fmla="*/ 392 h 607560"/>
              <a:gd name="connsiteX210" fmla="*/ 260936 w 573344"/>
              <a:gd name="connsiteY210" fmla="*/ 0 h 60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573344" h="607560">
                <a:moveTo>
                  <a:pt x="146390" y="461596"/>
                </a:moveTo>
                <a:cubicBezTo>
                  <a:pt x="122550" y="474677"/>
                  <a:pt x="96444" y="503595"/>
                  <a:pt x="96444" y="567823"/>
                </a:cubicBezTo>
                <a:lnTo>
                  <a:pt x="96444" y="587888"/>
                </a:lnTo>
                <a:lnTo>
                  <a:pt x="146390" y="587888"/>
                </a:lnTo>
                <a:close/>
                <a:moveTo>
                  <a:pt x="181756" y="450973"/>
                </a:moveTo>
                <a:cubicBezTo>
                  <a:pt x="178505" y="451170"/>
                  <a:pt x="172890" y="451858"/>
                  <a:pt x="166092" y="453629"/>
                </a:cubicBezTo>
                <a:lnTo>
                  <a:pt x="166092" y="587888"/>
                </a:lnTo>
                <a:lnTo>
                  <a:pt x="181756" y="587888"/>
                </a:lnTo>
                <a:close/>
                <a:moveTo>
                  <a:pt x="201458" y="450776"/>
                </a:moveTo>
                <a:lnTo>
                  <a:pt x="201458" y="587888"/>
                </a:lnTo>
                <a:lnTo>
                  <a:pt x="383609" y="587888"/>
                </a:lnTo>
                <a:lnTo>
                  <a:pt x="383609" y="575298"/>
                </a:lnTo>
                <a:lnTo>
                  <a:pt x="378190" y="575298"/>
                </a:lnTo>
                <a:cubicBezTo>
                  <a:pt x="372772" y="575298"/>
                  <a:pt x="368339" y="570872"/>
                  <a:pt x="368339" y="565463"/>
                </a:cubicBezTo>
                <a:cubicBezTo>
                  <a:pt x="368339" y="560053"/>
                  <a:pt x="372772" y="555627"/>
                  <a:pt x="378190" y="555627"/>
                </a:cubicBezTo>
                <a:lnTo>
                  <a:pt x="389716" y="555627"/>
                </a:lnTo>
                <a:lnTo>
                  <a:pt x="389716" y="520119"/>
                </a:lnTo>
                <a:cubicBezTo>
                  <a:pt x="388239" y="519529"/>
                  <a:pt x="386860" y="518545"/>
                  <a:pt x="385874" y="517267"/>
                </a:cubicBezTo>
                <a:cubicBezTo>
                  <a:pt x="384003" y="515004"/>
                  <a:pt x="383215" y="511955"/>
                  <a:pt x="383806" y="509103"/>
                </a:cubicBezTo>
                <a:lnTo>
                  <a:pt x="389125" y="483333"/>
                </a:lnTo>
                <a:cubicBezTo>
                  <a:pt x="390012" y="478710"/>
                  <a:pt x="394051" y="475366"/>
                  <a:pt x="398780" y="475366"/>
                </a:cubicBezTo>
                <a:lnTo>
                  <a:pt x="400356" y="475366"/>
                </a:lnTo>
                <a:cubicBezTo>
                  <a:pt x="405084" y="475366"/>
                  <a:pt x="409123" y="478710"/>
                  <a:pt x="410010" y="483333"/>
                </a:cubicBezTo>
                <a:lnTo>
                  <a:pt x="415133" y="508414"/>
                </a:lnTo>
                <a:cubicBezTo>
                  <a:pt x="415428" y="509201"/>
                  <a:pt x="415527" y="510087"/>
                  <a:pt x="415527" y="511070"/>
                </a:cubicBezTo>
                <a:cubicBezTo>
                  <a:pt x="415527" y="515201"/>
                  <a:pt x="412965" y="518644"/>
                  <a:pt x="409419" y="520119"/>
                </a:cubicBezTo>
                <a:lnTo>
                  <a:pt x="409419" y="555627"/>
                </a:lnTo>
                <a:lnTo>
                  <a:pt x="420551" y="555627"/>
                </a:lnTo>
                <a:cubicBezTo>
                  <a:pt x="425969" y="555627"/>
                  <a:pt x="430402" y="560053"/>
                  <a:pt x="430402" y="565463"/>
                </a:cubicBezTo>
                <a:cubicBezTo>
                  <a:pt x="430402" y="570872"/>
                  <a:pt x="425969" y="575298"/>
                  <a:pt x="420551" y="575298"/>
                </a:cubicBezTo>
                <a:lnTo>
                  <a:pt x="415527" y="575298"/>
                </a:lnTo>
                <a:lnTo>
                  <a:pt x="415527" y="587888"/>
                </a:lnTo>
                <a:lnTo>
                  <a:pt x="476802" y="587888"/>
                </a:lnTo>
                <a:lnTo>
                  <a:pt x="476802" y="567823"/>
                </a:lnTo>
                <a:cubicBezTo>
                  <a:pt x="476802" y="527103"/>
                  <a:pt x="466458" y="496120"/>
                  <a:pt x="445967" y="475858"/>
                </a:cubicBezTo>
                <a:cubicBezTo>
                  <a:pt x="420748" y="450875"/>
                  <a:pt x="388731" y="450776"/>
                  <a:pt x="388436" y="450776"/>
                </a:cubicBezTo>
                <a:lnTo>
                  <a:pt x="361246" y="450776"/>
                </a:lnTo>
                <a:cubicBezTo>
                  <a:pt x="357404" y="488448"/>
                  <a:pt x="325388" y="518054"/>
                  <a:pt x="286672" y="518054"/>
                </a:cubicBezTo>
                <a:cubicBezTo>
                  <a:pt x="247858" y="518054"/>
                  <a:pt x="215940" y="488448"/>
                  <a:pt x="212098" y="450776"/>
                </a:cubicBezTo>
                <a:close/>
                <a:moveTo>
                  <a:pt x="253966" y="406220"/>
                </a:moveTo>
                <a:lnTo>
                  <a:pt x="253966" y="440940"/>
                </a:lnTo>
                <a:cubicBezTo>
                  <a:pt x="253966" y="446350"/>
                  <a:pt x="249533" y="450776"/>
                  <a:pt x="244115" y="450776"/>
                </a:cubicBezTo>
                <a:lnTo>
                  <a:pt x="231899" y="450776"/>
                </a:lnTo>
                <a:cubicBezTo>
                  <a:pt x="235642" y="477628"/>
                  <a:pt x="258793" y="498382"/>
                  <a:pt x="286672" y="498382"/>
                </a:cubicBezTo>
                <a:cubicBezTo>
                  <a:pt x="314551" y="498382"/>
                  <a:pt x="337603" y="477628"/>
                  <a:pt x="341347" y="450776"/>
                </a:cubicBezTo>
                <a:lnTo>
                  <a:pt x="329230" y="450776"/>
                </a:lnTo>
                <a:cubicBezTo>
                  <a:pt x="323811" y="450776"/>
                  <a:pt x="319378" y="446350"/>
                  <a:pt x="319378" y="440940"/>
                </a:cubicBezTo>
                <a:lnTo>
                  <a:pt x="319378" y="406220"/>
                </a:lnTo>
                <a:cubicBezTo>
                  <a:pt x="309921" y="408679"/>
                  <a:pt x="299676" y="410351"/>
                  <a:pt x="288544" y="411039"/>
                </a:cubicBezTo>
                <a:cubicBezTo>
                  <a:pt x="288347" y="411039"/>
                  <a:pt x="288051" y="411039"/>
                  <a:pt x="287854" y="411039"/>
                </a:cubicBezTo>
                <a:lnTo>
                  <a:pt x="285391" y="411039"/>
                </a:lnTo>
                <a:cubicBezTo>
                  <a:pt x="285194" y="411039"/>
                  <a:pt x="284997" y="411039"/>
                  <a:pt x="284800" y="411039"/>
                </a:cubicBezTo>
                <a:cubicBezTo>
                  <a:pt x="273570" y="410351"/>
                  <a:pt x="263325" y="408679"/>
                  <a:pt x="253966" y="406220"/>
                </a:cubicBezTo>
                <a:close/>
                <a:moveTo>
                  <a:pt x="346306" y="311877"/>
                </a:moveTo>
                <a:cubicBezTo>
                  <a:pt x="350543" y="315320"/>
                  <a:pt x="351134" y="321518"/>
                  <a:pt x="347784" y="325749"/>
                </a:cubicBezTo>
                <a:cubicBezTo>
                  <a:pt x="346109" y="327815"/>
                  <a:pt x="330147" y="346115"/>
                  <a:pt x="289059" y="346115"/>
                </a:cubicBezTo>
                <a:cubicBezTo>
                  <a:pt x="248266" y="346115"/>
                  <a:pt x="227476" y="327618"/>
                  <a:pt x="226589" y="326831"/>
                </a:cubicBezTo>
                <a:cubicBezTo>
                  <a:pt x="222549" y="323191"/>
                  <a:pt x="222352" y="316894"/>
                  <a:pt x="225998" y="312959"/>
                </a:cubicBezTo>
                <a:cubicBezTo>
                  <a:pt x="229643" y="308925"/>
                  <a:pt x="235851" y="308630"/>
                  <a:pt x="239792" y="312172"/>
                </a:cubicBezTo>
                <a:cubicBezTo>
                  <a:pt x="240581" y="312860"/>
                  <a:pt x="256543" y="326438"/>
                  <a:pt x="289059" y="326438"/>
                </a:cubicBezTo>
                <a:cubicBezTo>
                  <a:pt x="320490" y="326438"/>
                  <a:pt x="332314" y="313451"/>
                  <a:pt x="332413" y="313352"/>
                </a:cubicBezTo>
                <a:cubicBezTo>
                  <a:pt x="335862" y="309122"/>
                  <a:pt x="342069" y="308433"/>
                  <a:pt x="346306" y="311877"/>
                </a:cubicBezTo>
                <a:close/>
                <a:moveTo>
                  <a:pt x="270312" y="260872"/>
                </a:moveTo>
                <a:cubicBezTo>
                  <a:pt x="275733" y="260872"/>
                  <a:pt x="280168" y="265201"/>
                  <a:pt x="280168" y="270710"/>
                </a:cubicBezTo>
                <a:cubicBezTo>
                  <a:pt x="280168" y="272874"/>
                  <a:pt x="281942" y="274645"/>
                  <a:pt x="284110" y="274645"/>
                </a:cubicBezTo>
                <a:lnTo>
                  <a:pt x="289234" y="274645"/>
                </a:lnTo>
                <a:cubicBezTo>
                  <a:pt x="291403" y="274645"/>
                  <a:pt x="293177" y="272874"/>
                  <a:pt x="293177" y="270710"/>
                </a:cubicBezTo>
                <a:cubicBezTo>
                  <a:pt x="293177" y="265201"/>
                  <a:pt x="297513" y="260872"/>
                  <a:pt x="303032" y="260872"/>
                </a:cubicBezTo>
                <a:cubicBezTo>
                  <a:pt x="308452" y="260872"/>
                  <a:pt x="312887" y="265201"/>
                  <a:pt x="312887" y="270710"/>
                </a:cubicBezTo>
                <a:cubicBezTo>
                  <a:pt x="312887" y="283695"/>
                  <a:pt x="302243" y="294320"/>
                  <a:pt x="289234" y="294320"/>
                </a:cubicBezTo>
                <a:lnTo>
                  <a:pt x="284110" y="294320"/>
                </a:lnTo>
                <a:cubicBezTo>
                  <a:pt x="271101" y="294320"/>
                  <a:pt x="260457" y="283695"/>
                  <a:pt x="260457" y="270710"/>
                </a:cubicBezTo>
                <a:cubicBezTo>
                  <a:pt x="260457" y="265201"/>
                  <a:pt x="264892" y="260872"/>
                  <a:pt x="270312" y="260872"/>
                </a:cubicBezTo>
                <a:close/>
                <a:moveTo>
                  <a:pt x="426166" y="218551"/>
                </a:moveTo>
                <a:lnTo>
                  <a:pt x="426166" y="262616"/>
                </a:lnTo>
                <a:cubicBezTo>
                  <a:pt x="427250" y="261928"/>
                  <a:pt x="428333" y="261042"/>
                  <a:pt x="429220" y="260059"/>
                </a:cubicBezTo>
                <a:cubicBezTo>
                  <a:pt x="436313" y="252190"/>
                  <a:pt x="437594" y="237141"/>
                  <a:pt x="436411" y="225732"/>
                </a:cubicBezTo>
                <a:cubicBezTo>
                  <a:pt x="436116" y="223076"/>
                  <a:pt x="435131" y="221994"/>
                  <a:pt x="434244" y="221207"/>
                </a:cubicBezTo>
                <a:cubicBezTo>
                  <a:pt x="433358" y="220617"/>
                  <a:pt x="432274" y="220125"/>
                  <a:pt x="431190" y="219633"/>
                </a:cubicBezTo>
                <a:cubicBezTo>
                  <a:pt x="430501" y="219535"/>
                  <a:pt x="429910" y="219338"/>
                  <a:pt x="429318" y="219141"/>
                </a:cubicBezTo>
                <a:cubicBezTo>
                  <a:pt x="428333" y="218945"/>
                  <a:pt x="427250" y="218748"/>
                  <a:pt x="426166" y="218551"/>
                </a:cubicBezTo>
                <a:close/>
                <a:moveTo>
                  <a:pt x="286869" y="218551"/>
                </a:moveTo>
                <a:cubicBezTo>
                  <a:pt x="278101" y="218551"/>
                  <a:pt x="277510" y="220519"/>
                  <a:pt x="274555" y="229863"/>
                </a:cubicBezTo>
                <a:cubicBezTo>
                  <a:pt x="268940" y="247665"/>
                  <a:pt x="259877" y="265075"/>
                  <a:pt x="217319" y="265075"/>
                </a:cubicBezTo>
                <a:cubicBezTo>
                  <a:pt x="196434" y="265075"/>
                  <a:pt x="179687" y="258288"/>
                  <a:pt x="167570" y="244911"/>
                </a:cubicBezTo>
                <a:cubicBezTo>
                  <a:pt x="167275" y="244715"/>
                  <a:pt x="167077" y="244420"/>
                  <a:pt x="166880" y="244125"/>
                </a:cubicBezTo>
                <a:lnTo>
                  <a:pt x="166880" y="285042"/>
                </a:lnTo>
                <a:cubicBezTo>
                  <a:pt x="167570" y="289075"/>
                  <a:pt x="172200" y="312484"/>
                  <a:pt x="187568" y="336090"/>
                </a:cubicBezTo>
                <a:cubicBezTo>
                  <a:pt x="209635" y="369925"/>
                  <a:pt x="242735" y="388515"/>
                  <a:pt x="285687" y="391368"/>
                </a:cubicBezTo>
                <a:lnTo>
                  <a:pt x="287559" y="391368"/>
                </a:lnTo>
                <a:cubicBezTo>
                  <a:pt x="330904" y="388515"/>
                  <a:pt x="364005" y="369729"/>
                  <a:pt x="386071" y="335500"/>
                </a:cubicBezTo>
                <a:cubicBezTo>
                  <a:pt x="401242" y="311894"/>
                  <a:pt x="405774" y="289075"/>
                  <a:pt x="406464" y="285042"/>
                </a:cubicBezTo>
                <a:lnTo>
                  <a:pt x="406464" y="244616"/>
                </a:lnTo>
                <a:cubicBezTo>
                  <a:pt x="406365" y="244715"/>
                  <a:pt x="406267" y="244813"/>
                  <a:pt x="406168" y="244911"/>
                </a:cubicBezTo>
                <a:cubicBezTo>
                  <a:pt x="393952" y="258288"/>
                  <a:pt x="377205" y="265075"/>
                  <a:pt x="356321" y="265075"/>
                </a:cubicBezTo>
                <a:cubicBezTo>
                  <a:pt x="313763" y="265075"/>
                  <a:pt x="304700" y="247665"/>
                  <a:pt x="299085" y="229863"/>
                </a:cubicBezTo>
                <a:cubicBezTo>
                  <a:pt x="296129" y="220519"/>
                  <a:pt x="295538" y="218551"/>
                  <a:pt x="286869" y="218551"/>
                </a:cubicBezTo>
                <a:close/>
                <a:moveTo>
                  <a:pt x="147178" y="218551"/>
                </a:moveTo>
                <a:cubicBezTo>
                  <a:pt x="144026" y="218945"/>
                  <a:pt x="140873" y="219732"/>
                  <a:pt x="138804" y="221305"/>
                </a:cubicBezTo>
                <a:cubicBezTo>
                  <a:pt x="137918" y="221994"/>
                  <a:pt x="136933" y="223076"/>
                  <a:pt x="136637" y="225732"/>
                </a:cubicBezTo>
                <a:cubicBezTo>
                  <a:pt x="135455" y="237141"/>
                  <a:pt x="136736" y="252190"/>
                  <a:pt x="143828" y="260059"/>
                </a:cubicBezTo>
                <a:cubicBezTo>
                  <a:pt x="144814" y="261141"/>
                  <a:pt x="145897" y="262026"/>
                  <a:pt x="147178" y="262813"/>
                </a:cubicBezTo>
                <a:close/>
                <a:moveTo>
                  <a:pt x="356568" y="198845"/>
                </a:moveTo>
                <a:cubicBezTo>
                  <a:pt x="363077" y="198845"/>
                  <a:pt x="368353" y="204121"/>
                  <a:pt x="368353" y="210630"/>
                </a:cubicBezTo>
                <a:cubicBezTo>
                  <a:pt x="368353" y="217139"/>
                  <a:pt x="363077" y="222415"/>
                  <a:pt x="356568" y="222415"/>
                </a:cubicBezTo>
                <a:cubicBezTo>
                  <a:pt x="350059" y="222415"/>
                  <a:pt x="344783" y="217139"/>
                  <a:pt x="344783" y="210630"/>
                </a:cubicBezTo>
                <a:cubicBezTo>
                  <a:pt x="344783" y="204121"/>
                  <a:pt x="350059" y="198845"/>
                  <a:pt x="356568" y="198845"/>
                </a:cubicBezTo>
                <a:close/>
                <a:moveTo>
                  <a:pt x="216707" y="198845"/>
                </a:moveTo>
                <a:cubicBezTo>
                  <a:pt x="223176" y="198845"/>
                  <a:pt x="228421" y="204121"/>
                  <a:pt x="228421" y="210630"/>
                </a:cubicBezTo>
                <a:cubicBezTo>
                  <a:pt x="228421" y="217139"/>
                  <a:pt x="223176" y="222415"/>
                  <a:pt x="216707" y="222415"/>
                </a:cubicBezTo>
                <a:cubicBezTo>
                  <a:pt x="210238" y="222415"/>
                  <a:pt x="204993" y="217139"/>
                  <a:pt x="204993" y="210630"/>
                </a:cubicBezTo>
                <a:cubicBezTo>
                  <a:pt x="204993" y="204121"/>
                  <a:pt x="210238" y="198845"/>
                  <a:pt x="216707" y="198845"/>
                </a:cubicBezTo>
                <a:close/>
                <a:moveTo>
                  <a:pt x="166880" y="185109"/>
                </a:moveTo>
                <a:cubicBezTo>
                  <a:pt x="167176" y="197011"/>
                  <a:pt x="169639" y="218060"/>
                  <a:pt x="182150" y="231731"/>
                </a:cubicBezTo>
                <a:cubicBezTo>
                  <a:pt x="190524" y="240977"/>
                  <a:pt x="202050" y="245403"/>
                  <a:pt x="217319" y="245403"/>
                </a:cubicBezTo>
                <a:cubicBezTo>
                  <a:pt x="248942" y="245403"/>
                  <a:pt x="251996" y="235862"/>
                  <a:pt x="255739" y="223863"/>
                </a:cubicBezTo>
                <a:cubicBezTo>
                  <a:pt x="258891" y="213928"/>
                  <a:pt x="263719" y="198880"/>
                  <a:pt x="286869" y="198880"/>
                </a:cubicBezTo>
                <a:cubicBezTo>
                  <a:pt x="309921" y="198880"/>
                  <a:pt x="314748" y="213928"/>
                  <a:pt x="317901" y="223863"/>
                </a:cubicBezTo>
                <a:cubicBezTo>
                  <a:pt x="321644" y="235862"/>
                  <a:pt x="324698" y="245403"/>
                  <a:pt x="356321" y="245403"/>
                </a:cubicBezTo>
                <a:cubicBezTo>
                  <a:pt x="371590" y="245403"/>
                  <a:pt x="383116" y="240977"/>
                  <a:pt x="391490" y="231731"/>
                </a:cubicBezTo>
                <a:cubicBezTo>
                  <a:pt x="402227" y="220027"/>
                  <a:pt x="405577" y="203011"/>
                  <a:pt x="406464" y="190814"/>
                </a:cubicBezTo>
                <a:lnTo>
                  <a:pt x="406464" y="185109"/>
                </a:lnTo>
                <a:close/>
                <a:moveTo>
                  <a:pt x="286771" y="117439"/>
                </a:moveTo>
                <a:cubicBezTo>
                  <a:pt x="226875" y="117439"/>
                  <a:pt x="199981" y="127176"/>
                  <a:pt x="190918" y="131602"/>
                </a:cubicBezTo>
                <a:lnTo>
                  <a:pt x="190918" y="153044"/>
                </a:lnTo>
                <a:cubicBezTo>
                  <a:pt x="190918" y="155798"/>
                  <a:pt x="189735" y="158356"/>
                  <a:pt x="187765" y="160225"/>
                </a:cubicBezTo>
                <a:lnTo>
                  <a:pt x="182248" y="165438"/>
                </a:lnTo>
                <a:lnTo>
                  <a:pt x="391391" y="165438"/>
                </a:lnTo>
                <a:lnTo>
                  <a:pt x="385776" y="160225"/>
                </a:lnTo>
                <a:cubicBezTo>
                  <a:pt x="383806" y="158356"/>
                  <a:pt x="382722" y="155798"/>
                  <a:pt x="382722" y="153044"/>
                </a:cubicBezTo>
                <a:lnTo>
                  <a:pt x="382722" y="131602"/>
                </a:lnTo>
                <a:cubicBezTo>
                  <a:pt x="373659" y="127176"/>
                  <a:pt x="346666" y="117439"/>
                  <a:pt x="286771" y="117439"/>
                </a:cubicBezTo>
                <a:close/>
                <a:moveTo>
                  <a:pt x="264211" y="19768"/>
                </a:moveTo>
                <a:lnTo>
                  <a:pt x="264211" y="31670"/>
                </a:lnTo>
                <a:cubicBezTo>
                  <a:pt x="264211" y="34621"/>
                  <a:pt x="262931" y="37375"/>
                  <a:pt x="260665" y="39243"/>
                </a:cubicBezTo>
                <a:cubicBezTo>
                  <a:pt x="258300" y="41112"/>
                  <a:pt x="255345" y="41899"/>
                  <a:pt x="252488" y="41309"/>
                </a:cubicBezTo>
                <a:cubicBezTo>
                  <a:pt x="229535" y="36784"/>
                  <a:pt x="211310" y="39834"/>
                  <a:pt x="200966" y="42784"/>
                </a:cubicBezTo>
                <a:lnTo>
                  <a:pt x="201360" y="43473"/>
                </a:lnTo>
                <a:cubicBezTo>
                  <a:pt x="201655" y="44063"/>
                  <a:pt x="201852" y="44653"/>
                  <a:pt x="202050" y="45243"/>
                </a:cubicBezTo>
                <a:cubicBezTo>
                  <a:pt x="207960" y="64227"/>
                  <a:pt x="195055" y="75538"/>
                  <a:pt x="181460" y="87538"/>
                </a:cubicBezTo>
                <a:cubicBezTo>
                  <a:pt x="175944" y="92455"/>
                  <a:pt x="169639" y="98062"/>
                  <a:pt x="163334" y="104849"/>
                </a:cubicBezTo>
                <a:cubicBezTo>
                  <a:pt x="154468" y="114685"/>
                  <a:pt x="151217" y="141635"/>
                  <a:pt x="150823" y="167897"/>
                </a:cubicBezTo>
                <a:cubicBezTo>
                  <a:pt x="151020" y="167700"/>
                  <a:pt x="151217" y="167602"/>
                  <a:pt x="151414" y="167405"/>
                </a:cubicBezTo>
                <a:lnTo>
                  <a:pt x="171215" y="148815"/>
                </a:lnTo>
                <a:lnTo>
                  <a:pt x="171215" y="125897"/>
                </a:lnTo>
                <a:cubicBezTo>
                  <a:pt x="171215" y="122947"/>
                  <a:pt x="172496" y="120193"/>
                  <a:pt x="174761" y="118324"/>
                </a:cubicBezTo>
                <a:cubicBezTo>
                  <a:pt x="177323" y="116258"/>
                  <a:pt x="202345" y="97767"/>
                  <a:pt x="286771" y="97767"/>
                </a:cubicBezTo>
                <a:cubicBezTo>
                  <a:pt x="371196" y="97767"/>
                  <a:pt x="396218" y="116258"/>
                  <a:pt x="398780" y="118324"/>
                </a:cubicBezTo>
                <a:cubicBezTo>
                  <a:pt x="401045" y="120193"/>
                  <a:pt x="402425" y="122947"/>
                  <a:pt x="402425" y="125897"/>
                </a:cubicBezTo>
                <a:lnTo>
                  <a:pt x="402425" y="148815"/>
                </a:lnTo>
                <a:lnTo>
                  <a:pt x="422127" y="167306"/>
                </a:lnTo>
                <a:cubicBezTo>
                  <a:pt x="422423" y="167602"/>
                  <a:pt x="422817" y="167897"/>
                  <a:pt x="423211" y="168192"/>
                </a:cubicBezTo>
                <a:lnTo>
                  <a:pt x="423211" y="161995"/>
                </a:lnTo>
                <a:cubicBezTo>
                  <a:pt x="423211" y="88521"/>
                  <a:pt x="369029" y="51342"/>
                  <a:pt x="352479" y="41702"/>
                </a:cubicBezTo>
                <a:lnTo>
                  <a:pt x="340164" y="49866"/>
                </a:lnTo>
                <a:cubicBezTo>
                  <a:pt x="336322" y="52423"/>
                  <a:pt x="331298" y="51932"/>
                  <a:pt x="327949" y="48784"/>
                </a:cubicBezTo>
                <a:cubicBezTo>
                  <a:pt x="313172" y="34916"/>
                  <a:pt x="296523" y="25768"/>
                  <a:pt x="278594" y="21736"/>
                </a:cubicBezTo>
                <a:cubicBezTo>
                  <a:pt x="272880" y="20457"/>
                  <a:pt x="268053" y="19965"/>
                  <a:pt x="264211" y="19768"/>
                </a:cubicBezTo>
                <a:close/>
                <a:moveTo>
                  <a:pt x="260936" y="0"/>
                </a:moveTo>
                <a:cubicBezTo>
                  <a:pt x="274918" y="60"/>
                  <a:pt x="305192" y="3564"/>
                  <a:pt x="335633" y="29309"/>
                </a:cubicBezTo>
                <a:lnTo>
                  <a:pt x="346469" y="22031"/>
                </a:lnTo>
                <a:cubicBezTo>
                  <a:pt x="349326" y="20162"/>
                  <a:pt x="353070" y="19867"/>
                  <a:pt x="356124" y="21342"/>
                </a:cubicBezTo>
                <a:cubicBezTo>
                  <a:pt x="357010" y="21736"/>
                  <a:pt x="378289" y="31867"/>
                  <a:pt x="399568" y="54194"/>
                </a:cubicBezTo>
                <a:cubicBezTo>
                  <a:pt x="419369" y="74948"/>
                  <a:pt x="442913" y="110455"/>
                  <a:pt x="442913" y="161995"/>
                </a:cubicBezTo>
                <a:lnTo>
                  <a:pt x="442913" y="203404"/>
                </a:lnTo>
                <a:cubicBezTo>
                  <a:pt x="444095" y="204093"/>
                  <a:pt x="445179" y="204879"/>
                  <a:pt x="446263" y="205765"/>
                </a:cubicBezTo>
                <a:cubicBezTo>
                  <a:pt x="451878" y="210092"/>
                  <a:pt x="455227" y="216289"/>
                  <a:pt x="456015" y="223764"/>
                </a:cubicBezTo>
                <a:cubicBezTo>
                  <a:pt x="457001" y="233502"/>
                  <a:pt x="457789" y="257796"/>
                  <a:pt x="443898" y="273239"/>
                </a:cubicBezTo>
                <a:cubicBezTo>
                  <a:pt x="439071" y="278452"/>
                  <a:pt x="433062" y="282091"/>
                  <a:pt x="426166" y="283763"/>
                </a:cubicBezTo>
                <a:lnTo>
                  <a:pt x="426166" y="285829"/>
                </a:lnTo>
                <a:cubicBezTo>
                  <a:pt x="426166" y="286320"/>
                  <a:pt x="426166" y="286812"/>
                  <a:pt x="426068" y="287304"/>
                </a:cubicBezTo>
                <a:cubicBezTo>
                  <a:pt x="425871" y="288484"/>
                  <a:pt x="421634" y="316713"/>
                  <a:pt x="402622" y="346123"/>
                </a:cubicBezTo>
                <a:cubicBezTo>
                  <a:pt x="390504" y="365007"/>
                  <a:pt x="370506" y="386745"/>
                  <a:pt x="338884" y="399826"/>
                </a:cubicBezTo>
                <a:cubicBezTo>
                  <a:pt x="338982" y="400318"/>
                  <a:pt x="339081" y="400810"/>
                  <a:pt x="339081" y="401302"/>
                </a:cubicBezTo>
                <a:lnTo>
                  <a:pt x="339081" y="431105"/>
                </a:lnTo>
                <a:lnTo>
                  <a:pt x="388436" y="431105"/>
                </a:lnTo>
                <a:lnTo>
                  <a:pt x="388534" y="431105"/>
                </a:lnTo>
                <a:cubicBezTo>
                  <a:pt x="391293" y="431105"/>
                  <a:pt x="429417" y="431695"/>
                  <a:pt x="459857" y="461891"/>
                </a:cubicBezTo>
                <a:cubicBezTo>
                  <a:pt x="484190" y="485989"/>
                  <a:pt x="496504" y="521595"/>
                  <a:pt x="496504" y="567823"/>
                </a:cubicBezTo>
                <a:lnTo>
                  <a:pt x="496504" y="587888"/>
                </a:lnTo>
                <a:lnTo>
                  <a:pt x="563493" y="587888"/>
                </a:lnTo>
                <a:cubicBezTo>
                  <a:pt x="568911" y="587888"/>
                  <a:pt x="573344" y="592314"/>
                  <a:pt x="573344" y="597724"/>
                </a:cubicBezTo>
                <a:cubicBezTo>
                  <a:pt x="573344" y="603232"/>
                  <a:pt x="568911" y="607560"/>
                  <a:pt x="563493" y="607560"/>
                </a:cubicBezTo>
                <a:lnTo>
                  <a:pt x="9851" y="607560"/>
                </a:lnTo>
                <a:cubicBezTo>
                  <a:pt x="4433" y="607560"/>
                  <a:pt x="0" y="603232"/>
                  <a:pt x="0" y="597724"/>
                </a:cubicBezTo>
                <a:cubicBezTo>
                  <a:pt x="0" y="592314"/>
                  <a:pt x="4433" y="587888"/>
                  <a:pt x="9851" y="587888"/>
                </a:cubicBezTo>
                <a:lnTo>
                  <a:pt x="76741" y="587888"/>
                </a:lnTo>
                <a:lnTo>
                  <a:pt x="76741" y="567823"/>
                </a:lnTo>
                <a:cubicBezTo>
                  <a:pt x="76741" y="521595"/>
                  <a:pt x="89154" y="485989"/>
                  <a:pt x="113388" y="461891"/>
                </a:cubicBezTo>
                <a:cubicBezTo>
                  <a:pt x="144420" y="431203"/>
                  <a:pt x="183234" y="431105"/>
                  <a:pt x="184908" y="431105"/>
                </a:cubicBezTo>
                <a:lnTo>
                  <a:pt x="234263" y="431105"/>
                </a:lnTo>
                <a:lnTo>
                  <a:pt x="234263" y="401302"/>
                </a:lnTo>
                <a:cubicBezTo>
                  <a:pt x="234263" y="400810"/>
                  <a:pt x="234263" y="400318"/>
                  <a:pt x="234362" y="399826"/>
                </a:cubicBezTo>
                <a:cubicBezTo>
                  <a:pt x="202739" y="386745"/>
                  <a:pt x="182840" y="365007"/>
                  <a:pt x="170624" y="346123"/>
                </a:cubicBezTo>
                <a:cubicBezTo>
                  <a:pt x="151710" y="316713"/>
                  <a:pt x="147375" y="288484"/>
                  <a:pt x="147276" y="287304"/>
                </a:cubicBezTo>
                <a:cubicBezTo>
                  <a:pt x="147178" y="286812"/>
                  <a:pt x="147178" y="286320"/>
                  <a:pt x="147178" y="285829"/>
                </a:cubicBezTo>
                <a:lnTo>
                  <a:pt x="147178" y="283861"/>
                </a:lnTo>
                <a:cubicBezTo>
                  <a:pt x="140085" y="282091"/>
                  <a:pt x="133977" y="278550"/>
                  <a:pt x="129150" y="273239"/>
                </a:cubicBezTo>
                <a:cubicBezTo>
                  <a:pt x="115260" y="257796"/>
                  <a:pt x="116048" y="233502"/>
                  <a:pt x="117033" y="223764"/>
                </a:cubicBezTo>
                <a:cubicBezTo>
                  <a:pt x="117821" y="216289"/>
                  <a:pt x="121171" y="210092"/>
                  <a:pt x="126786" y="205765"/>
                </a:cubicBezTo>
                <a:cubicBezTo>
                  <a:pt x="128461" y="204388"/>
                  <a:pt x="130332" y="203306"/>
                  <a:pt x="132204" y="202421"/>
                </a:cubicBezTo>
                <a:cubicBezTo>
                  <a:pt x="130726" y="182257"/>
                  <a:pt x="127475" y="115078"/>
                  <a:pt x="148754" y="91669"/>
                </a:cubicBezTo>
                <a:cubicBezTo>
                  <a:pt x="155749" y="83997"/>
                  <a:pt x="162447" y="78095"/>
                  <a:pt x="168358" y="72784"/>
                </a:cubicBezTo>
                <a:cubicBezTo>
                  <a:pt x="181362" y="61374"/>
                  <a:pt x="184810" y="57538"/>
                  <a:pt x="183431" y="51833"/>
                </a:cubicBezTo>
                <a:lnTo>
                  <a:pt x="178209" y="41997"/>
                </a:lnTo>
                <a:cubicBezTo>
                  <a:pt x="176929" y="39637"/>
                  <a:pt x="176732" y="36883"/>
                  <a:pt x="177520" y="34424"/>
                </a:cubicBezTo>
                <a:cubicBezTo>
                  <a:pt x="178308" y="31867"/>
                  <a:pt x="180180" y="29801"/>
                  <a:pt x="182544" y="28621"/>
                </a:cubicBezTo>
                <a:cubicBezTo>
                  <a:pt x="183628" y="28031"/>
                  <a:pt x="207960" y="16129"/>
                  <a:pt x="244509" y="20162"/>
                </a:cubicBezTo>
                <a:lnTo>
                  <a:pt x="244509" y="10129"/>
                </a:lnTo>
                <a:cubicBezTo>
                  <a:pt x="244509" y="5211"/>
                  <a:pt x="248154" y="1080"/>
                  <a:pt x="252981" y="392"/>
                </a:cubicBezTo>
                <a:cubicBezTo>
                  <a:pt x="253424" y="343"/>
                  <a:pt x="256275" y="-20"/>
                  <a:pt x="2609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wo-men-meeting_83305">
            <a:extLst>
              <a:ext uri="{FF2B5EF4-FFF2-40B4-BE49-F238E27FC236}">
                <a16:creationId xmlns:a16="http://schemas.microsoft.com/office/drawing/2014/main" id="{78F1BC01-9737-4A90-B2C2-504B94FB98A7}"/>
              </a:ext>
            </a:extLst>
          </p:cNvPr>
          <p:cNvSpPr/>
          <p:nvPr/>
        </p:nvSpPr>
        <p:spPr>
          <a:xfrm>
            <a:off x="9758585" y="2246811"/>
            <a:ext cx="349724" cy="404949"/>
          </a:xfrm>
          <a:custGeom>
            <a:avLst/>
            <a:gdLst>
              <a:gd name="connsiteX0" fmla="*/ 408736 w 523735"/>
              <a:gd name="connsiteY0" fmla="*/ 383311 h 606439"/>
              <a:gd name="connsiteX1" fmla="*/ 414099 w 523735"/>
              <a:gd name="connsiteY1" fmla="*/ 388674 h 606439"/>
              <a:gd name="connsiteX2" fmla="*/ 414099 w 523735"/>
              <a:gd name="connsiteY2" fmla="*/ 428191 h 606439"/>
              <a:gd name="connsiteX3" fmla="*/ 408736 w 523735"/>
              <a:gd name="connsiteY3" fmla="*/ 433554 h 606439"/>
              <a:gd name="connsiteX4" fmla="*/ 403373 w 523735"/>
              <a:gd name="connsiteY4" fmla="*/ 428191 h 606439"/>
              <a:gd name="connsiteX5" fmla="*/ 403373 w 523735"/>
              <a:gd name="connsiteY5" fmla="*/ 388674 h 606439"/>
              <a:gd name="connsiteX6" fmla="*/ 408736 w 523735"/>
              <a:gd name="connsiteY6" fmla="*/ 383311 h 606439"/>
              <a:gd name="connsiteX7" fmla="*/ 119841 w 523735"/>
              <a:gd name="connsiteY7" fmla="*/ 383311 h 606439"/>
              <a:gd name="connsiteX8" fmla="*/ 125204 w 523735"/>
              <a:gd name="connsiteY8" fmla="*/ 388674 h 606439"/>
              <a:gd name="connsiteX9" fmla="*/ 125204 w 523735"/>
              <a:gd name="connsiteY9" fmla="*/ 428191 h 606439"/>
              <a:gd name="connsiteX10" fmla="*/ 119841 w 523735"/>
              <a:gd name="connsiteY10" fmla="*/ 433554 h 606439"/>
              <a:gd name="connsiteX11" fmla="*/ 114478 w 523735"/>
              <a:gd name="connsiteY11" fmla="*/ 428191 h 606439"/>
              <a:gd name="connsiteX12" fmla="*/ 114478 w 523735"/>
              <a:gd name="connsiteY12" fmla="*/ 388674 h 606439"/>
              <a:gd name="connsiteX13" fmla="*/ 119841 w 523735"/>
              <a:gd name="connsiteY13" fmla="*/ 383311 h 606439"/>
              <a:gd name="connsiteX14" fmla="*/ 65398 w 523735"/>
              <a:gd name="connsiteY14" fmla="*/ 374747 h 606439"/>
              <a:gd name="connsiteX15" fmla="*/ 11986 w 523735"/>
              <a:gd name="connsiteY15" fmla="*/ 553196 h 606439"/>
              <a:gd name="connsiteX16" fmla="*/ 14247 w 523735"/>
              <a:gd name="connsiteY16" fmla="*/ 575867 h 606439"/>
              <a:gd name="connsiteX17" fmla="*/ 31957 w 523735"/>
              <a:gd name="connsiteY17" fmla="*/ 590259 h 606439"/>
              <a:gd name="connsiteX18" fmla="*/ 54754 w 523735"/>
              <a:gd name="connsiteY18" fmla="*/ 588002 h 606439"/>
              <a:gd name="connsiteX19" fmla="*/ 69166 w 523735"/>
              <a:gd name="connsiteY19" fmla="*/ 570317 h 606439"/>
              <a:gd name="connsiteX20" fmla="*/ 86593 w 523735"/>
              <a:gd name="connsiteY20" fmla="*/ 512370 h 606439"/>
              <a:gd name="connsiteX21" fmla="*/ 86499 w 523735"/>
              <a:gd name="connsiteY21" fmla="*/ 396478 h 606439"/>
              <a:gd name="connsiteX22" fmla="*/ 65398 w 523735"/>
              <a:gd name="connsiteY22" fmla="*/ 374747 h 606439"/>
              <a:gd name="connsiteX23" fmla="*/ 399340 w 523735"/>
              <a:gd name="connsiteY23" fmla="*/ 333451 h 606439"/>
              <a:gd name="connsiteX24" fmla="*/ 369479 w 523735"/>
              <a:gd name="connsiteY24" fmla="*/ 363271 h 606439"/>
              <a:gd name="connsiteX25" fmla="*/ 369479 w 523735"/>
              <a:gd name="connsiteY25" fmla="*/ 565990 h 606439"/>
              <a:gd name="connsiteX26" fmla="*/ 399340 w 523735"/>
              <a:gd name="connsiteY26" fmla="*/ 595809 h 606439"/>
              <a:gd name="connsiteX27" fmla="*/ 403391 w 523735"/>
              <a:gd name="connsiteY27" fmla="*/ 595527 h 606439"/>
              <a:gd name="connsiteX28" fmla="*/ 403391 w 523735"/>
              <a:gd name="connsiteY28" fmla="*/ 469569 h 606439"/>
              <a:gd name="connsiteX29" fmla="*/ 408761 w 523735"/>
              <a:gd name="connsiteY29" fmla="*/ 464207 h 606439"/>
              <a:gd name="connsiteX30" fmla="*/ 414130 w 523735"/>
              <a:gd name="connsiteY30" fmla="*/ 469569 h 606439"/>
              <a:gd name="connsiteX31" fmla="*/ 414130 w 523735"/>
              <a:gd name="connsiteY31" fmla="*/ 591858 h 606439"/>
              <a:gd name="connsiteX32" fmla="*/ 429202 w 523735"/>
              <a:gd name="connsiteY32" fmla="*/ 565990 h 606439"/>
              <a:gd name="connsiteX33" fmla="*/ 429202 w 523735"/>
              <a:gd name="connsiteY33" fmla="*/ 363271 h 606439"/>
              <a:gd name="connsiteX34" fmla="*/ 399340 w 523735"/>
              <a:gd name="connsiteY34" fmla="*/ 333451 h 606439"/>
              <a:gd name="connsiteX35" fmla="*/ 127100 w 523735"/>
              <a:gd name="connsiteY35" fmla="*/ 333357 h 606439"/>
              <a:gd name="connsiteX36" fmla="*/ 97238 w 523735"/>
              <a:gd name="connsiteY36" fmla="*/ 363271 h 606439"/>
              <a:gd name="connsiteX37" fmla="*/ 97238 w 523735"/>
              <a:gd name="connsiteY37" fmla="*/ 565990 h 606439"/>
              <a:gd name="connsiteX38" fmla="*/ 114477 w 523735"/>
              <a:gd name="connsiteY38" fmla="*/ 592987 h 606439"/>
              <a:gd name="connsiteX39" fmla="*/ 114477 w 523735"/>
              <a:gd name="connsiteY39" fmla="*/ 469569 h 606439"/>
              <a:gd name="connsiteX40" fmla="*/ 119846 w 523735"/>
              <a:gd name="connsiteY40" fmla="*/ 464207 h 606439"/>
              <a:gd name="connsiteX41" fmla="*/ 125216 w 523735"/>
              <a:gd name="connsiteY41" fmla="*/ 469569 h 606439"/>
              <a:gd name="connsiteX42" fmla="*/ 125216 w 523735"/>
              <a:gd name="connsiteY42" fmla="*/ 595715 h 606439"/>
              <a:gd name="connsiteX43" fmla="*/ 127100 w 523735"/>
              <a:gd name="connsiteY43" fmla="*/ 595809 h 606439"/>
              <a:gd name="connsiteX44" fmla="*/ 156962 w 523735"/>
              <a:gd name="connsiteY44" fmla="*/ 565990 h 606439"/>
              <a:gd name="connsiteX45" fmla="*/ 156962 w 523735"/>
              <a:gd name="connsiteY45" fmla="*/ 363271 h 606439"/>
              <a:gd name="connsiteX46" fmla="*/ 127100 w 523735"/>
              <a:gd name="connsiteY46" fmla="*/ 333357 h 606439"/>
              <a:gd name="connsiteX47" fmla="*/ 57580 w 523735"/>
              <a:gd name="connsiteY47" fmla="*/ 229693 h 606439"/>
              <a:gd name="connsiteX48" fmla="*/ 20088 w 523735"/>
              <a:gd name="connsiteY48" fmla="*/ 305701 h 606439"/>
              <a:gd name="connsiteX49" fmla="*/ 29131 w 523735"/>
              <a:gd name="connsiteY49" fmla="*/ 332510 h 606439"/>
              <a:gd name="connsiteX50" fmla="*/ 44486 w 523735"/>
              <a:gd name="connsiteY50" fmla="*/ 333545 h 606439"/>
              <a:gd name="connsiteX51" fmla="*/ 55978 w 523735"/>
              <a:gd name="connsiteY51" fmla="*/ 323386 h 606439"/>
              <a:gd name="connsiteX52" fmla="*/ 57580 w 523735"/>
              <a:gd name="connsiteY52" fmla="*/ 320282 h 606439"/>
              <a:gd name="connsiteX53" fmla="*/ 459629 w 523735"/>
              <a:gd name="connsiteY53" fmla="*/ 218123 h 606439"/>
              <a:gd name="connsiteX54" fmla="*/ 459629 w 523735"/>
              <a:gd name="connsiteY54" fmla="*/ 294883 h 606439"/>
              <a:gd name="connsiteX55" fmla="*/ 475926 w 523735"/>
              <a:gd name="connsiteY55" fmla="*/ 321410 h 606439"/>
              <a:gd name="connsiteX56" fmla="*/ 503433 w 523735"/>
              <a:gd name="connsiteY56" fmla="*/ 327995 h 606439"/>
              <a:gd name="connsiteX57" fmla="*/ 512476 w 523735"/>
              <a:gd name="connsiteY57" fmla="*/ 315672 h 606439"/>
              <a:gd name="connsiteX58" fmla="*/ 510121 w 523735"/>
              <a:gd name="connsiteY58" fmla="*/ 300527 h 606439"/>
              <a:gd name="connsiteX59" fmla="*/ 398846 w 523735"/>
              <a:gd name="connsiteY59" fmla="*/ 169689 h 606439"/>
              <a:gd name="connsiteX60" fmla="*/ 383703 w 523735"/>
              <a:gd name="connsiteY60" fmla="*/ 172029 h 606439"/>
              <a:gd name="connsiteX61" fmla="*/ 262372 w 523735"/>
              <a:gd name="connsiteY61" fmla="*/ 246155 h 606439"/>
              <a:gd name="connsiteX62" fmla="*/ 272923 w 523735"/>
              <a:gd name="connsiteY62" fmla="*/ 264781 h 606439"/>
              <a:gd name="connsiteX63" fmla="*/ 268872 w 523735"/>
              <a:gd name="connsiteY63" fmla="*/ 285382 h 606439"/>
              <a:gd name="connsiteX64" fmla="*/ 279705 w 523735"/>
              <a:gd name="connsiteY64" fmla="*/ 282466 h 606439"/>
              <a:gd name="connsiteX65" fmla="*/ 404616 w 523735"/>
              <a:gd name="connsiteY65" fmla="*/ 206176 h 606439"/>
              <a:gd name="connsiteX66" fmla="*/ 411304 w 523735"/>
              <a:gd name="connsiteY66" fmla="*/ 178708 h 606439"/>
              <a:gd name="connsiteX67" fmla="*/ 398846 w 523735"/>
              <a:gd name="connsiteY67" fmla="*/ 169689 h 606439"/>
              <a:gd name="connsiteX68" fmla="*/ 124274 w 523735"/>
              <a:gd name="connsiteY68" fmla="*/ 163563 h 606439"/>
              <a:gd name="connsiteX69" fmla="*/ 108071 w 523735"/>
              <a:gd name="connsiteY69" fmla="*/ 171747 h 606439"/>
              <a:gd name="connsiteX70" fmla="*/ 104492 w 523735"/>
              <a:gd name="connsiteY70" fmla="*/ 186704 h 606439"/>
              <a:gd name="connsiteX71" fmla="*/ 112499 w 523735"/>
              <a:gd name="connsiteY71" fmla="*/ 199685 h 606439"/>
              <a:gd name="connsiteX72" fmla="*/ 230815 w 523735"/>
              <a:gd name="connsiteY72" fmla="*/ 285758 h 606439"/>
              <a:gd name="connsiteX73" fmla="*/ 242590 w 523735"/>
              <a:gd name="connsiteY73" fmla="*/ 289615 h 606439"/>
              <a:gd name="connsiteX74" fmla="*/ 258793 w 523735"/>
              <a:gd name="connsiteY74" fmla="*/ 281337 h 606439"/>
              <a:gd name="connsiteX75" fmla="*/ 262372 w 523735"/>
              <a:gd name="connsiteY75" fmla="*/ 266474 h 606439"/>
              <a:gd name="connsiteX76" fmla="*/ 254365 w 523735"/>
              <a:gd name="connsiteY76" fmla="*/ 253399 h 606439"/>
              <a:gd name="connsiteX77" fmla="*/ 136049 w 523735"/>
              <a:gd name="connsiteY77" fmla="*/ 167326 h 606439"/>
              <a:gd name="connsiteX78" fmla="*/ 124274 w 523735"/>
              <a:gd name="connsiteY78" fmla="*/ 163563 h 606439"/>
              <a:gd name="connsiteX79" fmla="*/ 399340 w 523735"/>
              <a:gd name="connsiteY79" fmla="*/ 137224 h 606439"/>
              <a:gd name="connsiteX80" fmla="*/ 350167 w 523735"/>
              <a:gd name="connsiteY80" fmla="*/ 180025 h 606439"/>
              <a:gd name="connsiteX81" fmla="*/ 378145 w 523735"/>
              <a:gd name="connsiteY81" fmla="*/ 162999 h 606439"/>
              <a:gd name="connsiteX82" fmla="*/ 420347 w 523735"/>
              <a:gd name="connsiteY82" fmla="*/ 173158 h 606439"/>
              <a:gd name="connsiteX83" fmla="*/ 410174 w 523735"/>
              <a:gd name="connsiteY83" fmla="*/ 215301 h 606439"/>
              <a:gd name="connsiteX84" fmla="*/ 349696 w 523735"/>
              <a:gd name="connsiteY84" fmla="*/ 252270 h 606439"/>
              <a:gd name="connsiteX85" fmla="*/ 349696 w 523735"/>
              <a:gd name="connsiteY85" fmla="*/ 345022 h 606439"/>
              <a:gd name="connsiteX86" fmla="*/ 358834 w 523735"/>
              <a:gd name="connsiteY86" fmla="*/ 373619 h 606439"/>
              <a:gd name="connsiteX87" fmla="*/ 358834 w 523735"/>
              <a:gd name="connsiteY87" fmla="*/ 363271 h 606439"/>
              <a:gd name="connsiteX88" fmla="*/ 399340 w 523735"/>
              <a:gd name="connsiteY88" fmla="*/ 322727 h 606439"/>
              <a:gd name="connsiteX89" fmla="*/ 439847 w 523735"/>
              <a:gd name="connsiteY89" fmla="*/ 363271 h 606439"/>
              <a:gd name="connsiteX90" fmla="*/ 439847 w 523735"/>
              <a:gd name="connsiteY90" fmla="*/ 373619 h 606439"/>
              <a:gd name="connsiteX91" fmla="*/ 448984 w 523735"/>
              <a:gd name="connsiteY91" fmla="*/ 345022 h 606439"/>
              <a:gd name="connsiteX92" fmla="*/ 448984 w 523735"/>
              <a:gd name="connsiteY92" fmla="*/ 186798 h 606439"/>
              <a:gd name="connsiteX93" fmla="*/ 399340 w 523735"/>
              <a:gd name="connsiteY93" fmla="*/ 137224 h 606439"/>
              <a:gd name="connsiteX94" fmla="*/ 117868 w 523735"/>
              <a:gd name="connsiteY94" fmla="*/ 137224 h 606439"/>
              <a:gd name="connsiteX95" fmla="*/ 68224 w 523735"/>
              <a:gd name="connsiteY95" fmla="*/ 186798 h 606439"/>
              <a:gd name="connsiteX96" fmla="*/ 68224 w 523735"/>
              <a:gd name="connsiteY96" fmla="*/ 345022 h 606439"/>
              <a:gd name="connsiteX97" fmla="*/ 86499 w 523735"/>
              <a:gd name="connsiteY97" fmla="*/ 383496 h 606439"/>
              <a:gd name="connsiteX98" fmla="*/ 86499 w 523735"/>
              <a:gd name="connsiteY98" fmla="*/ 363271 h 606439"/>
              <a:gd name="connsiteX99" fmla="*/ 127100 w 523735"/>
              <a:gd name="connsiteY99" fmla="*/ 322727 h 606439"/>
              <a:gd name="connsiteX100" fmla="*/ 166664 w 523735"/>
              <a:gd name="connsiteY100" fmla="*/ 354334 h 606439"/>
              <a:gd name="connsiteX101" fmla="*/ 167512 w 523735"/>
              <a:gd name="connsiteY101" fmla="*/ 345022 h 606439"/>
              <a:gd name="connsiteX102" fmla="*/ 167512 w 523735"/>
              <a:gd name="connsiteY102" fmla="*/ 252928 h 606439"/>
              <a:gd name="connsiteX103" fmla="*/ 106187 w 523735"/>
              <a:gd name="connsiteY103" fmla="*/ 208340 h 606439"/>
              <a:gd name="connsiteX104" fmla="*/ 93941 w 523735"/>
              <a:gd name="connsiteY104" fmla="*/ 188303 h 606439"/>
              <a:gd name="connsiteX105" fmla="*/ 99405 w 523735"/>
              <a:gd name="connsiteY105" fmla="*/ 165444 h 606439"/>
              <a:gd name="connsiteX106" fmla="*/ 124274 w 523735"/>
              <a:gd name="connsiteY106" fmla="*/ 152839 h 606439"/>
              <a:gd name="connsiteX107" fmla="*/ 142360 w 523735"/>
              <a:gd name="connsiteY107" fmla="*/ 158765 h 606439"/>
              <a:gd name="connsiteX108" fmla="*/ 166382 w 523735"/>
              <a:gd name="connsiteY108" fmla="*/ 176262 h 606439"/>
              <a:gd name="connsiteX109" fmla="*/ 117868 w 523735"/>
              <a:gd name="connsiteY109" fmla="*/ 137224 h 606439"/>
              <a:gd name="connsiteX110" fmla="*/ 117868 w 523735"/>
              <a:gd name="connsiteY110" fmla="*/ 126594 h 606439"/>
              <a:gd name="connsiteX111" fmla="*/ 178157 w 523735"/>
              <a:gd name="connsiteY111" fmla="*/ 184822 h 606439"/>
              <a:gd name="connsiteX112" fmla="*/ 253141 w 523735"/>
              <a:gd name="connsiteY112" fmla="*/ 239288 h 606439"/>
              <a:gd name="connsiteX113" fmla="*/ 253235 w 523735"/>
              <a:gd name="connsiteY113" fmla="*/ 239194 h 606439"/>
              <a:gd name="connsiteX114" fmla="*/ 339052 w 523735"/>
              <a:gd name="connsiteY114" fmla="*/ 186892 h 606439"/>
              <a:gd name="connsiteX115" fmla="*/ 339052 w 523735"/>
              <a:gd name="connsiteY115" fmla="*/ 186798 h 606439"/>
              <a:gd name="connsiteX116" fmla="*/ 399340 w 523735"/>
              <a:gd name="connsiteY116" fmla="*/ 126594 h 606439"/>
              <a:gd name="connsiteX117" fmla="*/ 459629 w 523735"/>
              <a:gd name="connsiteY117" fmla="*/ 186798 h 606439"/>
              <a:gd name="connsiteX118" fmla="*/ 459629 w 523735"/>
              <a:gd name="connsiteY118" fmla="*/ 197710 h 606439"/>
              <a:gd name="connsiteX119" fmla="*/ 519164 w 523735"/>
              <a:gd name="connsiteY119" fmla="*/ 294977 h 606439"/>
              <a:gd name="connsiteX120" fmla="*/ 522838 w 523735"/>
              <a:gd name="connsiteY120" fmla="*/ 318118 h 606439"/>
              <a:gd name="connsiteX121" fmla="*/ 508990 w 523735"/>
              <a:gd name="connsiteY121" fmla="*/ 337120 h 606439"/>
              <a:gd name="connsiteX122" fmla="*/ 493070 w 523735"/>
              <a:gd name="connsiteY122" fmla="*/ 341635 h 606439"/>
              <a:gd name="connsiteX123" fmla="*/ 466788 w 523735"/>
              <a:gd name="connsiteY123" fmla="*/ 326960 h 606439"/>
              <a:gd name="connsiteX124" fmla="*/ 459629 w 523735"/>
              <a:gd name="connsiteY124" fmla="*/ 315296 h 606439"/>
              <a:gd name="connsiteX125" fmla="*/ 459629 w 523735"/>
              <a:gd name="connsiteY125" fmla="*/ 345022 h 606439"/>
              <a:gd name="connsiteX126" fmla="*/ 439847 w 523735"/>
              <a:gd name="connsiteY126" fmla="*/ 389611 h 606439"/>
              <a:gd name="connsiteX127" fmla="*/ 439847 w 523735"/>
              <a:gd name="connsiteY127" fmla="*/ 565990 h 606439"/>
              <a:gd name="connsiteX128" fmla="*/ 399340 w 523735"/>
              <a:gd name="connsiteY128" fmla="*/ 606439 h 606439"/>
              <a:gd name="connsiteX129" fmla="*/ 358834 w 523735"/>
              <a:gd name="connsiteY129" fmla="*/ 565990 h 606439"/>
              <a:gd name="connsiteX130" fmla="*/ 358834 w 523735"/>
              <a:gd name="connsiteY130" fmla="*/ 389611 h 606439"/>
              <a:gd name="connsiteX131" fmla="*/ 339052 w 523735"/>
              <a:gd name="connsiteY131" fmla="*/ 345022 h 606439"/>
              <a:gd name="connsiteX132" fmla="*/ 339052 w 523735"/>
              <a:gd name="connsiteY132" fmla="*/ 258761 h 606439"/>
              <a:gd name="connsiteX133" fmla="*/ 285357 w 523735"/>
              <a:gd name="connsiteY133" fmla="*/ 291591 h 606439"/>
              <a:gd name="connsiteX134" fmla="*/ 269343 w 523735"/>
              <a:gd name="connsiteY134" fmla="*/ 296012 h 606439"/>
              <a:gd name="connsiteX135" fmla="*/ 260206 w 523735"/>
              <a:gd name="connsiteY135" fmla="*/ 294695 h 606439"/>
              <a:gd name="connsiteX136" fmla="*/ 242590 w 523735"/>
              <a:gd name="connsiteY136" fmla="*/ 300245 h 606439"/>
              <a:gd name="connsiteX137" fmla="*/ 224504 w 523735"/>
              <a:gd name="connsiteY137" fmla="*/ 294413 h 606439"/>
              <a:gd name="connsiteX138" fmla="*/ 178157 w 523735"/>
              <a:gd name="connsiteY138" fmla="*/ 260736 h 606439"/>
              <a:gd name="connsiteX139" fmla="*/ 178157 w 523735"/>
              <a:gd name="connsiteY139" fmla="*/ 345022 h 606439"/>
              <a:gd name="connsiteX140" fmla="*/ 167606 w 523735"/>
              <a:gd name="connsiteY140" fmla="*/ 379075 h 606439"/>
              <a:gd name="connsiteX141" fmla="*/ 167606 w 523735"/>
              <a:gd name="connsiteY141" fmla="*/ 565990 h 606439"/>
              <a:gd name="connsiteX142" fmla="*/ 127100 w 523735"/>
              <a:gd name="connsiteY142" fmla="*/ 606439 h 606439"/>
              <a:gd name="connsiteX143" fmla="*/ 86593 w 523735"/>
              <a:gd name="connsiteY143" fmla="*/ 565990 h 606439"/>
              <a:gd name="connsiteX144" fmla="*/ 86593 w 523735"/>
              <a:gd name="connsiteY144" fmla="*/ 549528 h 606439"/>
              <a:gd name="connsiteX145" fmla="*/ 79434 w 523735"/>
              <a:gd name="connsiteY145" fmla="*/ 573327 h 606439"/>
              <a:gd name="connsiteX146" fmla="*/ 59840 w 523735"/>
              <a:gd name="connsiteY146" fmla="*/ 597314 h 606439"/>
              <a:gd name="connsiteX147" fmla="*/ 40623 w 523735"/>
              <a:gd name="connsiteY147" fmla="*/ 602206 h 606439"/>
              <a:gd name="connsiteX148" fmla="*/ 28943 w 523735"/>
              <a:gd name="connsiteY148" fmla="*/ 600513 h 606439"/>
              <a:gd name="connsiteX149" fmla="*/ 4921 w 523735"/>
              <a:gd name="connsiteY149" fmla="*/ 580946 h 606439"/>
              <a:gd name="connsiteX150" fmla="*/ 1719 w 523735"/>
              <a:gd name="connsiteY150" fmla="*/ 550092 h 606439"/>
              <a:gd name="connsiteX151" fmla="*/ 59181 w 523735"/>
              <a:gd name="connsiteY151" fmla="*/ 358662 h 606439"/>
              <a:gd name="connsiteX152" fmla="*/ 57580 w 523735"/>
              <a:gd name="connsiteY152" fmla="*/ 345022 h 606439"/>
              <a:gd name="connsiteX153" fmla="*/ 57580 w 523735"/>
              <a:gd name="connsiteY153" fmla="*/ 338249 h 606439"/>
              <a:gd name="connsiteX154" fmla="*/ 47877 w 523735"/>
              <a:gd name="connsiteY154" fmla="*/ 343611 h 606439"/>
              <a:gd name="connsiteX155" fmla="*/ 37986 w 523735"/>
              <a:gd name="connsiteY155" fmla="*/ 345210 h 606439"/>
              <a:gd name="connsiteX156" fmla="*/ 24421 w 523735"/>
              <a:gd name="connsiteY156" fmla="*/ 342106 h 606439"/>
              <a:gd name="connsiteX157" fmla="*/ 10479 w 523735"/>
              <a:gd name="connsiteY157" fmla="*/ 300997 h 606439"/>
              <a:gd name="connsiteX158" fmla="*/ 57580 w 523735"/>
              <a:gd name="connsiteY158" fmla="*/ 205518 h 606439"/>
              <a:gd name="connsiteX159" fmla="*/ 57580 w 523735"/>
              <a:gd name="connsiteY159" fmla="*/ 186798 h 606439"/>
              <a:gd name="connsiteX160" fmla="*/ 117868 w 523735"/>
              <a:gd name="connsiteY160" fmla="*/ 126594 h 606439"/>
              <a:gd name="connsiteX161" fmla="*/ 399315 w 523735"/>
              <a:gd name="connsiteY161" fmla="*/ 10630 h 606439"/>
              <a:gd name="connsiteX162" fmla="*/ 348742 w 523735"/>
              <a:gd name="connsiteY162" fmla="*/ 61145 h 606439"/>
              <a:gd name="connsiteX163" fmla="*/ 399315 w 523735"/>
              <a:gd name="connsiteY163" fmla="*/ 111660 h 606439"/>
              <a:gd name="connsiteX164" fmla="*/ 449889 w 523735"/>
              <a:gd name="connsiteY164" fmla="*/ 61145 h 606439"/>
              <a:gd name="connsiteX165" fmla="*/ 399315 w 523735"/>
              <a:gd name="connsiteY165" fmla="*/ 10630 h 606439"/>
              <a:gd name="connsiteX166" fmla="*/ 117830 w 523735"/>
              <a:gd name="connsiteY166" fmla="*/ 10630 h 606439"/>
              <a:gd name="connsiteX167" fmla="*/ 67257 w 523735"/>
              <a:gd name="connsiteY167" fmla="*/ 61145 h 606439"/>
              <a:gd name="connsiteX168" fmla="*/ 117830 w 523735"/>
              <a:gd name="connsiteY168" fmla="*/ 111660 h 606439"/>
              <a:gd name="connsiteX169" fmla="*/ 168404 w 523735"/>
              <a:gd name="connsiteY169" fmla="*/ 61145 h 606439"/>
              <a:gd name="connsiteX170" fmla="*/ 117830 w 523735"/>
              <a:gd name="connsiteY170" fmla="*/ 10630 h 606439"/>
              <a:gd name="connsiteX171" fmla="*/ 399315 w 523735"/>
              <a:gd name="connsiteY171" fmla="*/ 0 h 606439"/>
              <a:gd name="connsiteX172" fmla="*/ 460531 w 523735"/>
              <a:gd name="connsiteY172" fmla="*/ 61145 h 606439"/>
              <a:gd name="connsiteX173" fmla="*/ 399315 w 523735"/>
              <a:gd name="connsiteY173" fmla="*/ 122290 h 606439"/>
              <a:gd name="connsiteX174" fmla="*/ 338100 w 523735"/>
              <a:gd name="connsiteY174" fmla="*/ 61145 h 606439"/>
              <a:gd name="connsiteX175" fmla="*/ 399315 w 523735"/>
              <a:gd name="connsiteY175" fmla="*/ 0 h 606439"/>
              <a:gd name="connsiteX176" fmla="*/ 117830 w 523735"/>
              <a:gd name="connsiteY176" fmla="*/ 0 h 606439"/>
              <a:gd name="connsiteX177" fmla="*/ 179046 w 523735"/>
              <a:gd name="connsiteY177" fmla="*/ 61145 h 606439"/>
              <a:gd name="connsiteX178" fmla="*/ 117830 w 523735"/>
              <a:gd name="connsiteY178" fmla="*/ 122290 h 606439"/>
              <a:gd name="connsiteX179" fmla="*/ 56615 w 523735"/>
              <a:gd name="connsiteY179" fmla="*/ 61145 h 606439"/>
              <a:gd name="connsiteX180" fmla="*/ 117830 w 523735"/>
              <a:gd name="connsiteY180"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523735" h="606439">
                <a:moveTo>
                  <a:pt x="408736" y="383311"/>
                </a:moveTo>
                <a:cubicBezTo>
                  <a:pt x="411653" y="383311"/>
                  <a:pt x="414099" y="385757"/>
                  <a:pt x="414099" y="388674"/>
                </a:cubicBezTo>
                <a:lnTo>
                  <a:pt x="414099" y="428191"/>
                </a:lnTo>
                <a:cubicBezTo>
                  <a:pt x="414099" y="431108"/>
                  <a:pt x="411653" y="433554"/>
                  <a:pt x="408736" y="433554"/>
                </a:cubicBezTo>
                <a:cubicBezTo>
                  <a:pt x="405819" y="433554"/>
                  <a:pt x="403373" y="431108"/>
                  <a:pt x="403373" y="428191"/>
                </a:cubicBezTo>
                <a:lnTo>
                  <a:pt x="403373" y="388674"/>
                </a:lnTo>
                <a:cubicBezTo>
                  <a:pt x="403373" y="385757"/>
                  <a:pt x="405819" y="383311"/>
                  <a:pt x="408736" y="383311"/>
                </a:cubicBezTo>
                <a:close/>
                <a:moveTo>
                  <a:pt x="119841" y="383311"/>
                </a:moveTo>
                <a:cubicBezTo>
                  <a:pt x="122758" y="383311"/>
                  <a:pt x="125204" y="385757"/>
                  <a:pt x="125204" y="388674"/>
                </a:cubicBezTo>
                <a:lnTo>
                  <a:pt x="125204" y="428191"/>
                </a:lnTo>
                <a:cubicBezTo>
                  <a:pt x="125204" y="431108"/>
                  <a:pt x="122758" y="433554"/>
                  <a:pt x="119841" y="433554"/>
                </a:cubicBezTo>
                <a:cubicBezTo>
                  <a:pt x="116924" y="433554"/>
                  <a:pt x="114478" y="431108"/>
                  <a:pt x="114478" y="428191"/>
                </a:cubicBezTo>
                <a:lnTo>
                  <a:pt x="114478" y="388674"/>
                </a:lnTo>
                <a:cubicBezTo>
                  <a:pt x="114478" y="385757"/>
                  <a:pt x="116924" y="383311"/>
                  <a:pt x="119841" y="383311"/>
                </a:cubicBezTo>
                <a:close/>
                <a:moveTo>
                  <a:pt x="65398" y="374747"/>
                </a:moveTo>
                <a:lnTo>
                  <a:pt x="11986" y="553196"/>
                </a:lnTo>
                <a:cubicBezTo>
                  <a:pt x="9631" y="560816"/>
                  <a:pt x="10479" y="568812"/>
                  <a:pt x="14247" y="575867"/>
                </a:cubicBezTo>
                <a:cubicBezTo>
                  <a:pt x="18109" y="582922"/>
                  <a:pt x="24327" y="588002"/>
                  <a:pt x="31957" y="590259"/>
                </a:cubicBezTo>
                <a:cubicBezTo>
                  <a:pt x="39681" y="592611"/>
                  <a:pt x="47689" y="591764"/>
                  <a:pt x="54754" y="588002"/>
                </a:cubicBezTo>
                <a:cubicBezTo>
                  <a:pt x="61724" y="584145"/>
                  <a:pt x="66905" y="577936"/>
                  <a:pt x="69166" y="570317"/>
                </a:cubicBezTo>
                <a:lnTo>
                  <a:pt x="86593" y="512370"/>
                </a:lnTo>
                <a:lnTo>
                  <a:pt x="86499" y="396478"/>
                </a:lnTo>
                <a:cubicBezTo>
                  <a:pt x="77644" y="391116"/>
                  <a:pt x="70485" y="383590"/>
                  <a:pt x="65398" y="374747"/>
                </a:cubicBezTo>
                <a:close/>
                <a:moveTo>
                  <a:pt x="399340" y="333451"/>
                </a:moveTo>
                <a:cubicBezTo>
                  <a:pt x="382855" y="333451"/>
                  <a:pt x="369479" y="346809"/>
                  <a:pt x="369479" y="363271"/>
                </a:cubicBezTo>
                <a:lnTo>
                  <a:pt x="369479" y="565990"/>
                </a:lnTo>
                <a:cubicBezTo>
                  <a:pt x="369479" y="582452"/>
                  <a:pt x="382855" y="595809"/>
                  <a:pt x="399340" y="595809"/>
                </a:cubicBezTo>
                <a:cubicBezTo>
                  <a:pt x="400753" y="595809"/>
                  <a:pt x="402072" y="595715"/>
                  <a:pt x="403391" y="595527"/>
                </a:cubicBezTo>
                <a:lnTo>
                  <a:pt x="403391" y="469569"/>
                </a:lnTo>
                <a:cubicBezTo>
                  <a:pt x="403391" y="466653"/>
                  <a:pt x="405840" y="464207"/>
                  <a:pt x="408761" y="464207"/>
                </a:cubicBezTo>
                <a:cubicBezTo>
                  <a:pt x="411681" y="464207"/>
                  <a:pt x="414130" y="466653"/>
                  <a:pt x="414130" y="469569"/>
                </a:cubicBezTo>
                <a:lnTo>
                  <a:pt x="414130" y="591858"/>
                </a:lnTo>
                <a:cubicBezTo>
                  <a:pt x="423079" y="586779"/>
                  <a:pt x="429202" y="577090"/>
                  <a:pt x="429202" y="565990"/>
                </a:cubicBezTo>
                <a:lnTo>
                  <a:pt x="429202" y="363271"/>
                </a:lnTo>
                <a:cubicBezTo>
                  <a:pt x="429202" y="346809"/>
                  <a:pt x="415826" y="333451"/>
                  <a:pt x="399340" y="333451"/>
                </a:cubicBezTo>
                <a:close/>
                <a:moveTo>
                  <a:pt x="127100" y="333357"/>
                </a:moveTo>
                <a:cubicBezTo>
                  <a:pt x="110615" y="333357"/>
                  <a:pt x="97238" y="346809"/>
                  <a:pt x="97238" y="363271"/>
                </a:cubicBezTo>
                <a:lnTo>
                  <a:pt x="97238" y="565990"/>
                </a:lnTo>
                <a:cubicBezTo>
                  <a:pt x="97238" y="577936"/>
                  <a:pt x="104303" y="588284"/>
                  <a:pt x="114477" y="592987"/>
                </a:cubicBezTo>
                <a:lnTo>
                  <a:pt x="114477" y="469569"/>
                </a:lnTo>
                <a:cubicBezTo>
                  <a:pt x="114477" y="466653"/>
                  <a:pt x="116926" y="464207"/>
                  <a:pt x="119846" y="464207"/>
                </a:cubicBezTo>
                <a:cubicBezTo>
                  <a:pt x="122767" y="464207"/>
                  <a:pt x="125216" y="466653"/>
                  <a:pt x="125216" y="469569"/>
                </a:cubicBezTo>
                <a:lnTo>
                  <a:pt x="125216" y="595715"/>
                </a:lnTo>
                <a:cubicBezTo>
                  <a:pt x="125781" y="595809"/>
                  <a:pt x="126440" y="595809"/>
                  <a:pt x="127100" y="595809"/>
                </a:cubicBezTo>
                <a:cubicBezTo>
                  <a:pt x="143585" y="595809"/>
                  <a:pt x="156962" y="582452"/>
                  <a:pt x="156962" y="565990"/>
                </a:cubicBezTo>
                <a:lnTo>
                  <a:pt x="156962" y="363271"/>
                </a:lnTo>
                <a:cubicBezTo>
                  <a:pt x="156962" y="346809"/>
                  <a:pt x="143585" y="333451"/>
                  <a:pt x="127100" y="333357"/>
                </a:cubicBezTo>
                <a:close/>
                <a:moveTo>
                  <a:pt x="57580" y="229693"/>
                </a:moveTo>
                <a:lnTo>
                  <a:pt x="20088" y="305701"/>
                </a:lnTo>
                <a:cubicBezTo>
                  <a:pt x="15189" y="315578"/>
                  <a:pt x="19240" y="327619"/>
                  <a:pt x="29131" y="332510"/>
                </a:cubicBezTo>
                <a:cubicBezTo>
                  <a:pt x="33935" y="334862"/>
                  <a:pt x="39399" y="335238"/>
                  <a:pt x="44486" y="333545"/>
                </a:cubicBezTo>
                <a:cubicBezTo>
                  <a:pt x="49573" y="331758"/>
                  <a:pt x="53623" y="328183"/>
                  <a:pt x="55978" y="323386"/>
                </a:cubicBezTo>
                <a:lnTo>
                  <a:pt x="57580" y="320282"/>
                </a:lnTo>
                <a:close/>
                <a:moveTo>
                  <a:pt x="459629" y="218123"/>
                </a:moveTo>
                <a:lnTo>
                  <a:pt x="459629" y="294883"/>
                </a:lnTo>
                <a:lnTo>
                  <a:pt x="475926" y="321410"/>
                </a:lnTo>
                <a:cubicBezTo>
                  <a:pt x="481672" y="330817"/>
                  <a:pt x="494012" y="333733"/>
                  <a:pt x="503433" y="327995"/>
                </a:cubicBezTo>
                <a:cubicBezTo>
                  <a:pt x="508048" y="325267"/>
                  <a:pt x="511251" y="320846"/>
                  <a:pt x="512476" y="315672"/>
                </a:cubicBezTo>
                <a:cubicBezTo>
                  <a:pt x="513700" y="310404"/>
                  <a:pt x="512853" y="305042"/>
                  <a:pt x="510121" y="300527"/>
                </a:cubicBezTo>
                <a:close/>
                <a:moveTo>
                  <a:pt x="398846" y="169689"/>
                </a:moveTo>
                <a:cubicBezTo>
                  <a:pt x="393853" y="168478"/>
                  <a:pt x="388413" y="169160"/>
                  <a:pt x="383703" y="172029"/>
                </a:cubicBezTo>
                <a:lnTo>
                  <a:pt x="262372" y="246155"/>
                </a:lnTo>
                <a:cubicBezTo>
                  <a:pt x="268024" y="250859"/>
                  <a:pt x="271792" y="257444"/>
                  <a:pt x="272923" y="264781"/>
                </a:cubicBezTo>
                <a:cubicBezTo>
                  <a:pt x="274053" y="272024"/>
                  <a:pt x="272640" y="279173"/>
                  <a:pt x="268872" y="285382"/>
                </a:cubicBezTo>
                <a:cubicBezTo>
                  <a:pt x="272734" y="285476"/>
                  <a:pt x="276502" y="284441"/>
                  <a:pt x="279705" y="282466"/>
                </a:cubicBezTo>
                <a:lnTo>
                  <a:pt x="404616" y="206176"/>
                </a:lnTo>
                <a:cubicBezTo>
                  <a:pt x="414036" y="200438"/>
                  <a:pt x="417050" y="188115"/>
                  <a:pt x="411304" y="178708"/>
                </a:cubicBezTo>
                <a:cubicBezTo>
                  <a:pt x="408384" y="174005"/>
                  <a:pt x="403839" y="170900"/>
                  <a:pt x="398846" y="169689"/>
                </a:cubicBezTo>
                <a:close/>
                <a:moveTo>
                  <a:pt x="124274" y="163563"/>
                </a:moveTo>
                <a:cubicBezTo>
                  <a:pt x="117868" y="163563"/>
                  <a:pt x="111839" y="166573"/>
                  <a:pt x="108071" y="171747"/>
                </a:cubicBezTo>
                <a:cubicBezTo>
                  <a:pt x="104868" y="176074"/>
                  <a:pt x="103644" y="181342"/>
                  <a:pt x="104492" y="186704"/>
                </a:cubicBezTo>
                <a:cubicBezTo>
                  <a:pt x="105245" y="191972"/>
                  <a:pt x="108165" y="196581"/>
                  <a:pt x="112499" y="199685"/>
                </a:cubicBezTo>
                <a:lnTo>
                  <a:pt x="230815" y="285758"/>
                </a:lnTo>
                <a:cubicBezTo>
                  <a:pt x="234206" y="288298"/>
                  <a:pt x="238351" y="289615"/>
                  <a:pt x="242590" y="289615"/>
                </a:cubicBezTo>
                <a:cubicBezTo>
                  <a:pt x="248996" y="289615"/>
                  <a:pt x="255025" y="286511"/>
                  <a:pt x="258793" y="281337"/>
                </a:cubicBezTo>
                <a:cubicBezTo>
                  <a:pt x="261901" y="277010"/>
                  <a:pt x="263220" y="271742"/>
                  <a:pt x="262372" y="266474"/>
                </a:cubicBezTo>
                <a:cubicBezTo>
                  <a:pt x="261524" y="261206"/>
                  <a:pt x="258698" y="256503"/>
                  <a:pt x="254365" y="253399"/>
                </a:cubicBezTo>
                <a:lnTo>
                  <a:pt x="136049" y="167326"/>
                </a:lnTo>
                <a:cubicBezTo>
                  <a:pt x="132563" y="164880"/>
                  <a:pt x="128513" y="163563"/>
                  <a:pt x="124274" y="163563"/>
                </a:cubicBezTo>
                <a:close/>
                <a:moveTo>
                  <a:pt x="399340" y="137224"/>
                </a:moveTo>
                <a:cubicBezTo>
                  <a:pt x="374283" y="137224"/>
                  <a:pt x="353464" y="155943"/>
                  <a:pt x="350167" y="180025"/>
                </a:cubicBezTo>
                <a:lnTo>
                  <a:pt x="378145" y="162999"/>
                </a:lnTo>
                <a:cubicBezTo>
                  <a:pt x="392558" y="154156"/>
                  <a:pt x="411587" y="158671"/>
                  <a:pt x="420347" y="173158"/>
                </a:cubicBezTo>
                <a:cubicBezTo>
                  <a:pt x="429202" y="187550"/>
                  <a:pt x="424681" y="206458"/>
                  <a:pt x="410174" y="215301"/>
                </a:cubicBezTo>
                <a:lnTo>
                  <a:pt x="349696" y="252270"/>
                </a:lnTo>
                <a:lnTo>
                  <a:pt x="349696" y="345022"/>
                </a:lnTo>
                <a:cubicBezTo>
                  <a:pt x="349696" y="355369"/>
                  <a:pt x="352899" y="365341"/>
                  <a:pt x="358834" y="373619"/>
                </a:cubicBezTo>
                <a:lnTo>
                  <a:pt x="358834" y="363271"/>
                </a:lnTo>
                <a:cubicBezTo>
                  <a:pt x="358834" y="340883"/>
                  <a:pt x="377015" y="322727"/>
                  <a:pt x="399340" y="322727"/>
                </a:cubicBezTo>
                <a:cubicBezTo>
                  <a:pt x="421666" y="322727"/>
                  <a:pt x="439847" y="340883"/>
                  <a:pt x="439847" y="363271"/>
                </a:cubicBezTo>
                <a:lnTo>
                  <a:pt x="439847" y="373619"/>
                </a:lnTo>
                <a:cubicBezTo>
                  <a:pt x="445782" y="365341"/>
                  <a:pt x="448984" y="355369"/>
                  <a:pt x="448984" y="345022"/>
                </a:cubicBezTo>
                <a:lnTo>
                  <a:pt x="448984" y="186798"/>
                </a:lnTo>
                <a:cubicBezTo>
                  <a:pt x="448984" y="159518"/>
                  <a:pt x="426753" y="137224"/>
                  <a:pt x="399340" y="137224"/>
                </a:cubicBezTo>
                <a:close/>
                <a:moveTo>
                  <a:pt x="117868" y="137224"/>
                </a:moveTo>
                <a:cubicBezTo>
                  <a:pt x="90550" y="137224"/>
                  <a:pt x="68224" y="159518"/>
                  <a:pt x="68224" y="186798"/>
                </a:cubicBezTo>
                <a:lnTo>
                  <a:pt x="68224" y="345022"/>
                </a:lnTo>
                <a:cubicBezTo>
                  <a:pt x="68224" y="360073"/>
                  <a:pt x="75101" y="374089"/>
                  <a:pt x="86499" y="383496"/>
                </a:cubicBezTo>
                <a:lnTo>
                  <a:pt x="86499" y="363271"/>
                </a:lnTo>
                <a:cubicBezTo>
                  <a:pt x="86499" y="340883"/>
                  <a:pt x="104774" y="322727"/>
                  <a:pt x="127100" y="322727"/>
                </a:cubicBezTo>
                <a:cubicBezTo>
                  <a:pt x="146411" y="322727"/>
                  <a:pt x="162614" y="336273"/>
                  <a:pt x="166664" y="354334"/>
                </a:cubicBezTo>
                <a:cubicBezTo>
                  <a:pt x="167229" y="351324"/>
                  <a:pt x="167512" y="348220"/>
                  <a:pt x="167512" y="345022"/>
                </a:cubicBezTo>
                <a:lnTo>
                  <a:pt x="167512" y="252928"/>
                </a:lnTo>
                <a:lnTo>
                  <a:pt x="106187" y="208340"/>
                </a:lnTo>
                <a:cubicBezTo>
                  <a:pt x="99499" y="203542"/>
                  <a:pt x="95166" y="196393"/>
                  <a:pt x="93941" y="188303"/>
                </a:cubicBezTo>
                <a:cubicBezTo>
                  <a:pt x="92622" y="180213"/>
                  <a:pt x="94601" y="172123"/>
                  <a:pt x="99405" y="165444"/>
                </a:cubicBezTo>
                <a:cubicBezTo>
                  <a:pt x="105151" y="157543"/>
                  <a:pt x="114477" y="152839"/>
                  <a:pt x="124274" y="152839"/>
                </a:cubicBezTo>
                <a:cubicBezTo>
                  <a:pt x="130774" y="152839"/>
                  <a:pt x="137085" y="154909"/>
                  <a:pt x="142360" y="158765"/>
                </a:cubicBezTo>
                <a:lnTo>
                  <a:pt x="166382" y="176262"/>
                </a:lnTo>
                <a:cubicBezTo>
                  <a:pt x="161483" y="153968"/>
                  <a:pt x="141607" y="137224"/>
                  <a:pt x="117868" y="137224"/>
                </a:cubicBezTo>
                <a:close/>
                <a:moveTo>
                  <a:pt x="117868" y="126594"/>
                </a:moveTo>
                <a:cubicBezTo>
                  <a:pt x="150462" y="126594"/>
                  <a:pt x="177026" y="152557"/>
                  <a:pt x="178157" y="184822"/>
                </a:cubicBezTo>
                <a:lnTo>
                  <a:pt x="253141" y="239288"/>
                </a:lnTo>
                <a:cubicBezTo>
                  <a:pt x="253141" y="239288"/>
                  <a:pt x="253235" y="239194"/>
                  <a:pt x="253235" y="239194"/>
                </a:cubicBezTo>
                <a:lnTo>
                  <a:pt x="339052" y="186892"/>
                </a:lnTo>
                <a:lnTo>
                  <a:pt x="339052" y="186798"/>
                </a:lnTo>
                <a:cubicBezTo>
                  <a:pt x="339052" y="153592"/>
                  <a:pt x="366087" y="126594"/>
                  <a:pt x="399340" y="126594"/>
                </a:cubicBezTo>
                <a:cubicBezTo>
                  <a:pt x="432593" y="126594"/>
                  <a:pt x="459629" y="153592"/>
                  <a:pt x="459629" y="186798"/>
                </a:cubicBezTo>
                <a:lnTo>
                  <a:pt x="459629" y="197710"/>
                </a:lnTo>
                <a:lnTo>
                  <a:pt x="519164" y="294977"/>
                </a:lnTo>
                <a:cubicBezTo>
                  <a:pt x="523497" y="301938"/>
                  <a:pt x="524816" y="310122"/>
                  <a:pt x="522838" y="318118"/>
                </a:cubicBezTo>
                <a:cubicBezTo>
                  <a:pt x="520954" y="326114"/>
                  <a:pt x="516055" y="332793"/>
                  <a:pt x="508990" y="337120"/>
                </a:cubicBezTo>
                <a:cubicBezTo>
                  <a:pt x="503998" y="340130"/>
                  <a:pt x="498534" y="341635"/>
                  <a:pt x="493070" y="341635"/>
                </a:cubicBezTo>
                <a:cubicBezTo>
                  <a:pt x="482708" y="341635"/>
                  <a:pt x="472535" y="336367"/>
                  <a:pt x="466788" y="326960"/>
                </a:cubicBezTo>
                <a:lnTo>
                  <a:pt x="459629" y="315296"/>
                </a:lnTo>
                <a:lnTo>
                  <a:pt x="459629" y="345022"/>
                </a:lnTo>
                <a:cubicBezTo>
                  <a:pt x="459629" y="362048"/>
                  <a:pt x="452470" y="378134"/>
                  <a:pt x="439847" y="389611"/>
                </a:cubicBezTo>
                <a:lnTo>
                  <a:pt x="439847" y="565990"/>
                </a:lnTo>
                <a:cubicBezTo>
                  <a:pt x="439847" y="588284"/>
                  <a:pt x="421666" y="606439"/>
                  <a:pt x="399340" y="606439"/>
                </a:cubicBezTo>
                <a:cubicBezTo>
                  <a:pt x="377015" y="606439"/>
                  <a:pt x="358834" y="588284"/>
                  <a:pt x="358834" y="565990"/>
                </a:cubicBezTo>
                <a:lnTo>
                  <a:pt x="358834" y="389611"/>
                </a:lnTo>
                <a:cubicBezTo>
                  <a:pt x="346211" y="378134"/>
                  <a:pt x="339052" y="362048"/>
                  <a:pt x="339052" y="345022"/>
                </a:cubicBezTo>
                <a:lnTo>
                  <a:pt x="339052" y="258761"/>
                </a:lnTo>
                <a:lnTo>
                  <a:pt x="285357" y="291591"/>
                </a:lnTo>
                <a:cubicBezTo>
                  <a:pt x="280459" y="294507"/>
                  <a:pt x="274901" y="296012"/>
                  <a:pt x="269343" y="296012"/>
                </a:cubicBezTo>
                <a:cubicBezTo>
                  <a:pt x="266235" y="296012"/>
                  <a:pt x="263220" y="295541"/>
                  <a:pt x="260206" y="294695"/>
                </a:cubicBezTo>
                <a:cubicBezTo>
                  <a:pt x="255119" y="298269"/>
                  <a:pt x="248902" y="300245"/>
                  <a:pt x="242590" y="300245"/>
                </a:cubicBezTo>
                <a:cubicBezTo>
                  <a:pt x="235996" y="300245"/>
                  <a:pt x="229779" y="298175"/>
                  <a:pt x="224504" y="294413"/>
                </a:cubicBezTo>
                <a:lnTo>
                  <a:pt x="178157" y="260736"/>
                </a:lnTo>
                <a:lnTo>
                  <a:pt x="178157" y="345022"/>
                </a:lnTo>
                <a:cubicBezTo>
                  <a:pt x="178157" y="357251"/>
                  <a:pt x="174577" y="369009"/>
                  <a:pt x="167606" y="379075"/>
                </a:cubicBezTo>
                <a:lnTo>
                  <a:pt x="167606" y="565990"/>
                </a:lnTo>
                <a:cubicBezTo>
                  <a:pt x="167606" y="588284"/>
                  <a:pt x="149425" y="606439"/>
                  <a:pt x="127100" y="606439"/>
                </a:cubicBezTo>
                <a:cubicBezTo>
                  <a:pt x="104774" y="606439"/>
                  <a:pt x="86593" y="588284"/>
                  <a:pt x="86593" y="565990"/>
                </a:cubicBezTo>
                <a:lnTo>
                  <a:pt x="86593" y="549528"/>
                </a:lnTo>
                <a:lnTo>
                  <a:pt x="79434" y="573327"/>
                </a:lnTo>
                <a:cubicBezTo>
                  <a:pt x="76326" y="583674"/>
                  <a:pt x="69355" y="592235"/>
                  <a:pt x="59840" y="597314"/>
                </a:cubicBezTo>
                <a:cubicBezTo>
                  <a:pt x="53812" y="600607"/>
                  <a:pt x="47218" y="602206"/>
                  <a:pt x="40623" y="602206"/>
                </a:cubicBezTo>
                <a:cubicBezTo>
                  <a:pt x="36761" y="602206"/>
                  <a:pt x="32805" y="601642"/>
                  <a:pt x="28943" y="600513"/>
                </a:cubicBezTo>
                <a:cubicBezTo>
                  <a:pt x="18580" y="597409"/>
                  <a:pt x="10008" y="590447"/>
                  <a:pt x="4921" y="580946"/>
                </a:cubicBezTo>
                <a:cubicBezTo>
                  <a:pt x="-260" y="571446"/>
                  <a:pt x="-1390" y="560439"/>
                  <a:pt x="1719" y="550092"/>
                </a:cubicBezTo>
                <a:lnTo>
                  <a:pt x="59181" y="358662"/>
                </a:lnTo>
                <a:cubicBezTo>
                  <a:pt x="58145" y="354240"/>
                  <a:pt x="57580" y="349725"/>
                  <a:pt x="57580" y="345022"/>
                </a:cubicBezTo>
                <a:lnTo>
                  <a:pt x="57580" y="338249"/>
                </a:lnTo>
                <a:cubicBezTo>
                  <a:pt x="54754" y="340506"/>
                  <a:pt x="51457" y="342388"/>
                  <a:pt x="47877" y="343611"/>
                </a:cubicBezTo>
                <a:cubicBezTo>
                  <a:pt x="44674" y="344739"/>
                  <a:pt x="41283" y="345210"/>
                  <a:pt x="37986" y="345210"/>
                </a:cubicBezTo>
                <a:cubicBezTo>
                  <a:pt x="33370" y="345210"/>
                  <a:pt x="28754" y="344175"/>
                  <a:pt x="24421" y="342106"/>
                </a:cubicBezTo>
                <a:cubicBezTo>
                  <a:pt x="9255" y="334580"/>
                  <a:pt x="2943" y="316143"/>
                  <a:pt x="10479" y="300997"/>
                </a:cubicBezTo>
                <a:lnTo>
                  <a:pt x="57580" y="205518"/>
                </a:lnTo>
                <a:lnTo>
                  <a:pt x="57580" y="186798"/>
                </a:lnTo>
                <a:cubicBezTo>
                  <a:pt x="57580" y="153592"/>
                  <a:pt x="84615" y="126594"/>
                  <a:pt x="117868" y="126594"/>
                </a:cubicBezTo>
                <a:close/>
                <a:moveTo>
                  <a:pt x="399315" y="10630"/>
                </a:moveTo>
                <a:cubicBezTo>
                  <a:pt x="371439" y="10630"/>
                  <a:pt x="348742" y="33300"/>
                  <a:pt x="348742" y="61145"/>
                </a:cubicBezTo>
                <a:cubicBezTo>
                  <a:pt x="348742" y="88989"/>
                  <a:pt x="371439" y="111660"/>
                  <a:pt x="399315" y="111660"/>
                </a:cubicBezTo>
                <a:cubicBezTo>
                  <a:pt x="427192" y="111660"/>
                  <a:pt x="449889" y="88989"/>
                  <a:pt x="449889" y="61145"/>
                </a:cubicBezTo>
                <a:cubicBezTo>
                  <a:pt x="449889" y="33300"/>
                  <a:pt x="427192" y="10630"/>
                  <a:pt x="399315" y="10630"/>
                </a:cubicBezTo>
                <a:close/>
                <a:moveTo>
                  <a:pt x="117830" y="10630"/>
                </a:moveTo>
                <a:cubicBezTo>
                  <a:pt x="89954" y="10630"/>
                  <a:pt x="67257" y="33300"/>
                  <a:pt x="67257" y="61145"/>
                </a:cubicBezTo>
                <a:cubicBezTo>
                  <a:pt x="67257" y="88989"/>
                  <a:pt x="89954" y="111660"/>
                  <a:pt x="117830" y="111660"/>
                </a:cubicBezTo>
                <a:cubicBezTo>
                  <a:pt x="145707" y="111660"/>
                  <a:pt x="168404" y="88989"/>
                  <a:pt x="168404" y="61145"/>
                </a:cubicBezTo>
                <a:cubicBezTo>
                  <a:pt x="168404" y="33300"/>
                  <a:pt x="145707" y="10630"/>
                  <a:pt x="117830" y="10630"/>
                </a:cubicBezTo>
                <a:close/>
                <a:moveTo>
                  <a:pt x="399315" y="0"/>
                </a:moveTo>
                <a:cubicBezTo>
                  <a:pt x="433125" y="0"/>
                  <a:pt x="460531" y="27468"/>
                  <a:pt x="460531" y="61145"/>
                </a:cubicBezTo>
                <a:cubicBezTo>
                  <a:pt x="460531" y="94916"/>
                  <a:pt x="433125" y="122290"/>
                  <a:pt x="399315" y="122290"/>
                </a:cubicBezTo>
                <a:cubicBezTo>
                  <a:pt x="365506" y="122290"/>
                  <a:pt x="338100" y="94916"/>
                  <a:pt x="338100" y="61145"/>
                </a:cubicBezTo>
                <a:cubicBezTo>
                  <a:pt x="338100" y="27468"/>
                  <a:pt x="365506" y="0"/>
                  <a:pt x="399315" y="0"/>
                </a:cubicBezTo>
                <a:close/>
                <a:moveTo>
                  <a:pt x="117830" y="0"/>
                </a:moveTo>
                <a:cubicBezTo>
                  <a:pt x="151640" y="0"/>
                  <a:pt x="179046" y="27468"/>
                  <a:pt x="179046" y="61145"/>
                </a:cubicBezTo>
                <a:cubicBezTo>
                  <a:pt x="179046" y="94916"/>
                  <a:pt x="151640" y="122290"/>
                  <a:pt x="117830" y="122290"/>
                </a:cubicBezTo>
                <a:cubicBezTo>
                  <a:pt x="84115" y="122290"/>
                  <a:pt x="56615" y="94916"/>
                  <a:pt x="56615" y="61145"/>
                </a:cubicBezTo>
                <a:cubicBezTo>
                  <a:pt x="56615" y="27468"/>
                  <a:pt x="84115" y="0"/>
                  <a:pt x="117830" y="0"/>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矩形 38">
            <a:extLst>
              <a:ext uri="{FF2B5EF4-FFF2-40B4-BE49-F238E27FC236}">
                <a16:creationId xmlns:a16="http://schemas.microsoft.com/office/drawing/2014/main" id="{891F866F-A1C3-4462-9015-D631B9712F3D}"/>
              </a:ext>
            </a:extLst>
          </p:cNvPr>
          <p:cNvSpPr/>
          <p:nvPr/>
        </p:nvSpPr>
        <p:spPr>
          <a:xfrm>
            <a:off x="770709" y="5843451"/>
            <a:ext cx="3017520" cy="216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3721F826-38D5-482D-A5A5-A055DE0EFA26}"/>
              </a:ext>
            </a:extLst>
          </p:cNvPr>
          <p:cNvSpPr/>
          <p:nvPr/>
        </p:nvSpPr>
        <p:spPr>
          <a:xfrm>
            <a:off x="8403772" y="5843451"/>
            <a:ext cx="3020400" cy="216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D336FA63-CBC4-4C0F-BE73-9D85A838C569}"/>
              </a:ext>
            </a:extLst>
          </p:cNvPr>
          <p:cNvSpPr/>
          <p:nvPr/>
        </p:nvSpPr>
        <p:spPr>
          <a:xfrm>
            <a:off x="4585267" y="5843451"/>
            <a:ext cx="3020400" cy="216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24507866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1">
            <a:extLst>
              <a:ext uri="{FF2B5EF4-FFF2-40B4-BE49-F238E27FC236}">
                <a16:creationId xmlns:a16="http://schemas.microsoft.com/office/drawing/2014/main" id="{6A69E5F9-393C-4BA1-A06A-91161B755B11}"/>
              </a:ext>
            </a:extLst>
          </p:cNvPr>
          <p:cNvSpPr txBox="1">
            <a:spLocks/>
          </p:cNvSpPr>
          <p:nvPr/>
        </p:nvSpPr>
        <p:spPr>
          <a:xfrm>
            <a:off x="1517354" y="462277"/>
            <a:ext cx="1487103" cy="325832"/>
          </a:xfrm>
          <a:prstGeom prst="rect">
            <a:avLst/>
          </a:prstGeom>
        </p:spPr>
        <p:txBody>
          <a:bodyPr vert="horz" lIns="0" tIns="0" rIns="0" bIns="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公司规划</a:t>
            </a:r>
          </a:p>
        </p:txBody>
      </p:sp>
      <p:grpSp>
        <p:nvGrpSpPr>
          <p:cNvPr id="12" name="组合 11">
            <a:extLst>
              <a:ext uri="{FF2B5EF4-FFF2-40B4-BE49-F238E27FC236}">
                <a16:creationId xmlns:a16="http://schemas.microsoft.com/office/drawing/2014/main" id="{1A75BE3D-F894-4D2A-AF76-22507D6136B9}"/>
              </a:ext>
            </a:extLst>
          </p:cNvPr>
          <p:cNvGrpSpPr/>
          <p:nvPr/>
        </p:nvGrpSpPr>
        <p:grpSpPr>
          <a:xfrm>
            <a:off x="755035" y="1924207"/>
            <a:ext cx="3038489" cy="1652519"/>
            <a:chOff x="926485" y="2229483"/>
            <a:chExt cx="3038489" cy="1652519"/>
          </a:xfrm>
        </p:grpSpPr>
        <p:sp>
          <p:nvSpPr>
            <p:cNvPr id="3" name="文本框 2">
              <a:extLst>
                <a:ext uri="{FF2B5EF4-FFF2-40B4-BE49-F238E27FC236}">
                  <a16:creationId xmlns:a16="http://schemas.microsoft.com/office/drawing/2014/main" id="{C811187D-A4C6-4CAA-898D-153BC5E3F7AF}"/>
                </a:ext>
              </a:extLst>
            </p:cNvPr>
            <p:cNvSpPr txBox="1"/>
            <p:nvPr/>
          </p:nvSpPr>
          <p:spPr>
            <a:xfrm>
              <a:off x="940602" y="2229483"/>
              <a:ext cx="1022770" cy="307777"/>
            </a:xfrm>
            <a:prstGeom prst="rect">
              <a:avLst/>
            </a:prstGeom>
            <a:noFill/>
          </p:spPr>
          <p:txBody>
            <a:bodyPr wrap="square" lIns="0" tIns="0" rIns="0" bIns="0" rtlCol="0">
              <a:spAutoFit/>
            </a:body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五年上市</a:t>
              </a:r>
            </a:p>
          </p:txBody>
        </p:sp>
        <p:sp>
          <p:nvSpPr>
            <p:cNvPr id="6" name="文本框 5">
              <a:extLst>
                <a:ext uri="{FF2B5EF4-FFF2-40B4-BE49-F238E27FC236}">
                  <a16:creationId xmlns:a16="http://schemas.microsoft.com/office/drawing/2014/main" id="{F350F37C-CE7D-4EA6-8B97-AB144F0F2EEE}"/>
                </a:ext>
              </a:extLst>
            </p:cNvPr>
            <p:cNvSpPr txBox="1">
              <a:spLocks/>
            </p:cNvSpPr>
            <p:nvPr/>
          </p:nvSpPr>
          <p:spPr>
            <a:xfrm>
              <a:off x="926485" y="2678980"/>
              <a:ext cx="3038489" cy="1203022"/>
            </a:xfrm>
            <a:prstGeom prst="rect">
              <a:avLst/>
            </a:prstGeom>
            <a:noFill/>
          </p:spPr>
          <p:txBody>
            <a:bodyPr wrap="square" lIns="0" tIns="0" rIns="0" bIns="0" rtlCol="0">
              <a:spAutoFit/>
            </a:bodyPr>
            <a:lstStyle>
              <a:defPPr>
                <a:defRPr lang="zh-CN"/>
              </a:defPPr>
              <a:lvl1pPr algn="ct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投资公司的发展规划是在未来五年内，全面拓展和深化担保与担保投资业务，将公司发展成跨区域、集团化运作的上市公司</a:t>
              </a:r>
            </a:p>
          </p:txBody>
        </p:sp>
      </p:grpSp>
      <p:grpSp>
        <p:nvGrpSpPr>
          <p:cNvPr id="13" name="组合 12">
            <a:extLst>
              <a:ext uri="{FF2B5EF4-FFF2-40B4-BE49-F238E27FC236}">
                <a16:creationId xmlns:a16="http://schemas.microsoft.com/office/drawing/2014/main" id="{26B3AD9C-671B-4FE7-AA21-842747E7EC9F}"/>
              </a:ext>
            </a:extLst>
          </p:cNvPr>
          <p:cNvGrpSpPr/>
          <p:nvPr/>
        </p:nvGrpSpPr>
        <p:grpSpPr>
          <a:xfrm>
            <a:off x="755539" y="4798408"/>
            <a:ext cx="2892537" cy="1344741"/>
            <a:chOff x="4562609" y="2229483"/>
            <a:chExt cx="2892537" cy="1344741"/>
          </a:xfrm>
        </p:grpSpPr>
        <p:sp>
          <p:nvSpPr>
            <p:cNvPr id="4" name="文本框 3">
              <a:extLst>
                <a:ext uri="{FF2B5EF4-FFF2-40B4-BE49-F238E27FC236}">
                  <a16:creationId xmlns:a16="http://schemas.microsoft.com/office/drawing/2014/main" id="{B817BAC2-171D-4E7E-A0B3-D9A411A4A841}"/>
                </a:ext>
              </a:extLst>
            </p:cNvPr>
            <p:cNvSpPr txBox="1"/>
            <p:nvPr/>
          </p:nvSpPr>
          <p:spPr>
            <a:xfrm>
              <a:off x="4562609" y="2229483"/>
              <a:ext cx="1320589" cy="307777"/>
            </a:xfrm>
            <a:prstGeom prst="rect">
              <a:avLst/>
            </a:prstGeom>
            <a:noFill/>
          </p:spPr>
          <p:txBody>
            <a:bodyPr wrap="square" lIns="0" tIns="0" rIns="0" bIns="0" rtlCol="0">
              <a:spAutoFit/>
            </a:body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学习型企业</a:t>
              </a:r>
            </a:p>
          </p:txBody>
        </p:sp>
        <p:sp>
          <p:nvSpPr>
            <p:cNvPr id="7" name="文本框 6">
              <a:extLst>
                <a:ext uri="{FF2B5EF4-FFF2-40B4-BE49-F238E27FC236}">
                  <a16:creationId xmlns:a16="http://schemas.microsoft.com/office/drawing/2014/main" id="{083FB35C-7521-408E-B7D1-BDB998A5011A}"/>
                </a:ext>
              </a:extLst>
            </p:cNvPr>
            <p:cNvSpPr txBox="1">
              <a:spLocks/>
            </p:cNvSpPr>
            <p:nvPr/>
          </p:nvSpPr>
          <p:spPr>
            <a:xfrm>
              <a:off x="4573834" y="2678979"/>
              <a:ext cx="2881312" cy="895245"/>
            </a:xfrm>
            <a:prstGeom prst="rect">
              <a:avLst/>
            </a:prstGeom>
            <a:noFill/>
          </p:spPr>
          <p:txBody>
            <a:bodyPr wrap="square" lIns="0" tIns="0" rIns="0" bIns="0" rtlCol="0">
              <a:spAutoFit/>
            </a:bodyPr>
            <a:lstStyle>
              <a:defPPr>
                <a:defRPr lang="zh-CN"/>
              </a:defPPr>
              <a:lvl1pPr algn="ctr">
                <a:lnSpc>
                  <a:spcPct val="125000"/>
                </a:lnSpc>
                <a:defRPr sz="1600">
                  <a:solidFill>
                    <a:schemeClr val="tx1">
                      <a:lumMod val="50000"/>
                      <a:lumOff val="50000"/>
                    </a:schemeClr>
                  </a:solidFill>
                  <a:latin typeface="思源黑体 CN Normal" panose="020B0400000000000000" pitchFamily="34" charset="-122"/>
                  <a:ea typeface="思源黑体 CN Normal" panose="020B0400000000000000" pitchFamily="34" charset="-122"/>
                </a:defRPr>
              </a:lvl1pPr>
            </a:lstStyle>
            <a:p>
              <a:pPr algn="l"/>
              <a:r>
                <a:rPr lang="zh-CN" altLang="en-US" dirty="0"/>
                <a:t>成为适应知识经济时代要求和具有核心竞争能力的学习型企业和专家型组织</a:t>
              </a:r>
            </a:p>
          </p:txBody>
        </p:sp>
      </p:grpSp>
      <p:grpSp>
        <p:nvGrpSpPr>
          <p:cNvPr id="14" name="组合 13">
            <a:extLst>
              <a:ext uri="{FF2B5EF4-FFF2-40B4-BE49-F238E27FC236}">
                <a16:creationId xmlns:a16="http://schemas.microsoft.com/office/drawing/2014/main" id="{EAE03627-C49C-4E96-8386-05965C2DF6AC}"/>
              </a:ext>
            </a:extLst>
          </p:cNvPr>
          <p:cNvGrpSpPr/>
          <p:nvPr/>
        </p:nvGrpSpPr>
        <p:grpSpPr>
          <a:xfrm>
            <a:off x="8582496" y="1924207"/>
            <a:ext cx="2867842" cy="1652519"/>
            <a:chOff x="8408942" y="2229483"/>
            <a:chExt cx="2867842" cy="1652519"/>
          </a:xfrm>
        </p:grpSpPr>
        <p:sp>
          <p:nvSpPr>
            <p:cNvPr id="5" name="文本框 4">
              <a:extLst>
                <a:ext uri="{FF2B5EF4-FFF2-40B4-BE49-F238E27FC236}">
                  <a16:creationId xmlns:a16="http://schemas.microsoft.com/office/drawing/2014/main" id="{5BD59CED-CFCF-4092-B8EC-E03FE792B7E5}"/>
                </a:ext>
              </a:extLst>
            </p:cNvPr>
            <p:cNvSpPr txBox="1"/>
            <p:nvPr/>
          </p:nvSpPr>
          <p:spPr>
            <a:xfrm>
              <a:off x="9779797" y="2229483"/>
              <a:ext cx="1496987" cy="307777"/>
            </a:xfrm>
            <a:prstGeom prst="rect">
              <a:avLst/>
            </a:prstGeom>
            <a:noFill/>
          </p:spPr>
          <p:txBody>
            <a:bodyPr wrap="square" lIns="0" tIns="0" rIns="0" bIns="0" rtlCol="0">
              <a:spAutoFit/>
            </a:bodyPr>
            <a:lstStyle/>
            <a:p>
              <a:pPr algn="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净利润超</a:t>
              </a:r>
              <a:r>
                <a:rPr lang="en-US" altLang="zh-CN"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3</a:t>
              </a: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亿</a:t>
              </a:r>
            </a:p>
          </p:txBody>
        </p:sp>
        <p:sp>
          <p:nvSpPr>
            <p:cNvPr id="8" name="文本框 7">
              <a:extLst>
                <a:ext uri="{FF2B5EF4-FFF2-40B4-BE49-F238E27FC236}">
                  <a16:creationId xmlns:a16="http://schemas.microsoft.com/office/drawing/2014/main" id="{1E5A0C9C-5D8F-459D-A3FC-5FBB0505B13C}"/>
                </a:ext>
              </a:extLst>
            </p:cNvPr>
            <p:cNvSpPr txBox="1">
              <a:spLocks/>
            </p:cNvSpPr>
            <p:nvPr/>
          </p:nvSpPr>
          <p:spPr>
            <a:xfrm>
              <a:off x="8408942" y="2678980"/>
              <a:ext cx="2859865" cy="1203022"/>
            </a:xfrm>
            <a:prstGeom prst="rect">
              <a:avLst/>
            </a:prstGeom>
            <a:noFill/>
          </p:spPr>
          <p:txBody>
            <a:bodyPr wrap="square" lIns="0" tIns="0" rIns="0" bIns="0" rtlCol="0">
              <a:spAutoFit/>
            </a:bodyPr>
            <a:lstStyle>
              <a:defPPr>
                <a:defRPr lang="zh-CN"/>
              </a:defPPr>
              <a:lvl1pPr algn="ctr">
                <a:lnSpc>
                  <a:spcPct val="125000"/>
                </a:lnSpc>
                <a:defRPr sz="1600">
                  <a:solidFill>
                    <a:schemeClr val="tx1">
                      <a:lumMod val="50000"/>
                      <a:lumOff val="50000"/>
                    </a:schemeClr>
                  </a:solidFill>
                  <a:latin typeface="思源黑体 CN Normal" panose="020B0400000000000000" pitchFamily="34" charset="-122"/>
                  <a:ea typeface="思源黑体 CN Normal" panose="020B0400000000000000" pitchFamily="34" charset="-122"/>
                </a:defRPr>
              </a:lvl1pPr>
            </a:lstStyle>
            <a:p>
              <a:pPr algn="r"/>
              <a:r>
                <a:rPr lang="zh-CN" altLang="en-US" dirty="0"/>
                <a:t>计划到</a:t>
              </a:r>
              <a:r>
                <a:rPr lang="en-US" altLang="zh-CN" dirty="0"/>
                <a:t>2005</a:t>
              </a:r>
              <a:r>
                <a:rPr lang="zh-CN" altLang="en-US" dirty="0"/>
                <a:t>年，公司担保规模（包括分公司和代理管理的互助基金）达到</a:t>
              </a:r>
              <a:r>
                <a:rPr lang="en-US" altLang="zh-CN" dirty="0"/>
                <a:t>171.2</a:t>
              </a:r>
              <a:r>
                <a:rPr lang="zh-CN" altLang="en-US" dirty="0"/>
                <a:t>亿元，当年实现净利润</a:t>
              </a:r>
              <a:r>
                <a:rPr lang="en-US" altLang="zh-CN" dirty="0"/>
                <a:t>3.2</a:t>
              </a:r>
              <a:r>
                <a:rPr lang="zh-CN" altLang="en-US" dirty="0"/>
                <a:t>亿元</a:t>
              </a:r>
            </a:p>
          </p:txBody>
        </p:sp>
      </p:grpSp>
      <p:sp>
        <p:nvSpPr>
          <p:cNvPr id="17" name="文本框 16">
            <a:extLst>
              <a:ext uri="{FF2B5EF4-FFF2-40B4-BE49-F238E27FC236}">
                <a16:creationId xmlns:a16="http://schemas.microsoft.com/office/drawing/2014/main" id="{ED39C7FF-8A02-42E4-B38A-5522E31DEF12}"/>
              </a:ext>
            </a:extLst>
          </p:cNvPr>
          <p:cNvSpPr txBox="1"/>
          <p:nvPr/>
        </p:nvSpPr>
        <p:spPr>
          <a:xfrm>
            <a:off x="9939754" y="4798408"/>
            <a:ext cx="1496987" cy="307777"/>
          </a:xfrm>
          <a:prstGeom prst="rect">
            <a:avLst/>
          </a:prstGeom>
          <a:noFill/>
        </p:spPr>
        <p:txBody>
          <a:bodyPr wrap="square" lIns="0" tIns="0" rIns="0" bIns="0" rtlCol="0">
            <a:spAutoFit/>
          </a:bodyPr>
          <a:lstStyle/>
          <a:p>
            <a:pPr algn="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五年盈利</a:t>
            </a:r>
          </a:p>
        </p:txBody>
      </p:sp>
      <p:sp>
        <p:nvSpPr>
          <p:cNvPr id="18" name="文本框 17">
            <a:extLst>
              <a:ext uri="{FF2B5EF4-FFF2-40B4-BE49-F238E27FC236}">
                <a16:creationId xmlns:a16="http://schemas.microsoft.com/office/drawing/2014/main" id="{5C3898DF-42F9-4B78-8B94-6B205D4F40EE}"/>
              </a:ext>
            </a:extLst>
          </p:cNvPr>
          <p:cNvSpPr txBox="1">
            <a:spLocks/>
          </p:cNvSpPr>
          <p:nvPr/>
        </p:nvSpPr>
        <p:spPr>
          <a:xfrm>
            <a:off x="8383540" y="5247905"/>
            <a:ext cx="3052811" cy="587469"/>
          </a:xfrm>
          <a:prstGeom prst="rect">
            <a:avLst/>
          </a:prstGeom>
          <a:noFill/>
        </p:spPr>
        <p:txBody>
          <a:bodyPr wrap="square" lIns="0" tIns="0" rIns="0" bIns="0" rtlCol="0">
            <a:spAutoFit/>
          </a:bodyPr>
          <a:lstStyle>
            <a:defPPr>
              <a:defRPr lang="zh-CN"/>
            </a:defPPr>
            <a:lvl1pPr algn="ctr">
              <a:lnSpc>
                <a:spcPct val="125000"/>
              </a:lnSpc>
              <a:defRPr sz="1600">
                <a:solidFill>
                  <a:schemeClr val="tx1">
                    <a:lumMod val="50000"/>
                    <a:lumOff val="50000"/>
                  </a:schemeClr>
                </a:solidFill>
                <a:latin typeface="思源黑体 CN Normal" panose="020B0400000000000000" pitchFamily="34" charset="-122"/>
                <a:ea typeface="思源黑体 CN Normal" panose="020B0400000000000000" pitchFamily="34" charset="-122"/>
              </a:defRPr>
            </a:lvl1pPr>
          </a:lstStyle>
          <a:p>
            <a:pPr algn="r"/>
            <a:r>
              <a:rPr lang="zh-CN" altLang="en-US" dirty="0"/>
              <a:t>实现担保金额累计约</a:t>
            </a:r>
            <a:r>
              <a:rPr lang="en-US" altLang="zh-CN" dirty="0"/>
              <a:t>336</a:t>
            </a:r>
            <a:r>
              <a:rPr lang="zh-CN" altLang="en-US" dirty="0"/>
              <a:t>亿元</a:t>
            </a:r>
            <a:endParaRPr lang="en-US" altLang="zh-CN" dirty="0"/>
          </a:p>
          <a:p>
            <a:pPr algn="r"/>
            <a:r>
              <a:rPr lang="zh-CN" altLang="en-US" dirty="0"/>
              <a:t>实现利润累计金额达</a:t>
            </a:r>
            <a:r>
              <a:rPr lang="en-US" altLang="zh-CN" dirty="0"/>
              <a:t>7</a:t>
            </a:r>
            <a:r>
              <a:rPr lang="zh-CN" altLang="en-US" dirty="0"/>
              <a:t>亿元</a:t>
            </a:r>
          </a:p>
        </p:txBody>
      </p:sp>
      <p:sp>
        <p:nvSpPr>
          <p:cNvPr id="19" name="菱形 18">
            <a:extLst>
              <a:ext uri="{FF2B5EF4-FFF2-40B4-BE49-F238E27FC236}">
                <a16:creationId xmlns:a16="http://schemas.microsoft.com/office/drawing/2014/main" id="{614264F4-619D-4BE7-838A-96160DEC4F50}"/>
              </a:ext>
            </a:extLst>
          </p:cNvPr>
          <p:cNvSpPr/>
          <p:nvPr/>
        </p:nvSpPr>
        <p:spPr>
          <a:xfrm>
            <a:off x="3736656" y="1336075"/>
            <a:ext cx="4718688" cy="4718298"/>
          </a:xfrm>
          <a:prstGeom prst="diamond">
            <a:avLst/>
          </a:prstGeom>
          <a:noFill/>
          <a:ln w="6350">
            <a:solidFill>
              <a:schemeClr val="accent4">
                <a:lumMod val="60000"/>
                <a:lumOff val="40000"/>
                <a:alpha val="2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a:extLst>
              <a:ext uri="{FF2B5EF4-FFF2-40B4-BE49-F238E27FC236}">
                <a16:creationId xmlns:a16="http://schemas.microsoft.com/office/drawing/2014/main" id="{C464D982-26AE-44BD-8A9E-BA66F33646B5}"/>
              </a:ext>
            </a:extLst>
          </p:cNvPr>
          <p:cNvSpPr/>
          <p:nvPr/>
        </p:nvSpPr>
        <p:spPr>
          <a:xfrm>
            <a:off x="3967549" y="1566949"/>
            <a:ext cx="4256902" cy="4256550"/>
          </a:xfrm>
          <a:prstGeom prst="diamond">
            <a:avLst/>
          </a:prstGeom>
          <a:solidFill>
            <a:schemeClr val="tx1">
              <a:lumMod val="75000"/>
              <a:lumOff val="25000"/>
              <a:alpha val="8000"/>
            </a:schemeClr>
          </a:solidFill>
          <a:ln w="63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a:extLst>
              <a:ext uri="{FF2B5EF4-FFF2-40B4-BE49-F238E27FC236}">
                <a16:creationId xmlns:a16="http://schemas.microsoft.com/office/drawing/2014/main" id="{DE3FC57A-4BAF-4617-94E7-BC44A7692C81}"/>
              </a:ext>
            </a:extLst>
          </p:cNvPr>
          <p:cNvSpPr/>
          <p:nvPr/>
        </p:nvSpPr>
        <p:spPr>
          <a:xfrm>
            <a:off x="4201195" y="1800575"/>
            <a:ext cx="3789611" cy="3789298"/>
          </a:xfrm>
          <a:prstGeom prst="diamond">
            <a:avLst/>
          </a:prstGeom>
          <a:solidFill>
            <a:schemeClr val="tx1">
              <a:lumMod val="75000"/>
              <a:lumOff val="25000"/>
            </a:schemeClr>
          </a:solidFill>
          <a:ln w="63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id="{CDCCAB6B-8A11-4D3E-8F31-C87F23696191}"/>
              </a:ext>
            </a:extLst>
          </p:cNvPr>
          <p:cNvSpPr>
            <a:spLocks noChangeAspect="1"/>
          </p:cNvSpPr>
          <p:nvPr/>
        </p:nvSpPr>
        <p:spPr>
          <a:xfrm>
            <a:off x="4443403" y="2042764"/>
            <a:ext cx="3305194" cy="3304920"/>
          </a:xfrm>
          <a:custGeom>
            <a:avLst/>
            <a:gdLst>
              <a:gd name="connsiteX0" fmla="*/ 2347745 w 4695490"/>
              <a:gd name="connsiteY0" fmla="*/ 0 h 4695102"/>
              <a:gd name="connsiteX1" fmla="*/ 4695490 w 4695490"/>
              <a:gd name="connsiteY1" fmla="*/ 2347551 h 4695102"/>
              <a:gd name="connsiteX2" fmla="*/ 2347745 w 4695490"/>
              <a:gd name="connsiteY2" fmla="*/ 4695102 h 4695102"/>
              <a:gd name="connsiteX3" fmla="*/ 0 w 4695490"/>
              <a:gd name="connsiteY3" fmla="*/ 2347551 h 4695102"/>
            </a:gdLst>
            <a:ahLst/>
            <a:cxnLst>
              <a:cxn ang="0">
                <a:pos x="connsiteX0" y="connsiteY0"/>
              </a:cxn>
              <a:cxn ang="0">
                <a:pos x="connsiteX1" y="connsiteY1"/>
              </a:cxn>
              <a:cxn ang="0">
                <a:pos x="connsiteX2" y="connsiteY2"/>
              </a:cxn>
              <a:cxn ang="0">
                <a:pos x="connsiteX3" y="connsiteY3"/>
              </a:cxn>
            </a:cxnLst>
            <a:rect l="l" t="t" r="r" b="b"/>
            <a:pathLst>
              <a:path w="4695490" h="4695102">
                <a:moveTo>
                  <a:pt x="2347745" y="0"/>
                </a:moveTo>
                <a:lnTo>
                  <a:pt x="4695490" y="2347551"/>
                </a:lnTo>
                <a:lnTo>
                  <a:pt x="2347745" y="4695102"/>
                </a:lnTo>
                <a:lnTo>
                  <a:pt x="0" y="2347551"/>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outerShdw blurRad="63500" sx="102000" sy="102000" algn="ctr" rotWithShape="0">
              <a:prstClr val="black">
                <a:alpha val="40000"/>
              </a:prstClr>
            </a:outerShdw>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effectLst>
                <a:outerShdw blurRad="63500" sx="102000" sy="102000" algn="ctr" rotWithShape="0">
                  <a:prstClr val="black">
                    <a:alpha val="40000"/>
                  </a:prstClr>
                </a:outerShdw>
              </a:effectLst>
            </a:endParaRPr>
          </a:p>
        </p:txBody>
      </p:sp>
    </p:spTree>
    <p:custDataLst>
      <p:tags r:id="rId1"/>
    </p:custDataLst>
    <p:extLst>
      <p:ext uri="{BB962C8B-B14F-4D97-AF65-F5344CB8AC3E}">
        <p14:creationId xmlns:p14="http://schemas.microsoft.com/office/powerpoint/2010/main" val="13228584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菱形 21">
            <a:extLst>
              <a:ext uri="{FF2B5EF4-FFF2-40B4-BE49-F238E27FC236}">
                <a16:creationId xmlns:a16="http://schemas.microsoft.com/office/drawing/2014/main" id="{6C21E32A-844C-448E-B776-E222EE232611}"/>
              </a:ext>
            </a:extLst>
          </p:cNvPr>
          <p:cNvSpPr/>
          <p:nvPr/>
        </p:nvSpPr>
        <p:spPr>
          <a:xfrm>
            <a:off x="766763" y="-1106623"/>
            <a:ext cx="3096152" cy="3095896"/>
          </a:xfrm>
          <a:prstGeom prst="diamond">
            <a:avLst/>
          </a:prstGeom>
          <a:noFill/>
          <a:ln>
            <a:solidFill>
              <a:schemeClr val="accent4">
                <a:lumMod val="60000"/>
                <a:lumOff val="4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菱形 22">
            <a:extLst>
              <a:ext uri="{FF2B5EF4-FFF2-40B4-BE49-F238E27FC236}">
                <a16:creationId xmlns:a16="http://schemas.microsoft.com/office/drawing/2014/main" id="{0BE1032E-9C23-4BD6-8665-6DFA2A57C09E}"/>
              </a:ext>
            </a:extLst>
          </p:cNvPr>
          <p:cNvSpPr/>
          <p:nvPr/>
        </p:nvSpPr>
        <p:spPr>
          <a:xfrm>
            <a:off x="8369349" y="-1067435"/>
            <a:ext cx="3096152" cy="3095896"/>
          </a:xfrm>
          <a:prstGeom prst="diamond">
            <a:avLst/>
          </a:prstGeom>
          <a:noFill/>
          <a:ln>
            <a:solidFill>
              <a:schemeClr val="accent4">
                <a:lumMod val="60000"/>
                <a:lumOff val="4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女人坐在桌子边&#10;&#10;中度可信度描述已自动生成">
            <a:extLst>
              <a:ext uri="{FF2B5EF4-FFF2-40B4-BE49-F238E27FC236}">
                <a16:creationId xmlns:a16="http://schemas.microsoft.com/office/drawing/2014/main" id="{4E3ABEE3-9452-4269-B60C-E09BA17E21DF}"/>
              </a:ext>
            </a:extLst>
          </p:cNvPr>
          <p:cNvPicPr>
            <a:picLocks noChangeAspect="1"/>
          </p:cNvPicPr>
          <p:nvPr/>
        </p:nvPicPr>
        <p:blipFill rotWithShape="1">
          <a:blip r:embed="rId2" cstate="screen">
            <a:alphaModFix amt="7000"/>
            <a:extLst>
              <a:ext uri="{28A0092B-C50C-407E-A947-70E740481C1C}">
                <a14:useLocalDpi xmlns:a14="http://schemas.microsoft.com/office/drawing/2010/main"/>
              </a:ext>
            </a:extLst>
          </a:blip>
          <a:srcRect/>
          <a:stretch/>
        </p:blipFill>
        <p:spPr>
          <a:xfrm flipH="1">
            <a:off x="6096000" y="0"/>
            <a:ext cx="6096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20" name="图片 19" descr="女人坐在桌子边&#10;&#10;中度可信度描述已自动生成">
            <a:extLst>
              <a:ext uri="{FF2B5EF4-FFF2-40B4-BE49-F238E27FC236}">
                <a16:creationId xmlns:a16="http://schemas.microsoft.com/office/drawing/2014/main" id="{C4231848-A6BE-4A5A-9352-27D53A779260}"/>
              </a:ext>
            </a:extLst>
          </p:cNvPr>
          <p:cNvPicPr>
            <a:picLocks noChangeAspect="1"/>
          </p:cNvPicPr>
          <p:nvPr/>
        </p:nvPicPr>
        <p:blipFill rotWithShape="1">
          <a:blip r:embed="rId2" cstate="screen">
            <a:alphaModFix amt="7000"/>
            <a:extLst>
              <a:ext uri="{28A0092B-C50C-407E-A947-70E740481C1C}">
                <a14:useLocalDpi xmlns:a14="http://schemas.microsoft.com/office/drawing/2010/main"/>
              </a:ext>
            </a:extLst>
          </a:blip>
          <a:srcRect/>
          <a:stretch/>
        </p:blipFill>
        <p:spPr>
          <a:xfrm>
            <a:off x="0" y="0"/>
            <a:ext cx="6096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菱形 1">
            <a:extLst>
              <a:ext uri="{FF2B5EF4-FFF2-40B4-BE49-F238E27FC236}">
                <a16:creationId xmlns:a16="http://schemas.microsoft.com/office/drawing/2014/main" id="{4AB83BE7-E10D-4E68-99A8-28F981E0EFF0}"/>
              </a:ext>
            </a:extLst>
          </p:cNvPr>
          <p:cNvSpPr/>
          <p:nvPr/>
        </p:nvSpPr>
        <p:spPr>
          <a:xfrm>
            <a:off x="3231442" y="564679"/>
            <a:ext cx="5729116" cy="5728643"/>
          </a:xfrm>
          <a:prstGeom prst="diamond">
            <a:avLst/>
          </a:prstGeom>
          <a:solidFill>
            <a:schemeClr val="tx1">
              <a:lumMod val="75000"/>
              <a:lumOff val="25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菱形 2">
            <a:extLst>
              <a:ext uri="{FF2B5EF4-FFF2-40B4-BE49-F238E27FC236}">
                <a16:creationId xmlns:a16="http://schemas.microsoft.com/office/drawing/2014/main" id="{545691EB-27D9-452D-B61E-4A8333CEF51F}"/>
              </a:ext>
            </a:extLst>
          </p:cNvPr>
          <p:cNvSpPr/>
          <p:nvPr/>
        </p:nvSpPr>
        <p:spPr>
          <a:xfrm>
            <a:off x="3496773" y="829987"/>
            <a:ext cx="5198455" cy="5198026"/>
          </a:xfrm>
          <a:prstGeom prst="diamond">
            <a:avLst/>
          </a:prstGeom>
          <a:solidFill>
            <a:schemeClr val="tx1">
              <a:lumMod val="75000"/>
              <a:lumOff val="2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菱形 3">
            <a:extLst>
              <a:ext uri="{FF2B5EF4-FFF2-40B4-BE49-F238E27FC236}">
                <a16:creationId xmlns:a16="http://schemas.microsoft.com/office/drawing/2014/main" id="{4A00A10C-27DE-4FCD-96BE-68D7EAA67BE2}"/>
              </a:ext>
            </a:extLst>
          </p:cNvPr>
          <p:cNvSpPr/>
          <p:nvPr/>
        </p:nvSpPr>
        <p:spPr>
          <a:xfrm>
            <a:off x="3806389" y="1139578"/>
            <a:ext cx="4579223" cy="4578845"/>
          </a:xfrm>
          <a:prstGeom prst="diamond">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594D4F8A-A636-4382-90E9-E7D60CE7EAC0}"/>
              </a:ext>
            </a:extLst>
          </p:cNvPr>
          <p:cNvSpPr txBox="1"/>
          <p:nvPr/>
        </p:nvSpPr>
        <p:spPr>
          <a:xfrm>
            <a:off x="5590904" y="1737359"/>
            <a:ext cx="1010193" cy="2092881"/>
          </a:xfrm>
          <a:prstGeom prst="rect">
            <a:avLst/>
          </a:prstGeom>
          <a:noFill/>
        </p:spPr>
        <p:txBody>
          <a:bodyPr wrap="square" rtlCol="0">
            <a:spAutoFit/>
          </a:bodyPr>
          <a:lstStyle/>
          <a:p>
            <a:r>
              <a:rPr lang="en-US" altLang="zh-CN" sz="13000" dirty="0">
                <a:gradFill>
                  <a:gsLst>
                    <a:gs pos="43000">
                      <a:schemeClr val="bg1"/>
                    </a:gs>
                    <a:gs pos="82000">
                      <a:schemeClr val="bg1">
                        <a:alpha val="0"/>
                      </a:schemeClr>
                    </a:gs>
                  </a:gsLst>
                  <a:lin ang="5400000" scaled="1"/>
                </a:gradFill>
                <a:latin typeface="思源黑体 CN Bold" panose="020B0800000000000000" pitchFamily="34" charset="-122"/>
                <a:ea typeface="思源黑体 CN Bold" panose="020B0800000000000000" pitchFamily="34" charset="-122"/>
              </a:rPr>
              <a:t>2</a:t>
            </a:r>
            <a:endParaRPr lang="zh-CN" altLang="en-US" sz="13000" dirty="0">
              <a:gradFill>
                <a:gsLst>
                  <a:gs pos="43000">
                    <a:schemeClr val="bg1"/>
                  </a:gs>
                  <a:gs pos="82000">
                    <a:schemeClr val="bg1">
                      <a:alpha val="0"/>
                    </a:schemeClr>
                  </a:gs>
                </a:gsLst>
                <a:lin ang="5400000" scaled="1"/>
              </a:gradFill>
              <a:latin typeface="思源黑体 CN Bold" panose="020B0800000000000000" pitchFamily="34" charset="-122"/>
              <a:ea typeface="思源黑体 CN Bold" panose="020B0800000000000000" pitchFamily="34" charset="-122"/>
            </a:endParaRPr>
          </a:p>
        </p:txBody>
      </p:sp>
      <p:sp>
        <p:nvSpPr>
          <p:cNvPr id="7" name="文本占位符 11">
            <a:extLst>
              <a:ext uri="{FF2B5EF4-FFF2-40B4-BE49-F238E27FC236}">
                <a16:creationId xmlns:a16="http://schemas.microsoft.com/office/drawing/2014/main" id="{DA83C5AA-AC01-4BFC-B128-4B1FF1D15BAD}"/>
              </a:ext>
            </a:extLst>
          </p:cNvPr>
          <p:cNvSpPr txBox="1">
            <a:spLocks/>
          </p:cNvSpPr>
          <p:nvPr/>
        </p:nvSpPr>
        <p:spPr>
          <a:xfrm>
            <a:off x="5015307" y="3636549"/>
            <a:ext cx="2161387" cy="621941"/>
          </a:xfrm>
          <a:prstGeom prst="rect">
            <a:avLst/>
          </a:prstGeom>
        </p:spPr>
        <p:txBody>
          <a:bodyPr vert="horz" lIns="0" tIns="0" rIns="0" bIns="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200" dirty="0">
                <a:solidFill>
                  <a:schemeClr val="bg1"/>
                </a:solidFill>
                <a:effectLst>
                  <a:outerShdw blurRad="50800" dist="38100" dir="5400000" algn="t" rotWithShape="0">
                    <a:prstClr val="black">
                      <a:alpha val="40000"/>
                    </a:prstClr>
                  </a:outerShdw>
                </a:effectLst>
                <a:latin typeface="思源黑体 CN Bold" panose="020B0800000000000000" pitchFamily="34" charset="-122"/>
                <a:ea typeface="思源黑体 CN Bold" panose="020B0800000000000000" pitchFamily="34" charset="-122"/>
              </a:rPr>
              <a:t>市场机会</a:t>
            </a:r>
          </a:p>
        </p:txBody>
      </p:sp>
      <p:cxnSp>
        <p:nvCxnSpPr>
          <p:cNvPr id="9" name="直接连接符 8">
            <a:extLst>
              <a:ext uri="{FF2B5EF4-FFF2-40B4-BE49-F238E27FC236}">
                <a16:creationId xmlns:a16="http://schemas.microsoft.com/office/drawing/2014/main" id="{8F9B57C5-7305-4051-84D7-E2E18B4672B9}"/>
              </a:ext>
            </a:extLst>
          </p:cNvPr>
          <p:cNvCxnSpPr>
            <a:cxnSpLocks/>
          </p:cNvCxnSpPr>
          <p:nvPr/>
        </p:nvCxnSpPr>
        <p:spPr>
          <a:xfrm>
            <a:off x="5730240" y="4467498"/>
            <a:ext cx="731520" cy="0"/>
          </a:xfrm>
          <a:prstGeom prst="line">
            <a:avLst/>
          </a:prstGeom>
          <a:ln w="25400" cap="rnd">
            <a:solidFill>
              <a:schemeClr val="accent4">
                <a:lumMod val="60000"/>
                <a:lumOff val="40000"/>
              </a:schemeClr>
            </a:solidFill>
            <a:round/>
          </a:ln>
        </p:spPr>
        <p:style>
          <a:lnRef idx="1">
            <a:schemeClr val="accent1"/>
          </a:lnRef>
          <a:fillRef idx="0">
            <a:schemeClr val="accent1"/>
          </a:fillRef>
          <a:effectRef idx="0">
            <a:schemeClr val="accent1"/>
          </a:effectRef>
          <a:fontRef idx="minor">
            <a:schemeClr val="tx1"/>
          </a:fontRef>
        </p:style>
      </p:cxnSp>
      <p:sp>
        <p:nvSpPr>
          <p:cNvPr id="10" name="菱形 9">
            <a:extLst>
              <a:ext uri="{FF2B5EF4-FFF2-40B4-BE49-F238E27FC236}">
                <a16:creationId xmlns:a16="http://schemas.microsoft.com/office/drawing/2014/main" id="{98CA1F71-300B-4669-980B-6A84F41893A3}"/>
              </a:ext>
            </a:extLst>
          </p:cNvPr>
          <p:cNvSpPr/>
          <p:nvPr/>
        </p:nvSpPr>
        <p:spPr>
          <a:xfrm>
            <a:off x="744583" y="-1515293"/>
            <a:ext cx="3096152" cy="3095896"/>
          </a:xfrm>
          <a:prstGeom prst="diamond">
            <a:avLst/>
          </a:prstGeom>
          <a:solidFill>
            <a:schemeClr val="tx1">
              <a:lumMod val="75000"/>
              <a:lumOff val="25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a:extLst>
              <a:ext uri="{FF2B5EF4-FFF2-40B4-BE49-F238E27FC236}">
                <a16:creationId xmlns:a16="http://schemas.microsoft.com/office/drawing/2014/main" id="{D7796E4F-57C6-4BE6-9B55-E75A1E1C3101}"/>
              </a:ext>
            </a:extLst>
          </p:cNvPr>
          <p:cNvSpPr/>
          <p:nvPr/>
        </p:nvSpPr>
        <p:spPr>
          <a:xfrm>
            <a:off x="744583" y="5264335"/>
            <a:ext cx="3096152" cy="3095896"/>
          </a:xfrm>
          <a:prstGeom prst="diamond">
            <a:avLst/>
          </a:prstGeom>
          <a:solidFill>
            <a:schemeClr val="tx1">
              <a:lumMod val="75000"/>
              <a:lumOff val="25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a:extLst>
              <a:ext uri="{FF2B5EF4-FFF2-40B4-BE49-F238E27FC236}">
                <a16:creationId xmlns:a16="http://schemas.microsoft.com/office/drawing/2014/main" id="{82635058-1900-46FF-BF26-1645E1D6B448}"/>
              </a:ext>
            </a:extLst>
          </p:cNvPr>
          <p:cNvSpPr/>
          <p:nvPr/>
        </p:nvSpPr>
        <p:spPr>
          <a:xfrm>
            <a:off x="8347169" y="-1476105"/>
            <a:ext cx="3096152" cy="3095896"/>
          </a:xfrm>
          <a:prstGeom prst="diamond">
            <a:avLst/>
          </a:prstGeom>
          <a:solidFill>
            <a:schemeClr val="tx1">
              <a:lumMod val="75000"/>
              <a:lumOff val="25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a:extLst>
              <a:ext uri="{FF2B5EF4-FFF2-40B4-BE49-F238E27FC236}">
                <a16:creationId xmlns:a16="http://schemas.microsoft.com/office/drawing/2014/main" id="{B535293E-32E6-4026-9D50-756201452363}"/>
              </a:ext>
            </a:extLst>
          </p:cNvPr>
          <p:cNvSpPr/>
          <p:nvPr/>
        </p:nvSpPr>
        <p:spPr>
          <a:xfrm>
            <a:off x="8347169" y="5303523"/>
            <a:ext cx="3096152" cy="3095896"/>
          </a:xfrm>
          <a:prstGeom prst="diamond">
            <a:avLst/>
          </a:prstGeom>
          <a:solidFill>
            <a:schemeClr val="tx1">
              <a:lumMod val="75000"/>
              <a:lumOff val="25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a:extLst>
              <a:ext uri="{FF2B5EF4-FFF2-40B4-BE49-F238E27FC236}">
                <a16:creationId xmlns:a16="http://schemas.microsoft.com/office/drawing/2014/main" id="{D5088802-2D24-456D-9A1F-7A14F1078B41}"/>
              </a:ext>
            </a:extLst>
          </p:cNvPr>
          <p:cNvSpPr/>
          <p:nvPr/>
        </p:nvSpPr>
        <p:spPr>
          <a:xfrm>
            <a:off x="766763" y="4868863"/>
            <a:ext cx="3096152" cy="3095896"/>
          </a:xfrm>
          <a:prstGeom prst="diamond">
            <a:avLst/>
          </a:prstGeom>
          <a:noFill/>
          <a:ln>
            <a:solidFill>
              <a:schemeClr val="accent4">
                <a:lumMod val="60000"/>
                <a:lumOff val="4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a:extLst>
              <a:ext uri="{FF2B5EF4-FFF2-40B4-BE49-F238E27FC236}">
                <a16:creationId xmlns:a16="http://schemas.microsoft.com/office/drawing/2014/main" id="{6C81362A-81AE-4A88-8471-89B5CD09710F}"/>
              </a:ext>
            </a:extLst>
          </p:cNvPr>
          <p:cNvSpPr/>
          <p:nvPr/>
        </p:nvSpPr>
        <p:spPr>
          <a:xfrm>
            <a:off x="8369349" y="4908051"/>
            <a:ext cx="3096152" cy="3095896"/>
          </a:xfrm>
          <a:prstGeom prst="diamond">
            <a:avLst/>
          </a:prstGeom>
          <a:noFill/>
          <a:ln>
            <a:solidFill>
              <a:schemeClr val="accent4">
                <a:lumMod val="60000"/>
                <a:lumOff val="4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5715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descr="花瓶里的植物&#10;&#10;描述已自动生成">
            <a:extLst>
              <a:ext uri="{FF2B5EF4-FFF2-40B4-BE49-F238E27FC236}">
                <a16:creationId xmlns:a16="http://schemas.microsoft.com/office/drawing/2014/main" id="{EB09CDAA-C4D8-4416-819B-59D150BA299A}"/>
              </a:ext>
            </a:extLst>
          </p:cNvPr>
          <p:cNvPicPr>
            <a:picLocks/>
          </p:cNvPicPr>
          <p:nvPr/>
        </p:nvPicPr>
        <p:blipFill>
          <a:blip r:embed="rId4" cstate="screen">
            <a:grayscl/>
            <a:extLst>
              <a:ext uri="{BEBA8EAE-BF5A-486C-A8C5-ECC9F3942E4B}">
                <a14:imgProps xmlns:a14="http://schemas.microsoft.com/office/drawing/2010/main">
                  <a14:imgLayer r:embed="rId5">
                    <a14:imgEffect>
                      <a14:artisticFilmGrain/>
                    </a14:imgEffect>
                  </a14:imgLayer>
                </a14:imgProps>
              </a:ext>
              <a:ext uri="{28A0092B-C50C-407E-A947-70E740481C1C}">
                <a14:useLocalDpi xmlns:a14="http://schemas.microsoft.com/office/drawing/2010/main"/>
              </a:ext>
            </a:extLst>
          </a:blip>
          <a:stretch>
            <a:fillRect/>
          </a:stretch>
        </p:blipFill>
        <p:spPr>
          <a:xfrm>
            <a:off x="766763" y="1456382"/>
            <a:ext cx="3553777" cy="3024000"/>
          </a:xfrm>
          <a:prstGeom prst="rect">
            <a:avLst/>
          </a:prstGeom>
        </p:spPr>
      </p:pic>
      <p:pic>
        <p:nvPicPr>
          <p:cNvPr id="48" name="图片 47" descr="图片包含 游戏机&#10;&#10;描述已自动生成">
            <a:extLst>
              <a:ext uri="{FF2B5EF4-FFF2-40B4-BE49-F238E27FC236}">
                <a16:creationId xmlns:a16="http://schemas.microsoft.com/office/drawing/2014/main" id="{6B5D137A-42C4-4441-B1BC-FFADD59A8348}"/>
              </a:ext>
            </a:extLst>
          </p:cNvPr>
          <p:cNvPicPr>
            <a:picLocks/>
          </p:cNvPicPr>
          <p:nvPr/>
        </p:nvPicPr>
        <p:blipFill>
          <a:blip r:embed="rId6" cstate="screen">
            <a:grayscl/>
            <a:extLst>
              <a:ext uri="{BEBA8EAE-BF5A-486C-A8C5-ECC9F3942E4B}">
                <a14:imgProps xmlns:a14="http://schemas.microsoft.com/office/drawing/2010/main">
                  <a14:imgLayer r:embed="rId7">
                    <a14:imgEffect>
                      <a14:artisticFilmGrain/>
                    </a14:imgEffect>
                  </a14:imgLayer>
                </a14:imgProps>
              </a:ext>
              <a:ext uri="{28A0092B-C50C-407E-A947-70E740481C1C}">
                <a14:useLocalDpi xmlns:a14="http://schemas.microsoft.com/office/drawing/2010/main"/>
              </a:ext>
            </a:extLst>
          </a:blip>
          <a:stretch>
            <a:fillRect/>
          </a:stretch>
        </p:blipFill>
        <p:spPr>
          <a:xfrm>
            <a:off x="4320040" y="1456382"/>
            <a:ext cx="3543800" cy="3024000"/>
          </a:xfrm>
          <a:prstGeom prst="rect">
            <a:avLst/>
          </a:prstGeom>
        </p:spPr>
      </p:pic>
      <p:pic>
        <p:nvPicPr>
          <p:cNvPr id="50" name="图片 49" descr="男人和女人坐在桌子边&#10;&#10;中度可信度描述已自动生成">
            <a:extLst>
              <a:ext uri="{FF2B5EF4-FFF2-40B4-BE49-F238E27FC236}">
                <a16:creationId xmlns:a16="http://schemas.microsoft.com/office/drawing/2014/main" id="{98293573-A3EE-4EE9-8659-7A20A39F3854}"/>
              </a:ext>
            </a:extLst>
          </p:cNvPr>
          <p:cNvPicPr>
            <a:picLocks/>
          </p:cNvPicPr>
          <p:nvPr/>
        </p:nvPicPr>
        <p:blipFill>
          <a:blip r:embed="rId8" cstate="screen">
            <a:grayscl/>
            <a:extLst>
              <a:ext uri="{BEBA8EAE-BF5A-486C-A8C5-ECC9F3942E4B}">
                <a14:imgProps xmlns:a14="http://schemas.microsoft.com/office/drawing/2010/main">
                  <a14:imgLayer r:embed="rId9">
                    <a14:imgEffect>
                      <a14:artisticFilmGrain/>
                    </a14:imgEffect>
                  </a14:imgLayer>
                </a14:imgProps>
              </a:ext>
              <a:ext uri="{28A0092B-C50C-407E-A947-70E740481C1C}">
                <a14:useLocalDpi xmlns:a14="http://schemas.microsoft.com/office/drawing/2010/main"/>
              </a:ext>
            </a:extLst>
          </a:blip>
          <a:stretch>
            <a:fillRect/>
          </a:stretch>
        </p:blipFill>
        <p:spPr>
          <a:xfrm>
            <a:off x="7869371" y="1456382"/>
            <a:ext cx="3555866" cy="3024000"/>
          </a:xfrm>
          <a:prstGeom prst="rect">
            <a:avLst/>
          </a:prstGeom>
        </p:spPr>
      </p:pic>
      <p:sp>
        <p:nvSpPr>
          <p:cNvPr id="10" name="矩形 9">
            <a:extLst>
              <a:ext uri="{FF2B5EF4-FFF2-40B4-BE49-F238E27FC236}">
                <a16:creationId xmlns:a16="http://schemas.microsoft.com/office/drawing/2014/main" id="{B851A978-BA6D-41FD-BDE8-E53879A0BC92}"/>
              </a:ext>
            </a:extLst>
          </p:cNvPr>
          <p:cNvSpPr/>
          <p:nvPr/>
        </p:nvSpPr>
        <p:spPr>
          <a:xfrm>
            <a:off x="762702" y="1456382"/>
            <a:ext cx="10658475" cy="3049079"/>
          </a:xfrm>
          <a:prstGeom prst="rect">
            <a:avLst/>
          </a:prstGeom>
          <a:solidFill>
            <a:schemeClr val="tx1">
              <a:lumMod val="75000"/>
              <a:lumOff val="25000"/>
              <a:alpha val="8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占位符 11">
            <a:extLst>
              <a:ext uri="{FF2B5EF4-FFF2-40B4-BE49-F238E27FC236}">
                <a16:creationId xmlns:a16="http://schemas.microsoft.com/office/drawing/2014/main" id="{5C4C48F0-D062-4341-8DC3-F9CF4050426B}"/>
              </a:ext>
            </a:extLst>
          </p:cNvPr>
          <p:cNvSpPr txBox="1">
            <a:spLocks/>
          </p:cNvSpPr>
          <p:nvPr/>
        </p:nvSpPr>
        <p:spPr>
          <a:xfrm>
            <a:off x="1526948" y="475339"/>
            <a:ext cx="2164942" cy="325832"/>
          </a:xfrm>
          <a:prstGeom prst="rect">
            <a:avLst/>
          </a:prstGeom>
        </p:spPr>
        <p:txBody>
          <a:bodyPr vert="horz" lIns="0" tIns="0" rIns="0" bIns="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客户开发措施</a:t>
            </a:r>
          </a:p>
        </p:txBody>
      </p:sp>
      <p:sp>
        <p:nvSpPr>
          <p:cNvPr id="19" name="文本框 18">
            <a:extLst>
              <a:ext uri="{FF2B5EF4-FFF2-40B4-BE49-F238E27FC236}">
                <a16:creationId xmlns:a16="http://schemas.microsoft.com/office/drawing/2014/main" id="{1383054C-596B-43D7-B016-02E2799335C7}"/>
              </a:ext>
            </a:extLst>
          </p:cNvPr>
          <p:cNvSpPr txBox="1"/>
          <p:nvPr/>
        </p:nvSpPr>
        <p:spPr>
          <a:xfrm>
            <a:off x="4763318" y="4746536"/>
            <a:ext cx="2657245" cy="1510798"/>
          </a:xfrm>
          <a:prstGeom prst="rect">
            <a:avLst/>
          </a:prstGeom>
          <a:noFill/>
        </p:spPr>
        <p:txBody>
          <a:bodyPr wrap="square" lIns="0" tIns="0" rIns="0" bIns="0" rtlCol="0">
            <a:spAutoFit/>
          </a:bodyPr>
          <a:lstStyle/>
          <a:p>
            <a:pPr>
              <a:lnSpc>
                <a:spcPct val="125000"/>
              </a:lnSpc>
            </a:pPr>
            <a:r>
              <a:rPr lang="zh-CN" altLang="en-US" sz="1600" dirty="0">
                <a:solidFill>
                  <a:schemeClr val="tx1">
                    <a:lumMod val="50000"/>
                    <a:lumOff val="50000"/>
                  </a:schemeClr>
                </a:solidFill>
                <a:latin typeface="思源黑体 CN Normal" panose="020B0400000000000000" pitchFamily="34" charset="-122"/>
                <a:ea typeface="思源黑体 CN Normal" panose="020B0400000000000000" pitchFamily="34" charset="-122"/>
              </a:rPr>
              <a:t>与多家单位合作先后成立了，深圳市福田区民营企业信用互助会、深圳市中小企业信用互助协会，创立了“信用互助专业话担保的管理模式</a:t>
            </a:r>
          </a:p>
        </p:txBody>
      </p:sp>
      <p:sp>
        <p:nvSpPr>
          <p:cNvPr id="20" name="文本框 19">
            <a:extLst>
              <a:ext uri="{FF2B5EF4-FFF2-40B4-BE49-F238E27FC236}">
                <a16:creationId xmlns:a16="http://schemas.microsoft.com/office/drawing/2014/main" id="{13563D76-A7C0-4212-9F8A-AEE23D3BF914}"/>
              </a:ext>
            </a:extLst>
          </p:cNvPr>
          <p:cNvSpPr txBox="1">
            <a:spLocks/>
          </p:cNvSpPr>
          <p:nvPr/>
        </p:nvSpPr>
        <p:spPr>
          <a:xfrm>
            <a:off x="1216021" y="4746536"/>
            <a:ext cx="2655260" cy="1510798"/>
          </a:xfrm>
          <a:prstGeom prst="rect">
            <a:avLst/>
          </a:prstGeom>
          <a:noFill/>
        </p:spPr>
        <p:txBody>
          <a:bodyPr wrap="square" lIns="0" tIns="0" rIns="0" bIns="0" rtlCol="0">
            <a:spAutoFit/>
          </a:bodyPr>
          <a:lstStyle>
            <a:defPPr>
              <a:defRPr lang="zh-CN"/>
            </a:defPPr>
            <a:lvl1pPr algn="ct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为了进一步拓展市场、加大对中小企业的服务态度，同时也是为了更好的利用社会资源，延伸公司的资金链和更有效的控制担保风险</a:t>
            </a:r>
          </a:p>
        </p:txBody>
      </p:sp>
      <p:sp>
        <p:nvSpPr>
          <p:cNvPr id="21" name="文本框 20">
            <a:extLst>
              <a:ext uri="{FF2B5EF4-FFF2-40B4-BE49-F238E27FC236}">
                <a16:creationId xmlns:a16="http://schemas.microsoft.com/office/drawing/2014/main" id="{A6D41F20-3935-44DF-89EB-C7B8CE379EDC}"/>
              </a:ext>
            </a:extLst>
          </p:cNvPr>
          <p:cNvSpPr txBox="1">
            <a:spLocks/>
          </p:cNvSpPr>
          <p:nvPr/>
        </p:nvSpPr>
        <p:spPr>
          <a:xfrm>
            <a:off x="8318540" y="4746536"/>
            <a:ext cx="2657528" cy="1505674"/>
          </a:xfrm>
          <a:prstGeom prst="rect">
            <a:avLst/>
          </a:prstGeom>
          <a:noFill/>
        </p:spPr>
        <p:txBody>
          <a:bodyPr wrap="square" lIns="0" tIns="0" rIns="0" bIns="0" rtlCol="0">
            <a:noAutofit/>
          </a:bodyPr>
          <a:lstStyle>
            <a:defPPr>
              <a:defRPr lang="zh-CN"/>
            </a:defPPr>
            <a:lvl1pP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将与银行信用卡部门、寿险公司、房地产发展商、汽车销售商等进行广泛的合作，并以个人会员制俱乐部等多种形式进行个人客户的开发</a:t>
            </a:r>
          </a:p>
        </p:txBody>
      </p:sp>
      <p:cxnSp>
        <p:nvCxnSpPr>
          <p:cNvPr id="26" name="直接连接符 25">
            <a:extLst>
              <a:ext uri="{FF2B5EF4-FFF2-40B4-BE49-F238E27FC236}">
                <a16:creationId xmlns:a16="http://schemas.microsoft.com/office/drawing/2014/main" id="{AE737174-AE8D-482E-BF40-557BECD3EF28}"/>
              </a:ext>
            </a:extLst>
          </p:cNvPr>
          <p:cNvCxnSpPr>
            <a:cxnSpLocks/>
          </p:cNvCxnSpPr>
          <p:nvPr/>
        </p:nvCxnSpPr>
        <p:spPr>
          <a:xfrm>
            <a:off x="4310743" y="4204665"/>
            <a:ext cx="0" cy="2090057"/>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92B3A53C-C7B6-4B62-BA5E-C33F0E176F65}"/>
              </a:ext>
            </a:extLst>
          </p:cNvPr>
          <p:cNvCxnSpPr>
            <a:cxnSpLocks/>
          </p:cNvCxnSpPr>
          <p:nvPr/>
        </p:nvCxnSpPr>
        <p:spPr>
          <a:xfrm>
            <a:off x="7863840" y="4452859"/>
            <a:ext cx="0" cy="1841863"/>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26E258A0-1F91-4BCA-B2A2-3EA069E4D49F}"/>
              </a:ext>
            </a:extLst>
          </p:cNvPr>
          <p:cNvCxnSpPr>
            <a:cxnSpLocks/>
          </p:cNvCxnSpPr>
          <p:nvPr/>
        </p:nvCxnSpPr>
        <p:spPr>
          <a:xfrm>
            <a:off x="4310743" y="4126287"/>
            <a:ext cx="0" cy="35269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562512E0-4949-47C1-A2AE-100F6F73CB8C}"/>
              </a:ext>
            </a:extLst>
          </p:cNvPr>
          <p:cNvCxnSpPr>
            <a:cxnSpLocks/>
          </p:cNvCxnSpPr>
          <p:nvPr/>
        </p:nvCxnSpPr>
        <p:spPr>
          <a:xfrm>
            <a:off x="7863841" y="4126287"/>
            <a:ext cx="0" cy="35269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a:extLst>
              <a:ext uri="{FF2B5EF4-FFF2-40B4-BE49-F238E27FC236}">
                <a16:creationId xmlns:a16="http://schemas.microsoft.com/office/drawing/2014/main" id="{EB3743D5-FF29-490B-AD0B-5EF899BC4195}"/>
              </a:ext>
            </a:extLst>
          </p:cNvPr>
          <p:cNvGrpSpPr/>
          <p:nvPr/>
        </p:nvGrpSpPr>
        <p:grpSpPr>
          <a:xfrm>
            <a:off x="2032409" y="2358905"/>
            <a:ext cx="1032468" cy="1213661"/>
            <a:chOff x="2032409" y="2660469"/>
            <a:chExt cx="1032468" cy="1213661"/>
          </a:xfrm>
        </p:grpSpPr>
        <p:sp>
          <p:nvSpPr>
            <p:cNvPr id="22" name="文本框 21">
              <a:extLst>
                <a:ext uri="{FF2B5EF4-FFF2-40B4-BE49-F238E27FC236}">
                  <a16:creationId xmlns:a16="http://schemas.microsoft.com/office/drawing/2014/main" id="{634086D9-2975-4DDD-B7D5-D229315AB454}"/>
                </a:ext>
              </a:extLst>
            </p:cNvPr>
            <p:cNvSpPr txBox="1"/>
            <p:nvPr/>
          </p:nvSpPr>
          <p:spPr>
            <a:xfrm>
              <a:off x="2032409" y="3566353"/>
              <a:ext cx="1032468" cy="307777"/>
            </a:xfrm>
            <a:prstGeom prst="rect">
              <a:avLst/>
            </a:prstGeom>
            <a:noFill/>
          </p:spPr>
          <p:txBody>
            <a:bodyPr wrap="square" lIns="0" tIns="0" rIns="0" bIns="0" rtlCol="0">
              <a:spAutoFit/>
            </a:bodyPr>
            <a:lstStyle/>
            <a:p>
              <a:r>
                <a:rPr lang="zh-CN" altLang="en-US" sz="2000" dirty="0">
                  <a:solidFill>
                    <a:schemeClr val="bg1"/>
                  </a:solidFill>
                  <a:effectLst>
                    <a:outerShdw blurRad="50800" dist="38100" dir="5400000" algn="t" rotWithShape="0">
                      <a:prstClr val="black">
                        <a:alpha val="40000"/>
                      </a:prstClr>
                    </a:outerShdw>
                  </a:effectLst>
                  <a:latin typeface="思源黑体 CN Bold" panose="020B0800000000000000" pitchFamily="34" charset="-122"/>
                  <a:ea typeface="思源黑体 CN Bold" panose="020B0800000000000000" pitchFamily="34" charset="-122"/>
                </a:rPr>
                <a:t>扩展市场</a:t>
              </a:r>
            </a:p>
          </p:txBody>
        </p:sp>
        <p:sp>
          <p:nvSpPr>
            <p:cNvPr id="43" name="online-purchase_84426">
              <a:extLst>
                <a:ext uri="{FF2B5EF4-FFF2-40B4-BE49-F238E27FC236}">
                  <a16:creationId xmlns:a16="http://schemas.microsoft.com/office/drawing/2014/main" id="{EFC68DDF-D536-4068-8B25-898AAE23B2CA}"/>
                </a:ext>
              </a:extLst>
            </p:cNvPr>
            <p:cNvSpPr/>
            <p:nvPr/>
          </p:nvSpPr>
          <p:spPr>
            <a:xfrm>
              <a:off x="2418016" y="2868327"/>
              <a:ext cx="261254" cy="324043"/>
            </a:xfrm>
            <a:custGeom>
              <a:avLst/>
              <a:gdLst>
                <a:gd name="connsiteX0" fmla="*/ 263703 w 489159"/>
                <a:gd name="connsiteY0" fmla="*/ 429109 h 606722"/>
                <a:gd name="connsiteX1" fmla="*/ 282473 w 489159"/>
                <a:gd name="connsiteY1" fmla="*/ 429109 h 606722"/>
                <a:gd name="connsiteX2" fmla="*/ 282473 w 489159"/>
                <a:gd name="connsiteY2" fmla="*/ 447809 h 606722"/>
                <a:gd name="connsiteX3" fmla="*/ 263703 w 489159"/>
                <a:gd name="connsiteY3" fmla="*/ 447809 h 606722"/>
                <a:gd name="connsiteX4" fmla="*/ 234841 w 489159"/>
                <a:gd name="connsiteY4" fmla="*/ 429109 h 606722"/>
                <a:gd name="connsiteX5" fmla="*/ 254952 w 489159"/>
                <a:gd name="connsiteY5" fmla="*/ 429109 h 606722"/>
                <a:gd name="connsiteX6" fmla="*/ 254952 w 489159"/>
                <a:gd name="connsiteY6" fmla="*/ 447809 h 606722"/>
                <a:gd name="connsiteX7" fmla="*/ 234841 w 489159"/>
                <a:gd name="connsiteY7" fmla="*/ 447809 h 606722"/>
                <a:gd name="connsiteX8" fmla="*/ 207392 w 489159"/>
                <a:gd name="connsiteY8" fmla="*/ 429109 h 606722"/>
                <a:gd name="connsiteX9" fmla="*/ 226162 w 489159"/>
                <a:gd name="connsiteY9" fmla="*/ 429109 h 606722"/>
                <a:gd name="connsiteX10" fmla="*/ 226162 w 489159"/>
                <a:gd name="connsiteY10" fmla="*/ 447809 h 606722"/>
                <a:gd name="connsiteX11" fmla="*/ 207392 w 489159"/>
                <a:gd name="connsiteY11" fmla="*/ 447809 h 606722"/>
                <a:gd name="connsiteX12" fmla="*/ 75787 w 489159"/>
                <a:gd name="connsiteY12" fmla="*/ 429109 h 606722"/>
                <a:gd name="connsiteX13" fmla="*/ 159760 w 489159"/>
                <a:gd name="connsiteY13" fmla="*/ 429109 h 606722"/>
                <a:gd name="connsiteX14" fmla="*/ 159760 w 489159"/>
                <a:gd name="connsiteY14" fmla="*/ 447809 h 606722"/>
                <a:gd name="connsiteX15" fmla="*/ 75787 w 489159"/>
                <a:gd name="connsiteY15" fmla="*/ 447809 h 606722"/>
                <a:gd name="connsiteX16" fmla="*/ 75302 w 489159"/>
                <a:gd name="connsiteY16" fmla="*/ 348011 h 606722"/>
                <a:gd name="connsiteX17" fmla="*/ 75302 w 489159"/>
                <a:gd name="connsiteY17" fmla="*/ 395114 h 606722"/>
                <a:gd name="connsiteX18" fmla="*/ 282676 w 489159"/>
                <a:gd name="connsiteY18" fmla="*/ 395114 h 606722"/>
                <a:gd name="connsiteX19" fmla="*/ 282676 w 489159"/>
                <a:gd name="connsiteY19" fmla="*/ 348011 h 606722"/>
                <a:gd name="connsiteX20" fmla="*/ 56523 w 489159"/>
                <a:gd name="connsiteY20" fmla="*/ 329259 h 606722"/>
                <a:gd name="connsiteX21" fmla="*/ 301455 w 489159"/>
                <a:gd name="connsiteY21" fmla="*/ 329259 h 606722"/>
                <a:gd name="connsiteX22" fmla="*/ 301455 w 489159"/>
                <a:gd name="connsiteY22" fmla="*/ 413867 h 606722"/>
                <a:gd name="connsiteX23" fmla="*/ 56523 w 489159"/>
                <a:gd name="connsiteY23" fmla="*/ 413867 h 606722"/>
                <a:gd name="connsiteX24" fmla="*/ 282473 w 489159"/>
                <a:gd name="connsiteY24" fmla="*/ 222705 h 606722"/>
                <a:gd name="connsiteX25" fmla="*/ 301243 w 489159"/>
                <a:gd name="connsiteY25" fmla="*/ 222705 h 606722"/>
                <a:gd name="connsiteX26" fmla="*/ 301243 w 489159"/>
                <a:gd name="connsiteY26" fmla="*/ 241475 h 606722"/>
                <a:gd name="connsiteX27" fmla="*/ 282473 w 489159"/>
                <a:gd name="connsiteY27" fmla="*/ 241475 h 606722"/>
                <a:gd name="connsiteX28" fmla="*/ 57017 w 489159"/>
                <a:gd name="connsiteY28" fmla="*/ 222705 h 606722"/>
                <a:gd name="connsiteX29" fmla="*/ 75787 w 489159"/>
                <a:gd name="connsiteY29" fmla="*/ 222705 h 606722"/>
                <a:gd name="connsiteX30" fmla="*/ 75787 w 489159"/>
                <a:gd name="connsiteY30" fmla="*/ 241475 h 606722"/>
                <a:gd name="connsiteX31" fmla="*/ 57017 w 489159"/>
                <a:gd name="connsiteY31" fmla="*/ 241475 h 606722"/>
                <a:gd name="connsiteX32" fmla="*/ 403987 w 489159"/>
                <a:gd name="connsiteY32" fmla="*/ 211414 h 606722"/>
                <a:gd name="connsiteX33" fmla="*/ 422828 w 489159"/>
                <a:gd name="connsiteY33" fmla="*/ 211414 h 606722"/>
                <a:gd name="connsiteX34" fmla="*/ 422828 w 489159"/>
                <a:gd name="connsiteY34" fmla="*/ 559161 h 606722"/>
                <a:gd name="connsiteX35" fmla="*/ 403987 w 489159"/>
                <a:gd name="connsiteY35" fmla="*/ 559161 h 606722"/>
                <a:gd name="connsiteX36" fmla="*/ 18779 w 489159"/>
                <a:gd name="connsiteY36" fmla="*/ 183341 h 606722"/>
                <a:gd name="connsiteX37" fmla="*/ 18779 w 489159"/>
                <a:gd name="connsiteY37" fmla="*/ 587970 h 606722"/>
                <a:gd name="connsiteX38" fmla="*/ 339180 w 489159"/>
                <a:gd name="connsiteY38" fmla="*/ 587970 h 606722"/>
                <a:gd name="connsiteX39" fmla="*/ 339180 w 489159"/>
                <a:gd name="connsiteY39" fmla="*/ 183341 h 606722"/>
                <a:gd name="connsiteX40" fmla="*/ 301444 w 489159"/>
                <a:gd name="connsiteY40" fmla="*/ 183341 h 606722"/>
                <a:gd name="connsiteX41" fmla="*/ 301444 w 489159"/>
                <a:gd name="connsiteY41" fmla="*/ 206891 h 606722"/>
                <a:gd name="connsiteX42" fmla="*/ 282665 w 489159"/>
                <a:gd name="connsiteY42" fmla="*/ 206891 h 606722"/>
                <a:gd name="connsiteX43" fmla="*/ 282665 w 489159"/>
                <a:gd name="connsiteY43" fmla="*/ 183341 h 606722"/>
                <a:gd name="connsiteX44" fmla="*/ 75294 w 489159"/>
                <a:gd name="connsiteY44" fmla="*/ 183341 h 606722"/>
                <a:gd name="connsiteX45" fmla="*/ 75294 w 489159"/>
                <a:gd name="connsiteY45" fmla="*/ 206891 h 606722"/>
                <a:gd name="connsiteX46" fmla="*/ 56515 w 489159"/>
                <a:gd name="connsiteY46" fmla="*/ 206891 h 606722"/>
                <a:gd name="connsiteX47" fmla="*/ 56515 w 489159"/>
                <a:gd name="connsiteY47" fmla="*/ 183341 h 606722"/>
                <a:gd name="connsiteX48" fmla="*/ 367645 w 489159"/>
                <a:gd name="connsiteY48" fmla="*/ 165123 h 606722"/>
                <a:gd name="connsiteX49" fmla="*/ 489159 w 489159"/>
                <a:gd name="connsiteY49" fmla="*/ 165123 h 606722"/>
                <a:gd name="connsiteX50" fmla="*/ 489159 w 489159"/>
                <a:gd name="connsiteY50" fmla="*/ 606722 h 606722"/>
                <a:gd name="connsiteX51" fmla="*/ 367645 w 489159"/>
                <a:gd name="connsiteY51" fmla="*/ 606722 h 606722"/>
                <a:gd name="connsiteX52" fmla="*/ 367645 w 489159"/>
                <a:gd name="connsiteY52" fmla="*/ 589215 h 606722"/>
                <a:gd name="connsiteX53" fmla="*/ 403966 w 489159"/>
                <a:gd name="connsiteY53" fmla="*/ 589215 h 606722"/>
                <a:gd name="connsiteX54" fmla="*/ 403966 w 489159"/>
                <a:gd name="connsiteY54" fmla="*/ 569130 h 606722"/>
                <a:gd name="connsiteX55" fmla="*/ 422838 w 489159"/>
                <a:gd name="connsiteY55" fmla="*/ 569130 h 606722"/>
                <a:gd name="connsiteX56" fmla="*/ 422838 w 489159"/>
                <a:gd name="connsiteY56" fmla="*/ 589215 h 606722"/>
                <a:gd name="connsiteX57" fmla="*/ 470376 w 489159"/>
                <a:gd name="connsiteY57" fmla="*/ 589215 h 606722"/>
                <a:gd name="connsiteX58" fmla="*/ 470376 w 489159"/>
                <a:gd name="connsiteY58" fmla="*/ 185119 h 606722"/>
                <a:gd name="connsiteX59" fmla="*/ 422838 w 489159"/>
                <a:gd name="connsiteY59" fmla="*/ 185119 h 606722"/>
                <a:gd name="connsiteX60" fmla="*/ 422838 w 489159"/>
                <a:gd name="connsiteY60" fmla="*/ 202626 h 606722"/>
                <a:gd name="connsiteX61" fmla="*/ 403966 w 489159"/>
                <a:gd name="connsiteY61" fmla="*/ 202626 h 606722"/>
                <a:gd name="connsiteX62" fmla="*/ 403966 w 489159"/>
                <a:gd name="connsiteY62" fmla="*/ 185119 h 606722"/>
                <a:gd name="connsiteX63" fmla="*/ 367645 w 489159"/>
                <a:gd name="connsiteY63" fmla="*/ 185119 h 606722"/>
                <a:gd name="connsiteX64" fmla="*/ 178979 w 489159"/>
                <a:gd name="connsiteY64" fmla="*/ 18752 h 606722"/>
                <a:gd name="connsiteX65" fmla="*/ 75294 w 489159"/>
                <a:gd name="connsiteY65" fmla="*/ 122286 h 606722"/>
                <a:gd name="connsiteX66" fmla="*/ 75294 w 489159"/>
                <a:gd name="connsiteY66" fmla="*/ 164589 h 606722"/>
                <a:gd name="connsiteX67" fmla="*/ 282665 w 489159"/>
                <a:gd name="connsiteY67" fmla="*/ 164589 h 606722"/>
                <a:gd name="connsiteX68" fmla="*/ 282665 w 489159"/>
                <a:gd name="connsiteY68" fmla="*/ 122286 h 606722"/>
                <a:gd name="connsiteX69" fmla="*/ 244929 w 489159"/>
                <a:gd name="connsiteY69" fmla="*/ 42480 h 606722"/>
                <a:gd name="connsiteX70" fmla="*/ 207192 w 489159"/>
                <a:gd name="connsiteY70" fmla="*/ 122286 h 606722"/>
                <a:gd name="connsiteX71" fmla="*/ 207192 w 489159"/>
                <a:gd name="connsiteY71" fmla="*/ 150458 h 606722"/>
                <a:gd name="connsiteX72" fmla="*/ 188413 w 489159"/>
                <a:gd name="connsiteY72" fmla="*/ 150458 h 606722"/>
                <a:gd name="connsiteX73" fmla="*/ 188413 w 489159"/>
                <a:gd name="connsiteY73" fmla="*/ 122286 h 606722"/>
                <a:gd name="connsiteX74" fmla="*/ 228820 w 489159"/>
                <a:gd name="connsiteY74" fmla="*/ 31549 h 606722"/>
                <a:gd name="connsiteX75" fmla="*/ 178979 w 489159"/>
                <a:gd name="connsiteY75" fmla="*/ 18752 h 606722"/>
                <a:gd name="connsiteX76" fmla="*/ 178979 w 489159"/>
                <a:gd name="connsiteY76" fmla="*/ 0 h 606722"/>
                <a:gd name="connsiteX77" fmla="*/ 244929 w 489159"/>
                <a:gd name="connsiteY77" fmla="*/ 19285 h 606722"/>
                <a:gd name="connsiteX78" fmla="*/ 310878 w 489159"/>
                <a:gd name="connsiteY78" fmla="*/ 0 h 606722"/>
                <a:gd name="connsiteX79" fmla="*/ 433342 w 489159"/>
                <a:gd name="connsiteY79" fmla="*/ 122286 h 606722"/>
                <a:gd name="connsiteX80" fmla="*/ 433342 w 489159"/>
                <a:gd name="connsiteY80" fmla="*/ 150458 h 606722"/>
                <a:gd name="connsiteX81" fmla="*/ 414563 w 489159"/>
                <a:gd name="connsiteY81" fmla="*/ 150458 h 606722"/>
                <a:gd name="connsiteX82" fmla="*/ 414563 w 489159"/>
                <a:gd name="connsiteY82" fmla="*/ 122286 h 606722"/>
                <a:gd name="connsiteX83" fmla="*/ 310878 w 489159"/>
                <a:gd name="connsiteY83" fmla="*/ 18752 h 606722"/>
                <a:gd name="connsiteX84" fmla="*/ 261038 w 489159"/>
                <a:gd name="connsiteY84" fmla="*/ 31549 h 606722"/>
                <a:gd name="connsiteX85" fmla="*/ 301444 w 489159"/>
                <a:gd name="connsiteY85" fmla="*/ 122286 h 606722"/>
                <a:gd name="connsiteX86" fmla="*/ 301444 w 489159"/>
                <a:gd name="connsiteY86" fmla="*/ 164589 h 606722"/>
                <a:gd name="connsiteX87" fmla="*/ 357959 w 489159"/>
                <a:gd name="connsiteY87" fmla="*/ 164589 h 606722"/>
                <a:gd name="connsiteX88" fmla="*/ 357959 w 489159"/>
                <a:gd name="connsiteY88" fmla="*/ 606722 h 606722"/>
                <a:gd name="connsiteX89" fmla="*/ 0 w 489159"/>
                <a:gd name="connsiteY89" fmla="*/ 606722 h 606722"/>
                <a:gd name="connsiteX90" fmla="*/ 0 w 489159"/>
                <a:gd name="connsiteY90" fmla="*/ 164589 h 606722"/>
                <a:gd name="connsiteX91" fmla="*/ 56515 w 489159"/>
                <a:gd name="connsiteY91" fmla="*/ 164589 h 606722"/>
                <a:gd name="connsiteX92" fmla="*/ 56515 w 489159"/>
                <a:gd name="connsiteY92" fmla="*/ 122286 h 606722"/>
                <a:gd name="connsiteX93" fmla="*/ 178979 w 489159"/>
                <a:gd name="connsiteY93"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89159" h="606722">
                  <a:moveTo>
                    <a:pt x="263703" y="429109"/>
                  </a:moveTo>
                  <a:lnTo>
                    <a:pt x="282473" y="429109"/>
                  </a:lnTo>
                  <a:lnTo>
                    <a:pt x="282473" y="447809"/>
                  </a:lnTo>
                  <a:lnTo>
                    <a:pt x="263703" y="447809"/>
                  </a:lnTo>
                  <a:close/>
                  <a:moveTo>
                    <a:pt x="234841" y="429109"/>
                  </a:moveTo>
                  <a:lnTo>
                    <a:pt x="254952" y="429109"/>
                  </a:lnTo>
                  <a:lnTo>
                    <a:pt x="254952" y="447809"/>
                  </a:lnTo>
                  <a:lnTo>
                    <a:pt x="234841" y="447809"/>
                  </a:lnTo>
                  <a:close/>
                  <a:moveTo>
                    <a:pt x="207392" y="429109"/>
                  </a:moveTo>
                  <a:lnTo>
                    <a:pt x="226162" y="429109"/>
                  </a:lnTo>
                  <a:lnTo>
                    <a:pt x="226162" y="447809"/>
                  </a:lnTo>
                  <a:lnTo>
                    <a:pt x="207392" y="447809"/>
                  </a:lnTo>
                  <a:close/>
                  <a:moveTo>
                    <a:pt x="75787" y="429109"/>
                  </a:moveTo>
                  <a:lnTo>
                    <a:pt x="159760" y="429109"/>
                  </a:lnTo>
                  <a:lnTo>
                    <a:pt x="159760" y="447809"/>
                  </a:lnTo>
                  <a:lnTo>
                    <a:pt x="75787" y="447809"/>
                  </a:lnTo>
                  <a:close/>
                  <a:moveTo>
                    <a:pt x="75302" y="348011"/>
                  </a:moveTo>
                  <a:lnTo>
                    <a:pt x="75302" y="395114"/>
                  </a:lnTo>
                  <a:lnTo>
                    <a:pt x="282676" y="395114"/>
                  </a:lnTo>
                  <a:lnTo>
                    <a:pt x="282676" y="348011"/>
                  </a:lnTo>
                  <a:close/>
                  <a:moveTo>
                    <a:pt x="56523" y="329259"/>
                  </a:moveTo>
                  <a:lnTo>
                    <a:pt x="301455" y="329259"/>
                  </a:lnTo>
                  <a:lnTo>
                    <a:pt x="301455" y="413867"/>
                  </a:lnTo>
                  <a:lnTo>
                    <a:pt x="56523" y="413867"/>
                  </a:lnTo>
                  <a:close/>
                  <a:moveTo>
                    <a:pt x="282473" y="222705"/>
                  </a:moveTo>
                  <a:lnTo>
                    <a:pt x="301243" y="222705"/>
                  </a:lnTo>
                  <a:lnTo>
                    <a:pt x="301243" y="241475"/>
                  </a:lnTo>
                  <a:lnTo>
                    <a:pt x="282473" y="241475"/>
                  </a:lnTo>
                  <a:close/>
                  <a:moveTo>
                    <a:pt x="57017" y="222705"/>
                  </a:moveTo>
                  <a:lnTo>
                    <a:pt x="75787" y="222705"/>
                  </a:lnTo>
                  <a:lnTo>
                    <a:pt x="75787" y="241475"/>
                  </a:lnTo>
                  <a:lnTo>
                    <a:pt x="57017" y="241475"/>
                  </a:lnTo>
                  <a:close/>
                  <a:moveTo>
                    <a:pt x="403987" y="211414"/>
                  </a:moveTo>
                  <a:lnTo>
                    <a:pt x="422828" y="211414"/>
                  </a:lnTo>
                  <a:lnTo>
                    <a:pt x="422828" y="559161"/>
                  </a:lnTo>
                  <a:lnTo>
                    <a:pt x="403987" y="559161"/>
                  </a:lnTo>
                  <a:close/>
                  <a:moveTo>
                    <a:pt x="18779" y="183341"/>
                  </a:moveTo>
                  <a:lnTo>
                    <a:pt x="18779" y="587970"/>
                  </a:lnTo>
                  <a:lnTo>
                    <a:pt x="339180" y="587970"/>
                  </a:lnTo>
                  <a:lnTo>
                    <a:pt x="339180" y="183341"/>
                  </a:lnTo>
                  <a:lnTo>
                    <a:pt x="301444" y="183341"/>
                  </a:lnTo>
                  <a:lnTo>
                    <a:pt x="301444" y="206891"/>
                  </a:lnTo>
                  <a:lnTo>
                    <a:pt x="282665" y="206891"/>
                  </a:lnTo>
                  <a:lnTo>
                    <a:pt x="282665" y="183341"/>
                  </a:lnTo>
                  <a:lnTo>
                    <a:pt x="75294" y="183341"/>
                  </a:lnTo>
                  <a:lnTo>
                    <a:pt x="75294" y="206891"/>
                  </a:lnTo>
                  <a:lnTo>
                    <a:pt x="56515" y="206891"/>
                  </a:lnTo>
                  <a:lnTo>
                    <a:pt x="56515" y="183341"/>
                  </a:lnTo>
                  <a:close/>
                  <a:moveTo>
                    <a:pt x="367645" y="165123"/>
                  </a:moveTo>
                  <a:lnTo>
                    <a:pt x="489159" y="165123"/>
                  </a:lnTo>
                  <a:lnTo>
                    <a:pt x="489159" y="606722"/>
                  </a:lnTo>
                  <a:lnTo>
                    <a:pt x="367645" y="606722"/>
                  </a:lnTo>
                  <a:lnTo>
                    <a:pt x="367645" y="589215"/>
                  </a:lnTo>
                  <a:lnTo>
                    <a:pt x="403966" y="589215"/>
                  </a:lnTo>
                  <a:lnTo>
                    <a:pt x="403966" y="569130"/>
                  </a:lnTo>
                  <a:lnTo>
                    <a:pt x="422838" y="569130"/>
                  </a:lnTo>
                  <a:lnTo>
                    <a:pt x="422838" y="589215"/>
                  </a:lnTo>
                  <a:lnTo>
                    <a:pt x="470376" y="589215"/>
                  </a:lnTo>
                  <a:lnTo>
                    <a:pt x="470376" y="185119"/>
                  </a:lnTo>
                  <a:lnTo>
                    <a:pt x="422838" y="185119"/>
                  </a:lnTo>
                  <a:lnTo>
                    <a:pt x="422838" y="202626"/>
                  </a:lnTo>
                  <a:lnTo>
                    <a:pt x="403966" y="202626"/>
                  </a:lnTo>
                  <a:lnTo>
                    <a:pt x="403966" y="185119"/>
                  </a:lnTo>
                  <a:lnTo>
                    <a:pt x="367645" y="185119"/>
                  </a:lnTo>
                  <a:close/>
                  <a:moveTo>
                    <a:pt x="178979" y="18752"/>
                  </a:moveTo>
                  <a:cubicBezTo>
                    <a:pt x="121841" y="18752"/>
                    <a:pt x="75294" y="65231"/>
                    <a:pt x="75294" y="122286"/>
                  </a:cubicBezTo>
                  <a:lnTo>
                    <a:pt x="75294" y="164589"/>
                  </a:lnTo>
                  <a:lnTo>
                    <a:pt x="282665" y="164589"/>
                  </a:lnTo>
                  <a:lnTo>
                    <a:pt x="282665" y="122286"/>
                  </a:lnTo>
                  <a:cubicBezTo>
                    <a:pt x="282665" y="90204"/>
                    <a:pt x="267980" y="61498"/>
                    <a:pt x="244929" y="42480"/>
                  </a:cubicBezTo>
                  <a:cubicBezTo>
                    <a:pt x="221878" y="61498"/>
                    <a:pt x="207192" y="90204"/>
                    <a:pt x="207192" y="122286"/>
                  </a:cubicBezTo>
                  <a:lnTo>
                    <a:pt x="207192" y="150458"/>
                  </a:lnTo>
                  <a:lnTo>
                    <a:pt x="188413" y="150458"/>
                  </a:lnTo>
                  <a:lnTo>
                    <a:pt x="188413" y="122286"/>
                  </a:lnTo>
                  <a:cubicBezTo>
                    <a:pt x="188413" y="86293"/>
                    <a:pt x="204077" y="53944"/>
                    <a:pt x="228820" y="31549"/>
                  </a:cubicBezTo>
                  <a:cubicBezTo>
                    <a:pt x="214046" y="23373"/>
                    <a:pt x="197046" y="18752"/>
                    <a:pt x="178979" y="18752"/>
                  </a:cubicBezTo>
                  <a:close/>
                  <a:moveTo>
                    <a:pt x="178979" y="0"/>
                  </a:moveTo>
                  <a:cubicBezTo>
                    <a:pt x="203276" y="0"/>
                    <a:pt x="225883" y="7109"/>
                    <a:pt x="244929" y="19285"/>
                  </a:cubicBezTo>
                  <a:cubicBezTo>
                    <a:pt x="263975" y="7109"/>
                    <a:pt x="286581" y="0"/>
                    <a:pt x="310878" y="0"/>
                  </a:cubicBezTo>
                  <a:cubicBezTo>
                    <a:pt x="378340" y="0"/>
                    <a:pt x="433342" y="54833"/>
                    <a:pt x="433342" y="122286"/>
                  </a:cubicBezTo>
                  <a:lnTo>
                    <a:pt x="433342" y="150458"/>
                  </a:lnTo>
                  <a:lnTo>
                    <a:pt x="414563" y="150458"/>
                  </a:lnTo>
                  <a:lnTo>
                    <a:pt x="414563" y="122286"/>
                  </a:lnTo>
                  <a:cubicBezTo>
                    <a:pt x="414563" y="65231"/>
                    <a:pt x="368016" y="18752"/>
                    <a:pt x="310878" y="18752"/>
                  </a:cubicBezTo>
                  <a:cubicBezTo>
                    <a:pt x="292811" y="18752"/>
                    <a:pt x="275812" y="23373"/>
                    <a:pt x="261038" y="31549"/>
                  </a:cubicBezTo>
                  <a:cubicBezTo>
                    <a:pt x="285780" y="53944"/>
                    <a:pt x="301444" y="86293"/>
                    <a:pt x="301444" y="122286"/>
                  </a:cubicBezTo>
                  <a:lnTo>
                    <a:pt x="301444" y="164589"/>
                  </a:lnTo>
                  <a:lnTo>
                    <a:pt x="357959" y="164589"/>
                  </a:lnTo>
                  <a:lnTo>
                    <a:pt x="357959" y="606722"/>
                  </a:lnTo>
                  <a:lnTo>
                    <a:pt x="0" y="606722"/>
                  </a:lnTo>
                  <a:lnTo>
                    <a:pt x="0" y="164589"/>
                  </a:lnTo>
                  <a:lnTo>
                    <a:pt x="56515" y="164589"/>
                  </a:lnTo>
                  <a:lnTo>
                    <a:pt x="56515" y="122286"/>
                  </a:lnTo>
                  <a:cubicBezTo>
                    <a:pt x="56515" y="54833"/>
                    <a:pt x="111428" y="0"/>
                    <a:pt x="17897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0" name="菱形 39">
              <a:extLst>
                <a:ext uri="{FF2B5EF4-FFF2-40B4-BE49-F238E27FC236}">
                  <a16:creationId xmlns:a16="http://schemas.microsoft.com/office/drawing/2014/main" id="{046C924D-FCFC-48D1-9A39-3E789731D349}"/>
                </a:ext>
              </a:extLst>
            </p:cNvPr>
            <p:cNvSpPr/>
            <p:nvPr/>
          </p:nvSpPr>
          <p:spPr>
            <a:xfrm>
              <a:off x="2178733" y="2660469"/>
              <a:ext cx="739820" cy="739759"/>
            </a:xfrm>
            <a:prstGeom prst="diamond">
              <a:avLst/>
            </a:prstGeom>
            <a:noFill/>
            <a:ln w="63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ffectLst>
                  <a:outerShdw blurRad="50800" dist="38100" dir="5400000" algn="t" rotWithShape="0">
                    <a:prstClr val="black"/>
                  </a:outerShdw>
                </a:effectLst>
                <a:latin typeface="思源黑体 CN Bold" panose="020B0800000000000000" pitchFamily="34" charset="-122"/>
                <a:ea typeface="思源黑体 CN Bold" panose="020B0800000000000000" pitchFamily="34" charset="-122"/>
              </a:endParaRPr>
            </a:p>
          </p:txBody>
        </p:sp>
      </p:grpSp>
      <p:grpSp>
        <p:nvGrpSpPr>
          <p:cNvPr id="52" name="组合 51">
            <a:extLst>
              <a:ext uri="{FF2B5EF4-FFF2-40B4-BE49-F238E27FC236}">
                <a16:creationId xmlns:a16="http://schemas.microsoft.com/office/drawing/2014/main" id="{A0ADB92B-63B4-4A50-B88F-8BF9EA12F438}"/>
              </a:ext>
            </a:extLst>
          </p:cNvPr>
          <p:cNvGrpSpPr/>
          <p:nvPr/>
        </p:nvGrpSpPr>
        <p:grpSpPr>
          <a:xfrm>
            <a:off x="5441698" y="2358905"/>
            <a:ext cx="1312551" cy="1213661"/>
            <a:chOff x="5441698" y="2660469"/>
            <a:chExt cx="1312551" cy="1213661"/>
          </a:xfrm>
        </p:grpSpPr>
        <p:sp>
          <p:nvSpPr>
            <p:cNvPr id="23" name="文本框 22">
              <a:extLst>
                <a:ext uri="{FF2B5EF4-FFF2-40B4-BE49-F238E27FC236}">
                  <a16:creationId xmlns:a16="http://schemas.microsoft.com/office/drawing/2014/main" id="{BCF12182-FF1C-4152-8DA2-DDC4AB57241E}"/>
                </a:ext>
              </a:extLst>
            </p:cNvPr>
            <p:cNvSpPr txBox="1"/>
            <p:nvPr/>
          </p:nvSpPr>
          <p:spPr>
            <a:xfrm>
              <a:off x="5441698" y="3566353"/>
              <a:ext cx="1312551" cy="307777"/>
            </a:xfrm>
            <a:prstGeom prst="rect">
              <a:avLst/>
            </a:prstGeom>
            <a:noFill/>
          </p:spPr>
          <p:txBody>
            <a:bodyPr wrap="square" lIns="0" tIns="0" rIns="0" bIns="0" rtlCol="0">
              <a:spAutoFit/>
            </a:bodyPr>
            <a:lstStyle>
              <a:defPPr>
                <a:defRPr lang="zh-CN"/>
              </a:defPPr>
              <a:lvl1pPr>
                <a:defRPr sz="2000" b="1">
                  <a:solidFill>
                    <a:schemeClr val="bg1"/>
                  </a:solidFill>
                  <a:latin typeface="思源黑体 CN Bold" panose="020B0800000000000000" pitchFamily="34" charset="-122"/>
                  <a:ea typeface="思源黑体 CN Bold" panose="020B0800000000000000" pitchFamily="34" charset="-122"/>
                </a:defRPr>
              </a:lvl1pPr>
            </a:lstStyle>
            <a:p>
              <a:r>
                <a:rPr lang="zh-CN" altLang="en-US" b="0" dirty="0">
                  <a:effectLst>
                    <a:outerShdw blurRad="50800" dist="38100" dir="5400000" algn="t" rotWithShape="0">
                      <a:prstClr val="black">
                        <a:alpha val="40000"/>
                      </a:prstClr>
                    </a:outerShdw>
                  </a:effectLst>
                </a:rPr>
                <a:t>多企业合作</a:t>
              </a:r>
            </a:p>
          </p:txBody>
        </p:sp>
        <p:sp>
          <p:nvSpPr>
            <p:cNvPr id="38" name="handshake_215654">
              <a:extLst>
                <a:ext uri="{FF2B5EF4-FFF2-40B4-BE49-F238E27FC236}">
                  <a16:creationId xmlns:a16="http://schemas.microsoft.com/office/drawing/2014/main" id="{571F80C7-EDA5-4C6F-A659-F26D0E06C079}"/>
                </a:ext>
              </a:extLst>
            </p:cNvPr>
            <p:cNvSpPr/>
            <p:nvPr/>
          </p:nvSpPr>
          <p:spPr>
            <a:xfrm>
              <a:off x="5896588" y="2936734"/>
              <a:ext cx="438940" cy="285812"/>
            </a:xfrm>
            <a:custGeom>
              <a:avLst/>
              <a:gdLst>
                <a:gd name="connsiteX0" fmla="*/ 507965 w 608866"/>
                <a:gd name="connsiteY0" fmla="*/ 18729 h 396458"/>
                <a:gd name="connsiteX1" fmla="*/ 446431 w 608866"/>
                <a:gd name="connsiteY1" fmla="*/ 48705 h 396458"/>
                <a:gd name="connsiteX2" fmla="*/ 529567 w 608866"/>
                <a:gd name="connsiteY2" fmla="*/ 218473 h 396458"/>
                <a:gd name="connsiteX3" fmla="*/ 591008 w 608866"/>
                <a:gd name="connsiteY3" fmla="*/ 188404 h 396458"/>
                <a:gd name="connsiteX4" fmla="*/ 78381 w 608866"/>
                <a:gd name="connsiteY4" fmla="*/ 16926 h 396458"/>
                <a:gd name="connsiteX5" fmla="*/ 17038 w 608866"/>
                <a:gd name="connsiteY5" fmla="*/ 195704 h 396458"/>
                <a:gd name="connsiteX6" fmla="*/ 81841 w 608866"/>
                <a:gd name="connsiteY6" fmla="*/ 217841 h 396458"/>
                <a:gd name="connsiteX7" fmla="*/ 143185 w 608866"/>
                <a:gd name="connsiteY7" fmla="*/ 39343 h 396458"/>
                <a:gd name="connsiteX8" fmla="*/ 142905 w 608866"/>
                <a:gd name="connsiteY8" fmla="*/ 39250 h 396458"/>
                <a:gd name="connsiteX9" fmla="*/ 141409 w 608866"/>
                <a:gd name="connsiteY9" fmla="*/ 38502 h 396458"/>
                <a:gd name="connsiteX10" fmla="*/ 513856 w 608866"/>
                <a:gd name="connsiteY10" fmla="*/ 1640 h 396458"/>
                <a:gd name="connsiteX11" fmla="*/ 518065 w 608866"/>
                <a:gd name="connsiteY11" fmla="*/ 5376 h 396458"/>
                <a:gd name="connsiteX12" fmla="*/ 608121 w 608866"/>
                <a:gd name="connsiteY12" fmla="*/ 188030 h 396458"/>
                <a:gd name="connsiteX13" fmla="*/ 604661 w 608866"/>
                <a:gd name="connsiteY13" fmla="*/ 198022 h 396458"/>
                <a:gd name="connsiteX14" fmla="*/ 530689 w 608866"/>
                <a:gd name="connsiteY14" fmla="*/ 234161 h 396458"/>
                <a:gd name="connsiteX15" fmla="*/ 498146 w 608866"/>
                <a:gd name="connsiteY15" fmla="*/ 264043 h 396458"/>
                <a:gd name="connsiteX16" fmla="*/ 411455 w 608866"/>
                <a:gd name="connsiteY16" fmla="*/ 323153 h 396458"/>
                <a:gd name="connsiteX17" fmla="*/ 268000 w 608866"/>
                <a:gd name="connsiteY17" fmla="*/ 393283 h 396458"/>
                <a:gd name="connsiteX18" fmla="*/ 254160 w 608866"/>
                <a:gd name="connsiteY18" fmla="*/ 396458 h 396458"/>
                <a:gd name="connsiteX19" fmla="*/ 243780 w 608866"/>
                <a:gd name="connsiteY19" fmla="*/ 394777 h 396458"/>
                <a:gd name="connsiteX20" fmla="*/ 225544 w 608866"/>
                <a:gd name="connsiteY20" fmla="*/ 378715 h 396458"/>
                <a:gd name="connsiteX21" fmla="*/ 222458 w 608866"/>
                <a:gd name="connsiteY21" fmla="*/ 361627 h 396458"/>
                <a:gd name="connsiteX22" fmla="*/ 208898 w 608866"/>
                <a:gd name="connsiteY22" fmla="*/ 368350 h 396458"/>
                <a:gd name="connsiteX23" fmla="*/ 195057 w 608866"/>
                <a:gd name="connsiteY23" fmla="*/ 371618 h 396458"/>
                <a:gd name="connsiteX24" fmla="*/ 166628 w 608866"/>
                <a:gd name="connsiteY24" fmla="*/ 353876 h 396458"/>
                <a:gd name="connsiteX25" fmla="*/ 163823 w 608866"/>
                <a:gd name="connsiteY25" fmla="*/ 334826 h 396458"/>
                <a:gd name="connsiteX26" fmla="*/ 159708 w 608866"/>
                <a:gd name="connsiteY26" fmla="*/ 335106 h 396458"/>
                <a:gd name="connsiteX27" fmla="*/ 131279 w 608866"/>
                <a:gd name="connsiteY27" fmla="*/ 317457 h 396458"/>
                <a:gd name="connsiteX28" fmla="*/ 137544 w 608866"/>
                <a:gd name="connsiteY28" fmla="*/ 281038 h 396458"/>
                <a:gd name="connsiteX29" fmla="*/ 124172 w 608866"/>
                <a:gd name="connsiteY29" fmla="*/ 267218 h 396458"/>
                <a:gd name="connsiteX30" fmla="*/ 122675 w 608866"/>
                <a:gd name="connsiteY30" fmla="*/ 243125 h 396458"/>
                <a:gd name="connsiteX31" fmla="*/ 138760 w 608866"/>
                <a:gd name="connsiteY31" fmla="*/ 224916 h 396458"/>
                <a:gd name="connsiteX32" fmla="*/ 193561 w 608866"/>
                <a:gd name="connsiteY32" fmla="*/ 198115 h 396458"/>
                <a:gd name="connsiteX33" fmla="*/ 203474 w 608866"/>
                <a:gd name="connsiteY33" fmla="*/ 201664 h 396458"/>
                <a:gd name="connsiteX34" fmla="*/ 200014 w 608866"/>
                <a:gd name="connsiteY34" fmla="*/ 211562 h 396458"/>
                <a:gd name="connsiteX35" fmla="*/ 145306 w 608866"/>
                <a:gd name="connsiteY35" fmla="*/ 238363 h 396458"/>
                <a:gd name="connsiteX36" fmla="*/ 136796 w 608866"/>
                <a:gd name="connsiteY36" fmla="*/ 247981 h 396458"/>
                <a:gd name="connsiteX37" fmla="*/ 137544 w 608866"/>
                <a:gd name="connsiteY37" fmla="*/ 260681 h 396458"/>
                <a:gd name="connsiteX38" fmla="*/ 147177 w 608866"/>
                <a:gd name="connsiteY38" fmla="*/ 269085 h 396458"/>
                <a:gd name="connsiteX39" fmla="*/ 159895 w 608866"/>
                <a:gd name="connsiteY39" fmla="*/ 268338 h 396458"/>
                <a:gd name="connsiteX40" fmla="*/ 196741 w 608866"/>
                <a:gd name="connsiteY40" fmla="*/ 250316 h 396458"/>
                <a:gd name="connsiteX41" fmla="*/ 262951 w 608866"/>
                <a:gd name="connsiteY41" fmla="*/ 217912 h 396458"/>
                <a:gd name="connsiteX42" fmla="*/ 272957 w 608866"/>
                <a:gd name="connsiteY42" fmla="*/ 221461 h 396458"/>
                <a:gd name="connsiteX43" fmla="*/ 269497 w 608866"/>
                <a:gd name="connsiteY43" fmla="*/ 231359 h 396458"/>
                <a:gd name="connsiteX44" fmla="*/ 166348 w 608866"/>
                <a:gd name="connsiteY44" fmla="*/ 281785 h 396458"/>
                <a:gd name="connsiteX45" fmla="*/ 152133 w 608866"/>
                <a:gd name="connsiteY45" fmla="*/ 288789 h 396458"/>
                <a:gd name="connsiteX46" fmla="*/ 144558 w 608866"/>
                <a:gd name="connsiteY46" fmla="*/ 311107 h 396458"/>
                <a:gd name="connsiteX47" fmla="*/ 166815 w 608866"/>
                <a:gd name="connsiteY47" fmla="*/ 318671 h 396458"/>
                <a:gd name="connsiteX48" fmla="*/ 180936 w 608866"/>
                <a:gd name="connsiteY48" fmla="*/ 311854 h 396458"/>
                <a:gd name="connsiteX49" fmla="*/ 210862 w 608866"/>
                <a:gd name="connsiteY49" fmla="*/ 297287 h 396458"/>
                <a:gd name="connsiteX50" fmla="*/ 296149 w 608866"/>
                <a:gd name="connsiteY50" fmla="*/ 255545 h 396458"/>
                <a:gd name="connsiteX51" fmla="*/ 306155 w 608866"/>
                <a:gd name="connsiteY51" fmla="*/ 259000 h 396458"/>
                <a:gd name="connsiteX52" fmla="*/ 302602 w 608866"/>
                <a:gd name="connsiteY52" fmla="*/ 268992 h 396458"/>
                <a:gd name="connsiteX53" fmla="*/ 187389 w 608866"/>
                <a:gd name="connsiteY53" fmla="*/ 325301 h 396458"/>
                <a:gd name="connsiteX54" fmla="*/ 179814 w 608866"/>
                <a:gd name="connsiteY54" fmla="*/ 347526 h 396458"/>
                <a:gd name="connsiteX55" fmla="*/ 202165 w 608866"/>
                <a:gd name="connsiteY55" fmla="*/ 355183 h 396458"/>
                <a:gd name="connsiteX56" fmla="*/ 241629 w 608866"/>
                <a:gd name="connsiteY56" fmla="*/ 335853 h 396458"/>
                <a:gd name="connsiteX57" fmla="*/ 320089 w 608866"/>
                <a:gd name="connsiteY57" fmla="*/ 297473 h 396458"/>
                <a:gd name="connsiteX58" fmla="*/ 330096 w 608866"/>
                <a:gd name="connsiteY58" fmla="*/ 301022 h 396458"/>
                <a:gd name="connsiteX59" fmla="*/ 326542 w 608866"/>
                <a:gd name="connsiteY59" fmla="*/ 310920 h 396458"/>
                <a:gd name="connsiteX60" fmla="*/ 246398 w 608866"/>
                <a:gd name="connsiteY60" fmla="*/ 350141 h 396458"/>
                <a:gd name="connsiteX61" fmla="*/ 237888 w 608866"/>
                <a:gd name="connsiteY61" fmla="*/ 359759 h 396458"/>
                <a:gd name="connsiteX62" fmla="*/ 238636 w 608866"/>
                <a:gd name="connsiteY62" fmla="*/ 372459 h 396458"/>
                <a:gd name="connsiteX63" fmla="*/ 248268 w 608866"/>
                <a:gd name="connsiteY63" fmla="*/ 380957 h 396458"/>
                <a:gd name="connsiteX64" fmla="*/ 260987 w 608866"/>
                <a:gd name="connsiteY64" fmla="*/ 380210 h 396458"/>
                <a:gd name="connsiteX65" fmla="*/ 404535 w 608866"/>
                <a:gd name="connsiteY65" fmla="*/ 310080 h 396458"/>
                <a:gd name="connsiteX66" fmla="*/ 487672 w 608866"/>
                <a:gd name="connsiteY66" fmla="*/ 253397 h 396458"/>
                <a:gd name="connsiteX67" fmla="*/ 516942 w 608866"/>
                <a:gd name="connsiteY67" fmla="*/ 226690 h 396458"/>
                <a:gd name="connsiteX68" fmla="*/ 429691 w 608866"/>
                <a:gd name="connsiteY68" fmla="*/ 48611 h 396458"/>
                <a:gd name="connsiteX69" fmla="*/ 433151 w 608866"/>
                <a:gd name="connsiteY69" fmla="*/ 38619 h 396458"/>
                <a:gd name="connsiteX70" fmla="*/ 508152 w 608866"/>
                <a:gd name="connsiteY70" fmla="*/ 2014 h 396458"/>
                <a:gd name="connsiteX71" fmla="*/ 513856 w 608866"/>
                <a:gd name="connsiteY71" fmla="*/ 1640 h 396458"/>
                <a:gd name="connsiteX72" fmla="*/ 76137 w 608866"/>
                <a:gd name="connsiteY72" fmla="*/ 393 h 396458"/>
                <a:gd name="connsiteX73" fmla="*/ 154874 w 608866"/>
                <a:gd name="connsiteY73" fmla="*/ 27200 h 396458"/>
                <a:gd name="connsiteX74" fmla="*/ 156744 w 608866"/>
                <a:gd name="connsiteY74" fmla="*/ 28134 h 396458"/>
                <a:gd name="connsiteX75" fmla="*/ 170023 w 608866"/>
                <a:gd name="connsiteY75" fmla="*/ 32898 h 396458"/>
                <a:gd name="connsiteX76" fmla="*/ 203781 w 608866"/>
                <a:gd name="connsiteY76" fmla="*/ 31030 h 396458"/>
                <a:gd name="connsiteX77" fmla="*/ 211542 w 608866"/>
                <a:gd name="connsiteY77" fmla="*/ 27294 h 396458"/>
                <a:gd name="connsiteX78" fmla="*/ 256427 w 608866"/>
                <a:gd name="connsiteY78" fmla="*/ 24585 h 396458"/>
                <a:gd name="connsiteX79" fmla="*/ 410347 w 608866"/>
                <a:gd name="connsiteY79" fmla="*/ 77639 h 396458"/>
                <a:gd name="connsiteX80" fmla="*/ 415397 w 608866"/>
                <a:gd name="connsiteY80" fmla="*/ 84831 h 396458"/>
                <a:gd name="connsiteX81" fmla="*/ 395946 w 608866"/>
                <a:gd name="connsiteY81" fmla="*/ 124809 h 396458"/>
                <a:gd name="connsiteX82" fmla="*/ 351528 w 608866"/>
                <a:gd name="connsiteY82" fmla="*/ 127331 h 396458"/>
                <a:gd name="connsiteX83" fmla="*/ 294019 w 608866"/>
                <a:gd name="connsiteY83" fmla="*/ 107622 h 396458"/>
                <a:gd name="connsiteX84" fmla="*/ 249695 w 608866"/>
                <a:gd name="connsiteY84" fmla="*/ 161050 h 396458"/>
                <a:gd name="connsiteX85" fmla="*/ 209298 w 608866"/>
                <a:gd name="connsiteY85" fmla="*/ 170858 h 396458"/>
                <a:gd name="connsiteX86" fmla="*/ 167966 w 608866"/>
                <a:gd name="connsiteY86" fmla="*/ 163385 h 396458"/>
                <a:gd name="connsiteX87" fmla="*/ 163384 w 608866"/>
                <a:gd name="connsiteY87" fmla="*/ 153951 h 396458"/>
                <a:gd name="connsiteX88" fmla="*/ 172828 w 608866"/>
                <a:gd name="connsiteY88" fmla="*/ 149375 h 396458"/>
                <a:gd name="connsiteX89" fmla="*/ 242588 w 608866"/>
                <a:gd name="connsiteY89" fmla="*/ 148067 h 396458"/>
                <a:gd name="connsiteX90" fmla="*/ 282237 w 608866"/>
                <a:gd name="connsiteY90" fmla="*/ 96414 h 396458"/>
                <a:gd name="connsiteX91" fmla="*/ 285977 w 608866"/>
                <a:gd name="connsiteY91" fmla="*/ 91650 h 396458"/>
                <a:gd name="connsiteX92" fmla="*/ 291962 w 608866"/>
                <a:gd name="connsiteY92" fmla="*/ 91183 h 396458"/>
                <a:gd name="connsiteX93" fmla="*/ 356672 w 608866"/>
                <a:gd name="connsiteY93" fmla="*/ 113227 h 396458"/>
                <a:gd name="connsiteX94" fmla="*/ 387530 w 608866"/>
                <a:gd name="connsiteY94" fmla="*/ 112573 h 396458"/>
                <a:gd name="connsiteX95" fmla="*/ 399874 w 608866"/>
                <a:gd name="connsiteY95" fmla="*/ 89782 h 396458"/>
                <a:gd name="connsiteX96" fmla="*/ 251658 w 608866"/>
                <a:gd name="connsiteY96" fmla="*/ 38782 h 396458"/>
                <a:gd name="connsiteX97" fmla="*/ 218275 w 608866"/>
                <a:gd name="connsiteY97" fmla="*/ 40837 h 396458"/>
                <a:gd name="connsiteX98" fmla="*/ 210513 w 608866"/>
                <a:gd name="connsiteY98" fmla="*/ 44574 h 396458"/>
                <a:gd name="connsiteX99" fmla="*/ 165160 w 608866"/>
                <a:gd name="connsiteY99" fmla="*/ 47189 h 396458"/>
                <a:gd name="connsiteX100" fmla="*/ 157118 w 608866"/>
                <a:gd name="connsiteY100" fmla="*/ 44387 h 396458"/>
                <a:gd name="connsiteX101" fmla="*/ 93437 w 608866"/>
                <a:gd name="connsiteY101" fmla="*/ 229890 h 396458"/>
                <a:gd name="connsiteX102" fmla="*/ 89696 w 608866"/>
                <a:gd name="connsiteY102" fmla="*/ 234187 h 396458"/>
                <a:gd name="connsiteX103" fmla="*/ 86423 w 608866"/>
                <a:gd name="connsiteY103" fmla="*/ 234934 h 396458"/>
                <a:gd name="connsiteX104" fmla="*/ 83992 w 608866"/>
                <a:gd name="connsiteY104" fmla="*/ 234374 h 396458"/>
                <a:gd name="connsiteX105" fmla="*/ 5068 w 608866"/>
                <a:gd name="connsiteY105" fmla="*/ 207379 h 396458"/>
                <a:gd name="connsiteX106" fmla="*/ 393 w 608866"/>
                <a:gd name="connsiteY106" fmla="*/ 197945 h 396458"/>
                <a:gd name="connsiteX107" fmla="*/ 66599 w 608866"/>
                <a:gd name="connsiteY107" fmla="*/ 4970 h 396458"/>
                <a:gd name="connsiteX108" fmla="*/ 70339 w 608866"/>
                <a:gd name="connsiteY108" fmla="*/ 766 h 396458"/>
                <a:gd name="connsiteX109" fmla="*/ 76137 w 608866"/>
                <a:gd name="connsiteY109" fmla="*/ 393 h 39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608866" h="396458">
                  <a:moveTo>
                    <a:pt x="507965" y="18729"/>
                  </a:moveTo>
                  <a:lnTo>
                    <a:pt x="446431" y="48705"/>
                  </a:lnTo>
                  <a:lnTo>
                    <a:pt x="529567" y="218473"/>
                  </a:lnTo>
                  <a:lnTo>
                    <a:pt x="591008" y="188404"/>
                  </a:lnTo>
                  <a:close/>
                  <a:moveTo>
                    <a:pt x="78381" y="16926"/>
                  </a:moveTo>
                  <a:lnTo>
                    <a:pt x="17038" y="195704"/>
                  </a:lnTo>
                  <a:lnTo>
                    <a:pt x="81841" y="217841"/>
                  </a:lnTo>
                  <a:lnTo>
                    <a:pt x="143185" y="39343"/>
                  </a:lnTo>
                  <a:lnTo>
                    <a:pt x="142905" y="39250"/>
                  </a:lnTo>
                  <a:lnTo>
                    <a:pt x="141409" y="38502"/>
                  </a:lnTo>
                  <a:close/>
                  <a:moveTo>
                    <a:pt x="513856" y="1640"/>
                  </a:moveTo>
                  <a:cubicBezTo>
                    <a:pt x="515727" y="2294"/>
                    <a:pt x="517223" y="3695"/>
                    <a:pt x="518065" y="5376"/>
                  </a:cubicBezTo>
                  <a:lnTo>
                    <a:pt x="608121" y="188030"/>
                  </a:lnTo>
                  <a:cubicBezTo>
                    <a:pt x="609898" y="191765"/>
                    <a:pt x="608402" y="196154"/>
                    <a:pt x="604661" y="198022"/>
                  </a:cubicBezTo>
                  <a:lnTo>
                    <a:pt x="530689" y="234161"/>
                  </a:lnTo>
                  <a:lnTo>
                    <a:pt x="498146" y="264043"/>
                  </a:lnTo>
                  <a:cubicBezTo>
                    <a:pt x="472241" y="287762"/>
                    <a:pt x="443158" y="307745"/>
                    <a:pt x="411455" y="323153"/>
                  </a:cubicBezTo>
                  <a:lnTo>
                    <a:pt x="268000" y="393283"/>
                  </a:lnTo>
                  <a:cubicBezTo>
                    <a:pt x="263605" y="395337"/>
                    <a:pt x="258836" y="396458"/>
                    <a:pt x="254160" y="396458"/>
                  </a:cubicBezTo>
                  <a:cubicBezTo>
                    <a:pt x="250606" y="396458"/>
                    <a:pt x="247146" y="395898"/>
                    <a:pt x="243780" y="394777"/>
                  </a:cubicBezTo>
                  <a:cubicBezTo>
                    <a:pt x="235831" y="391976"/>
                    <a:pt x="229284" y="386279"/>
                    <a:pt x="225544" y="378715"/>
                  </a:cubicBezTo>
                  <a:cubicBezTo>
                    <a:pt x="222832" y="373299"/>
                    <a:pt x="221803" y="367510"/>
                    <a:pt x="222458" y="361627"/>
                  </a:cubicBezTo>
                  <a:lnTo>
                    <a:pt x="208898" y="368350"/>
                  </a:lnTo>
                  <a:cubicBezTo>
                    <a:pt x="204409" y="370591"/>
                    <a:pt x="199640" y="371618"/>
                    <a:pt x="195057" y="371618"/>
                  </a:cubicBezTo>
                  <a:cubicBezTo>
                    <a:pt x="183274" y="371618"/>
                    <a:pt x="172052" y="365082"/>
                    <a:pt x="166628" y="353876"/>
                  </a:cubicBezTo>
                  <a:cubicBezTo>
                    <a:pt x="163636" y="347713"/>
                    <a:pt x="162888" y="341083"/>
                    <a:pt x="163823" y="334826"/>
                  </a:cubicBezTo>
                  <a:cubicBezTo>
                    <a:pt x="162513" y="335013"/>
                    <a:pt x="161111" y="335106"/>
                    <a:pt x="159708" y="335106"/>
                  </a:cubicBezTo>
                  <a:cubicBezTo>
                    <a:pt x="148018" y="335106"/>
                    <a:pt x="136796" y="328663"/>
                    <a:pt x="131279" y="317457"/>
                  </a:cubicBezTo>
                  <a:cubicBezTo>
                    <a:pt x="125200" y="304944"/>
                    <a:pt x="128099" y="290376"/>
                    <a:pt x="137544" y="281038"/>
                  </a:cubicBezTo>
                  <a:cubicBezTo>
                    <a:pt x="131840" y="277957"/>
                    <a:pt x="127071" y="273194"/>
                    <a:pt x="124172" y="267218"/>
                  </a:cubicBezTo>
                  <a:cubicBezTo>
                    <a:pt x="120431" y="259654"/>
                    <a:pt x="119963" y="251063"/>
                    <a:pt x="122675" y="243125"/>
                  </a:cubicBezTo>
                  <a:cubicBezTo>
                    <a:pt x="125481" y="235094"/>
                    <a:pt x="131185" y="228651"/>
                    <a:pt x="138760" y="224916"/>
                  </a:cubicBezTo>
                  <a:lnTo>
                    <a:pt x="193561" y="198115"/>
                  </a:lnTo>
                  <a:cubicBezTo>
                    <a:pt x="197115" y="196434"/>
                    <a:pt x="201603" y="197929"/>
                    <a:pt x="203474" y="201664"/>
                  </a:cubicBezTo>
                  <a:cubicBezTo>
                    <a:pt x="205251" y="205399"/>
                    <a:pt x="203754" y="209695"/>
                    <a:pt x="200014" y="211562"/>
                  </a:cubicBezTo>
                  <a:lnTo>
                    <a:pt x="145306" y="238363"/>
                  </a:lnTo>
                  <a:cubicBezTo>
                    <a:pt x="141285" y="240324"/>
                    <a:pt x="138293" y="243686"/>
                    <a:pt x="136796" y="247981"/>
                  </a:cubicBezTo>
                  <a:cubicBezTo>
                    <a:pt x="135300" y="252183"/>
                    <a:pt x="135581" y="256666"/>
                    <a:pt x="137544" y="260681"/>
                  </a:cubicBezTo>
                  <a:cubicBezTo>
                    <a:pt x="139508" y="264603"/>
                    <a:pt x="142875" y="267591"/>
                    <a:pt x="147177" y="269085"/>
                  </a:cubicBezTo>
                  <a:cubicBezTo>
                    <a:pt x="151385" y="270580"/>
                    <a:pt x="155874" y="270393"/>
                    <a:pt x="159895" y="268338"/>
                  </a:cubicBezTo>
                  <a:lnTo>
                    <a:pt x="196741" y="250316"/>
                  </a:lnTo>
                  <a:lnTo>
                    <a:pt x="262951" y="217912"/>
                  </a:lnTo>
                  <a:cubicBezTo>
                    <a:pt x="266598" y="216231"/>
                    <a:pt x="271087" y="217725"/>
                    <a:pt x="272957" y="221461"/>
                  </a:cubicBezTo>
                  <a:cubicBezTo>
                    <a:pt x="274734" y="225196"/>
                    <a:pt x="273237" y="229492"/>
                    <a:pt x="269497" y="231359"/>
                  </a:cubicBezTo>
                  <a:lnTo>
                    <a:pt x="166348" y="281785"/>
                  </a:lnTo>
                  <a:lnTo>
                    <a:pt x="152133" y="288789"/>
                  </a:lnTo>
                  <a:cubicBezTo>
                    <a:pt x="143904" y="292804"/>
                    <a:pt x="140537" y="302890"/>
                    <a:pt x="144558" y="311107"/>
                  </a:cubicBezTo>
                  <a:cubicBezTo>
                    <a:pt x="148486" y="319325"/>
                    <a:pt x="158586" y="322686"/>
                    <a:pt x="166815" y="318671"/>
                  </a:cubicBezTo>
                  <a:lnTo>
                    <a:pt x="180936" y="311854"/>
                  </a:lnTo>
                  <a:lnTo>
                    <a:pt x="210862" y="297287"/>
                  </a:lnTo>
                  <a:lnTo>
                    <a:pt x="296149" y="255545"/>
                  </a:lnTo>
                  <a:cubicBezTo>
                    <a:pt x="299796" y="253771"/>
                    <a:pt x="304285" y="255265"/>
                    <a:pt x="306155" y="259000"/>
                  </a:cubicBezTo>
                  <a:cubicBezTo>
                    <a:pt x="307839" y="262735"/>
                    <a:pt x="306342" y="267124"/>
                    <a:pt x="302602" y="268992"/>
                  </a:cubicBezTo>
                  <a:lnTo>
                    <a:pt x="187389" y="325301"/>
                  </a:lnTo>
                  <a:cubicBezTo>
                    <a:pt x="179159" y="329410"/>
                    <a:pt x="175793" y="339308"/>
                    <a:pt x="179814" y="347526"/>
                  </a:cubicBezTo>
                  <a:cubicBezTo>
                    <a:pt x="183835" y="355744"/>
                    <a:pt x="193935" y="359105"/>
                    <a:pt x="202165" y="355183"/>
                  </a:cubicBezTo>
                  <a:lnTo>
                    <a:pt x="241629" y="335853"/>
                  </a:lnTo>
                  <a:lnTo>
                    <a:pt x="320089" y="297473"/>
                  </a:lnTo>
                  <a:cubicBezTo>
                    <a:pt x="323737" y="295793"/>
                    <a:pt x="328225" y="297287"/>
                    <a:pt x="330096" y="301022"/>
                  </a:cubicBezTo>
                  <a:cubicBezTo>
                    <a:pt x="331779" y="304757"/>
                    <a:pt x="330283" y="309053"/>
                    <a:pt x="326542" y="310920"/>
                  </a:cubicBezTo>
                  <a:lnTo>
                    <a:pt x="246398" y="350141"/>
                  </a:lnTo>
                  <a:cubicBezTo>
                    <a:pt x="242377" y="352195"/>
                    <a:pt x="239384" y="355557"/>
                    <a:pt x="237888" y="359759"/>
                  </a:cubicBezTo>
                  <a:cubicBezTo>
                    <a:pt x="236392" y="363961"/>
                    <a:pt x="236672" y="368444"/>
                    <a:pt x="238636" y="372459"/>
                  </a:cubicBezTo>
                  <a:cubicBezTo>
                    <a:pt x="240694" y="376474"/>
                    <a:pt x="244060" y="379463"/>
                    <a:pt x="248268" y="380957"/>
                  </a:cubicBezTo>
                  <a:cubicBezTo>
                    <a:pt x="252477" y="382451"/>
                    <a:pt x="256965" y="382171"/>
                    <a:pt x="260987" y="380210"/>
                  </a:cubicBezTo>
                  <a:lnTo>
                    <a:pt x="404535" y="310080"/>
                  </a:lnTo>
                  <a:cubicBezTo>
                    <a:pt x="434835" y="295232"/>
                    <a:pt x="462890" y="276182"/>
                    <a:pt x="487672" y="253397"/>
                  </a:cubicBezTo>
                  <a:lnTo>
                    <a:pt x="516942" y="226690"/>
                  </a:lnTo>
                  <a:lnTo>
                    <a:pt x="429691" y="48611"/>
                  </a:lnTo>
                  <a:cubicBezTo>
                    <a:pt x="427914" y="44876"/>
                    <a:pt x="429411" y="40487"/>
                    <a:pt x="433151" y="38619"/>
                  </a:cubicBezTo>
                  <a:lnTo>
                    <a:pt x="508152" y="2014"/>
                  </a:lnTo>
                  <a:cubicBezTo>
                    <a:pt x="509835" y="1173"/>
                    <a:pt x="511986" y="1080"/>
                    <a:pt x="513856" y="1640"/>
                  </a:cubicBezTo>
                  <a:close/>
                  <a:moveTo>
                    <a:pt x="76137" y="393"/>
                  </a:moveTo>
                  <a:lnTo>
                    <a:pt x="154874" y="27200"/>
                  </a:lnTo>
                  <a:cubicBezTo>
                    <a:pt x="155529" y="27387"/>
                    <a:pt x="156183" y="27761"/>
                    <a:pt x="156744" y="28134"/>
                  </a:cubicBezTo>
                  <a:lnTo>
                    <a:pt x="170023" y="32898"/>
                  </a:lnTo>
                  <a:cubicBezTo>
                    <a:pt x="180964" y="36914"/>
                    <a:pt x="193307" y="36167"/>
                    <a:pt x="203781" y="31030"/>
                  </a:cubicBezTo>
                  <a:lnTo>
                    <a:pt x="211542" y="27294"/>
                  </a:lnTo>
                  <a:cubicBezTo>
                    <a:pt x="225475" y="20568"/>
                    <a:pt x="241840" y="19541"/>
                    <a:pt x="256427" y="24585"/>
                  </a:cubicBezTo>
                  <a:lnTo>
                    <a:pt x="410347" y="77639"/>
                  </a:lnTo>
                  <a:cubicBezTo>
                    <a:pt x="413339" y="78573"/>
                    <a:pt x="415490" y="81562"/>
                    <a:pt x="415397" y="84831"/>
                  </a:cubicBezTo>
                  <a:cubicBezTo>
                    <a:pt x="415210" y="85952"/>
                    <a:pt x="414368" y="112106"/>
                    <a:pt x="395946" y="124809"/>
                  </a:cubicBezTo>
                  <a:cubicBezTo>
                    <a:pt x="384444" y="132655"/>
                    <a:pt x="369576" y="133496"/>
                    <a:pt x="351528" y="127331"/>
                  </a:cubicBezTo>
                  <a:lnTo>
                    <a:pt x="294019" y="107622"/>
                  </a:lnTo>
                  <a:cubicBezTo>
                    <a:pt x="289156" y="120606"/>
                    <a:pt x="276345" y="146759"/>
                    <a:pt x="249695" y="161050"/>
                  </a:cubicBezTo>
                  <a:cubicBezTo>
                    <a:pt x="237445" y="167682"/>
                    <a:pt x="223979" y="170858"/>
                    <a:pt x="209298" y="170858"/>
                  </a:cubicBezTo>
                  <a:cubicBezTo>
                    <a:pt x="196393" y="170858"/>
                    <a:pt x="182553" y="168429"/>
                    <a:pt x="167966" y="163385"/>
                  </a:cubicBezTo>
                  <a:cubicBezTo>
                    <a:pt x="164132" y="162078"/>
                    <a:pt x="161981" y="157781"/>
                    <a:pt x="163384" y="153951"/>
                  </a:cubicBezTo>
                  <a:cubicBezTo>
                    <a:pt x="164786" y="150122"/>
                    <a:pt x="168994" y="147974"/>
                    <a:pt x="172828" y="149375"/>
                  </a:cubicBezTo>
                  <a:cubicBezTo>
                    <a:pt x="200134" y="158715"/>
                    <a:pt x="223605" y="158342"/>
                    <a:pt x="242588" y="148067"/>
                  </a:cubicBezTo>
                  <a:cubicBezTo>
                    <a:pt x="272511" y="132188"/>
                    <a:pt x="282050" y="96787"/>
                    <a:pt x="282237" y="96414"/>
                  </a:cubicBezTo>
                  <a:cubicBezTo>
                    <a:pt x="282798" y="94452"/>
                    <a:pt x="284107" y="92677"/>
                    <a:pt x="285977" y="91650"/>
                  </a:cubicBezTo>
                  <a:cubicBezTo>
                    <a:pt x="287847" y="90716"/>
                    <a:pt x="289905" y="90529"/>
                    <a:pt x="291962" y="91183"/>
                  </a:cubicBezTo>
                  <a:lnTo>
                    <a:pt x="356672" y="113227"/>
                  </a:lnTo>
                  <a:cubicBezTo>
                    <a:pt x="369857" y="117804"/>
                    <a:pt x="380330" y="117617"/>
                    <a:pt x="387530" y="112573"/>
                  </a:cubicBezTo>
                  <a:cubicBezTo>
                    <a:pt x="395666" y="106968"/>
                    <a:pt x="398752" y="96320"/>
                    <a:pt x="399874" y="89782"/>
                  </a:cubicBezTo>
                  <a:lnTo>
                    <a:pt x="251658" y="38782"/>
                  </a:lnTo>
                  <a:cubicBezTo>
                    <a:pt x="240811" y="35046"/>
                    <a:pt x="228561" y="35794"/>
                    <a:pt x="218275" y="40837"/>
                  </a:cubicBezTo>
                  <a:lnTo>
                    <a:pt x="210513" y="44574"/>
                  </a:lnTo>
                  <a:cubicBezTo>
                    <a:pt x="196393" y="51486"/>
                    <a:pt x="179842" y="52420"/>
                    <a:pt x="165160" y="47189"/>
                  </a:cubicBezTo>
                  <a:lnTo>
                    <a:pt x="157118" y="44387"/>
                  </a:lnTo>
                  <a:lnTo>
                    <a:pt x="93437" y="229890"/>
                  </a:lnTo>
                  <a:cubicBezTo>
                    <a:pt x="92782" y="231758"/>
                    <a:pt x="91473" y="233253"/>
                    <a:pt x="89696" y="234187"/>
                  </a:cubicBezTo>
                  <a:cubicBezTo>
                    <a:pt x="88668" y="234654"/>
                    <a:pt x="87545" y="234934"/>
                    <a:pt x="86423" y="234934"/>
                  </a:cubicBezTo>
                  <a:cubicBezTo>
                    <a:pt x="85582" y="234934"/>
                    <a:pt x="84834" y="234747"/>
                    <a:pt x="83992" y="234374"/>
                  </a:cubicBezTo>
                  <a:lnTo>
                    <a:pt x="5068" y="207379"/>
                  </a:lnTo>
                  <a:cubicBezTo>
                    <a:pt x="1141" y="205978"/>
                    <a:pt x="-916" y="201775"/>
                    <a:pt x="393" y="197945"/>
                  </a:cubicBezTo>
                  <a:lnTo>
                    <a:pt x="66599" y="4970"/>
                  </a:lnTo>
                  <a:cubicBezTo>
                    <a:pt x="67254" y="3102"/>
                    <a:pt x="68656" y="1607"/>
                    <a:pt x="70339" y="766"/>
                  </a:cubicBezTo>
                  <a:cubicBezTo>
                    <a:pt x="72116" y="-74"/>
                    <a:pt x="74267" y="-261"/>
                    <a:pt x="76137" y="3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菱形 40">
              <a:extLst>
                <a:ext uri="{FF2B5EF4-FFF2-40B4-BE49-F238E27FC236}">
                  <a16:creationId xmlns:a16="http://schemas.microsoft.com/office/drawing/2014/main" id="{4EBF01D7-3C73-4C4B-AA09-91C9E431486A}"/>
                </a:ext>
              </a:extLst>
            </p:cNvPr>
            <p:cNvSpPr/>
            <p:nvPr/>
          </p:nvSpPr>
          <p:spPr>
            <a:xfrm>
              <a:off x="5728063" y="2660469"/>
              <a:ext cx="739820" cy="739759"/>
            </a:xfrm>
            <a:prstGeom prst="diamond">
              <a:avLst/>
            </a:prstGeom>
            <a:noFill/>
            <a:ln w="63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ffectLst>
                  <a:outerShdw blurRad="50800" dist="38100" dir="5400000" algn="t" rotWithShape="0">
                    <a:prstClr val="black"/>
                  </a:outerShdw>
                </a:effectLst>
                <a:latin typeface="思源黑体 CN Bold" panose="020B0800000000000000" pitchFamily="34" charset="-122"/>
                <a:ea typeface="思源黑体 CN Bold" panose="020B0800000000000000" pitchFamily="34" charset="-122"/>
              </a:endParaRPr>
            </a:p>
          </p:txBody>
        </p:sp>
      </p:grpSp>
      <p:grpSp>
        <p:nvGrpSpPr>
          <p:cNvPr id="53" name="组合 52">
            <a:extLst>
              <a:ext uri="{FF2B5EF4-FFF2-40B4-BE49-F238E27FC236}">
                <a16:creationId xmlns:a16="http://schemas.microsoft.com/office/drawing/2014/main" id="{8915A95D-24D4-497B-99E6-BC245EC67271}"/>
              </a:ext>
            </a:extLst>
          </p:cNvPr>
          <p:cNvGrpSpPr/>
          <p:nvPr/>
        </p:nvGrpSpPr>
        <p:grpSpPr>
          <a:xfrm>
            <a:off x="8970908" y="2358905"/>
            <a:ext cx="1352792" cy="1213661"/>
            <a:chOff x="8970908" y="2660469"/>
            <a:chExt cx="1352792" cy="1213661"/>
          </a:xfrm>
        </p:grpSpPr>
        <p:sp>
          <p:nvSpPr>
            <p:cNvPr id="24" name="文本框 23">
              <a:extLst>
                <a:ext uri="{FF2B5EF4-FFF2-40B4-BE49-F238E27FC236}">
                  <a16:creationId xmlns:a16="http://schemas.microsoft.com/office/drawing/2014/main" id="{04798EC3-8A15-4FDB-B8FB-E8154854AF1A}"/>
                </a:ext>
              </a:extLst>
            </p:cNvPr>
            <p:cNvSpPr txBox="1"/>
            <p:nvPr/>
          </p:nvSpPr>
          <p:spPr>
            <a:xfrm>
              <a:off x="8970908" y="3566353"/>
              <a:ext cx="1352792" cy="307777"/>
            </a:xfrm>
            <a:prstGeom prst="rect">
              <a:avLst/>
            </a:prstGeom>
            <a:noFill/>
          </p:spPr>
          <p:txBody>
            <a:bodyPr wrap="square" lIns="0" tIns="0" rIns="0" bIns="0" rtlCol="0">
              <a:spAutoFit/>
            </a:bodyPr>
            <a:lstStyle>
              <a:defPPr>
                <a:defRPr lang="zh-CN"/>
              </a:defPPr>
              <a:lvl1pPr>
                <a:defRPr sz="2000" b="1">
                  <a:solidFill>
                    <a:schemeClr val="bg1"/>
                  </a:solidFill>
                  <a:latin typeface="思源黑体 CN Bold" panose="020B0800000000000000" pitchFamily="34" charset="-122"/>
                  <a:ea typeface="思源黑体 CN Bold" panose="020B0800000000000000" pitchFamily="34" charset="-122"/>
                </a:defRPr>
              </a:lvl1pPr>
            </a:lstStyle>
            <a:p>
              <a:r>
                <a:rPr lang="zh-CN" altLang="en-US" b="0" dirty="0">
                  <a:effectLst>
                    <a:outerShdw blurRad="50800" dist="38100" dir="5400000" algn="t" rotWithShape="0">
                      <a:prstClr val="black">
                        <a:alpha val="40000"/>
                      </a:prstClr>
                    </a:outerShdw>
                  </a:effectLst>
                </a:rPr>
                <a:t>多渠道合作</a:t>
              </a:r>
            </a:p>
          </p:txBody>
        </p:sp>
        <p:sp>
          <p:nvSpPr>
            <p:cNvPr id="44" name="two-friends_85181">
              <a:extLst>
                <a:ext uri="{FF2B5EF4-FFF2-40B4-BE49-F238E27FC236}">
                  <a16:creationId xmlns:a16="http://schemas.microsoft.com/office/drawing/2014/main" id="{0A39494D-8EDD-4D4E-87D4-C2CA64B5E9C5}"/>
                </a:ext>
              </a:extLst>
            </p:cNvPr>
            <p:cNvSpPr/>
            <p:nvPr/>
          </p:nvSpPr>
          <p:spPr>
            <a:xfrm>
              <a:off x="9478418" y="2886997"/>
              <a:ext cx="337773" cy="286703"/>
            </a:xfrm>
            <a:custGeom>
              <a:avLst/>
              <a:gdLst>
                <a:gd name="connsiteX0" fmla="*/ 536947 w 607614"/>
                <a:gd name="connsiteY0" fmla="*/ 455071 h 515747"/>
                <a:gd name="connsiteX1" fmla="*/ 556685 w 607614"/>
                <a:gd name="connsiteY1" fmla="*/ 455071 h 515747"/>
                <a:gd name="connsiteX2" fmla="*/ 556685 w 607614"/>
                <a:gd name="connsiteY2" fmla="*/ 475540 h 515747"/>
                <a:gd name="connsiteX3" fmla="*/ 536947 w 607614"/>
                <a:gd name="connsiteY3" fmla="*/ 475540 h 515747"/>
                <a:gd name="connsiteX4" fmla="*/ 496009 w 607614"/>
                <a:gd name="connsiteY4" fmla="*/ 455071 h 515747"/>
                <a:gd name="connsiteX5" fmla="*/ 516478 w 607614"/>
                <a:gd name="connsiteY5" fmla="*/ 455071 h 515747"/>
                <a:gd name="connsiteX6" fmla="*/ 516478 w 607614"/>
                <a:gd name="connsiteY6" fmla="*/ 475540 h 515747"/>
                <a:gd name="connsiteX7" fmla="*/ 496009 w 607614"/>
                <a:gd name="connsiteY7" fmla="*/ 475540 h 515747"/>
                <a:gd name="connsiteX8" fmla="*/ 455680 w 607614"/>
                <a:gd name="connsiteY8" fmla="*/ 455071 h 515747"/>
                <a:gd name="connsiteX9" fmla="*/ 476271 w 607614"/>
                <a:gd name="connsiteY9" fmla="*/ 455071 h 515747"/>
                <a:gd name="connsiteX10" fmla="*/ 476271 w 607614"/>
                <a:gd name="connsiteY10" fmla="*/ 475540 h 515747"/>
                <a:gd name="connsiteX11" fmla="*/ 455680 w 607614"/>
                <a:gd name="connsiteY11" fmla="*/ 475540 h 515747"/>
                <a:gd name="connsiteX12" fmla="*/ 415473 w 607614"/>
                <a:gd name="connsiteY12" fmla="*/ 455071 h 515747"/>
                <a:gd name="connsiteX13" fmla="*/ 435211 w 607614"/>
                <a:gd name="connsiteY13" fmla="*/ 455071 h 515747"/>
                <a:gd name="connsiteX14" fmla="*/ 435211 w 607614"/>
                <a:gd name="connsiteY14" fmla="*/ 475540 h 515747"/>
                <a:gd name="connsiteX15" fmla="*/ 415473 w 607614"/>
                <a:gd name="connsiteY15" fmla="*/ 475540 h 515747"/>
                <a:gd name="connsiteX16" fmla="*/ 374413 w 607614"/>
                <a:gd name="connsiteY16" fmla="*/ 455071 h 515747"/>
                <a:gd name="connsiteX17" fmla="*/ 395004 w 607614"/>
                <a:gd name="connsiteY17" fmla="*/ 455071 h 515747"/>
                <a:gd name="connsiteX18" fmla="*/ 395004 w 607614"/>
                <a:gd name="connsiteY18" fmla="*/ 475540 h 515747"/>
                <a:gd name="connsiteX19" fmla="*/ 374413 w 607614"/>
                <a:gd name="connsiteY19" fmla="*/ 475540 h 515747"/>
                <a:gd name="connsiteX20" fmla="*/ 334206 w 607614"/>
                <a:gd name="connsiteY20" fmla="*/ 455071 h 515747"/>
                <a:gd name="connsiteX21" fmla="*/ 354675 w 607614"/>
                <a:gd name="connsiteY21" fmla="*/ 455071 h 515747"/>
                <a:gd name="connsiteX22" fmla="*/ 354675 w 607614"/>
                <a:gd name="connsiteY22" fmla="*/ 475540 h 515747"/>
                <a:gd name="connsiteX23" fmla="*/ 334206 w 607614"/>
                <a:gd name="connsiteY23" fmla="*/ 475540 h 515747"/>
                <a:gd name="connsiteX24" fmla="*/ 293999 w 607614"/>
                <a:gd name="connsiteY24" fmla="*/ 455071 h 515747"/>
                <a:gd name="connsiteX25" fmla="*/ 313737 w 607614"/>
                <a:gd name="connsiteY25" fmla="*/ 455071 h 515747"/>
                <a:gd name="connsiteX26" fmla="*/ 313737 w 607614"/>
                <a:gd name="connsiteY26" fmla="*/ 475540 h 515747"/>
                <a:gd name="connsiteX27" fmla="*/ 293999 w 607614"/>
                <a:gd name="connsiteY27" fmla="*/ 475540 h 515747"/>
                <a:gd name="connsiteX28" fmla="*/ 252939 w 607614"/>
                <a:gd name="connsiteY28" fmla="*/ 455071 h 515747"/>
                <a:gd name="connsiteX29" fmla="*/ 273408 w 607614"/>
                <a:gd name="connsiteY29" fmla="*/ 455071 h 515747"/>
                <a:gd name="connsiteX30" fmla="*/ 273408 w 607614"/>
                <a:gd name="connsiteY30" fmla="*/ 475540 h 515747"/>
                <a:gd name="connsiteX31" fmla="*/ 252939 w 607614"/>
                <a:gd name="connsiteY31" fmla="*/ 475540 h 515747"/>
                <a:gd name="connsiteX32" fmla="*/ 212732 w 607614"/>
                <a:gd name="connsiteY32" fmla="*/ 455071 h 515747"/>
                <a:gd name="connsiteX33" fmla="*/ 233201 w 607614"/>
                <a:gd name="connsiteY33" fmla="*/ 455071 h 515747"/>
                <a:gd name="connsiteX34" fmla="*/ 233201 w 607614"/>
                <a:gd name="connsiteY34" fmla="*/ 475540 h 515747"/>
                <a:gd name="connsiteX35" fmla="*/ 212732 w 607614"/>
                <a:gd name="connsiteY35" fmla="*/ 475540 h 515747"/>
                <a:gd name="connsiteX36" fmla="*/ 172403 w 607614"/>
                <a:gd name="connsiteY36" fmla="*/ 455071 h 515747"/>
                <a:gd name="connsiteX37" fmla="*/ 192141 w 607614"/>
                <a:gd name="connsiteY37" fmla="*/ 455071 h 515747"/>
                <a:gd name="connsiteX38" fmla="*/ 192141 w 607614"/>
                <a:gd name="connsiteY38" fmla="*/ 475540 h 515747"/>
                <a:gd name="connsiteX39" fmla="*/ 172403 w 607614"/>
                <a:gd name="connsiteY39" fmla="*/ 475540 h 515747"/>
                <a:gd name="connsiteX40" fmla="*/ 131343 w 607614"/>
                <a:gd name="connsiteY40" fmla="*/ 455071 h 515747"/>
                <a:gd name="connsiteX41" fmla="*/ 151934 w 607614"/>
                <a:gd name="connsiteY41" fmla="*/ 455071 h 515747"/>
                <a:gd name="connsiteX42" fmla="*/ 151934 w 607614"/>
                <a:gd name="connsiteY42" fmla="*/ 475540 h 515747"/>
                <a:gd name="connsiteX43" fmla="*/ 131343 w 607614"/>
                <a:gd name="connsiteY43" fmla="*/ 475540 h 515747"/>
                <a:gd name="connsiteX44" fmla="*/ 91136 w 607614"/>
                <a:gd name="connsiteY44" fmla="*/ 455071 h 515747"/>
                <a:gd name="connsiteX45" fmla="*/ 111605 w 607614"/>
                <a:gd name="connsiteY45" fmla="*/ 455071 h 515747"/>
                <a:gd name="connsiteX46" fmla="*/ 111605 w 607614"/>
                <a:gd name="connsiteY46" fmla="*/ 475540 h 515747"/>
                <a:gd name="connsiteX47" fmla="*/ 91136 w 607614"/>
                <a:gd name="connsiteY47" fmla="*/ 475540 h 515747"/>
                <a:gd name="connsiteX48" fmla="*/ 50929 w 607614"/>
                <a:gd name="connsiteY48" fmla="*/ 455071 h 515747"/>
                <a:gd name="connsiteX49" fmla="*/ 70667 w 607614"/>
                <a:gd name="connsiteY49" fmla="*/ 455071 h 515747"/>
                <a:gd name="connsiteX50" fmla="*/ 70667 w 607614"/>
                <a:gd name="connsiteY50" fmla="*/ 475540 h 515747"/>
                <a:gd name="connsiteX51" fmla="*/ 50929 w 607614"/>
                <a:gd name="connsiteY51" fmla="*/ 475540 h 515747"/>
                <a:gd name="connsiteX52" fmla="*/ 263513 w 607614"/>
                <a:gd name="connsiteY52" fmla="*/ 222235 h 515747"/>
                <a:gd name="connsiteX53" fmla="*/ 364531 w 607614"/>
                <a:gd name="connsiteY53" fmla="*/ 222235 h 515747"/>
                <a:gd name="connsiteX54" fmla="*/ 394913 w 607614"/>
                <a:gd name="connsiteY54" fmla="*/ 252573 h 515747"/>
                <a:gd name="connsiteX55" fmla="*/ 394913 w 607614"/>
                <a:gd name="connsiteY55" fmla="*/ 333727 h 515747"/>
                <a:gd name="connsiteX56" fmla="*/ 404787 w 607614"/>
                <a:gd name="connsiteY56" fmla="*/ 343587 h 515747"/>
                <a:gd name="connsiteX57" fmla="*/ 506565 w 607614"/>
                <a:gd name="connsiteY57" fmla="*/ 343587 h 515747"/>
                <a:gd name="connsiteX58" fmla="*/ 516439 w 607614"/>
                <a:gd name="connsiteY58" fmla="*/ 333727 h 515747"/>
                <a:gd name="connsiteX59" fmla="*/ 516439 w 607614"/>
                <a:gd name="connsiteY59" fmla="*/ 293529 h 515747"/>
                <a:gd name="connsiteX60" fmla="*/ 536947 w 607614"/>
                <a:gd name="connsiteY60" fmla="*/ 293529 h 515747"/>
                <a:gd name="connsiteX61" fmla="*/ 536947 w 607614"/>
                <a:gd name="connsiteY61" fmla="*/ 333727 h 515747"/>
                <a:gd name="connsiteX62" fmla="*/ 506565 w 607614"/>
                <a:gd name="connsiteY62" fmla="*/ 364065 h 515747"/>
                <a:gd name="connsiteX63" fmla="*/ 404787 w 607614"/>
                <a:gd name="connsiteY63" fmla="*/ 364065 h 515747"/>
                <a:gd name="connsiteX64" fmla="*/ 374405 w 607614"/>
                <a:gd name="connsiteY64" fmla="*/ 333727 h 515747"/>
                <a:gd name="connsiteX65" fmla="*/ 374405 w 607614"/>
                <a:gd name="connsiteY65" fmla="*/ 252573 h 515747"/>
                <a:gd name="connsiteX66" fmla="*/ 364531 w 607614"/>
                <a:gd name="connsiteY66" fmla="*/ 242713 h 515747"/>
                <a:gd name="connsiteX67" fmla="*/ 263513 w 607614"/>
                <a:gd name="connsiteY67" fmla="*/ 242713 h 515747"/>
                <a:gd name="connsiteX68" fmla="*/ 252879 w 607614"/>
                <a:gd name="connsiteY68" fmla="*/ 252573 h 515747"/>
                <a:gd name="connsiteX69" fmla="*/ 252879 w 607614"/>
                <a:gd name="connsiteY69" fmla="*/ 293529 h 515747"/>
                <a:gd name="connsiteX70" fmla="*/ 263513 w 607614"/>
                <a:gd name="connsiteY70" fmla="*/ 303389 h 515747"/>
                <a:gd name="connsiteX71" fmla="*/ 293894 w 607614"/>
                <a:gd name="connsiteY71" fmla="*/ 333727 h 515747"/>
                <a:gd name="connsiteX72" fmla="*/ 293894 w 607614"/>
                <a:gd name="connsiteY72" fmla="*/ 373925 h 515747"/>
                <a:gd name="connsiteX73" fmla="*/ 263513 w 607614"/>
                <a:gd name="connsiteY73" fmla="*/ 404263 h 515747"/>
                <a:gd name="connsiteX74" fmla="*/ 161734 w 607614"/>
                <a:gd name="connsiteY74" fmla="*/ 404263 h 515747"/>
                <a:gd name="connsiteX75" fmla="*/ 131353 w 607614"/>
                <a:gd name="connsiteY75" fmla="*/ 373925 h 515747"/>
                <a:gd name="connsiteX76" fmla="*/ 131353 w 607614"/>
                <a:gd name="connsiteY76" fmla="*/ 343587 h 515747"/>
                <a:gd name="connsiteX77" fmla="*/ 111605 w 607614"/>
                <a:gd name="connsiteY77" fmla="*/ 343587 h 515747"/>
                <a:gd name="connsiteX78" fmla="*/ 111605 w 607614"/>
                <a:gd name="connsiteY78" fmla="*/ 323867 h 515747"/>
                <a:gd name="connsiteX79" fmla="*/ 172368 w 607614"/>
                <a:gd name="connsiteY79" fmla="*/ 323867 h 515747"/>
                <a:gd name="connsiteX80" fmla="*/ 172368 w 607614"/>
                <a:gd name="connsiteY80" fmla="*/ 343587 h 515747"/>
                <a:gd name="connsiteX81" fmla="*/ 151860 w 607614"/>
                <a:gd name="connsiteY81" fmla="*/ 343587 h 515747"/>
                <a:gd name="connsiteX82" fmla="*/ 151860 w 607614"/>
                <a:gd name="connsiteY82" fmla="*/ 373925 h 515747"/>
                <a:gd name="connsiteX83" fmla="*/ 161734 w 607614"/>
                <a:gd name="connsiteY83" fmla="*/ 384543 h 515747"/>
                <a:gd name="connsiteX84" fmla="*/ 263513 w 607614"/>
                <a:gd name="connsiteY84" fmla="*/ 384543 h 515747"/>
                <a:gd name="connsiteX85" fmla="*/ 273387 w 607614"/>
                <a:gd name="connsiteY85" fmla="*/ 373925 h 515747"/>
                <a:gd name="connsiteX86" fmla="*/ 273387 w 607614"/>
                <a:gd name="connsiteY86" fmla="*/ 333727 h 515747"/>
                <a:gd name="connsiteX87" fmla="*/ 263513 w 607614"/>
                <a:gd name="connsiteY87" fmla="*/ 323867 h 515747"/>
                <a:gd name="connsiteX88" fmla="*/ 233131 w 607614"/>
                <a:gd name="connsiteY88" fmla="*/ 293529 h 515747"/>
                <a:gd name="connsiteX89" fmla="*/ 233131 w 607614"/>
                <a:gd name="connsiteY89" fmla="*/ 252573 h 515747"/>
                <a:gd name="connsiteX90" fmla="*/ 263513 w 607614"/>
                <a:gd name="connsiteY90" fmla="*/ 222235 h 515747"/>
                <a:gd name="connsiteX91" fmla="*/ 465549 w 607614"/>
                <a:gd name="connsiteY91" fmla="*/ 161559 h 515747"/>
                <a:gd name="connsiteX92" fmla="*/ 516478 w 607614"/>
                <a:gd name="connsiteY92" fmla="*/ 161559 h 515747"/>
                <a:gd name="connsiteX93" fmla="*/ 516478 w 607614"/>
                <a:gd name="connsiteY93" fmla="*/ 182028 h 515747"/>
                <a:gd name="connsiteX94" fmla="*/ 465549 w 607614"/>
                <a:gd name="connsiteY94" fmla="*/ 182028 h 515747"/>
                <a:gd name="connsiteX95" fmla="*/ 263539 w 607614"/>
                <a:gd name="connsiteY95" fmla="*/ 161559 h 515747"/>
                <a:gd name="connsiteX96" fmla="*/ 445811 w 607614"/>
                <a:gd name="connsiteY96" fmla="*/ 161559 h 515747"/>
                <a:gd name="connsiteX97" fmla="*/ 445811 w 607614"/>
                <a:gd name="connsiteY97" fmla="*/ 182028 h 515747"/>
                <a:gd name="connsiteX98" fmla="*/ 263539 w 607614"/>
                <a:gd name="connsiteY98" fmla="*/ 182028 h 515747"/>
                <a:gd name="connsiteX99" fmla="*/ 121505 w 607614"/>
                <a:gd name="connsiteY99" fmla="*/ 161553 h 515747"/>
                <a:gd name="connsiteX100" fmla="*/ 121505 w 607614"/>
                <a:gd name="connsiteY100" fmla="*/ 212365 h 515747"/>
                <a:gd name="connsiteX101" fmla="*/ 161743 w 607614"/>
                <a:gd name="connsiteY101" fmla="*/ 212365 h 515747"/>
                <a:gd name="connsiteX102" fmla="*/ 161743 w 607614"/>
                <a:gd name="connsiteY102" fmla="*/ 161553 h 515747"/>
                <a:gd name="connsiteX103" fmla="*/ 101006 w 607614"/>
                <a:gd name="connsiteY103" fmla="*/ 121359 h 515747"/>
                <a:gd name="connsiteX104" fmla="*/ 101006 w 607614"/>
                <a:gd name="connsiteY104" fmla="*/ 141835 h 515747"/>
                <a:gd name="connsiteX105" fmla="*/ 111635 w 607614"/>
                <a:gd name="connsiteY105" fmla="*/ 141835 h 515747"/>
                <a:gd name="connsiteX106" fmla="*/ 172372 w 607614"/>
                <a:gd name="connsiteY106" fmla="*/ 141835 h 515747"/>
                <a:gd name="connsiteX107" fmla="*/ 182242 w 607614"/>
                <a:gd name="connsiteY107" fmla="*/ 141835 h 515747"/>
                <a:gd name="connsiteX108" fmla="*/ 182242 w 607614"/>
                <a:gd name="connsiteY108" fmla="*/ 121359 h 515747"/>
                <a:gd name="connsiteX109" fmla="*/ 233201 w 607614"/>
                <a:gd name="connsiteY109" fmla="*/ 111483 h 515747"/>
                <a:gd name="connsiteX110" fmla="*/ 476271 w 607614"/>
                <a:gd name="connsiteY110" fmla="*/ 111483 h 515747"/>
                <a:gd name="connsiteX111" fmla="*/ 476271 w 607614"/>
                <a:gd name="connsiteY111" fmla="*/ 131221 h 515747"/>
                <a:gd name="connsiteX112" fmla="*/ 233201 w 607614"/>
                <a:gd name="connsiteY112" fmla="*/ 131221 h 515747"/>
                <a:gd name="connsiteX113" fmla="*/ 91137 w 607614"/>
                <a:gd name="connsiteY113" fmla="*/ 100883 h 515747"/>
                <a:gd name="connsiteX114" fmla="*/ 192112 w 607614"/>
                <a:gd name="connsiteY114" fmla="*/ 100883 h 515747"/>
                <a:gd name="connsiteX115" fmla="*/ 202741 w 607614"/>
                <a:gd name="connsiteY115" fmla="*/ 111500 h 515747"/>
                <a:gd name="connsiteX116" fmla="*/ 202741 w 607614"/>
                <a:gd name="connsiteY116" fmla="*/ 151694 h 515747"/>
                <a:gd name="connsiteX117" fmla="*/ 192112 w 607614"/>
                <a:gd name="connsiteY117" fmla="*/ 161553 h 515747"/>
                <a:gd name="connsiteX118" fmla="*/ 182242 w 607614"/>
                <a:gd name="connsiteY118" fmla="*/ 161553 h 515747"/>
                <a:gd name="connsiteX119" fmla="*/ 182242 w 607614"/>
                <a:gd name="connsiteY119" fmla="*/ 222223 h 515747"/>
                <a:gd name="connsiteX120" fmla="*/ 172372 w 607614"/>
                <a:gd name="connsiteY120" fmla="*/ 232841 h 515747"/>
                <a:gd name="connsiteX121" fmla="*/ 151874 w 607614"/>
                <a:gd name="connsiteY121" fmla="*/ 232841 h 515747"/>
                <a:gd name="connsiteX122" fmla="*/ 151874 w 607614"/>
                <a:gd name="connsiteY122" fmla="*/ 293511 h 515747"/>
                <a:gd name="connsiteX123" fmla="*/ 131375 w 607614"/>
                <a:gd name="connsiteY123" fmla="*/ 293511 h 515747"/>
                <a:gd name="connsiteX124" fmla="*/ 131375 w 607614"/>
                <a:gd name="connsiteY124" fmla="*/ 232841 h 515747"/>
                <a:gd name="connsiteX125" fmla="*/ 111635 w 607614"/>
                <a:gd name="connsiteY125" fmla="*/ 232841 h 515747"/>
                <a:gd name="connsiteX126" fmla="*/ 101006 w 607614"/>
                <a:gd name="connsiteY126" fmla="*/ 222223 h 515747"/>
                <a:gd name="connsiteX127" fmla="*/ 101006 w 607614"/>
                <a:gd name="connsiteY127" fmla="*/ 161553 h 515747"/>
                <a:gd name="connsiteX128" fmla="*/ 91137 w 607614"/>
                <a:gd name="connsiteY128" fmla="*/ 161553 h 515747"/>
                <a:gd name="connsiteX129" fmla="*/ 81267 w 607614"/>
                <a:gd name="connsiteY129" fmla="*/ 151694 h 515747"/>
                <a:gd name="connsiteX130" fmla="*/ 81267 w 607614"/>
                <a:gd name="connsiteY130" fmla="*/ 111500 h 515747"/>
                <a:gd name="connsiteX131" fmla="*/ 91137 w 607614"/>
                <a:gd name="connsiteY131" fmla="*/ 100883 h 515747"/>
                <a:gd name="connsiteX132" fmla="*/ 536947 w 607614"/>
                <a:gd name="connsiteY132" fmla="*/ 40085 h 515747"/>
                <a:gd name="connsiteX133" fmla="*/ 556685 w 607614"/>
                <a:gd name="connsiteY133" fmla="*/ 40085 h 515747"/>
                <a:gd name="connsiteX134" fmla="*/ 556685 w 607614"/>
                <a:gd name="connsiteY134" fmla="*/ 60676 h 515747"/>
                <a:gd name="connsiteX135" fmla="*/ 536947 w 607614"/>
                <a:gd name="connsiteY135" fmla="*/ 60676 h 515747"/>
                <a:gd name="connsiteX136" fmla="*/ 496009 w 607614"/>
                <a:gd name="connsiteY136" fmla="*/ 40085 h 515747"/>
                <a:gd name="connsiteX137" fmla="*/ 516478 w 607614"/>
                <a:gd name="connsiteY137" fmla="*/ 40085 h 515747"/>
                <a:gd name="connsiteX138" fmla="*/ 516478 w 607614"/>
                <a:gd name="connsiteY138" fmla="*/ 60676 h 515747"/>
                <a:gd name="connsiteX139" fmla="*/ 496009 w 607614"/>
                <a:gd name="connsiteY139" fmla="*/ 60676 h 515747"/>
                <a:gd name="connsiteX140" fmla="*/ 455680 w 607614"/>
                <a:gd name="connsiteY140" fmla="*/ 40085 h 515747"/>
                <a:gd name="connsiteX141" fmla="*/ 476271 w 607614"/>
                <a:gd name="connsiteY141" fmla="*/ 40085 h 515747"/>
                <a:gd name="connsiteX142" fmla="*/ 476271 w 607614"/>
                <a:gd name="connsiteY142" fmla="*/ 60676 h 515747"/>
                <a:gd name="connsiteX143" fmla="*/ 455680 w 607614"/>
                <a:gd name="connsiteY143" fmla="*/ 60676 h 515747"/>
                <a:gd name="connsiteX144" fmla="*/ 415473 w 607614"/>
                <a:gd name="connsiteY144" fmla="*/ 40085 h 515747"/>
                <a:gd name="connsiteX145" fmla="*/ 435211 w 607614"/>
                <a:gd name="connsiteY145" fmla="*/ 40085 h 515747"/>
                <a:gd name="connsiteX146" fmla="*/ 435211 w 607614"/>
                <a:gd name="connsiteY146" fmla="*/ 60676 h 515747"/>
                <a:gd name="connsiteX147" fmla="*/ 415473 w 607614"/>
                <a:gd name="connsiteY147" fmla="*/ 60676 h 515747"/>
                <a:gd name="connsiteX148" fmla="*/ 374413 w 607614"/>
                <a:gd name="connsiteY148" fmla="*/ 40085 h 515747"/>
                <a:gd name="connsiteX149" fmla="*/ 395004 w 607614"/>
                <a:gd name="connsiteY149" fmla="*/ 40085 h 515747"/>
                <a:gd name="connsiteX150" fmla="*/ 395004 w 607614"/>
                <a:gd name="connsiteY150" fmla="*/ 60676 h 515747"/>
                <a:gd name="connsiteX151" fmla="*/ 374413 w 607614"/>
                <a:gd name="connsiteY151" fmla="*/ 60676 h 515747"/>
                <a:gd name="connsiteX152" fmla="*/ 334206 w 607614"/>
                <a:gd name="connsiteY152" fmla="*/ 40085 h 515747"/>
                <a:gd name="connsiteX153" fmla="*/ 354675 w 607614"/>
                <a:gd name="connsiteY153" fmla="*/ 40085 h 515747"/>
                <a:gd name="connsiteX154" fmla="*/ 354675 w 607614"/>
                <a:gd name="connsiteY154" fmla="*/ 60676 h 515747"/>
                <a:gd name="connsiteX155" fmla="*/ 334206 w 607614"/>
                <a:gd name="connsiteY155" fmla="*/ 60676 h 515747"/>
                <a:gd name="connsiteX156" fmla="*/ 293999 w 607614"/>
                <a:gd name="connsiteY156" fmla="*/ 40085 h 515747"/>
                <a:gd name="connsiteX157" fmla="*/ 313737 w 607614"/>
                <a:gd name="connsiteY157" fmla="*/ 40085 h 515747"/>
                <a:gd name="connsiteX158" fmla="*/ 313737 w 607614"/>
                <a:gd name="connsiteY158" fmla="*/ 60676 h 515747"/>
                <a:gd name="connsiteX159" fmla="*/ 293999 w 607614"/>
                <a:gd name="connsiteY159" fmla="*/ 60676 h 515747"/>
                <a:gd name="connsiteX160" fmla="*/ 252939 w 607614"/>
                <a:gd name="connsiteY160" fmla="*/ 40085 h 515747"/>
                <a:gd name="connsiteX161" fmla="*/ 273408 w 607614"/>
                <a:gd name="connsiteY161" fmla="*/ 40085 h 515747"/>
                <a:gd name="connsiteX162" fmla="*/ 273408 w 607614"/>
                <a:gd name="connsiteY162" fmla="*/ 60676 h 515747"/>
                <a:gd name="connsiteX163" fmla="*/ 252939 w 607614"/>
                <a:gd name="connsiteY163" fmla="*/ 60676 h 515747"/>
                <a:gd name="connsiteX164" fmla="*/ 212732 w 607614"/>
                <a:gd name="connsiteY164" fmla="*/ 40085 h 515747"/>
                <a:gd name="connsiteX165" fmla="*/ 233201 w 607614"/>
                <a:gd name="connsiteY165" fmla="*/ 40085 h 515747"/>
                <a:gd name="connsiteX166" fmla="*/ 233201 w 607614"/>
                <a:gd name="connsiteY166" fmla="*/ 60676 h 515747"/>
                <a:gd name="connsiteX167" fmla="*/ 212732 w 607614"/>
                <a:gd name="connsiteY167" fmla="*/ 60676 h 515747"/>
                <a:gd name="connsiteX168" fmla="*/ 172403 w 607614"/>
                <a:gd name="connsiteY168" fmla="*/ 40085 h 515747"/>
                <a:gd name="connsiteX169" fmla="*/ 192141 w 607614"/>
                <a:gd name="connsiteY169" fmla="*/ 40085 h 515747"/>
                <a:gd name="connsiteX170" fmla="*/ 192141 w 607614"/>
                <a:gd name="connsiteY170" fmla="*/ 60676 h 515747"/>
                <a:gd name="connsiteX171" fmla="*/ 172403 w 607614"/>
                <a:gd name="connsiteY171" fmla="*/ 60676 h 515747"/>
                <a:gd name="connsiteX172" fmla="*/ 131343 w 607614"/>
                <a:gd name="connsiteY172" fmla="*/ 40085 h 515747"/>
                <a:gd name="connsiteX173" fmla="*/ 151934 w 607614"/>
                <a:gd name="connsiteY173" fmla="*/ 40085 h 515747"/>
                <a:gd name="connsiteX174" fmla="*/ 151934 w 607614"/>
                <a:gd name="connsiteY174" fmla="*/ 60676 h 515747"/>
                <a:gd name="connsiteX175" fmla="*/ 131343 w 607614"/>
                <a:gd name="connsiteY175" fmla="*/ 60676 h 515747"/>
                <a:gd name="connsiteX176" fmla="*/ 91136 w 607614"/>
                <a:gd name="connsiteY176" fmla="*/ 40085 h 515747"/>
                <a:gd name="connsiteX177" fmla="*/ 111605 w 607614"/>
                <a:gd name="connsiteY177" fmla="*/ 40085 h 515747"/>
                <a:gd name="connsiteX178" fmla="*/ 111605 w 607614"/>
                <a:gd name="connsiteY178" fmla="*/ 60676 h 515747"/>
                <a:gd name="connsiteX179" fmla="*/ 91136 w 607614"/>
                <a:gd name="connsiteY179" fmla="*/ 60676 h 515747"/>
                <a:gd name="connsiteX180" fmla="*/ 50929 w 607614"/>
                <a:gd name="connsiteY180" fmla="*/ 40085 h 515747"/>
                <a:gd name="connsiteX181" fmla="*/ 70667 w 607614"/>
                <a:gd name="connsiteY181" fmla="*/ 40085 h 515747"/>
                <a:gd name="connsiteX182" fmla="*/ 70667 w 607614"/>
                <a:gd name="connsiteY182" fmla="*/ 60676 h 515747"/>
                <a:gd name="connsiteX183" fmla="*/ 50929 w 607614"/>
                <a:gd name="connsiteY183" fmla="*/ 60676 h 515747"/>
                <a:gd name="connsiteX184" fmla="*/ 20507 w 607614"/>
                <a:gd name="connsiteY184" fmla="*/ 20478 h 515747"/>
                <a:gd name="connsiteX185" fmla="*/ 20507 w 607614"/>
                <a:gd name="connsiteY185" fmla="*/ 495269 h 515747"/>
                <a:gd name="connsiteX186" fmla="*/ 587107 w 607614"/>
                <a:gd name="connsiteY186" fmla="*/ 495269 h 515747"/>
                <a:gd name="connsiteX187" fmla="*/ 587107 w 607614"/>
                <a:gd name="connsiteY187" fmla="*/ 20478 h 515747"/>
                <a:gd name="connsiteX188" fmla="*/ 9873 w 607614"/>
                <a:gd name="connsiteY188" fmla="*/ 0 h 515747"/>
                <a:gd name="connsiteX189" fmla="*/ 597740 w 607614"/>
                <a:gd name="connsiteY189" fmla="*/ 0 h 515747"/>
                <a:gd name="connsiteX190" fmla="*/ 607614 w 607614"/>
                <a:gd name="connsiteY190" fmla="*/ 9860 h 515747"/>
                <a:gd name="connsiteX191" fmla="*/ 607614 w 607614"/>
                <a:gd name="connsiteY191" fmla="*/ 505887 h 515747"/>
                <a:gd name="connsiteX192" fmla="*/ 597740 w 607614"/>
                <a:gd name="connsiteY192" fmla="*/ 515747 h 515747"/>
                <a:gd name="connsiteX193" fmla="*/ 9873 w 607614"/>
                <a:gd name="connsiteY193" fmla="*/ 515747 h 515747"/>
                <a:gd name="connsiteX194" fmla="*/ 0 w 607614"/>
                <a:gd name="connsiteY194" fmla="*/ 505887 h 515747"/>
                <a:gd name="connsiteX195" fmla="*/ 0 w 607614"/>
                <a:gd name="connsiteY195" fmla="*/ 9860 h 515747"/>
                <a:gd name="connsiteX196" fmla="*/ 9873 w 607614"/>
                <a:gd name="connsiteY196" fmla="*/ 0 h 515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Lst>
              <a:rect l="l" t="t" r="r" b="b"/>
              <a:pathLst>
                <a:path w="607614" h="515747">
                  <a:moveTo>
                    <a:pt x="536947" y="455071"/>
                  </a:moveTo>
                  <a:lnTo>
                    <a:pt x="556685" y="455071"/>
                  </a:lnTo>
                  <a:lnTo>
                    <a:pt x="556685" y="475540"/>
                  </a:lnTo>
                  <a:lnTo>
                    <a:pt x="536947" y="475540"/>
                  </a:lnTo>
                  <a:close/>
                  <a:moveTo>
                    <a:pt x="496009" y="455071"/>
                  </a:moveTo>
                  <a:lnTo>
                    <a:pt x="516478" y="455071"/>
                  </a:lnTo>
                  <a:lnTo>
                    <a:pt x="516478" y="475540"/>
                  </a:lnTo>
                  <a:lnTo>
                    <a:pt x="496009" y="475540"/>
                  </a:lnTo>
                  <a:close/>
                  <a:moveTo>
                    <a:pt x="455680" y="455071"/>
                  </a:moveTo>
                  <a:lnTo>
                    <a:pt x="476271" y="455071"/>
                  </a:lnTo>
                  <a:lnTo>
                    <a:pt x="476271" y="475540"/>
                  </a:lnTo>
                  <a:lnTo>
                    <a:pt x="455680" y="475540"/>
                  </a:lnTo>
                  <a:close/>
                  <a:moveTo>
                    <a:pt x="415473" y="455071"/>
                  </a:moveTo>
                  <a:lnTo>
                    <a:pt x="435211" y="455071"/>
                  </a:lnTo>
                  <a:lnTo>
                    <a:pt x="435211" y="475540"/>
                  </a:lnTo>
                  <a:lnTo>
                    <a:pt x="415473" y="475540"/>
                  </a:lnTo>
                  <a:close/>
                  <a:moveTo>
                    <a:pt x="374413" y="455071"/>
                  </a:moveTo>
                  <a:lnTo>
                    <a:pt x="395004" y="455071"/>
                  </a:lnTo>
                  <a:lnTo>
                    <a:pt x="395004" y="475540"/>
                  </a:lnTo>
                  <a:lnTo>
                    <a:pt x="374413" y="475540"/>
                  </a:lnTo>
                  <a:close/>
                  <a:moveTo>
                    <a:pt x="334206" y="455071"/>
                  </a:moveTo>
                  <a:lnTo>
                    <a:pt x="354675" y="455071"/>
                  </a:lnTo>
                  <a:lnTo>
                    <a:pt x="354675" y="475540"/>
                  </a:lnTo>
                  <a:lnTo>
                    <a:pt x="334206" y="475540"/>
                  </a:lnTo>
                  <a:close/>
                  <a:moveTo>
                    <a:pt x="293999" y="455071"/>
                  </a:moveTo>
                  <a:lnTo>
                    <a:pt x="313737" y="455071"/>
                  </a:lnTo>
                  <a:lnTo>
                    <a:pt x="313737" y="475540"/>
                  </a:lnTo>
                  <a:lnTo>
                    <a:pt x="293999" y="475540"/>
                  </a:lnTo>
                  <a:close/>
                  <a:moveTo>
                    <a:pt x="252939" y="455071"/>
                  </a:moveTo>
                  <a:lnTo>
                    <a:pt x="273408" y="455071"/>
                  </a:lnTo>
                  <a:lnTo>
                    <a:pt x="273408" y="475540"/>
                  </a:lnTo>
                  <a:lnTo>
                    <a:pt x="252939" y="475540"/>
                  </a:lnTo>
                  <a:close/>
                  <a:moveTo>
                    <a:pt x="212732" y="455071"/>
                  </a:moveTo>
                  <a:lnTo>
                    <a:pt x="233201" y="455071"/>
                  </a:lnTo>
                  <a:lnTo>
                    <a:pt x="233201" y="475540"/>
                  </a:lnTo>
                  <a:lnTo>
                    <a:pt x="212732" y="475540"/>
                  </a:lnTo>
                  <a:close/>
                  <a:moveTo>
                    <a:pt x="172403" y="455071"/>
                  </a:moveTo>
                  <a:lnTo>
                    <a:pt x="192141" y="455071"/>
                  </a:lnTo>
                  <a:lnTo>
                    <a:pt x="192141" y="475540"/>
                  </a:lnTo>
                  <a:lnTo>
                    <a:pt x="172403" y="475540"/>
                  </a:lnTo>
                  <a:close/>
                  <a:moveTo>
                    <a:pt x="131343" y="455071"/>
                  </a:moveTo>
                  <a:lnTo>
                    <a:pt x="151934" y="455071"/>
                  </a:lnTo>
                  <a:lnTo>
                    <a:pt x="151934" y="475540"/>
                  </a:lnTo>
                  <a:lnTo>
                    <a:pt x="131343" y="475540"/>
                  </a:lnTo>
                  <a:close/>
                  <a:moveTo>
                    <a:pt x="91136" y="455071"/>
                  </a:moveTo>
                  <a:lnTo>
                    <a:pt x="111605" y="455071"/>
                  </a:lnTo>
                  <a:lnTo>
                    <a:pt x="111605" y="475540"/>
                  </a:lnTo>
                  <a:lnTo>
                    <a:pt x="91136" y="475540"/>
                  </a:lnTo>
                  <a:close/>
                  <a:moveTo>
                    <a:pt x="50929" y="455071"/>
                  </a:moveTo>
                  <a:lnTo>
                    <a:pt x="70667" y="455071"/>
                  </a:lnTo>
                  <a:lnTo>
                    <a:pt x="70667" y="475540"/>
                  </a:lnTo>
                  <a:lnTo>
                    <a:pt x="50929" y="475540"/>
                  </a:lnTo>
                  <a:close/>
                  <a:moveTo>
                    <a:pt x="263513" y="222235"/>
                  </a:moveTo>
                  <a:lnTo>
                    <a:pt x="364531" y="222235"/>
                  </a:lnTo>
                  <a:cubicBezTo>
                    <a:pt x="382001" y="222235"/>
                    <a:pt x="394913" y="235887"/>
                    <a:pt x="394913" y="252573"/>
                  </a:cubicBezTo>
                  <a:lnTo>
                    <a:pt x="394913" y="333727"/>
                  </a:lnTo>
                  <a:cubicBezTo>
                    <a:pt x="394913" y="339795"/>
                    <a:pt x="398711" y="343587"/>
                    <a:pt x="404787" y="343587"/>
                  </a:cubicBezTo>
                  <a:lnTo>
                    <a:pt x="506565" y="343587"/>
                  </a:lnTo>
                  <a:cubicBezTo>
                    <a:pt x="512642" y="343587"/>
                    <a:pt x="516439" y="339795"/>
                    <a:pt x="516439" y="333727"/>
                  </a:cubicBezTo>
                  <a:lnTo>
                    <a:pt x="516439" y="293529"/>
                  </a:lnTo>
                  <a:lnTo>
                    <a:pt x="536947" y="293529"/>
                  </a:lnTo>
                  <a:lnTo>
                    <a:pt x="536947" y="333727"/>
                  </a:lnTo>
                  <a:cubicBezTo>
                    <a:pt x="536947" y="351171"/>
                    <a:pt x="523275" y="364065"/>
                    <a:pt x="506565" y="364065"/>
                  </a:cubicBezTo>
                  <a:lnTo>
                    <a:pt x="404787" y="364065"/>
                  </a:lnTo>
                  <a:cubicBezTo>
                    <a:pt x="388077" y="364065"/>
                    <a:pt x="374405" y="351171"/>
                    <a:pt x="374405" y="333727"/>
                  </a:cubicBezTo>
                  <a:lnTo>
                    <a:pt x="374405" y="252573"/>
                  </a:lnTo>
                  <a:cubicBezTo>
                    <a:pt x="374405" y="246505"/>
                    <a:pt x="370608" y="242713"/>
                    <a:pt x="364531" y="242713"/>
                  </a:cubicBezTo>
                  <a:lnTo>
                    <a:pt x="263513" y="242713"/>
                  </a:lnTo>
                  <a:cubicBezTo>
                    <a:pt x="257436" y="242713"/>
                    <a:pt x="252879" y="246505"/>
                    <a:pt x="252879" y="252573"/>
                  </a:cubicBezTo>
                  <a:lnTo>
                    <a:pt x="252879" y="293529"/>
                  </a:lnTo>
                  <a:cubicBezTo>
                    <a:pt x="252879" y="299597"/>
                    <a:pt x="257436" y="303389"/>
                    <a:pt x="263513" y="303389"/>
                  </a:cubicBezTo>
                  <a:cubicBezTo>
                    <a:pt x="280222" y="303389"/>
                    <a:pt x="293894" y="316283"/>
                    <a:pt x="293894" y="333727"/>
                  </a:cubicBezTo>
                  <a:lnTo>
                    <a:pt x="293894" y="373925"/>
                  </a:lnTo>
                  <a:cubicBezTo>
                    <a:pt x="293894" y="391369"/>
                    <a:pt x="280222" y="404263"/>
                    <a:pt x="263513" y="404263"/>
                  </a:cubicBezTo>
                  <a:lnTo>
                    <a:pt x="161734" y="404263"/>
                  </a:lnTo>
                  <a:cubicBezTo>
                    <a:pt x="145024" y="404263"/>
                    <a:pt x="131353" y="391369"/>
                    <a:pt x="131353" y="373925"/>
                  </a:cubicBezTo>
                  <a:lnTo>
                    <a:pt x="131353" y="343587"/>
                  </a:lnTo>
                  <a:lnTo>
                    <a:pt x="111605" y="343587"/>
                  </a:lnTo>
                  <a:lnTo>
                    <a:pt x="111605" y="323867"/>
                  </a:lnTo>
                  <a:lnTo>
                    <a:pt x="172368" y="323867"/>
                  </a:lnTo>
                  <a:lnTo>
                    <a:pt x="172368" y="343587"/>
                  </a:lnTo>
                  <a:lnTo>
                    <a:pt x="151860" y="343587"/>
                  </a:lnTo>
                  <a:lnTo>
                    <a:pt x="151860" y="373925"/>
                  </a:lnTo>
                  <a:cubicBezTo>
                    <a:pt x="151860" y="379993"/>
                    <a:pt x="155658" y="384543"/>
                    <a:pt x="161734" y="384543"/>
                  </a:cubicBezTo>
                  <a:lnTo>
                    <a:pt x="263513" y="384543"/>
                  </a:lnTo>
                  <a:cubicBezTo>
                    <a:pt x="269589" y="384543"/>
                    <a:pt x="273387" y="379993"/>
                    <a:pt x="273387" y="373925"/>
                  </a:cubicBezTo>
                  <a:lnTo>
                    <a:pt x="273387" y="333727"/>
                  </a:lnTo>
                  <a:cubicBezTo>
                    <a:pt x="273387" y="327660"/>
                    <a:pt x="269589" y="323867"/>
                    <a:pt x="263513" y="323867"/>
                  </a:cubicBezTo>
                  <a:cubicBezTo>
                    <a:pt x="246043" y="323867"/>
                    <a:pt x="233131" y="310215"/>
                    <a:pt x="233131" y="293529"/>
                  </a:cubicBezTo>
                  <a:lnTo>
                    <a:pt x="233131" y="252573"/>
                  </a:lnTo>
                  <a:cubicBezTo>
                    <a:pt x="233131" y="235887"/>
                    <a:pt x="246043" y="222235"/>
                    <a:pt x="263513" y="222235"/>
                  </a:cubicBezTo>
                  <a:close/>
                  <a:moveTo>
                    <a:pt x="465549" y="161559"/>
                  </a:moveTo>
                  <a:lnTo>
                    <a:pt x="516478" y="161559"/>
                  </a:lnTo>
                  <a:lnTo>
                    <a:pt x="516478" y="182028"/>
                  </a:lnTo>
                  <a:lnTo>
                    <a:pt x="465549" y="182028"/>
                  </a:lnTo>
                  <a:close/>
                  <a:moveTo>
                    <a:pt x="263539" y="161559"/>
                  </a:moveTo>
                  <a:lnTo>
                    <a:pt x="445811" y="161559"/>
                  </a:lnTo>
                  <a:lnTo>
                    <a:pt x="445811" y="182028"/>
                  </a:lnTo>
                  <a:lnTo>
                    <a:pt x="263539" y="182028"/>
                  </a:lnTo>
                  <a:close/>
                  <a:moveTo>
                    <a:pt x="121505" y="161553"/>
                  </a:moveTo>
                  <a:lnTo>
                    <a:pt x="121505" y="212365"/>
                  </a:lnTo>
                  <a:lnTo>
                    <a:pt x="161743" y="212365"/>
                  </a:lnTo>
                  <a:lnTo>
                    <a:pt x="161743" y="161553"/>
                  </a:lnTo>
                  <a:close/>
                  <a:moveTo>
                    <a:pt x="101006" y="121359"/>
                  </a:moveTo>
                  <a:lnTo>
                    <a:pt x="101006" y="141835"/>
                  </a:lnTo>
                  <a:lnTo>
                    <a:pt x="111635" y="141835"/>
                  </a:lnTo>
                  <a:lnTo>
                    <a:pt x="172372" y="141835"/>
                  </a:lnTo>
                  <a:lnTo>
                    <a:pt x="182242" y="141835"/>
                  </a:lnTo>
                  <a:lnTo>
                    <a:pt x="182242" y="121359"/>
                  </a:lnTo>
                  <a:close/>
                  <a:moveTo>
                    <a:pt x="233201" y="111483"/>
                  </a:moveTo>
                  <a:lnTo>
                    <a:pt x="476271" y="111483"/>
                  </a:lnTo>
                  <a:lnTo>
                    <a:pt x="476271" y="131221"/>
                  </a:lnTo>
                  <a:lnTo>
                    <a:pt x="233201" y="131221"/>
                  </a:lnTo>
                  <a:close/>
                  <a:moveTo>
                    <a:pt x="91137" y="100883"/>
                  </a:moveTo>
                  <a:lnTo>
                    <a:pt x="192112" y="100883"/>
                  </a:lnTo>
                  <a:cubicBezTo>
                    <a:pt x="198185" y="100883"/>
                    <a:pt x="202741" y="105433"/>
                    <a:pt x="202741" y="111500"/>
                  </a:cubicBezTo>
                  <a:lnTo>
                    <a:pt x="202741" y="151694"/>
                  </a:lnTo>
                  <a:cubicBezTo>
                    <a:pt x="202741" y="157761"/>
                    <a:pt x="198185" y="161553"/>
                    <a:pt x="192112" y="161553"/>
                  </a:cubicBezTo>
                  <a:lnTo>
                    <a:pt x="182242" y="161553"/>
                  </a:lnTo>
                  <a:lnTo>
                    <a:pt x="182242" y="222223"/>
                  </a:lnTo>
                  <a:cubicBezTo>
                    <a:pt x="182242" y="228290"/>
                    <a:pt x="178446" y="232841"/>
                    <a:pt x="172372" y="232841"/>
                  </a:cubicBezTo>
                  <a:lnTo>
                    <a:pt x="151874" y="232841"/>
                  </a:lnTo>
                  <a:lnTo>
                    <a:pt x="151874" y="293511"/>
                  </a:lnTo>
                  <a:lnTo>
                    <a:pt x="131375" y="293511"/>
                  </a:lnTo>
                  <a:lnTo>
                    <a:pt x="131375" y="232841"/>
                  </a:lnTo>
                  <a:lnTo>
                    <a:pt x="111635" y="232841"/>
                  </a:lnTo>
                  <a:cubicBezTo>
                    <a:pt x="105562" y="232841"/>
                    <a:pt x="101006" y="228290"/>
                    <a:pt x="101006" y="222223"/>
                  </a:cubicBezTo>
                  <a:lnTo>
                    <a:pt x="101006" y="161553"/>
                  </a:lnTo>
                  <a:lnTo>
                    <a:pt x="91137" y="161553"/>
                  </a:lnTo>
                  <a:cubicBezTo>
                    <a:pt x="85063" y="161553"/>
                    <a:pt x="81267" y="157761"/>
                    <a:pt x="81267" y="151694"/>
                  </a:cubicBezTo>
                  <a:lnTo>
                    <a:pt x="81267" y="111500"/>
                  </a:lnTo>
                  <a:cubicBezTo>
                    <a:pt x="81267" y="105433"/>
                    <a:pt x="85063" y="100883"/>
                    <a:pt x="91137" y="100883"/>
                  </a:cubicBezTo>
                  <a:close/>
                  <a:moveTo>
                    <a:pt x="536947" y="40085"/>
                  </a:moveTo>
                  <a:lnTo>
                    <a:pt x="556685" y="40085"/>
                  </a:lnTo>
                  <a:lnTo>
                    <a:pt x="556685" y="60676"/>
                  </a:lnTo>
                  <a:lnTo>
                    <a:pt x="536947" y="60676"/>
                  </a:lnTo>
                  <a:close/>
                  <a:moveTo>
                    <a:pt x="496009" y="40085"/>
                  </a:moveTo>
                  <a:lnTo>
                    <a:pt x="516478" y="40085"/>
                  </a:lnTo>
                  <a:lnTo>
                    <a:pt x="516478" y="60676"/>
                  </a:lnTo>
                  <a:lnTo>
                    <a:pt x="496009" y="60676"/>
                  </a:lnTo>
                  <a:close/>
                  <a:moveTo>
                    <a:pt x="455680" y="40085"/>
                  </a:moveTo>
                  <a:lnTo>
                    <a:pt x="476271" y="40085"/>
                  </a:lnTo>
                  <a:lnTo>
                    <a:pt x="476271" y="60676"/>
                  </a:lnTo>
                  <a:lnTo>
                    <a:pt x="455680" y="60676"/>
                  </a:lnTo>
                  <a:close/>
                  <a:moveTo>
                    <a:pt x="415473" y="40085"/>
                  </a:moveTo>
                  <a:lnTo>
                    <a:pt x="435211" y="40085"/>
                  </a:lnTo>
                  <a:lnTo>
                    <a:pt x="435211" y="60676"/>
                  </a:lnTo>
                  <a:lnTo>
                    <a:pt x="415473" y="60676"/>
                  </a:lnTo>
                  <a:close/>
                  <a:moveTo>
                    <a:pt x="374413" y="40085"/>
                  </a:moveTo>
                  <a:lnTo>
                    <a:pt x="395004" y="40085"/>
                  </a:lnTo>
                  <a:lnTo>
                    <a:pt x="395004" y="60676"/>
                  </a:lnTo>
                  <a:lnTo>
                    <a:pt x="374413" y="60676"/>
                  </a:lnTo>
                  <a:close/>
                  <a:moveTo>
                    <a:pt x="334206" y="40085"/>
                  </a:moveTo>
                  <a:lnTo>
                    <a:pt x="354675" y="40085"/>
                  </a:lnTo>
                  <a:lnTo>
                    <a:pt x="354675" y="60676"/>
                  </a:lnTo>
                  <a:lnTo>
                    <a:pt x="334206" y="60676"/>
                  </a:lnTo>
                  <a:close/>
                  <a:moveTo>
                    <a:pt x="293999" y="40085"/>
                  </a:moveTo>
                  <a:lnTo>
                    <a:pt x="313737" y="40085"/>
                  </a:lnTo>
                  <a:lnTo>
                    <a:pt x="313737" y="60676"/>
                  </a:lnTo>
                  <a:lnTo>
                    <a:pt x="293999" y="60676"/>
                  </a:lnTo>
                  <a:close/>
                  <a:moveTo>
                    <a:pt x="252939" y="40085"/>
                  </a:moveTo>
                  <a:lnTo>
                    <a:pt x="273408" y="40085"/>
                  </a:lnTo>
                  <a:lnTo>
                    <a:pt x="273408" y="60676"/>
                  </a:lnTo>
                  <a:lnTo>
                    <a:pt x="252939" y="60676"/>
                  </a:lnTo>
                  <a:close/>
                  <a:moveTo>
                    <a:pt x="212732" y="40085"/>
                  </a:moveTo>
                  <a:lnTo>
                    <a:pt x="233201" y="40085"/>
                  </a:lnTo>
                  <a:lnTo>
                    <a:pt x="233201" y="60676"/>
                  </a:lnTo>
                  <a:lnTo>
                    <a:pt x="212732" y="60676"/>
                  </a:lnTo>
                  <a:close/>
                  <a:moveTo>
                    <a:pt x="172403" y="40085"/>
                  </a:moveTo>
                  <a:lnTo>
                    <a:pt x="192141" y="40085"/>
                  </a:lnTo>
                  <a:lnTo>
                    <a:pt x="192141" y="60676"/>
                  </a:lnTo>
                  <a:lnTo>
                    <a:pt x="172403" y="60676"/>
                  </a:lnTo>
                  <a:close/>
                  <a:moveTo>
                    <a:pt x="131343" y="40085"/>
                  </a:moveTo>
                  <a:lnTo>
                    <a:pt x="151934" y="40085"/>
                  </a:lnTo>
                  <a:lnTo>
                    <a:pt x="151934" y="60676"/>
                  </a:lnTo>
                  <a:lnTo>
                    <a:pt x="131343" y="60676"/>
                  </a:lnTo>
                  <a:close/>
                  <a:moveTo>
                    <a:pt x="91136" y="40085"/>
                  </a:moveTo>
                  <a:lnTo>
                    <a:pt x="111605" y="40085"/>
                  </a:lnTo>
                  <a:lnTo>
                    <a:pt x="111605" y="60676"/>
                  </a:lnTo>
                  <a:lnTo>
                    <a:pt x="91136" y="60676"/>
                  </a:lnTo>
                  <a:close/>
                  <a:moveTo>
                    <a:pt x="50929" y="40085"/>
                  </a:moveTo>
                  <a:lnTo>
                    <a:pt x="70667" y="40085"/>
                  </a:lnTo>
                  <a:lnTo>
                    <a:pt x="70667" y="60676"/>
                  </a:lnTo>
                  <a:lnTo>
                    <a:pt x="50929" y="60676"/>
                  </a:lnTo>
                  <a:close/>
                  <a:moveTo>
                    <a:pt x="20507" y="20478"/>
                  </a:moveTo>
                  <a:lnTo>
                    <a:pt x="20507" y="495269"/>
                  </a:lnTo>
                  <a:lnTo>
                    <a:pt x="587107" y="495269"/>
                  </a:lnTo>
                  <a:lnTo>
                    <a:pt x="587107" y="20478"/>
                  </a:lnTo>
                  <a:close/>
                  <a:moveTo>
                    <a:pt x="9873" y="0"/>
                  </a:moveTo>
                  <a:lnTo>
                    <a:pt x="597740" y="0"/>
                  </a:lnTo>
                  <a:cubicBezTo>
                    <a:pt x="603817" y="0"/>
                    <a:pt x="607614" y="3792"/>
                    <a:pt x="607614" y="9860"/>
                  </a:cubicBezTo>
                  <a:lnTo>
                    <a:pt x="607614" y="505887"/>
                  </a:lnTo>
                  <a:cubicBezTo>
                    <a:pt x="607614" y="511955"/>
                    <a:pt x="603817" y="515747"/>
                    <a:pt x="597740" y="515747"/>
                  </a:cubicBezTo>
                  <a:lnTo>
                    <a:pt x="9873" y="515747"/>
                  </a:lnTo>
                  <a:cubicBezTo>
                    <a:pt x="3797" y="515747"/>
                    <a:pt x="0" y="511955"/>
                    <a:pt x="0" y="505887"/>
                  </a:cubicBezTo>
                  <a:lnTo>
                    <a:pt x="0" y="9860"/>
                  </a:lnTo>
                  <a:cubicBezTo>
                    <a:pt x="0" y="3792"/>
                    <a:pt x="3797" y="0"/>
                    <a:pt x="987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2" name="菱形 41">
              <a:extLst>
                <a:ext uri="{FF2B5EF4-FFF2-40B4-BE49-F238E27FC236}">
                  <a16:creationId xmlns:a16="http://schemas.microsoft.com/office/drawing/2014/main" id="{7EC9CE80-09B6-474D-BA4B-316BE2026953}"/>
                </a:ext>
              </a:extLst>
            </p:cNvPr>
            <p:cNvSpPr/>
            <p:nvPr/>
          </p:nvSpPr>
          <p:spPr>
            <a:xfrm>
              <a:off x="9277394" y="2660469"/>
              <a:ext cx="739820" cy="739759"/>
            </a:xfrm>
            <a:prstGeom prst="diamond">
              <a:avLst/>
            </a:prstGeom>
            <a:noFill/>
            <a:ln w="63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ffectLst>
                  <a:outerShdw blurRad="50800" dist="38100" dir="5400000" algn="t" rotWithShape="0">
                    <a:prstClr val="black"/>
                  </a:outerShdw>
                </a:effectLst>
                <a:latin typeface="思源黑体 CN Bold" panose="020B0800000000000000" pitchFamily="34" charset="-122"/>
                <a:ea typeface="思源黑体 CN Bold" panose="020B0800000000000000" pitchFamily="34" charset="-122"/>
              </a:endParaRPr>
            </a:p>
          </p:txBody>
        </p:sp>
      </p:grpSp>
    </p:spTree>
    <p:custDataLst>
      <p:tags r:id="rId1"/>
    </p:custDataLst>
    <p:extLst>
      <p:ext uri="{BB962C8B-B14F-4D97-AF65-F5344CB8AC3E}">
        <p14:creationId xmlns:p14="http://schemas.microsoft.com/office/powerpoint/2010/main" val="34778762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a:extLst>
              <a:ext uri="{FF2B5EF4-FFF2-40B4-BE49-F238E27FC236}">
                <a16:creationId xmlns:a16="http://schemas.microsoft.com/office/drawing/2014/main" id="{B9E048FE-CA75-4756-8DD6-7655E91F4AAD}"/>
              </a:ext>
            </a:extLst>
          </p:cNvPr>
          <p:cNvGrpSpPr/>
          <p:nvPr/>
        </p:nvGrpSpPr>
        <p:grpSpPr>
          <a:xfrm>
            <a:off x="766764" y="1179103"/>
            <a:ext cx="10671615" cy="5234353"/>
            <a:chOff x="742050" y="499479"/>
            <a:chExt cx="10671615" cy="5234353"/>
          </a:xfrm>
          <a:noFill/>
        </p:grpSpPr>
        <p:sp>
          <p:nvSpPr>
            <p:cNvPr id="38" name="菱形 37">
              <a:extLst>
                <a:ext uri="{FF2B5EF4-FFF2-40B4-BE49-F238E27FC236}">
                  <a16:creationId xmlns:a16="http://schemas.microsoft.com/office/drawing/2014/main" id="{33769934-AA21-4CF4-9FA6-A5A68B27FD8F}"/>
                </a:ext>
              </a:extLst>
            </p:cNvPr>
            <p:cNvSpPr/>
            <p:nvPr/>
          </p:nvSpPr>
          <p:spPr>
            <a:xfrm>
              <a:off x="742050" y="499479"/>
              <a:ext cx="3455266" cy="3454981"/>
            </a:xfrm>
            <a:prstGeom prst="diamond">
              <a:avLst/>
            </a:prstGeom>
            <a:grpFill/>
            <a:ln w="9525">
              <a:solidFill>
                <a:schemeClr val="accent4">
                  <a:lumMod val="60000"/>
                  <a:lumOff val="40000"/>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菱形 38">
              <a:extLst>
                <a:ext uri="{FF2B5EF4-FFF2-40B4-BE49-F238E27FC236}">
                  <a16:creationId xmlns:a16="http://schemas.microsoft.com/office/drawing/2014/main" id="{92EDF0E4-A212-482C-A578-145E9D22BA32}"/>
                </a:ext>
              </a:extLst>
            </p:cNvPr>
            <p:cNvSpPr/>
            <p:nvPr/>
          </p:nvSpPr>
          <p:spPr>
            <a:xfrm>
              <a:off x="2521423" y="2278851"/>
              <a:ext cx="3455266" cy="3454981"/>
            </a:xfrm>
            <a:prstGeom prst="diamond">
              <a:avLst/>
            </a:prstGeom>
            <a:grpFill/>
            <a:ln w="9525">
              <a:solidFill>
                <a:schemeClr val="accent4">
                  <a:lumMod val="60000"/>
                  <a:lumOff val="40000"/>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菱形 39">
              <a:extLst>
                <a:ext uri="{FF2B5EF4-FFF2-40B4-BE49-F238E27FC236}">
                  <a16:creationId xmlns:a16="http://schemas.microsoft.com/office/drawing/2014/main" id="{51BED9DD-6BC3-4BD6-AF87-1654E97393B4}"/>
                </a:ext>
              </a:extLst>
            </p:cNvPr>
            <p:cNvSpPr/>
            <p:nvPr/>
          </p:nvSpPr>
          <p:spPr>
            <a:xfrm>
              <a:off x="6179026" y="2278851"/>
              <a:ext cx="3455266" cy="3454981"/>
            </a:xfrm>
            <a:prstGeom prst="diamond">
              <a:avLst/>
            </a:prstGeom>
            <a:grpFill/>
            <a:ln w="9525">
              <a:solidFill>
                <a:schemeClr val="accent4">
                  <a:lumMod val="60000"/>
                  <a:lumOff val="40000"/>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菱形 40">
              <a:extLst>
                <a:ext uri="{FF2B5EF4-FFF2-40B4-BE49-F238E27FC236}">
                  <a16:creationId xmlns:a16="http://schemas.microsoft.com/office/drawing/2014/main" id="{62BDCE47-BBC4-4EB3-BFAF-A9F19569D3C4}"/>
                </a:ext>
              </a:extLst>
            </p:cNvPr>
            <p:cNvSpPr/>
            <p:nvPr/>
          </p:nvSpPr>
          <p:spPr>
            <a:xfrm>
              <a:off x="7958399" y="499479"/>
              <a:ext cx="3455266" cy="3454981"/>
            </a:xfrm>
            <a:prstGeom prst="diamond">
              <a:avLst/>
            </a:prstGeom>
            <a:grpFill/>
            <a:ln w="9525">
              <a:solidFill>
                <a:schemeClr val="accent4">
                  <a:lumMod val="60000"/>
                  <a:lumOff val="40000"/>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菱形 41">
              <a:extLst>
                <a:ext uri="{FF2B5EF4-FFF2-40B4-BE49-F238E27FC236}">
                  <a16:creationId xmlns:a16="http://schemas.microsoft.com/office/drawing/2014/main" id="{2BEDB5B9-2216-4CC0-8A2A-E8547B112B10}"/>
                </a:ext>
              </a:extLst>
            </p:cNvPr>
            <p:cNvSpPr/>
            <p:nvPr/>
          </p:nvSpPr>
          <p:spPr>
            <a:xfrm>
              <a:off x="4350223" y="525889"/>
              <a:ext cx="3455266" cy="3454981"/>
            </a:xfrm>
            <a:prstGeom prst="diamond">
              <a:avLst/>
            </a:prstGeom>
            <a:grpFill/>
            <a:ln w="9525">
              <a:solidFill>
                <a:schemeClr val="accent4">
                  <a:lumMod val="60000"/>
                  <a:lumOff val="40000"/>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菱形 26">
            <a:extLst>
              <a:ext uri="{FF2B5EF4-FFF2-40B4-BE49-F238E27FC236}">
                <a16:creationId xmlns:a16="http://schemas.microsoft.com/office/drawing/2014/main" id="{07B1A669-463A-4ECB-9B07-B75F71342072}"/>
              </a:ext>
            </a:extLst>
          </p:cNvPr>
          <p:cNvSpPr/>
          <p:nvPr/>
        </p:nvSpPr>
        <p:spPr>
          <a:xfrm>
            <a:off x="766763" y="1290312"/>
            <a:ext cx="3455266" cy="3454981"/>
          </a:xfrm>
          <a:prstGeom prst="diamond">
            <a:avLst/>
          </a:prstGeom>
          <a:solidFill>
            <a:schemeClr val="bg1"/>
          </a:solidFill>
          <a:ln>
            <a:noFill/>
          </a:ln>
          <a:effectLst>
            <a:outerShdw blurRad="1016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a:extLst>
              <a:ext uri="{FF2B5EF4-FFF2-40B4-BE49-F238E27FC236}">
                <a16:creationId xmlns:a16="http://schemas.microsoft.com/office/drawing/2014/main" id="{484DE584-C766-4837-A827-87BAAC772E3C}"/>
              </a:ext>
            </a:extLst>
          </p:cNvPr>
          <p:cNvSpPr/>
          <p:nvPr/>
        </p:nvSpPr>
        <p:spPr>
          <a:xfrm>
            <a:off x="2546136" y="3069684"/>
            <a:ext cx="3455266" cy="3454981"/>
          </a:xfrm>
          <a:prstGeom prst="diamond">
            <a:avLst/>
          </a:prstGeom>
          <a:solidFill>
            <a:schemeClr val="bg1"/>
          </a:solidFill>
          <a:ln>
            <a:noFill/>
          </a:ln>
          <a:effectLst>
            <a:outerShdw blurRad="1016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a:extLst>
              <a:ext uri="{FF2B5EF4-FFF2-40B4-BE49-F238E27FC236}">
                <a16:creationId xmlns:a16="http://schemas.microsoft.com/office/drawing/2014/main" id="{C7865004-77D2-4521-8BC2-9B6D82467A20}"/>
              </a:ext>
            </a:extLst>
          </p:cNvPr>
          <p:cNvSpPr/>
          <p:nvPr/>
        </p:nvSpPr>
        <p:spPr>
          <a:xfrm>
            <a:off x="6203739" y="3069684"/>
            <a:ext cx="3455266" cy="3454981"/>
          </a:xfrm>
          <a:prstGeom prst="diamond">
            <a:avLst/>
          </a:prstGeom>
          <a:solidFill>
            <a:schemeClr val="bg1"/>
          </a:solidFill>
          <a:ln>
            <a:noFill/>
          </a:ln>
          <a:effectLst>
            <a:outerShdw blurRad="1016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菱形 29">
            <a:extLst>
              <a:ext uri="{FF2B5EF4-FFF2-40B4-BE49-F238E27FC236}">
                <a16:creationId xmlns:a16="http://schemas.microsoft.com/office/drawing/2014/main" id="{DCE91475-DDD8-4523-832B-0A4286295471}"/>
              </a:ext>
            </a:extLst>
          </p:cNvPr>
          <p:cNvSpPr/>
          <p:nvPr/>
        </p:nvSpPr>
        <p:spPr>
          <a:xfrm>
            <a:off x="7983112" y="1290312"/>
            <a:ext cx="3455266" cy="3454981"/>
          </a:xfrm>
          <a:prstGeom prst="diamond">
            <a:avLst/>
          </a:prstGeom>
          <a:solidFill>
            <a:schemeClr val="bg1"/>
          </a:solidFill>
          <a:ln>
            <a:noFill/>
          </a:ln>
          <a:effectLst>
            <a:outerShdw blurRad="1016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菱形 30">
            <a:extLst>
              <a:ext uri="{FF2B5EF4-FFF2-40B4-BE49-F238E27FC236}">
                <a16:creationId xmlns:a16="http://schemas.microsoft.com/office/drawing/2014/main" id="{BA30CDDB-CD86-4238-AEC1-C31ADC614A6A}"/>
              </a:ext>
            </a:extLst>
          </p:cNvPr>
          <p:cNvSpPr/>
          <p:nvPr/>
        </p:nvSpPr>
        <p:spPr>
          <a:xfrm>
            <a:off x="4374936" y="1316722"/>
            <a:ext cx="3455266" cy="3454981"/>
          </a:xfrm>
          <a:prstGeom prst="diamond">
            <a:avLst/>
          </a:prstGeom>
          <a:solidFill>
            <a:schemeClr val="bg1"/>
          </a:solidFill>
          <a:ln>
            <a:noFill/>
          </a:ln>
          <a:effectLst>
            <a:outerShdw blurRad="1016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descr="穿白色衣服的人&#10;&#10;描述已自动生成">
            <a:extLst>
              <a:ext uri="{FF2B5EF4-FFF2-40B4-BE49-F238E27FC236}">
                <a16:creationId xmlns:a16="http://schemas.microsoft.com/office/drawing/2014/main" id="{01C020E3-0C84-44F3-B338-105ADCCE5757}"/>
              </a:ext>
            </a:extLst>
          </p:cNvPr>
          <p:cNvPicPr>
            <a:picLocks noChangeAspect="1"/>
          </p:cNvPicPr>
          <p:nvPr/>
        </p:nvPicPr>
        <p:blipFill>
          <a:blip r:embed="rId2" cstate="screen">
            <a:alphaModFix amt="12000"/>
            <a:extLst>
              <a:ext uri="{28A0092B-C50C-407E-A947-70E740481C1C}">
                <a14:useLocalDpi xmlns:a14="http://schemas.microsoft.com/office/drawing/2010/main"/>
              </a:ext>
            </a:extLst>
          </a:blip>
          <a:srcRect/>
          <a:stretch>
            <a:fillRect/>
          </a:stretch>
        </p:blipFill>
        <p:spPr>
          <a:xfrm>
            <a:off x="766763" y="1290313"/>
            <a:ext cx="3455266" cy="3454981"/>
          </a:xfrm>
          <a:custGeom>
            <a:avLst/>
            <a:gdLst>
              <a:gd name="connsiteX0" fmla="*/ 1727633 w 3455266"/>
              <a:gd name="connsiteY0" fmla="*/ 0 h 3454981"/>
              <a:gd name="connsiteX1" fmla="*/ 3455266 w 3455266"/>
              <a:gd name="connsiteY1" fmla="*/ 1727491 h 3454981"/>
              <a:gd name="connsiteX2" fmla="*/ 1727633 w 3455266"/>
              <a:gd name="connsiteY2" fmla="*/ 3454981 h 3454981"/>
              <a:gd name="connsiteX3" fmla="*/ 0 w 3455266"/>
              <a:gd name="connsiteY3" fmla="*/ 1727491 h 3454981"/>
            </a:gdLst>
            <a:ahLst/>
            <a:cxnLst>
              <a:cxn ang="0">
                <a:pos x="connsiteX0" y="connsiteY0"/>
              </a:cxn>
              <a:cxn ang="0">
                <a:pos x="connsiteX1" y="connsiteY1"/>
              </a:cxn>
              <a:cxn ang="0">
                <a:pos x="connsiteX2" y="connsiteY2"/>
              </a:cxn>
              <a:cxn ang="0">
                <a:pos x="connsiteX3" y="connsiteY3"/>
              </a:cxn>
            </a:cxnLst>
            <a:rect l="l" t="t" r="r" b="b"/>
            <a:pathLst>
              <a:path w="3455266" h="3454981">
                <a:moveTo>
                  <a:pt x="1727633" y="0"/>
                </a:moveTo>
                <a:lnTo>
                  <a:pt x="3455266" y="1727491"/>
                </a:lnTo>
                <a:lnTo>
                  <a:pt x="1727633" y="3454981"/>
                </a:lnTo>
                <a:lnTo>
                  <a:pt x="0" y="1727491"/>
                </a:lnTo>
                <a:close/>
              </a:path>
            </a:pathLst>
          </a:custGeom>
        </p:spPr>
      </p:pic>
      <p:pic>
        <p:nvPicPr>
          <p:cNvPr id="47" name="图片 46" descr="穿白色衣服的人&#10;&#10;描述已自动生成">
            <a:extLst>
              <a:ext uri="{FF2B5EF4-FFF2-40B4-BE49-F238E27FC236}">
                <a16:creationId xmlns:a16="http://schemas.microsoft.com/office/drawing/2014/main" id="{891D47DD-881C-4747-AA19-F888243AA03E}"/>
              </a:ext>
            </a:extLst>
          </p:cNvPr>
          <p:cNvPicPr>
            <a:picLocks noChangeAspect="1"/>
          </p:cNvPicPr>
          <p:nvPr/>
        </p:nvPicPr>
        <p:blipFill>
          <a:blip r:embed="rId2" cstate="screen">
            <a:alphaModFix amt="12000"/>
            <a:extLst>
              <a:ext uri="{28A0092B-C50C-407E-A947-70E740481C1C}">
                <a14:useLocalDpi xmlns:a14="http://schemas.microsoft.com/office/drawing/2010/main"/>
              </a:ext>
            </a:extLst>
          </a:blip>
          <a:srcRect/>
          <a:stretch>
            <a:fillRect/>
          </a:stretch>
        </p:blipFill>
        <p:spPr>
          <a:xfrm>
            <a:off x="2540478" y="3064028"/>
            <a:ext cx="3455266" cy="3454981"/>
          </a:xfrm>
          <a:custGeom>
            <a:avLst/>
            <a:gdLst>
              <a:gd name="connsiteX0" fmla="*/ 1727633 w 3455266"/>
              <a:gd name="connsiteY0" fmla="*/ 0 h 3454981"/>
              <a:gd name="connsiteX1" fmla="*/ 3455266 w 3455266"/>
              <a:gd name="connsiteY1" fmla="*/ 1727491 h 3454981"/>
              <a:gd name="connsiteX2" fmla="*/ 1727633 w 3455266"/>
              <a:gd name="connsiteY2" fmla="*/ 3454981 h 3454981"/>
              <a:gd name="connsiteX3" fmla="*/ 0 w 3455266"/>
              <a:gd name="connsiteY3" fmla="*/ 1727491 h 3454981"/>
            </a:gdLst>
            <a:ahLst/>
            <a:cxnLst>
              <a:cxn ang="0">
                <a:pos x="connsiteX0" y="connsiteY0"/>
              </a:cxn>
              <a:cxn ang="0">
                <a:pos x="connsiteX1" y="connsiteY1"/>
              </a:cxn>
              <a:cxn ang="0">
                <a:pos x="connsiteX2" y="connsiteY2"/>
              </a:cxn>
              <a:cxn ang="0">
                <a:pos x="connsiteX3" y="connsiteY3"/>
              </a:cxn>
            </a:cxnLst>
            <a:rect l="l" t="t" r="r" b="b"/>
            <a:pathLst>
              <a:path w="3455266" h="3454981">
                <a:moveTo>
                  <a:pt x="1727633" y="0"/>
                </a:moveTo>
                <a:lnTo>
                  <a:pt x="3455266" y="1727491"/>
                </a:lnTo>
                <a:lnTo>
                  <a:pt x="1727633" y="3454981"/>
                </a:lnTo>
                <a:lnTo>
                  <a:pt x="0" y="1727491"/>
                </a:lnTo>
                <a:close/>
              </a:path>
            </a:pathLst>
          </a:custGeom>
        </p:spPr>
      </p:pic>
      <p:pic>
        <p:nvPicPr>
          <p:cNvPr id="48" name="图片 47" descr="穿白色衣服的人&#10;&#10;描述已自动生成">
            <a:extLst>
              <a:ext uri="{FF2B5EF4-FFF2-40B4-BE49-F238E27FC236}">
                <a16:creationId xmlns:a16="http://schemas.microsoft.com/office/drawing/2014/main" id="{93565E8C-5949-4E3E-BDAE-B00CE2090F63}"/>
              </a:ext>
            </a:extLst>
          </p:cNvPr>
          <p:cNvPicPr>
            <a:picLocks noChangeAspect="1"/>
          </p:cNvPicPr>
          <p:nvPr/>
        </p:nvPicPr>
        <p:blipFill>
          <a:blip r:embed="rId2" cstate="screen">
            <a:alphaModFix amt="12000"/>
            <a:extLst>
              <a:ext uri="{28A0092B-C50C-407E-A947-70E740481C1C}">
                <a14:useLocalDpi xmlns:a14="http://schemas.microsoft.com/office/drawing/2010/main"/>
              </a:ext>
            </a:extLst>
          </a:blip>
          <a:srcRect/>
          <a:stretch>
            <a:fillRect/>
          </a:stretch>
        </p:blipFill>
        <p:spPr>
          <a:xfrm rot="5400000">
            <a:off x="4380297" y="1314030"/>
            <a:ext cx="3455266" cy="3454981"/>
          </a:xfrm>
          <a:custGeom>
            <a:avLst/>
            <a:gdLst>
              <a:gd name="connsiteX0" fmla="*/ 1727633 w 3455266"/>
              <a:gd name="connsiteY0" fmla="*/ 0 h 3454981"/>
              <a:gd name="connsiteX1" fmla="*/ 3455266 w 3455266"/>
              <a:gd name="connsiteY1" fmla="*/ 1727491 h 3454981"/>
              <a:gd name="connsiteX2" fmla="*/ 1727633 w 3455266"/>
              <a:gd name="connsiteY2" fmla="*/ 3454981 h 3454981"/>
              <a:gd name="connsiteX3" fmla="*/ 0 w 3455266"/>
              <a:gd name="connsiteY3" fmla="*/ 1727491 h 3454981"/>
            </a:gdLst>
            <a:ahLst/>
            <a:cxnLst>
              <a:cxn ang="0">
                <a:pos x="connsiteX0" y="connsiteY0"/>
              </a:cxn>
              <a:cxn ang="0">
                <a:pos x="connsiteX1" y="connsiteY1"/>
              </a:cxn>
              <a:cxn ang="0">
                <a:pos x="connsiteX2" y="connsiteY2"/>
              </a:cxn>
              <a:cxn ang="0">
                <a:pos x="connsiteX3" y="connsiteY3"/>
              </a:cxn>
            </a:cxnLst>
            <a:rect l="l" t="t" r="r" b="b"/>
            <a:pathLst>
              <a:path w="3455266" h="3454981">
                <a:moveTo>
                  <a:pt x="1727633" y="0"/>
                </a:moveTo>
                <a:lnTo>
                  <a:pt x="3455266" y="1727491"/>
                </a:lnTo>
                <a:lnTo>
                  <a:pt x="1727633" y="3454981"/>
                </a:lnTo>
                <a:lnTo>
                  <a:pt x="0" y="1727491"/>
                </a:lnTo>
                <a:close/>
              </a:path>
            </a:pathLst>
          </a:custGeom>
        </p:spPr>
      </p:pic>
      <p:pic>
        <p:nvPicPr>
          <p:cNvPr id="49" name="图片 48" descr="穿白色衣服的人&#10;&#10;描述已自动生成">
            <a:extLst>
              <a:ext uri="{FF2B5EF4-FFF2-40B4-BE49-F238E27FC236}">
                <a16:creationId xmlns:a16="http://schemas.microsoft.com/office/drawing/2014/main" id="{351D3C37-E34E-4EE2-96EC-2A2DA001E3A6}"/>
              </a:ext>
            </a:extLst>
          </p:cNvPr>
          <p:cNvPicPr>
            <a:picLocks noChangeAspect="1"/>
          </p:cNvPicPr>
          <p:nvPr/>
        </p:nvPicPr>
        <p:blipFill>
          <a:blip r:embed="rId2" cstate="screen">
            <a:alphaModFix amt="12000"/>
            <a:extLst>
              <a:ext uri="{28A0092B-C50C-407E-A947-70E740481C1C}">
                <a14:useLocalDpi xmlns:a14="http://schemas.microsoft.com/office/drawing/2010/main"/>
              </a:ext>
            </a:extLst>
          </a:blip>
          <a:srcRect/>
          <a:stretch>
            <a:fillRect/>
          </a:stretch>
        </p:blipFill>
        <p:spPr>
          <a:xfrm>
            <a:off x="6198078" y="3086064"/>
            <a:ext cx="3455266" cy="3454981"/>
          </a:xfrm>
          <a:custGeom>
            <a:avLst/>
            <a:gdLst>
              <a:gd name="connsiteX0" fmla="*/ 1727633 w 3455266"/>
              <a:gd name="connsiteY0" fmla="*/ 0 h 3454981"/>
              <a:gd name="connsiteX1" fmla="*/ 3455266 w 3455266"/>
              <a:gd name="connsiteY1" fmla="*/ 1727491 h 3454981"/>
              <a:gd name="connsiteX2" fmla="*/ 1727633 w 3455266"/>
              <a:gd name="connsiteY2" fmla="*/ 3454981 h 3454981"/>
              <a:gd name="connsiteX3" fmla="*/ 0 w 3455266"/>
              <a:gd name="connsiteY3" fmla="*/ 1727491 h 3454981"/>
            </a:gdLst>
            <a:ahLst/>
            <a:cxnLst>
              <a:cxn ang="0">
                <a:pos x="connsiteX0" y="connsiteY0"/>
              </a:cxn>
              <a:cxn ang="0">
                <a:pos x="connsiteX1" y="connsiteY1"/>
              </a:cxn>
              <a:cxn ang="0">
                <a:pos x="connsiteX2" y="connsiteY2"/>
              </a:cxn>
              <a:cxn ang="0">
                <a:pos x="connsiteX3" y="connsiteY3"/>
              </a:cxn>
            </a:cxnLst>
            <a:rect l="l" t="t" r="r" b="b"/>
            <a:pathLst>
              <a:path w="3455266" h="3454981">
                <a:moveTo>
                  <a:pt x="1727633" y="0"/>
                </a:moveTo>
                <a:lnTo>
                  <a:pt x="3455266" y="1727491"/>
                </a:lnTo>
                <a:lnTo>
                  <a:pt x="1727633" y="3454981"/>
                </a:lnTo>
                <a:lnTo>
                  <a:pt x="0" y="1727491"/>
                </a:lnTo>
                <a:close/>
              </a:path>
            </a:pathLst>
          </a:custGeom>
        </p:spPr>
      </p:pic>
      <p:pic>
        <p:nvPicPr>
          <p:cNvPr id="50" name="图片 49" descr="穿白色衣服的人&#10;&#10;描述已自动生成">
            <a:extLst>
              <a:ext uri="{FF2B5EF4-FFF2-40B4-BE49-F238E27FC236}">
                <a16:creationId xmlns:a16="http://schemas.microsoft.com/office/drawing/2014/main" id="{C4C3AF52-84B1-437A-B9F1-B982995A446C}"/>
              </a:ext>
            </a:extLst>
          </p:cNvPr>
          <p:cNvPicPr>
            <a:picLocks noChangeAspect="1"/>
          </p:cNvPicPr>
          <p:nvPr/>
        </p:nvPicPr>
        <p:blipFill>
          <a:blip r:embed="rId2" cstate="screen">
            <a:alphaModFix amt="12000"/>
            <a:extLst>
              <a:ext uri="{28A0092B-C50C-407E-A947-70E740481C1C}">
                <a14:useLocalDpi xmlns:a14="http://schemas.microsoft.com/office/drawing/2010/main"/>
              </a:ext>
            </a:extLst>
          </a:blip>
          <a:srcRect/>
          <a:stretch>
            <a:fillRect/>
          </a:stretch>
        </p:blipFill>
        <p:spPr>
          <a:xfrm rot="16200000">
            <a:off x="7971793" y="1279297"/>
            <a:ext cx="3455266" cy="3454981"/>
          </a:xfrm>
          <a:custGeom>
            <a:avLst/>
            <a:gdLst>
              <a:gd name="connsiteX0" fmla="*/ 1727633 w 3455266"/>
              <a:gd name="connsiteY0" fmla="*/ 0 h 3454981"/>
              <a:gd name="connsiteX1" fmla="*/ 3455266 w 3455266"/>
              <a:gd name="connsiteY1" fmla="*/ 1727491 h 3454981"/>
              <a:gd name="connsiteX2" fmla="*/ 1727633 w 3455266"/>
              <a:gd name="connsiteY2" fmla="*/ 3454981 h 3454981"/>
              <a:gd name="connsiteX3" fmla="*/ 0 w 3455266"/>
              <a:gd name="connsiteY3" fmla="*/ 1727491 h 3454981"/>
            </a:gdLst>
            <a:ahLst/>
            <a:cxnLst>
              <a:cxn ang="0">
                <a:pos x="connsiteX0" y="connsiteY0"/>
              </a:cxn>
              <a:cxn ang="0">
                <a:pos x="connsiteX1" y="connsiteY1"/>
              </a:cxn>
              <a:cxn ang="0">
                <a:pos x="connsiteX2" y="connsiteY2"/>
              </a:cxn>
              <a:cxn ang="0">
                <a:pos x="connsiteX3" y="connsiteY3"/>
              </a:cxn>
            </a:cxnLst>
            <a:rect l="l" t="t" r="r" b="b"/>
            <a:pathLst>
              <a:path w="3455266" h="3454981">
                <a:moveTo>
                  <a:pt x="1727633" y="0"/>
                </a:moveTo>
                <a:lnTo>
                  <a:pt x="3455266" y="1727491"/>
                </a:lnTo>
                <a:lnTo>
                  <a:pt x="1727633" y="3454981"/>
                </a:lnTo>
                <a:lnTo>
                  <a:pt x="0" y="1727491"/>
                </a:lnTo>
                <a:close/>
              </a:path>
            </a:pathLst>
          </a:custGeom>
        </p:spPr>
      </p:pic>
      <p:sp>
        <p:nvSpPr>
          <p:cNvPr id="2" name="文本占位符 11">
            <a:extLst>
              <a:ext uri="{FF2B5EF4-FFF2-40B4-BE49-F238E27FC236}">
                <a16:creationId xmlns:a16="http://schemas.microsoft.com/office/drawing/2014/main" id="{2B6BE51A-9084-48C1-85D0-FDB9041E6706}"/>
              </a:ext>
            </a:extLst>
          </p:cNvPr>
          <p:cNvSpPr txBox="1">
            <a:spLocks/>
          </p:cNvSpPr>
          <p:nvPr/>
        </p:nvSpPr>
        <p:spPr>
          <a:xfrm>
            <a:off x="1517354" y="462277"/>
            <a:ext cx="1487103" cy="325832"/>
          </a:xfrm>
          <a:prstGeom prst="rect">
            <a:avLst/>
          </a:prstGeom>
        </p:spPr>
        <p:txBody>
          <a:bodyPr vert="horz" lIns="0" tIns="0" rIns="0" bIns="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营销策略</a:t>
            </a:r>
          </a:p>
        </p:txBody>
      </p:sp>
      <p:grpSp>
        <p:nvGrpSpPr>
          <p:cNvPr id="22" name="组合 21">
            <a:extLst>
              <a:ext uri="{FF2B5EF4-FFF2-40B4-BE49-F238E27FC236}">
                <a16:creationId xmlns:a16="http://schemas.microsoft.com/office/drawing/2014/main" id="{632D3F81-EEE7-468C-964F-1B7E3AEE888A}"/>
              </a:ext>
            </a:extLst>
          </p:cNvPr>
          <p:cNvGrpSpPr/>
          <p:nvPr/>
        </p:nvGrpSpPr>
        <p:grpSpPr>
          <a:xfrm>
            <a:off x="1568003" y="2187173"/>
            <a:ext cx="1852786" cy="1587117"/>
            <a:chOff x="759579" y="2944533"/>
            <a:chExt cx="1852786" cy="1587117"/>
          </a:xfrm>
        </p:grpSpPr>
        <p:sp>
          <p:nvSpPr>
            <p:cNvPr id="3" name="文本框 2">
              <a:extLst>
                <a:ext uri="{FF2B5EF4-FFF2-40B4-BE49-F238E27FC236}">
                  <a16:creationId xmlns:a16="http://schemas.microsoft.com/office/drawing/2014/main" id="{2E7410AE-AEE3-481B-BF3D-2DD2166C9B68}"/>
                </a:ext>
              </a:extLst>
            </p:cNvPr>
            <p:cNvSpPr txBox="1"/>
            <p:nvPr/>
          </p:nvSpPr>
          <p:spPr>
            <a:xfrm>
              <a:off x="759579" y="3328628"/>
              <a:ext cx="1852786" cy="1203022"/>
            </a:xfrm>
            <a:prstGeom prst="rect">
              <a:avLst/>
            </a:prstGeom>
            <a:noFill/>
          </p:spPr>
          <p:txBody>
            <a:bodyPr wrap="square" lIns="0" tIns="0" rIns="0" bIns="0" rtlCol="0">
              <a:spAutoFit/>
            </a:bodyPr>
            <a:lstStyle/>
            <a:p>
              <a:pPr algn="ctr">
                <a:lnSpc>
                  <a:spcPct val="125000"/>
                </a:lnSpc>
              </a:pPr>
              <a:r>
                <a:rPr lang="zh-CN" altLang="en-US" sz="1600" dirty="0">
                  <a:solidFill>
                    <a:schemeClr val="tx1">
                      <a:lumMod val="50000"/>
                      <a:lumOff val="50000"/>
                    </a:schemeClr>
                  </a:solidFill>
                  <a:latin typeface="思源黑体 CN Normal" panose="020B0400000000000000" pitchFamily="34" charset="-122"/>
                  <a:ea typeface="思源黑体 CN Normal" panose="020B0400000000000000" pitchFamily="34" charset="-122"/>
                </a:rPr>
                <a:t>担保将综合考虑自己独立以及与其他机构联合的方式开展担保与投资业务</a:t>
              </a:r>
            </a:p>
          </p:txBody>
        </p:sp>
        <p:sp>
          <p:nvSpPr>
            <p:cNvPr id="8" name="文本框 7">
              <a:extLst>
                <a:ext uri="{FF2B5EF4-FFF2-40B4-BE49-F238E27FC236}">
                  <a16:creationId xmlns:a16="http://schemas.microsoft.com/office/drawing/2014/main" id="{89BDB3D1-510A-4DAC-9375-26EA6680E172}"/>
                </a:ext>
              </a:extLst>
            </p:cNvPr>
            <p:cNvSpPr txBox="1"/>
            <p:nvPr/>
          </p:nvSpPr>
          <p:spPr>
            <a:xfrm>
              <a:off x="1005476" y="2944533"/>
              <a:ext cx="1360992" cy="307777"/>
            </a:xfrm>
            <a:prstGeom prst="rect">
              <a:avLst/>
            </a:prstGeom>
            <a:noFill/>
          </p:spPr>
          <p:txBody>
            <a:bodyPr wrap="square" lIns="0" tIns="0" rIns="0" bIns="0" rtlCol="0">
              <a:spAutoFit/>
            </a:bodyPr>
            <a:lstStyle/>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多形式担保</a:t>
              </a:r>
            </a:p>
          </p:txBody>
        </p:sp>
      </p:grpSp>
      <p:grpSp>
        <p:nvGrpSpPr>
          <p:cNvPr id="23" name="组合 22">
            <a:extLst>
              <a:ext uri="{FF2B5EF4-FFF2-40B4-BE49-F238E27FC236}">
                <a16:creationId xmlns:a16="http://schemas.microsoft.com/office/drawing/2014/main" id="{D445BDA0-E12D-44D2-AA7C-BDA26464D688}"/>
              </a:ext>
            </a:extLst>
          </p:cNvPr>
          <p:cNvGrpSpPr/>
          <p:nvPr/>
        </p:nvGrpSpPr>
        <p:grpSpPr>
          <a:xfrm>
            <a:off x="3357454" y="4001019"/>
            <a:ext cx="1832630" cy="1592311"/>
            <a:chOff x="2968039" y="2944533"/>
            <a:chExt cx="1832630" cy="1592311"/>
          </a:xfrm>
        </p:grpSpPr>
        <p:sp>
          <p:nvSpPr>
            <p:cNvPr id="4" name="文本框 3">
              <a:extLst>
                <a:ext uri="{FF2B5EF4-FFF2-40B4-BE49-F238E27FC236}">
                  <a16:creationId xmlns:a16="http://schemas.microsoft.com/office/drawing/2014/main" id="{BD75AD08-B02E-4782-B0D8-729B898AB790}"/>
                </a:ext>
              </a:extLst>
            </p:cNvPr>
            <p:cNvSpPr txBox="1"/>
            <p:nvPr/>
          </p:nvSpPr>
          <p:spPr>
            <a:xfrm>
              <a:off x="2968039" y="3328628"/>
              <a:ext cx="1832630" cy="1208216"/>
            </a:xfrm>
            <a:prstGeom prst="rect">
              <a:avLst/>
            </a:prstGeom>
            <a:noFill/>
          </p:spPr>
          <p:txBody>
            <a:bodyPr wrap="square" lIns="0" tIns="0" rIns="0" bIns="0" rtlCol="0">
              <a:spAutoFit/>
            </a:bodyPr>
            <a:lstStyle>
              <a:defPPr>
                <a:defRPr lang="zh-CN"/>
              </a:defPPr>
              <a:lvl1pP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个人信用担保以自己独立开展为主，以此作为扩大经营规模的突破口</a:t>
              </a:r>
            </a:p>
          </p:txBody>
        </p:sp>
        <p:sp>
          <p:nvSpPr>
            <p:cNvPr id="9" name="文本框 8">
              <a:extLst>
                <a:ext uri="{FF2B5EF4-FFF2-40B4-BE49-F238E27FC236}">
                  <a16:creationId xmlns:a16="http://schemas.microsoft.com/office/drawing/2014/main" id="{9C44460A-08A6-4566-8268-9E6419F062B4}"/>
                </a:ext>
              </a:extLst>
            </p:cNvPr>
            <p:cNvSpPr txBox="1"/>
            <p:nvPr/>
          </p:nvSpPr>
          <p:spPr>
            <a:xfrm>
              <a:off x="3203858" y="2944533"/>
              <a:ext cx="1360992" cy="307777"/>
            </a:xfrm>
            <a:prstGeom prst="rect">
              <a:avLst/>
            </a:prstGeom>
            <a:noFill/>
          </p:spPr>
          <p:txBody>
            <a:bodyPr wrap="square" lIns="0" tIns="0" rIns="0" bIns="0" rtlCol="0">
              <a:spAutoFit/>
            </a:bodyPr>
            <a:lstStyle>
              <a:defPPr>
                <a:defRPr lang="zh-CN"/>
              </a:defPPr>
              <a:lvl1pPr algn="ctr">
                <a:defRPr sz="2000" b="1">
                  <a:solidFill>
                    <a:schemeClr val="bg1"/>
                  </a:solidFill>
                  <a:effectLst>
                    <a:outerShdw blurRad="50800" dist="38100" dir="5400000" algn="t" rotWithShape="0">
                      <a:prstClr val="black">
                        <a:alpha val="40000"/>
                      </a:prstClr>
                    </a:outerShdw>
                  </a:effectLst>
                  <a:latin typeface="思源黑体 CN Bold" panose="020B0800000000000000" pitchFamily="34" charset="-122"/>
                  <a:ea typeface="思源黑体 CN Bold" panose="020B0800000000000000" pitchFamily="34" charset="-122"/>
                </a:defRPr>
              </a:lvl1pPr>
            </a:lstStyle>
            <a:p>
              <a:r>
                <a:rPr lang="zh-CN" altLang="en-US" b="0" dirty="0">
                  <a:solidFill>
                    <a:schemeClr val="tx1">
                      <a:lumMod val="75000"/>
                      <a:lumOff val="25000"/>
                    </a:schemeClr>
                  </a:solidFill>
                  <a:effectLst/>
                </a:rPr>
                <a:t>突破口</a:t>
              </a:r>
            </a:p>
          </p:txBody>
        </p:sp>
      </p:grpSp>
      <p:grpSp>
        <p:nvGrpSpPr>
          <p:cNvPr id="37" name="组合 36">
            <a:extLst>
              <a:ext uri="{FF2B5EF4-FFF2-40B4-BE49-F238E27FC236}">
                <a16:creationId xmlns:a16="http://schemas.microsoft.com/office/drawing/2014/main" id="{4E0FB887-3C55-4727-8EC5-F5CE8567F6F5}"/>
              </a:ext>
            </a:extLst>
          </p:cNvPr>
          <p:cNvGrpSpPr/>
          <p:nvPr/>
        </p:nvGrpSpPr>
        <p:grpSpPr>
          <a:xfrm>
            <a:off x="5243392" y="2166615"/>
            <a:ext cx="1718355" cy="1900087"/>
            <a:chOff x="5176715" y="2248057"/>
            <a:chExt cx="1718355" cy="1900087"/>
          </a:xfrm>
        </p:grpSpPr>
        <p:sp>
          <p:nvSpPr>
            <p:cNvPr id="5" name="文本框 4">
              <a:extLst>
                <a:ext uri="{FF2B5EF4-FFF2-40B4-BE49-F238E27FC236}">
                  <a16:creationId xmlns:a16="http://schemas.microsoft.com/office/drawing/2014/main" id="{CA74914E-4FF9-4BAB-8155-2861EE49F164}"/>
                </a:ext>
              </a:extLst>
            </p:cNvPr>
            <p:cNvSpPr txBox="1"/>
            <p:nvPr/>
          </p:nvSpPr>
          <p:spPr>
            <a:xfrm>
              <a:off x="5176715" y="2632152"/>
              <a:ext cx="1718355" cy="1515992"/>
            </a:xfrm>
            <a:prstGeom prst="rect">
              <a:avLst/>
            </a:prstGeom>
            <a:noFill/>
          </p:spPr>
          <p:txBody>
            <a:bodyPr wrap="square" lIns="0" tIns="0" rIns="0" bIns="0" rtlCol="0">
              <a:spAutoFit/>
            </a:bodyPr>
            <a:lstStyle>
              <a:defPPr>
                <a:defRPr lang="zh-CN"/>
              </a:defPPr>
              <a:lvl1pP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企业融资担保须注重与担保投资相结合主动寻找有投资价值的中小型高新技术企业</a:t>
              </a:r>
            </a:p>
          </p:txBody>
        </p:sp>
        <p:sp>
          <p:nvSpPr>
            <p:cNvPr id="10" name="文本框 9">
              <a:extLst>
                <a:ext uri="{FF2B5EF4-FFF2-40B4-BE49-F238E27FC236}">
                  <a16:creationId xmlns:a16="http://schemas.microsoft.com/office/drawing/2014/main" id="{88F5FD4E-FA5D-4854-BE60-759D1DC5D7F1}"/>
                </a:ext>
              </a:extLst>
            </p:cNvPr>
            <p:cNvSpPr txBox="1"/>
            <p:nvPr/>
          </p:nvSpPr>
          <p:spPr>
            <a:xfrm>
              <a:off x="5242889" y="2248057"/>
              <a:ext cx="1586007" cy="307777"/>
            </a:xfrm>
            <a:prstGeom prst="rect">
              <a:avLst/>
            </a:prstGeom>
            <a:noFill/>
          </p:spPr>
          <p:txBody>
            <a:bodyPr wrap="square" lIns="0" tIns="0" rIns="0" bIns="0" rtlCol="0">
              <a:spAutoFit/>
            </a:bodyPr>
            <a:lstStyle>
              <a:defPPr>
                <a:defRPr lang="zh-CN"/>
              </a:defPPr>
              <a:lvl1pPr algn="ctr">
                <a:defRPr sz="2000" b="1">
                  <a:solidFill>
                    <a:schemeClr val="bg1"/>
                  </a:solidFill>
                  <a:effectLst>
                    <a:outerShdw blurRad="50800" dist="38100" dir="5400000" algn="t" rotWithShape="0">
                      <a:prstClr val="black">
                        <a:alpha val="40000"/>
                      </a:prstClr>
                    </a:outerShdw>
                  </a:effectLst>
                  <a:latin typeface="思源黑体 CN Bold" panose="020B0800000000000000" pitchFamily="34" charset="-122"/>
                  <a:ea typeface="思源黑体 CN Bold" panose="020B0800000000000000" pitchFamily="34" charset="-122"/>
                </a:defRPr>
              </a:lvl1pPr>
            </a:lstStyle>
            <a:p>
              <a:r>
                <a:rPr lang="zh-CN" altLang="en-US" b="0" dirty="0">
                  <a:solidFill>
                    <a:schemeClr val="tx1">
                      <a:lumMod val="75000"/>
                      <a:lumOff val="25000"/>
                    </a:schemeClr>
                  </a:solidFill>
                  <a:effectLst/>
                </a:rPr>
                <a:t>寻找价值企业</a:t>
              </a:r>
            </a:p>
          </p:txBody>
        </p:sp>
      </p:grpSp>
      <p:grpSp>
        <p:nvGrpSpPr>
          <p:cNvPr id="25" name="组合 24">
            <a:extLst>
              <a:ext uri="{FF2B5EF4-FFF2-40B4-BE49-F238E27FC236}">
                <a16:creationId xmlns:a16="http://schemas.microsoft.com/office/drawing/2014/main" id="{3AEB1A93-6E50-4380-AB11-F70520B6DDCE}"/>
              </a:ext>
            </a:extLst>
          </p:cNvPr>
          <p:cNvGrpSpPr/>
          <p:nvPr/>
        </p:nvGrpSpPr>
        <p:grpSpPr>
          <a:xfrm>
            <a:off x="6990318" y="4001019"/>
            <a:ext cx="1882108" cy="1284534"/>
            <a:chOff x="7326655" y="2944533"/>
            <a:chExt cx="1882108" cy="1284534"/>
          </a:xfrm>
        </p:grpSpPr>
        <p:sp>
          <p:nvSpPr>
            <p:cNvPr id="6" name="文本框 5">
              <a:extLst>
                <a:ext uri="{FF2B5EF4-FFF2-40B4-BE49-F238E27FC236}">
                  <a16:creationId xmlns:a16="http://schemas.microsoft.com/office/drawing/2014/main" id="{50788786-9458-4B14-8BB8-A040D059903B}"/>
                </a:ext>
              </a:extLst>
            </p:cNvPr>
            <p:cNvSpPr txBox="1"/>
            <p:nvPr/>
          </p:nvSpPr>
          <p:spPr>
            <a:xfrm>
              <a:off x="7326655" y="3328628"/>
              <a:ext cx="1882108" cy="900439"/>
            </a:xfrm>
            <a:prstGeom prst="rect">
              <a:avLst/>
            </a:prstGeom>
            <a:noFill/>
          </p:spPr>
          <p:txBody>
            <a:bodyPr wrap="square" lIns="0" tIns="0" rIns="0" bIns="0" rtlCol="0">
              <a:spAutoFit/>
            </a:bodyPr>
            <a:lstStyle>
              <a:defPPr>
                <a:defRPr lang="zh-CN"/>
              </a:defPPr>
              <a:lvl1pP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必要时寻求其它担保机构的合作实施交叉互保和联合担保</a:t>
              </a:r>
            </a:p>
          </p:txBody>
        </p:sp>
        <p:sp>
          <p:nvSpPr>
            <p:cNvPr id="11" name="文本框 10">
              <a:extLst>
                <a:ext uri="{FF2B5EF4-FFF2-40B4-BE49-F238E27FC236}">
                  <a16:creationId xmlns:a16="http://schemas.microsoft.com/office/drawing/2014/main" id="{4A95087A-D4D7-432D-BA08-557DE554B069}"/>
                </a:ext>
              </a:extLst>
            </p:cNvPr>
            <p:cNvSpPr txBox="1"/>
            <p:nvPr/>
          </p:nvSpPr>
          <p:spPr>
            <a:xfrm>
              <a:off x="7474706" y="2944533"/>
              <a:ext cx="1586007" cy="307777"/>
            </a:xfrm>
            <a:prstGeom prst="rect">
              <a:avLst/>
            </a:prstGeom>
            <a:noFill/>
          </p:spPr>
          <p:txBody>
            <a:bodyPr wrap="square" lIns="0" tIns="0" rIns="0" bIns="0" rtlCol="0">
              <a:spAutoFit/>
            </a:bodyPr>
            <a:lstStyle>
              <a:defPPr>
                <a:defRPr lang="zh-CN"/>
              </a:defPPr>
              <a:lvl1pPr algn="ctr">
                <a:defRPr sz="2000" b="1">
                  <a:solidFill>
                    <a:schemeClr val="bg1"/>
                  </a:solidFill>
                  <a:effectLst>
                    <a:outerShdw blurRad="50800" dist="38100" dir="5400000" algn="t" rotWithShape="0">
                      <a:prstClr val="black">
                        <a:alpha val="40000"/>
                      </a:prstClr>
                    </a:outerShdw>
                  </a:effectLst>
                  <a:latin typeface="思源黑体 CN Bold" panose="020B0800000000000000" pitchFamily="34" charset="-122"/>
                  <a:ea typeface="思源黑体 CN Bold" panose="020B0800000000000000" pitchFamily="34" charset="-122"/>
                </a:defRPr>
              </a:lvl1pPr>
            </a:lstStyle>
            <a:p>
              <a:r>
                <a:rPr lang="zh-CN" altLang="en-US" b="0" dirty="0">
                  <a:solidFill>
                    <a:schemeClr val="tx1">
                      <a:lumMod val="75000"/>
                      <a:lumOff val="25000"/>
                    </a:schemeClr>
                  </a:solidFill>
                  <a:effectLst/>
                </a:rPr>
                <a:t>联合担保</a:t>
              </a:r>
            </a:p>
          </p:txBody>
        </p:sp>
      </p:grpSp>
      <p:grpSp>
        <p:nvGrpSpPr>
          <p:cNvPr id="36" name="组合 35">
            <a:extLst>
              <a:ext uri="{FF2B5EF4-FFF2-40B4-BE49-F238E27FC236}">
                <a16:creationId xmlns:a16="http://schemas.microsoft.com/office/drawing/2014/main" id="{82763DBC-6CF7-4960-BA9A-49A4147E82B4}"/>
              </a:ext>
            </a:extLst>
          </p:cNvPr>
          <p:cNvGrpSpPr/>
          <p:nvPr/>
        </p:nvGrpSpPr>
        <p:grpSpPr>
          <a:xfrm>
            <a:off x="8715271" y="2191329"/>
            <a:ext cx="1990949" cy="1900087"/>
            <a:chOff x="8715271" y="2067759"/>
            <a:chExt cx="1990949" cy="1900087"/>
          </a:xfrm>
        </p:grpSpPr>
        <p:sp>
          <p:nvSpPr>
            <p:cNvPr id="7" name="文本框 6">
              <a:extLst>
                <a:ext uri="{FF2B5EF4-FFF2-40B4-BE49-F238E27FC236}">
                  <a16:creationId xmlns:a16="http://schemas.microsoft.com/office/drawing/2014/main" id="{1E378509-F6E6-4DF9-B2C0-BB64175A0AAF}"/>
                </a:ext>
              </a:extLst>
            </p:cNvPr>
            <p:cNvSpPr txBox="1"/>
            <p:nvPr/>
          </p:nvSpPr>
          <p:spPr>
            <a:xfrm>
              <a:off x="8715271" y="2451854"/>
              <a:ext cx="1990949" cy="1515992"/>
            </a:xfrm>
            <a:prstGeom prst="rect">
              <a:avLst/>
            </a:prstGeom>
            <a:noFill/>
          </p:spPr>
          <p:txBody>
            <a:bodyPr wrap="square" lIns="0" tIns="0" rIns="0" bIns="0" rtlCol="0">
              <a:spAutoFit/>
            </a:bodyPr>
            <a:lstStyle>
              <a:defPPr>
                <a:defRPr lang="zh-CN"/>
              </a:defPPr>
              <a:lvl1pP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lumMod val="50000"/>
                      <a:lumOff val="50000"/>
                    </a:schemeClr>
                  </a:solidFill>
                  <a:latin typeface="思源黑体 CN Normal" panose="020B0400000000000000" pitchFamily="34" charset="-122"/>
                  <a:ea typeface="思源黑体 CN Normal" panose="020B0400000000000000" pitchFamily="34" charset="-122"/>
                </a:rPr>
                <a:t>建立电子商务网络利用网站开展担保业务的宣传、担保业务登记、网上业务受理及担保市场调查</a:t>
              </a:r>
            </a:p>
          </p:txBody>
        </p:sp>
        <p:sp>
          <p:nvSpPr>
            <p:cNvPr id="12" name="文本框 11">
              <a:extLst>
                <a:ext uri="{FF2B5EF4-FFF2-40B4-BE49-F238E27FC236}">
                  <a16:creationId xmlns:a16="http://schemas.microsoft.com/office/drawing/2014/main" id="{76A28DB2-85BC-44CB-9534-BDA3F418A135}"/>
                </a:ext>
              </a:extLst>
            </p:cNvPr>
            <p:cNvSpPr txBox="1"/>
            <p:nvPr/>
          </p:nvSpPr>
          <p:spPr>
            <a:xfrm>
              <a:off x="8917742" y="2067759"/>
              <a:ext cx="1586007" cy="307777"/>
            </a:xfrm>
            <a:prstGeom prst="rect">
              <a:avLst/>
            </a:prstGeom>
            <a:noFill/>
          </p:spPr>
          <p:txBody>
            <a:bodyPr wrap="square" lIns="0" tIns="0" rIns="0" bIns="0" rtlCol="0">
              <a:spAutoFit/>
            </a:bodyPr>
            <a:lstStyle>
              <a:defPPr>
                <a:defRPr lang="zh-CN"/>
              </a:defPPr>
              <a:lvl1pPr algn="ctr">
                <a:defRPr sz="2000" b="1">
                  <a:solidFill>
                    <a:schemeClr val="bg1"/>
                  </a:solidFill>
                  <a:effectLst>
                    <a:outerShdw blurRad="50800" dist="38100" dir="5400000" algn="t" rotWithShape="0">
                      <a:prstClr val="black">
                        <a:alpha val="40000"/>
                      </a:prstClr>
                    </a:outerShdw>
                  </a:effectLst>
                  <a:latin typeface="思源黑体 CN Bold" panose="020B0800000000000000" pitchFamily="34" charset="-122"/>
                  <a:ea typeface="思源黑体 CN Bold" panose="020B0800000000000000" pitchFamily="34" charset="-122"/>
                </a:defRPr>
              </a:lvl1pPr>
            </a:lstStyle>
            <a:p>
              <a:r>
                <a:rPr lang="zh-CN" altLang="en-US" b="0" dirty="0">
                  <a:solidFill>
                    <a:schemeClr val="tx1">
                      <a:lumMod val="75000"/>
                      <a:lumOff val="25000"/>
                    </a:schemeClr>
                  </a:solidFill>
                  <a:effectLst/>
                </a:rPr>
                <a:t>建立商务网络</a:t>
              </a:r>
            </a:p>
          </p:txBody>
        </p:sp>
      </p:grpSp>
    </p:spTree>
    <p:extLst>
      <p:ext uri="{BB962C8B-B14F-4D97-AF65-F5344CB8AC3E}">
        <p14:creationId xmlns:p14="http://schemas.microsoft.com/office/powerpoint/2010/main" val="35993944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菱形 21">
            <a:extLst>
              <a:ext uri="{FF2B5EF4-FFF2-40B4-BE49-F238E27FC236}">
                <a16:creationId xmlns:a16="http://schemas.microsoft.com/office/drawing/2014/main" id="{6C21E32A-844C-448E-B776-E222EE232611}"/>
              </a:ext>
            </a:extLst>
          </p:cNvPr>
          <p:cNvSpPr/>
          <p:nvPr/>
        </p:nvSpPr>
        <p:spPr>
          <a:xfrm>
            <a:off x="766763" y="-1106623"/>
            <a:ext cx="3096152" cy="3095896"/>
          </a:xfrm>
          <a:prstGeom prst="diamond">
            <a:avLst/>
          </a:prstGeom>
          <a:noFill/>
          <a:ln>
            <a:solidFill>
              <a:schemeClr val="accent4">
                <a:lumMod val="60000"/>
                <a:lumOff val="4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菱形 22">
            <a:extLst>
              <a:ext uri="{FF2B5EF4-FFF2-40B4-BE49-F238E27FC236}">
                <a16:creationId xmlns:a16="http://schemas.microsoft.com/office/drawing/2014/main" id="{0BE1032E-9C23-4BD6-8665-6DFA2A57C09E}"/>
              </a:ext>
            </a:extLst>
          </p:cNvPr>
          <p:cNvSpPr/>
          <p:nvPr/>
        </p:nvSpPr>
        <p:spPr>
          <a:xfrm>
            <a:off x="8369349" y="-1067435"/>
            <a:ext cx="3096152" cy="3095896"/>
          </a:xfrm>
          <a:prstGeom prst="diamond">
            <a:avLst/>
          </a:prstGeom>
          <a:noFill/>
          <a:ln>
            <a:solidFill>
              <a:schemeClr val="accent4">
                <a:lumMod val="60000"/>
                <a:lumOff val="4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女人坐在桌子边&#10;&#10;中度可信度描述已自动生成">
            <a:extLst>
              <a:ext uri="{FF2B5EF4-FFF2-40B4-BE49-F238E27FC236}">
                <a16:creationId xmlns:a16="http://schemas.microsoft.com/office/drawing/2014/main" id="{4E3ABEE3-9452-4269-B60C-E09BA17E21DF}"/>
              </a:ext>
            </a:extLst>
          </p:cNvPr>
          <p:cNvPicPr>
            <a:picLocks noChangeAspect="1"/>
          </p:cNvPicPr>
          <p:nvPr/>
        </p:nvPicPr>
        <p:blipFill rotWithShape="1">
          <a:blip r:embed="rId2" cstate="screen">
            <a:alphaModFix amt="7000"/>
            <a:extLst>
              <a:ext uri="{28A0092B-C50C-407E-A947-70E740481C1C}">
                <a14:useLocalDpi xmlns:a14="http://schemas.microsoft.com/office/drawing/2010/main"/>
              </a:ext>
            </a:extLst>
          </a:blip>
          <a:srcRect/>
          <a:stretch/>
        </p:blipFill>
        <p:spPr>
          <a:xfrm flipH="1">
            <a:off x="6096000" y="0"/>
            <a:ext cx="6096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20" name="图片 19" descr="女人坐在桌子边&#10;&#10;中度可信度描述已自动生成">
            <a:extLst>
              <a:ext uri="{FF2B5EF4-FFF2-40B4-BE49-F238E27FC236}">
                <a16:creationId xmlns:a16="http://schemas.microsoft.com/office/drawing/2014/main" id="{C4231848-A6BE-4A5A-9352-27D53A779260}"/>
              </a:ext>
            </a:extLst>
          </p:cNvPr>
          <p:cNvPicPr>
            <a:picLocks noChangeAspect="1"/>
          </p:cNvPicPr>
          <p:nvPr/>
        </p:nvPicPr>
        <p:blipFill rotWithShape="1">
          <a:blip r:embed="rId2" cstate="screen">
            <a:alphaModFix amt="7000"/>
            <a:extLst>
              <a:ext uri="{28A0092B-C50C-407E-A947-70E740481C1C}">
                <a14:useLocalDpi xmlns:a14="http://schemas.microsoft.com/office/drawing/2010/main"/>
              </a:ext>
            </a:extLst>
          </a:blip>
          <a:srcRect/>
          <a:stretch/>
        </p:blipFill>
        <p:spPr>
          <a:xfrm>
            <a:off x="0" y="0"/>
            <a:ext cx="6096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菱形 1">
            <a:extLst>
              <a:ext uri="{FF2B5EF4-FFF2-40B4-BE49-F238E27FC236}">
                <a16:creationId xmlns:a16="http://schemas.microsoft.com/office/drawing/2014/main" id="{4AB83BE7-E10D-4E68-99A8-28F981E0EFF0}"/>
              </a:ext>
            </a:extLst>
          </p:cNvPr>
          <p:cNvSpPr/>
          <p:nvPr/>
        </p:nvSpPr>
        <p:spPr>
          <a:xfrm>
            <a:off x="3231442" y="564679"/>
            <a:ext cx="5729116" cy="5728643"/>
          </a:xfrm>
          <a:prstGeom prst="diamond">
            <a:avLst/>
          </a:prstGeom>
          <a:solidFill>
            <a:schemeClr val="tx1">
              <a:lumMod val="75000"/>
              <a:lumOff val="25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菱形 2">
            <a:extLst>
              <a:ext uri="{FF2B5EF4-FFF2-40B4-BE49-F238E27FC236}">
                <a16:creationId xmlns:a16="http://schemas.microsoft.com/office/drawing/2014/main" id="{545691EB-27D9-452D-B61E-4A8333CEF51F}"/>
              </a:ext>
            </a:extLst>
          </p:cNvPr>
          <p:cNvSpPr/>
          <p:nvPr/>
        </p:nvSpPr>
        <p:spPr>
          <a:xfrm>
            <a:off x="3496773" y="829987"/>
            <a:ext cx="5198455" cy="5198026"/>
          </a:xfrm>
          <a:prstGeom prst="diamond">
            <a:avLst/>
          </a:prstGeom>
          <a:solidFill>
            <a:schemeClr val="tx1">
              <a:lumMod val="75000"/>
              <a:lumOff val="2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菱形 3">
            <a:extLst>
              <a:ext uri="{FF2B5EF4-FFF2-40B4-BE49-F238E27FC236}">
                <a16:creationId xmlns:a16="http://schemas.microsoft.com/office/drawing/2014/main" id="{4A00A10C-27DE-4FCD-96BE-68D7EAA67BE2}"/>
              </a:ext>
            </a:extLst>
          </p:cNvPr>
          <p:cNvSpPr/>
          <p:nvPr/>
        </p:nvSpPr>
        <p:spPr>
          <a:xfrm>
            <a:off x="3806389" y="1139578"/>
            <a:ext cx="4579223" cy="4578845"/>
          </a:xfrm>
          <a:prstGeom prst="diamond">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594D4F8A-A636-4382-90E9-E7D60CE7EAC0}"/>
              </a:ext>
            </a:extLst>
          </p:cNvPr>
          <p:cNvSpPr txBox="1"/>
          <p:nvPr/>
        </p:nvSpPr>
        <p:spPr>
          <a:xfrm>
            <a:off x="5590904" y="1737359"/>
            <a:ext cx="1010193" cy="2092881"/>
          </a:xfrm>
          <a:prstGeom prst="rect">
            <a:avLst/>
          </a:prstGeom>
          <a:noFill/>
        </p:spPr>
        <p:txBody>
          <a:bodyPr wrap="square" rtlCol="0">
            <a:spAutoFit/>
          </a:bodyPr>
          <a:lstStyle/>
          <a:p>
            <a:r>
              <a:rPr lang="en-US" altLang="zh-CN" sz="13000" dirty="0">
                <a:gradFill>
                  <a:gsLst>
                    <a:gs pos="43000">
                      <a:schemeClr val="bg1"/>
                    </a:gs>
                    <a:gs pos="82000">
                      <a:schemeClr val="bg1">
                        <a:alpha val="0"/>
                      </a:schemeClr>
                    </a:gs>
                  </a:gsLst>
                  <a:lin ang="5400000" scaled="1"/>
                </a:gradFill>
                <a:latin typeface="思源黑体 CN Bold" panose="020B0800000000000000" pitchFamily="34" charset="-122"/>
                <a:ea typeface="思源黑体 CN Bold" panose="020B0800000000000000" pitchFamily="34" charset="-122"/>
              </a:rPr>
              <a:t>3</a:t>
            </a:r>
            <a:endParaRPr lang="zh-CN" altLang="en-US" sz="13000" dirty="0">
              <a:gradFill>
                <a:gsLst>
                  <a:gs pos="43000">
                    <a:schemeClr val="bg1"/>
                  </a:gs>
                  <a:gs pos="82000">
                    <a:schemeClr val="bg1">
                      <a:alpha val="0"/>
                    </a:schemeClr>
                  </a:gs>
                </a:gsLst>
                <a:lin ang="5400000" scaled="1"/>
              </a:gradFill>
              <a:latin typeface="思源黑体 CN Bold" panose="020B0800000000000000" pitchFamily="34" charset="-122"/>
              <a:ea typeface="思源黑体 CN Bold" panose="020B0800000000000000" pitchFamily="34" charset="-122"/>
            </a:endParaRPr>
          </a:p>
        </p:txBody>
      </p:sp>
      <p:sp>
        <p:nvSpPr>
          <p:cNvPr id="7" name="文本占位符 11">
            <a:extLst>
              <a:ext uri="{FF2B5EF4-FFF2-40B4-BE49-F238E27FC236}">
                <a16:creationId xmlns:a16="http://schemas.microsoft.com/office/drawing/2014/main" id="{DA83C5AA-AC01-4BFC-B128-4B1FF1D15BAD}"/>
              </a:ext>
            </a:extLst>
          </p:cNvPr>
          <p:cNvSpPr txBox="1">
            <a:spLocks/>
          </p:cNvSpPr>
          <p:nvPr/>
        </p:nvSpPr>
        <p:spPr>
          <a:xfrm>
            <a:off x="5015307" y="3636549"/>
            <a:ext cx="2161387" cy="621941"/>
          </a:xfrm>
          <a:prstGeom prst="rect">
            <a:avLst/>
          </a:prstGeom>
        </p:spPr>
        <p:txBody>
          <a:bodyPr vert="horz" lIns="0" tIns="0" rIns="0" bIns="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200" dirty="0">
                <a:solidFill>
                  <a:schemeClr val="bg1"/>
                </a:solidFill>
                <a:effectLst>
                  <a:outerShdw blurRad="50800" dist="38100" dir="5400000" algn="t" rotWithShape="0">
                    <a:prstClr val="black">
                      <a:alpha val="40000"/>
                    </a:prstClr>
                  </a:outerShdw>
                </a:effectLst>
                <a:latin typeface="思源黑体 CN Bold" panose="020B0800000000000000" pitchFamily="34" charset="-122"/>
                <a:ea typeface="思源黑体 CN Bold" panose="020B0800000000000000" pitchFamily="34" charset="-122"/>
              </a:rPr>
              <a:t>市场机会</a:t>
            </a:r>
          </a:p>
        </p:txBody>
      </p:sp>
      <p:cxnSp>
        <p:nvCxnSpPr>
          <p:cNvPr id="9" name="直接连接符 8">
            <a:extLst>
              <a:ext uri="{FF2B5EF4-FFF2-40B4-BE49-F238E27FC236}">
                <a16:creationId xmlns:a16="http://schemas.microsoft.com/office/drawing/2014/main" id="{8F9B57C5-7305-4051-84D7-E2E18B4672B9}"/>
              </a:ext>
            </a:extLst>
          </p:cNvPr>
          <p:cNvCxnSpPr>
            <a:cxnSpLocks/>
          </p:cNvCxnSpPr>
          <p:nvPr/>
        </p:nvCxnSpPr>
        <p:spPr>
          <a:xfrm>
            <a:off x="5730240" y="4467498"/>
            <a:ext cx="731520" cy="0"/>
          </a:xfrm>
          <a:prstGeom prst="line">
            <a:avLst/>
          </a:prstGeom>
          <a:ln w="25400" cap="rnd">
            <a:solidFill>
              <a:schemeClr val="accent4">
                <a:lumMod val="60000"/>
                <a:lumOff val="40000"/>
              </a:schemeClr>
            </a:solidFill>
            <a:round/>
          </a:ln>
        </p:spPr>
        <p:style>
          <a:lnRef idx="1">
            <a:schemeClr val="accent1"/>
          </a:lnRef>
          <a:fillRef idx="0">
            <a:schemeClr val="accent1"/>
          </a:fillRef>
          <a:effectRef idx="0">
            <a:schemeClr val="accent1"/>
          </a:effectRef>
          <a:fontRef idx="minor">
            <a:schemeClr val="tx1"/>
          </a:fontRef>
        </p:style>
      </p:cxnSp>
      <p:sp>
        <p:nvSpPr>
          <p:cNvPr id="10" name="菱形 9">
            <a:extLst>
              <a:ext uri="{FF2B5EF4-FFF2-40B4-BE49-F238E27FC236}">
                <a16:creationId xmlns:a16="http://schemas.microsoft.com/office/drawing/2014/main" id="{98CA1F71-300B-4669-980B-6A84F41893A3}"/>
              </a:ext>
            </a:extLst>
          </p:cNvPr>
          <p:cNvSpPr/>
          <p:nvPr/>
        </p:nvSpPr>
        <p:spPr>
          <a:xfrm>
            <a:off x="744583" y="-1515293"/>
            <a:ext cx="3096152" cy="3095896"/>
          </a:xfrm>
          <a:prstGeom prst="diamond">
            <a:avLst/>
          </a:prstGeom>
          <a:solidFill>
            <a:schemeClr val="tx1">
              <a:lumMod val="75000"/>
              <a:lumOff val="25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a:extLst>
              <a:ext uri="{FF2B5EF4-FFF2-40B4-BE49-F238E27FC236}">
                <a16:creationId xmlns:a16="http://schemas.microsoft.com/office/drawing/2014/main" id="{D7796E4F-57C6-4BE6-9B55-E75A1E1C3101}"/>
              </a:ext>
            </a:extLst>
          </p:cNvPr>
          <p:cNvSpPr/>
          <p:nvPr/>
        </p:nvSpPr>
        <p:spPr>
          <a:xfrm>
            <a:off x="744583" y="5264335"/>
            <a:ext cx="3096152" cy="3095896"/>
          </a:xfrm>
          <a:prstGeom prst="diamond">
            <a:avLst/>
          </a:prstGeom>
          <a:solidFill>
            <a:schemeClr val="tx1">
              <a:lumMod val="75000"/>
              <a:lumOff val="25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a:extLst>
              <a:ext uri="{FF2B5EF4-FFF2-40B4-BE49-F238E27FC236}">
                <a16:creationId xmlns:a16="http://schemas.microsoft.com/office/drawing/2014/main" id="{82635058-1900-46FF-BF26-1645E1D6B448}"/>
              </a:ext>
            </a:extLst>
          </p:cNvPr>
          <p:cNvSpPr/>
          <p:nvPr/>
        </p:nvSpPr>
        <p:spPr>
          <a:xfrm>
            <a:off x="8347169" y="-1476105"/>
            <a:ext cx="3096152" cy="3095896"/>
          </a:xfrm>
          <a:prstGeom prst="diamond">
            <a:avLst/>
          </a:prstGeom>
          <a:solidFill>
            <a:schemeClr val="tx1">
              <a:lumMod val="75000"/>
              <a:lumOff val="25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a:extLst>
              <a:ext uri="{FF2B5EF4-FFF2-40B4-BE49-F238E27FC236}">
                <a16:creationId xmlns:a16="http://schemas.microsoft.com/office/drawing/2014/main" id="{B535293E-32E6-4026-9D50-756201452363}"/>
              </a:ext>
            </a:extLst>
          </p:cNvPr>
          <p:cNvSpPr/>
          <p:nvPr/>
        </p:nvSpPr>
        <p:spPr>
          <a:xfrm>
            <a:off x="8347169" y="5303523"/>
            <a:ext cx="3096152" cy="3095896"/>
          </a:xfrm>
          <a:prstGeom prst="diamond">
            <a:avLst/>
          </a:prstGeom>
          <a:solidFill>
            <a:schemeClr val="tx1">
              <a:lumMod val="75000"/>
              <a:lumOff val="25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a:extLst>
              <a:ext uri="{FF2B5EF4-FFF2-40B4-BE49-F238E27FC236}">
                <a16:creationId xmlns:a16="http://schemas.microsoft.com/office/drawing/2014/main" id="{D5088802-2D24-456D-9A1F-7A14F1078B41}"/>
              </a:ext>
            </a:extLst>
          </p:cNvPr>
          <p:cNvSpPr/>
          <p:nvPr/>
        </p:nvSpPr>
        <p:spPr>
          <a:xfrm>
            <a:off x="766763" y="4868863"/>
            <a:ext cx="3096152" cy="3095896"/>
          </a:xfrm>
          <a:prstGeom prst="diamond">
            <a:avLst/>
          </a:prstGeom>
          <a:noFill/>
          <a:ln>
            <a:solidFill>
              <a:schemeClr val="accent4">
                <a:lumMod val="60000"/>
                <a:lumOff val="4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a:extLst>
              <a:ext uri="{FF2B5EF4-FFF2-40B4-BE49-F238E27FC236}">
                <a16:creationId xmlns:a16="http://schemas.microsoft.com/office/drawing/2014/main" id="{6C81362A-81AE-4A88-8471-89B5CD09710F}"/>
              </a:ext>
            </a:extLst>
          </p:cNvPr>
          <p:cNvSpPr/>
          <p:nvPr/>
        </p:nvSpPr>
        <p:spPr>
          <a:xfrm>
            <a:off x="8369349" y="4908051"/>
            <a:ext cx="3096152" cy="3095896"/>
          </a:xfrm>
          <a:prstGeom prst="diamond">
            <a:avLst/>
          </a:prstGeom>
          <a:noFill/>
          <a:ln>
            <a:solidFill>
              <a:schemeClr val="accent4">
                <a:lumMod val="60000"/>
                <a:lumOff val="4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926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392006;#173139;#33064;#160162;"/>
</p:tagLst>
</file>

<file path=ppt/tags/tag2.xml><?xml version="1.0" encoding="utf-8"?>
<p:tagLst xmlns:a="http://schemas.openxmlformats.org/drawingml/2006/main" xmlns:r="http://schemas.openxmlformats.org/officeDocument/2006/relationships" xmlns:p="http://schemas.openxmlformats.org/presentationml/2006/main">
  <p:tag name="ISLIDE.PICTURE" val="#316997;"/>
</p:tagLst>
</file>

<file path=ppt/tags/tag3.xml><?xml version="1.0" encoding="utf-8"?>
<p:tagLst xmlns:a="http://schemas.openxmlformats.org/drawingml/2006/main" xmlns:r="http://schemas.openxmlformats.org/officeDocument/2006/relationships" xmlns:p="http://schemas.openxmlformats.org/presentationml/2006/main">
  <p:tag name="ISLIDE.ICON" val="#25065;#33064;#160734;#152551;#107589;"/>
</p:tagLst>
</file>

<file path=ppt/tags/tag4.xml><?xml version="1.0" encoding="utf-8"?>
<p:tagLst xmlns:a="http://schemas.openxmlformats.org/drawingml/2006/main" xmlns:r="http://schemas.openxmlformats.org/officeDocument/2006/relationships" xmlns:p="http://schemas.openxmlformats.org/presentationml/2006/main">
  <p:tag name="ISLIDE.PICTURE" val="#611184;#225256;"/>
  <p:tag name="ISLIDE.ICON" val="#404900;#393454;#179749;#39152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730</TotalTime>
  <Words>879</Words>
  <Application>Microsoft Office PowerPoint</Application>
  <PresentationFormat>宽屏</PresentationFormat>
  <Paragraphs>101</Paragraphs>
  <Slides>17</Slides>
  <Notes>1</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17</vt:i4>
      </vt:variant>
    </vt:vector>
  </HeadingPairs>
  <TitlesOfParts>
    <vt:vector size="30" baseType="lpstr">
      <vt:lpstr>OPPOSans B</vt:lpstr>
      <vt:lpstr>Radikal</vt:lpstr>
      <vt:lpstr>等线</vt:lpstr>
      <vt:lpstr>等线 Light</vt:lpstr>
      <vt:lpstr>汉仪雅酷黑 45W</vt:lpstr>
      <vt:lpstr>思源黑体 CN Bold</vt:lpstr>
      <vt:lpstr>思源黑体 CN Normal</vt:lpstr>
      <vt:lpstr>思源黑体 CN Regular</vt:lpstr>
      <vt:lpstr>微软雅黑</vt:lpstr>
      <vt:lpstr>Arial</vt:lpstr>
      <vt:lpstr>Wingdings</vt:lpstr>
      <vt:lpstr>Office 主题​​</vt:lpstr>
      <vt:lpstr>包装程序外壳对象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黑金投资担保商业计划书ppt模板</dc:title>
  <dc:creator>吥忘初心</dc:creator>
  <cp:keywords>P界达人</cp:keywords>
  <dc:description>www.51pptmoban.com</dc:description>
  <cp:lastModifiedBy>Win user</cp:lastModifiedBy>
  <cp:revision>43</cp:revision>
  <dcterms:created xsi:type="dcterms:W3CDTF">2021-07-31T07:20:49Z</dcterms:created>
  <dcterms:modified xsi:type="dcterms:W3CDTF">2022-01-20T13:26:53Z</dcterms:modified>
</cp:coreProperties>
</file>