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87" r:id="rId2"/>
    <p:sldId id="508" r:id="rId3"/>
    <p:sldId id="846" r:id="rId4"/>
    <p:sldId id="8978" r:id="rId5"/>
    <p:sldId id="2007578548" r:id="rId6"/>
    <p:sldId id="2007578546" r:id="rId7"/>
    <p:sldId id="2007578544" r:id="rId8"/>
    <p:sldId id="8970" r:id="rId9"/>
    <p:sldId id="2007578547" r:id="rId10"/>
    <p:sldId id="2007578543" r:id="rId11"/>
    <p:sldId id="2007578549" r:id="rId12"/>
    <p:sldId id="317" r:id="rId13"/>
    <p:sldId id="31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5AAECC-57BD-4643-925C-C9943F657D69}" type="datetimeFigureOut">
              <a:rPr lang="zh-CN" altLang="en-US" smtClean="0"/>
              <a:t>2022/1/26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6B259-129C-4775-8F6F-9657FD0537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852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一页修饰的元素字体没有与主标题文字保持一样的倾斜样式，不够和谐统一；右侧图片明显从场景氛围来说是不准确的，可以选用宠物用品商店、大超市宠物用品区、宠物服务医院等消费场景照片，那样跟主题更靠近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FB7F62-0545-4748-88D1-24CC2C4390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733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5A5C66"/>
                </a:solidFill>
                <a:effectLst/>
                <a:latin typeface="PingFang SC"/>
              </a:rPr>
              <a:t>小节内容文字明显太小了，可适当加大哈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FB7F62-0545-4748-88D1-24CC2C4390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3812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5A5C66"/>
                </a:solidFill>
                <a:effectLst/>
                <a:latin typeface="PingFang SC"/>
              </a:rPr>
              <a:t>这一页右边的图片排版是很不合适的，遮挡了主体形象（人和宠物）的主要特征（面部），露出不重要的，就不合适了。此页的重点应该是上面两句话，可以加以强调，至于左侧下方内容有些多，不可删减就提炼个小标题吧，另外橙色少了点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FB7F62-0545-4748-88D1-24CC2C4390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577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05FCA-04CE-43B2-9903-F172459FAFE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2858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 i="0" dirty="0">
                <a:solidFill>
                  <a:srgbClr val="5A5C66"/>
                </a:solidFill>
                <a:effectLst/>
                <a:latin typeface="PingFang SC"/>
              </a:rPr>
              <a:t>这一页图标上的光效太抢眼了，可弱化一点点，项目符号那里处理的不好，右侧的图能看到是一个宠物医生抱着宠物的图，但是由于是全副的铺在底下，且听诊器这个强意向特征被左侧文字遮挡，所以不合适，建议是换图，或者重新规划版式中图片的位置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FB7F62-0545-4748-88D1-24CC2C4390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279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一页修饰的元素字体没有与主标题文字保持一样的倾斜样式，不够和谐统一；右侧图片明显从场景氛围来说是不准确的，可以选用宠物用品商店、大超市宠物用品区、宠物服务医院等消费场景照片，那样跟主题更靠近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FB7F62-0545-4748-88D1-24CC2C4390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92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544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23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440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525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orient="horz" pos="346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pos="3840">
          <p15:clr>
            <a:srgbClr val="F26B43"/>
          </p15:clr>
        </p15:guide>
        <p15:guide id="5" pos="438">
          <p15:clr>
            <a:srgbClr val="F26B43"/>
          </p15:clr>
        </p15:guide>
        <p15:guide id="6" pos="724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eg"/><Relationship Id="rId7" Type="http://schemas.microsoft.com/office/2007/relationships/hdphoto" Target="../media/hdphoto4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23.png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52615408-E15A-4A84-997F-AED20E63E976}"/>
              </a:ext>
            </a:extLst>
          </p:cNvPr>
          <p:cNvGrpSpPr/>
          <p:nvPr/>
        </p:nvGrpSpPr>
        <p:grpSpPr>
          <a:xfrm>
            <a:off x="3288598" y="-710531"/>
            <a:ext cx="8914048" cy="7568531"/>
            <a:chOff x="4114800" y="0"/>
            <a:chExt cx="80772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22104FE-2F06-47F7-8607-53F9320806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4800" y="849410"/>
              <a:ext cx="8077200" cy="600859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62AE7FF-8306-4B0C-9058-708CE30909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35000"/>
            <a:stretch/>
          </p:blipFill>
          <p:spPr>
            <a:xfrm>
              <a:off x="4267200" y="0"/>
              <a:ext cx="7924800" cy="1065734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DFE27BA-05F7-4793-BF26-72F6019ABEC6}"/>
              </a:ext>
            </a:extLst>
          </p:cNvPr>
          <p:cNvSpPr/>
          <p:nvPr/>
        </p:nvSpPr>
        <p:spPr>
          <a:xfrm>
            <a:off x="0" y="0"/>
            <a:ext cx="9372600" cy="6858000"/>
          </a:xfrm>
          <a:prstGeom prst="rect">
            <a:avLst/>
          </a:prstGeom>
          <a:gradFill>
            <a:gsLst>
              <a:gs pos="0">
                <a:srgbClr val="F6FCFC"/>
              </a:gs>
              <a:gs pos="82313">
                <a:srgbClr val="E9F2F4">
                  <a:alpha val="0"/>
                </a:srgbClr>
              </a:gs>
              <a:gs pos="35000">
                <a:srgbClr val="EFF8F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F1931B-7DC4-491F-B463-EBCB6BEA08A6}"/>
              </a:ext>
            </a:extLst>
          </p:cNvPr>
          <p:cNvGrpSpPr/>
          <p:nvPr/>
        </p:nvGrpSpPr>
        <p:grpSpPr>
          <a:xfrm>
            <a:off x="525844" y="1918251"/>
            <a:ext cx="6114562" cy="1854030"/>
            <a:chOff x="439628" y="1935188"/>
            <a:chExt cx="6114562" cy="185403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A9434DA1-70CF-4FF4-98C7-89CCA6C3D2A1}"/>
                </a:ext>
              </a:extLst>
            </p:cNvPr>
            <p:cNvSpPr/>
            <p:nvPr/>
          </p:nvSpPr>
          <p:spPr>
            <a:xfrm>
              <a:off x="3959167" y="2861162"/>
              <a:ext cx="2595023" cy="584775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EFBF360E-D526-4702-831E-7CCF4E6F4898}"/>
                </a:ext>
              </a:extLst>
            </p:cNvPr>
            <p:cNvSpPr/>
            <p:nvPr/>
          </p:nvSpPr>
          <p:spPr>
            <a:xfrm>
              <a:off x="1466832" y="2047411"/>
              <a:ext cx="2209800" cy="280385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4DB67476-EA69-4393-92AF-83838B6F2AB7}"/>
                </a:ext>
              </a:extLst>
            </p:cNvPr>
            <p:cNvSpPr/>
            <p:nvPr/>
          </p:nvSpPr>
          <p:spPr>
            <a:xfrm>
              <a:off x="1036932" y="1935188"/>
              <a:ext cx="2209800" cy="208306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EDCE8220-AF0A-4D63-A5B3-B8DC8E2E9B27}"/>
                </a:ext>
              </a:extLst>
            </p:cNvPr>
            <p:cNvSpPr/>
            <p:nvPr/>
          </p:nvSpPr>
          <p:spPr>
            <a:xfrm>
              <a:off x="439628" y="3700155"/>
              <a:ext cx="1412631" cy="89063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4EB6EA1-FF2E-42CF-B3D1-5BB2E7DB5ADD}"/>
              </a:ext>
            </a:extLst>
          </p:cNvPr>
          <p:cNvSpPr txBox="1"/>
          <p:nvPr/>
        </p:nvSpPr>
        <p:spPr>
          <a:xfrm>
            <a:off x="3835189" y="2022404"/>
            <a:ext cx="2416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ea typeface="OPPOSans M"/>
                <a:cs typeface="+mn-cs"/>
              </a:rPr>
              <a:t>The Development Trend Research Report Of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OPPOSans M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OPPOSans M"/>
                <a:cs typeface="+mn-cs"/>
              </a:rPr>
              <a:t>Pets Economy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sp>
        <p:nvSpPr>
          <p:cNvPr id="37" name="object 36">
            <a:extLst>
              <a:ext uri="{FF2B5EF4-FFF2-40B4-BE49-F238E27FC236}">
                <a16:creationId xmlns:a16="http://schemas.microsoft.com/office/drawing/2014/main" id="{0FEA1777-68D8-4236-9DA4-5A84522D2C43}"/>
              </a:ext>
            </a:extLst>
          </p:cNvPr>
          <p:cNvSpPr txBox="1"/>
          <p:nvPr/>
        </p:nvSpPr>
        <p:spPr>
          <a:xfrm>
            <a:off x="692583" y="1750449"/>
            <a:ext cx="67056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200" b="0" i="0" u="none" strike="noStrike" kern="1200" cap="none" spc="-30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宠物</a:t>
            </a:r>
            <a:r>
              <a:rPr kumimoji="0" lang="zh-CN" altLang="en-US" sz="7200" b="0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经济</a:t>
            </a:r>
            <a:endParaRPr kumimoji="0" sz="7200" b="0" i="0" u="none" strike="noStrike" kern="1200" cap="none" spc="-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字体圈欣意冠黑体2.0" panose="00000500000000000000" pitchFamily="2" charset="-122"/>
              <a:ea typeface="字体圈欣意冠黑体2.0" panose="00000500000000000000" pitchFamily="2" charset="-122"/>
              <a:cs typeface="SetoFont" panose="02000600000000000000" pitchFamily="2" charset="-122"/>
            </a:endParaRPr>
          </a:p>
        </p:txBody>
      </p:sp>
      <p:sp>
        <p:nvSpPr>
          <p:cNvPr id="43" name="object 36">
            <a:extLst>
              <a:ext uri="{FF2B5EF4-FFF2-40B4-BE49-F238E27FC236}">
                <a16:creationId xmlns:a16="http://schemas.microsoft.com/office/drawing/2014/main" id="{63BF4792-9C93-41D2-9FFB-9342B897E774}"/>
              </a:ext>
            </a:extLst>
          </p:cNvPr>
          <p:cNvSpPr txBox="1"/>
          <p:nvPr/>
        </p:nvSpPr>
        <p:spPr>
          <a:xfrm>
            <a:off x="692583" y="2678009"/>
            <a:ext cx="584676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200" b="0" i="0" u="none" strike="noStrike" kern="1200" cap="none" spc="-30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发展</a:t>
            </a:r>
            <a:r>
              <a:rPr kumimoji="0" lang="zh-CN" altLang="en-US" sz="7200" b="0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趋势</a:t>
            </a:r>
            <a:r>
              <a:rPr kumimoji="0" sz="7200" b="0" i="0" u="none" strike="noStrike" kern="1200" cap="none" spc="-30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研究报告</a:t>
            </a:r>
            <a:endParaRPr kumimoji="0" sz="7200" b="0" i="0" u="none" strike="noStrike" kern="1200" cap="none" spc="-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字体圈欣意冠黑体2.0" panose="00000500000000000000" pitchFamily="2" charset="-122"/>
              <a:ea typeface="字体圈欣意冠黑体2.0" panose="00000500000000000000" pitchFamily="2" charset="-122"/>
              <a:cs typeface="SetoFont" panose="02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DB8162-EFC0-4990-99BC-41A521E71C09}"/>
              </a:ext>
            </a:extLst>
          </p:cNvPr>
          <p:cNvSpPr txBox="1"/>
          <p:nvPr/>
        </p:nvSpPr>
        <p:spPr>
          <a:xfrm>
            <a:off x="631369" y="4679897"/>
            <a:ext cx="3262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金融研究院消费金融研究中心</a:t>
            </a:r>
          </a:p>
        </p:txBody>
      </p:sp>
    </p:spTree>
    <p:extLst>
      <p:ext uri="{BB962C8B-B14F-4D97-AF65-F5344CB8AC3E}">
        <p14:creationId xmlns:p14="http://schemas.microsoft.com/office/powerpoint/2010/main" val="233437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波形 5">
            <a:extLst>
              <a:ext uri="{FF2B5EF4-FFF2-40B4-BE49-F238E27FC236}">
                <a16:creationId xmlns:a16="http://schemas.microsoft.com/office/drawing/2014/main" id="{B47F0201-3815-49B8-B9BA-D840CB74198D}"/>
              </a:ext>
            </a:extLst>
          </p:cNvPr>
          <p:cNvSpPr/>
          <p:nvPr/>
        </p:nvSpPr>
        <p:spPr>
          <a:xfrm>
            <a:off x="-1447800" y="1811020"/>
            <a:ext cx="14579600" cy="7467600"/>
          </a:xfrm>
          <a:prstGeom prst="wave">
            <a:avLst>
              <a:gd name="adj1" fmla="val 14039"/>
              <a:gd name="adj2" fmla="val 0"/>
            </a:avLst>
          </a:prstGeom>
          <a:gradFill>
            <a:gsLst>
              <a:gs pos="0">
                <a:schemeClr val="accent1"/>
              </a:gs>
              <a:gs pos="18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25176CE-58F4-450C-BF24-C4100F6C1018}"/>
              </a:ext>
            </a:extLst>
          </p:cNvPr>
          <p:cNvGrpSpPr/>
          <p:nvPr/>
        </p:nvGrpSpPr>
        <p:grpSpPr>
          <a:xfrm>
            <a:off x="6125214" y="2220783"/>
            <a:ext cx="2679170" cy="4443911"/>
            <a:chOff x="6268240" y="969781"/>
            <a:chExt cx="2679170" cy="4443911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BD8BA582-A370-4DAB-86B7-F14DE97B6F75}"/>
                </a:ext>
              </a:extLst>
            </p:cNvPr>
            <p:cNvGrpSpPr/>
            <p:nvPr/>
          </p:nvGrpSpPr>
          <p:grpSpPr>
            <a:xfrm rot="300000">
              <a:off x="6268240" y="969781"/>
              <a:ext cx="2679170" cy="4443911"/>
              <a:chOff x="6268240" y="969781"/>
              <a:chExt cx="2679170" cy="4443911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DAB9157E-22C1-475A-8F8B-768464584F38}"/>
                  </a:ext>
                </a:extLst>
              </p:cNvPr>
              <p:cNvSpPr/>
              <p:nvPr/>
            </p:nvSpPr>
            <p:spPr>
              <a:xfrm>
                <a:off x="6268240" y="969781"/>
                <a:ext cx="2679170" cy="4430241"/>
              </a:xfrm>
              <a:prstGeom prst="roundRect">
                <a:avLst>
                  <a:gd name="adj" fmla="val 241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06400" dist="254000" dir="2700000" algn="tl" rotWithShape="0">
                  <a:schemeClr val="accent1">
                    <a:lumMod val="50000"/>
                    <a:alpha val="1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517E5B6-62D7-408E-A5A5-C61B7FF6A1F8}"/>
                  </a:ext>
                </a:extLst>
              </p:cNvPr>
              <p:cNvSpPr txBox="1"/>
              <p:nvPr/>
            </p:nvSpPr>
            <p:spPr>
              <a:xfrm>
                <a:off x="8106104" y="4952027"/>
                <a:ext cx="7187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alpha val="5000"/>
                      </a:prstClr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rPr>
                  <a:t>02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5000"/>
                    </a:prstClr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BD92C07-D02D-4E2C-A512-A89EFAD7ED1E}"/>
                  </a:ext>
                </a:extLst>
              </p:cNvPr>
              <p:cNvSpPr txBox="1"/>
              <p:nvPr/>
            </p:nvSpPr>
            <p:spPr>
              <a:xfrm>
                <a:off x="6581972" y="1297923"/>
                <a:ext cx="205170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000">
                    <a:gradFill flip="none" rotWithShape="1">
                      <a:gsLst>
                        <a:gs pos="50000">
                          <a:schemeClr val="accent1"/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50000">
                          <a:srgbClr val="FB8500"/>
                        </a:gs>
                        <a:gs pos="0">
                          <a:srgbClr val="FB8500">
                            <a:lumMod val="60000"/>
                            <a:lumOff val="40000"/>
                          </a:srgbClr>
                        </a:gs>
                        <a:gs pos="100000">
                          <a:srgbClr val="FB8500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字体圈欣意冠黑体2.0"/>
                    <a:ea typeface="字体圈欣意冠黑体2.0"/>
                    <a:cs typeface="+mn-cs"/>
                  </a:rPr>
                  <a:t>营销端</a:t>
                </a:r>
              </a:p>
            </p:txBody>
          </p:sp>
        </p:grpSp>
        <p:sp>
          <p:nvSpPr>
            <p:cNvPr id="146" name="object 16">
              <a:extLst>
                <a:ext uri="{FF2B5EF4-FFF2-40B4-BE49-F238E27FC236}">
                  <a16:creationId xmlns:a16="http://schemas.microsoft.com/office/drawing/2014/main" id="{2E8C63F8-4ADB-46EC-978A-D8216D06ACFB}"/>
                </a:ext>
              </a:extLst>
            </p:cNvPr>
            <p:cNvSpPr txBox="1"/>
            <p:nvPr/>
          </p:nvSpPr>
          <p:spPr>
            <a:xfrm rot="278344">
              <a:off x="6598777" y="1828811"/>
              <a:ext cx="2065043" cy="1060547"/>
            </a:xfrm>
            <a:prstGeom prst="rect">
              <a:avLst/>
            </a:prstGeom>
          </p:spPr>
          <p:txBody>
            <a:bodyPr vert="horz" wrap="square" lIns="0" tIns="135890" rIns="0" bIns="0" rtlCol="0">
              <a:spAutoFit/>
            </a:bodyPr>
            <a:lstStyle/>
            <a:p>
              <a:pPr marL="297815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107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85420" algn="l"/>
                </a:tabLst>
                <a:defRPr/>
              </a:pP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精准把握目标人群，注重流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量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转化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，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尤其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提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高品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牌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在</a:t>
              </a:r>
              <a:r>
                <a:rPr kumimoji="0" lang="zh-CN" altLang="en-US" sz="1500" b="0" i="0" u="none" strike="noStrike" kern="1200" cap="none" spc="1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“</a:t>
              </a:r>
              <a:r>
                <a:rPr kumimoji="0" lang="en-US" altLang="zh-CN" sz="15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Z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世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代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“消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费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群体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渗透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率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。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  <p:sp>
          <p:nvSpPr>
            <p:cNvPr id="147" name="object 16">
              <a:extLst>
                <a:ext uri="{FF2B5EF4-FFF2-40B4-BE49-F238E27FC236}">
                  <a16:creationId xmlns:a16="http://schemas.microsoft.com/office/drawing/2014/main" id="{12533A39-565D-4A9A-AB2B-6C9234DCC464}"/>
                </a:ext>
              </a:extLst>
            </p:cNvPr>
            <p:cNvSpPr txBox="1"/>
            <p:nvPr/>
          </p:nvSpPr>
          <p:spPr>
            <a:xfrm rot="278344">
              <a:off x="6476652" y="2891365"/>
              <a:ext cx="2079154" cy="1060547"/>
            </a:xfrm>
            <a:prstGeom prst="rect">
              <a:avLst/>
            </a:prstGeom>
          </p:spPr>
          <p:txBody>
            <a:bodyPr vert="horz" wrap="square" lIns="0" tIns="135890" rIns="0" bIns="0" rtlCol="0">
              <a:spAutoFit/>
            </a:bodyPr>
            <a:lstStyle/>
            <a:p>
              <a:pPr marL="297815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107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85420" algn="l"/>
                </a:tabLst>
                <a:defRPr/>
              </a:pP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可围绕品牌文化、</a:t>
              </a:r>
              <a:r>
                <a:rPr kumimoji="0" lang="en-US" altLang="zh-CN" sz="15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IP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打造、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跨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界联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名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、公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域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营销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、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私域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运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营、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增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迚体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验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等方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面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开展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05D1A420-4158-47CC-B8DA-3749C083AB5D}"/>
              </a:ext>
            </a:extLst>
          </p:cNvPr>
          <p:cNvSpPr/>
          <p:nvPr/>
        </p:nvSpPr>
        <p:spPr>
          <a:xfrm>
            <a:off x="8586434" y="-3004903"/>
            <a:ext cx="4102100" cy="41021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85C030E-50BC-4109-BAD7-E1019A2D0224}"/>
              </a:ext>
            </a:extLst>
          </p:cNvPr>
          <p:cNvSpPr txBox="1"/>
          <p:nvPr/>
        </p:nvSpPr>
        <p:spPr>
          <a:xfrm>
            <a:off x="601431" y="3269603"/>
            <a:ext cx="2370369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宠物经济未来增长确定性极强，目前国内市场较为分散。在此背景下，本土企业需要加强自主品牌建设，同时快速拓展经营品类、渠道不产能，以期加快抢占市场。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9C1FBAA-CCD5-4DE2-A40C-50F831364223}"/>
              </a:ext>
            </a:extLst>
          </p:cNvPr>
          <p:cNvSpPr/>
          <p:nvPr/>
        </p:nvSpPr>
        <p:spPr>
          <a:xfrm>
            <a:off x="511461" y="2544979"/>
            <a:ext cx="426151" cy="426151"/>
          </a:xfrm>
          <a:prstGeom prst="ellipse">
            <a:avLst/>
          </a:prstGeom>
          <a:solidFill>
            <a:schemeClr val="accent1">
              <a:lumMod val="75000"/>
              <a:alpha val="37000"/>
            </a:schemeClr>
          </a:solidFill>
          <a:ln>
            <a:noFill/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AB711F7-1BE7-432C-9815-09749A068237}"/>
              </a:ext>
            </a:extLst>
          </p:cNvPr>
          <p:cNvSpPr/>
          <p:nvPr/>
        </p:nvSpPr>
        <p:spPr>
          <a:xfrm>
            <a:off x="2355083" y="5746159"/>
            <a:ext cx="631957" cy="631957"/>
          </a:xfrm>
          <a:prstGeom prst="ellipse">
            <a:avLst/>
          </a:prstGeom>
          <a:solidFill>
            <a:schemeClr val="bg1">
              <a:alpha val="18000"/>
            </a:schemeClr>
          </a:solidFill>
          <a:ln>
            <a:noFill/>
          </a:ln>
          <a:effectLst>
            <a:outerShdw blurRad="406400" dist="254000" dir="2700000" algn="tl" rotWithShape="0">
              <a:schemeClr val="accent1">
                <a:lumMod val="50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BDDEC27-94EC-4E0A-B89F-FDD23F61BBCD}"/>
              </a:ext>
            </a:extLst>
          </p:cNvPr>
          <p:cNvGrpSpPr/>
          <p:nvPr/>
        </p:nvGrpSpPr>
        <p:grpSpPr>
          <a:xfrm rot="300000">
            <a:off x="3744068" y="1566087"/>
            <a:ext cx="2679170" cy="4450657"/>
            <a:chOff x="3744068" y="1566087"/>
            <a:chExt cx="2679170" cy="4450657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F9F1234-F541-4BA1-A8FF-5684A3581E06}"/>
                </a:ext>
              </a:extLst>
            </p:cNvPr>
            <p:cNvSpPr/>
            <p:nvPr/>
          </p:nvSpPr>
          <p:spPr>
            <a:xfrm>
              <a:off x="3744068" y="1566087"/>
              <a:ext cx="2679170" cy="4430241"/>
            </a:xfrm>
            <a:prstGeom prst="roundRect">
              <a:avLst>
                <a:gd name="adj" fmla="val 2416"/>
              </a:avLst>
            </a:prstGeom>
            <a:solidFill>
              <a:schemeClr val="bg1"/>
            </a:solidFill>
            <a:ln>
              <a:noFill/>
            </a:ln>
            <a:effectLst>
              <a:outerShdw blurRad="406400" dist="254000" dir="2700000" algn="tl" rotWithShape="0">
                <a:schemeClr val="accent1">
                  <a:lumMod val="50000"/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FBB1E4A-247A-4DDB-9B1F-227C53BD63AA}"/>
                </a:ext>
              </a:extLst>
            </p:cNvPr>
            <p:cNvSpPr txBox="1"/>
            <p:nvPr/>
          </p:nvSpPr>
          <p:spPr>
            <a:xfrm>
              <a:off x="5566456" y="5555079"/>
              <a:ext cx="7187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5000"/>
                    </a:prstClr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alpha val="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328F725-D68E-4C24-9605-A641E46ECDF9}"/>
                </a:ext>
              </a:extLst>
            </p:cNvPr>
            <p:cNvSpPr txBox="1"/>
            <p:nvPr/>
          </p:nvSpPr>
          <p:spPr>
            <a:xfrm>
              <a:off x="3892649" y="1874784"/>
              <a:ext cx="2382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gradFill flip="none" rotWithShape="1">
                    <a:gsLst>
                      <a:gs pos="50000">
                        <a:schemeClr val="accent1"/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0000">
                        <a:srgbClr val="FB8500"/>
                      </a:gs>
                      <a:gs pos="0">
                        <a:srgbClr val="FB8500">
                          <a:lumMod val="60000"/>
                          <a:lumOff val="40000"/>
                        </a:srgbClr>
                      </a:gs>
                      <a:gs pos="100000">
                        <a:srgbClr val="FB8500"/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字体圈欣意冠黑体2.0"/>
                  <a:ea typeface="字体圈欣意冠黑体2.0"/>
                  <a:cs typeface="+mn-cs"/>
                </a:rPr>
                <a:t>产品端</a:t>
              </a:r>
            </a:p>
          </p:txBody>
        </p:sp>
      </p:grpSp>
      <p:sp>
        <p:nvSpPr>
          <p:cNvPr id="137" name="椭圆 136">
            <a:extLst>
              <a:ext uri="{FF2B5EF4-FFF2-40B4-BE49-F238E27FC236}">
                <a16:creationId xmlns:a16="http://schemas.microsoft.com/office/drawing/2014/main" id="{34D5628E-F3E8-4684-B2B5-8CE2B6B2232A}"/>
              </a:ext>
            </a:extLst>
          </p:cNvPr>
          <p:cNvSpPr/>
          <p:nvPr/>
        </p:nvSpPr>
        <p:spPr>
          <a:xfrm>
            <a:off x="-539729" y="-184770"/>
            <a:ext cx="676752" cy="67675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0BDF00-4609-4096-9DD1-230BF5960E41}"/>
              </a:ext>
            </a:extLst>
          </p:cNvPr>
          <p:cNvGrpSpPr/>
          <p:nvPr/>
        </p:nvGrpSpPr>
        <p:grpSpPr>
          <a:xfrm>
            <a:off x="3915396" y="2301087"/>
            <a:ext cx="2313251" cy="3394556"/>
            <a:chOff x="3870549" y="2401820"/>
            <a:chExt cx="2313251" cy="339455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F27700A-DD5E-4C4E-9CD1-39311DB0D241}"/>
                </a:ext>
              </a:extLst>
            </p:cNvPr>
            <p:cNvGrpSpPr/>
            <p:nvPr/>
          </p:nvGrpSpPr>
          <p:grpSpPr>
            <a:xfrm rot="302450">
              <a:off x="3870549" y="2678618"/>
              <a:ext cx="2313251" cy="3117758"/>
              <a:chOff x="3916150" y="2857243"/>
              <a:chExt cx="2313251" cy="3117758"/>
            </a:xfrm>
          </p:grpSpPr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A54D33E-9707-4643-887A-17E1CBE29DA3}"/>
                  </a:ext>
                </a:extLst>
              </p:cNvPr>
              <p:cNvSpPr/>
              <p:nvPr/>
            </p:nvSpPr>
            <p:spPr>
              <a:xfrm>
                <a:off x="5478328" y="5125566"/>
                <a:ext cx="631957" cy="631957"/>
              </a:xfrm>
              <a:prstGeom prst="ellipse">
                <a:avLst/>
              </a:prstGeom>
              <a:solidFill>
                <a:schemeClr val="bg1">
                  <a:alpha val="18000"/>
                </a:schemeClr>
              </a:solidFill>
              <a:ln>
                <a:noFill/>
              </a:ln>
              <a:effectLst>
                <a:outerShdw blurRad="406400" dist="254000" dir="2700000" algn="tl" rotWithShape="0">
                  <a:schemeClr val="accent1">
                    <a:lumMod val="50000"/>
                    <a:alpha val="1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9" name="object 8">
                <a:extLst>
                  <a:ext uri="{FF2B5EF4-FFF2-40B4-BE49-F238E27FC236}">
                    <a16:creationId xmlns:a16="http://schemas.microsoft.com/office/drawing/2014/main" id="{6D4006C6-B8CE-4A30-BF9E-FFA6DE5FFB4A}"/>
                  </a:ext>
                </a:extLst>
              </p:cNvPr>
              <p:cNvSpPr txBox="1"/>
              <p:nvPr/>
            </p:nvSpPr>
            <p:spPr>
              <a:xfrm>
                <a:off x="4223124" y="2857243"/>
                <a:ext cx="1979786" cy="820738"/>
              </a:xfrm>
              <a:prstGeom prst="rect">
                <a:avLst/>
              </a:prstGeom>
            </p:spPr>
            <p:txBody>
              <a:bodyPr vert="horz" wrap="square" lIns="0" tIns="1270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127000" algn="l"/>
                  </a:tabLst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更加注重安全健康属性把握原肉鲜造、新鲜天然、健康营养等趋势</a:t>
                </a:r>
                <a:endPara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  <p:sp>
            <p:nvSpPr>
              <p:cNvPr id="140" name="object 8">
                <a:extLst>
                  <a:ext uri="{FF2B5EF4-FFF2-40B4-BE49-F238E27FC236}">
                    <a16:creationId xmlns:a16="http://schemas.microsoft.com/office/drawing/2014/main" id="{4A7ECBD3-FE7C-4742-8696-5B79618DF70C}"/>
                  </a:ext>
                </a:extLst>
              </p:cNvPr>
              <p:cNvSpPr txBox="1"/>
              <p:nvPr/>
            </p:nvSpPr>
            <p:spPr>
              <a:xfrm>
                <a:off x="3951450" y="3645181"/>
                <a:ext cx="1070806" cy="359073"/>
              </a:xfrm>
              <a:prstGeom prst="rect">
                <a:avLst/>
              </a:prstGeom>
            </p:spPr>
            <p:txBody>
              <a:bodyPr vert="horz" wrap="none" lIns="0" tIns="127000" rIns="0" bIns="0" rtlCol="0">
                <a:spAutoFit/>
              </a:bodyPr>
              <a:lstStyle/>
              <a:p>
                <a:pPr marL="2984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27000" algn="l"/>
                  </a:tabLst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宠物用品</a:t>
                </a:r>
                <a:endPara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  <p:sp>
            <p:nvSpPr>
              <p:cNvPr id="141" name="object 8">
                <a:extLst>
                  <a:ext uri="{FF2B5EF4-FFF2-40B4-BE49-F238E27FC236}">
                    <a16:creationId xmlns:a16="http://schemas.microsoft.com/office/drawing/2014/main" id="{A6134ABE-7A6B-4CCA-8372-EB83FDEE8C29}"/>
                  </a:ext>
                </a:extLst>
              </p:cNvPr>
              <p:cNvSpPr txBox="1"/>
              <p:nvPr/>
            </p:nvSpPr>
            <p:spPr>
              <a:xfrm>
                <a:off x="4215665" y="3893313"/>
                <a:ext cx="1930353" cy="820738"/>
              </a:xfrm>
              <a:prstGeom prst="rect">
                <a:avLst/>
              </a:prstGeom>
            </p:spPr>
            <p:txBody>
              <a:bodyPr vert="horz" wrap="square" lIns="0" tIns="1270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127000" algn="l"/>
                  </a:tabLst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可以用颜值提升产品吸引力，进而促进宠物主贩买决策</a:t>
                </a:r>
                <a:endPara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  <p:sp>
            <p:nvSpPr>
              <p:cNvPr id="142" name="object 8">
                <a:extLst>
                  <a:ext uri="{FF2B5EF4-FFF2-40B4-BE49-F238E27FC236}">
                    <a16:creationId xmlns:a16="http://schemas.microsoft.com/office/drawing/2014/main" id="{721DD295-40F4-439B-A31E-57DA17C0302F}"/>
                  </a:ext>
                </a:extLst>
              </p:cNvPr>
              <p:cNvSpPr txBox="1"/>
              <p:nvPr/>
            </p:nvSpPr>
            <p:spPr>
              <a:xfrm>
                <a:off x="3916150" y="4698019"/>
                <a:ext cx="1263166" cy="359073"/>
              </a:xfrm>
              <a:prstGeom prst="rect">
                <a:avLst/>
              </a:prstGeom>
            </p:spPr>
            <p:txBody>
              <a:bodyPr vert="horz" wrap="none" lIns="0" tIns="127000" rIns="0" bIns="0" rtlCol="0">
                <a:spAutoFit/>
              </a:bodyPr>
              <a:lstStyle/>
              <a:p>
                <a:pPr marL="298450" marR="0" lvl="0" indent="-285750" algn="l" defTabSz="914400" rtl="0" eaLnBrk="1" fontAlgn="auto" latinLnBrk="0" hangingPunct="1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>
                    <a:tab pos="127000" algn="l"/>
                  </a:tabLst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宠物救健品</a:t>
                </a:r>
                <a:endPara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  <p:sp>
            <p:nvSpPr>
              <p:cNvPr id="143" name="object 8">
                <a:extLst>
                  <a:ext uri="{FF2B5EF4-FFF2-40B4-BE49-F238E27FC236}">
                    <a16:creationId xmlns:a16="http://schemas.microsoft.com/office/drawing/2014/main" id="{DABB5290-BD59-49A4-9407-C6D6DDD26FBD}"/>
                  </a:ext>
                </a:extLst>
              </p:cNvPr>
              <p:cNvSpPr txBox="1"/>
              <p:nvPr/>
            </p:nvSpPr>
            <p:spPr>
              <a:xfrm>
                <a:off x="4192748" y="4923431"/>
                <a:ext cx="2036653" cy="1051570"/>
              </a:xfrm>
              <a:prstGeom prst="rect">
                <a:avLst/>
              </a:prstGeom>
            </p:spPr>
            <p:txBody>
              <a:bodyPr vert="horz" wrap="square" lIns="0" tIns="1270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9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127000" algn="l"/>
                  </a:tabLst>
                  <a:defRPr/>
                </a:pPr>
                <a:r>
                  <a:rPr kumimoji="0" lang="zh-CN" alt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应推出针对不同阶段的与业化产品，以满足宠物全生命周期管理的健康需求</a:t>
                </a:r>
                <a:endParaRPr kumimoji="0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</p:grpSp>
        <p:sp>
          <p:nvSpPr>
            <p:cNvPr id="144" name="object 8">
              <a:extLst>
                <a:ext uri="{FF2B5EF4-FFF2-40B4-BE49-F238E27FC236}">
                  <a16:creationId xmlns:a16="http://schemas.microsoft.com/office/drawing/2014/main" id="{334424D2-2432-4AD3-8780-F7A7F1FAE447}"/>
                </a:ext>
              </a:extLst>
            </p:cNvPr>
            <p:cNvSpPr txBox="1"/>
            <p:nvPr/>
          </p:nvSpPr>
          <p:spPr>
            <a:xfrm rot="257543">
              <a:off x="4039642" y="2401820"/>
              <a:ext cx="1070806" cy="359073"/>
            </a:xfrm>
            <a:prstGeom prst="rect">
              <a:avLst/>
            </a:prstGeom>
          </p:spPr>
          <p:txBody>
            <a:bodyPr vert="horz" wrap="none" lIns="0" tIns="127000" rIns="0" bIns="0" rtlCol="0">
              <a:spAutoFit/>
            </a:bodyPr>
            <a:lstStyle/>
            <a:p>
              <a:pPr marL="2984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>
                  <a:tab pos="127000" algn="l"/>
                </a:tabLst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宠物食品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70B97C-C046-4FB9-84BB-12D2DE847487}"/>
              </a:ext>
            </a:extLst>
          </p:cNvPr>
          <p:cNvGrpSpPr/>
          <p:nvPr/>
        </p:nvGrpSpPr>
        <p:grpSpPr>
          <a:xfrm>
            <a:off x="8776940" y="1450415"/>
            <a:ext cx="2679170" cy="4465774"/>
            <a:chOff x="8768520" y="2013459"/>
            <a:chExt cx="2679170" cy="4465774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FB8B99A-6E82-43D8-90CC-FCD79B9C8029}"/>
                </a:ext>
              </a:extLst>
            </p:cNvPr>
            <p:cNvGrpSpPr/>
            <p:nvPr/>
          </p:nvGrpSpPr>
          <p:grpSpPr>
            <a:xfrm rot="300000">
              <a:off x="8768520" y="2013459"/>
              <a:ext cx="2679170" cy="4465774"/>
              <a:chOff x="8768520" y="2013459"/>
              <a:chExt cx="2679170" cy="4465774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2F048091-0ADF-4E26-9004-4AB84CDCE19E}"/>
                  </a:ext>
                </a:extLst>
              </p:cNvPr>
              <p:cNvSpPr/>
              <p:nvPr/>
            </p:nvSpPr>
            <p:spPr>
              <a:xfrm>
                <a:off x="8768520" y="2013459"/>
                <a:ext cx="2679170" cy="4430241"/>
              </a:xfrm>
              <a:prstGeom prst="roundRect">
                <a:avLst>
                  <a:gd name="adj" fmla="val 241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406400" dist="254000" dir="2700000" algn="tl" rotWithShape="0">
                  <a:schemeClr val="accent1">
                    <a:lumMod val="50000"/>
                    <a:alpha val="1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CEC8621-E182-4720-8CDD-74987E83250F}"/>
                  </a:ext>
                </a:extLst>
              </p:cNvPr>
              <p:cNvSpPr txBox="1"/>
              <p:nvPr/>
            </p:nvSpPr>
            <p:spPr>
              <a:xfrm>
                <a:off x="10578709" y="6017568"/>
                <a:ext cx="7187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alpha val="5000"/>
                      </a:prstClr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rPr>
                  <a:t>03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alpha val="5000"/>
                    </a:prstClr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7BB37D2-A559-415A-BEF3-0ADB9C4C3895}"/>
                  </a:ext>
                </a:extLst>
              </p:cNvPr>
              <p:cNvSpPr txBox="1"/>
              <p:nvPr/>
            </p:nvSpPr>
            <p:spPr>
              <a:xfrm>
                <a:off x="8917656" y="2394959"/>
                <a:ext cx="23808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2400">
                    <a:gradFill flip="none" rotWithShape="1">
                      <a:gsLst>
                        <a:gs pos="50000">
                          <a:schemeClr val="accent1"/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gradFill flip="none" rotWithShape="1">
                      <a:gsLst>
                        <a:gs pos="50000">
                          <a:srgbClr val="FB8500"/>
                        </a:gs>
                        <a:gs pos="0">
                          <a:srgbClr val="FB8500">
                            <a:lumMod val="60000"/>
                            <a:lumOff val="40000"/>
                          </a:srgbClr>
                        </a:gs>
                        <a:gs pos="100000">
                          <a:srgbClr val="FB8500"/>
                        </a:gs>
                      </a:gsLst>
                      <a:lin ang="2700000" scaled="1"/>
                      <a:tileRect/>
                    </a:gradFill>
                    <a:effectLst/>
                    <a:uLnTx/>
                    <a:uFillTx/>
                    <a:latin typeface="字体圈欣意冠黑体2.0"/>
                    <a:ea typeface="字体圈欣意冠黑体2.0"/>
                    <a:cs typeface="+mn-cs"/>
                  </a:rPr>
                  <a:t>用户画像</a:t>
                </a:r>
              </a:p>
            </p:txBody>
          </p:sp>
        </p:grpSp>
        <p:sp>
          <p:nvSpPr>
            <p:cNvPr id="145" name="object 24">
              <a:extLst>
                <a:ext uri="{FF2B5EF4-FFF2-40B4-BE49-F238E27FC236}">
                  <a16:creationId xmlns:a16="http://schemas.microsoft.com/office/drawing/2014/main" id="{FBFB0061-56DB-4E2F-ABF1-9B0E587A71A3}"/>
                </a:ext>
              </a:extLst>
            </p:cNvPr>
            <p:cNvSpPr txBox="1"/>
            <p:nvPr/>
          </p:nvSpPr>
          <p:spPr>
            <a:xfrm rot="278344">
              <a:off x="8941516" y="3031632"/>
              <a:ext cx="2336274" cy="3077766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84785" marR="5080" lvl="0" indent="-172720" algn="l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Char char="•"/>
                <a:tabLst>
                  <a:tab pos="185420" algn="l"/>
                </a:tabLst>
                <a:defRPr/>
              </a:pP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注重数字化手段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运用，加快数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字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化转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型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，深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度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挖掘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各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环节</a:t>
              </a:r>
              <a:r>
                <a:rPr kumimoji="0" lang="zh-CN" altLang="en-US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数据</a:t>
              </a:r>
              <a:r>
                <a:rPr kumimoji="0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，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进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而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优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化内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部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管理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、 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提高企业运营敁率，同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时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也可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以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保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障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供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应链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稳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定</a:t>
              </a:r>
              <a:endParaRPr kumimoji="0" lang="en-US" sz="1500" b="0" i="0" u="none" strike="noStrike" kern="1200" cap="none" spc="-5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  <a:p>
              <a:pPr marL="184785" marR="5080" lvl="0" indent="-172720" algn="l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Char char="•"/>
                <a:tabLst>
                  <a:tab pos="185420" algn="l"/>
                </a:tabLst>
                <a:defRPr/>
              </a:pP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  <a:p>
              <a:pPr marL="184785" marR="156845" lvl="0" indent="-172720" algn="l" defTabSz="914400" rtl="0" eaLnBrk="1" fontAlgn="auto" latinLnBrk="0" hangingPunct="1">
                <a:lnSpc>
                  <a:spcPct val="100000"/>
                </a:lnSpc>
                <a:spcBef>
                  <a:spcPts val="415"/>
                </a:spcBef>
                <a:spcAft>
                  <a:spcPts val="0"/>
                </a:spcAft>
                <a:buClrTx/>
                <a:buSzTx/>
                <a:buFontTx/>
                <a:buChar char="•"/>
                <a:tabLst>
                  <a:tab pos="185420" algn="l"/>
                </a:tabLst>
                <a:defRPr/>
              </a:pP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重点采用C2M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或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D2</a:t>
              </a:r>
              <a:r>
                <a:rPr kumimoji="0" sz="15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C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模式，通过</a:t>
              </a:r>
              <a:r>
                <a:rPr kumimoji="0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消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费者反</a:t>
              </a:r>
              <a:r>
                <a:rPr kumimoji="0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馈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来实</a:t>
              </a:r>
              <a:r>
                <a:rPr kumimoji="0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现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产品</a:t>
              </a:r>
              <a:r>
                <a:rPr kumimoji="0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优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化，</a:t>
              </a:r>
              <a:r>
                <a:rPr kumimoji="0" sz="1500" b="0" i="0" u="none" strike="noStrike" kern="1200" cap="none" spc="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为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不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同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人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群提供定制化、个性化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产品</a:t>
              </a:r>
              <a:r>
                <a:rPr kumimoji="0" lang="zh-CN" altLang="en-US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服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务，实现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“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千人</a:t>
              </a:r>
              <a:r>
                <a:rPr kumimoji="0" sz="1500" b="0" i="0" u="none" strike="noStrike" kern="1200" cap="none" spc="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千</a:t>
              </a:r>
              <a:r>
                <a:rPr kumimoji="0" sz="1500" b="0" i="0" u="none" strike="noStrike" kern="1200" cap="none" spc="-5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品</a:t>
              </a:r>
              <a:r>
                <a:rPr kumimoji="0" sz="15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“</a:t>
              </a:r>
              <a:endParaRPr kumimoji="0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8C38171C-495E-4A1F-B7F2-7B170BFDFBA1}"/>
              </a:ext>
            </a:extLst>
          </p:cNvPr>
          <p:cNvSpPr/>
          <p:nvPr/>
        </p:nvSpPr>
        <p:spPr>
          <a:xfrm>
            <a:off x="701871" y="3058644"/>
            <a:ext cx="471481" cy="89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86D35808-ADFE-48A5-BA83-B905D56E4622}"/>
              </a:ext>
            </a:extLst>
          </p:cNvPr>
          <p:cNvGrpSpPr/>
          <p:nvPr/>
        </p:nvGrpSpPr>
        <p:grpSpPr>
          <a:xfrm>
            <a:off x="2950771" y="840851"/>
            <a:ext cx="1634361" cy="301168"/>
            <a:chOff x="1685008" y="867707"/>
            <a:chExt cx="1634361" cy="301168"/>
          </a:xfrm>
        </p:grpSpPr>
        <p:sp>
          <p:nvSpPr>
            <p:cNvPr id="149" name="平行四边形 148">
              <a:extLst>
                <a:ext uri="{FF2B5EF4-FFF2-40B4-BE49-F238E27FC236}">
                  <a16:creationId xmlns:a16="http://schemas.microsoft.com/office/drawing/2014/main" id="{44BE74DF-B56B-4BC0-ABAB-67F3CFD2C11B}"/>
                </a:ext>
              </a:extLst>
            </p:cNvPr>
            <p:cNvSpPr/>
            <p:nvPr/>
          </p:nvSpPr>
          <p:spPr>
            <a:xfrm>
              <a:off x="1685008" y="867707"/>
              <a:ext cx="1634361" cy="262679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0" name="平行四边形 149">
              <a:extLst>
                <a:ext uri="{FF2B5EF4-FFF2-40B4-BE49-F238E27FC236}">
                  <a16:creationId xmlns:a16="http://schemas.microsoft.com/office/drawing/2014/main" id="{F59227DB-8762-49A8-970A-A8C7FE135B90}"/>
                </a:ext>
              </a:extLst>
            </p:cNvPr>
            <p:cNvSpPr/>
            <p:nvPr/>
          </p:nvSpPr>
          <p:spPr>
            <a:xfrm>
              <a:off x="1988441" y="1076289"/>
              <a:ext cx="766354" cy="92586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51" name="object 38">
            <a:extLst>
              <a:ext uri="{FF2B5EF4-FFF2-40B4-BE49-F238E27FC236}">
                <a16:creationId xmlns:a16="http://schemas.microsoft.com/office/drawing/2014/main" id="{AAFD4536-6B91-4F5C-8A3C-A3B76FB9B7D4}"/>
              </a:ext>
            </a:extLst>
          </p:cNvPr>
          <p:cNvSpPr txBox="1">
            <a:spLocks/>
          </p:cNvSpPr>
          <p:nvPr/>
        </p:nvSpPr>
        <p:spPr>
          <a:xfrm>
            <a:off x="705527" y="419475"/>
            <a:ext cx="3894124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j-cs"/>
              </a:rPr>
              <a:t>宠物经济消费者画像</a:t>
            </a:r>
          </a:p>
        </p:txBody>
      </p:sp>
    </p:spTree>
    <p:extLst>
      <p:ext uri="{BB962C8B-B14F-4D97-AF65-F5344CB8AC3E}">
        <p14:creationId xmlns:p14="http://schemas.microsoft.com/office/powerpoint/2010/main" val="720201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52615408-E15A-4A84-997F-AED20E63E976}"/>
              </a:ext>
            </a:extLst>
          </p:cNvPr>
          <p:cNvGrpSpPr/>
          <p:nvPr/>
        </p:nvGrpSpPr>
        <p:grpSpPr>
          <a:xfrm>
            <a:off x="3288598" y="-710531"/>
            <a:ext cx="8914048" cy="7568531"/>
            <a:chOff x="4114800" y="0"/>
            <a:chExt cx="80772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22104FE-2F06-47F7-8607-53F9320806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14800" y="849410"/>
              <a:ext cx="8077200" cy="6008590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62AE7FF-8306-4B0C-9058-708CE30909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35000"/>
            <a:stretch/>
          </p:blipFill>
          <p:spPr>
            <a:xfrm>
              <a:off x="4267200" y="0"/>
              <a:ext cx="7924800" cy="1065734"/>
            </a:xfrm>
            <a:prstGeom prst="rect">
              <a:avLst/>
            </a:prstGeom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DFE27BA-05F7-4793-BF26-72F6019ABEC6}"/>
              </a:ext>
            </a:extLst>
          </p:cNvPr>
          <p:cNvSpPr/>
          <p:nvPr/>
        </p:nvSpPr>
        <p:spPr>
          <a:xfrm>
            <a:off x="0" y="0"/>
            <a:ext cx="9372600" cy="6858000"/>
          </a:xfrm>
          <a:prstGeom prst="rect">
            <a:avLst/>
          </a:prstGeom>
          <a:gradFill>
            <a:gsLst>
              <a:gs pos="0">
                <a:srgbClr val="F6FCFC"/>
              </a:gs>
              <a:gs pos="82313">
                <a:srgbClr val="E9F2F4">
                  <a:alpha val="0"/>
                </a:srgbClr>
              </a:gs>
              <a:gs pos="35000">
                <a:srgbClr val="EFF8FA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8F1931B-7DC4-491F-B463-EBCB6BEA08A6}"/>
              </a:ext>
            </a:extLst>
          </p:cNvPr>
          <p:cNvGrpSpPr/>
          <p:nvPr/>
        </p:nvGrpSpPr>
        <p:grpSpPr>
          <a:xfrm>
            <a:off x="525844" y="1918251"/>
            <a:ext cx="6114562" cy="1854030"/>
            <a:chOff x="439628" y="1935188"/>
            <a:chExt cx="6114562" cy="185403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A9434DA1-70CF-4FF4-98C7-89CCA6C3D2A1}"/>
                </a:ext>
              </a:extLst>
            </p:cNvPr>
            <p:cNvSpPr/>
            <p:nvPr/>
          </p:nvSpPr>
          <p:spPr>
            <a:xfrm>
              <a:off x="3959167" y="2861162"/>
              <a:ext cx="2595023" cy="584775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EFBF360E-D526-4702-831E-7CCF4E6F4898}"/>
                </a:ext>
              </a:extLst>
            </p:cNvPr>
            <p:cNvSpPr/>
            <p:nvPr/>
          </p:nvSpPr>
          <p:spPr>
            <a:xfrm>
              <a:off x="1466832" y="2047411"/>
              <a:ext cx="2209800" cy="280385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6" name="平行四边形 45">
              <a:extLst>
                <a:ext uri="{FF2B5EF4-FFF2-40B4-BE49-F238E27FC236}">
                  <a16:creationId xmlns:a16="http://schemas.microsoft.com/office/drawing/2014/main" id="{4DB67476-EA69-4393-92AF-83838B6F2AB7}"/>
                </a:ext>
              </a:extLst>
            </p:cNvPr>
            <p:cNvSpPr/>
            <p:nvPr/>
          </p:nvSpPr>
          <p:spPr>
            <a:xfrm>
              <a:off x="1036932" y="1935188"/>
              <a:ext cx="2209800" cy="208306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7" name="平行四边形 46">
              <a:extLst>
                <a:ext uri="{FF2B5EF4-FFF2-40B4-BE49-F238E27FC236}">
                  <a16:creationId xmlns:a16="http://schemas.microsoft.com/office/drawing/2014/main" id="{EDCE8220-AF0A-4D63-A5B3-B8DC8E2E9B27}"/>
                </a:ext>
              </a:extLst>
            </p:cNvPr>
            <p:cNvSpPr/>
            <p:nvPr/>
          </p:nvSpPr>
          <p:spPr>
            <a:xfrm>
              <a:off x="439628" y="3700155"/>
              <a:ext cx="1412631" cy="89063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4EB6EA1-FF2E-42CF-B3D1-5BB2E7DB5ADD}"/>
              </a:ext>
            </a:extLst>
          </p:cNvPr>
          <p:cNvSpPr txBox="1"/>
          <p:nvPr/>
        </p:nvSpPr>
        <p:spPr>
          <a:xfrm>
            <a:off x="3835189" y="2022404"/>
            <a:ext cx="2416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ea typeface="OPPOSans M"/>
                <a:cs typeface="+mn-cs"/>
              </a:rPr>
              <a:t>The Development Trend Research Report Of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OPPOSans M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OPPOSans M"/>
                <a:cs typeface="+mn-cs"/>
              </a:rPr>
              <a:t>Pets Economy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sp>
        <p:nvSpPr>
          <p:cNvPr id="37" name="object 36">
            <a:extLst>
              <a:ext uri="{FF2B5EF4-FFF2-40B4-BE49-F238E27FC236}">
                <a16:creationId xmlns:a16="http://schemas.microsoft.com/office/drawing/2014/main" id="{0FEA1777-68D8-4236-9DA4-5A84522D2C43}"/>
              </a:ext>
            </a:extLst>
          </p:cNvPr>
          <p:cNvSpPr txBox="1"/>
          <p:nvPr/>
        </p:nvSpPr>
        <p:spPr>
          <a:xfrm>
            <a:off x="692583" y="1750449"/>
            <a:ext cx="670560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THANKS</a:t>
            </a:r>
            <a:endParaRPr kumimoji="0" sz="7200" b="0" i="0" u="none" strike="noStrike" kern="1200" cap="none" spc="-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字体圈欣意冠黑体2.0" panose="00000500000000000000" pitchFamily="2" charset="-122"/>
              <a:ea typeface="字体圈欣意冠黑体2.0" panose="00000500000000000000" pitchFamily="2" charset="-122"/>
              <a:cs typeface="SetoFont" panose="02000600000000000000" pitchFamily="2" charset="-122"/>
            </a:endParaRPr>
          </a:p>
        </p:txBody>
      </p:sp>
      <p:sp>
        <p:nvSpPr>
          <p:cNvPr id="43" name="object 36">
            <a:extLst>
              <a:ext uri="{FF2B5EF4-FFF2-40B4-BE49-F238E27FC236}">
                <a16:creationId xmlns:a16="http://schemas.microsoft.com/office/drawing/2014/main" id="{63BF4792-9C93-41D2-9FFB-9342B897E774}"/>
              </a:ext>
            </a:extLst>
          </p:cNvPr>
          <p:cNvSpPr txBox="1"/>
          <p:nvPr/>
        </p:nvSpPr>
        <p:spPr>
          <a:xfrm>
            <a:off x="692583" y="2678009"/>
            <a:ext cx="584676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-3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SetoFont" panose="02000600000000000000" pitchFamily="2" charset="-122"/>
              </a:rPr>
              <a:t>谢谢您的观看！</a:t>
            </a:r>
            <a:endParaRPr kumimoji="0" sz="7200" b="0" i="0" u="none" strike="noStrike" kern="1200" cap="none" spc="-3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字体圈欣意冠黑体2.0" panose="00000500000000000000" pitchFamily="2" charset="-122"/>
              <a:ea typeface="字体圈欣意冠黑体2.0" panose="00000500000000000000" pitchFamily="2" charset="-122"/>
              <a:cs typeface="SetoFont" panose="02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DB8162-EFC0-4990-99BC-41A521E71C09}"/>
              </a:ext>
            </a:extLst>
          </p:cNvPr>
          <p:cNvSpPr txBox="1"/>
          <p:nvPr/>
        </p:nvSpPr>
        <p:spPr>
          <a:xfrm>
            <a:off x="631369" y="4679897"/>
            <a:ext cx="32629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XXXX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金融研究院消费金融研究中心</a:t>
            </a:r>
          </a:p>
        </p:txBody>
      </p:sp>
    </p:spTree>
    <p:extLst>
      <p:ext uri="{BB962C8B-B14F-4D97-AF65-F5344CB8AC3E}">
        <p14:creationId xmlns:p14="http://schemas.microsoft.com/office/powerpoint/2010/main" val="40859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34366"/>
            <a:ext cx="1738240" cy="1703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所爱隔山海，山海皆可平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57B308E6-49BD-491A-9057-094B2FF72228}"/>
              </a:ext>
            </a:extLst>
          </p:cNvPr>
          <p:cNvGrpSpPr/>
          <p:nvPr/>
        </p:nvGrpSpPr>
        <p:grpSpPr>
          <a:xfrm>
            <a:off x="851375" y="808708"/>
            <a:ext cx="1634361" cy="301168"/>
            <a:chOff x="1685008" y="867707"/>
            <a:chExt cx="1634361" cy="301168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57B18F7C-E8DE-4490-B4A0-42941E0F88D5}"/>
                </a:ext>
              </a:extLst>
            </p:cNvPr>
            <p:cNvSpPr/>
            <p:nvPr/>
          </p:nvSpPr>
          <p:spPr>
            <a:xfrm>
              <a:off x="1685008" y="867707"/>
              <a:ext cx="1634361" cy="262679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ED5EC779-D80A-44CE-8679-C7E2BD9D6849}"/>
                </a:ext>
              </a:extLst>
            </p:cNvPr>
            <p:cNvSpPr/>
            <p:nvPr/>
          </p:nvSpPr>
          <p:spPr>
            <a:xfrm>
              <a:off x="1988441" y="1076289"/>
              <a:ext cx="766354" cy="92586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7D67CBC-A495-4DBB-81A1-7E2E6E58D3B2}"/>
              </a:ext>
            </a:extLst>
          </p:cNvPr>
          <p:cNvSpPr txBox="1"/>
          <p:nvPr/>
        </p:nvSpPr>
        <p:spPr>
          <a:xfrm>
            <a:off x="698789" y="556696"/>
            <a:ext cx="13239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2.0"/>
                <a:ea typeface="字体圈欣意冠黑体2.0"/>
                <a:cs typeface="+mn-cs"/>
              </a:rPr>
              <a:t>目录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7D07BFD-DB43-4F79-B71E-46EDBE8B8E28}"/>
              </a:ext>
            </a:extLst>
          </p:cNvPr>
          <p:cNvSpPr/>
          <p:nvPr/>
        </p:nvSpPr>
        <p:spPr>
          <a:xfrm>
            <a:off x="695325" y="183350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7868ED-3214-4930-9726-B7D831B0BD77}"/>
              </a:ext>
            </a:extLst>
          </p:cNvPr>
          <p:cNvSpPr txBox="1"/>
          <p:nvPr/>
        </p:nvSpPr>
        <p:spPr>
          <a:xfrm>
            <a:off x="2900364" y="206593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B8500"/>
                    </a:gs>
                    <a:gs pos="23000">
                      <a:srgbClr val="FB8500">
                        <a:lumMod val="20000"/>
                        <a:lumOff val="80000"/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01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FB8500"/>
                  </a:gs>
                  <a:gs pos="23000">
                    <a:srgbClr val="FB8500">
                      <a:lumMod val="20000"/>
                      <a:lumOff val="80000"/>
                      <a:alpha val="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ED439F6-CB78-43BD-AD8F-207771FC3BD3}"/>
              </a:ext>
            </a:extLst>
          </p:cNvPr>
          <p:cNvSpPr/>
          <p:nvPr/>
        </p:nvSpPr>
        <p:spPr>
          <a:xfrm>
            <a:off x="695325" y="379932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DB999C-82C2-4637-976E-29C05EDB1EC0}"/>
              </a:ext>
            </a:extLst>
          </p:cNvPr>
          <p:cNvSpPr txBox="1"/>
          <p:nvPr/>
        </p:nvSpPr>
        <p:spPr>
          <a:xfrm>
            <a:off x="2900364" y="403175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B8500"/>
                    </a:gs>
                    <a:gs pos="23000">
                      <a:srgbClr val="FB8500">
                        <a:lumMod val="20000"/>
                        <a:lumOff val="80000"/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03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FB8500"/>
                  </a:gs>
                  <a:gs pos="23000">
                    <a:srgbClr val="FB8500">
                      <a:lumMod val="20000"/>
                      <a:lumOff val="80000"/>
                      <a:alpha val="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FC6DFB6-2689-4426-B9FF-976DB91C4406}"/>
              </a:ext>
            </a:extLst>
          </p:cNvPr>
          <p:cNvSpPr/>
          <p:nvPr/>
        </p:nvSpPr>
        <p:spPr>
          <a:xfrm>
            <a:off x="6348414" y="183350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E06A175-442F-4578-AB27-106F45FAED2F}"/>
              </a:ext>
            </a:extLst>
          </p:cNvPr>
          <p:cNvSpPr txBox="1"/>
          <p:nvPr/>
        </p:nvSpPr>
        <p:spPr>
          <a:xfrm>
            <a:off x="8553453" y="206593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B8500"/>
                    </a:gs>
                    <a:gs pos="23000">
                      <a:srgbClr val="FB8500">
                        <a:lumMod val="20000"/>
                        <a:lumOff val="80000"/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02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FB8500"/>
                  </a:gs>
                  <a:gs pos="23000">
                    <a:srgbClr val="FB8500">
                      <a:lumMod val="20000"/>
                      <a:lumOff val="80000"/>
                      <a:alpha val="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CC5F9CD-632B-47A6-8FCF-4B4A46B68DCF}"/>
              </a:ext>
            </a:extLst>
          </p:cNvPr>
          <p:cNvSpPr/>
          <p:nvPr/>
        </p:nvSpPr>
        <p:spPr>
          <a:xfrm>
            <a:off x="6348414" y="3799324"/>
            <a:ext cx="4467225" cy="1715650"/>
          </a:xfrm>
          <a:prstGeom prst="roundRect">
            <a:avLst>
              <a:gd name="adj" fmla="val 10005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822EB2-34C6-4200-A057-FB6A5282E8FF}"/>
              </a:ext>
            </a:extLst>
          </p:cNvPr>
          <p:cNvSpPr txBox="1"/>
          <p:nvPr/>
        </p:nvSpPr>
        <p:spPr>
          <a:xfrm>
            <a:off x="8553453" y="4031754"/>
            <a:ext cx="34766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B8500"/>
                    </a:gs>
                    <a:gs pos="23000">
                      <a:srgbClr val="FB8500">
                        <a:lumMod val="20000"/>
                        <a:lumOff val="80000"/>
                        <a:alpha val="0"/>
                      </a:srgbClr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04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FB8500"/>
                  </a:gs>
                  <a:gs pos="23000">
                    <a:srgbClr val="FB8500">
                      <a:lumMod val="20000"/>
                      <a:lumOff val="80000"/>
                      <a:alpha val="0"/>
                    </a:srgbClr>
                  </a:gs>
                </a:gsLst>
                <a:lin ang="16200000" scaled="1"/>
                <a:tileRect/>
              </a:gra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655CED3-CB70-4B89-8DC5-128F381501BA}"/>
              </a:ext>
            </a:extLst>
          </p:cNvPr>
          <p:cNvSpPr txBox="1"/>
          <p:nvPr/>
        </p:nvSpPr>
        <p:spPr>
          <a:xfrm>
            <a:off x="902993" y="2142545"/>
            <a:ext cx="2008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AC51"/>
              </a:buClr>
              <a:buSzTx/>
              <a:buFont typeface="Wingdings" panose="05000000000000000000" pitchFamily="2" charset="2"/>
              <a:buChar char="ì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rgbClr val="FB8500"/>
                    </a:gs>
                    <a:gs pos="0">
                      <a:srgbClr val="FB8500">
                        <a:lumMod val="60000"/>
                        <a:lumOff val="40000"/>
                      </a:srgbClr>
                    </a:gs>
                    <a:gs pos="100000">
                      <a:srgbClr val="FB85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"/>
                <a:ea typeface="字体圈欣意冠黑体2.0"/>
                <a:cs typeface="+mn-cs"/>
              </a:rPr>
              <a:t>宠物经济鸟瞰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9E962178-EA3A-4E99-8555-EFBD2AC1B255}"/>
              </a:ext>
            </a:extLst>
          </p:cNvPr>
          <p:cNvSpPr txBox="1"/>
          <p:nvPr/>
        </p:nvSpPr>
        <p:spPr>
          <a:xfrm>
            <a:off x="1244736" y="2615583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Overview Of Pets Economy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C1AA535-2628-4413-989C-79AFE22C58AA}"/>
              </a:ext>
            </a:extLst>
          </p:cNvPr>
          <p:cNvSpPr txBox="1"/>
          <p:nvPr/>
        </p:nvSpPr>
        <p:spPr>
          <a:xfrm>
            <a:off x="6564009" y="2142545"/>
            <a:ext cx="201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AC51"/>
              </a:buClr>
              <a:buSzTx/>
              <a:buFont typeface="Wingdings" panose="05000000000000000000" pitchFamily="2" charset="2"/>
              <a:buChar char="ì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rgbClr val="FB8500"/>
                    </a:gs>
                    <a:gs pos="0">
                      <a:srgbClr val="FB8500">
                        <a:lumMod val="60000"/>
                        <a:lumOff val="40000"/>
                      </a:srgbClr>
                    </a:gs>
                    <a:gs pos="100000">
                      <a:srgbClr val="FB85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"/>
                <a:ea typeface="字体圈欣意冠黑体2.0"/>
                <a:cs typeface="+mn-cs"/>
              </a:rPr>
              <a:t>行业潜力无限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BBCDE99-E81B-4F5C-9EEB-B166D99ECFB1}"/>
              </a:ext>
            </a:extLst>
          </p:cNvPr>
          <p:cNvSpPr txBox="1"/>
          <p:nvPr/>
        </p:nvSpPr>
        <p:spPr>
          <a:xfrm>
            <a:off x="6905751" y="2615583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Pets Industry Is Potential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E9EC743-92B3-4ED1-A82F-50E340D4A77F}"/>
              </a:ext>
            </a:extLst>
          </p:cNvPr>
          <p:cNvSpPr txBox="1"/>
          <p:nvPr/>
        </p:nvSpPr>
        <p:spPr>
          <a:xfrm>
            <a:off x="902993" y="4100468"/>
            <a:ext cx="236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AC51"/>
              </a:buClr>
              <a:buSzTx/>
              <a:buFont typeface="Wingdings" panose="05000000000000000000" pitchFamily="2" charset="2"/>
              <a:buChar char="ì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rgbClr val="FB8500"/>
                    </a:gs>
                    <a:gs pos="0">
                      <a:srgbClr val="FB8500">
                        <a:lumMod val="60000"/>
                        <a:lumOff val="40000"/>
                      </a:srgbClr>
                    </a:gs>
                    <a:gs pos="100000">
                      <a:srgbClr val="FB85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"/>
                <a:ea typeface="字体圈欣意冠黑体2.0"/>
                <a:cs typeface="+mn-cs"/>
              </a:rPr>
              <a:t>项利好因素研判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7CEC9B31-F0C8-4FC9-839B-2A8CAFFF821F}"/>
              </a:ext>
            </a:extLst>
          </p:cNvPr>
          <p:cNvSpPr txBox="1"/>
          <p:nvPr/>
        </p:nvSpPr>
        <p:spPr>
          <a:xfrm>
            <a:off x="1244736" y="4573506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About The Beneficial Factors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487A61B-EEF8-4346-9830-606B06F6C7DB}"/>
              </a:ext>
            </a:extLst>
          </p:cNvPr>
          <p:cNvSpPr txBox="1"/>
          <p:nvPr/>
        </p:nvSpPr>
        <p:spPr>
          <a:xfrm>
            <a:off x="6564009" y="4100468"/>
            <a:ext cx="2450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AC51"/>
              </a:buClr>
              <a:buSzTx/>
              <a:buFont typeface="Wingdings" panose="05000000000000000000" pitchFamily="2" charset="2"/>
              <a:buChar char="ì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rgbClr val="FB8500"/>
                    </a:gs>
                    <a:gs pos="0">
                      <a:srgbClr val="FB8500">
                        <a:lumMod val="60000"/>
                        <a:lumOff val="40000"/>
                      </a:srgbClr>
                    </a:gs>
                    <a:gs pos="100000">
                      <a:srgbClr val="FB85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Roboto"/>
                <a:ea typeface="字体圈欣意冠黑体2.0"/>
                <a:cs typeface="+mn-cs"/>
              </a:rPr>
              <a:t>发展趋势前瞻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2D21957-D092-4FB8-A586-E1E99419CB1B}"/>
              </a:ext>
            </a:extLst>
          </p:cNvPr>
          <p:cNvSpPr txBox="1"/>
          <p:nvPr/>
        </p:nvSpPr>
        <p:spPr>
          <a:xfrm>
            <a:off x="6905751" y="4573506"/>
            <a:ext cx="2374646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Prospect Of Develop Trend</a:t>
            </a:r>
          </a:p>
        </p:txBody>
      </p:sp>
      <p:pic>
        <p:nvPicPr>
          <p:cNvPr id="177" name="图片 176">
            <a:extLst>
              <a:ext uri="{FF2B5EF4-FFF2-40B4-BE49-F238E27FC236}">
                <a16:creationId xmlns:a16="http://schemas.microsoft.com/office/drawing/2014/main" id="{34C685D4-33AD-4554-98FF-CDF2757986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7802" y="2265871"/>
            <a:ext cx="258613" cy="258613"/>
          </a:xfrm>
          <a:prstGeom prst="rect">
            <a:avLst/>
          </a:prstGeom>
        </p:spPr>
      </p:pic>
      <p:pic>
        <p:nvPicPr>
          <p:cNvPr id="187" name="图片 186">
            <a:extLst>
              <a:ext uri="{FF2B5EF4-FFF2-40B4-BE49-F238E27FC236}">
                <a16:creationId xmlns:a16="http://schemas.microsoft.com/office/drawing/2014/main" id="{061018B4-5FB9-4198-9342-5F97D74A085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501" y="2288648"/>
            <a:ext cx="279641" cy="279641"/>
          </a:xfrm>
          <a:prstGeom prst="rect">
            <a:avLst/>
          </a:prstGeom>
        </p:spPr>
      </p:pic>
      <p:pic>
        <p:nvPicPr>
          <p:cNvPr id="195" name="图片 194">
            <a:extLst>
              <a:ext uri="{FF2B5EF4-FFF2-40B4-BE49-F238E27FC236}">
                <a16:creationId xmlns:a16="http://schemas.microsoft.com/office/drawing/2014/main" id="{964E3992-024F-4607-865F-0392409F81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127" y="4206480"/>
            <a:ext cx="298665" cy="298665"/>
          </a:xfrm>
          <a:prstGeom prst="rect">
            <a:avLst/>
          </a:prstGeom>
        </p:spPr>
      </p:pic>
      <p:pic>
        <p:nvPicPr>
          <p:cNvPr id="203" name="图片 202">
            <a:extLst>
              <a:ext uri="{FF2B5EF4-FFF2-40B4-BE49-F238E27FC236}">
                <a16:creationId xmlns:a16="http://schemas.microsoft.com/office/drawing/2014/main" id="{219D2DC1-7D1A-42CE-959B-473BE1FB47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8632" y="4228022"/>
            <a:ext cx="264544" cy="26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7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C2CF9A86-1281-4F00-B8AE-ED3F5FC10012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 useBgFill="1">
        <p:nvSpPr>
          <p:cNvPr id="2" name="空心弧 1">
            <a:extLst>
              <a:ext uri="{FF2B5EF4-FFF2-40B4-BE49-F238E27FC236}">
                <a16:creationId xmlns:a16="http://schemas.microsoft.com/office/drawing/2014/main" id="{09B7917E-9F46-4A8A-87F0-C57D4A4A7606}"/>
              </a:ext>
            </a:extLst>
          </p:cNvPr>
          <p:cNvSpPr/>
          <p:nvPr/>
        </p:nvSpPr>
        <p:spPr>
          <a:xfrm rot="725667">
            <a:off x="2597094" y="-69906"/>
            <a:ext cx="6997813" cy="6997813"/>
          </a:xfrm>
          <a:prstGeom prst="blockArc">
            <a:avLst>
              <a:gd name="adj1" fmla="val 18514643"/>
              <a:gd name="adj2" fmla="val 110927"/>
              <a:gd name="adj3" fmla="val 1239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 useBgFill="1">
        <p:nvSpPr>
          <p:cNvPr id="4" name="空心弧 3">
            <a:extLst>
              <a:ext uri="{FF2B5EF4-FFF2-40B4-BE49-F238E27FC236}">
                <a16:creationId xmlns:a16="http://schemas.microsoft.com/office/drawing/2014/main" id="{811BA8B8-E311-4E0E-A4F1-1A2D970DD30B}"/>
              </a:ext>
            </a:extLst>
          </p:cNvPr>
          <p:cNvSpPr/>
          <p:nvPr/>
        </p:nvSpPr>
        <p:spPr>
          <a:xfrm rot="12404509">
            <a:off x="1274902" y="-1392098"/>
            <a:ext cx="9642197" cy="9642197"/>
          </a:xfrm>
          <a:prstGeom prst="blockArc">
            <a:avLst>
              <a:gd name="adj1" fmla="val 18470702"/>
              <a:gd name="adj2" fmla="val 178951"/>
              <a:gd name="adj3" fmla="val 993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 useBgFill="1">
        <p:nvSpPr>
          <p:cNvPr id="5" name="空心弧 4">
            <a:extLst>
              <a:ext uri="{FF2B5EF4-FFF2-40B4-BE49-F238E27FC236}">
                <a16:creationId xmlns:a16="http://schemas.microsoft.com/office/drawing/2014/main" id="{0914AB48-A9BE-4820-9DA1-0DDD2E62D404}"/>
              </a:ext>
            </a:extLst>
          </p:cNvPr>
          <p:cNvSpPr/>
          <p:nvPr/>
        </p:nvSpPr>
        <p:spPr>
          <a:xfrm rot="1699686">
            <a:off x="1274902" y="-1392098"/>
            <a:ext cx="9642197" cy="9642197"/>
          </a:xfrm>
          <a:prstGeom prst="blockArc">
            <a:avLst>
              <a:gd name="adj1" fmla="val 16043598"/>
              <a:gd name="adj2" fmla="val 178951"/>
              <a:gd name="adj3" fmla="val 993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6FCB06C9-4B62-4B43-B285-EFC396D7BCCF}"/>
              </a:ext>
            </a:extLst>
          </p:cNvPr>
          <p:cNvSpPr/>
          <p:nvPr/>
        </p:nvSpPr>
        <p:spPr>
          <a:xfrm rot="15953853">
            <a:off x="3584294" y="917294"/>
            <a:ext cx="5023413" cy="5023413"/>
          </a:xfrm>
          <a:prstGeom prst="arc">
            <a:avLst>
              <a:gd name="adj1" fmla="val 19280885"/>
              <a:gd name="adj2" fmla="val 20664610"/>
            </a:avLst>
          </a:prstGeom>
          <a:noFill/>
          <a:ln w="76200" cap="rnd">
            <a:solidFill>
              <a:srgbClr val="FB8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75E68839-EF67-4F8A-ABE6-803F99B47B19}"/>
              </a:ext>
            </a:extLst>
          </p:cNvPr>
          <p:cNvSpPr/>
          <p:nvPr/>
        </p:nvSpPr>
        <p:spPr>
          <a:xfrm rot="20104576">
            <a:off x="2348492" y="-318508"/>
            <a:ext cx="7495017" cy="7495017"/>
          </a:xfrm>
          <a:prstGeom prst="arc">
            <a:avLst>
              <a:gd name="adj1" fmla="val 19280885"/>
              <a:gd name="adj2" fmla="val 2659980"/>
            </a:avLst>
          </a:prstGeom>
          <a:ln w="76200" cap="rnd">
            <a:solidFill>
              <a:srgbClr val="FB850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2A78F3A0-3816-4BAB-95F2-FDE39344D6CD}"/>
              </a:ext>
            </a:extLst>
          </p:cNvPr>
          <p:cNvSpPr/>
          <p:nvPr/>
        </p:nvSpPr>
        <p:spPr>
          <a:xfrm rot="20104576">
            <a:off x="1128309" y="-1538691"/>
            <a:ext cx="9935383" cy="9935383"/>
          </a:xfrm>
          <a:prstGeom prst="arc">
            <a:avLst>
              <a:gd name="adj1" fmla="val 21165700"/>
              <a:gd name="adj2" fmla="val 4259619"/>
            </a:avLst>
          </a:prstGeom>
          <a:ln w="76200" cap="rnd">
            <a:solidFill>
              <a:srgbClr val="FB8500">
                <a:alpha val="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C868CB58-24C3-445D-9AB8-D81E22959E74}"/>
              </a:ext>
            </a:extLst>
          </p:cNvPr>
          <p:cNvSpPr/>
          <p:nvPr/>
        </p:nvSpPr>
        <p:spPr>
          <a:xfrm rot="8853778">
            <a:off x="1128309" y="-1538691"/>
            <a:ext cx="9935383" cy="9935383"/>
          </a:xfrm>
          <a:prstGeom prst="arc">
            <a:avLst>
              <a:gd name="adj1" fmla="val 21526175"/>
              <a:gd name="adj2" fmla="val 4259619"/>
            </a:avLst>
          </a:prstGeom>
          <a:ln w="76200" cap="rnd">
            <a:solidFill>
              <a:srgbClr val="FB8500">
                <a:alpha val="4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DF435F-7BDD-4424-BE74-0CD667E4B898}"/>
              </a:ext>
            </a:extLst>
          </p:cNvPr>
          <p:cNvSpPr txBox="1"/>
          <p:nvPr/>
        </p:nvSpPr>
        <p:spPr>
          <a:xfrm>
            <a:off x="4528922" y="1341201"/>
            <a:ext cx="296256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4000">
                      <a:srgbClr val="FB8500">
                        <a:alpha val="0"/>
                      </a:srgbClr>
                    </a:gs>
                    <a:gs pos="0">
                      <a:srgbClr val="FB8500"/>
                    </a:gs>
                  </a:gsLst>
                  <a:lin ang="5400000" scaled="0"/>
                </a:gradFill>
                <a:effectLst/>
                <a:uLnTx/>
                <a:uFillTx/>
                <a:latin typeface="OPPOSans M"/>
                <a:ea typeface="OPPOSans M"/>
                <a:cs typeface="+mn-cs"/>
              </a:rPr>
              <a:t>01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gradFill>
                <a:gsLst>
                  <a:gs pos="54000">
                    <a:srgbClr val="FB8500">
                      <a:alpha val="0"/>
                    </a:srgbClr>
                  </a:gs>
                  <a:gs pos="0">
                    <a:srgbClr val="FB8500"/>
                  </a:gs>
                </a:gsLst>
                <a:lin ang="5400000" scaled="0"/>
              </a:gra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 useBgFill="1">
        <p:nvSpPr>
          <p:cNvPr id="29" name="空心弧 28">
            <a:extLst>
              <a:ext uri="{FF2B5EF4-FFF2-40B4-BE49-F238E27FC236}">
                <a16:creationId xmlns:a16="http://schemas.microsoft.com/office/drawing/2014/main" id="{EC6F58FF-5EC0-499A-BE26-B462DD5DF171}"/>
              </a:ext>
            </a:extLst>
          </p:cNvPr>
          <p:cNvSpPr/>
          <p:nvPr/>
        </p:nvSpPr>
        <p:spPr>
          <a:xfrm rot="9281761">
            <a:off x="2597094" y="-69906"/>
            <a:ext cx="6997813" cy="6997813"/>
          </a:xfrm>
          <a:prstGeom prst="blockArc">
            <a:avLst>
              <a:gd name="adj1" fmla="val 18514643"/>
              <a:gd name="adj2" fmla="val 110927"/>
              <a:gd name="adj3" fmla="val 1239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5" name="ïšļíḍè">
            <a:extLst>
              <a:ext uri="{FF2B5EF4-FFF2-40B4-BE49-F238E27FC236}">
                <a16:creationId xmlns:a16="http://schemas.microsoft.com/office/drawing/2014/main" id="{49BD3A3D-9575-40F7-96EF-556496DCB098}"/>
              </a:ext>
            </a:extLst>
          </p:cNvPr>
          <p:cNvSpPr/>
          <p:nvPr/>
        </p:nvSpPr>
        <p:spPr>
          <a:xfrm>
            <a:off x="5304450" y="4529429"/>
            <a:ext cx="2092163" cy="592561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Roboto"/>
              <a:ea typeface="OPPOSans M"/>
              <a:cs typeface="OPPOSans M"/>
              <a:sym typeface="+mn-lt"/>
            </a:endParaRPr>
          </a:p>
        </p:txBody>
      </p:sp>
      <p:sp>
        <p:nvSpPr>
          <p:cNvPr id="39" name="iṧḻiḓe">
            <a:extLst>
              <a:ext uri="{FF2B5EF4-FFF2-40B4-BE49-F238E27FC236}">
                <a16:creationId xmlns:a16="http://schemas.microsoft.com/office/drawing/2014/main" id="{143BB680-D052-4A40-879D-8B1CC349EDC9}"/>
              </a:ext>
            </a:extLst>
          </p:cNvPr>
          <p:cNvSpPr/>
          <p:nvPr/>
        </p:nvSpPr>
        <p:spPr>
          <a:xfrm>
            <a:off x="5234284" y="4426699"/>
            <a:ext cx="1544467" cy="336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B8500"/>
              </a:buClr>
              <a:buSzTx/>
              <a:buFont typeface="Arial" panose="020B0604020202020204" pitchFamily="34" charset="0"/>
              <a:buChar char="•"/>
              <a:tabLst>
                <a:tab pos="227965" algn="l"/>
              </a:tabLst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何为宠物经济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Roboto"/>
              <a:ea typeface="OPPOSans M"/>
              <a:cs typeface="OPPOSans M"/>
              <a:sym typeface="+mn-lt"/>
            </a:endParaRPr>
          </a:p>
        </p:txBody>
      </p:sp>
      <p:sp>
        <p:nvSpPr>
          <p:cNvPr id="40" name="iṧḻiḓe">
            <a:extLst>
              <a:ext uri="{FF2B5EF4-FFF2-40B4-BE49-F238E27FC236}">
                <a16:creationId xmlns:a16="http://schemas.microsoft.com/office/drawing/2014/main" id="{FABBCBAD-55A3-412D-A888-0183C35C9062}"/>
              </a:ext>
            </a:extLst>
          </p:cNvPr>
          <p:cNvSpPr/>
          <p:nvPr/>
        </p:nvSpPr>
        <p:spPr>
          <a:xfrm>
            <a:off x="5234284" y="4648836"/>
            <a:ext cx="2812315" cy="336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B8500"/>
              </a:buClr>
              <a:buSzTx/>
              <a:buFont typeface="Arial" panose="020B0604020202020204" pitchFamily="34" charset="0"/>
              <a:buChar char="•"/>
              <a:tabLst>
                <a:tab pos="227965" algn="l"/>
              </a:tabLst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美国宠物经济的萌芽与发展</a:t>
            </a:r>
          </a:p>
        </p:txBody>
      </p:sp>
      <p:sp>
        <p:nvSpPr>
          <p:cNvPr id="42" name="iṧḻiḓe">
            <a:extLst>
              <a:ext uri="{FF2B5EF4-FFF2-40B4-BE49-F238E27FC236}">
                <a16:creationId xmlns:a16="http://schemas.microsoft.com/office/drawing/2014/main" id="{2240A5F3-6B85-4A36-884D-D49EA342B5BE}"/>
              </a:ext>
            </a:extLst>
          </p:cNvPr>
          <p:cNvSpPr/>
          <p:nvPr/>
        </p:nvSpPr>
        <p:spPr>
          <a:xfrm>
            <a:off x="5234283" y="4901990"/>
            <a:ext cx="2812315" cy="33650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B8500"/>
              </a:buClr>
              <a:buSzTx/>
              <a:buFont typeface="Arial" panose="020B0604020202020204" pitchFamily="34" charset="0"/>
              <a:buChar char="•"/>
              <a:tabLst>
                <a:tab pos="227965" algn="l"/>
              </a:tabLst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中国宠物经济发展概况</a:t>
            </a:r>
          </a:p>
        </p:txBody>
      </p:sp>
      <p:sp>
        <p:nvSpPr>
          <p:cNvPr id="33" name="object 41">
            <a:extLst>
              <a:ext uri="{FF2B5EF4-FFF2-40B4-BE49-F238E27FC236}">
                <a16:creationId xmlns:a16="http://schemas.microsoft.com/office/drawing/2014/main" id="{77A408CC-C169-42D5-9986-B2DA1C0EE0AA}"/>
              </a:ext>
            </a:extLst>
          </p:cNvPr>
          <p:cNvSpPr txBox="1"/>
          <p:nvPr/>
        </p:nvSpPr>
        <p:spPr>
          <a:xfrm>
            <a:off x="3778359" y="2718306"/>
            <a:ext cx="4635282" cy="1032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600" b="0" i="0" u="none" strike="noStrike" kern="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微软雅黑"/>
              </a:rPr>
              <a:t>宠物经济鸟瞰</a:t>
            </a:r>
          </a:p>
        </p:txBody>
      </p:sp>
      <p:sp>
        <p:nvSpPr>
          <p:cNvPr id="48" name="iṧḻiḓe">
            <a:extLst>
              <a:ext uri="{FF2B5EF4-FFF2-40B4-BE49-F238E27FC236}">
                <a16:creationId xmlns:a16="http://schemas.microsoft.com/office/drawing/2014/main" id="{70A322C3-1BC7-4935-8CAE-154970832CF8}"/>
              </a:ext>
            </a:extLst>
          </p:cNvPr>
          <p:cNvSpPr/>
          <p:nvPr/>
        </p:nvSpPr>
        <p:spPr>
          <a:xfrm>
            <a:off x="3774974" y="3746611"/>
            <a:ext cx="4323008" cy="28565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965" algn="l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+mn-lt"/>
              </a:rPr>
              <a:t>Overview Of Pets Economy</a:t>
            </a:r>
          </a:p>
        </p:txBody>
      </p:sp>
    </p:spTree>
    <p:extLst>
      <p:ext uri="{BB962C8B-B14F-4D97-AF65-F5344CB8AC3E}">
        <p14:creationId xmlns:p14="http://schemas.microsoft.com/office/powerpoint/2010/main" val="3820442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id="{674788C7-9A67-4F55-804E-18F32C73B62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9" name="矩形 68">
            <a:extLst>
              <a:ext uri="{FF2B5EF4-FFF2-40B4-BE49-F238E27FC236}">
                <a16:creationId xmlns:a16="http://schemas.microsoft.com/office/drawing/2014/main" id="{7BC6B316-39DD-43E4-AC66-2AFC724497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B8500">
                  <a:alpha val="39000"/>
                </a:srgbClr>
              </a:gs>
              <a:gs pos="100000">
                <a:srgbClr val="FD9F36">
                  <a:alpha val="39000"/>
                </a:srgbClr>
              </a:gs>
            </a:gsLst>
            <a:lin ang="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C92F2DA-0FE3-420D-8DEF-5DC8B75575A1}"/>
              </a:ext>
            </a:extLst>
          </p:cNvPr>
          <p:cNvGrpSpPr/>
          <p:nvPr/>
        </p:nvGrpSpPr>
        <p:grpSpPr>
          <a:xfrm>
            <a:off x="695325" y="2641600"/>
            <a:ext cx="10801350" cy="3650264"/>
            <a:chOff x="695325" y="3183332"/>
            <a:chExt cx="10801350" cy="3108532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3A65F7B-30CE-4C8C-9079-083213BD559F}"/>
                </a:ext>
              </a:extLst>
            </p:cNvPr>
            <p:cNvSpPr/>
            <p:nvPr/>
          </p:nvSpPr>
          <p:spPr>
            <a:xfrm>
              <a:off x="706900" y="3183332"/>
              <a:ext cx="10789775" cy="3108532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0" scaled="0"/>
            </a:gradFill>
            <a:ln>
              <a:noFill/>
            </a:ln>
            <a:effectLst>
              <a:outerShdw blurRad="279400" dist="152400" dir="5400000" sx="98000" sy="98000" algn="t" rotWithShape="0">
                <a:schemeClr val="tx1">
                  <a:lumMod val="95000"/>
                  <a:lumOff val="5000"/>
                  <a:alpha val="3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F3EE8CE5-5A0D-48C1-B634-786FE089E0EC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183332"/>
              <a:ext cx="10801350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BA4CED0-E31C-4C6D-BF5B-157245A3A6C2}"/>
              </a:ext>
            </a:extLst>
          </p:cNvPr>
          <p:cNvGrpSpPr/>
          <p:nvPr/>
        </p:nvGrpSpPr>
        <p:grpSpPr>
          <a:xfrm>
            <a:off x="1333950" y="2959317"/>
            <a:ext cx="6579957" cy="2960305"/>
            <a:chOff x="1333950" y="3162515"/>
            <a:chExt cx="6579957" cy="2960305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39B97056-D155-412E-9512-DFA3B50FB1C2}"/>
                </a:ext>
              </a:extLst>
            </p:cNvPr>
            <p:cNvSpPr txBox="1"/>
            <p:nvPr/>
          </p:nvSpPr>
          <p:spPr>
            <a:xfrm>
              <a:off x="1333950" y="4818873"/>
              <a:ext cx="6579957" cy="13039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“撸狗吸猫”已经成为了现代社会人们生活中不可缺少的一部分。在各</a:t>
              </a:r>
              <a:r>
                <a:rPr kumimoji="0" lang="zh-CN" altLang="en-US" sz="1600" b="0" i="0" u="none" strike="noStrike" kern="1200" cap="none" spc="7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大</a:t>
              </a: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规频</a:t>
              </a:r>
              <a:r>
                <a:rPr kumimoji="0" lang="zh-CN" altLang="en-US" sz="1600" b="0" i="0" u="none" strike="noStrike" kern="1200" cap="none" spc="7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和</a:t>
              </a: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社交</a:t>
              </a:r>
              <a:r>
                <a:rPr kumimoji="0" lang="zh-CN" altLang="en-US" sz="1600" b="0" i="0" u="none" strike="noStrike" kern="1200" cap="none" spc="7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平</a:t>
              </a: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台</a:t>
              </a:r>
              <a:r>
                <a:rPr kumimoji="0" lang="zh-CN" altLang="en-US" sz="1600" b="0" i="0" u="none" strike="noStrike" kern="1200" cap="none" spc="7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上</a:t>
              </a:r>
              <a:r>
                <a:rPr kumimoji="0" lang="zh-CN" altLang="en-US" sz="16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，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主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人们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频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频分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享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自家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宠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物的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搞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笑小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视</a:t>
              </a:r>
              <a:r>
                <a:rPr kumimoji="0" lang="zh-CN" altLang="en-US" sz="1600" b="0" i="0" u="none" strike="noStrike" kern="1200" cap="none" spc="9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频。这些轻松愉快的内容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造就了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很多网红萌</a:t>
              </a:r>
              <a:r>
                <a:rPr kumimoji="0" lang="zh-CN" altLang="en-US" sz="1600" b="0" i="0" u="none" strike="noStrike" kern="1200" cap="none" spc="8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宠</a:t>
              </a: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，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引来了广大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网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友的竞相追</a:t>
              </a:r>
              <a:r>
                <a:rPr kumimoji="0" lang="zh-CN" altLang="en-US" sz="1600" b="0" i="0" u="none" strike="noStrike" kern="1200" cap="none" spc="9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捧，从而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催生了很多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经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济活</a:t>
              </a:r>
              <a:r>
                <a:rPr kumimoji="0" lang="zh-CN" altLang="en-US" sz="1600" b="0" i="0" u="none" strike="noStrike" kern="1200" cap="none" spc="9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动，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如打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赏</a:t>
              </a:r>
              <a:r>
                <a:rPr kumimoji="0" lang="zh-CN" altLang="en-US" sz="1600" b="0" i="0" u="none" strike="noStrike" kern="1200" cap="none" spc="7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、</a:t>
              </a: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带货</a:t>
              </a:r>
              <a:r>
                <a:rPr kumimoji="0" lang="zh-CN" altLang="en-US" sz="1600" b="0" i="0" u="none" strike="noStrike" kern="1200" cap="none" spc="7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、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追求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同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款等等。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55" name="object 38">
              <a:extLst>
                <a:ext uri="{FF2B5EF4-FFF2-40B4-BE49-F238E27FC236}">
                  <a16:creationId xmlns:a16="http://schemas.microsoft.com/office/drawing/2014/main" id="{EC2A68F6-06C4-41D8-8957-2DD77FDEFD0C}"/>
                </a:ext>
              </a:extLst>
            </p:cNvPr>
            <p:cNvSpPr txBox="1">
              <a:spLocks/>
            </p:cNvSpPr>
            <p:nvPr/>
          </p:nvSpPr>
          <p:spPr>
            <a:xfrm>
              <a:off x="1333950" y="3162515"/>
              <a:ext cx="2580921" cy="629660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何为宠物经济？</a:t>
              </a:r>
            </a:p>
          </p:txBody>
        </p:sp>
        <p:sp>
          <p:nvSpPr>
            <p:cNvPr id="56" name="object 37">
              <a:extLst>
                <a:ext uri="{FF2B5EF4-FFF2-40B4-BE49-F238E27FC236}">
                  <a16:creationId xmlns:a16="http://schemas.microsoft.com/office/drawing/2014/main" id="{CA836F5D-2013-49F8-97E2-279AFCBA6D0B}"/>
                </a:ext>
              </a:extLst>
            </p:cNvPr>
            <p:cNvSpPr txBox="1"/>
            <p:nvPr/>
          </p:nvSpPr>
          <p:spPr>
            <a:xfrm>
              <a:off x="1333950" y="4056016"/>
              <a:ext cx="5534849" cy="380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60" normalizeH="0" baseline="0">
                  <a:ln>
                    <a:noFill/>
                  </a:ln>
                  <a:effectLst/>
                  <a:uLnTx/>
                  <a:uFillTx/>
                  <a:latin typeface="微软雅黑"/>
                  <a:ea typeface="OPPOSans M"/>
                  <a:cs typeface="微软雅黑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是指围绕着宠物产生的一系列生产消费和服务等商业行为。</a:t>
              </a:r>
            </a:p>
          </p:txBody>
        </p:sp>
        <p:sp>
          <p:nvSpPr>
            <p:cNvPr id="57" name="object 37">
              <a:extLst>
                <a:ext uri="{FF2B5EF4-FFF2-40B4-BE49-F238E27FC236}">
                  <a16:creationId xmlns:a16="http://schemas.microsoft.com/office/drawing/2014/main" id="{7D53407C-933E-47D1-A03E-E3A14242AB9C}"/>
                </a:ext>
              </a:extLst>
            </p:cNvPr>
            <p:cNvSpPr txBox="1"/>
            <p:nvPr/>
          </p:nvSpPr>
          <p:spPr>
            <a:xfrm>
              <a:off x="1333950" y="4344845"/>
              <a:ext cx="6060498" cy="3802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0" i="0" u="none" strike="noStrike" cap="none" spc="60" normalizeH="0" baseline="0">
                  <a:ln>
                    <a:noFill/>
                  </a:ln>
                  <a:effectLst/>
                  <a:uLnTx/>
                  <a:uFillTx/>
                  <a:latin typeface="微软雅黑"/>
                  <a:ea typeface="OPPOSans M"/>
                  <a:cs typeface="微软雅黑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现象的背后，是宠物在人类生活中地位的不断提升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701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7D1C8C4D-AC91-4C9D-9D51-3B74959B7FB5}"/>
              </a:ext>
            </a:extLst>
          </p:cNvPr>
          <p:cNvGrpSpPr/>
          <p:nvPr/>
        </p:nvGrpSpPr>
        <p:grpSpPr>
          <a:xfrm>
            <a:off x="0" y="1"/>
            <a:ext cx="12192000" cy="6857999"/>
            <a:chOff x="0" y="1"/>
            <a:chExt cx="12192000" cy="5846639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FA40C0C8-174D-423F-8D2A-A03C90125F67}"/>
                </a:ext>
              </a:extLst>
            </p:cNvPr>
            <p:cNvSpPr/>
            <p:nvPr/>
          </p:nvSpPr>
          <p:spPr>
            <a:xfrm>
              <a:off x="0" y="1"/>
              <a:ext cx="12192000" cy="146945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2A8EA93-2FB8-4235-B008-E799D6D3DACB}"/>
                </a:ext>
              </a:extLst>
            </p:cNvPr>
            <p:cNvSpPr/>
            <p:nvPr/>
          </p:nvSpPr>
          <p:spPr>
            <a:xfrm>
              <a:off x="0" y="1459064"/>
              <a:ext cx="12192000" cy="1469450"/>
            </a:xfrm>
            <a:prstGeom prst="rect">
              <a:avLst/>
            </a:prstGeom>
            <a:blipFill dpi="0" rotWithShape="1">
              <a:blip r:embed="rId3"/>
              <a:srcRect/>
              <a:tile tx="25400" ty="-7112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B459CF1-A7B4-46E8-B83C-39912E1104CD}"/>
                </a:ext>
              </a:extLst>
            </p:cNvPr>
            <p:cNvSpPr/>
            <p:nvPr/>
          </p:nvSpPr>
          <p:spPr>
            <a:xfrm>
              <a:off x="0" y="2918127"/>
              <a:ext cx="12192000" cy="1469450"/>
            </a:xfrm>
            <a:prstGeom prst="rect">
              <a:avLst/>
            </a:prstGeom>
            <a:blipFill dpi="0" rotWithShape="1">
              <a:blip r:embed="rId4"/>
              <a:srcRect/>
              <a:tile tx="25400" ty="-22923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CA55B550-ED0A-4E12-B465-BBEB594019A9}"/>
                </a:ext>
              </a:extLst>
            </p:cNvPr>
            <p:cNvSpPr/>
            <p:nvPr/>
          </p:nvSpPr>
          <p:spPr>
            <a:xfrm>
              <a:off x="0" y="4377190"/>
              <a:ext cx="12192000" cy="1469450"/>
            </a:xfrm>
            <a:prstGeom prst="rect">
              <a:avLst/>
            </a:prstGeom>
            <a:blipFill dpi="0" rotWithShape="1">
              <a:blip r:embed="rId5"/>
              <a:srcRect/>
              <a:tile tx="0" ty="-33083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37BDA610-5B73-444A-A911-62F9DCC4CC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B8500">
                  <a:alpha val="90000"/>
                </a:srgbClr>
              </a:gs>
              <a:gs pos="100000">
                <a:srgbClr val="FD9F36">
                  <a:alpha val="39000"/>
                </a:srgbClr>
              </a:gs>
            </a:gsLst>
            <a:lin ang="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" name="iṧḻïde">
            <a:extLst>
              <a:ext uri="{FF2B5EF4-FFF2-40B4-BE49-F238E27FC236}">
                <a16:creationId xmlns:a16="http://schemas.microsoft.com/office/drawing/2014/main" id="{87BDAF11-5784-4560-83B3-18D35C1392D5}"/>
              </a:ext>
            </a:extLst>
          </p:cNvPr>
          <p:cNvSpPr txBox="1"/>
          <p:nvPr/>
        </p:nvSpPr>
        <p:spPr>
          <a:xfrm>
            <a:off x="673553" y="300327"/>
            <a:ext cx="1411401" cy="6545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kern="1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OPPOSans M"/>
                <a:cs typeface="OPPOSans M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/>
                <a:ea typeface="字体圈欣意冠黑体2.0"/>
                <a:cs typeface="OPPOSans M"/>
                <a:sym typeface="+mn-lt"/>
              </a:rPr>
              <a:t>萌芽期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2.0"/>
              <a:ea typeface="字体圈欣意冠黑体2.0"/>
              <a:cs typeface="OPPOSans M"/>
              <a:sym typeface="+mn-lt"/>
            </a:endParaRPr>
          </a:p>
        </p:txBody>
      </p:sp>
      <p:sp>
        <p:nvSpPr>
          <p:cNvPr id="4" name="íṧlîdè">
            <a:extLst>
              <a:ext uri="{FF2B5EF4-FFF2-40B4-BE49-F238E27FC236}">
                <a16:creationId xmlns:a16="http://schemas.microsoft.com/office/drawing/2014/main" id="{92480761-C65F-4027-AD71-4D5BC703F21F}"/>
              </a:ext>
            </a:extLst>
          </p:cNvPr>
          <p:cNvSpPr txBox="1"/>
          <p:nvPr/>
        </p:nvSpPr>
        <p:spPr>
          <a:xfrm>
            <a:off x="683848" y="826211"/>
            <a:ext cx="7104352" cy="389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以罐头、干粮、湿粮、 营养粮等为代表的宠物食品相继出现在市场上</a:t>
            </a:r>
          </a:p>
        </p:txBody>
      </p:sp>
      <p:sp>
        <p:nvSpPr>
          <p:cNvPr id="5" name="ïṩ1idê">
            <a:extLst>
              <a:ext uri="{FF2B5EF4-FFF2-40B4-BE49-F238E27FC236}">
                <a16:creationId xmlns:a16="http://schemas.microsoft.com/office/drawing/2014/main" id="{83AB62DE-4024-46AB-BD39-F82B8BD39181}"/>
              </a:ext>
            </a:extLst>
          </p:cNvPr>
          <p:cNvSpPr txBox="1"/>
          <p:nvPr/>
        </p:nvSpPr>
        <p:spPr>
          <a:xfrm>
            <a:off x="673554" y="1748029"/>
            <a:ext cx="1365267" cy="6545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1" i="0" u="none" strike="noStrike" kern="1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OPPOSans M"/>
                <a:cs typeface="OPPOSans M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/>
                <a:ea typeface="字体圈欣意冠黑体2.0"/>
                <a:cs typeface="OPPOSans M"/>
                <a:sym typeface="+mn-lt"/>
              </a:rPr>
              <a:t>孕育期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2.0"/>
              <a:ea typeface="字体圈欣意冠黑体2.0"/>
              <a:cs typeface="OPPOSans M"/>
              <a:sym typeface="+mn-lt"/>
            </a:endParaRPr>
          </a:p>
        </p:txBody>
      </p:sp>
      <p:sp>
        <p:nvSpPr>
          <p:cNvPr id="6" name="îṣļïḋê">
            <a:extLst>
              <a:ext uri="{FF2B5EF4-FFF2-40B4-BE49-F238E27FC236}">
                <a16:creationId xmlns:a16="http://schemas.microsoft.com/office/drawing/2014/main" id="{FBE063F0-AA03-4871-9E7E-E24A8AC91A94}"/>
              </a:ext>
            </a:extLst>
          </p:cNvPr>
          <p:cNvSpPr txBox="1"/>
          <p:nvPr/>
        </p:nvSpPr>
        <p:spPr>
          <a:xfrm>
            <a:off x="685446" y="2264270"/>
            <a:ext cx="7693010" cy="1030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受经济社会飞速发展、人口结构变化、产业模式升级等多因素影响，自上世纪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80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年代开始美国人饲养宠物数量快速增加，宠物数量增长，刺激食品、药品等消费，与此同时宠物产品商店兴起</a:t>
            </a:r>
          </a:p>
        </p:txBody>
      </p:sp>
      <p:sp>
        <p:nvSpPr>
          <p:cNvPr id="7" name="íś1iḍê">
            <a:extLst>
              <a:ext uri="{FF2B5EF4-FFF2-40B4-BE49-F238E27FC236}">
                <a16:creationId xmlns:a16="http://schemas.microsoft.com/office/drawing/2014/main" id="{223E4362-12B6-4670-98B6-951D86460A8C}"/>
              </a:ext>
            </a:extLst>
          </p:cNvPr>
          <p:cNvSpPr txBox="1"/>
          <p:nvPr/>
        </p:nvSpPr>
        <p:spPr>
          <a:xfrm>
            <a:off x="673553" y="3832189"/>
            <a:ext cx="1886471" cy="6545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1" i="0" u="none" strike="noStrike" kern="1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OPPOSans M"/>
                <a:cs typeface="OPPOSans M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/>
                <a:ea typeface="字体圈欣意冠黑体2.0"/>
                <a:cs typeface="OPPOSans M"/>
                <a:sym typeface="+mn-lt"/>
              </a:rPr>
              <a:t>快速发展期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2.0"/>
              <a:ea typeface="字体圈欣意冠黑体2.0"/>
              <a:cs typeface="OPPOSans M"/>
              <a:sym typeface="+mn-lt"/>
            </a:endParaRPr>
          </a:p>
        </p:txBody>
      </p:sp>
      <p:sp>
        <p:nvSpPr>
          <p:cNvPr id="8" name="ïsḷîḓè">
            <a:extLst>
              <a:ext uri="{FF2B5EF4-FFF2-40B4-BE49-F238E27FC236}">
                <a16:creationId xmlns:a16="http://schemas.microsoft.com/office/drawing/2014/main" id="{EE082B33-D327-4B39-8C93-0004EAC49744}"/>
              </a:ext>
            </a:extLst>
          </p:cNvPr>
          <p:cNvSpPr txBox="1"/>
          <p:nvPr/>
        </p:nvSpPr>
        <p:spPr>
          <a:xfrm>
            <a:off x="696956" y="4384075"/>
            <a:ext cx="6723677" cy="389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宠物逐渐成为情感寄托， 情感消费黏着力形成， 行业增速超过零售业</a:t>
            </a:r>
          </a:p>
        </p:txBody>
      </p:sp>
      <p:sp>
        <p:nvSpPr>
          <p:cNvPr id="9" name="íś1iḍê">
            <a:extLst>
              <a:ext uri="{FF2B5EF4-FFF2-40B4-BE49-F238E27FC236}">
                <a16:creationId xmlns:a16="http://schemas.microsoft.com/office/drawing/2014/main" id="{6589F1C0-226F-490F-A2AB-C80978C09229}"/>
              </a:ext>
            </a:extLst>
          </p:cNvPr>
          <p:cNvSpPr txBox="1"/>
          <p:nvPr/>
        </p:nvSpPr>
        <p:spPr>
          <a:xfrm>
            <a:off x="673554" y="5307605"/>
            <a:ext cx="1854834" cy="65453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200" b="1" i="0" u="none" strike="noStrike" kern="1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/>
                <a:ea typeface="OPPOSans M"/>
                <a:cs typeface="OPPOSans M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/>
                <a:ea typeface="字体圈欣意冠黑体2.0"/>
                <a:cs typeface="OPPOSans M"/>
                <a:sym typeface="+mn-lt"/>
              </a:rPr>
              <a:t>成熟稳定期</a:t>
            </a:r>
            <a:endParaRPr kumimoji="0" lang="en-US" altLang="zh-CN" sz="3200" b="1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2.0"/>
              <a:ea typeface="字体圈欣意冠黑体2.0"/>
              <a:cs typeface="OPPOSans M"/>
              <a:sym typeface="+mn-lt"/>
            </a:endParaRPr>
          </a:p>
        </p:txBody>
      </p:sp>
      <p:sp>
        <p:nvSpPr>
          <p:cNvPr id="10" name="ïsḷîḓè">
            <a:extLst>
              <a:ext uri="{FF2B5EF4-FFF2-40B4-BE49-F238E27FC236}">
                <a16:creationId xmlns:a16="http://schemas.microsoft.com/office/drawing/2014/main" id="{3641D3C3-BC2C-4931-A925-21E35BAD8322}"/>
              </a:ext>
            </a:extLst>
          </p:cNvPr>
          <p:cNvSpPr txBox="1"/>
          <p:nvPr/>
        </p:nvSpPr>
        <p:spPr>
          <a:xfrm>
            <a:off x="688575" y="5832227"/>
            <a:ext cx="7693009" cy="709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OPPOSans M"/>
                <a:sym typeface="+mn-lt"/>
              </a:rPr>
              <a:t>行业加速整合，大型 连锁成为趋势；线上经济兴起，经过几十年的发展，美国已拥有当前世界上规模最大的宠物经济市场。</a:t>
            </a:r>
          </a:p>
        </p:txBody>
      </p:sp>
      <p:sp>
        <p:nvSpPr>
          <p:cNvPr id="11" name="iś1ïḑè">
            <a:extLst>
              <a:ext uri="{FF2B5EF4-FFF2-40B4-BE49-F238E27FC236}">
                <a16:creationId xmlns:a16="http://schemas.microsoft.com/office/drawing/2014/main" id="{A5515036-E5D6-4290-BC1C-E2554D6C9926}"/>
              </a:ext>
            </a:extLst>
          </p:cNvPr>
          <p:cNvSpPr txBox="1"/>
          <p:nvPr/>
        </p:nvSpPr>
        <p:spPr>
          <a:xfrm>
            <a:off x="8593199" y="-166057"/>
            <a:ext cx="2850425" cy="1682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15875">
                  <a:solidFill>
                    <a:prstClr val="white">
                      <a:alpha val="55000"/>
                    </a:prst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OPPOSans M"/>
                <a:sym typeface="+mn-lt"/>
              </a:rPr>
              <a:t>1980</a:t>
            </a:r>
          </a:p>
        </p:txBody>
      </p:sp>
      <p:sp>
        <p:nvSpPr>
          <p:cNvPr id="12" name="ïṧḻíḍé">
            <a:extLst>
              <a:ext uri="{FF2B5EF4-FFF2-40B4-BE49-F238E27FC236}">
                <a16:creationId xmlns:a16="http://schemas.microsoft.com/office/drawing/2014/main" id="{547C599D-964C-4512-922B-0EA30CAD619B}"/>
              </a:ext>
            </a:extLst>
          </p:cNvPr>
          <p:cNvSpPr txBox="1"/>
          <p:nvPr/>
        </p:nvSpPr>
        <p:spPr>
          <a:xfrm>
            <a:off x="8572312" y="3275176"/>
            <a:ext cx="3104935" cy="16825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 kumimoji="0" sz="7200" b="0" i="0" u="none" strike="noStrike" cap="none" spc="0" normalizeH="0" baseline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Neue Machina Ultrabold" panose="00000900000000000000" pitchFamily="2" charset="0"/>
                <a:ea typeface="OPPOSans M"/>
                <a:cs typeface="OPPOSans M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15875">
                  <a:solidFill>
                    <a:prstClr val="white">
                      <a:alpha val="55000"/>
                    </a:prst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OPPOSans M"/>
                <a:sym typeface="+mn-lt"/>
              </a:rPr>
              <a:t>2010</a:t>
            </a:r>
          </a:p>
        </p:txBody>
      </p:sp>
      <p:sp>
        <p:nvSpPr>
          <p:cNvPr id="13" name="ïṧḻíḍé">
            <a:extLst>
              <a:ext uri="{FF2B5EF4-FFF2-40B4-BE49-F238E27FC236}">
                <a16:creationId xmlns:a16="http://schemas.microsoft.com/office/drawing/2014/main" id="{B4F2521C-4544-496F-9018-468E80AE162B}"/>
              </a:ext>
            </a:extLst>
          </p:cNvPr>
          <p:cNvSpPr txBox="1"/>
          <p:nvPr/>
        </p:nvSpPr>
        <p:spPr>
          <a:xfrm>
            <a:off x="8823303" y="5106439"/>
            <a:ext cx="2799800" cy="16825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 kumimoji="0" sz="7200" b="0" i="0" u="none" strike="noStrike" cap="none" spc="0" normalizeH="0" baseline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Neue Machina Ultrabold" panose="00000900000000000000" pitchFamily="2" charset="0"/>
                <a:ea typeface="OPPOSans M"/>
                <a:cs typeface="OPPOSans M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15875">
                  <a:solidFill>
                    <a:prstClr val="white">
                      <a:alpha val="55000"/>
                    </a:prst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OPPOSans M"/>
                <a:sym typeface="+mn-lt"/>
              </a:rPr>
              <a:t>NOW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9619FB-4BED-4997-9486-294307EB6E84}"/>
              </a:ext>
            </a:extLst>
          </p:cNvPr>
          <p:cNvGrpSpPr/>
          <p:nvPr/>
        </p:nvGrpSpPr>
        <p:grpSpPr>
          <a:xfrm rot="5400000">
            <a:off x="9834020" y="1592620"/>
            <a:ext cx="529661" cy="242673"/>
            <a:chOff x="5535446" y="1705856"/>
            <a:chExt cx="529661" cy="242673"/>
          </a:xfrm>
          <a:solidFill>
            <a:schemeClr val="bg1">
              <a:alpha val="51000"/>
            </a:schemeClr>
          </a:solidFill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0B01284A-7A45-4347-9E45-83486656EE68}"/>
                </a:ext>
              </a:extLst>
            </p:cNvPr>
            <p:cNvGrpSpPr/>
            <p:nvPr/>
          </p:nvGrpSpPr>
          <p:grpSpPr>
            <a:xfrm rot="16200000">
              <a:off x="5535446" y="1705856"/>
              <a:ext cx="242673" cy="242673"/>
              <a:chOff x="953437" y="3267085"/>
              <a:chExt cx="914400" cy="914400"/>
            </a:xfrm>
            <a:grpFill/>
          </p:grpSpPr>
          <p:sp>
            <p:nvSpPr>
              <p:cNvPr id="20" name="半闭框 19">
                <a:extLst>
                  <a:ext uri="{FF2B5EF4-FFF2-40B4-BE49-F238E27FC236}">
                    <a16:creationId xmlns:a16="http://schemas.microsoft.com/office/drawing/2014/main" id="{DEE8704E-E040-42CB-AE1F-A2DC28079AD9}"/>
                  </a:ext>
                </a:extLst>
              </p:cNvPr>
              <p:cNvSpPr/>
              <p:nvPr/>
            </p:nvSpPr>
            <p:spPr>
              <a:xfrm rot="13500000">
                <a:off x="953437" y="3267085"/>
                <a:ext cx="914400" cy="914400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半闭框 20">
                <a:extLst>
                  <a:ext uri="{FF2B5EF4-FFF2-40B4-BE49-F238E27FC236}">
                    <a16:creationId xmlns:a16="http://schemas.microsoft.com/office/drawing/2014/main" id="{5DB1B15F-04AC-4C7B-980E-73CF7AF171A8}"/>
                  </a:ext>
                </a:extLst>
              </p:cNvPr>
              <p:cNvSpPr/>
              <p:nvPr/>
            </p:nvSpPr>
            <p:spPr>
              <a:xfrm rot="13500000">
                <a:off x="1114945" y="3361140"/>
                <a:ext cx="591384" cy="591384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半闭框 21">
                <a:extLst>
                  <a:ext uri="{FF2B5EF4-FFF2-40B4-BE49-F238E27FC236}">
                    <a16:creationId xmlns:a16="http://schemas.microsoft.com/office/drawing/2014/main" id="{7AA64B40-BD48-4FFB-B00E-3234913EB585}"/>
                  </a:ext>
                </a:extLst>
              </p:cNvPr>
              <p:cNvSpPr/>
              <p:nvPr/>
            </p:nvSpPr>
            <p:spPr>
              <a:xfrm rot="13500000">
                <a:off x="1233849" y="3346002"/>
                <a:ext cx="353576" cy="353576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6770ADD-3243-49D2-9FDE-AD744EF64ECD}"/>
                </a:ext>
              </a:extLst>
            </p:cNvPr>
            <p:cNvGrpSpPr/>
            <p:nvPr/>
          </p:nvGrpSpPr>
          <p:grpSpPr>
            <a:xfrm rot="16200000">
              <a:off x="5822434" y="1705856"/>
              <a:ext cx="242673" cy="242673"/>
              <a:chOff x="953437" y="3267085"/>
              <a:chExt cx="914400" cy="914400"/>
            </a:xfrm>
            <a:grpFill/>
          </p:grpSpPr>
          <p:sp>
            <p:nvSpPr>
              <p:cNvPr id="17" name="半闭框 16">
                <a:extLst>
                  <a:ext uri="{FF2B5EF4-FFF2-40B4-BE49-F238E27FC236}">
                    <a16:creationId xmlns:a16="http://schemas.microsoft.com/office/drawing/2014/main" id="{997CB51A-411F-46AC-85F4-BD41E2E88286}"/>
                  </a:ext>
                </a:extLst>
              </p:cNvPr>
              <p:cNvSpPr/>
              <p:nvPr/>
            </p:nvSpPr>
            <p:spPr>
              <a:xfrm rot="13500000">
                <a:off x="953437" y="3267085"/>
                <a:ext cx="914400" cy="914400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半闭框 17">
                <a:extLst>
                  <a:ext uri="{FF2B5EF4-FFF2-40B4-BE49-F238E27FC236}">
                    <a16:creationId xmlns:a16="http://schemas.microsoft.com/office/drawing/2014/main" id="{E98CE1B4-5350-49C3-B096-63F9483277D9}"/>
                  </a:ext>
                </a:extLst>
              </p:cNvPr>
              <p:cNvSpPr/>
              <p:nvPr/>
            </p:nvSpPr>
            <p:spPr>
              <a:xfrm rot="13500000">
                <a:off x="1114945" y="3361140"/>
                <a:ext cx="591384" cy="591384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半闭框 18">
                <a:extLst>
                  <a:ext uri="{FF2B5EF4-FFF2-40B4-BE49-F238E27FC236}">
                    <a16:creationId xmlns:a16="http://schemas.microsoft.com/office/drawing/2014/main" id="{F1BDDA67-BA9A-429E-88EB-C6BD57DF1735}"/>
                  </a:ext>
                </a:extLst>
              </p:cNvPr>
              <p:cNvSpPr/>
              <p:nvPr/>
            </p:nvSpPr>
            <p:spPr>
              <a:xfrm rot="13500000">
                <a:off x="1233849" y="3346002"/>
                <a:ext cx="353576" cy="353576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9A71765-256C-43CD-BF08-028C32A4CB94}"/>
              </a:ext>
            </a:extLst>
          </p:cNvPr>
          <p:cNvGrpSpPr/>
          <p:nvPr/>
        </p:nvGrpSpPr>
        <p:grpSpPr>
          <a:xfrm rot="5400000">
            <a:off x="9834020" y="3366620"/>
            <a:ext cx="529661" cy="242673"/>
            <a:chOff x="5535446" y="1705856"/>
            <a:chExt cx="529661" cy="242673"/>
          </a:xfrm>
          <a:solidFill>
            <a:schemeClr val="bg1">
              <a:alpha val="51000"/>
            </a:schemeClr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8D8CAB4-3EB1-4525-BC25-2EB3D162F57A}"/>
                </a:ext>
              </a:extLst>
            </p:cNvPr>
            <p:cNvGrpSpPr/>
            <p:nvPr/>
          </p:nvGrpSpPr>
          <p:grpSpPr>
            <a:xfrm rot="16200000">
              <a:off x="5535446" y="1705856"/>
              <a:ext cx="242673" cy="242673"/>
              <a:chOff x="953437" y="3267085"/>
              <a:chExt cx="914400" cy="914400"/>
            </a:xfrm>
            <a:grpFill/>
          </p:grpSpPr>
          <p:sp>
            <p:nvSpPr>
              <p:cNvPr id="29" name="半闭框 28">
                <a:extLst>
                  <a:ext uri="{FF2B5EF4-FFF2-40B4-BE49-F238E27FC236}">
                    <a16:creationId xmlns:a16="http://schemas.microsoft.com/office/drawing/2014/main" id="{8CBA58CB-8AA4-4D82-A24B-B7D39CF526DB}"/>
                  </a:ext>
                </a:extLst>
              </p:cNvPr>
              <p:cNvSpPr/>
              <p:nvPr/>
            </p:nvSpPr>
            <p:spPr>
              <a:xfrm rot="13500000">
                <a:off x="953437" y="3267085"/>
                <a:ext cx="914400" cy="914400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半闭框 29">
                <a:extLst>
                  <a:ext uri="{FF2B5EF4-FFF2-40B4-BE49-F238E27FC236}">
                    <a16:creationId xmlns:a16="http://schemas.microsoft.com/office/drawing/2014/main" id="{1709E4FA-1414-441A-8955-C690C9E04DFA}"/>
                  </a:ext>
                </a:extLst>
              </p:cNvPr>
              <p:cNvSpPr/>
              <p:nvPr/>
            </p:nvSpPr>
            <p:spPr>
              <a:xfrm rot="13500000">
                <a:off x="1114945" y="3361140"/>
                <a:ext cx="591384" cy="591384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半闭框 30">
                <a:extLst>
                  <a:ext uri="{FF2B5EF4-FFF2-40B4-BE49-F238E27FC236}">
                    <a16:creationId xmlns:a16="http://schemas.microsoft.com/office/drawing/2014/main" id="{DC9799F3-0335-4FE3-9846-F1964194235A}"/>
                  </a:ext>
                </a:extLst>
              </p:cNvPr>
              <p:cNvSpPr/>
              <p:nvPr/>
            </p:nvSpPr>
            <p:spPr>
              <a:xfrm rot="13500000">
                <a:off x="1233849" y="3346002"/>
                <a:ext cx="353576" cy="353576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E196B21-1F0F-4464-936E-10C268B74E80}"/>
                </a:ext>
              </a:extLst>
            </p:cNvPr>
            <p:cNvGrpSpPr/>
            <p:nvPr/>
          </p:nvGrpSpPr>
          <p:grpSpPr>
            <a:xfrm rot="16200000">
              <a:off x="5822434" y="1705856"/>
              <a:ext cx="242673" cy="242673"/>
              <a:chOff x="953437" y="3267085"/>
              <a:chExt cx="914400" cy="914400"/>
            </a:xfrm>
            <a:grpFill/>
          </p:grpSpPr>
          <p:sp>
            <p:nvSpPr>
              <p:cNvPr id="26" name="半闭框 25">
                <a:extLst>
                  <a:ext uri="{FF2B5EF4-FFF2-40B4-BE49-F238E27FC236}">
                    <a16:creationId xmlns:a16="http://schemas.microsoft.com/office/drawing/2014/main" id="{EE6379D2-F12C-4229-BC9C-B03B0FB190DA}"/>
                  </a:ext>
                </a:extLst>
              </p:cNvPr>
              <p:cNvSpPr/>
              <p:nvPr/>
            </p:nvSpPr>
            <p:spPr>
              <a:xfrm rot="13500000">
                <a:off x="953437" y="3267085"/>
                <a:ext cx="914400" cy="914400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半闭框 26">
                <a:extLst>
                  <a:ext uri="{FF2B5EF4-FFF2-40B4-BE49-F238E27FC236}">
                    <a16:creationId xmlns:a16="http://schemas.microsoft.com/office/drawing/2014/main" id="{DEF8F822-499D-4166-BD4B-92084A47A85F}"/>
                  </a:ext>
                </a:extLst>
              </p:cNvPr>
              <p:cNvSpPr/>
              <p:nvPr/>
            </p:nvSpPr>
            <p:spPr>
              <a:xfrm rot="13500000">
                <a:off x="1114945" y="3361140"/>
                <a:ext cx="591384" cy="591384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半闭框 27">
                <a:extLst>
                  <a:ext uri="{FF2B5EF4-FFF2-40B4-BE49-F238E27FC236}">
                    <a16:creationId xmlns:a16="http://schemas.microsoft.com/office/drawing/2014/main" id="{65B6CF84-7D5A-4A3D-B413-4038850423BE}"/>
                  </a:ext>
                </a:extLst>
              </p:cNvPr>
              <p:cNvSpPr/>
              <p:nvPr/>
            </p:nvSpPr>
            <p:spPr>
              <a:xfrm rot="13500000">
                <a:off x="1233849" y="3346002"/>
                <a:ext cx="353576" cy="353576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F128834-6D09-4ACC-A8DB-80D939A501DD}"/>
              </a:ext>
            </a:extLst>
          </p:cNvPr>
          <p:cNvGrpSpPr/>
          <p:nvPr/>
        </p:nvGrpSpPr>
        <p:grpSpPr>
          <a:xfrm rot="5400000">
            <a:off x="9834020" y="5140620"/>
            <a:ext cx="529661" cy="242673"/>
            <a:chOff x="5535446" y="1705856"/>
            <a:chExt cx="529661" cy="242673"/>
          </a:xfrm>
          <a:solidFill>
            <a:schemeClr val="bg1">
              <a:alpha val="51000"/>
            </a:schemeClr>
          </a:solidFill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3D581DD-D1BD-4589-A556-97E27130F453}"/>
                </a:ext>
              </a:extLst>
            </p:cNvPr>
            <p:cNvGrpSpPr/>
            <p:nvPr/>
          </p:nvGrpSpPr>
          <p:grpSpPr>
            <a:xfrm rot="16200000">
              <a:off x="5535446" y="1705856"/>
              <a:ext cx="242673" cy="242673"/>
              <a:chOff x="953437" y="3267085"/>
              <a:chExt cx="914400" cy="914400"/>
            </a:xfrm>
            <a:grpFill/>
          </p:grpSpPr>
          <p:sp>
            <p:nvSpPr>
              <p:cNvPr id="38" name="半闭框 37">
                <a:extLst>
                  <a:ext uri="{FF2B5EF4-FFF2-40B4-BE49-F238E27FC236}">
                    <a16:creationId xmlns:a16="http://schemas.microsoft.com/office/drawing/2014/main" id="{B429C147-EC08-4033-97A6-5899A6A4D3C3}"/>
                  </a:ext>
                </a:extLst>
              </p:cNvPr>
              <p:cNvSpPr/>
              <p:nvPr/>
            </p:nvSpPr>
            <p:spPr>
              <a:xfrm rot="13500000">
                <a:off x="953437" y="3267085"/>
                <a:ext cx="914400" cy="914400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半闭框 38">
                <a:extLst>
                  <a:ext uri="{FF2B5EF4-FFF2-40B4-BE49-F238E27FC236}">
                    <a16:creationId xmlns:a16="http://schemas.microsoft.com/office/drawing/2014/main" id="{CE1C2A7D-AA65-4003-9025-9FA2ACBDA622}"/>
                  </a:ext>
                </a:extLst>
              </p:cNvPr>
              <p:cNvSpPr/>
              <p:nvPr/>
            </p:nvSpPr>
            <p:spPr>
              <a:xfrm rot="13500000">
                <a:off x="1114945" y="3361140"/>
                <a:ext cx="591384" cy="591384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半闭框 39">
                <a:extLst>
                  <a:ext uri="{FF2B5EF4-FFF2-40B4-BE49-F238E27FC236}">
                    <a16:creationId xmlns:a16="http://schemas.microsoft.com/office/drawing/2014/main" id="{676F885D-F0C5-4A93-B42B-CE9272F29C4C}"/>
                  </a:ext>
                </a:extLst>
              </p:cNvPr>
              <p:cNvSpPr/>
              <p:nvPr/>
            </p:nvSpPr>
            <p:spPr>
              <a:xfrm rot="13500000">
                <a:off x="1233849" y="3346002"/>
                <a:ext cx="353576" cy="353576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5646923-A13C-43C0-B41D-9682A2CD253E}"/>
                </a:ext>
              </a:extLst>
            </p:cNvPr>
            <p:cNvGrpSpPr/>
            <p:nvPr/>
          </p:nvGrpSpPr>
          <p:grpSpPr>
            <a:xfrm rot="16200000">
              <a:off x="5822434" y="1705856"/>
              <a:ext cx="242673" cy="242673"/>
              <a:chOff x="953437" y="3267085"/>
              <a:chExt cx="914400" cy="914400"/>
            </a:xfrm>
            <a:grpFill/>
          </p:grpSpPr>
          <p:sp>
            <p:nvSpPr>
              <p:cNvPr id="35" name="半闭框 34">
                <a:extLst>
                  <a:ext uri="{FF2B5EF4-FFF2-40B4-BE49-F238E27FC236}">
                    <a16:creationId xmlns:a16="http://schemas.microsoft.com/office/drawing/2014/main" id="{4A321BC9-B3B8-4496-9344-1CD3EAB70762}"/>
                  </a:ext>
                </a:extLst>
              </p:cNvPr>
              <p:cNvSpPr/>
              <p:nvPr/>
            </p:nvSpPr>
            <p:spPr>
              <a:xfrm rot="13500000">
                <a:off x="953437" y="3267085"/>
                <a:ext cx="914400" cy="914400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半闭框 35">
                <a:extLst>
                  <a:ext uri="{FF2B5EF4-FFF2-40B4-BE49-F238E27FC236}">
                    <a16:creationId xmlns:a16="http://schemas.microsoft.com/office/drawing/2014/main" id="{57B6E223-FA83-4BB9-9F94-1ECEF8FCA675}"/>
                  </a:ext>
                </a:extLst>
              </p:cNvPr>
              <p:cNvSpPr/>
              <p:nvPr/>
            </p:nvSpPr>
            <p:spPr>
              <a:xfrm rot="13500000">
                <a:off x="1114945" y="3361140"/>
                <a:ext cx="591384" cy="591384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半闭框 36">
                <a:extLst>
                  <a:ext uri="{FF2B5EF4-FFF2-40B4-BE49-F238E27FC236}">
                    <a16:creationId xmlns:a16="http://schemas.microsoft.com/office/drawing/2014/main" id="{EA220FED-CD1C-4023-8AF2-B5EAF6C78BB4}"/>
                  </a:ext>
                </a:extLst>
              </p:cNvPr>
              <p:cNvSpPr/>
              <p:nvPr/>
            </p:nvSpPr>
            <p:spPr>
              <a:xfrm rot="13500000">
                <a:off x="1233849" y="3346002"/>
                <a:ext cx="353576" cy="353576"/>
              </a:xfrm>
              <a:prstGeom prst="halfFrame">
                <a:avLst>
                  <a:gd name="adj1" fmla="val 8879"/>
                  <a:gd name="adj2" fmla="val 829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1" name="íşlïḋê">
            <a:extLst>
              <a:ext uri="{FF2B5EF4-FFF2-40B4-BE49-F238E27FC236}">
                <a16:creationId xmlns:a16="http://schemas.microsoft.com/office/drawing/2014/main" id="{10EF46A6-FC4A-4955-B706-169BACB491A2}"/>
              </a:ext>
            </a:extLst>
          </p:cNvPr>
          <p:cNvSpPr txBox="1"/>
          <p:nvPr/>
        </p:nvSpPr>
        <p:spPr>
          <a:xfrm>
            <a:off x="8053754" y="1637527"/>
            <a:ext cx="4194929" cy="16825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 kumimoji="0" sz="7200" b="0" i="0" u="none" strike="noStrike" cap="none" spc="0" normalizeH="0" baseline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Neue Machina Ultrabold" panose="00000900000000000000" pitchFamily="2" charset="0"/>
                <a:ea typeface="OPPOSans M"/>
                <a:cs typeface="OPPOSans M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70AD47">
                  <a:lumMod val="75000"/>
                </a:srgbClr>
              </a:buClr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 w="15875">
                  <a:solidFill>
                    <a:prstClr val="white">
                      <a:alpha val="55000"/>
                    </a:prstClr>
                  </a:solidFill>
                </a:ln>
                <a:noFill/>
                <a:effectLst/>
                <a:uLnTx/>
                <a:uFillTx/>
                <a:latin typeface="+mj-ea"/>
                <a:ea typeface="+mj-ea"/>
                <a:cs typeface="OPPOSans M"/>
                <a:sym typeface="+mn-lt"/>
              </a:rPr>
              <a:t>2000</a:t>
            </a:r>
          </a:p>
        </p:txBody>
      </p:sp>
    </p:spTree>
    <p:extLst>
      <p:ext uri="{BB962C8B-B14F-4D97-AF65-F5344CB8AC3E}">
        <p14:creationId xmlns:p14="http://schemas.microsoft.com/office/powerpoint/2010/main" val="1607410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E0033E4D-3185-4A6A-9763-85195BCBB5B5}"/>
              </a:ext>
            </a:extLst>
          </p:cNvPr>
          <p:cNvSpPr/>
          <p:nvPr/>
        </p:nvSpPr>
        <p:spPr>
          <a:xfrm>
            <a:off x="702206" y="3168405"/>
            <a:ext cx="2944677" cy="3151005"/>
          </a:xfrm>
          <a:prstGeom prst="roundRect">
            <a:avLst>
              <a:gd name="adj" fmla="val 5281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0" name="object 64">
            <a:extLst>
              <a:ext uri="{FF2B5EF4-FFF2-40B4-BE49-F238E27FC236}">
                <a16:creationId xmlns:a16="http://schemas.microsoft.com/office/drawing/2014/main" id="{CDD68EC4-D5FA-4C71-8101-B4E3FB9D104E}"/>
              </a:ext>
            </a:extLst>
          </p:cNvPr>
          <p:cNvSpPr txBox="1"/>
          <p:nvPr/>
        </p:nvSpPr>
        <p:spPr>
          <a:xfrm>
            <a:off x="698667" y="1345642"/>
            <a:ext cx="10972800" cy="941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5080" lvl="0" indent="-285750" algn="l" defTabSz="914400" rtl="0" eaLnBrk="1" fontAlgn="auto" latinLnBrk="0" hangingPunct="1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Clr>
                <a:srgbClr val="FD9F36"/>
              </a:buClr>
              <a:buSzTx/>
              <a:buFont typeface="Wingdings" panose="05000000000000000000" pitchFamily="2" charset="2"/>
              <a:buChar char="ì"/>
              <a:tabLst>
                <a:tab pos="393065" algn="l"/>
                <a:tab pos="393700" algn="l"/>
              </a:tabLst>
              <a:defRPr/>
            </a:pPr>
            <a:r>
              <a:rPr kumimoji="0" lang="zh-CN" alt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女性宠物主数量多于男性</a:t>
            </a:r>
            <a:endParaRPr kumimoji="0" lang="en-US" sz="1600" b="0" i="0" u="none" strike="noStrike" kern="1200" cap="none" spc="-5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297815" marR="5080" lvl="0" indent="-285750" algn="l" defTabSz="914400" rtl="0" eaLnBrk="1" fontAlgn="auto" latinLnBrk="0" hangingPunct="1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Clr>
                <a:srgbClr val="FD9F36"/>
              </a:buClr>
              <a:buSzTx/>
              <a:buFont typeface="Wingdings" panose="05000000000000000000" pitchFamily="2" charset="2"/>
              <a:buChar char="ì"/>
              <a:tabLst>
                <a:tab pos="393065" algn="l"/>
                <a:tab pos="393700" algn="l"/>
              </a:tabLst>
              <a:defRPr/>
            </a:pP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年轻</a:t>
            </a:r>
            <a:r>
              <a:rPr kumimoji="0" sz="1600" b="0" i="0" u="none" strike="noStrike" kern="1200" cap="none" spc="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人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是宠</a:t>
            </a:r>
            <a:r>
              <a:rPr kumimoji="0" sz="1600" b="0" i="0" u="none" strike="noStrike" kern="1200" cap="none" spc="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物经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济的</a:t>
            </a:r>
            <a:r>
              <a:rPr kumimoji="0" sz="1600" b="0" i="0" u="none" strike="noStrike" kern="1200" cap="none" spc="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核</a:t>
            </a:r>
            <a:r>
              <a:rPr kumimoji="0" sz="1600" b="0" i="0" u="none" strike="noStrike" kern="1200" cap="none" spc="-5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心力</a:t>
            </a:r>
            <a:r>
              <a:rPr kumimoji="0" sz="1600" b="0" i="0" u="none" strike="noStrike" kern="1200" cap="none" spc="1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量</a:t>
            </a:r>
            <a:endParaRPr kumimoji="0" lang="en-US" altLang="zh-CN" sz="1600" b="0" i="0" u="none" strike="noStrike" kern="1200" cap="none" spc="1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marL="297815" marR="5080" lvl="0" indent="-285750" algn="l" defTabSz="914400" rtl="0" eaLnBrk="1" fontAlgn="auto" latinLnBrk="0" hangingPunct="1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Clr>
                <a:srgbClr val="FD9F36"/>
              </a:buClr>
              <a:buSzTx/>
              <a:buFont typeface="Wingdings" panose="05000000000000000000" pitchFamily="2" charset="2"/>
              <a:buChar char="ì"/>
              <a:tabLst>
                <a:tab pos="393065" algn="l"/>
                <a:tab pos="393700" algn="l"/>
              </a:tabLst>
              <a:defRPr/>
            </a:pPr>
            <a:r>
              <a:rPr kumimoji="0" lang="zh-CN" alt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比起北上广深等一线城市，</a:t>
            </a:r>
            <a:r>
              <a:rPr kumimoji="0" lang="zh-CN" altLang="en-US" sz="1600" b="0" i="0" u="none" strike="noStrike" kern="1200" cap="none" spc="-1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一二线城市居民更愿意养宠</a:t>
            </a:r>
            <a:r>
              <a:rPr kumimoji="0" lang="zh-CN" alt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物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42899B94-58A1-44D5-A7BC-ED2DBF636DAE}"/>
              </a:ext>
            </a:extLst>
          </p:cNvPr>
          <p:cNvGrpSpPr/>
          <p:nvPr/>
        </p:nvGrpSpPr>
        <p:grpSpPr>
          <a:xfrm>
            <a:off x="2950771" y="840851"/>
            <a:ext cx="1634361" cy="301168"/>
            <a:chOff x="1685008" y="867707"/>
            <a:chExt cx="1634361" cy="301168"/>
          </a:xfrm>
        </p:grpSpPr>
        <p:sp>
          <p:nvSpPr>
            <p:cNvPr id="110" name="平行四边形 109">
              <a:extLst>
                <a:ext uri="{FF2B5EF4-FFF2-40B4-BE49-F238E27FC236}">
                  <a16:creationId xmlns:a16="http://schemas.microsoft.com/office/drawing/2014/main" id="{55522220-EFDD-4F36-B05D-D399FBC89EE4}"/>
                </a:ext>
              </a:extLst>
            </p:cNvPr>
            <p:cNvSpPr/>
            <p:nvPr/>
          </p:nvSpPr>
          <p:spPr>
            <a:xfrm>
              <a:off x="1685008" y="867707"/>
              <a:ext cx="1634361" cy="262679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3" name="平行四边形 112">
              <a:extLst>
                <a:ext uri="{FF2B5EF4-FFF2-40B4-BE49-F238E27FC236}">
                  <a16:creationId xmlns:a16="http://schemas.microsoft.com/office/drawing/2014/main" id="{389715DE-E6F8-4921-A718-D06BE2035F20}"/>
                </a:ext>
              </a:extLst>
            </p:cNvPr>
            <p:cNvSpPr/>
            <p:nvPr/>
          </p:nvSpPr>
          <p:spPr>
            <a:xfrm>
              <a:off x="1988441" y="1076289"/>
              <a:ext cx="766354" cy="92586"/>
            </a:xfrm>
            <a:prstGeom prst="parallelogram">
              <a:avLst/>
            </a:prstGeom>
            <a:gradFill>
              <a:gsLst>
                <a:gs pos="0">
                  <a:srgbClr val="FB8500">
                    <a:alpha val="0"/>
                  </a:srgbClr>
                </a:gs>
                <a:gs pos="100000">
                  <a:srgbClr val="FB85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14" name="object 38">
            <a:extLst>
              <a:ext uri="{FF2B5EF4-FFF2-40B4-BE49-F238E27FC236}">
                <a16:creationId xmlns:a16="http://schemas.microsoft.com/office/drawing/2014/main" id="{48D95CB6-F928-43DE-B2C1-EE3589DCFDDC}"/>
              </a:ext>
            </a:extLst>
          </p:cNvPr>
          <p:cNvSpPr txBox="1">
            <a:spLocks/>
          </p:cNvSpPr>
          <p:nvPr/>
        </p:nvSpPr>
        <p:spPr>
          <a:xfrm>
            <a:off x="710859" y="414644"/>
            <a:ext cx="3894124" cy="629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j-cs"/>
              </a:rPr>
              <a:t>宠物经济消费者画像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86B0FCE-DCD2-49D1-B331-E59DB427AF96}"/>
              </a:ext>
            </a:extLst>
          </p:cNvPr>
          <p:cNvSpPr/>
          <p:nvPr/>
        </p:nvSpPr>
        <p:spPr>
          <a:xfrm>
            <a:off x="1103909" y="2928405"/>
            <a:ext cx="2138355" cy="517405"/>
          </a:xfrm>
          <a:prstGeom prst="roundRect">
            <a:avLst>
              <a:gd name="adj" fmla="val 19023"/>
            </a:avLst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29" name="Rectangle 12">
            <a:extLst>
              <a:ext uri="{FF2B5EF4-FFF2-40B4-BE49-F238E27FC236}">
                <a16:creationId xmlns:a16="http://schemas.microsoft.com/office/drawing/2014/main" id="{12BC0CAC-4734-442D-977B-30F2256B9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2726" y="3048608"/>
            <a:ext cx="16007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宠物主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+mn-cs"/>
              </a:rPr>
              <a:t>性别分布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OPPOSans M"/>
              <a:cs typeface="+mn-cs"/>
            </a:endParaRP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31719C05-5C56-4795-8CC3-A8E97D9BBB7C}"/>
              </a:ext>
            </a:extLst>
          </p:cNvPr>
          <p:cNvGrpSpPr/>
          <p:nvPr/>
        </p:nvGrpSpPr>
        <p:grpSpPr>
          <a:xfrm>
            <a:off x="1271911" y="3892469"/>
            <a:ext cx="1802351" cy="1809750"/>
            <a:chOff x="5402168" y="1667892"/>
            <a:chExt cx="1802351" cy="180975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C0F2BBDB-207E-4E6F-9C2D-CF5105823627}"/>
                </a:ext>
              </a:extLst>
            </p:cNvPr>
            <p:cNvGrpSpPr/>
            <p:nvPr/>
          </p:nvGrpSpPr>
          <p:grpSpPr>
            <a:xfrm>
              <a:off x="5402168" y="1667892"/>
              <a:ext cx="1802351" cy="1809750"/>
              <a:chOff x="5105146" y="2596637"/>
              <a:chExt cx="1802351" cy="1809750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B534A55C-5C98-4270-822E-C481A0491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148" y="2766270"/>
                <a:ext cx="728202" cy="1449820"/>
              </a:xfrm>
              <a:custGeom>
                <a:avLst/>
                <a:gdLst>
                  <a:gd name="T0" fmla="*/ 0 w 4603"/>
                  <a:gd name="T1" fmla="*/ 0 h 9169"/>
                  <a:gd name="T2" fmla="*/ 4603 w 4603"/>
                  <a:gd name="T3" fmla="*/ 4603 h 9169"/>
                  <a:gd name="T4" fmla="*/ 576 w 4603"/>
                  <a:gd name="T5" fmla="*/ 9169 h 9169"/>
                  <a:gd name="T6" fmla="*/ 0 w 4603"/>
                  <a:gd name="T7" fmla="*/ 4603 h 9169"/>
                  <a:gd name="T8" fmla="*/ 0 w 4603"/>
                  <a:gd name="T9" fmla="*/ 0 h 9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03" h="9169">
                    <a:moveTo>
                      <a:pt x="0" y="0"/>
                    </a:moveTo>
                    <a:cubicBezTo>
                      <a:pt x="2542" y="0"/>
                      <a:pt x="4603" y="2061"/>
                      <a:pt x="4603" y="4603"/>
                    </a:cubicBezTo>
                    <a:cubicBezTo>
                      <a:pt x="4603" y="6922"/>
                      <a:pt x="2877" y="8879"/>
                      <a:pt x="576" y="9169"/>
                    </a:cubicBezTo>
                    <a:lnTo>
                      <a:pt x="0" y="46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96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159BEA09-08A0-4A8A-A193-4C68620D1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95" y="2596637"/>
                <a:ext cx="1039813" cy="1809750"/>
              </a:xfrm>
              <a:custGeom>
                <a:avLst/>
                <a:gdLst>
                  <a:gd name="T0" fmla="*/ 10925 w 10925"/>
                  <a:gd name="T1" fmla="*/ 18339 h 18977"/>
                  <a:gd name="T2" fmla="*/ 637 w 10925"/>
                  <a:gd name="T3" fmla="*/ 10360 h 18977"/>
                  <a:gd name="T4" fmla="*/ 8617 w 10925"/>
                  <a:gd name="T5" fmla="*/ 73 h 18977"/>
                  <a:gd name="T6" fmla="*/ 9771 w 10925"/>
                  <a:gd name="T7" fmla="*/ 0 h 18977"/>
                  <a:gd name="T8" fmla="*/ 9771 w 10925"/>
                  <a:gd name="T9" fmla="*/ 9206 h 18977"/>
                  <a:gd name="T10" fmla="*/ 10925 w 10925"/>
                  <a:gd name="T11" fmla="*/ 18339 h 189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25" h="18977">
                    <a:moveTo>
                      <a:pt x="10925" y="18339"/>
                    </a:moveTo>
                    <a:cubicBezTo>
                      <a:pt x="5880" y="18977"/>
                      <a:pt x="1275" y="15404"/>
                      <a:pt x="637" y="10360"/>
                    </a:cubicBezTo>
                    <a:cubicBezTo>
                      <a:pt x="0" y="5316"/>
                      <a:pt x="3573" y="710"/>
                      <a:pt x="8617" y="73"/>
                    </a:cubicBezTo>
                    <a:cubicBezTo>
                      <a:pt x="9000" y="24"/>
                      <a:pt x="9385" y="0"/>
                      <a:pt x="9771" y="0"/>
                    </a:cubicBezTo>
                    <a:lnTo>
                      <a:pt x="9771" y="9206"/>
                    </a:lnTo>
                    <a:lnTo>
                      <a:pt x="10925" y="18339"/>
                    </a:lnTo>
                    <a:close/>
                  </a:path>
                </a:pathLst>
              </a:custGeom>
              <a:solidFill>
                <a:srgbClr val="FB8500"/>
              </a:solidFill>
              <a:ln w="1270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BB6366A8-88D5-491C-8D15-184710DE28CD}"/>
                  </a:ext>
                </a:extLst>
              </p:cNvPr>
              <p:cNvGrpSpPr/>
              <p:nvPr/>
            </p:nvGrpSpPr>
            <p:grpSpPr>
              <a:xfrm>
                <a:off x="5105146" y="3590511"/>
                <a:ext cx="666855" cy="666855"/>
                <a:chOff x="5048841" y="4095537"/>
                <a:chExt cx="666855" cy="666855"/>
              </a:xfrm>
            </p:grpSpPr>
            <p:sp>
              <p:nvSpPr>
                <p:cNvPr id="21" name="椭圆 20">
                  <a:extLst>
                    <a:ext uri="{FF2B5EF4-FFF2-40B4-BE49-F238E27FC236}">
                      <a16:creationId xmlns:a16="http://schemas.microsoft.com/office/drawing/2014/main" id="{3B94CC51-62C3-4785-9581-D77BAAE8EB97}"/>
                    </a:ext>
                  </a:extLst>
                </p:cNvPr>
                <p:cNvSpPr/>
                <p:nvPr/>
              </p:nvSpPr>
              <p:spPr>
                <a:xfrm>
                  <a:off x="5048841" y="4095537"/>
                  <a:ext cx="666855" cy="66685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03200" sx="105000" sy="105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88A3CF50-44CB-45E9-8DAD-E38A203741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68724" y="4243749"/>
                  <a:ext cx="285335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B8500"/>
                      </a:solidFill>
                      <a:effectLst/>
                      <a:uLnTx/>
                      <a:uFillTx/>
                      <a:latin typeface="Roboto" panose="02000000000000000000" pitchFamily="2" charset="0"/>
                      <a:ea typeface="OPPOSans M"/>
                      <a:cs typeface="+mn-cs"/>
                    </a:rPr>
                    <a:t>52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B8500"/>
                      </a:solidFill>
                      <a:effectLst/>
                      <a:uLnTx/>
                      <a:uFillTx/>
                      <a:latin typeface="Roboto" panose="02000000000000000000" pitchFamily="2" charset="0"/>
                      <a:ea typeface="OPPOSans M"/>
                      <a:cs typeface="+mn-cs"/>
                    </a:rPr>
                    <a:t>%</a:t>
                  </a:r>
                  <a:endPara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B85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/>
                    <a:cs typeface="+mn-cs"/>
                  </a:endParaRPr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157B3800-B065-433F-BC6F-D86435656C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1553" y="4454292"/>
                  <a:ext cx="303213" cy="249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+mn-cs"/>
                    </a:rPr>
                    <a:t>男性</a:t>
                  </a:r>
                  <a:endPara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F4FB7489-23B2-4569-8429-FE64B17F244F}"/>
                  </a:ext>
                </a:extLst>
              </p:cNvPr>
              <p:cNvGrpSpPr/>
              <p:nvPr/>
            </p:nvGrpSpPr>
            <p:grpSpPr>
              <a:xfrm>
                <a:off x="6361118" y="2797388"/>
                <a:ext cx="546379" cy="546379"/>
                <a:chOff x="6361118" y="2797388"/>
                <a:chExt cx="546379" cy="546379"/>
              </a:xfrm>
            </p:grpSpPr>
            <p:sp>
              <p:nvSpPr>
                <p:cNvPr id="123" name="椭圆 122">
                  <a:extLst>
                    <a:ext uri="{FF2B5EF4-FFF2-40B4-BE49-F238E27FC236}">
                      <a16:creationId xmlns:a16="http://schemas.microsoft.com/office/drawing/2014/main" id="{0E8271C6-E450-4BBD-AD00-041927D9272F}"/>
                    </a:ext>
                  </a:extLst>
                </p:cNvPr>
                <p:cNvSpPr/>
                <p:nvPr/>
              </p:nvSpPr>
              <p:spPr>
                <a:xfrm>
                  <a:off x="6361118" y="2797388"/>
                  <a:ext cx="546379" cy="54637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03200" sx="105000" sy="105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4B1463D2-E283-4305-92FA-079DCB1FE9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1813" y="2885911"/>
                  <a:ext cx="285335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B8500"/>
                      </a:solidFill>
                      <a:effectLst/>
                      <a:uLnTx/>
                      <a:uFillTx/>
                      <a:latin typeface="Roboto" panose="02000000000000000000" pitchFamily="2" charset="0"/>
                      <a:ea typeface="OPPOSans M"/>
                      <a:cs typeface="+mn-cs"/>
                    </a:rPr>
                    <a:t>48</a:t>
                  </a: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B8500"/>
                      </a:solidFill>
                      <a:effectLst/>
                      <a:uLnTx/>
                      <a:uFillTx/>
                      <a:latin typeface="Roboto" panose="02000000000000000000" pitchFamily="2" charset="0"/>
                      <a:ea typeface="OPPOSans M"/>
                      <a:cs typeface="+mn-cs"/>
                    </a:rPr>
                    <a:t>%</a:t>
                  </a:r>
                  <a:endPara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B85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/>
                    <a:cs typeface="+mn-cs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CE2038C2-F529-4286-9E87-57EC4E59A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9559" y="3055283"/>
                  <a:ext cx="303213" cy="249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  <a:latin typeface="OPPOSans M" panose="00020600040101010101" pitchFamily="18" charset="-122"/>
                      <a:ea typeface="OPPOSans M" panose="00020600040101010101" pitchFamily="18" charset="-122"/>
                      <a:cs typeface="+mn-cs"/>
                    </a:rPr>
                    <a:t>女性</a:t>
                  </a:r>
                  <a:endParaRPr kumimoji="0" lang="zh-CN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OPPOSans M"/>
                    <a:cs typeface="+mn-cs"/>
                  </a:endParaRPr>
                </a:p>
              </p:txBody>
            </p:sp>
          </p:grpSp>
        </p:grp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DAE7673F-DCDD-48F5-860C-C966D7386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29400" y="2291449"/>
              <a:ext cx="456140" cy="456140"/>
            </a:xfrm>
            <a:prstGeom prst="rect">
              <a:avLst/>
            </a:prstGeom>
          </p:spPr>
        </p:pic>
        <p:grpSp>
          <p:nvGrpSpPr>
            <p:cNvPr id="3" name="图形 24">
              <a:extLst>
                <a:ext uri="{FF2B5EF4-FFF2-40B4-BE49-F238E27FC236}">
                  <a16:creationId xmlns:a16="http://schemas.microsoft.com/office/drawing/2014/main" id="{9B69F5F6-B915-490F-8C06-763662D98717}"/>
                </a:ext>
              </a:extLst>
            </p:cNvPr>
            <p:cNvGrpSpPr/>
            <p:nvPr/>
          </p:nvGrpSpPr>
          <p:grpSpPr>
            <a:xfrm>
              <a:off x="6568073" y="2295425"/>
              <a:ext cx="366159" cy="456140"/>
              <a:chOff x="6757359" y="3082781"/>
              <a:chExt cx="1168884" cy="1456129"/>
            </a:xfrm>
            <a:solidFill>
              <a:schemeClr val="bg1"/>
            </a:solidFill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17BD87E-5B54-48BA-9040-97C6FF8E97D7}"/>
                  </a:ext>
                </a:extLst>
              </p:cNvPr>
              <p:cNvSpPr/>
              <p:nvPr/>
            </p:nvSpPr>
            <p:spPr>
              <a:xfrm>
                <a:off x="7303408" y="3804046"/>
                <a:ext cx="76783" cy="45301"/>
              </a:xfrm>
              <a:custGeom>
                <a:avLst/>
                <a:gdLst>
                  <a:gd name="connsiteX0" fmla="*/ 15945 w 76783"/>
                  <a:gd name="connsiteY0" fmla="*/ 41974 h 45301"/>
                  <a:gd name="connsiteX1" fmla="*/ 38393 w 76783"/>
                  <a:gd name="connsiteY1" fmla="*/ 45301 h 45301"/>
                  <a:gd name="connsiteX2" fmla="*/ 60841 w 76783"/>
                  <a:gd name="connsiteY2" fmla="*/ 41974 h 45301"/>
                  <a:gd name="connsiteX3" fmla="*/ 76087 w 76783"/>
                  <a:gd name="connsiteY3" fmla="*/ 15945 h 45301"/>
                  <a:gd name="connsiteX4" fmla="*/ 50065 w 76783"/>
                  <a:gd name="connsiteY4" fmla="*/ 696 h 45301"/>
                  <a:gd name="connsiteX5" fmla="*/ 26718 w 76783"/>
                  <a:gd name="connsiteY5" fmla="*/ 696 h 45301"/>
                  <a:gd name="connsiteX6" fmla="*/ 696 w 76783"/>
                  <a:gd name="connsiteY6" fmla="*/ 15945 h 45301"/>
                  <a:gd name="connsiteX7" fmla="*/ 15945 w 76783"/>
                  <a:gd name="connsiteY7" fmla="*/ 41974 h 45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783" h="45301">
                    <a:moveTo>
                      <a:pt x="15945" y="41974"/>
                    </a:moveTo>
                    <a:cubicBezTo>
                      <a:pt x="24443" y="44192"/>
                      <a:pt x="31416" y="45301"/>
                      <a:pt x="38393" y="45301"/>
                    </a:cubicBezTo>
                    <a:cubicBezTo>
                      <a:pt x="45369" y="45301"/>
                      <a:pt x="52343" y="44192"/>
                      <a:pt x="60841" y="41974"/>
                    </a:cubicBezTo>
                    <a:cubicBezTo>
                      <a:pt x="72236" y="38996"/>
                      <a:pt x="79062" y="27344"/>
                      <a:pt x="76087" y="15945"/>
                    </a:cubicBezTo>
                    <a:cubicBezTo>
                      <a:pt x="73112" y="4549"/>
                      <a:pt x="61458" y="-2273"/>
                      <a:pt x="50065" y="696"/>
                    </a:cubicBezTo>
                    <a:cubicBezTo>
                      <a:pt x="40133" y="3289"/>
                      <a:pt x="36647" y="3289"/>
                      <a:pt x="26718" y="696"/>
                    </a:cubicBezTo>
                    <a:cubicBezTo>
                      <a:pt x="15328" y="-2276"/>
                      <a:pt x="3673" y="4547"/>
                      <a:pt x="696" y="15945"/>
                    </a:cubicBezTo>
                    <a:cubicBezTo>
                      <a:pt x="-2276" y="27344"/>
                      <a:pt x="4549" y="38996"/>
                      <a:pt x="15945" y="41974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FE60A2A-24A5-464B-A5DE-8E457D80B82E}"/>
                  </a:ext>
                </a:extLst>
              </p:cNvPr>
              <p:cNvSpPr/>
              <p:nvPr/>
            </p:nvSpPr>
            <p:spPr>
              <a:xfrm>
                <a:off x="7177995" y="3574011"/>
                <a:ext cx="116059" cy="48287"/>
              </a:xfrm>
              <a:custGeom>
                <a:avLst/>
                <a:gdLst>
                  <a:gd name="connsiteX0" fmla="*/ 100115 w 116059"/>
                  <a:gd name="connsiteY0" fmla="*/ 6316 h 48287"/>
                  <a:gd name="connsiteX1" fmla="*/ 15943 w 116059"/>
                  <a:gd name="connsiteY1" fmla="*/ 6316 h 48287"/>
                  <a:gd name="connsiteX2" fmla="*/ 697 w 116059"/>
                  <a:gd name="connsiteY2" fmla="*/ 32341 h 48287"/>
                  <a:gd name="connsiteX3" fmla="*/ 26719 w 116059"/>
                  <a:gd name="connsiteY3" fmla="*/ 47591 h 48287"/>
                  <a:gd name="connsiteX4" fmla="*/ 89341 w 116059"/>
                  <a:gd name="connsiteY4" fmla="*/ 47591 h 48287"/>
                  <a:gd name="connsiteX5" fmla="*/ 94742 w 116059"/>
                  <a:gd name="connsiteY5" fmla="*/ 48288 h 48287"/>
                  <a:gd name="connsiteX6" fmla="*/ 115364 w 116059"/>
                  <a:gd name="connsiteY6" fmla="*/ 32341 h 48287"/>
                  <a:gd name="connsiteX7" fmla="*/ 100115 w 116059"/>
                  <a:gd name="connsiteY7" fmla="*/ 6316 h 4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059" h="48287">
                    <a:moveTo>
                      <a:pt x="100115" y="6316"/>
                    </a:moveTo>
                    <a:cubicBezTo>
                      <a:pt x="67864" y="-2105"/>
                      <a:pt x="48194" y="-2105"/>
                      <a:pt x="15943" y="6316"/>
                    </a:cubicBezTo>
                    <a:cubicBezTo>
                      <a:pt x="4548" y="9291"/>
                      <a:pt x="-2278" y="20945"/>
                      <a:pt x="697" y="32341"/>
                    </a:cubicBezTo>
                    <a:cubicBezTo>
                      <a:pt x="3674" y="43740"/>
                      <a:pt x="15332" y="50566"/>
                      <a:pt x="26719" y="47591"/>
                    </a:cubicBezTo>
                    <a:cubicBezTo>
                      <a:pt x="52179" y="40942"/>
                      <a:pt x="63885" y="40942"/>
                      <a:pt x="89341" y="47591"/>
                    </a:cubicBezTo>
                    <a:cubicBezTo>
                      <a:pt x="91147" y="48063"/>
                      <a:pt x="92959" y="48288"/>
                      <a:pt x="94742" y="48288"/>
                    </a:cubicBezTo>
                    <a:cubicBezTo>
                      <a:pt x="104210" y="48288"/>
                      <a:pt x="112858" y="41931"/>
                      <a:pt x="115364" y="32341"/>
                    </a:cubicBezTo>
                    <a:cubicBezTo>
                      <a:pt x="118336" y="20945"/>
                      <a:pt x="111510" y="9293"/>
                      <a:pt x="100115" y="6316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D81E698-DCD7-4C08-8165-A5D9204660CE}"/>
                  </a:ext>
                </a:extLst>
              </p:cNvPr>
              <p:cNvSpPr/>
              <p:nvPr/>
            </p:nvSpPr>
            <p:spPr>
              <a:xfrm>
                <a:off x="7389552" y="3574014"/>
                <a:ext cx="116057" cy="48287"/>
              </a:xfrm>
              <a:custGeom>
                <a:avLst/>
                <a:gdLst>
                  <a:gd name="connsiteX0" fmla="*/ 115361 w 116057"/>
                  <a:gd name="connsiteY0" fmla="*/ 32341 h 48287"/>
                  <a:gd name="connsiteX1" fmla="*/ 100115 w 116057"/>
                  <a:gd name="connsiteY1" fmla="*/ 6316 h 48287"/>
                  <a:gd name="connsiteX2" fmla="*/ 15943 w 116057"/>
                  <a:gd name="connsiteY2" fmla="*/ 6316 h 48287"/>
                  <a:gd name="connsiteX3" fmla="*/ 697 w 116057"/>
                  <a:gd name="connsiteY3" fmla="*/ 32341 h 48287"/>
                  <a:gd name="connsiteX4" fmla="*/ 26719 w 116057"/>
                  <a:gd name="connsiteY4" fmla="*/ 47591 h 48287"/>
                  <a:gd name="connsiteX5" fmla="*/ 89341 w 116057"/>
                  <a:gd name="connsiteY5" fmla="*/ 47591 h 48287"/>
                  <a:gd name="connsiteX6" fmla="*/ 94742 w 116057"/>
                  <a:gd name="connsiteY6" fmla="*/ 48288 h 48287"/>
                  <a:gd name="connsiteX7" fmla="*/ 115361 w 116057"/>
                  <a:gd name="connsiteY7" fmla="*/ 32341 h 4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057" h="48287">
                    <a:moveTo>
                      <a:pt x="115361" y="32341"/>
                    </a:moveTo>
                    <a:cubicBezTo>
                      <a:pt x="118336" y="20943"/>
                      <a:pt x="111510" y="9291"/>
                      <a:pt x="100115" y="6316"/>
                    </a:cubicBezTo>
                    <a:cubicBezTo>
                      <a:pt x="67864" y="-2105"/>
                      <a:pt x="48194" y="-2105"/>
                      <a:pt x="15943" y="6316"/>
                    </a:cubicBezTo>
                    <a:cubicBezTo>
                      <a:pt x="4548" y="9291"/>
                      <a:pt x="-2278" y="20945"/>
                      <a:pt x="697" y="32341"/>
                    </a:cubicBezTo>
                    <a:cubicBezTo>
                      <a:pt x="3674" y="43740"/>
                      <a:pt x="15332" y="50566"/>
                      <a:pt x="26719" y="47591"/>
                    </a:cubicBezTo>
                    <a:cubicBezTo>
                      <a:pt x="52179" y="40942"/>
                      <a:pt x="63885" y="40942"/>
                      <a:pt x="89341" y="47591"/>
                    </a:cubicBezTo>
                    <a:cubicBezTo>
                      <a:pt x="91147" y="48063"/>
                      <a:pt x="92959" y="48288"/>
                      <a:pt x="94742" y="48288"/>
                    </a:cubicBezTo>
                    <a:cubicBezTo>
                      <a:pt x="104210" y="48288"/>
                      <a:pt x="112856" y="41931"/>
                      <a:pt x="115361" y="32341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55E9D4F-9561-4F1D-931D-3CB53F396A8A}"/>
                  </a:ext>
                </a:extLst>
              </p:cNvPr>
              <p:cNvSpPr/>
              <p:nvPr/>
            </p:nvSpPr>
            <p:spPr>
              <a:xfrm>
                <a:off x="7201049" y="3678974"/>
                <a:ext cx="42654" cy="59724"/>
              </a:xfrm>
              <a:custGeom>
                <a:avLst/>
                <a:gdLst>
                  <a:gd name="connsiteX0" fmla="*/ 0 w 42654"/>
                  <a:gd name="connsiteY0" fmla="*/ 21330 h 59724"/>
                  <a:gd name="connsiteX1" fmla="*/ 0 w 42654"/>
                  <a:gd name="connsiteY1" fmla="*/ 38394 h 59724"/>
                  <a:gd name="connsiteX2" fmla="*/ 21327 w 42654"/>
                  <a:gd name="connsiteY2" fmla="*/ 59724 h 59724"/>
                  <a:gd name="connsiteX3" fmla="*/ 42654 w 42654"/>
                  <a:gd name="connsiteY3" fmla="*/ 38394 h 59724"/>
                  <a:gd name="connsiteX4" fmla="*/ 42654 w 42654"/>
                  <a:gd name="connsiteY4" fmla="*/ 21330 h 59724"/>
                  <a:gd name="connsiteX5" fmla="*/ 21327 w 42654"/>
                  <a:gd name="connsiteY5" fmla="*/ 0 h 59724"/>
                  <a:gd name="connsiteX6" fmla="*/ 0 w 42654"/>
                  <a:gd name="connsiteY6" fmla="*/ 21330 h 59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4" h="59724">
                    <a:moveTo>
                      <a:pt x="0" y="21330"/>
                    </a:moveTo>
                    <a:lnTo>
                      <a:pt x="0" y="38394"/>
                    </a:lnTo>
                    <a:cubicBezTo>
                      <a:pt x="0" y="50174"/>
                      <a:pt x="9547" y="59724"/>
                      <a:pt x="21327" y="59724"/>
                    </a:cubicBezTo>
                    <a:cubicBezTo>
                      <a:pt x="33107" y="59724"/>
                      <a:pt x="42654" y="50174"/>
                      <a:pt x="42654" y="38394"/>
                    </a:cubicBezTo>
                    <a:lnTo>
                      <a:pt x="42654" y="21330"/>
                    </a:lnTo>
                    <a:cubicBezTo>
                      <a:pt x="42654" y="9550"/>
                      <a:pt x="33107" y="0"/>
                      <a:pt x="21327" y="0"/>
                    </a:cubicBezTo>
                    <a:cubicBezTo>
                      <a:pt x="9547" y="0"/>
                      <a:pt x="0" y="9550"/>
                      <a:pt x="0" y="21330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98DABABB-3B13-43DB-B610-036EBC7FDAE6}"/>
                  </a:ext>
                </a:extLst>
              </p:cNvPr>
              <p:cNvSpPr/>
              <p:nvPr/>
            </p:nvSpPr>
            <p:spPr>
              <a:xfrm>
                <a:off x="7439899" y="3678974"/>
                <a:ext cx="42654" cy="59724"/>
              </a:xfrm>
              <a:custGeom>
                <a:avLst/>
                <a:gdLst>
                  <a:gd name="connsiteX0" fmla="*/ 21327 w 42654"/>
                  <a:gd name="connsiteY0" fmla="*/ 0 h 59724"/>
                  <a:gd name="connsiteX1" fmla="*/ 0 w 42654"/>
                  <a:gd name="connsiteY1" fmla="*/ 21330 h 59724"/>
                  <a:gd name="connsiteX2" fmla="*/ 0 w 42654"/>
                  <a:gd name="connsiteY2" fmla="*/ 38394 h 59724"/>
                  <a:gd name="connsiteX3" fmla="*/ 21327 w 42654"/>
                  <a:gd name="connsiteY3" fmla="*/ 59724 h 59724"/>
                  <a:gd name="connsiteX4" fmla="*/ 42654 w 42654"/>
                  <a:gd name="connsiteY4" fmla="*/ 38394 h 59724"/>
                  <a:gd name="connsiteX5" fmla="*/ 42654 w 42654"/>
                  <a:gd name="connsiteY5" fmla="*/ 21330 h 59724"/>
                  <a:gd name="connsiteX6" fmla="*/ 21327 w 42654"/>
                  <a:gd name="connsiteY6" fmla="*/ 0 h 59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54" h="59724">
                    <a:moveTo>
                      <a:pt x="21327" y="0"/>
                    </a:moveTo>
                    <a:cubicBezTo>
                      <a:pt x="9547" y="0"/>
                      <a:pt x="0" y="9550"/>
                      <a:pt x="0" y="21330"/>
                    </a:cubicBezTo>
                    <a:lnTo>
                      <a:pt x="0" y="38394"/>
                    </a:lnTo>
                    <a:cubicBezTo>
                      <a:pt x="0" y="50174"/>
                      <a:pt x="9547" y="59724"/>
                      <a:pt x="21327" y="59724"/>
                    </a:cubicBezTo>
                    <a:cubicBezTo>
                      <a:pt x="33107" y="59724"/>
                      <a:pt x="42654" y="50174"/>
                      <a:pt x="42654" y="38394"/>
                    </a:cubicBezTo>
                    <a:lnTo>
                      <a:pt x="42654" y="21330"/>
                    </a:lnTo>
                    <a:cubicBezTo>
                      <a:pt x="42654" y="9550"/>
                      <a:pt x="33107" y="0"/>
                      <a:pt x="21327" y="0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89872407-4CEB-4CDA-80D0-BB82F0B01620}"/>
                  </a:ext>
                </a:extLst>
              </p:cNvPr>
              <p:cNvSpPr/>
              <p:nvPr/>
            </p:nvSpPr>
            <p:spPr>
              <a:xfrm>
                <a:off x="7283728" y="3878414"/>
                <a:ext cx="116141" cy="49507"/>
              </a:xfrm>
              <a:custGeom>
                <a:avLst/>
                <a:gdLst>
                  <a:gd name="connsiteX0" fmla="*/ 1571 w 116141"/>
                  <a:gd name="connsiteY0" fmla="*/ 13315 h 49507"/>
                  <a:gd name="connsiteX1" fmla="*/ 13308 w 116141"/>
                  <a:gd name="connsiteY1" fmla="*/ 41101 h 49507"/>
                  <a:gd name="connsiteX2" fmla="*/ 58070 w 116141"/>
                  <a:gd name="connsiteY2" fmla="*/ 49507 h 49507"/>
                  <a:gd name="connsiteX3" fmla="*/ 102832 w 116141"/>
                  <a:gd name="connsiteY3" fmla="*/ 41101 h 49507"/>
                  <a:gd name="connsiteX4" fmla="*/ 114569 w 116141"/>
                  <a:gd name="connsiteY4" fmla="*/ 13312 h 49507"/>
                  <a:gd name="connsiteX5" fmla="*/ 86786 w 116141"/>
                  <a:gd name="connsiteY5" fmla="*/ 1572 h 49507"/>
                  <a:gd name="connsiteX6" fmla="*/ 29348 w 116141"/>
                  <a:gd name="connsiteY6" fmla="*/ 1572 h 49507"/>
                  <a:gd name="connsiteX7" fmla="*/ 1571 w 116141"/>
                  <a:gd name="connsiteY7" fmla="*/ 13315 h 4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141" h="49507">
                    <a:moveTo>
                      <a:pt x="1571" y="13315"/>
                    </a:moveTo>
                    <a:cubicBezTo>
                      <a:pt x="-2857" y="24230"/>
                      <a:pt x="2396" y="36670"/>
                      <a:pt x="13308" y="41101"/>
                    </a:cubicBezTo>
                    <a:cubicBezTo>
                      <a:pt x="27116" y="46706"/>
                      <a:pt x="42593" y="49507"/>
                      <a:pt x="58070" y="49507"/>
                    </a:cubicBezTo>
                    <a:cubicBezTo>
                      <a:pt x="73547" y="49507"/>
                      <a:pt x="89030" y="46706"/>
                      <a:pt x="102832" y="41101"/>
                    </a:cubicBezTo>
                    <a:cubicBezTo>
                      <a:pt x="113744" y="36670"/>
                      <a:pt x="119000" y="24227"/>
                      <a:pt x="114569" y="13312"/>
                    </a:cubicBezTo>
                    <a:cubicBezTo>
                      <a:pt x="110144" y="2399"/>
                      <a:pt x="97707" y="-2859"/>
                      <a:pt x="86786" y="1572"/>
                    </a:cubicBezTo>
                    <a:cubicBezTo>
                      <a:pt x="69344" y="8653"/>
                      <a:pt x="46796" y="8656"/>
                      <a:pt x="29348" y="1572"/>
                    </a:cubicBezTo>
                    <a:cubicBezTo>
                      <a:pt x="18436" y="-2854"/>
                      <a:pt x="6002" y="2399"/>
                      <a:pt x="1571" y="13315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8706A1FA-D828-4F35-9316-847B46148FBE}"/>
                  </a:ext>
                </a:extLst>
              </p:cNvPr>
              <p:cNvSpPr/>
              <p:nvPr/>
            </p:nvSpPr>
            <p:spPr>
              <a:xfrm>
                <a:off x="6757359" y="3082781"/>
                <a:ext cx="1168884" cy="1456129"/>
              </a:xfrm>
              <a:custGeom>
                <a:avLst/>
                <a:gdLst>
                  <a:gd name="connsiteX0" fmla="*/ 1152219 w 1168884"/>
                  <a:gd name="connsiteY0" fmla="*/ 705534 h 1456129"/>
                  <a:gd name="connsiteX1" fmla="*/ 1108686 w 1168884"/>
                  <a:gd name="connsiteY1" fmla="*/ 645475 h 1456129"/>
                  <a:gd name="connsiteX2" fmla="*/ 1063569 w 1168884"/>
                  <a:gd name="connsiteY2" fmla="*/ 565669 h 1456129"/>
                  <a:gd name="connsiteX3" fmla="*/ 1070044 w 1168884"/>
                  <a:gd name="connsiteY3" fmla="*/ 523131 h 1456129"/>
                  <a:gd name="connsiteX4" fmla="*/ 1075223 w 1168884"/>
                  <a:gd name="connsiteY4" fmla="*/ 500243 h 1456129"/>
                  <a:gd name="connsiteX5" fmla="*/ 1070064 w 1168884"/>
                  <a:gd name="connsiteY5" fmla="*/ 372257 h 1456129"/>
                  <a:gd name="connsiteX6" fmla="*/ 1061487 w 1168884"/>
                  <a:gd name="connsiteY6" fmla="*/ 328249 h 1456129"/>
                  <a:gd name="connsiteX7" fmla="*/ 1035604 w 1168884"/>
                  <a:gd name="connsiteY7" fmla="*/ 312766 h 1456129"/>
                  <a:gd name="connsiteX8" fmla="*/ 1020124 w 1168884"/>
                  <a:gd name="connsiteY8" fmla="*/ 338655 h 1456129"/>
                  <a:gd name="connsiteX9" fmla="*/ 1027893 w 1168884"/>
                  <a:gd name="connsiteY9" fmla="*/ 378653 h 1456129"/>
                  <a:gd name="connsiteX10" fmla="*/ 1027987 w 1168884"/>
                  <a:gd name="connsiteY10" fmla="*/ 379253 h 1456129"/>
                  <a:gd name="connsiteX11" fmla="*/ 1033294 w 1168884"/>
                  <a:gd name="connsiteY11" fmla="*/ 492436 h 1456129"/>
                  <a:gd name="connsiteX12" fmla="*/ 1028644 w 1168884"/>
                  <a:gd name="connsiteY12" fmla="*/ 512884 h 1456129"/>
                  <a:gd name="connsiteX13" fmla="*/ 1020985 w 1168884"/>
                  <a:gd name="connsiteY13" fmla="*/ 568064 h 1456129"/>
                  <a:gd name="connsiteX14" fmla="*/ 1076281 w 1168884"/>
                  <a:gd name="connsiteY14" fmla="*/ 673207 h 1456129"/>
                  <a:gd name="connsiteX15" fmla="*/ 1114175 w 1168884"/>
                  <a:gd name="connsiteY15" fmla="*/ 724802 h 1456129"/>
                  <a:gd name="connsiteX16" fmla="*/ 1111462 w 1168884"/>
                  <a:gd name="connsiteY16" fmla="*/ 832755 h 1456129"/>
                  <a:gd name="connsiteX17" fmla="*/ 1087703 w 1168884"/>
                  <a:gd name="connsiteY17" fmla="*/ 865447 h 1456129"/>
                  <a:gd name="connsiteX18" fmla="*/ 1052204 w 1168884"/>
                  <a:gd name="connsiteY18" fmla="*/ 920109 h 1456129"/>
                  <a:gd name="connsiteX19" fmla="*/ 1040200 w 1168884"/>
                  <a:gd name="connsiteY19" fmla="*/ 990441 h 1456129"/>
                  <a:gd name="connsiteX20" fmla="*/ 1033507 w 1168884"/>
                  <a:gd name="connsiteY20" fmla="*/ 1040945 h 1456129"/>
                  <a:gd name="connsiteX21" fmla="*/ 959461 w 1168884"/>
                  <a:gd name="connsiteY21" fmla="*/ 1115247 h 1456129"/>
                  <a:gd name="connsiteX22" fmla="*/ 924358 w 1168884"/>
                  <a:gd name="connsiteY22" fmla="*/ 1125448 h 1456129"/>
                  <a:gd name="connsiteX23" fmla="*/ 806775 w 1168884"/>
                  <a:gd name="connsiteY23" fmla="*/ 1072220 h 1456129"/>
                  <a:gd name="connsiteX24" fmla="*/ 795138 w 1168884"/>
                  <a:gd name="connsiteY24" fmla="*/ 1060179 h 1456129"/>
                  <a:gd name="connsiteX25" fmla="*/ 792626 w 1168884"/>
                  <a:gd name="connsiteY25" fmla="*/ 1058717 h 1456129"/>
                  <a:gd name="connsiteX26" fmla="*/ 691081 w 1168884"/>
                  <a:gd name="connsiteY26" fmla="*/ 1008455 h 1456129"/>
                  <a:gd name="connsiteX27" fmla="*/ 691081 w 1168884"/>
                  <a:gd name="connsiteY27" fmla="*/ 967407 h 1456129"/>
                  <a:gd name="connsiteX28" fmla="*/ 864096 w 1168884"/>
                  <a:gd name="connsiteY28" fmla="*/ 787260 h 1456129"/>
                  <a:gd name="connsiteX29" fmla="*/ 876769 w 1168884"/>
                  <a:gd name="connsiteY29" fmla="*/ 788943 h 1456129"/>
                  <a:gd name="connsiteX30" fmla="*/ 878754 w 1168884"/>
                  <a:gd name="connsiteY30" fmla="*/ 788884 h 1456129"/>
                  <a:gd name="connsiteX31" fmla="*/ 897712 w 1168884"/>
                  <a:gd name="connsiteY31" fmla="*/ 774026 h 1456129"/>
                  <a:gd name="connsiteX32" fmla="*/ 898002 w 1168884"/>
                  <a:gd name="connsiteY32" fmla="*/ 773102 h 1456129"/>
                  <a:gd name="connsiteX33" fmla="*/ 898002 w 1168884"/>
                  <a:gd name="connsiteY33" fmla="*/ 795291 h 1456129"/>
                  <a:gd name="connsiteX34" fmla="*/ 843975 w 1168884"/>
                  <a:gd name="connsiteY34" fmla="*/ 867563 h 1456129"/>
                  <a:gd name="connsiteX35" fmla="*/ 919327 w 1168884"/>
                  <a:gd name="connsiteY35" fmla="*/ 942929 h 1456129"/>
                  <a:gd name="connsiteX36" fmla="*/ 994678 w 1168884"/>
                  <a:gd name="connsiteY36" fmla="*/ 867563 h 1456129"/>
                  <a:gd name="connsiteX37" fmla="*/ 940651 w 1168884"/>
                  <a:gd name="connsiteY37" fmla="*/ 795291 h 1456129"/>
                  <a:gd name="connsiteX38" fmla="*/ 940651 w 1168884"/>
                  <a:gd name="connsiteY38" fmla="*/ 753538 h 1456129"/>
                  <a:gd name="connsiteX39" fmla="*/ 1001248 w 1168884"/>
                  <a:gd name="connsiteY39" fmla="*/ 620530 h 1456129"/>
                  <a:gd name="connsiteX40" fmla="*/ 963050 w 1168884"/>
                  <a:gd name="connsiteY40" fmla="*/ 515561 h 1456129"/>
                  <a:gd name="connsiteX41" fmla="*/ 968923 w 1168884"/>
                  <a:gd name="connsiteY41" fmla="*/ 451647 h 1456129"/>
                  <a:gd name="connsiteX42" fmla="*/ 584448 w 1168884"/>
                  <a:gd name="connsiteY42" fmla="*/ 85920 h 1456129"/>
                  <a:gd name="connsiteX43" fmla="*/ 199967 w 1168884"/>
                  <a:gd name="connsiteY43" fmla="*/ 451647 h 1456129"/>
                  <a:gd name="connsiteX44" fmla="*/ 205838 w 1168884"/>
                  <a:gd name="connsiteY44" fmla="*/ 515564 h 1456129"/>
                  <a:gd name="connsiteX45" fmla="*/ 167643 w 1168884"/>
                  <a:gd name="connsiteY45" fmla="*/ 620533 h 1456129"/>
                  <a:gd name="connsiteX46" fmla="*/ 228240 w 1168884"/>
                  <a:gd name="connsiteY46" fmla="*/ 753541 h 1456129"/>
                  <a:gd name="connsiteX47" fmla="*/ 228240 w 1168884"/>
                  <a:gd name="connsiteY47" fmla="*/ 795294 h 1456129"/>
                  <a:gd name="connsiteX48" fmla="*/ 174212 w 1168884"/>
                  <a:gd name="connsiteY48" fmla="*/ 867566 h 1456129"/>
                  <a:gd name="connsiteX49" fmla="*/ 249564 w 1168884"/>
                  <a:gd name="connsiteY49" fmla="*/ 942932 h 1456129"/>
                  <a:gd name="connsiteX50" fmla="*/ 324916 w 1168884"/>
                  <a:gd name="connsiteY50" fmla="*/ 867566 h 1456129"/>
                  <a:gd name="connsiteX51" fmla="*/ 270888 w 1168884"/>
                  <a:gd name="connsiteY51" fmla="*/ 795294 h 1456129"/>
                  <a:gd name="connsiteX52" fmla="*/ 270888 w 1168884"/>
                  <a:gd name="connsiteY52" fmla="*/ 773105 h 1456129"/>
                  <a:gd name="connsiteX53" fmla="*/ 271178 w 1168884"/>
                  <a:gd name="connsiteY53" fmla="*/ 774029 h 1456129"/>
                  <a:gd name="connsiteX54" fmla="*/ 290137 w 1168884"/>
                  <a:gd name="connsiteY54" fmla="*/ 788886 h 1456129"/>
                  <a:gd name="connsiteX55" fmla="*/ 304547 w 1168884"/>
                  <a:gd name="connsiteY55" fmla="*/ 787319 h 1456129"/>
                  <a:gd name="connsiteX56" fmla="*/ 361675 w 1168884"/>
                  <a:gd name="connsiteY56" fmla="*/ 886339 h 1456129"/>
                  <a:gd name="connsiteX57" fmla="*/ 377740 w 1168884"/>
                  <a:gd name="connsiteY57" fmla="*/ 893631 h 1456129"/>
                  <a:gd name="connsiteX58" fmla="*/ 391767 w 1168884"/>
                  <a:gd name="connsiteY58" fmla="*/ 888361 h 1456129"/>
                  <a:gd name="connsiteX59" fmla="*/ 393789 w 1168884"/>
                  <a:gd name="connsiteY59" fmla="*/ 858263 h 1456129"/>
                  <a:gd name="connsiteX60" fmla="*/ 341829 w 1168884"/>
                  <a:gd name="connsiteY60" fmla="*/ 763745 h 1456129"/>
                  <a:gd name="connsiteX61" fmla="*/ 380172 w 1168884"/>
                  <a:gd name="connsiteY61" fmla="*/ 620721 h 1456129"/>
                  <a:gd name="connsiteX62" fmla="*/ 491043 w 1168884"/>
                  <a:gd name="connsiteY62" fmla="*/ 395805 h 1456129"/>
                  <a:gd name="connsiteX63" fmla="*/ 677831 w 1168884"/>
                  <a:gd name="connsiteY63" fmla="*/ 395805 h 1456129"/>
                  <a:gd name="connsiteX64" fmla="*/ 788707 w 1168884"/>
                  <a:gd name="connsiteY64" fmla="*/ 620723 h 1456129"/>
                  <a:gd name="connsiteX65" fmla="*/ 826877 w 1168884"/>
                  <a:gd name="connsiteY65" fmla="*/ 763541 h 1456129"/>
                  <a:gd name="connsiteX66" fmla="*/ 583928 w 1168884"/>
                  <a:gd name="connsiteY66" fmla="*/ 944689 h 1456129"/>
                  <a:gd name="connsiteX67" fmla="*/ 467181 w 1168884"/>
                  <a:gd name="connsiteY67" fmla="*/ 916127 h 1456129"/>
                  <a:gd name="connsiteX68" fmla="*/ 438403 w 1168884"/>
                  <a:gd name="connsiteY68" fmla="*/ 925148 h 1456129"/>
                  <a:gd name="connsiteX69" fmla="*/ 447421 w 1168884"/>
                  <a:gd name="connsiteY69" fmla="*/ 953932 h 1456129"/>
                  <a:gd name="connsiteX70" fmla="*/ 477809 w 1168884"/>
                  <a:gd name="connsiteY70" fmla="*/ 967626 h 1456129"/>
                  <a:gd name="connsiteX71" fmla="*/ 477809 w 1168884"/>
                  <a:gd name="connsiteY71" fmla="*/ 1008452 h 1456129"/>
                  <a:gd name="connsiteX72" fmla="*/ 376264 w 1168884"/>
                  <a:gd name="connsiteY72" fmla="*/ 1058714 h 1456129"/>
                  <a:gd name="connsiteX73" fmla="*/ 373753 w 1168884"/>
                  <a:gd name="connsiteY73" fmla="*/ 1060176 h 1456129"/>
                  <a:gd name="connsiteX74" fmla="*/ 362115 w 1168884"/>
                  <a:gd name="connsiteY74" fmla="*/ 1072217 h 1456129"/>
                  <a:gd name="connsiteX75" fmla="*/ 244539 w 1168884"/>
                  <a:gd name="connsiteY75" fmla="*/ 1125440 h 1456129"/>
                  <a:gd name="connsiteX76" fmla="*/ 209557 w 1168884"/>
                  <a:gd name="connsiteY76" fmla="*/ 1115298 h 1456129"/>
                  <a:gd name="connsiteX77" fmla="*/ 135380 w 1168884"/>
                  <a:gd name="connsiteY77" fmla="*/ 1040945 h 1456129"/>
                  <a:gd name="connsiteX78" fmla="*/ 128688 w 1168884"/>
                  <a:gd name="connsiteY78" fmla="*/ 990438 h 1456129"/>
                  <a:gd name="connsiteX79" fmla="*/ 116684 w 1168884"/>
                  <a:gd name="connsiteY79" fmla="*/ 920106 h 1456129"/>
                  <a:gd name="connsiteX80" fmla="*/ 81185 w 1168884"/>
                  <a:gd name="connsiteY80" fmla="*/ 865441 h 1456129"/>
                  <a:gd name="connsiteX81" fmla="*/ 57423 w 1168884"/>
                  <a:gd name="connsiteY81" fmla="*/ 832752 h 1456129"/>
                  <a:gd name="connsiteX82" fmla="*/ 54713 w 1168884"/>
                  <a:gd name="connsiteY82" fmla="*/ 724802 h 1456129"/>
                  <a:gd name="connsiteX83" fmla="*/ 92606 w 1168884"/>
                  <a:gd name="connsiteY83" fmla="*/ 673207 h 1456129"/>
                  <a:gd name="connsiteX84" fmla="*/ 147902 w 1168884"/>
                  <a:gd name="connsiteY84" fmla="*/ 568061 h 1456129"/>
                  <a:gd name="connsiteX85" fmla="*/ 140243 w 1168884"/>
                  <a:gd name="connsiteY85" fmla="*/ 512882 h 1456129"/>
                  <a:gd name="connsiteX86" fmla="*/ 135594 w 1168884"/>
                  <a:gd name="connsiteY86" fmla="*/ 492433 h 1456129"/>
                  <a:gd name="connsiteX87" fmla="*/ 140903 w 1168884"/>
                  <a:gd name="connsiteY87" fmla="*/ 379251 h 1456129"/>
                  <a:gd name="connsiteX88" fmla="*/ 141003 w 1168884"/>
                  <a:gd name="connsiteY88" fmla="*/ 378625 h 1456129"/>
                  <a:gd name="connsiteX89" fmla="*/ 258409 w 1168884"/>
                  <a:gd name="connsiteY89" fmla="*/ 200212 h 1456129"/>
                  <a:gd name="connsiteX90" fmla="*/ 259094 w 1168884"/>
                  <a:gd name="connsiteY90" fmla="*/ 199908 h 1456129"/>
                  <a:gd name="connsiteX91" fmla="*/ 273923 w 1168884"/>
                  <a:gd name="connsiteY91" fmla="*/ 183879 h 1456129"/>
                  <a:gd name="connsiteX92" fmla="*/ 584738 w 1168884"/>
                  <a:gd name="connsiteY92" fmla="*/ 42660 h 1456129"/>
                  <a:gd name="connsiteX93" fmla="*/ 895354 w 1168884"/>
                  <a:gd name="connsiteY93" fmla="*/ 184271 h 1456129"/>
                  <a:gd name="connsiteX94" fmla="*/ 909788 w 1168884"/>
                  <a:gd name="connsiteY94" fmla="*/ 199913 h 1456129"/>
                  <a:gd name="connsiteX95" fmla="*/ 910482 w 1168884"/>
                  <a:gd name="connsiteY95" fmla="*/ 200221 h 1456129"/>
                  <a:gd name="connsiteX96" fmla="*/ 983032 w 1168884"/>
                  <a:gd name="connsiteY96" fmla="*/ 256037 h 1456129"/>
                  <a:gd name="connsiteX97" fmla="*/ 1012877 w 1168884"/>
                  <a:gd name="connsiteY97" fmla="*/ 260371 h 1456129"/>
                  <a:gd name="connsiteX98" fmla="*/ 1017209 w 1168884"/>
                  <a:gd name="connsiteY98" fmla="*/ 230518 h 1456129"/>
                  <a:gd name="connsiteX99" fmla="*/ 932531 w 1168884"/>
                  <a:gd name="connsiteY99" fmla="*/ 163297 h 1456129"/>
                  <a:gd name="connsiteX100" fmla="*/ 931652 w 1168884"/>
                  <a:gd name="connsiteY100" fmla="*/ 161878 h 1456129"/>
                  <a:gd name="connsiteX101" fmla="*/ 841933 w 1168884"/>
                  <a:gd name="connsiteY101" fmla="*/ 67670 h 1456129"/>
                  <a:gd name="connsiteX102" fmla="*/ 584738 w 1168884"/>
                  <a:gd name="connsiteY102" fmla="*/ 0 h 1456129"/>
                  <a:gd name="connsiteX103" fmla="*/ 328255 w 1168884"/>
                  <a:gd name="connsiteY103" fmla="*/ 67070 h 1456129"/>
                  <a:gd name="connsiteX104" fmla="*/ 237778 w 1168884"/>
                  <a:gd name="connsiteY104" fmla="*/ 161224 h 1456129"/>
                  <a:gd name="connsiteX105" fmla="*/ 236530 w 1168884"/>
                  <a:gd name="connsiteY105" fmla="*/ 163214 h 1456129"/>
                  <a:gd name="connsiteX106" fmla="*/ 98823 w 1168884"/>
                  <a:gd name="connsiteY106" fmla="*/ 372274 h 1456129"/>
                  <a:gd name="connsiteX107" fmla="*/ 93662 w 1168884"/>
                  <a:gd name="connsiteY107" fmla="*/ 500246 h 1456129"/>
                  <a:gd name="connsiteX108" fmla="*/ 98840 w 1168884"/>
                  <a:gd name="connsiteY108" fmla="*/ 523131 h 1456129"/>
                  <a:gd name="connsiteX109" fmla="*/ 105316 w 1168884"/>
                  <a:gd name="connsiteY109" fmla="*/ 565669 h 1456129"/>
                  <a:gd name="connsiteX110" fmla="*/ 60199 w 1168884"/>
                  <a:gd name="connsiteY110" fmla="*/ 645475 h 1456129"/>
                  <a:gd name="connsiteX111" fmla="*/ 16666 w 1168884"/>
                  <a:gd name="connsiteY111" fmla="*/ 705534 h 1456129"/>
                  <a:gd name="connsiteX112" fmla="*/ 20392 w 1168884"/>
                  <a:gd name="connsiteY112" fmla="*/ 853920 h 1456129"/>
                  <a:gd name="connsiteX113" fmla="*/ 48004 w 1168884"/>
                  <a:gd name="connsiteY113" fmla="*/ 892254 h 1456129"/>
                  <a:gd name="connsiteX114" fmla="*/ 77104 w 1168884"/>
                  <a:gd name="connsiteY114" fmla="*/ 936007 h 1456129"/>
                  <a:gd name="connsiteX115" fmla="*/ 86102 w 1168884"/>
                  <a:gd name="connsiteY115" fmla="*/ 992835 h 1456129"/>
                  <a:gd name="connsiteX116" fmla="*/ 94600 w 1168884"/>
                  <a:gd name="connsiteY116" fmla="*/ 1053450 h 1456129"/>
                  <a:gd name="connsiteX117" fmla="*/ 193648 w 1168884"/>
                  <a:gd name="connsiteY117" fmla="*/ 1154881 h 1456129"/>
                  <a:gd name="connsiteX118" fmla="*/ 207561 w 1168884"/>
                  <a:gd name="connsiteY118" fmla="*/ 1159852 h 1456129"/>
                  <a:gd name="connsiteX119" fmla="*/ 204962 w 1168884"/>
                  <a:gd name="connsiteY119" fmla="*/ 1162705 h 1456129"/>
                  <a:gd name="connsiteX120" fmla="*/ 136592 w 1168884"/>
                  <a:gd name="connsiteY120" fmla="*/ 1345352 h 1456129"/>
                  <a:gd name="connsiteX121" fmla="*/ 136592 w 1168884"/>
                  <a:gd name="connsiteY121" fmla="*/ 1406356 h 1456129"/>
                  <a:gd name="connsiteX122" fmla="*/ 186353 w 1168884"/>
                  <a:gd name="connsiteY122" fmla="*/ 1456126 h 1456129"/>
                  <a:gd name="connsiteX123" fmla="*/ 801218 w 1168884"/>
                  <a:gd name="connsiteY123" fmla="*/ 1456126 h 1456129"/>
                  <a:gd name="connsiteX124" fmla="*/ 822545 w 1168884"/>
                  <a:gd name="connsiteY124" fmla="*/ 1434796 h 1456129"/>
                  <a:gd name="connsiteX125" fmla="*/ 801218 w 1168884"/>
                  <a:gd name="connsiteY125" fmla="*/ 1413466 h 1456129"/>
                  <a:gd name="connsiteX126" fmla="*/ 186353 w 1168884"/>
                  <a:gd name="connsiteY126" fmla="*/ 1413466 h 1456129"/>
                  <a:gd name="connsiteX127" fmla="*/ 179243 w 1168884"/>
                  <a:gd name="connsiteY127" fmla="*/ 1406356 h 1456129"/>
                  <a:gd name="connsiteX128" fmla="*/ 179243 w 1168884"/>
                  <a:gd name="connsiteY128" fmla="*/ 1345352 h 1456129"/>
                  <a:gd name="connsiteX129" fmla="*/ 360099 w 1168884"/>
                  <a:gd name="connsiteY129" fmla="*/ 1116294 h 1456129"/>
                  <a:gd name="connsiteX130" fmla="*/ 394927 w 1168884"/>
                  <a:gd name="connsiteY130" fmla="*/ 1215831 h 1456129"/>
                  <a:gd name="connsiteX131" fmla="*/ 470478 w 1168884"/>
                  <a:gd name="connsiteY131" fmla="*/ 1323115 h 1456129"/>
                  <a:gd name="connsiteX132" fmla="*/ 488716 w 1168884"/>
                  <a:gd name="connsiteY132" fmla="*/ 1326306 h 1456129"/>
                  <a:gd name="connsiteX133" fmla="*/ 517645 w 1168884"/>
                  <a:gd name="connsiteY133" fmla="*/ 1318295 h 1456129"/>
                  <a:gd name="connsiteX134" fmla="*/ 584440 w 1168884"/>
                  <a:gd name="connsiteY134" fmla="*/ 1384105 h 1456129"/>
                  <a:gd name="connsiteX135" fmla="*/ 651234 w 1168884"/>
                  <a:gd name="connsiteY135" fmla="*/ 1318297 h 1456129"/>
                  <a:gd name="connsiteX136" fmla="*/ 680163 w 1168884"/>
                  <a:gd name="connsiteY136" fmla="*/ 1326309 h 1456129"/>
                  <a:gd name="connsiteX137" fmla="*/ 698402 w 1168884"/>
                  <a:gd name="connsiteY137" fmla="*/ 1323118 h 1456129"/>
                  <a:gd name="connsiteX138" fmla="*/ 773953 w 1168884"/>
                  <a:gd name="connsiteY138" fmla="*/ 1215834 h 1456129"/>
                  <a:gd name="connsiteX139" fmla="*/ 808780 w 1168884"/>
                  <a:gd name="connsiteY139" fmla="*/ 1116296 h 1456129"/>
                  <a:gd name="connsiteX140" fmla="*/ 989636 w 1168884"/>
                  <a:gd name="connsiteY140" fmla="*/ 1345355 h 1456129"/>
                  <a:gd name="connsiteX141" fmla="*/ 989636 w 1168884"/>
                  <a:gd name="connsiteY141" fmla="*/ 1406359 h 1456129"/>
                  <a:gd name="connsiteX142" fmla="*/ 982526 w 1168884"/>
                  <a:gd name="connsiteY142" fmla="*/ 1413469 h 1456129"/>
                  <a:gd name="connsiteX143" fmla="*/ 900673 w 1168884"/>
                  <a:gd name="connsiteY143" fmla="*/ 1413469 h 1456129"/>
                  <a:gd name="connsiteX144" fmla="*/ 879346 w 1168884"/>
                  <a:gd name="connsiteY144" fmla="*/ 1434799 h 1456129"/>
                  <a:gd name="connsiteX145" fmla="*/ 900673 w 1168884"/>
                  <a:gd name="connsiteY145" fmla="*/ 1456129 h 1456129"/>
                  <a:gd name="connsiteX146" fmla="*/ 982526 w 1168884"/>
                  <a:gd name="connsiteY146" fmla="*/ 1456129 h 1456129"/>
                  <a:gd name="connsiteX147" fmla="*/ 1032287 w 1168884"/>
                  <a:gd name="connsiteY147" fmla="*/ 1406359 h 1456129"/>
                  <a:gd name="connsiteX148" fmla="*/ 1032287 w 1168884"/>
                  <a:gd name="connsiteY148" fmla="*/ 1345355 h 1456129"/>
                  <a:gd name="connsiteX149" fmla="*/ 963918 w 1168884"/>
                  <a:gd name="connsiteY149" fmla="*/ 1162711 h 1456129"/>
                  <a:gd name="connsiteX150" fmla="*/ 961313 w 1168884"/>
                  <a:gd name="connsiteY150" fmla="*/ 1159852 h 1456129"/>
                  <a:gd name="connsiteX151" fmla="*/ 975370 w 1168884"/>
                  <a:gd name="connsiteY151" fmla="*/ 1154830 h 1456129"/>
                  <a:gd name="connsiteX152" fmla="*/ 1074279 w 1168884"/>
                  <a:gd name="connsiteY152" fmla="*/ 1053452 h 1456129"/>
                  <a:gd name="connsiteX153" fmla="*/ 1082777 w 1168884"/>
                  <a:gd name="connsiteY153" fmla="*/ 992838 h 1456129"/>
                  <a:gd name="connsiteX154" fmla="*/ 1091775 w 1168884"/>
                  <a:gd name="connsiteY154" fmla="*/ 936009 h 1456129"/>
                  <a:gd name="connsiteX155" fmla="*/ 1120875 w 1168884"/>
                  <a:gd name="connsiteY155" fmla="*/ 892257 h 1456129"/>
                  <a:gd name="connsiteX156" fmla="*/ 1148488 w 1168884"/>
                  <a:gd name="connsiteY156" fmla="*/ 853923 h 1456129"/>
                  <a:gd name="connsiteX157" fmla="*/ 1152219 w 1168884"/>
                  <a:gd name="connsiteY157" fmla="*/ 705534 h 1456129"/>
                  <a:gd name="connsiteX158" fmla="*/ 952018 w 1168884"/>
                  <a:gd name="connsiteY158" fmla="*/ 867566 h 1456129"/>
                  <a:gd name="connsiteX159" fmla="*/ 919318 w 1168884"/>
                  <a:gd name="connsiteY159" fmla="*/ 900272 h 1456129"/>
                  <a:gd name="connsiteX160" fmla="*/ 886618 w 1168884"/>
                  <a:gd name="connsiteY160" fmla="*/ 867566 h 1456129"/>
                  <a:gd name="connsiteX161" fmla="*/ 919318 w 1168884"/>
                  <a:gd name="connsiteY161" fmla="*/ 834860 h 1456129"/>
                  <a:gd name="connsiteX162" fmla="*/ 952018 w 1168884"/>
                  <a:gd name="connsiteY162" fmla="*/ 867566 h 1456129"/>
                  <a:gd name="connsiteX163" fmla="*/ 912191 w 1168884"/>
                  <a:gd name="connsiteY163" fmla="*/ 718685 h 1456129"/>
                  <a:gd name="connsiteX164" fmla="*/ 932779 w 1168884"/>
                  <a:gd name="connsiteY164" fmla="*/ 545832 h 1456129"/>
                  <a:gd name="connsiteX165" fmla="*/ 958591 w 1168884"/>
                  <a:gd name="connsiteY165" fmla="*/ 620533 h 1456129"/>
                  <a:gd name="connsiteX166" fmla="*/ 912191 w 1168884"/>
                  <a:gd name="connsiteY166" fmla="*/ 718685 h 1456129"/>
                  <a:gd name="connsiteX167" fmla="*/ 584442 w 1168884"/>
                  <a:gd name="connsiteY167" fmla="*/ 128580 h 1456129"/>
                  <a:gd name="connsiteX168" fmla="*/ 926263 w 1168884"/>
                  <a:gd name="connsiteY168" fmla="*/ 451647 h 1456129"/>
                  <a:gd name="connsiteX169" fmla="*/ 926035 w 1168884"/>
                  <a:gd name="connsiteY169" fmla="*/ 462878 h 1456129"/>
                  <a:gd name="connsiteX170" fmla="*/ 873387 w 1168884"/>
                  <a:gd name="connsiteY170" fmla="*/ 337185 h 1456129"/>
                  <a:gd name="connsiteX171" fmla="*/ 585688 w 1168884"/>
                  <a:gd name="connsiteY171" fmla="*/ 194814 h 1456129"/>
                  <a:gd name="connsiteX172" fmla="*/ 585358 w 1168884"/>
                  <a:gd name="connsiteY172" fmla="*/ 194814 h 1456129"/>
                  <a:gd name="connsiteX173" fmla="*/ 583527 w 1168884"/>
                  <a:gd name="connsiteY173" fmla="*/ 194814 h 1456129"/>
                  <a:gd name="connsiteX174" fmla="*/ 583197 w 1168884"/>
                  <a:gd name="connsiteY174" fmla="*/ 194814 h 1456129"/>
                  <a:gd name="connsiteX175" fmla="*/ 295500 w 1168884"/>
                  <a:gd name="connsiteY175" fmla="*/ 337188 h 1456129"/>
                  <a:gd name="connsiteX176" fmla="*/ 242852 w 1168884"/>
                  <a:gd name="connsiteY176" fmla="*/ 462876 h 1456129"/>
                  <a:gd name="connsiteX177" fmla="*/ 242622 w 1168884"/>
                  <a:gd name="connsiteY177" fmla="*/ 451647 h 1456129"/>
                  <a:gd name="connsiteX178" fmla="*/ 584442 w 1168884"/>
                  <a:gd name="connsiteY178" fmla="*/ 128580 h 1456129"/>
                  <a:gd name="connsiteX179" fmla="*/ 236106 w 1168884"/>
                  <a:gd name="connsiteY179" fmla="*/ 545832 h 1456129"/>
                  <a:gd name="connsiteX180" fmla="*/ 256694 w 1168884"/>
                  <a:gd name="connsiteY180" fmla="*/ 718685 h 1456129"/>
                  <a:gd name="connsiteX181" fmla="*/ 210297 w 1168884"/>
                  <a:gd name="connsiteY181" fmla="*/ 620533 h 1456129"/>
                  <a:gd name="connsiteX182" fmla="*/ 236106 w 1168884"/>
                  <a:gd name="connsiteY182" fmla="*/ 545832 h 1456129"/>
                  <a:gd name="connsiteX183" fmla="*/ 282267 w 1168884"/>
                  <a:gd name="connsiteY183" fmla="*/ 867566 h 1456129"/>
                  <a:gd name="connsiteX184" fmla="*/ 249567 w 1168884"/>
                  <a:gd name="connsiteY184" fmla="*/ 900272 h 1456129"/>
                  <a:gd name="connsiteX185" fmla="*/ 216867 w 1168884"/>
                  <a:gd name="connsiteY185" fmla="*/ 867566 h 1456129"/>
                  <a:gd name="connsiteX186" fmla="*/ 249567 w 1168884"/>
                  <a:gd name="connsiteY186" fmla="*/ 834860 h 1456129"/>
                  <a:gd name="connsiteX187" fmla="*/ 282267 w 1168884"/>
                  <a:gd name="connsiteY187" fmla="*/ 867566 h 1456129"/>
                  <a:gd name="connsiteX188" fmla="*/ 684972 w 1168884"/>
                  <a:gd name="connsiteY188" fmla="*/ 353751 h 1456129"/>
                  <a:gd name="connsiteX189" fmla="*/ 483910 w 1168884"/>
                  <a:gd name="connsiteY189" fmla="*/ 353751 h 1456129"/>
                  <a:gd name="connsiteX190" fmla="*/ 337523 w 1168884"/>
                  <a:gd name="connsiteY190" fmla="*/ 620425 h 1456129"/>
                  <a:gd name="connsiteX191" fmla="*/ 305770 w 1168884"/>
                  <a:gd name="connsiteY191" fmla="*/ 739409 h 1456129"/>
                  <a:gd name="connsiteX192" fmla="*/ 279546 w 1168884"/>
                  <a:gd name="connsiteY192" fmla="*/ 518311 h 1456129"/>
                  <a:gd name="connsiteX193" fmla="*/ 279710 w 1168884"/>
                  <a:gd name="connsiteY193" fmla="*/ 515527 h 1456129"/>
                  <a:gd name="connsiteX194" fmla="*/ 328767 w 1168884"/>
                  <a:gd name="connsiteY194" fmla="*/ 363887 h 1456129"/>
                  <a:gd name="connsiteX195" fmla="*/ 583197 w 1168884"/>
                  <a:gd name="connsiteY195" fmla="*/ 237474 h 1456129"/>
                  <a:gd name="connsiteX196" fmla="*/ 583487 w 1168884"/>
                  <a:gd name="connsiteY196" fmla="*/ 237474 h 1456129"/>
                  <a:gd name="connsiteX197" fmla="*/ 585404 w 1168884"/>
                  <a:gd name="connsiteY197" fmla="*/ 237474 h 1456129"/>
                  <a:gd name="connsiteX198" fmla="*/ 585694 w 1168884"/>
                  <a:gd name="connsiteY198" fmla="*/ 237474 h 1456129"/>
                  <a:gd name="connsiteX199" fmla="*/ 840124 w 1168884"/>
                  <a:gd name="connsiteY199" fmla="*/ 363887 h 1456129"/>
                  <a:gd name="connsiteX200" fmla="*/ 889180 w 1168884"/>
                  <a:gd name="connsiteY200" fmla="*/ 515527 h 1456129"/>
                  <a:gd name="connsiteX201" fmla="*/ 889345 w 1168884"/>
                  <a:gd name="connsiteY201" fmla="*/ 518311 h 1456129"/>
                  <a:gd name="connsiteX202" fmla="*/ 863121 w 1168884"/>
                  <a:gd name="connsiteY202" fmla="*/ 739409 h 1456129"/>
                  <a:gd name="connsiteX203" fmla="*/ 831367 w 1168884"/>
                  <a:gd name="connsiteY203" fmla="*/ 620425 h 1456129"/>
                  <a:gd name="connsiteX204" fmla="*/ 684972 w 1168884"/>
                  <a:gd name="connsiteY204" fmla="*/ 353751 h 1456129"/>
                  <a:gd name="connsiteX205" fmla="*/ 583931 w 1168884"/>
                  <a:gd name="connsiteY205" fmla="*/ 987352 h 1456129"/>
                  <a:gd name="connsiteX206" fmla="*/ 648421 w 1168884"/>
                  <a:gd name="connsiteY206" fmla="*/ 980293 h 1456129"/>
                  <a:gd name="connsiteX207" fmla="*/ 648421 w 1168884"/>
                  <a:gd name="connsiteY207" fmla="*/ 1036553 h 1456129"/>
                  <a:gd name="connsiteX208" fmla="*/ 648455 w 1168884"/>
                  <a:gd name="connsiteY208" fmla="*/ 1037219 h 1456129"/>
                  <a:gd name="connsiteX209" fmla="*/ 584442 w 1168884"/>
                  <a:gd name="connsiteY209" fmla="*/ 1163896 h 1456129"/>
                  <a:gd name="connsiteX210" fmla="*/ 520430 w 1168884"/>
                  <a:gd name="connsiteY210" fmla="*/ 1037213 h 1456129"/>
                  <a:gd name="connsiteX211" fmla="*/ 520464 w 1168884"/>
                  <a:gd name="connsiteY211" fmla="*/ 1036553 h 1456129"/>
                  <a:gd name="connsiteX212" fmla="*/ 520464 w 1168884"/>
                  <a:gd name="connsiteY212" fmla="*/ 980424 h 1456129"/>
                  <a:gd name="connsiteX213" fmla="*/ 583931 w 1168884"/>
                  <a:gd name="connsiteY213" fmla="*/ 987352 h 1456129"/>
                  <a:gd name="connsiteX214" fmla="*/ 484590 w 1168884"/>
                  <a:gd name="connsiteY214" fmla="*/ 1282861 h 1456129"/>
                  <a:gd name="connsiteX215" fmla="*/ 434330 w 1168884"/>
                  <a:gd name="connsiteY215" fmla="*/ 1199501 h 1456129"/>
                  <a:gd name="connsiteX216" fmla="*/ 398536 w 1168884"/>
                  <a:gd name="connsiteY216" fmla="*/ 1095291 h 1456129"/>
                  <a:gd name="connsiteX217" fmla="*/ 479209 w 1168884"/>
                  <a:gd name="connsiteY217" fmla="*/ 1055358 h 1456129"/>
                  <a:gd name="connsiteX218" fmla="*/ 557712 w 1168884"/>
                  <a:gd name="connsiteY218" fmla="*/ 1197316 h 1456129"/>
                  <a:gd name="connsiteX219" fmla="*/ 484590 w 1168884"/>
                  <a:gd name="connsiteY219" fmla="*/ 1282861 h 1456129"/>
                  <a:gd name="connsiteX220" fmla="*/ 584442 w 1168884"/>
                  <a:gd name="connsiteY220" fmla="*/ 1341448 h 1456129"/>
                  <a:gd name="connsiteX221" fmla="*/ 560274 w 1168884"/>
                  <a:gd name="connsiteY221" fmla="*/ 1317273 h 1456129"/>
                  <a:gd name="connsiteX222" fmla="*/ 560274 w 1168884"/>
                  <a:gd name="connsiteY222" fmla="*/ 1277512 h 1456129"/>
                  <a:gd name="connsiteX223" fmla="*/ 569031 w 1168884"/>
                  <a:gd name="connsiteY223" fmla="*/ 1264839 h 1456129"/>
                  <a:gd name="connsiteX224" fmla="*/ 584445 w 1168884"/>
                  <a:gd name="connsiteY224" fmla="*/ 1238742 h 1456129"/>
                  <a:gd name="connsiteX225" fmla="*/ 599860 w 1168884"/>
                  <a:gd name="connsiteY225" fmla="*/ 1264839 h 1456129"/>
                  <a:gd name="connsiteX226" fmla="*/ 608616 w 1168884"/>
                  <a:gd name="connsiteY226" fmla="*/ 1277512 h 1456129"/>
                  <a:gd name="connsiteX227" fmla="*/ 608616 w 1168884"/>
                  <a:gd name="connsiteY227" fmla="*/ 1317273 h 1456129"/>
                  <a:gd name="connsiteX228" fmla="*/ 584442 w 1168884"/>
                  <a:gd name="connsiteY228" fmla="*/ 1341448 h 1456129"/>
                  <a:gd name="connsiteX229" fmla="*/ 734552 w 1168884"/>
                  <a:gd name="connsiteY229" fmla="*/ 1199503 h 1456129"/>
                  <a:gd name="connsiteX230" fmla="*/ 684293 w 1168884"/>
                  <a:gd name="connsiteY230" fmla="*/ 1282864 h 1456129"/>
                  <a:gd name="connsiteX231" fmla="*/ 611179 w 1168884"/>
                  <a:gd name="connsiteY231" fmla="*/ 1197311 h 1456129"/>
                  <a:gd name="connsiteX232" fmla="*/ 689673 w 1168884"/>
                  <a:gd name="connsiteY232" fmla="*/ 1055364 h 1456129"/>
                  <a:gd name="connsiteX233" fmla="*/ 770349 w 1168884"/>
                  <a:gd name="connsiteY233" fmla="*/ 1095296 h 1456129"/>
                  <a:gd name="connsiteX234" fmla="*/ 734552 w 1168884"/>
                  <a:gd name="connsiteY234" fmla="*/ 1199503 h 1456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</a:cxnLst>
                <a:rect l="l" t="t" r="r" b="b"/>
                <a:pathLst>
                  <a:path w="1168884" h="1456129">
                    <a:moveTo>
                      <a:pt x="1152219" y="705534"/>
                    </a:moveTo>
                    <a:cubicBezTo>
                      <a:pt x="1140834" y="683050"/>
                      <a:pt x="1124490" y="663949"/>
                      <a:pt x="1108686" y="645475"/>
                    </a:cubicBezTo>
                    <a:cubicBezTo>
                      <a:pt x="1086324" y="619341"/>
                      <a:pt x="1065201" y="594652"/>
                      <a:pt x="1063569" y="565669"/>
                    </a:cubicBezTo>
                    <a:cubicBezTo>
                      <a:pt x="1062818" y="552345"/>
                      <a:pt x="1066330" y="538156"/>
                      <a:pt x="1070044" y="523131"/>
                    </a:cubicBezTo>
                    <a:cubicBezTo>
                      <a:pt x="1071870" y="515746"/>
                      <a:pt x="1073759" y="508109"/>
                      <a:pt x="1075223" y="500243"/>
                    </a:cubicBezTo>
                    <a:cubicBezTo>
                      <a:pt x="1083340" y="456613"/>
                      <a:pt x="1077140" y="413100"/>
                      <a:pt x="1070064" y="372257"/>
                    </a:cubicBezTo>
                    <a:cubicBezTo>
                      <a:pt x="1067818" y="356760"/>
                      <a:pt x="1064934" y="341957"/>
                      <a:pt x="1061487" y="328249"/>
                    </a:cubicBezTo>
                    <a:cubicBezTo>
                      <a:pt x="1058614" y="316822"/>
                      <a:pt x="1047005" y="309891"/>
                      <a:pt x="1035604" y="312766"/>
                    </a:cubicBezTo>
                    <a:cubicBezTo>
                      <a:pt x="1024179" y="315639"/>
                      <a:pt x="1017248" y="327228"/>
                      <a:pt x="1020124" y="338655"/>
                    </a:cubicBezTo>
                    <a:cubicBezTo>
                      <a:pt x="1023238" y="351038"/>
                      <a:pt x="1025849" y="364493"/>
                      <a:pt x="1027893" y="378653"/>
                    </a:cubicBezTo>
                    <a:cubicBezTo>
                      <a:pt x="1027922" y="378852"/>
                      <a:pt x="1027953" y="379054"/>
                      <a:pt x="1027987" y="379253"/>
                    </a:cubicBezTo>
                    <a:cubicBezTo>
                      <a:pt x="1034423" y="416356"/>
                      <a:pt x="1040137" y="455660"/>
                      <a:pt x="1033294" y="492436"/>
                    </a:cubicBezTo>
                    <a:cubicBezTo>
                      <a:pt x="1032060" y="499071"/>
                      <a:pt x="1030399" y="505783"/>
                      <a:pt x="1028644" y="512884"/>
                    </a:cubicBezTo>
                    <a:cubicBezTo>
                      <a:pt x="1024333" y="530310"/>
                      <a:pt x="1019876" y="548329"/>
                      <a:pt x="1020985" y="568064"/>
                    </a:cubicBezTo>
                    <a:cubicBezTo>
                      <a:pt x="1023428" y="611435"/>
                      <a:pt x="1050299" y="642838"/>
                      <a:pt x="1076281" y="673207"/>
                    </a:cubicBezTo>
                    <a:cubicBezTo>
                      <a:pt x="1091104" y="690529"/>
                      <a:pt x="1105102" y="706891"/>
                      <a:pt x="1114175" y="724802"/>
                    </a:cubicBezTo>
                    <a:cubicBezTo>
                      <a:pt x="1131003" y="758037"/>
                      <a:pt x="1129939" y="800407"/>
                      <a:pt x="1111462" y="832755"/>
                    </a:cubicBezTo>
                    <a:cubicBezTo>
                      <a:pt x="1105083" y="843924"/>
                      <a:pt x="1096642" y="854378"/>
                      <a:pt x="1087703" y="865447"/>
                    </a:cubicBezTo>
                    <a:cubicBezTo>
                      <a:pt x="1074455" y="881851"/>
                      <a:pt x="1060753" y="898813"/>
                      <a:pt x="1052204" y="920109"/>
                    </a:cubicBezTo>
                    <a:cubicBezTo>
                      <a:pt x="1042842" y="943435"/>
                      <a:pt x="1041496" y="967330"/>
                      <a:pt x="1040200" y="990441"/>
                    </a:cubicBezTo>
                    <a:cubicBezTo>
                      <a:pt x="1039187" y="1008495"/>
                      <a:pt x="1038229" y="1025544"/>
                      <a:pt x="1033507" y="1040945"/>
                    </a:cubicBezTo>
                    <a:cubicBezTo>
                      <a:pt x="1023812" y="1072570"/>
                      <a:pt x="996083" y="1100367"/>
                      <a:pt x="959461" y="1115247"/>
                    </a:cubicBezTo>
                    <a:cubicBezTo>
                      <a:pt x="948543" y="1119598"/>
                      <a:pt x="936732" y="1122983"/>
                      <a:pt x="924358" y="1125448"/>
                    </a:cubicBezTo>
                    <a:cubicBezTo>
                      <a:pt x="889959" y="1098814"/>
                      <a:pt x="849714" y="1080451"/>
                      <a:pt x="806775" y="1072220"/>
                    </a:cubicBezTo>
                    <a:cubicBezTo>
                      <a:pt x="803806" y="1067542"/>
                      <a:pt x="799898" y="1063406"/>
                      <a:pt x="795138" y="1060179"/>
                    </a:cubicBezTo>
                    <a:cubicBezTo>
                      <a:pt x="794336" y="1059635"/>
                      <a:pt x="793496" y="1059146"/>
                      <a:pt x="792626" y="1058717"/>
                    </a:cubicBezTo>
                    <a:lnTo>
                      <a:pt x="691081" y="1008455"/>
                    </a:lnTo>
                    <a:lnTo>
                      <a:pt x="691081" y="967407"/>
                    </a:lnTo>
                    <a:cubicBezTo>
                      <a:pt x="771319" y="936393"/>
                      <a:pt x="835446" y="871308"/>
                      <a:pt x="864096" y="787260"/>
                    </a:cubicBezTo>
                    <a:cubicBezTo>
                      <a:pt x="869665" y="788653"/>
                      <a:pt x="874132" y="788943"/>
                      <a:pt x="876769" y="788943"/>
                    </a:cubicBezTo>
                    <a:cubicBezTo>
                      <a:pt x="877633" y="788943"/>
                      <a:pt x="878305" y="788915"/>
                      <a:pt x="878754" y="788884"/>
                    </a:cubicBezTo>
                    <a:cubicBezTo>
                      <a:pt x="887531" y="788315"/>
                      <a:pt x="895059" y="782416"/>
                      <a:pt x="897712" y="774026"/>
                    </a:cubicBezTo>
                    <a:cubicBezTo>
                      <a:pt x="897780" y="773813"/>
                      <a:pt x="897883" y="773489"/>
                      <a:pt x="898002" y="773102"/>
                    </a:cubicBezTo>
                    <a:lnTo>
                      <a:pt x="898002" y="795291"/>
                    </a:lnTo>
                    <a:cubicBezTo>
                      <a:pt x="866809" y="804514"/>
                      <a:pt x="843975" y="833415"/>
                      <a:pt x="843975" y="867563"/>
                    </a:cubicBezTo>
                    <a:cubicBezTo>
                      <a:pt x="843975" y="909119"/>
                      <a:pt x="877779" y="942929"/>
                      <a:pt x="919327" y="942929"/>
                    </a:cubicBezTo>
                    <a:cubicBezTo>
                      <a:pt x="960877" y="942929"/>
                      <a:pt x="994678" y="909119"/>
                      <a:pt x="994678" y="867563"/>
                    </a:cubicBezTo>
                    <a:cubicBezTo>
                      <a:pt x="994678" y="833412"/>
                      <a:pt x="971847" y="804514"/>
                      <a:pt x="940651" y="795291"/>
                    </a:cubicBezTo>
                    <a:lnTo>
                      <a:pt x="940651" y="753538"/>
                    </a:lnTo>
                    <a:cubicBezTo>
                      <a:pt x="980549" y="732675"/>
                      <a:pt x="1001248" y="676349"/>
                      <a:pt x="1001248" y="620530"/>
                    </a:cubicBezTo>
                    <a:cubicBezTo>
                      <a:pt x="1001248" y="574139"/>
                      <a:pt x="987162" y="537266"/>
                      <a:pt x="963050" y="515561"/>
                    </a:cubicBezTo>
                    <a:cubicBezTo>
                      <a:pt x="966935" y="494569"/>
                      <a:pt x="968923" y="473108"/>
                      <a:pt x="968923" y="451647"/>
                    </a:cubicBezTo>
                    <a:cubicBezTo>
                      <a:pt x="968923" y="249985"/>
                      <a:pt x="796449" y="85920"/>
                      <a:pt x="584448" y="85920"/>
                    </a:cubicBezTo>
                    <a:cubicBezTo>
                      <a:pt x="372448" y="85920"/>
                      <a:pt x="199967" y="249985"/>
                      <a:pt x="199967" y="451647"/>
                    </a:cubicBezTo>
                    <a:cubicBezTo>
                      <a:pt x="199967" y="473114"/>
                      <a:pt x="201950" y="494563"/>
                      <a:pt x="205838" y="515564"/>
                    </a:cubicBezTo>
                    <a:cubicBezTo>
                      <a:pt x="181726" y="537269"/>
                      <a:pt x="167643" y="574144"/>
                      <a:pt x="167643" y="620533"/>
                    </a:cubicBezTo>
                    <a:cubicBezTo>
                      <a:pt x="167643" y="676352"/>
                      <a:pt x="188341" y="732678"/>
                      <a:pt x="228240" y="753541"/>
                    </a:cubicBezTo>
                    <a:lnTo>
                      <a:pt x="228240" y="795294"/>
                    </a:lnTo>
                    <a:cubicBezTo>
                      <a:pt x="197047" y="804517"/>
                      <a:pt x="174212" y="833418"/>
                      <a:pt x="174212" y="867566"/>
                    </a:cubicBezTo>
                    <a:cubicBezTo>
                      <a:pt x="174212" y="909122"/>
                      <a:pt x="208016" y="942932"/>
                      <a:pt x="249564" y="942932"/>
                    </a:cubicBezTo>
                    <a:cubicBezTo>
                      <a:pt x="291115" y="942932"/>
                      <a:pt x="324916" y="909122"/>
                      <a:pt x="324916" y="867566"/>
                    </a:cubicBezTo>
                    <a:cubicBezTo>
                      <a:pt x="324916" y="833415"/>
                      <a:pt x="302084" y="804517"/>
                      <a:pt x="270888" y="795294"/>
                    </a:cubicBezTo>
                    <a:lnTo>
                      <a:pt x="270888" y="773105"/>
                    </a:lnTo>
                    <a:cubicBezTo>
                      <a:pt x="271008" y="773489"/>
                      <a:pt x="271110" y="773816"/>
                      <a:pt x="271178" y="774029"/>
                    </a:cubicBezTo>
                    <a:cubicBezTo>
                      <a:pt x="273829" y="782419"/>
                      <a:pt x="281357" y="788318"/>
                      <a:pt x="290137" y="788886"/>
                    </a:cubicBezTo>
                    <a:cubicBezTo>
                      <a:pt x="291940" y="789006"/>
                      <a:pt x="297281" y="789105"/>
                      <a:pt x="304547" y="787319"/>
                    </a:cubicBezTo>
                    <a:cubicBezTo>
                      <a:pt x="316879" y="823521"/>
                      <a:pt x="336354" y="857364"/>
                      <a:pt x="361675" y="886339"/>
                    </a:cubicBezTo>
                    <a:cubicBezTo>
                      <a:pt x="365892" y="891165"/>
                      <a:pt x="371802" y="893631"/>
                      <a:pt x="377740" y="893631"/>
                    </a:cubicBezTo>
                    <a:cubicBezTo>
                      <a:pt x="382720" y="893631"/>
                      <a:pt x="387723" y="891896"/>
                      <a:pt x="391767" y="888361"/>
                    </a:cubicBezTo>
                    <a:cubicBezTo>
                      <a:pt x="400637" y="880608"/>
                      <a:pt x="401542" y="867133"/>
                      <a:pt x="393789" y="858263"/>
                    </a:cubicBezTo>
                    <a:cubicBezTo>
                      <a:pt x="369845" y="830861"/>
                      <a:pt x="352042" y="798388"/>
                      <a:pt x="341829" y="763745"/>
                    </a:cubicBezTo>
                    <a:cubicBezTo>
                      <a:pt x="366797" y="735817"/>
                      <a:pt x="379697" y="687785"/>
                      <a:pt x="380172" y="620721"/>
                    </a:cubicBezTo>
                    <a:cubicBezTo>
                      <a:pt x="381190" y="476692"/>
                      <a:pt x="454088" y="402082"/>
                      <a:pt x="491043" y="395805"/>
                    </a:cubicBezTo>
                    <a:cubicBezTo>
                      <a:pt x="549541" y="385883"/>
                      <a:pt x="619367" y="385883"/>
                      <a:pt x="677831" y="395805"/>
                    </a:cubicBezTo>
                    <a:cubicBezTo>
                      <a:pt x="714792" y="402085"/>
                      <a:pt x="787689" y="476695"/>
                      <a:pt x="788707" y="620723"/>
                    </a:cubicBezTo>
                    <a:cubicBezTo>
                      <a:pt x="789182" y="687629"/>
                      <a:pt x="802026" y="735581"/>
                      <a:pt x="826877" y="763541"/>
                    </a:cubicBezTo>
                    <a:cubicBezTo>
                      <a:pt x="795120" y="870788"/>
                      <a:pt x="696906" y="944689"/>
                      <a:pt x="583928" y="944689"/>
                    </a:cubicBezTo>
                    <a:cubicBezTo>
                      <a:pt x="543290" y="944689"/>
                      <a:pt x="502919" y="934812"/>
                      <a:pt x="467181" y="916127"/>
                    </a:cubicBezTo>
                    <a:cubicBezTo>
                      <a:pt x="456747" y="910672"/>
                      <a:pt x="443861" y="914705"/>
                      <a:pt x="438403" y="925148"/>
                    </a:cubicBezTo>
                    <a:cubicBezTo>
                      <a:pt x="432945" y="935588"/>
                      <a:pt x="436984" y="948475"/>
                      <a:pt x="447421" y="953932"/>
                    </a:cubicBezTo>
                    <a:cubicBezTo>
                      <a:pt x="457270" y="959083"/>
                      <a:pt x="467429" y="963639"/>
                      <a:pt x="477809" y="967626"/>
                    </a:cubicBezTo>
                    <a:lnTo>
                      <a:pt x="477809" y="1008452"/>
                    </a:lnTo>
                    <a:lnTo>
                      <a:pt x="376264" y="1058714"/>
                    </a:lnTo>
                    <a:cubicBezTo>
                      <a:pt x="375394" y="1059143"/>
                      <a:pt x="374558" y="1059633"/>
                      <a:pt x="373753" y="1060176"/>
                    </a:cubicBezTo>
                    <a:cubicBezTo>
                      <a:pt x="368992" y="1063404"/>
                      <a:pt x="365085" y="1067539"/>
                      <a:pt x="362115" y="1072217"/>
                    </a:cubicBezTo>
                    <a:cubicBezTo>
                      <a:pt x="319180" y="1080448"/>
                      <a:pt x="278934" y="1098809"/>
                      <a:pt x="244539" y="1125440"/>
                    </a:cubicBezTo>
                    <a:cubicBezTo>
                      <a:pt x="232164" y="1122974"/>
                      <a:pt x="220373" y="1119601"/>
                      <a:pt x="209557" y="1115298"/>
                    </a:cubicBezTo>
                    <a:cubicBezTo>
                      <a:pt x="172804" y="1100367"/>
                      <a:pt x="145073" y="1072570"/>
                      <a:pt x="135380" y="1040945"/>
                    </a:cubicBezTo>
                    <a:cubicBezTo>
                      <a:pt x="130659" y="1025541"/>
                      <a:pt x="129701" y="1008492"/>
                      <a:pt x="128688" y="990438"/>
                    </a:cubicBezTo>
                    <a:cubicBezTo>
                      <a:pt x="127391" y="967328"/>
                      <a:pt x="126046" y="943432"/>
                      <a:pt x="116684" y="920106"/>
                    </a:cubicBezTo>
                    <a:cubicBezTo>
                      <a:pt x="108135" y="898813"/>
                      <a:pt x="94432" y="881848"/>
                      <a:pt x="81185" y="865441"/>
                    </a:cubicBezTo>
                    <a:cubicBezTo>
                      <a:pt x="72246" y="854375"/>
                      <a:pt x="63805" y="843921"/>
                      <a:pt x="57423" y="832752"/>
                    </a:cubicBezTo>
                    <a:cubicBezTo>
                      <a:pt x="38949" y="800407"/>
                      <a:pt x="37885" y="758037"/>
                      <a:pt x="54713" y="724802"/>
                    </a:cubicBezTo>
                    <a:cubicBezTo>
                      <a:pt x="63785" y="706891"/>
                      <a:pt x="77783" y="690529"/>
                      <a:pt x="92606" y="673207"/>
                    </a:cubicBezTo>
                    <a:cubicBezTo>
                      <a:pt x="118589" y="642838"/>
                      <a:pt x="145459" y="611435"/>
                      <a:pt x="147902" y="568061"/>
                    </a:cubicBezTo>
                    <a:cubicBezTo>
                      <a:pt x="149014" y="548329"/>
                      <a:pt x="144555" y="530310"/>
                      <a:pt x="140243" y="512882"/>
                    </a:cubicBezTo>
                    <a:cubicBezTo>
                      <a:pt x="138489" y="505777"/>
                      <a:pt x="136828" y="499068"/>
                      <a:pt x="135594" y="492433"/>
                    </a:cubicBezTo>
                    <a:cubicBezTo>
                      <a:pt x="128751" y="455649"/>
                      <a:pt x="134464" y="416351"/>
                      <a:pt x="140903" y="379251"/>
                    </a:cubicBezTo>
                    <a:cubicBezTo>
                      <a:pt x="140940" y="379043"/>
                      <a:pt x="140972" y="378835"/>
                      <a:pt x="141003" y="378625"/>
                    </a:cubicBezTo>
                    <a:cubicBezTo>
                      <a:pt x="154401" y="284986"/>
                      <a:pt x="191709" y="228294"/>
                      <a:pt x="258409" y="200212"/>
                    </a:cubicBezTo>
                    <a:cubicBezTo>
                      <a:pt x="258639" y="200115"/>
                      <a:pt x="258867" y="200013"/>
                      <a:pt x="259094" y="199908"/>
                    </a:cubicBezTo>
                    <a:cubicBezTo>
                      <a:pt x="265832" y="196788"/>
                      <a:pt x="268875" y="191930"/>
                      <a:pt x="273923" y="183879"/>
                    </a:cubicBezTo>
                    <a:cubicBezTo>
                      <a:pt x="332654" y="90175"/>
                      <a:pt x="437228" y="42660"/>
                      <a:pt x="584738" y="42660"/>
                    </a:cubicBezTo>
                    <a:cubicBezTo>
                      <a:pt x="732894" y="42660"/>
                      <a:pt x="837399" y="90306"/>
                      <a:pt x="895354" y="184271"/>
                    </a:cubicBezTo>
                    <a:cubicBezTo>
                      <a:pt x="900007" y="191819"/>
                      <a:pt x="903084" y="196808"/>
                      <a:pt x="909788" y="199913"/>
                    </a:cubicBezTo>
                    <a:cubicBezTo>
                      <a:pt x="910018" y="200022"/>
                      <a:pt x="910248" y="200124"/>
                      <a:pt x="910482" y="200221"/>
                    </a:cubicBezTo>
                    <a:cubicBezTo>
                      <a:pt x="940782" y="212970"/>
                      <a:pt x="964515" y="231226"/>
                      <a:pt x="983032" y="256037"/>
                    </a:cubicBezTo>
                    <a:cubicBezTo>
                      <a:pt x="990077" y="265482"/>
                      <a:pt x="1003435" y="267416"/>
                      <a:pt x="1012877" y="260371"/>
                    </a:cubicBezTo>
                    <a:cubicBezTo>
                      <a:pt x="1022316" y="253324"/>
                      <a:pt x="1024256" y="239960"/>
                      <a:pt x="1017209" y="230518"/>
                    </a:cubicBezTo>
                    <a:cubicBezTo>
                      <a:pt x="995489" y="201415"/>
                      <a:pt x="967023" y="178822"/>
                      <a:pt x="932531" y="163297"/>
                    </a:cubicBezTo>
                    <a:cubicBezTo>
                      <a:pt x="932235" y="162819"/>
                      <a:pt x="931934" y="162333"/>
                      <a:pt x="931652" y="161878"/>
                    </a:cubicBezTo>
                    <a:cubicBezTo>
                      <a:pt x="921010" y="144626"/>
                      <a:pt x="896097" y="104230"/>
                      <a:pt x="841933" y="67670"/>
                    </a:cubicBezTo>
                    <a:cubicBezTo>
                      <a:pt x="775400" y="22769"/>
                      <a:pt x="688868" y="0"/>
                      <a:pt x="584738" y="0"/>
                    </a:cubicBezTo>
                    <a:cubicBezTo>
                      <a:pt x="481023" y="0"/>
                      <a:pt x="394728" y="22567"/>
                      <a:pt x="328255" y="67070"/>
                    </a:cubicBezTo>
                    <a:cubicBezTo>
                      <a:pt x="274045" y="103362"/>
                      <a:pt x="248631" y="143909"/>
                      <a:pt x="237778" y="161224"/>
                    </a:cubicBezTo>
                    <a:cubicBezTo>
                      <a:pt x="237378" y="161864"/>
                      <a:pt x="236948" y="162552"/>
                      <a:pt x="236530" y="163214"/>
                    </a:cubicBezTo>
                    <a:cubicBezTo>
                      <a:pt x="159116" y="197960"/>
                      <a:pt x="114042" y="266423"/>
                      <a:pt x="98823" y="372274"/>
                    </a:cubicBezTo>
                    <a:cubicBezTo>
                      <a:pt x="91742" y="413108"/>
                      <a:pt x="85542" y="456613"/>
                      <a:pt x="93662" y="500246"/>
                    </a:cubicBezTo>
                    <a:cubicBezTo>
                      <a:pt x="95126" y="508109"/>
                      <a:pt x="97012" y="515746"/>
                      <a:pt x="98840" y="523131"/>
                    </a:cubicBezTo>
                    <a:cubicBezTo>
                      <a:pt x="102555" y="538156"/>
                      <a:pt x="106067" y="552345"/>
                      <a:pt x="105316" y="565669"/>
                    </a:cubicBezTo>
                    <a:cubicBezTo>
                      <a:pt x="103684" y="594652"/>
                      <a:pt x="82561" y="619341"/>
                      <a:pt x="60199" y="645475"/>
                    </a:cubicBezTo>
                    <a:cubicBezTo>
                      <a:pt x="44395" y="663949"/>
                      <a:pt x="28050" y="683050"/>
                      <a:pt x="16666" y="705534"/>
                    </a:cubicBezTo>
                    <a:cubicBezTo>
                      <a:pt x="-6823" y="751920"/>
                      <a:pt x="-5395" y="808777"/>
                      <a:pt x="20392" y="853920"/>
                    </a:cubicBezTo>
                    <a:cubicBezTo>
                      <a:pt x="28468" y="868066"/>
                      <a:pt x="38400" y="880361"/>
                      <a:pt x="48004" y="892254"/>
                    </a:cubicBezTo>
                    <a:cubicBezTo>
                      <a:pt x="59798" y="906856"/>
                      <a:pt x="70935" y="920649"/>
                      <a:pt x="77104" y="936007"/>
                    </a:cubicBezTo>
                    <a:cubicBezTo>
                      <a:pt x="83858" y="952829"/>
                      <a:pt x="84948" y="972262"/>
                      <a:pt x="86102" y="992835"/>
                    </a:cubicBezTo>
                    <a:cubicBezTo>
                      <a:pt x="87217" y="1012632"/>
                      <a:pt x="88366" y="1033104"/>
                      <a:pt x="94600" y="1053450"/>
                    </a:cubicBezTo>
                    <a:cubicBezTo>
                      <a:pt x="108018" y="1097216"/>
                      <a:pt x="144990" y="1135112"/>
                      <a:pt x="193648" y="1154881"/>
                    </a:cubicBezTo>
                    <a:cubicBezTo>
                      <a:pt x="198173" y="1156681"/>
                      <a:pt x="202831" y="1158314"/>
                      <a:pt x="207561" y="1159852"/>
                    </a:cubicBezTo>
                    <a:cubicBezTo>
                      <a:pt x="206702" y="1160811"/>
                      <a:pt x="205809" y="1161732"/>
                      <a:pt x="204962" y="1162705"/>
                    </a:cubicBezTo>
                    <a:cubicBezTo>
                      <a:pt x="160874" y="1213297"/>
                      <a:pt x="136592" y="1278160"/>
                      <a:pt x="136592" y="1345352"/>
                    </a:cubicBezTo>
                    <a:lnTo>
                      <a:pt x="136592" y="1406356"/>
                    </a:lnTo>
                    <a:cubicBezTo>
                      <a:pt x="136592" y="1433798"/>
                      <a:pt x="158914" y="1456126"/>
                      <a:pt x="186353" y="1456126"/>
                    </a:cubicBezTo>
                    <a:lnTo>
                      <a:pt x="801218" y="1456126"/>
                    </a:lnTo>
                    <a:cubicBezTo>
                      <a:pt x="812998" y="1456126"/>
                      <a:pt x="822545" y="1446576"/>
                      <a:pt x="822545" y="1434796"/>
                    </a:cubicBezTo>
                    <a:cubicBezTo>
                      <a:pt x="822545" y="1423016"/>
                      <a:pt x="812998" y="1413466"/>
                      <a:pt x="801218" y="1413466"/>
                    </a:cubicBezTo>
                    <a:lnTo>
                      <a:pt x="186353" y="1413466"/>
                    </a:lnTo>
                    <a:cubicBezTo>
                      <a:pt x="182431" y="1413466"/>
                      <a:pt x="179243" y="1410275"/>
                      <a:pt x="179243" y="1406356"/>
                    </a:cubicBezTo>
                    <a:lnTo>
                      <a:pt x="179243" y="1345352"/>
                    </a:lnTo>
                    <a:cubicBezTo>
                      <a:pt x="179243" y="1236228"/>
                      <a:pt x="255679" y="1141181"/>
                      <a:pt x="360099" y="1116294"/>
                    </a:cubicBezTo>
                    <a:cubicBezTo>
                      <a:pt x="366441" y="1138281"/>
                      <a:pt x="379162" y="1177784"/>
                      <a:pt x="394927" y="1215831"/>
                    </a:cubicBezTo>
                    <a:cubicBezTo>
                      <a:pt x="430030" y="1300559"/>
                      <a:pt x="454855" y="1317638"/>
                      <a:pt x="470478" y="1323115"/>
                    </a:cubicBezTo>
                    <a:cubicBezTo>
                      <a:pt x="476544" y="1325242"/>
                      <a:pt x="482627" y="1326306"/>
                      <a:pt x="488716" y="1326306"/>
                    </a:cubicBezTo>
                    <a:cubicBezTo>
                      <a:pt x="498352" y="1326306"/>
                      <a:pt x="508001" y="1323601"/>
                      <a:pt x="517645" y="1318295"/>
                    </a:cubicBezTo>
                    <a:cubicBezTo>
                      <a:pt x="518197" y="1354675"/>
                      <a:pt x="547940" y="1384105"/>
                      <a:pt x="584440" y="1384105"/>
                    </a:cubicBezTo>
                    <a:cubicBezTo>
                      <a:pt x="620942" y="1384105"/>
                      <a:pt x="650682" y="1354675"/>
                      <a:pt x="651234" y="1318297"/>
                    </a:cubicBezTo>
                    <a:cubicBezTo>
                      <a:pt x="660878" y="1323604"/>
                      <a:pt x="670530" y="1326309"/>
                      <a:pt x="680163" y="1326309"/>
                    </a:cubicBezTo>
                    <a:cubicBezTo>
                      <a:pt x="686249" y="1326309"/>
                      <a:pt x="692335" y="1325245"/>
                      <a:pt x="698402" y="1323118"/>
                    </a:cubicBezTo>
                    <a:cubicBezTo>
                      <a:pt x="714021" y="1317640"/>
                      <a:pt x="738846" y="1300559"/>
                      <a:pt x="773953" y="1215834"/>
                    </a:cubicBezTo>
                    <a:cubicBezTo>
                      <a:pt x="789720" y="1177778"/>
                      <a:pt x="802441" y="1138278"/>
                      <a:pt x="808780" y="1116296"/>
                    </a:cubicBezTo>
                    <a:cubicBezTo>
                      <a:pt x="913201" y="1141181"/>
                      <a:pt x="989636" y="1236231"/>
                      <a:pt x="989636" y="1345355"/>
                    </a:cubicBezTo>
                    <a:lnTo>
                      <a:pt x="989636" y="1406359"/>
                    </a:lnTo>
                    <a:cubicBezTo>
                      <a:pt x="989636" y="1410278"/>
                      <a:pt x="986448" y="1413469"/>
                      <a:pt x="982526" y="1413469"/>
                    </a:cubicBezTo>
                    <a:lnTo>
                      <a:pt x="900673" y="1413469"/>
                    </a:lnTo>
                    <a:cubicBezTo>
                      <a:pt x="888893" y="1413469"/>
                      <a:pt x="879346" y="1423019"/>
                      <a:pt x="879346" y="1434799"/>
                    </a:cubicBezTo>
                    <a:cubicBezTo>
                      <a:pt x="879346" y="1446579"/>
                      <a:pt x="888893" y="1456129"/>
                      <a:pt x="900673" y="1456129"/>
                    </a:cubicBezTo>
                    <a:lnTo>
                      <a:pt x="982526" y="1456129"/>
                    </a:lnTo>
                    <a:cubicBezTo>
                      <a:pt x="1009965" y="1456129"/>
                      <a:pt x="1032287" y="1433801"/>
                      <a:pt x="1032287" y="1406359"/>
                    </a:cubicBezTo>
                    <a:lnTo>
                      <a:pt x="1032287" y="1345355"/>
                    </a:lnTo>
                    <a:cubicBezTo>
                      <a:pt x="1032287" y="1278166"/>
                      <a:pt x="1008005" y="1213300"/>
                      <a:pt x="963918" y="1162711"/>
                    </a:cubicBezTo>
                    <a:cubicBezTo>
                      <a:pt x="963070" y="1161735"/>
                      <a:pt x="962174" y="1160814"/>
                      <a:pt x="961313" y="1159852"/>
                    </a:cubicBezTo>
                    <a:cubicBezTo>
                      <a:pt x="966082" y="1158300"/>
                      <a:pt x="970789" y="1156656"/>
                      <a:pt x="975370" y="1154830"/>
                    </a:cubicBezTo>
                    <a:cubicBezTo>
                      <a:pt x="1023886" y="1135118"/>
                      <a:pt x="1060861" y="1097219"/>
                      <a:pt x="1074279" y="1053452"/>
                    </a:cubicBezTo>
                    <a:cubicBezTo>
                      <a:pt x="1080513" y="1033106"/>
                      <a:pt x="1081662" y="1012635"/>
                      <a:pt x="1082777" y="992838"/>
                    </a:cubicBezTo>
                    <a:cubicBezTo>
                      <a:pt x="1083932" y="972265"/>
                      <a:pt x="1085024" y="952832"/>
                      <a:pt x="1091775" y="936009"/>
                    </a:cubicBezTo>
                    <a:cubicBezTo>
                      <a:pt x="1097944" y="920652"/>
                      <a:pt x="1109081" y="906858"/>
                      <a:pt x="1120875" y="892257"/>
                    </a:cubicBezTo>
                    <a:cubicBezTo>
                      <a:pt x="1130477" y="880367"/>
                      <a:pt x="1140411" y="868069"/>
                      <a:pt x="1148488" y="853923"/>
                    </a:cubicBezTo>
                    <a:cubicBezTo>
                      <a:pt x="1174280" y="808774"/>
                      <a:pt x="1175708" y="751917"/>
                      <a:pt x="1152219" y="705534"/>
                    </a:cubicBezTo>
                    <a:close/>
                    <a:moveTo>
                      <a:pt x="952018" y="867566"/>
                    </a:moveTo>
                    <a:cubicBezTo>
                      <a:pt x="952018" y="885599"/>
                      <a:pt x="937349" y="900272"/>
                      <a:pt x="919318" y="900272"/>
                    </a:cubicBezTo>
                    <a:cubicBezTo>
                      <a:pt x="901287" y="900272"/>
                      <a:pt x="886618" y="885599"/>
                      <a:pt x="886618" y="867566"/>
                    </a:cubicBezTo>
                    <a:cubicBezTo>
                      <a:pt x="886618" y="849532"/>
                      <a:pt x="901287" y="834860"/>
                      <a:pt x="919318" y="834860"/>
                    </a:cubicBezTo>
                    <a:cubicBezTo>
                      <a:pt x="937349" y="834860"/>
                      <a:pt x="952018" y="849532"/>
                      <a:pt x="952018" y="867566"/>
                    </a:cubicBezTo>
                    <a:close/>
                    <a:moveTo>
                      <a:pt x="912191" y="718685"/>
                    </a:moveTo>
                    <a:cubicBezTo>
                      <a:pt x="921903" y="675505"/>
                      <a:pt x="932855" y="612058"/>
                      <a:pt x="932779" y="545832"/>
                    </a:cubicBezTo>
                    <a:cubicBezTo>
                      <a:pt x="951410" y="560755"/>
                      <a:pt x="958591" y="591604"/>
                      <a:pt x="958591" y="620533"/>
                    </a:cubicBezTo>
                    <a:cubicBezTo>
                      <a:pt x="958588" y="665858"/>
                      <a:pt x="941373" y="712622"/>
                      <a:pt x="912191" y="718685"/>
                    </a:cubicBezTo>
                    <a:close/>
                    <a:moveTo>
                      <a:pt x="584442" y="128580"/>
                    </a:moveTo>
                    <a:cubicBezTo>
                      <a:pt x="772923" y="128580"/>
                      <a:pt x="926263" y="273508"/>
                      <a:pt x="926263" y="451647"/>
                    </a:cubicBezTo>
                    <a:cubicBezTo>
                      <a:pt x="926263" y="455393"/>
                      <a:pt x="926169" y="459139"/>
                      <a:pt x="926035" y="462878"/>
                    </a:cubicBezTo>
                    <a:cubicBezTo>
                      <a:pt x="917979" y="416658"/>
                      <a:pt x="901879" y="372701"/>
                      <a:pt x="873387" y="337185"/>
                    </a:cubicBezTo>
                    <a:cubicBezTo>
                      <a:pt x="774061" y="213368"/>
                      <a:pt x="650639" y="194814"/>
                      <a:pt x="585688" y="194814"/>
                    </a:cubicBezTo>
                    <a:cubicBezTo>
                      <a:pt x="585580" y="194814"/>
                      <a:pt x="585466" y="194814"/>
                      <a:pt x="585358" y="194814"/>
                    </a:cubicBezTo>
                    <a:lnTo>
                      <a:pt x="583527" y="194814"/>
                    </a:lnTo>
                    <a:cubicBezTo>
                      <a:pt x="583416" y="194814"/>
                      <a:pt x="583308" y="194814"/>
                      <a:pt x="583197" y="194814"/>
                    </a:cubicBezTo>
                    <a:cubicBezTo>
                      <a:pt x="518243" y="194814"/>
                      <a:pt x="394821" y="213377"/>
                      <a:pt x="295500" y="337188"/>
                    </a:cubicBezTo>
                    <a:cubicBezTo>
                      <a:pt x="267009" y="372701"/>
                      <a:pt x="250909" y="416658"/>
                      <a:pt x="242852" y="462876"/>
                    </a:cubicBezTo>
                    <a:cubicBezTo>
                      <a:pt x="242716" y="459136"/>
                      <a:pt x="242622" y="455393"/>
                      <a:pt x="242622" y="451647"/>
                    </a:cubicBezTo>
                    <a:cubicBezTo>
                      <a:pt x="242622" y="273508"/>
                      <a:pt x="395962" y="128580"/>
                      <a:pt x="584442" y="128580"/>
                    </a:cubicBezTo>
                    <a:close/>
                    <a:moveTo>
                      <a:pt x="236106" y="545832"/>
                    </a:moveTo>
                    <a:cubicBezTo>
                      <a:pt x="236029" y="612058"/>
                      <a:pt x="246982" y="675505"/>
                      <a:pt x="256694" y="718685"/>
                    </a:cubicBezTo>
                    <a:cubicBezTo>
                      <a:pt x="227512" y="712622"/>
                      <a:pt x="210297" y="665861"/>
                      <a:pt x="210297" y="620533"/>
                    </a:cubicBezTo>
                    <a:cubicBezTo>
                      <a:pt x="210297" y="591601"/>
                      <a:pt x="217475" y="560755"/>
                      <a:pt x="236106" y="545832"/>
                    </a:cubicBezTo>
                    <a:close/>
                    <a:moveTo>
                      <a:pt x="282267" y="867566"/>
                    </a:moveTo>
                    <a:cubicBezTo>
                      <a:pt x="282267" y="885599"/>
                      <a:pt x="267598" y="900272"/>
                      <a:pt x="249567" y="900272"/>
                    </a:cubicBezTo>
                    <a:cubicBezTo>
                      <a:pt x="231536" y="900272"/>
                      <a:pt x="216867" y="885599"/>
                      <a:pt x="216867" y="867566"/>
                    </a:cubicBezTo>
                    <a:cubicBezTo>
                      <a:pt x="216867" y="849532"/>
                      <a:pt x="231536" y="834860"/>
                      <a:pt x="249567" y="834860"/>
                    </a:cubicBezTo>
                    <a:cubicBezTo>
                      <a:pt x="267595" y="834860"/>
                      <a:pt x="282267" y="849532"/>
                      <a:pt x="282267" y="867566"/>
                    </a:cubicBezTo>
                    <a:close/>
                    <a:moveTo>
                      <a:pt x="684972" y="353751"/>
                    </a:moveTo>
                    <a:cubicBezTo>
                      <a:pt x="622037" y="343066"/>
                      <a:pt x="546876" y="343066"/>
                      <a:pt x="483910" y="353751"/>
                    </a:cubicBezTo>
                    <a:cubicBezTo>
                      <a:pt x="425565" y="363660"/>
                      <a:pt x="338695" y="455268"/>
                      <a:pt x="337523" y="620425"/>
                    </a:cubicBezTo>
                    <a:cubicBezTo>
                      <a:pt x="336974" y="698478"/>
                      <a:pt x="318972" y="728144"/>
                      <a:pt x="305770" y="739409"/>
                    </a:cubicBezTo>
                    <a:cubicBezTo>
                      <a:pt x="295168" y="698729"/>
                      <a:pt x="274876" y="607277"/>
                      <a:pt x="279546" y="518311"/>
                    </a:cubicBezTo>
                    <a:cubicBezTo>
                      <a:pt x="279665" y="517398"/>
                      <a:pt x="279710" y="516468"/>
                      <a:pt x="279710" y="515527"/>
                    </a:cubicBezTo>
                    <a:cubicBezTo>
                      <a:pt x="282998" y="459264"/>
                      <a:pt x="296413" y="404215"/>
                      <a:pt x="328767" y="363887"/>
                    </a:cubicBezTo>
                    <a:cubicBezTo>
                      <a:pt x="416959" y="253952"/>
                      <a:pt x="525910" y="237474"/>
                      <a:pt x="583197" y="237474"/>
                    </a:cubicBezTo>
                    <a:lnTo>
                      <a:pt x="583487" y="237474"/>
                    </a:lnTo>
                    <a:lnTo>
                      <a:pt x="585404" y="237474"/>
                    </a:lnTo>
                    <a:lnTo>
                      <a:pt x="585694" y="237474"/>
                    </a:lnTo>
                    <a:cubicBezTo>
                      <a:pt x="642986" y="237474"/>
                      <a:pt x="751937" y="253958"/>
                      <a:pt x="840124" y="363887"/>
                    </a:cubicBezTo>
                    <a:cubicBezTo>
                      <a:pt x="872477" y="404215"/>
                      <a:pt x="885892" y="459261"/>
                      <a:pt x="889180" y="515527"/>
                    </a:cubicBezTo>
                    <a:cubicBezTo>
                      <a:pt x="889180" y="516468"/>
                      <a:pt x="889223" y="517401"/>
                      <a:pt x="889345" y="518311"/>
                    </a:cubicBezTo>
                    <a:cubicBezTo>
                      <a:pt x="894012" y="607277"/>
                      <a:pt x="873723" y="698729"/>
                      <a:pt x="863121" y="739409"/>
                    </a:cubicBezTo>
                    <a:cubicBezTo>
                      <a:pt x="849919" y="728147"/>
                      <a:pt x="831916" y="698478"/>
                      <a:pt x="831367" y="620425"/>
                    </a:cubicBezTo>
                    <a:cubicBezTo>
                      <a:pt x="830190" y="455268"/>
                      <a:pt x="743320" y="363663"/>
                      <a:pt x="684972" y="353751"/>
                    </a:cubicBezTo>
                    <a:close/>
                    <a:moveTo>
                      <a:pt x="583931" y="987352"/>
                    </a:moveTo>
                    <a:cubicBezTo>
                      <a:pt x="606009" y="987352"/>
                      <a:pt x="627589" y="984903"/>
                      <a:pt x="648421" y="980293"/>
                    </a:cubicBezTo>
                    <a:lnTo>
                      <a:pt x="648421" y="1036553"/>
                    </a:lnTo>
                    <a:cubicBezTo>
                      <a:pt x="648421" y="1036778"/>
                      <a:pt x="648447" y="1036997"/>
                      <a:pt x="648455" y="1037219"/>
                    </a:cubicBezTo>
                    <a:cubicBezTo>
                      <a:pt x="647195" y="1064749"/>
                      <a:pt x="638038" y="1126048"/>
                      <a:pt x="584442" y="1163896"/>
                    </a:cubicBezTo>
                    <a:cubicBezTo>
                      <a:pt x="530839" y="1126043"/>
                      <a:pt x="521690" y="1064740"/>
                      <a:pt x="520430" y="1037213"/>
                    </a:cubicBezTo>
                    <a:cubicBezTo>
                      <a:pt x="520435" y="1036991"/>
                      <a:pt x="520464" y="1036775"/>
                      <a:pt x="520464" y="1036553"/>
                    </a:cubicBezTo>
                    <a:lnTo>
                      <a:pt x="520464" y="980424"/>
                    </a:lnTo>
                    <a:cubicBezTo>
                      <a:pt x="541253" y="984992"/>
                      <a:pt x="562561" y="987352"/>
                      <a:pt x="583931" y="987352"/>
                    </a:cubicBezTo>
                    <a:close/>
                    <a:moveTo>
                      <a:pt x="484590" y="1282861"/>
                    </a:moveTo>
                    <a:cubicBezTo>
                      <a:pt x="483839" y="1282597"/>
                      <a:pt x="465833" y="1275538"/>
                      <a:pt x="434330" y="1199501"/>
                    </a:cubicBezTo>
                    <a:cubicBezTo>
                      <a:pt x="416459" y="1156368"/>
                      <a:pt x="402796" y="1111698"/>
                      <a:pt x="398536" y="1095291"/>
                    </a:cubicBezTo>
                    <a:lnTo>
                      <a:pt x="479209" y="1055358"/>
                    </a:lnTo>
                    <a:cubicBezTo>
                      <a:pt x="483728" y="1093928"/>
                      <a:pt x="500286" y="1155711"/>
                      <a:pt x="557712" y="1197316"/>
                    </a:cubicBezTo>
                    <a:cubicBezTo>
                      <a:pt x="537167" y="1241441"/>
                      <a:pt x="503579" y="1289539"/>
                      <a:pt x="484590" y="1282861"/>
                    </a:cubicBezTo>
                    <a:close/>
                    <a:moveTo>
                      <a:pt x="584442" y="1341448"/>
                    </a:moveTo>
                    <a:cubicBezTo>
                      <a:pt x="571115" y="1341448"/>
                      <a:pt x="560274" y="1330603"/>
                      <a:pt x="560274" y="1317273"/>
                    </a:cubicBezTo>
                    <a:lnTo>
                      <a:pt x="560274" y="1277512"/>
                    </a:lnTo>
                    <a:cubicBezTo>
                      <a:pt x="563195" y="1273516"/>
                      <a:pt x="566116" y="1269321"/>
                      <a:pt x="569031" y="1264839"/>
                    </a:cubicBezTo>
                    <a:cubicBezTo>
                      <a:pt x="574747" y="1256042"/>
                      <a:pt x="579923" y="1247112"/>
                      <a:pt x="584445" y="1238742"/>
                    </a:cubicBezTo>
                    <a:cubicBezTo>
                      <a:pt x="588967" y="1247112"/>
                      <a:pt x="594143" y="1256042"/>
                      <a:pt x="599860" y="1264839"/>
                    </a:cubicBezTo>
                    <a:cubicBezTo>
                      <a:pt x="602775" y="1269321"/>
                      <a:pt x="605693" y="1273518"/>
                      <a:pt x="608616" y="1277512"/>
                    </a:cubicBezTo>
                    <a:lnTo>
                      <a:pt x="608616" y="1317273"/>
                    </a:lnTo>
                    <a:cubicBezTo>
                      <a:pt x="608611" y="1330603"/>
                      <a:pt x="597769" y="1341448"/>
                      <a:pt x="584442" y="1341448"/>
                    </a:cubicBezTo>
                    <a:close/>
                    <a:moveTo>
                      <a:pt x="734552" y="1199503"/>
                    </a:moveTo>
                    <a:cubicBezTo>
                      <a:pt x="703049" y="1275538"/>
                      <a:pt x="685043" y="1282599"/>
                      <a:pt x="684293" y="1282864"/>
                    </a:cubicBezTo>
                    <a:cubicBezTo>
                      <a:pt x="665303" y="1289533"/>
                      <a:pt x="631764" y="1241413"/>
                      <a:pt x="611179" y="1197311"/>
                    </a:cubicBezTo>
                    <a:cubicBezTo>
                      <a:pt x="668596" y="1155706"/>
                      <a:pt x="685154" y="1093931"/>
                      <a:pt x="689673" y="1055364"/>
                    </a:cubicBezTo>
                    <a:lnTo>
                      <a:pt x="770349" y="1095296"/>
                    </a:lnTo>
                    <a:cubicBezTo>
                      <a:pt x="766089" y="1111695"/>
                      <a:pt x="752429" y="1156360"/>
                      <a:pt x="734552" y="1199503"/>
                    </a:cubicBezTo>
                    <a:close/>
                  </a:path>
                </a:pathLst>
              </a:custGeom>
              <a:grpFill/>
              <a:ln w="28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</p:grp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5B49B872-FD7D-42D8-BD82-F0F6072C0229}"/>
              </a:ext>
            </a:extLst>
          </p:cNvPr>
          <p:cNvSpPr/>
          <p:nvPr/>
        </p:nvSpPr>
        <p:spPr>
          <a:xfrm>
            <a:off x="3995477" y="3150945"/>
            <a:ext cx="3855955" cy="3151005"/>
          </a:xfrm>
          <a:prstGeom prst="roundRect">
            <a:avLst>
              <a:gd name="adj" fmla="val 5281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33B4FBD1-8EDF-4480-AEA0-19CC5C19E895}"/>
              </a:ext>
            </a:extLst>
          </p:cNvPr>
          <p:cNvGrpSpPr/>
          <p:nvPr/>
        </p:nvGrpSpPr>
        <p:grpSpPr>
          <a:xfrm>
            <a:off x="4852368" y="2938565"/>
            <a:ext cx="2138355" cy="517405"/>
            <a:chOff x="2946395" y="3821452"/>
            <a:chExt cx="2138355" cy="517405"/>
          </a:xfrm>
        </p:grpSpPr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FEE37D89-1711-40DF-9D46-4066B35436F6}"/>
                </a:ext>
              </a:extLst>
            </p:cNvPr>
            <p:cNvSpPr/>
            <p:nvPr/>
          </p:nvSpPr>
          <p:spPr>
            <a:xfrm>
              <a:off x="2946395" y="3821452"/>
              <a:ext cx="2138355" cy="517405"/>
            </a:xfrm>
            <a:prstGeom prst="roundRect">
              <a:avLst>
                <a:gd name="adj" fmla="val 19023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5" name="Rectangle 12">
              <a:extLst>
                <a:ext uri="{FF2B5EF4-FFF2-40B4-BE49-F238E27FC236}">
                  <a16:creationId xmlns:a16="http://schemas.microsoft.com/office/drawing/2014/main" id="{9F8F9D88-A8ED-47A6-BFCA-F563038B7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5212" y="3941655"/>
              <a:ext cx="16007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宠物主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年龄分布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POSans M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0CB050A-F701-470F-8F11-130995A882BF}"/>
              </a:ext>
            </a:extLst>
          </p:cNvPr>
          <p:cNvGrpSpPr/>
          <p:nvPr/>
        </p:nvGrpSpPr>
        <p:grpSpPr>
          <a:xfrm>
            <a:off x="4500997" y="3939716"/>
            <a:ext cx="2836583" cy="2084439"/>
            <a:chOff x="4629105" y="3693690"/>
            <a:chExt cx="2836583" cy="2084439"/>
          </a:xfrm>
        </p:grpSpPr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DC84DCC7-5BF4-470D-B77C-021644AA5985}"/>
                </a:ext>
              </a:extLst>
            </p:cNvPr>
            <p:cNvGrpSpPr/>
            <p:nvPr/>
          </p:nvGrpSpPr>
          <p:grpSpPr>
            <a:xfrm>
              <a:off x="4629105" y="3770947"/>
              <a:ext cx="629317" cy="1863907"/>
              <a:chOff x="4014425" y="3796347"/>
              <a:chExt cx="629317" cy="1863907"/>
            </a:xfrm>
          </p:grpSpPr>
          <p:sp>
            <p:nvSpPr>
              <p:cNvPr id="221" name="object 46">
                <a:extLst>
                  <a:ext uri="{FF2B5EF4-FFF2-40B4-BE49-F238E27FC236}">
                    <a16:creationId xmlns:a16="http://schemas.microsoft.com/office/drawing/2014/main" id="{03FE73B4-4FF3-49E0-9C07-B275190E7B51}"/>
                  </a:ext>
                </a:extLst>
              </p:cNvPr>
              <p:cNvSpPr txBox="1"/>
              <p:nvPr/>
            </p:nvSpPr>
            <p:spPr>
              <a:xfrm>
                <a:off x="4014425" y="4212951"/>
                <a:ext cx="629317" cy="19749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65505" algn="l"/>
                    <a:tab pos="1489710" algn="l"/>
                    <a:tab pos="2228850" algn="l"/>
                    <a:tab pos="3082290" algn="l"/>
                  </a:tabLst>
                  <a:defRPr/>
                </a:pPr>
                <a:r>
                  <a:rPr kumimoji="0" sz="1200" b="0" i="0" u="none" strike="noStrike" kern="1200" cap="none" spc="5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Times New Roman"/>
                  </a:rPr>
                  <a:t>85/90</a:t>
                </a:r>
                <a:r>
                  <a:rPr kumimoji="0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宋体"/>
                  </a:rPr>
                  <a:t>后</a:t>
                </a:r>
              </a:p>
            </p:txBody>
          </p:sp>
          <p:sp>
            <p:nvSpPr>
              <p:cNvPr id="222" name="object 46">
                <a:extLst>
                  <a:ext uri="{FF2B5EF4-FFF2-40B4-BE49-F238E27FC236}">
                    <a16:creationId xmlns:a16="http://schemas.microsoft.com/office/drawing/2014/main" id="{D5AF5510-640A-4B3E-B9E6-ED67123349B0}"/>
                  </a:ext>
                </a:extLst>
              </p:cNvPr>
              <p:cNvSpPr txBox="1"/>
              <p:nvPr/>
            </p:nvSpPr>
            <p:spPr>
              <a:xfrm>
                <a:off x="4272736" y="3796347"/>
                <a:ext cx="371006" cy="19749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65505" algn="l"/>
                    <a:tab pos="1489710" algn="l"/>
                    <a:tab pos="2228850" algn="l"/>
                    <a:tab pos="3082290" algn="l"/>
                  </a:tabLst>
                  <a:defRPr/>
                </a:pPr>
                <a:r>
                  <a:rPr kumimoji="0" sz="1200" b="0" i="0" u="none" strike="noStrike" kern="1200" cap="none" spc="5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Times New Roman"/>
                  </a:rPr>
                  <a:t>95</a:t>
                </a:r>
                <a:r>
                  <a:rPr kumimoji="0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宋体"/>
                  </a:rPr>
                  <a:t>后</a:t>
                </a:r>
              </a:p>
            </p:txBody>
          </p:sp>
          <p:sp>
            <p:nvSpPr>
              <p:cNvPr id="223" name="object 46">
                <a:extLst>
                  <a:ext uri="{FF2B5EF4-FFF2-40B4-BE49-F238E27FC236}">
                    <a16:creationId xmlns:a16="http://schemas.microsoft.com/office/drawing/2014/main" id="{4B2C2C49-16E7-4F4E-A35C-923207CB9DFD}"/>
                  </a:ext>
                </a:extLst>
              </p:cNvPr>
              <p:cNvSpPr txBox="1"/>
              <p:nvPr/>
            </p:nvSpPr>
            <p:spPr>
              <a:xfrm>
                <a:off x="4032192" y="4629555"/>
                <a:ext cx="611550" cy="19749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65505" algn="l"/>
                    <a:tab pos="1489710" algn="l"/>
                    <a:tab pos="2228850" algn="l"/>
                    <a:tab pos="3082290" algn="l"/>
                  </a:tabLst>
                  <a:defRPr/>
                </a:pPr>
                <a:r>
                  <a:rPr kumimoji="0" sz="1200" b="0" i="0" u="none" strike="noStrike" kern="1200" cap="none" spc="5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Times New Roman"/>
                  </a:rPr>
                  <a:t>75/80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宋体"/>
                  </a:rPr>
                  <a:t>后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宋体"/>
                </a:endParaRPr>
              </a:p>
            </p:txBody>
          </p:sp>
          <p:sp>
            <p:nvSpPr>
              <p:cNvPr id="224" name="object 46">
                <a:extLst>
                  <a:ext uri="{FF2B5EF4-FFF2-40B4-BE49-F238E27FC236}">
                    <a16:creationId xmlns:a16="http://schemas.microsoft.com/office/drawing/2014/main" id="{C2953164-F30C-4576-A28D-D1DE40C343BB}"/>
                  </a:ext>
                </a:extLst>
              </p:cNvPr>
              <p:cNvSpPr txBox="1"/>
              <p:nvPr/>
            </p:nvSpPr>
            <p:spPr>
              <a:xfrm>
                <a:off x="4032193" y="5462764"/>
                <a:ext cx="611549" cy="19749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65505" algn="l"/>
                    <a:tab pos="1489710" algn="l"/>
                    <a:tab pos="2228850" algn="l"/>
                    <a:tab pos="3082290" algn="l"/>
                  </a:tabLst>
                  <a:defRPr/>
                </a:pPr>
                <a:r>
                  <a:rPr kumimoji="0" sz="1200" b="0" i="0" u="none" strike="noStrike" kern="1200" cap="none" spc="5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Times New Roman"/>
                  </a:rPr>
                  <a:t>65/70</a:t>
                </a:r>
                <a:r>
                  <a:rPr kumimoji="0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宋体"/>
                  </a:rPr>
                  <a:t>后</a:t>
                </a:r>
              </a:p>
            </p:txBody>
          </p:sp>
          <p:sp>
            <p:nvSpPr>
              <p:cNvPr id="225" name="object 46">
                <a:extLst>
                  <a:ext uri="{FF2B5EF4-FFF2-40B4-BE49-F238E27FC236}">
                    <a16:creationId xmlns:a16="http://schemas.microsoft.com/office/drawing/2014/main" id="{5C28B558-7A78-4747-A08B-4FF269A97620}"/>
                  </a:ext>
                </a:extLst>
              </p:cNvPr>
              <p:cNvSpPr txBox="1"/>
              <p:nvPr/>
            </p:nvSpPr>
            <p:spPr>
              <a:xfrm>
                <a:off x="4265165" y="5046159"/>
                <a:ext cx="378577" cy="197490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865505" algn="l"/>
                    <a:tab pos="1489710" algn="l"/>
                    <a:tab pos="2228850" algn="l"/>
                    <a:tab pos="3082290" algn="l"/>
                  </a:tabLst>
                  <a:defRPr/>
                </a:pPr>
                <a:r>
                  <a:rPr kumimoji="0" sz="1200" b="0" i="0" u="none" strike="noStrike" kern="1200" cap="none" spc="5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Times New Roman"/>
                  </a:rPr>
                  <a:t>60</a:t>
                </a:r>
                <a:r>
                  <a:rPr kumimoji="0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宋体"/>
                  </a:rPr>
                  <a:t>后</a:t>
                </a: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ED8B738-0A46-44F9-847B-0AFE1039C05C}"/>
                </a:ext>
              </a:extLst>
            </p:cNvPr>
            <p:cNvGrpSpPr/>
            <p:nvPr/>
          </p:nvGrpSpPr>
          <p:grpSpPr>
            <a:xfrm>
              <a:off x="5363527" y="3693690"/>
              <a:ext cx="2102161" cy="2084439"/>
              <a:chOff x="4764087" y="3693690"/>
              <a:chExt cx="2102161" cy="2084439"/>
            </a:xfrm>
            <a:solidFill>
              <a:schemeClr val="accent4"/>
            </a:solidFill>
          </p:grpSpPr>
          <p:grpSp>
            <p:nvGrpSpPr>
              <p:cNvPr id="242" name="组合 241">
                <a:extLst>
                  <a:ext uri="{FF2B5EF4-FFF2-40B4-BE49-F238E27FC236}">
                    <a16:creationId xmlns:a16="http://schemas.microsoft.com/office/drawing/2014/main" id="{CAF91EB6-3C5C-4E10-AF44-24E3960F4514}"/>
                  </a:ext>
                </a:extLst>
              </p:cNvPr>
              <p:cNvGrpSpPr/>
              <p:nvPr/>
            </p:nvGrpSpPr>
            <p:grpSpPr>
              <a:xfrm>
                <a:off x="4772160" y="3752657"/>
                <a:ext cx="2094088" cy="1918920"/>
                <a:chOff x="4772160" y="3752657"/>
                <a:chExt cx="2094088" cy="1918920"/>
              </a:xfrm>
              <a:grpFill/>
            </p:grpSpPr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id="{C9E9AA87-5586-4BD5-8E21-823119151318}"/>
                    </a:ext>
                  </a:extLst>
                </p:cNvPr>
                <p:cNvSpPr/>
                <p:nvPr/>
              </p:nvSpPr>
              <p:spPr>
                <a:xfrm rot="5400000">
                  <a:off x="5695078" y="2843454"/>
                  <a:ext cx="261967" cy="2080373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217" name="矩形 216">
                  <a:extLst>
                    <a:ext uri="{FF2B5EF4-FFF2-40B4-BE49-F238E27FC236}">
                      <a16:creationId xmlns:a16="http://schemas.microsoft.com/office/drawing/2014/main" id="{402B14B0-65A1-461A-A84A-1C9386B20E3F}"/>
                    </a:ext>
                  </a:extLst>
                </p:cNvPr>
                <p:cNvSpPr/>
                <p:nvPr/>
              </p:nvSpPr>
              <p:spPr>
                <a:xfrm rot="5400000">
                  <a:off x="5257428" y="3691532"/>
                  <a:ext cx="261967" cy="12126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218" name="矩形 217">
                  <a:extLst>
                    <a:ext uri="{FF2B5EF4-FFF2-40B4-BE49-F238E27FC236}">
                      <a16:creationId xmlns:a16="http://schemas.microsoft.com/office/drawing/2014/main" id="{903030A9-9F50-4A63-BC89-6A3CB63AA405}"/>
                    </a:ext>
                  </a:extLst>
                </p:cNvPr>
                <p:cNvSpPr/>
                <p:nvPr/>
              </p:nvSpPr>
              <p:spPr>
                <a:xfrm rot="5400000">
                  <a:off x="5172012" y="4187376"/>
                  <a:ext cx="261967" cy="104948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219" name="矩形 218">
                  <a:extLst>
                    <a:ext uri="{FF2B5EF4-FFF2-40B4-BE49-F238E27FC236}">
                      <a16:creationId xmlns:a16="http://schemas.microsoft.com/office/drawing/2014/main" id="{144B9B84-77BB-4BF5-9443-33D0BDD5696E}"/>
                    </a:ext>
                  </a:extLst>
                </p:cNvPr>
                <p:cNvSpPr/>
                <p:nvPr/>
              </p:nvSpPr>
              <p:spPr>
                <a:xfrm rot="5400000">
                  <a:off x="4864627" y="4904809"/>
                  <a:ext cx="261967" cy="4430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220" name="矩形 219">
                  <a:extLst>
                    <a:ext uri="{FF2B5EF4-FFF2-40B4-BE49-F238E27FC236}">
                      <a16:creationId xmlns:a16="http://schemas.microsoft.com/office/drawing/2014/main" id="{42F816EC-A012-417E-A89F-D654B76390EB}"/>
                    </a:ext>
                  </a:extLst>
                </p:cNvPr>
                <p:cNvSpPr/>
                <p:nvPr/>
              </p:nvSpPr>
              <p:spPr>
                <a:xfrm rot="5400000">
                  <a:off x="4844676" y="5337094"/>
                  <a:ext cx="261967" cy="407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301FCB1E-9EF2-4F1E-B47E-9E32C927A0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64087" y="3693690"/>
                <a:ext cx="21661" cy="2084439"/>
              </a:xfrm>
              <a:prstGeom prst="line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object 41"/>
            <p:cNvSpPr txBox="1"/>
            <p:nvPr/>
          </p:nvSpPr>
          <p:spPr>
            <a:xfrm>
              <a:off x="5457755" y="3812670"/>
              <a:ext cx="488450" cy="1519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Times New Roman"/>
                </a:rPr>
                <a:t>40.3%</a:t>
              </a:r>
            </a:p>
          </p:txBody>
        </p:sp>
        <p:sp>
          <p:nvSpPr>
            <p:cNvPr id="42" name="object 42"/>
            <p:cNvSpPr txBox="1"/>
            <p:nvPr/>
          </p:nvSpPr>
          <p:spPr>
            <a:xfrm>
              <a:off x="5438477" y="4232798"/>
              <a:ext cx="489088" cy="1519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Times New Roman"/>
                </a:rPr>
                <a:t>23.6%</a:t>
              </a:r>
            </a:p>
          </p:txBody>
        </p:sp>
        <p:sp>
          <p:nvSpPr>
            <p:cNvPr id="43" name="object 43"/>
            <p:cNvSpPr txBox="1"/>
            <p:nvPr/>
          </p:nvSpPr>
          <p:spPr>
            <a:xfrm>
              <a:off x="5438896" y="4646476"/>
              <a:ext cx="48845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Times New Roman"/>
                </a:rPr>
                <a:t>22.1%</a:t>
              </a:r>
            </a:p>
          </p:txBody>
        </p:sp>
        <p:sp>
          <p:nvSpPr>
            <p:cNvPr id="44" name="object 44"/>
            <p:cNvSpPr txBox="1"/>
            <p:nvPr/>
          </p:nvSpPr>
          <p:spPr>
            <a:xfrm>
              <a:off x="5431079" y="5062640"/>
              <a:ext cx="398657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Times New Roman"/>
                </a:rPr>
                <a:t>7.3%</a:t>
              </a:r>
            </a:p>
          </p:txBody>
        </p:sp>
        <p:sp>
          <p:nvSpPr>
            <p:cNvPr id="45" name="object 45"/>
            <p:cNvSpPr txBox="1"/>
            <p:nvPr/>
          </p:nvSpPr>
          <p:spPr>
            <a:xfrm>
              <a:off x="5441467" y="5467844"/>
              <a:ext cx="398657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Times New Roman"/>
                </a:rPr>
                <a:t>6.7%</a:t>
              </a:r>
            </a:p>
          </p:txBody>
        </p:sp>
      </p:grpSp>
      <p:sp>
        <p:nvSpPr>
          <p:cNvPr id="169" name="矩形: 圆角 168">
            <a:extLst>
              <a:ext uri="{FF2B5EF4-FFF2-40B4-BE49-F238E27FC236}">
                <a16:creationId xmlns:a16="http://schemas.microsoft.com/office/drawing/2014/main" id="{343E0ED9-92E9-47BF-B16D-E9738E1E71F8}"/>
              </a:ext>
            </a:extLst>
          </p:cNvPr>
          <p:cNvSpPr/>
          <p:nvPr/>
        </p:nvSpPr>
        <p:spPr>
          <a:xfrm>
            <a:off x="8182360" y="3150945"/>
            <a:ext cx="3314315" cy="3151005"/>
          </a:xfrm>
          <a:prstGeom prst="roundRect">
            <a:avLst>
              <a:gd name="adj" fmla="val 5281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7C2F10CE-5963-44E2-BE2A-39EDF8DFF388}"/>
              </a:ext>
            </a:extLst>
          </p:cNvPr>
          <p:cNvGrpSpPr/>
          <p:nvPr/>
        </p:nvGrpSpPr>
        <p:grpSpPr>
          <a:xfrm>
            <a:off x="8714615" y="2938565"/>
            <a:ext cx="2138355" cy="517405"/>
            <a:chOff x="2946395" y="3821452"/>
            <a:chExt cx="2138355" cy="517405"/>
          </a:xfrm>
        </p:grpSpPr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id="{DC36ADC4-B6F1-43B1-870A-0DDEBBFF9245}"/>
                </a:ext>
              </a:extLst>
            </p:cNvPr>
            <p:cNvSpPr/>
            <p:nvPr/>
          </p:nvSpPr>
          <p:spPr>
            <a:xfrm>
              <a:off x="2946395" y="3821452"/>
              <a:ext cx="2138355" cy="517405"/>
            </a:xfrm>
            <a:prstGeom prst="roundRect">
              <a:avLst>
                <a:gd name="adj" fmla="val 19023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79" name="Rectangle 12">
              <a:extLst>
                <a:ext uri="{FF2B5EF4-FFF2-40B4-BE49-F238E27FC236}">
                  <a16:creationId xmlns:a16="http://schemas.microsoft.com/office/drawing/2014/main" id="{59E69E69-558F-414C-AE59-18EE49F9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5212" y="3941655"/>
              <a:ext cx="160072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宠物主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+mn-cs"/>
                </a:rPr>
                <a:t>城市分布</a:t>
              </a:r>
              <a:endPara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OPPOSans M"/>
                <a:cs typeface="+mn-cs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4BB58D2-4DA5-46F6-A8A5-78C1398159FC}"/>
              </a:ext>
            </a:extLst>
          </p:cNvPr>
          <p:cNvGrpSpPr/>
          <p:nvPr/>
        </p:nvGrpSpPr>
        <p:grpSpPr>
          <a:xfrm>
            <a:off x="8377967" y="3919536"/>
            <a:ext cx="2880063" cy="2050972"/>
            <a:chOff x="8176473" y="3609525"/>
            <a:chExt cx="2880063" cy="205097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98F9299-DFD7-484B-9CA0-BD2C397415F8}"/>
                </a:ext>
              </a:extLst>
            </p:cNvPr>
            <p:cNvGrpSpPr/>
            <p:nvPr/>
          </p:nvGrpSpPr>
          <p:grpSpPr>
            <a:xfrm>
              <a:off x="8176473" y="3905976"/>
              <a:ext cx="663534" cy="875173"/>
              <a:chOff x="10678129" y="3971416"/>
              <a:chExt cx="663534" cy="875173"/>
            </a:xfrm>
          </p:grpSpPr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41626EE0-630E-495A-8B4F-AE03547E54F9}"/>
                  </a:ext>
                </a:extLst>
              </p:cNvPr>
              <p:cNvSpPr/>
              <p:nvPr/>
            </p:nvSpPr>
            <p:spPr>
              <a:xfrm>
                <a:off x="10678129" y="3971416"/>
                <a:ext cx="663534" cy="663534"/>
              </a:xfrm>
              <a:prstGeom prst="ellipse">
                <a:avLst/>
              </a:prstGeom>
              <a:solidFill>
                <a:srgbClr val="FB85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2" name="object 62">
                <a:extLst>
                  <a:ext uri="{FF2B5EF4-FFF2-40B4-BE49-F238E27FC236}">
                    <a16:creationId xmlns:a16="http://schemas.microsoft.com/office/drawing/2014/main" id="{1230CC06-F2BE-4771-A297-2426656527C7}"/>
                  </a:ext>
                </a:extLst>
              </p:cNvPr>
              <p:cNvSpPr txBox="1"/>
              <p:nvPr/>
            </p:nvSpPr>
            <p:spPr>
              <a:xfrm>
                <a:off x="10780913" y="4190251"/>
                <a:ext cx="524457" cy="228909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6.0%</a:t>
                </a:r>
              </a:p>
            </p:txBody>
          </p:sp>
          <p:sp>
            <p:nvSpPr>
              <p:cNvPr id="173" name="object 62">
                <a:extLst>
                  <a:ext uri="{FF2B5EF4-FFF2-40B4-BE49-F238E27FC236}">
                    <a16:creationId xmlns:a16="http://schemas.microsoft.com/office/drawing/2014/main" id="{6B6D7887-4109-4183-91FD-0DBB546B5DE7}"/>
                  </a:ext>
                </a:extLst>
              </p:cNvPr>
              <p:cNvSpPr txBox="1"/>
              <p:nvPr/>
            </p:nvSpPr>
            <p:spPr>
              <a:xfrm>
                <a:off x="10829818" y="4648458"/>
                <a:ext cx="324487" cy="198131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北京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F152390F-7C39-40CB-9ED5-083FDE230427}"/>
                </a:ext>
              </a:extLst>
            </p:cNvPr>
            <p:cNvGrpSpPr/>
            <p:nvPr/>
          </p:nvGrpSpPr>
          <p:grpSpPr>
            <a:xfrm>
              <a:off x="8581225" y="4840252"/>
              <a:ext cx="597842" cy="785224"/>
              <a:chOff x="10678129" y="4063808"/>
              <a:chExt cx="597842" cy="785224"/>
            </a:xfrm>
          </p:grpSpPr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4519D381-8608-41BE-A2C0-8B9B6D1FDDA3}"/>
                  </a:ext>
                </a:extLst>
              </p:cNvPr>
              <p:cNvSpPr/>
              <p:nvPr/>
            </p:nvSpPr>
            <p:spPr>
              <a:xfrm>
                <a:off x="10678129" y="4063808"/>
                <a:ext cx="571141" cy="571141"/>
              </a:xfrm>
              <a:prstGeom prst="ellipse">
                <a:avLst/>
              </a:prstGeom>
              <a:solidFill>
                <a:srgbClr val="FC96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6" name="object 62">
                <a:extLst>
                  <a:ext uri="{FF2B5EF4-FFF2-40B4-BE49-F238E27FC236}">
                    <a16:creationId xmlns:a16="http://schemas.microsoft.com/office/drawing/2014/main" id="{77950EE9-2C59-4468-B8EF-200097632214}"/>
                  </a:ext>
                </a:extLst>
              </p:cNvPr>
              <p:cNvSpPr txBox="1"/>
              <p:nvPr/>
            </p:nvSpPr>
            <p:spPr>
              <a:xfrm>
                <a:off x="10751514" y="4241453"/>
                <a:ext cx="524457" cy="228909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4</a:t>
                </a:r>
                <a:r>
                  <a:rPr kumimoji="0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.0%</a:t>
                </a:r>
              </a:p>
            </p:txBody>
          </p:sp>
          <p:sp>
            <p:nvSpPr>
              <p:cNvPr id="177" name="object 62">
                <a:extLst>
                  <a:ext uri="{FF2B5EF4-FFF2-40B4-BE49-F238E27FC236}">
                    <a16:creationId xmlns:a16="http://schemas.microsoft.com/office/drawing/2014/main" id="{2A489138-2AC2-46DC-BE80-930814384F17}"/>
                  </a:ext>
                </a:extLst>
              </p:cNvPr>
              <p:cNvSpPr txBox="1"/>
              <p:nvPr/>
            </p:nvSpPr>
            <p:spPr>
              <a:xfrm>
                <a:off x="10817032" y="4650901"/>
                <a:ext cx="324487" cy="198131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广州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49AEB506-DB10-4241-B884-B37870D29D87}"/>
                </a:ext>
              </a:extLst>
            </p:cNvPr>
            <p:cNvGrpSpPr/>
            <p:nvPr/>
          </p:nvGrpSpPr>
          <p:grpSpPr>
            <a:xfrm>
              <a:off x="8954435" y="4031587"/>
              <a:ext cx="502166" cy="689413"/>
              <a:chOff x="10737408" y="4137995"/>
              <a:chExt cx="502166" cy="689413"/>
            </a:xfrm>
          </p:grpSpPr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880A5D3C-B21E-43AE-8908-8C7454B72112}"/>
                  </a:ext>
                </a:extLst>
              </p:cNvPr>
              <p:cNvSpPr/>
              <p:nvPr/>
            </p:nvSpPr>
            <p:spPr>
              <a:xfrm>
                <a:off x="10737408" y="4137995"/>
                <a:ext cx="463390" cy="463390"/>
              </a:xfrm>
              <a:prstGeom prst="ellipse">
                <a:avLst/>
              </a:prstGeom>
              <a:solidFill>
                <a:srgbClr val="FDA7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5" name="object 62">
                <a:extLst>
                  <a:ext uri="{FF2B5EF4-FFF2-40B4-BE49-F238E27FC236}">
                    <a16:creationId xmlns:a16="http://schemas.microsoft.com/office/drawing/2014/main" id="{E1712441-86B1-4BAB-B9BE-8D44399B1BBA}"/>
                  </a:ext>
                </a:extLst>
              </p:cNvPr>
              <p:cNvSpPr txBox="1"/>
              <p:nvPr/>
            </p:nvSpPr>
            <p:spPr>
              <a:xfrm>
                <a:off x="10776184" y="4279710"/>
                <a:ext cx="463390" cy="198131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2.9</a:t>
                </a:r>
                <a:r>
                  <a:rPr kumimoji="0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  <p:sp>
            <p:nvSpPr>
              <p:cNvPr id="186" name="object 62">
                <a:extLst>
                  <a:ext uri="{FF2B5EF4-FFF2-40B4-BE49-F238E27FC236}">
                    <a16:creationId xmlns:a16="http://schemas.microsoft.com/office/drawing/2014/main" id="{CDF1586C-A70E-4003-8F29-BCCBA3023248}"/>
                  </a:ext>
                </a:extLst>
              </p:cNvPr>
              <p:cNvSpPr txBox="1"/>
              <p:nvPr/>
            </p:nvSpPr>
            <p:spPr>
              <a:xfrm>
                <a:off x="10791620" y="4629277"/>
                <a:ext cx="324487" cy="198131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上海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DC9D85B-7FF1-49D2-9373-A89E9BE3001B}"/>
                </a:ext>
              </a:extLst>
            </p:cNvPr>
            <p:cNvGrpSpPr/>
            <p:nvPr/>
          </p:nvGrpSpPr>
          <p:grpSpPr>
            <a:xfrm>
              <a:off x="9296697" y="3609525"/>
              <a:ext cx="620172" cy="578486"/>
              <a:chOff x="9195013" y="5073341"/>
              <a:chExt cx="620172" cy="578486"/>
            </a:xfrm>
          </p:grpSpPr>
          <p:sp>
            <p:nvSpPr>
              <p:cNvPr id="159" name="object 63">
                <a:extLst>
                  <a:ext uri="{FF2B5EF4-FFF2-40B4-BE49-F238E27FC236}">
                    <a16:creationId xmlns:a16="http://schemas.microsoft.com/office/drawing/2014/main" id="{60B08C2F-9C44-4F29-AF86-F06C69FBFBAE}"/>
                  </a:ext>
                </a:extLst>
              </p:cNvPr>
              <p:cNvSpPr txBox="1"/>
              <p:nvPr/>
            </p:nvSpPr>
            <p:spPr>
              <a:xfrm>
                <a:off x="9195013" y="5423175"/>
                <a:ext cx="620172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成都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77ED39B4-A90E-4470-9E27-48986DEE5B68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59" name="object 59"/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2.3%</a:t>
                </a:r>
              </a:p>
            </p:txBody>
          </p:sp>
        </p:grpSp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1E0D6E39-F240-492E-96F9-11A6D91B4BC1}"/>
                </a:ext>
              </a:extLst>
            </p:cNvPr>
            <p:cNvGrpSpPr/>
            <p:nvPr/>
          </p:nvGrpSpPr>
          <p:grpSpPr>
            <a:xfrm>
              <a:off x="9522776" y="4246439"/>
              <a:ext cx="620172" cy="578486"/>
              <a:chOff x="9195013" y="5073341"/>
              <a:chExt cx="620172" cy="578486"/>
            </a:xfrm>
          </p:grpSpPr>
          <p:sp>
            <p:nvSpPr>
              <p:cNvPr id="191" name="object 63">
                <a:extLst>
                  <a:ext uri="{FF2B5EF4-FFF2-40B4-BE49-F238E27FC236}">
                    <a16:creationId xmlns:a16="http://schemas.microsoft.com/office/drawing/2014/main" id="{CD214464-05A1-4E14-B0A1-E3FBF276E2C7}"/>
                  </a:ext>
                </a:extLst>
              </p:cNvPr>
              <p:cNvSpPr txBox="1"/>
              <p:nvPr/>
            </p:nvSpPr>
            <p:spPr>
              <a:xfrm>
                <a:off x="9195013" y="5423175"/>
                <a:ext cx="620172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深圳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0B2EA756-82D9-46FC-83C8-45D4990C393B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3" name="object 59">
                <a:extLst>
                  <a:ext uri="{FF2B5EF4-FFF2-40B4-BE49-F238E27FC236}">
                    <a16:creationId xmlns:a16="http://schemas.microsoft.com/office/drawing/2014/main" id="{6E837A38-5ED2-400B-9F86-D36BCF6317B1}"/>
                  </a:ext>
                </a:extLst>
              </p:cNvPr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2.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</a:t>
                </a: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316D6CED-34E4-4433-A403-FBF6D9CE1FED}"/>
                </a:ext>
              </a:extLst>
            </p:cNvPr>
            <p:cNvGrpSpPr/>
            <p:nvPr/>
          </p:nvGrpSpPr>
          <p:grpSpPr>
            <a:xfrm>
              <a:off x="9671664" y="5082011"/>
              <a:ext cx="620172" cy="578486"/>
              <a:chOff x="9195013" y="5073341"/>
              <a:chExt cx="620172" cy="578486"/>
            </a:xfrm>
          </p:grpSpPr>
          <p:sp>
            <p:nvSpPr>
              <p:cNvPr id="195" name="object 63">
                <a:extLst>
                  <a:ext uri="{FF2B5EF4-FFF2-40B4-BE49-F238E27FC236}">
                    <a16:creationId xmlns:a16="http://schemas.microsoft.com/office/drawing/2014/main" id="{A8D740F3-01C1-470D-8F47-15814E5B5C3E}"/>
                  </a:ext>
                </a:extLst>
              </p:cNvPr>
              <p:cNvSpPr txBox="1"/>
              <p:nvPr/>
            </p:nvSpPr>
            <p:spPr>
              <a:xfrm>
                <a:off x="9195013" y="5423175"/>
                <a:ext cx="620172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沈阳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C5B91148-9871-4233-BE92-940A2CEC0FE7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7" name="object 59">
                <a:extLst>
                  <a:ext uri="{FF2B5EF4-FFF2-40B4-BE49-F238E27FC236}">
                    <a16:creationId xmlns:a16="http://schemas.microsoft.com/office/drawing/2014/main" id="{5C469C29-7DFF-4279-8029-AB396835EDB4}"/>
                  </a:ext>
                </a:extLst>
              </p:cNvPr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1.5</a:t>
                </a: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</p:grp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60EB2B77-DAEA-4654-94A2-3119B9496657}"/>
                </a:ext>
              </a:extLst>
            </p:cNvPr>
            <p:cNvGrpSpPr/>
            <p:nvPr/>
          </p:nvGrpSpPr>
          <p:grpSpPr>
            <a:xfrm>
              <a:off x="9911883" y="3667776"/>
              <a:ext cx="620172" cy="578486"/>
              <a:chOff x="9195013" y="5073341"/>
              <a:chExt cx="620172" cy="578486"/>
            </a:xfrm>
          </p:grpSpPr>
          <p:sp>
            <p:nvSpPr>
              <p:cNvPr id="199" name="object 63">
                <a:extLst>
                  <a:ext uri="{FF2B5EF4-FFF2-40B4-BE49-F238E27FC236}">
                    <a16:creationId xmlns:a16="http://schemas.microsoft.com/office/drawing/2014/main" id="{F21B194B-68F3-41FF-9963-B965DF0A2EEC}"/>
                  </a:ext>
                </a:extLst>
              </p:cNvPr>
              <p:cNvSpPr txBox="1"/>
              <p:nvPr/>
            </p:nvSpPr>
            <p:spPr>
              <a:xfrm>
                <a:off x="9195013" y="5423175"/>
                <a:ext cx="620172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杭州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4A1DCDA3-7883-4430-A4F1-01C8383A75D8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1" name="object 59">
                <a:extLst>
                  <a:ext uri="{FF2B5EF4-FFF2-40B4-BE49-F238E27FC236}">
                    <a16:creationId xmlns:a16="http://schemas.microsoft.com/office/drawing/2014/main" id="{E2BD2BE1-7500-498F-B1CF-244955B8A6C4}"/>
                  </a:ext>
                </a:extLst>
              </p:cNvPr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1.4</a:t>
                </a: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13BD8CCE-2A58-48FD-9C5C-3F6246441209}"/>
                </a:ext>
              </a:extLst>
            </p:cNvPr>
            <p:cNvGrpSpPr/>
            <p:nvPr/>
          </p:nvGrpSpPr>
          <p:grpSpPr>
            <a:xfrm>
              <a:off x="10436364" y="3983124"/>
              <a:ext cx="620172" cy="578486"/>
              <a:chOff x="9195013" y="5073341"/>
              <a:chExt cx="620172" cy="578486"/>
            </a:xfrm>
          </p:grpSpPr>
          <p:sp>
            <p:nvSpPr>
              <p:cNvPr id="203" name="object 63">
                <a:extLst>
                  <a:ext uri="{FF2B5EF4-FFF2-40B4-BE49-F238E27FC236}">
                    <a16:creationId xmlns:a16="http://schemas.microsoft.com/office/drawing/2014/main" id="{E2F0B3B7-EEDE-42ED-8137-5115E9A2AB47}"/>
                  </a:ext>
                </a:extLst>
              </p:cNvPr>
              <p:cNvSpPr txBox="1"/>
              <p:nvPr/>
            </p:nvSpPr>
            <p:spPr>
              <a:xfrm>
                <a:off x="9195013" y="5423175"/>
                <a:ext cx="620172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苏州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3CCB1B16-3F02-4B84-A74E-8CF2DB81F374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5" name="object 59">
                <a:extLst>
                  <a:ext uri="{FF2B5EF4-FFF2-40B4-BE49-F238E27FC236}">
                    <a16:creationId xmlns:a16="http://schemas.microsoft.com/office/drawing/2014/main" id="{FF5CBAC1-AF08-47A8-AB6D-B9A8105B002D}"/>
                  </a:ext>
                </a:extLst>
              </p:cNvPr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1.3</a:t>
                </a: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</p:grp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4C060139-8AB3-4D5E-8520-1DC344069BF4}"/>
                </a:ext>
              </a:extLst>
            </p:cNvPr>
            <p:cNvGrpSpPr/>
            <p:nvPr/>
          </p:nvGrpSpPr>
          <p:grpSpPr>
            <a:xfrm>
              <a:off x="9187084" y="4848859"/>
              <a:ext cx="620172" cy="578486"/>
              <a:chOff x="9195013" y="5073341"/>
              <a:chExt cx="620172" cy="578486"/>
            </a:xfrm>
          </p:grpSpPr>
          <p:sp>
            <p:nvSpPr>
              <p:cNvPr id="207" name="object 63">
                <a:extLst>
                  <a:ext uri="{FF2B5EF4-FFF2-40B4-BE49-F238E27FC236}">
                    <a16:creationId xmlns:a16="http://schemas.microsoft.com/office/drawing/2014/main" id="{0467DCC5-DA39-47B4-B505-F4BB01D7970B}"/>
                  </a:ext>
                </a:extLst>
              </p:cNvPr>
              <p:cNvSpPr txBox="1"/>
              <p:nvPr/>
            </p:nvSpPr>
            <p:spPr>
              <a:xfrm>
                <a:off x="9195013" y="5423175"/>
                <a:ext cx="620172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西安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E3BFFEAC-671E-4B68-A676-8F1780CA83BC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9" name="object 59">
                <a:extLst>
                  <a:ext uri="{FF2B5EF4-FFF2-40B4-BE49-F238E27FC236}">
                    <a16:creationId xmlns:a16="http://schemas.microsoft.com/office/drawing/2014/main" id="{F3826260-8EFD-40E1-999E-72FD1C31C5C4}"/>
                  </a:ext>
                </a:extLst>
              </p:cNvPr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1.3</a:t>
                </a: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7B658CF1-E77D-4775-89A3-3A9DDCE73A01}"/>
                </a:ext>
              </a:extLst>
            </p:cNvPr>
            <p:cNvGrpSpPr/>
            <p:nvPr/>
          </p:nvGrpSpPr>
          <p:grpSpPr>
            <a:xfrm>
              <a:off x="10014601" y="4531521"/>
              <a:ext cx="685798" cy="578486"/>
              <a:chOff x="9119348" y="5073341"/>
              <a:chExt cx="685798" cy="578486"/>
            </a:xfrm>
          </p:grpSpPr>
          <p:sp>
            <p:nvSpPr>
              <p:cNvPr id="211" name="object 63">
                <a:extLst>
                  <a:ext uri="{FF2B5EF4-FFF2-40B4-BE49-F238E27FC236}">
                    <a16:creationId xmlns:a16="http://schemas.microsoft.com/office/drawing/2014/main" id="{FAA9C0A0-3260-4E87-BAA0-B8F73FEEE673}"/>
                  </a:ext>
                </a:extLst>
              </p:cNvPr>
              <p:cNvSpPr txBox="1"/>
              <p:nvPr/>
            </p:nvSpPr>
            <p:spPr>
              <a:xfrm>
                <a:off x="9119348" y="5423175"/>
                <a:ext cx="685798" cy="22865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178435" algn="l" defTabSz="914400" rtl="0" eaLnBrk="1" fontAlgn="auto" latinLnBrk="0" hangingPunct="1">
                  <a:lnSpc>
                    <a:spcPct val="124300"/>
                  </a:lnSpc>
                  <a:spcBef>
                    <a:spcPts val="9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哈尔滨</a:t>
                </a:r>
                <a:endParaRPr kumimoji="0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D9A10948-9B72-4581-A2BC-719B33DA91CD}"/>
                  </a:ext>
                </a:extLst>
              </p:cNvPr>
              <p:cNvSpPr/>
              <p:nvPr/>
            </p:nvSpPr>
            <p:spPr>
              <a:xfrm>
                <a:off x="9351291" y="5073341"/>
                <a:ext cx="380293" cy="380293"/>
              </a:xfrm>
              <a:prstGeom prst="ellipse">
                <a:avLst/>
              </a:prstGeom>
              <a:solidFill>
                <a:srgbClr val="FFB96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3" name="object 59">
                <a:extLst>
                  <a:ext uri="{FF2B5EF4-FFF2-40B4-BE49-F238E27FC236}">
                    <a16:creationId xmlns:a16="http://schemas.microsoft.com/office/drawing/2014/main" id="{9A8B245B-F900-4D25-97D4-0577041038E3}"/>
                  </a:ext>
                </a:extLst>
              </p:cNvPr>
              <p:cNvSpPr txBox="1"/>
              <p:nvPr/>
            </p:nvSpPr>
            <p:spPr>
              <a:xfrm>
                <a:off x="9381008" y="5184927"/>
                <a:ext cx="380293" cy="166712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1.3</a:t>
                </a:r>
                <a:r>
                  <a:rPr kumimoji="0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%</a:t>
                </a:r>
              </a:p>
            </p:txBody>
          </p:sp>
        </p:grp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C2777AF-BAD6-4F54-AB44-118887AA8E1D}"/>
              </a:ext>
            </a:extLst>
          </p:cNvPr>
          <p:cNvSpPr/>
          <p:nvPr/>
        </p:nvSpPr>
        <p:spPr>
          <a:xfrm>
            <a:off x="-838982" y="6003557"/>
            <a:ext cx="4848623" cy="1361759"/>
          </a:xfrm>
          <a:custGeom>
            <a:avLst/>
            <a:gdLst>
              <a:gd name="connsiteX0" fmla="*/ 346900 w 4848623"/>
              <a:gd name="connsiteY0" fmla="*/ 384966 h 1361759"/>
              <a:gd name="connsiteX1" fmla="*/ 1689563 w 4848623"/>
              <a:gd name="connsiteY1" fmla="*/ 3001 h 1361759"/>
              <a:gd name="connsiteX2" fmla="*/ 2453492 w 4848623"/>
              <a:gd name="connsiteY2" fmla="*/ 581736 h 1361759"/>
              <a:gd name="connsiteX3" fmla="*/ 3333168 w 4848623"/>
              <a:gd name="connsiteY3" fmla="*/ 431265 h 1361759"/>
              <a:gd name="connsiteX4" fmla="*/ 4837877 w 4848623"/>
              <a:gd name="connsiteY4" fmla="*/ 1287791 h 1361759"/>
              <a:gd name="connsiteX5" fmla="*/ 2499791 w 4848623"/>
              <a:gd name="connsiteY5" fmla="*/ 1287791 h 1361759"/>
              <a:gd name="connsiteX6" fmla="*/ 173280 w 4848623"/>
              <a:gd name="connsiteY6" fmla="*/ 1033148 h 1361759"/>
              <a:gd name="connsiteX7" fmla="*/ 346900 w 4848623"/>
              <a:gd name="connsiteY7" fmla="*/ 384966 h 136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48623" h="1361759">
                <a:moveTo>
                  <a:pt x="346900" y="384966"/>
                </a:moveTo>
                <a:cubicBezTo>
                  <a:pt x="599614" y="213275"/>
                  <a:pt x="1338464" y="-29794"/>
                  <a:pt x="1689563" y="3001"/>
                </a:cubicBezTo>
                <a:cubicBezTo>
                  <a:pt x="2040662" y="35796"/>
                  <a:pt x="2179558" y="510359"/>
                  <a:pt x="2453492" y="581736"/>
                </a:cubicBezTo>
                <a:cubicBezTo>
                  <a:pt x="2727426" y="653113"/>
                  <a:pt x="2935771" y="313589"/>
                  <a:pt x="3333168" y="431265"/>
                </a:cubicBezTo>
                <a:cubicBezTo>
                  <a:pt x="3730565" y="548941"/>
                  <a:pt x="4976773" y="1145037"/>
                  <a:pt x="4837877" y="1287791"/>
                </a:cubicBezTo>
                <a:cubicBezTo>
                  <a:pt x="4698981" y="1430545"/>
                  <a:pt x="3277224" y="1330232"/>
                  <a:pt x="2499791" y="1287791"/>
                </a:cubicBezTo>
                <a:cubicBezTo>
                  <a:pt x="1722358" y="1245351"/>
                  <a:pt x="537882" y="1181690"/>
                  <a:pt x="173280" y="1033148"/>
                </a:cubicBezTo>
                <a:cubicBezTo>
                  <a:pt x="-191322" y="884606"/>
                  <a:pt x="94186" y="556657"/>
                  <a:pt x="346900" y="3849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71967B03-501A-4438-B3AB-5C37928B1A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337779">
            <a:off x="8603069" y="-4098306"/>
            <a:ext cx="7177863" cy="717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768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图片 113">
            <a:extLst>
              <a:ext uri="{FF2B5EF4-FFF2-40B4-BE49-F238E27FC236}">
                <a16:creationId xmlns:a16="http://schemas.microsoft.com/office/drawing/2014/main" id="{98E69121-61ED-4EA6-AFEC-9D088A5A1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548" y="-934"/>
            <a:ext cx="12211346" cy="6876884"/>
          </a:xfrm>
          <a:prstGeom prst="rect">
            <a:avLst/>
          </a:prstGeom>
        </p:spPr>
      </p:pic>
      <p:sp>
        <p:nvSpPr>
          <p:cNvPr id="62" name="椭圆 61">
            <a:extLst>
              <a:ext uri="{FF2B5EF4-FFF2-40B4-BE49-F238E27FC236}">
                <a16:creationId xmlns:a16="http://schemas.microsoft.com/office/drawing/2014/main" id="{5E9A537A-9F5A-4A51-89A9-9ABC546F15C6}"/>
              </a:ext>
            </a:extLst>
          </p:cNvPr>
          <p:cNvSpPr/>
          <p:nvPr/>
        </p:nvSpPr>
        <p:spPr>
          <a:xfrm>
            <a:off x="-3585842" y="-295054"/>
            <a:ext cx="4102100" cy="4102100"/>
          </a:xfrm>
          <a:prstGeom prst="ellipse">
            <a:avLst/>
          </a:prstGeom>
          <a:solidFill>
            <a:schemeClr val="accent1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153F81CA-CB02-4C7D-BCE5-D259A6678D59}"/>
              </a:ext>
            </a:extLst>
          </p:cNvPr>
          <p:cNvSpPr/>
          <p:nvPr/>
        </p:nvSpPr>
        <p:spPr>
          <a:xfrm rot="19132341">
            <a:off x="8384675" y="1623233"/>
            <a:ext cx="4102100" cy="4102100"/>
          </a:xfrm>
          <a:prstGeom prst="ellipse">
            <a:avLst/>
          </a:prstGeom>
          <a:gradFill>
            <a:gsLst>
              <a:gs pos="0">
                <a:srgbClr val="FFE7CB">
                  <a:alpha val="0"/>
                </a:srgbClr>
              </a:gs>
              <a:gs pos="100000">
                <a:srgbClr val="FFE7C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D4C5BB8-93AE-4CBE-AD13-16286E7B82ED}"/>
              </a:ext>
            </a:extLst>
          </p:cNvPr>
          <p:cNvGrpSpPr/>
          <p:nvPr/>
        </p:nvGrpSpPr>
        <p:grpSpPr>
          <a:xfrm>
            <a:off x="1427820" y="5072241"/>
            <a:ext cx="5016450" cy="1173414"/>
            <a:chOff x="748043" y="5006152"/>
            <a:chExt cx="5016450" cy="1173414"/>
          </a:xfrm>
        </p:grpSpPr>
        <p:sp>
          <p:nvSpPr>
            <p:cNvPr id="74" name="object 4">
              <a:extLst>
                <a:ext uri="{FF2B5EF4-FFF2-40B4-BE49-F238E27FC236}">
                  <a16:creationId xmlns:a16="http://schemas.microsoft.com/office/drawing/2014/main" id="{BA80BD79-CBAE-475A-9339-4350B2FFDD09}"/>
                </a:ext>
              </a:extLst>
            </p:cNvPr>
            <p:cNvSpPr txBox="1"/>
            <p:nvPr/>
          </p:nvSpPr>
          <p:spPr>
            <a:xfrm>
              <a:off x="748043" y="5006152"/>
              <a:ext cx="2429073" cy="47179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12700" marR="508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tabLst>
                  <a:tab pos="393065" algn="l"/>
                  <a:tab pos="393700" algn="l"/>
                </a:tabLst>
                <a:defRPr sz="2400" spc="50">
                  <a:solidFill>
                    <a:srgbClr val="404040"/>
                  </a:solidFill>
                  <a:latin typeface="+mj-ea"/>
                  <a:ea typeface="+mj-ea"/>
                  <a:cs typeface="微软雅黑"/>
                </a:defRPr>
              </a:lvl1pPr>
            </a:lstStyle>
            <a:p>
              <a:pPr marL="12700" marR="5080" lvl="0" indent="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065" algn="l"/>
                  <a:tab pos="393700" algn="l"/>
                </a:tabLst>
                <a:defRPr/>
              </a:pPr>
              <a:r>
                <a:rPr kumimoji="0" lang="zh-CN" altLang="en-US" sz="2800" b="0" i="0" u="none" strike="noStrike" kern="1200" cap="none" spc="50" normalizeH="0" baseline="0" noProof="0" dirty="0">
                  <a:ln>
                    <a:noFill/>
                  </a:ln>
                  <a:solidFill>
                    <a:srgbClr val="FEAC51"/>
                  </a:solidFill>
                  <a:effectLst/>
                  <a:uLnTx/>
                  <a:uFillTx/>
                  <a:latin typeface="字体圈欣意冠黑体2.0"/>
                  <a:ea typeface="字体圈欣意冠黑体2.0"/>
                </a:rPr>
                <a:t>本土品牌大有可为</a:t>
              </a:r>
              <a:endParaRPr kumimoji="0" sz="2800" b="0" i="0" u="none" strike="noStrike" kern="1200" cap="none" spc="50" normalizeH="0" baseline="0" noProof="0" dirty="0">
                <a:ln>
                  <a:noFill/>
                </a:ln>
                <a:solidFill>
                  <a:srgbClr val="FEAC51"/>
                </a:solidFill>
                <a:effectLst/>
                <a:uLnTx/>
                <a:uFillTx/>
                <a:latin typeface="字体圈欣意冠黑体2.0"/>
                <a:ea typeface="字体圈欣意冠黑体2.0"/>
              </a:endParaRPr>
            </a:p>
          </p:txBody>
        </p:sp>
        <p:sp>
          <p:nvSpPr>
            <p:cNvPr id="76" name="object 6">
              <a:extLst>
                <a:ext uri="{FF2B5EF4-FFF2-40B4-BE49-F238E27FC236}">
                  <a16:creationId xmlns:a16="http://schemas.microsoft.com/office/drawing/2014/main" id="{23DF90DD-40C0-4CB5-BA08-ECAB6B4069A3}"/>
                </a:ext>
              </a:extLst>
            </p:cNvPr>
            <p:cNvSpPr txBox="1"/>
            <p:nvPr/>
          </p:nvSpPr>
          <p:spPr>
            <a:xfrm>
              <a:off x="748043" y="5590109"/>
              <a:ext cx="5016450" cy="58945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lvl="0" indent="0" algn="l" defTabSz="914400" rtl="0" eaLnBrk="1" fontAlgn="auto" latinLnBrk="0" hangingPunct="1">
                <a:lnSpc>
                  <a:spcPct val="120000"/>
                </a:lnSpc>
                <a:spcBef>
                  <a:spcPts val="100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700" algn="l"/>
                </a:tabLst>
                <a:defRPr/>
              </a:pP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我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国研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发生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产能力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持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续提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升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、供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应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链体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系不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断完</a:t>
              </a:r>
              <a:r>
                <a:rPr kumimoji="0" lang="zh-CN" altLang="en-US" sz="1600" b="0" i="0" u="none" strike="noStrike" kern="1200" cap="none" spc="8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善</a:t>
              </a:r>
              <a:r>
                <a:rPr kumimoji="0" lang="zh-CN" altLang="en-US" sz="1600" b="0" i="0" u="none" strike="noStrike" kern="1200" cap="none" spc="5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，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本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土宠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物食品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品</a:t>
              </a:r>
              <a:r>
                <a:rPr kumimoji="0" lang="zh-CN" altLang="en-US" sz="16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牌</a:t>
              </a:r>
              <a:r>
                <a:rPr kumimoji="0" lang="zh-CN" altLang="en-US" sz="1600" b="0" i="0" u="none" strike="noStrike" kern="1200" cap="none" spc="6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已经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具备了崛起的基础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D82FABA4-17E9-427C-BF05-751D57BBFBA7}"/>
              </a:ext>
            </a:extLst>
          </p:cNvPr>
          <p:cNvGrpSpPr/>
          <p:nvPr/>
        </p:nvGrpSpPr>
        <p:grpSpPr>
          <a:xfrm>
            <a:off x="7259480" y="2352250"/>
            <a:ext cx="3623838" cy="3623838"/>
            <a:chOff x="7507906" y="2520495"/>
            <a:chExt cx="3623838" cy="3623838"/>
          </a:xfrm>
        </p:grpSpPr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08D478A7-ADC7-4D0B-B229-6223F868A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95224" y="3048718"/>
              <a:ext cx="2644060" cy="2644060"/>
            </a:xfrm>
            <a:custGeom>
              <a:avLst/>
              <a:gdLst>
                <a:gd name="connsiteX0" fmla="*/ 1872907 w 3745814"/>
                <a:gd name="connsiteY0" fmla="*/ 0 h 3745814"/>
                <a:gd name="connsiteX1" fmla="*/ 3745814 w 3745814"/>
                <a:gd name="connsiteY1" fmla="*/ 1872907 h 3745814"/>
                <a:gd name="connsiteX2" fmla="*/ 1872907 w 3745814"/>
                <a:gd name="connsiteY2" fmla="*/ 3745814 h 3745814"/>
                <a:gd name="connsiteX3" fmla="*/ 0 w 3745814"/>
                <a:gd name="connsiteY3" fmla="*/ 1872907 h 3745814"/>
                <a:gd name="connsiteX4" fmla="*/ 1872907 w 3745814"/>
                <a:gd name="connsiteY4" fmla="*/ 0 h 374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5814" h="3745814">
                  <a:moveTo>
                    <a:pt x="1872907" y="0"/>
                  </a:moveTo>
                  <a:cubicBezTo>
                    <a:pt x="2907285" y="0"/>
                    <a:pt x="3745814" y="838529"/>
                    <a:pt x="3745814" y="1872907"/>
                  </a:cubicBezTo>
                  <a:cubicBezTo>
                    <a:pt x="3745814" y="2907285"/>
                    <a:pt x="2907285" y="3745814"/>
                    <a:pt x="1872907" y="3745814"/>
                  </a:cubicBezTo>
                  <a:cubicBezTo>
                    <a:pt x="838529" y="3745814"/>
                    <a:pt x="0" y="2907285"/>
                    <a:pt x="0" y="1872907"/>
                  </a:cubicBezTo>
                  <a:cubicBezTo>
                    <a:pt x="0" y="838529"/>
                    <a:pt x="838529" y="0"/>
                    <a:pt x="1872907" y="0"/>
                  </a:cubicBezTo>
                  <a:close/>
                </a:path>
              </a:pathLst>
            </a:custGeom>
          </p:spPr>
        </p:pic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5FA0F5D-8856-4354-880F-5BEDE1753B1D}"/>
                </a:ext>
              </a:extLst>
            </p:cNvPr>
            <p:cNvSpPr/>
            <p:nvPr/>
          </p:nvSpPr>
          <p:spPr>
            <a:xfrm>
              <a:off x="7941776" y="2954367"/>
              <a:ext cx="2756096" cy="2756096"/>
            </a:xfrm>
            <a:prstGeom prst="ellipse">
              <a:avLst/>
            </a:prstGeom>
            <a:ln w="777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142E78F0-6388-414B-B852-C8FAFBD47D67}"/>
                </a:ext>
              </a:extLst>
            </p:cNvPr>
            <p:cNvSpPr/>
            <p:nvPr/>
          </p:nvSpPr>
          <p:spPr>
            <a:xfrm rot="5651662">
              <a:off x="7507906" y="2520495"/>
              <a:ext cx="3623838" cy="3623838"/>
            </a:xfrm>
            <a:prstGeom prst="blockArc">
              <a:avLst>
                <a:gd name="adj1" fmla="val 19248214"/>
                <a:gd name="adj2" fmla="val 10623170"/>
                <a:gd name="adj3" fmla="val 18000"/>
              </a:avLst>
            </a:prstGeom>
            <a:gradFill>
              <a:gsLst>
                <a:gs pos="0">
                  <a:srgbClr val="FDA94B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>
              <a:outerShdw blurRad="406400" dist="254000" dir="2700000" algn="tl" rotWithShape="0">
                <a:schemeClr val="accent1">
                  <a:lumMod val="50000"/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EC763E73-7D50-4C89-BC37-A5E1DA1A7CA6}"/>
                </a:ext>
              </a:extLst>
            </p:cNvPr>
            <p:cNvGrpSpPr/>
            <p:nvPr/>
          </p:nvGrpSpPr>
          <p:grpSpPr>
            <a:xfrm>
              <a:off x="8878715" y="3867858"/>
              <a:ext cx="984369" cy="825516"/>
              <a:chOff x="8300288" y="2995462"/>
              <a:chExt cx="1188027" cy="996309"/>
            </a:xfrm>
          </p:grpSpPr>
          <p:sp>
            <p:nvSpPr>
              <p:cNvPr id="14" name="object 14"/>
              <p:cNvSpPr txBox="1"/>
              <p:nvPr/>
            </p:nvSpPr>
            <p:spPr>
              <a:xfrm>
                <a:off x="8300288" y="3641212"/>
                <a:ext cx="1188027" cy="350559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主食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占比</a:t>
                </a:r>
                <a:endPara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  <p:sp>
            <p:nvSpPr>
              <p:cNvPr id="95" name="object 14">
                <a:extLst>
                  <a:ext uri="{FF2B5EF4-FFF2-40B4-BE49-F238E27FC236}">
                    <a16:creationId xmlns:a16="http://schemas.microsoft.com/office/drawing/2014/main" id="{390D2631-851A-44C0-8041-84D80457CECE}"/>
                  </a:ext>
                </a:extLst>
              </p:cNvPr>
              <p:cNvSpPr txBox="1"/>
              <p:nvPr/>
            </p:nvSpPr>
            <p:spPr>
              <a:xfrm>
                <a:off x="8357019" y="2995462"/>
                <a:ext cx="1074566" cy="759157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10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921B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64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C921B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%</a:t>
                </a:r>
                <a:endPara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C921B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</p:grp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485634D7-6EBF-4709-9737-F81215A3B9CC}"/>
              </a:ext>
            </a:extLst>
          </p:cNvPr>
          <p:cNvGrpSpPr/>
          <p:nvPr/>
        </p:nvGrpSpPr>
        <p:grpSpPr>
          <a:xfrm>
            <a:off x="729639" y="5131707"/>
            <a:ext cx="588816" cy="588816"/>
            <a:chOff x="5383941" y="1572852"/>
            <a:chExt cx="588816" cy="588816"/>
          </a:xfrm>
        </p:grpSpPr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C35EA7AD-2D0D-4920-8542-6A87C5E6E1CE}"/>
                </a:ext>
              </a:extLst>
            </p:cNvPr>
            <p:cNvSpPr/>
            <p:nvPr/>
          </p:nvSpPr>
          <p:spPr>
            <a:xfrm>
              <a:off x="5383941" y="1572852"/>
              <a:ext cx="588816" cy="5888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27" name="图形 24">
              <a:extLst>
                <a:ext uri="{FF2B5EF4-FFF2-40B4-BE49-F238E27FC236}">
                  <a16:creationId xmlns:a16="http://schemas.microsoft.com/office/drawing/2014/main" id="{E8A0FF71-2852-4068-8D4E-BA2A905481EE}"/>
                </a:ext>
              </a:extLst>
            </p:cNvPr>
            <p:cNvGrpSpPr/>
            <p:nvPr/>
          </p:nvGrpSpPr>
          <p:grpSpPr>
            <a:xfrm>
              <a:off x="5485393" y="1675584"/>
              <a:ext cx="385912" cy="383352"/>
              <a:chOff x="-611513" y="2634638"/>
              <a:chExt cx="2881826" cy="2862711"/>
            </a:xfrm>
            <a:solidFill>
              <a:schemeClr val="bg1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462E6FB5-777B-4D07-AAE1-AD1486F50ECB}"/>
                  </a:ext>
                </a:extLst>
              </p:cNvPr>
              <p:cNvSpPr/>
              <p:nvPr/>
            </p:nvSpPr>
            <p:spPr>
              <a:xfrm>
                <a:off x="-611513" y="2634638"/>
                <a:ext cx="2881826" cy="2862711"/>
              </a:xfrm>
              <a:custGeom>
                <a:avLst/>
                <a:gdLst>
                  <a:gd name="connsiteX0" fmla="*/ 2232222 w 2881826"/>
                  <a:gd name="connsiteY0" fmla="*/ 369382 h 2862711"/>
                  <a:gd name="connsiteX1" fmla="*/ 2146295 w 2881826"/>
                  <a:gd name="connsiteY1" fmla="*/ 369382 h 2862711"/>
                  <a:gd name="connsiteX2" fmla="*/ 1866026 w 2881826"/>
                  <a:gd name="connsiteY2" fmla="*/ 433839 h 2862711"/>
                  <a:gd name="connsiteX3" fmla="*/ 1866026 w 2881826"/>
                  <a:gd name="connsiteY3" fmla="*/ 138518 h 2862711"/>
                  <a:gd name="connsiteX4" fmla="*/ 1727508 w 2881826"/>
                  <a:gd name="connsiteY4" fmla="*/ 0 h 2862711"/>
                  <a:gd name="connsiteX5" fmla="*/ 157634 w 2881826"/>
                  <a:gd name="connsiteY5" fmla="*/ 0 h 2862711"/>
                  <a:gd name="connsiteX6" fmla="*/ 19116 w 2881826"/>
                  <a:gd name="connsiteY6" fmla="*/ 138518 h 2862711"/>
                  <a:gd name="connsiteX7" fmla="*/ 19116 w 2881826"/>
                  <a:gd name="connsiteY7" fmla="*/ 1154319 h 2862711"/>
                  <a:gd name="connsiteX8" fmla="*/ 157634 w 2881826"/>
                  <a:gd name="connsiteY8" fmla="*/ 1292838 h 2862711"/>
                  <a:gd name="connsiteX9" fmla="*/ 871696 w 2881826"/>
                  <a:gd name="connsiteY9" fmla="*/ 1292838 h 2862711"/>
                  <a:gd name="connsiteX10" fmla="*/ 994838 w 2881826"/>
                  <a:gd name="connsiteY10" fmla="*/ 1477529 h 2862711"/>
                  <a:gd name="connsiteX11" fmla="*/ 692592 w 2881826"/>
                  <a:gd name="connsiteY11" fmla="*/ 1477529 h 2862711"/>
                  <a:gd name="connsiteX12" fmla="*/ 573189 w 2881826"/>
                  <a:gd name="connsiteY12" fmla="*/ 1596931 h 2862711"/>
                  <a:gd name="connsiteX13" fmla="*/ 573189 w 2881826"/>
                  <a:gd name="connsiteY13" fmla="*/ 1523701 h 2862711"/>
                  <a:gd name="connsiteX14" fmla="*/ 434670 w 2881826"/>
                  <a:gd name="connsiteY14" fmla="*/ 1385183 h 2862711"/>
                  <a:gd name="connsiteX15" fmla="*/ 296152 w 2881826"/>
                  <a:gd name="connsiteY15" fmla="*/ 1523701 h 2862711"/>
                  <a:gd name="connsiteX16" fmla="*/ 296152 w 2881826"/>
                  <a:gd name="connsiteY16" fmla="*/ 1873968 h 2862711"/>
                  <a:gd name="connsiteX17" fmla="*/ 0 w 2881826"/>
                  <a:gd name="connsiteY17" fmla="*/ 2170120 h 2862711"/>
                  <a:gd name="connsiteX18" fmla="*/ 692592 w 2881826"/>
                  <a:gd name="connsiteY18" fmla="*/ 2862712 h 2862711"/>
                  <a:gd name="connsiteX19" fmla="*/ 2189236 w 2881826"/>
                  <a:gd name="connsiteY19" fmla="*/ 2862712 h 2862711"/>
                  <a:gd name="connsiteX20" fmla="*/ 2297372 w 2881826"/>
                  <a:gd name="connsiteY20" fmla="*/ 2795900 h 2862711"/>
                  <a:gd name="connsiteX21" fmla="*/ 2512445 w 2881826"/>
                  <a:gd name="connsiteY21" fmla="*/ 2365708 h 2862711"/>
                  <a:gd name="connsiteX22" fmla="*/ 2512445 w 2881826"/>
                  <a:gd name="connsiteY22" fmla="*/ 1636963 h 2862711"/>
                  <a:gd name="connsiteX23" fmla="*/ 2659967 w 2881826"/>
                  <a:gd name="connsiteY23" fmla="*/ 1507864 h 2862711"/>
                  <a:gd name="connsiteX24" fmla="*/ 2881827 w 2881826"/>
                  <a:gd name="connsiteY24" fmla="*/ 1018987 h 2862711"/>
                  <a:gd name="connsiteX25" fmla="*/ 2232222 w 2881826"/>
                  <a:gd name="connsiteY25" fmla="*/ 369382 h 2862711"/>
                  <a:gd name="connsiteX26" fmla="*/ 157634 w 2881826"/>
                  <a:gd name="connsiteY26" fmla="*/ 1200492 h 2862711"/>
                  <a:gd name="connsiteX27" fmla="*/ 111461 w 2881826"/>
                  <a:gd name="connsiteY27" fmla="*/ 1154319 h 2862711"/>
                  <a:gd name="connsiteX28" fmla="*/ 111461 w 2881826"/>
                  <a:gd name="connsiteY28" fmla="*/ 138518 h 2862711"/>
                  <a:gd name="connsiteX29" fmla="*/ 157634 w 2881826"/>
                  <a:gd name="connsiteY29" fmla="*/ 92346 h 2862711"/>
                  <a:gd name="connsiteX30" fmla="*/ 1727508 w 2881826"/>
                  <a:gd name="connsiteY30" fmla="*/ 92346 h 2862711"/>
                  <a:gd name="connsiteX31" fmla="*/ 1773681 w 2881826"/>
                  <a:gd name="connsiteY31" fmla="*/ 138518 h 2862711"/>
                  <a:gd name="connsiteX32" fmla="*/ 1773681 w 2881826"/>
                  <a:gd name="connsiteY32" fmla="*/ 487677 h 2862711"/>
                  <a:gd name="connsiteX33" fmla="*/ 1524579 w 2881826"/>
                  <a:gd name="connsiteY33" fmla="*/ 831110 h 2862711"/>
                  <a:gd name="connsiteX34" fmla="*/ 1127262 w 2881826"/>
                  <a:gd name="connsiteY34" fmla="*/ 831110 h 2862711"/>
                  <a:gd name="connsiteX35" fmla="*/ 1127262 w 2881826"/>
                  <a:gd name="connsiteY35" fmla="*/ 1108146 h 2862711"/>
                  <a:gd name="connsiteX36" fmla="*/ 1503524 w 2881826"/>
                  <a:gd name="connsiteY36" fmla="*/ 1108146 h 2862711"/>
                  <a:gd name="connsiteX37" fmla="*/ 1523332 w 2881826"/>
                  <a:gd name="connsiteY37" fmla="*/ 1200492 h 2862711"/>
                  <a:gd name="connsiteX38" fmla="*/ 1127262 w 2881826"/>
                  <a:gd name="connsiteY38" fmla="*/ 1200492 h 2862711"/>
                  <a:gd name="connsiteX39" fmla="*/ 1127262 w 2881826"/>
                  <a:gd name="connsiteY39" fmla="*/ 1463538 h 2862711"/>
                  <a:gd name="connsiteX40" fmla="*/ 1101636 w 2881826"/>
                  <a:gd name="connsiteY40" fmla="*/ 1471295 h 2862711"/>
                  <a:gd name="connsiteX41" fmla="*/ 921101 w 2881826"/>
                  <a:gd name="connsiteY41" fmla="*/ 1200492 h 2862711"/>
                  <a:gd name="connsiteX42" fmla="*/ 1219607 w 2881826"/>
                  <a:gd name="connsiteY42" fmla="*/ 1015801 h 2862711"/>
                  <a:gd name="connsiteX43" fmla="*/ 1219607 w 2881826"/>
                  <a:gd name="connsiteY43" fmla="*/ 923455 h 2862711"/>
                  <a:gd name="connsiteX44" fmla="*/ 1504493 w 2881826"/>
                  <a:gd name="connsiteY44" fmla="*/ 923455 h 2862711"/>
                  <a:gd name="connsiteX45" fmla="*/ 1496829 w 2881826"/>
                  <a:gd name="connsiteY45" fmla="*/ 1015801 h 2862711"/>
                  <a:gd name="connsiteX46" fmla="*/ 1219607 w 2881826"/>
                  <a:gd name="connsiteY46" fmla="*/ 1463538 h 2862711"/>
                  <a:gd name="connsiteX47" fmla="*/ 1219607 w 2881826"/>
                  <a:gd name="connsiteY47" fmla="*/ 1292838 h 2862711"/>
                  <a:gd name="connsiteX48" fmla="*/ 1557500 w 2881826"/>
                  <a:gd name="connsiteY48" fmla="*/ 1292838 h 2862711"/>
                  <a:gd name="connsiteX49" fmla="*/ 1687338 w 2881826"/>
                  <a:gd name="connsiteY49" fmla="*/ 1477529 h 2862711"/>
                  <a:gd name="connsiteX50" fmla="*/ 1218222 w 2881826"/>
                  <a:gd name="connsiteY50" fmla="*/ 1477529 h 2862711"/>
                  <a:gd name="connsiteX51" fmla="*/ 1219607 w 2881826"/>
                  <a:gd name="connsiteY51" fmla="*/ 1463538 h 2862711"/>
                  <a:gd name="connsiteX52" fmla="*/ 2050717 w 2881826"/>
                  <a:gd name="connsiteY52" fmla="*/ 1108146 h 2862711"/>
                  <a:gd name="connsiteX53" fmla="*/ 2004545 w 2881826"/>
                  <a:gd name="connsiteY53" fmla="*/ 1108146 h 2862711"/>
                  <a:gd name="connsiteX54" fmla="*/ 1958372 w 2881826"/>
                  <a:gd name="connsiteY54" fmla="*/ 1061974 h 2862711"/>
                  <a:gd name="connsiteX55" fmla="*/ 2004545 w 2881826"/>
                  <a:gd name="connsiteY55" fmla="*/ 1015801 h 2862711"/>
                  <a:gd name="connsiteX56" fmla="*/ 2050717 w 2881826"/>
                  <a:gd name="connsiteY56" fmla="*/ 1061974 h 2862711"/>
                  <a:gd name="connsiteX57" fmla="*/ 2420099 w 2881826"/>
                  <a:gd name="connsiteY57" fmla="*/ 2308638 h 2862711"/>
                  <a:gd name="connsiteX58" fmla="*/ 2235408 w 2881826"/>
                  <a:gd name="connsiteY58" fmla="*/ 2308638 h 2862711"/>
                  <a:gd name="connsiteX59" fmla="*/ 2235408 w 2881826"/>
                  <a:gd name="connsiteY59" fmla="*/ 1662220 h 2862711"/>
                  <a:gd name="connsiteX60" fmla="*/ 2420099 w 2881826"/>
                  <a:gd name="connsiteY60" fmla="*/ 1662220 h 2862711"/>
                  <a:gd name="connsiteX61" fmla="*/ 1976010 w 2881826"/>
                  <a:gd name="connsiteY61" fmla="*/ 2585675 h 2862711"/>
                  <a:gd name="connsiteX62" fmla="*/ 942571 w 2881826"/>
                  <a:gd name="connsiteY62" fmla="*/ 2585675 h 2862711"/>
                  <a:gd name="connsiteX63" fmla="*/ 942571 w 2881826"/>
                  <a:gd name="connsiteY63" fmla="*/ 1754565 h 2862711"/>
                  <a:gd name="connsiteX64" fmla="*/ 1866026 w 2881826"/>
                  <a:gd name="connsiteY64" fmla="*/ 1754565 h 2862711"/>
                  <a:gd name="connsiteX65" fmla="*/ 1866026 w 2881826"/>
                  <a:gd name="connsiteY65" fmla="*/ 2365708 h 2862711"/>
                  <a:gd name="connsiteX66" fmla="*/ 1986907 w 2881826"/>
                  <a:gd name="connsiteY66" fmla="*/ 2400984 h 2862711"/>
                  <a:gd name="connsiteX67" fmla="*/ 2391565 w 2881826"/>
                  <a:gd name="connsiteY67" fmla="*/ 2400984 h 2862711"/>
                  <a:gd name="connsiteX68" fmla="*/ 2299219 w 2881826"/>
                  <a:gd name="connsiteY68" fmla="*/ 2585675 h 2862711"/>
                  <a:gd name="connsiteX69" fmla="*/ 2079252 w 2881826"/>
                  <a:gd name="connsiteY69" fmla="*/ 2585675 h 2862711"/>
                  <a:gd name="connsiteX70" fmla="*/ 2235408 w 2881826"/>
                  <a:gd name="connsiteY70" fmla="*/ 1569874 h 2862711"/>
                  <a:gd name="connsiteX71" fmla="*/ 2143063 w 2881826"/>
                  <a:gd name="connsiteY71" fmla="*/ 1569874 h 2862711"/>
                  <a:gd name="connsiteX72" fmla="*/ 2143063 w 2881826"/>
                  <a:gd name="connsiteY72" fmla="*/ 1200492 h 2862711"/>
                  <a:gd name="connsiteX73" fmla="*/ 2235408 w 2881826"/>
                  <a:gd name="connsiteY73" fmla="*/ 1200492 h 2862711"/>
                  <a:gd name="connsiteX74" fmla="*/ 2143063 w 2881826"/>
                  <a:gd name="connsiteY74" fmla="*/ 1662220 h 2862711"/>
                  <a:gd name="connsiteX75" fmla="*/ 2143063 w 2881826"/>
                  <a:gd name="connsiteY75" fmla="*/ 2308638 h 2862711"/>
                  <a:gd name="connsiteX76" fmla="*/ 1958372 w 2881826"/>
                  <a:gd name="connsiteY76" fmla="*/ 2308638 h 2862711"/>
                  <a:gd name="connsiteX77" fmla="*/ 1958372 w 2881826"/>
                  <a:gd name="connsiteY77" fmla="*/ 1662220 h 2862711"/>
                  <a:gd name="connsiteX78" fmla="*/ 1866026 w 2881826"/>
                  <a:gd name="connsiteY78" fmla="*/ 1662220 h 2862711"/>
                  <a:gd name="connsiteX79" fmla="*/ 850225 w 2881826"/>
                  <a:gd name="connsiteY79" fmla="*/ 1662220 h 2862711"/>
                  <a:gd name="connsiteX80" fmla="*/ 850225 w 2881826"/>
                  <a:gd name="connsiteY80" fmla="*/ 2678021 h 2862711"/>
                  <a:gd name="connsiteX81" fmla="*/ 2022183 w 2881826"/>
                  <a:gd name="connsiteY81" fmla="*/ 2678021 h 2862711"/>
                  <a:gd name="connsiteX82" fmla="*/ 2068355 w 2881826"/>
                  <a:gd name="connsiteY82" fmla="*/ 2770366 h 2862711"/>
                  <a:gd name="connsiteX83" fmla="*/ 757880 w 2881826"/>
                  <a:gd name="connsiteY83" fmla="*/ 2770366 h 2862711"/>
                  <a:gd name="connsiteX84" fmla="*/ 757880 w 2881826"/>
                  <a:gd name="connsiteY84" fmla="*/ 1569874 h 2862711"/>
                  <a:gd name="connsiteX85" fmla="*/ 1789333 w 2881826"/>
                  <a:gd name="connsiteY85" fmla="*/ 1569874 h 2862711"/>
                  <a:gd name="connsiteX86" fmla="*/ 1866026 w 2881826"/>
                  <a:gd name="connsiteY86" fmla="*/ 1636963 h 2862711"/>
                  <a:gd name="connsiteX87" fmla="*/ 388498 w 2881826"/>
                  <a:gd name="connsiteY87" fmla="*/ 1523701 h 2862711"/>
                  <a:gd name="connsiteX88" fmla="*/ 434670 w 2881826"/>
                  <a:gd name="connsiteY88" fmla="*/ 1477529 h 2862711"/>
                  <a:gd name="connsiteX89" fmla="*/ 480843 w 2881826"/>
                  <a:gd name="connsiteY89" fmla="*/ 1523701 h 2862711"/>
                  <a:gd name="connsiteX90" fmla="*/ 480843 w 2881826"/>
                  <a:gd name="connsiteY90" fmla="*/ 1689277 h 2862711"/>
                  <a:gd name="connsiteX91" fmla="*/ 388498 w 2881826"/>
                  <a:gd name="connsiteY91" fmla="*/ 1781622 h 2862711"/>
                  <a:gd name="connsiteX92" fmla="*/ 296152 w 2881826"/>
                  <a:gd name="connsiteY92" fmla="*/ 2004545 h 2862711"/>
                  <a:gd name="connsiteX93" fmla="*/ 296152 w 2881826"/>
                  <a:gd name="connsiteY93" fmla="*/ 2170120 h 2862711"/>
                  <a:gd name="connsiteX94" fmla="*/ 434670 w 2881826"/>
                  <a:gd name="connsiteY94" fmla="*/ 2308638 h 2862711"/>
                  <a:gd name="connsiteX95" fmla="*/ 573189 w 2881826"/>
                  <a:gd name="connsiteY95" fmla="*/ 2170120 h 2862711"/>
                  <a:gd name="connsiteX96" fmla="*/ 434670 w 2881826"/>
                  <a:gd name="connsiteY96" fmla="*/ 2031602 h 2862711"/>
                  <a:gd name="connsiteX97" fmla="*/ 388498 w 2881826"/>
                  <a:gd name="connsiteY97" fmla="*/ 2040097 h 2862711"/>
                  <a:gd name="connsiteX98" fmla="*/ 388498 w 2881826"/>
                  <a:gd name="connsiteY98" fmla="*/ 1912199 h 2862711"/>
                  <a:gd name="connsiteX99" fmla="*/ 665534 w 2881826"/>
                  <a:gd name="connsiteY99" fmla="*/ 1635162 h 2862711"/>
                  <a:gd name="connsiteX100" fmla="*/ 665534 w 2881826"/>
                  <a:gd name="connsiteY100" fmla="*/ 2705078 h 2862711"/>
                  <a:gd name="connsiteX101" fmla="*/ 130577 w 2881826"/>
                  <a:gd name="connsiteY101" fmla="*/ 2170120 h 2862711"/>
                  <a:gd name="connsiteX102" fmla="*/ 388498 w 2881826"/>
                  <a:gd name="connsiteY102" fmla="*/ 2170120 h 2862711"/>
                  <a:gd name="connsiteX103" fmla="*/ 434670 w 2881826"/>
                  <a:gd name="connsiteY103" fmla="*/ 2123947 h 2862711"/>
                  <a:gd name="connsiteX104" fmla="*/ 480843 w 2881826"/>
                  <a:gd name="connsiteY104" fmla="*/ 2170120 h 2862711"/>
                  <a:gd name="connsiteX105" fmla="*/ 434670 w 2881826"/>
                  <a:gd name="connsiteY105" fmla="*/ 2216293 h 2862711"/>
                  <a:gd name="connsiteX106" fmla="*/ 388498 w 2881826"/>
                  <a:gd name="connsiteY106" fmla="*/ 2170120 h 2862711"/>
                  <a:gd name="connsiteX107" fmla="*/ 2163702 w 2881826"/>
                  <a:gd name="connsiteY107" fmla="*/ 2754575 h 2862711"/>
                  <a:gd name="connsiteX108" fmla="*/ 2125425 w 2881826"/>
                  <a:gd name="connsiteY108" fmla="*/ 2678021 h 2862711"/>
                  <a:gd name="connsiteX109" fmla="*/ 2253046 w 2881826"/>
                  <a:gd name="connsiteY109" fmla="*/ 2678021 h 2862711"/>
                  <a:gd name="connsiteX110" fmla="*/ 2214769 w 2881826"/>
                  <a:gd name="connsiteY110" fmla="*/ 2754575 h 2862711"/>
                  <a:gd name="connsiteX111" fmla="*/ 2163702 w 2881826"/>
                  <a:gd name="connsiteY111" fmla="*/ 2754575 h 2862711"/>
                  <a:gd name="connsiteX112" fmla="*/ 2599204 w 2881826"/>
                  <a:gd name="connsiteY112" fmla="*/ 1438420 h 2862711"/>
                  <a:gd name="connsiteX113" fmla="*/ 2448957 w 2881826"/>
                  <a:gd name="connsiteY113" fmla="*/ 1569874 h 2862711"/>
                  <a:gd name="connsiteX114" fmla="*/ 2327754 w 2881826"/>
                  <a:gd name="connsiteY114" fmla="*/ 1569874 h 2862711"/>
                  <a:gd name="connsiteX115" fmla="*/ 2327754 w 2881826"/>
                  <a:gd name="connsiteY115" fmla="*/ 1200492 h 2862711"/>
                  <a:gd name="connsiteX116" fmla="*/ 2373927 w 2881826"/>
                  <a:gd name="connsiteY116" fmla="*/ 1200492 h 2862711"/>
                  <a:gd name="connsiteX117" fmla="*/ 2512445 w 2881826"/>
                  <a:gd name="connsiteY117" fmla="*/ 1061974 h 2862711"/>
                  <a:gd name="connsiteX118" fmla="*/ 2373927 w 2881826"/>
                  <a:gd name="connsiteY118" fmla="*/ 923455 h 2862711"/>
                  <a:gd name="connsiteX119" fmla="*/ 2235408 w 2881826"/>
                  <a:gd name="connsiteY119" fmla="*/ 1061974 h 2862711"/>
                  <a:gd name="connsiteX120" fmla="*/ 2235408 w 2881826"/>
                  <a:gd name="connsiteY120" fmla="*/ 1108146 h 2862711"/>
                  <a:gd name="connsiteX121" fmla="*/ 2143063 w 2881826"/>
                  <a:gd name="connsiteY121" fmla="*/ 1108146 h 2862711"/>
                  <a:gd name="connsiteX122" fmla="*/ 2143063 w 2881826"/>
                  <a:gd name="connsiteY122" fmla="*/ 1061974 h 2862711"/>
                  <a:gd name="connsiteX123" fmla="*/ 2004545 w 2881826"/>
                  <a:gd name="connsiteY123" fmla="*/ 923455 h 2862711"/>
                  <a:gd name="connsiteX124" fmla="*/ 1866026 w 2881826"/>
                  <a:gd name="connsiteY124" fmla="*/ 1061974 h 2862711"/>
                  <a:gd name="connsiteX125" fmla="*/ 2004545 w 2881826"/>
                  <a:gd name="connsiteY125" fmla="*/ 1200492 h 2862711"/>
                  <a:gd name="connsiteX126" fmla="*/ 2050717 w 2881826"/>
                  <a:gd name="connsiteY126" fmla="*/ 1200492 h 2862711"/>
                  <a:gd name="connsiteX127" fmla="*/ 2050717 w 2881826"/>
                  <a:gd name="connsiteY127" fmla="*/ 1569874 h 2862711"/>
                  <a:gd name="connsiteX128" fmla="*/ 1929514 w 2881826"/>
                  <a:gd name="connsiteY128" fmla="*/ 1569874 h 2862711"/>
                  <a:gd name="connsiteX129" fmla="*/ 1779268 w 2881826"/>
                  <a:gd name="connsiteY129" fmla="*/ 1438420 h 2862711"/>
                  <a:gd name="connsiteX130" fmla="*/ 1588990 w 2881826"/>
                  <a:gd name="connsiteY130" fmla="*/ 1018987 h 2862711"/>
                  <a:gd name="connsiteX131" fmla="*/ 2146249 w 2881826"/>
                  <a:gd name="connsiteY131" fmla="*/ 461728 h 2862711"/>
                  <a:gd name="connsiteX132" fmla="*/ 2232176 w 2881826"/>
                  <a:gd name="connsiteY132" fmla="*/ 461728 h 2862711"/>
                  <a:gd name="connsiteX133" fmla="*/ 2789482 w 2881826"/>
                  <a:gd name="connsiteY133" fmla="*/ 1018987 h 2862711"/>
                  <a:gd name="connsiteX134" fmla="*/ 2599204 w 2881826"/>
                  <a:gd name="connsiteY134" fmla="*/ 1438420 h 2862711"/>
                  <a:gd name="connsiteX135" fmla="*/ 2327754 w 2881826"/>
                  <a:gd name="connsiteY135" fmla="*/ 1108146 h 2862711"/>
                  <a:gd name="connsiteX136" fmla="*/ 2327754 w 2881826"/>
                  <a:gd name="connsiteY136" fmla="*/ 1061974 h 2862711"/>
                  <a:gd name="connsiteX137" fmla="*/ 2373927 w 2881826"/>
                  <a:gd name="connsiteY137" fmla="*/ 1015801 h 2862711"/>
                  <a:gd name="connsiteX138" fmla="*/ 2420099 w 2881826"/>
                  <a:gd name="connsiteY138" fmla="*/ 1061974 h 2862711"/>
                  <a:gd name="connsiteX139" fmla="*/ 2373927 w 2881826"/>
                  <a:gd name="connsiteY139" fmla="*/ 1108146 h 2862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</a:cxnLst>
                <a:rect l="l" t="t" r="r" b="b"/>
                <a:pathLst>
                  <a:path w="2881826" h="2862711">
                    <a:moveTo>
                      <a:pt x="2232222" y="369382"/>
                    </a:moveTo>
                    <a:lnTo>
                      <a:pt x="2146295" y="369382"/>
                    </a:lnTo>
                    <a:cubicBezTo>
                      <a:pt x="2045823" y="369382"/>
                      <a:pt x="1951030" y="392976"/>
                      <a:pt x="1866026" y="433839"/>
                    </a:cubicBezTo>
                    <a:lnTo>
                      <a:pt x="1866026" y="138518"/>
                    </a:lnTo>
                    <a:cubicBezTo>
                      <a:pt x="1866026" y="62149"/>
                      <a:pt x="1803878" y="0"/>
                      <a:pt x="1727508" y="0"/>
                    </a:cubicBezTo>
                    <a:lnTo>
                      <a:pt x="157634" y="0"/>
                    </a:lnTo>
                    <a:cubicBezTo>
                      <a:pt x="81264" y="0"/>
                      <a:pt x="19116" y="62149"/>
                      <a:pt x="19116" y="138518"/>
                    </a:cubicBezTo>
                    <a:lnTo>
                      <a:pt x="19116" y="1154319"/>
                    </a:lnTo>
                    <a:cubicBezTo>
                      <a:pt x="19116" y="1230689"/>
                      <a:pt x="81264" y="1292838"/>
                      <a:pt x="157634" y="1292838"/>
                    </a:cubicBezTo>
                    <a:lnTo>
                      <a:pt x="871696" y="1292838"/>
                    </a:lnTo>
                    <a:lnTo>
                      <a:pt x="994838" y="1477529"/>
                    </a:lnTo>
                    <a:lnTo>
                      <a:pt x="692592" y="1477529"/>
                    </a:lnTo>
                    <a:lnTo>
                      <a:pt x="573189" y="1596931"/>
                    </a:lnTo>
                    <a:lnTo>
                      <a:pt x="573189" y="1523701"/>
                    </a:lnTo>
                    <a:cubicBezTo>
                      <a:pt x="573189" y="1447332"/>
                      <a:pt x="511040" y="1385183"/>
                      <a:pt x="434670" y="1385183"/>
                    </a:cubicBezTo>
                    <a:cubicBezTo>
                      <a:pt x="358301" y="1385183"/>
                      <a:pt x="296152" y="1447332"/>
                      <a:pt x="296152" y="1523701"/>
                    </a:cubicBezTo>
                    <a:lnTo>
                      <a:pt x="296152" y="1873968"/>
                    </a:lnTo>
                    <a:lnTo>
                      <a:pt x="0" y="2170120"/>
                    </a:lnTo>
                    <a:lnTo>
                      <a:pt x="692592" y="2862712"/>
                    </a:lnTo>
                    <a:lnTo>
                      <a:pt x="2189236" y="2862712"/>
                    </a:lnTo>
                    <a:cubicBezTo>
                      <a:pt x="2235316" y="2862712"/>
                      <a:pt x="2276733" y="2837086"/>
                      <a:pt x="2297372" y="2795900"/>
                    </a:cubicBezTo>
                    <a:lnTo>
                      <a:pt x="2512445" y="2365708"/>
                    </a:lnTo>
                    <a:lnTo>
                      <a:pt x="2512445" y="1636963"/>
                    </a:lnTo>
                    <a:lnTo>
                      <a:pt x="2659967" y="1507864"/>
                    </a:lnTo>
                    <a:cubicBezTo>
                      <a:pt x="2800979" y="1384537"/>
                      <a:pt x="2881827" y="1206310"/>
                      <a:pt x="2881827" y="1018987"/>
                    </a:cubicBezTo>
                    <a:cubicBezTo>
                      <a:pt x="2881827" y="660825"/>
                      <a:pt x="2590385" y="369382"/>
                      <a:pt x="2232222" y="369382"/>
                    </a:cubicBezTo>
                    <a:close/>
                    <a:moveTo>
                      <a:pt x="157634" y="1200492"/>
                    </a:moveTo>
                    <a:cubicBezTo>
                      <a:pt x="132146" y="1200492"/>
                      <a:pt x="111461" y="1179760"/>
                      <a:pt x="111461" y="1154319"/>
                    </a:cubicBezTo>
                    <a:lnTo>
                      <a:pt x="111461" y="138518"/>
                    </a:lnTo>
                    <a:cubicBezTo>
                      <a:pt x="111461" y="113077"/>
                      <a:pt x="132146" y="92346"/>
                      <a:pt x="157634" y="92346"/>
                    </a:cubicBezTo>
                    <a:lnTo>
                      <a:pt x="1727508" y="92346"/>
                    </a:lnTo>
                    <a:cubicBezTo>
                      <a:pt x="1752995" y="92346"/>
                      <a:pt x="1773681" y="113077"/>
                      <a:pt x="1773681" y="138518"/>
                    </a:cubicBezTo>
                    <a:lnTo>
                      <a:pt x="1773681" y="487677"/>
                    </a:lnTo>
                    <a:cubicBezTo>
                      <a:pt x="1656217" y="570326"/>
                      <a:pt x="1567150" y="690606"/>
                      <a:pt x="1524579" y="831110"/>
                    </a:cubicBezTo>
                    <a:lnTo>
                      <a:pt x="1127262" y="831110"/>
                    </a:lnTo>
                    <a:lnTo>
                      <a:pt x="1127262" y="1108146"/>
                    </a:lnTo>
                    <a:lnTo>
                      <a:pt x="1503524" y="1108146"/>
                    </a:lnTo>
                    <a:cubicBezTo>
                      <a:pt x="1507864" y="1139498"/>
                      <a:pt x="1514559" y="1170295"/>
                      <a:pt x="1523332" y="1200492"/>
                    </a:cubicBezTo>
                    <a:lnTo>
                      <a:pt x="1127262" y="1200492"/>
                    </a:lnTo>
                    <a:lnTo>
                      <a:pt x="1127262" y="1463538"/>
                    </a:lnTo>
                    <a:cubicBezTo>
                      <a:pt x="1127308" y="1475959"/>
                      <a:pt x="1108562" y="1481592"/>
                      <a:pt x="1101636" y="1471295"/>
                    </a:cubicBezTo>
                    <a:lnTo>
                      <a:pt x="921101" y="1200492"/>
                    </a:lnTo>
                    <a:close/>
                    <a:moveTo>
                      <a:pt x="1219607" y="1015801"/>
                    </a:moveTo>
                    <a:lnTo>
                      <a:pt x="1219607" y="923455"/>
                    </a:lnTo>
                    <a:lnTo>
                      <a:pt x="1504493" y="923455"/>
                    </a:lnTo>
                    <a:cubicBezTo>
                      <a:pt x="1500015" y="953699"/>
                      <a:pt x="1496967" y="984357"/>
                      <a:pt x="1496829" y="1015801"/>
                    </a:cubicBezTo>
                    <a:close/>
                    <a:moveTo>
                      <a:pt x="1219607" y="1463538"/>
                    </a:moveTo>
                    <a:lnTo>
                      <a:pt x="1219607" y="1292838"/>
                    </a:lnTo>
                    <a:lnTo>
                      <a:pt x="1557500" y="1292838"/>
                    </a:lnTo>
                    <a:cubicBezTo>
                      <a:pt x="1589267" y="1361081"/>
                      <a:pt x="1633269" y="1423414"/>
                      <a:pt x="1687338" y="1477529"/>
                    </a:cubicBezTo>
                    <a:lnTo>
                      <a:pt x="1218222" y="1477529"/>
                    </a:lnTo>
                    <a:cubicBezTo>
                      <a:pt x="1218823" y="1472911"/>
                      <a:pt x="1219607" y="1468340"/>
                      <a:pt x="1219607" y="1463538"/>
                    </a:cubicBezTo>
                    <a:close/>
                    <a:moveTo>
                      <a:pt x="2050717" y="1108146"/>
                    </a:moveTo>
                    <a:lnTo>
                      <a:pt x="2004545" y="1108146"/>
                    </a:lnTo>
                    <a:cubicBezTo>
                      <a:pt x="1979057" y="1108146"/>
                      <a:pt x="1958372" y="1087415"/>
                      <a:pt x="1958372" y="1061974"/>
                    </a:cubicBezTo>
                    <a:cubicBezTo>
                      <a:pt x="1958372" y="1036532"/>
                      <a:pt x="1979057" y="1015801"/>
                      <a:pt x="2004545" y="1015801"/>
                    </a:cubicBezTo>
                    <a:cubicBezTo>
                      <a:pt x="2030032" y="1015801"/>
                      <a:pt x="2050717" y="1036532"/>
                      <a:pt x="2050717" y="1061974"/>
                    </a:cubicBezTo>
                    <a:close/>
                    <a:moveTo>
                      <a:pt x="2420099" y="2308638"/>
                    </a:moveTo>
                    <a:lnTo>
                      <a:pt x="2235408" y="2308638"/>
                    </a:lnTo>
                    <a:lnTo>
                      <a:pt x="2235408" y="1662220"/>
                    </a:lnTo>
                    <a:lnTo>
                      <a:pt x="2420099" y="1662220"/>
                    </a:lnTo>
                    <a:close/>
                    <a:moveTo>
                      <a:pt x="1976010" y="2585675"/>
                    </a:moveTo>
                    <a:lnTo>
                      <a:pt x="942571" y="2585675"/>
                    </a:lnTo>
                    <a:lnTo>
                      <a:pt x="942571" y="1754565"/>
                    </a:lnTo>
                    <a:lnTo>
                      <a:pt x="1866026" y="1754565"/>
                    </a:lnTo>
                    <a:lnTo>
                      <a:pt x="1866026" y="2365708"/>
                    </a:lnTo>
                    <a:close/>
                    <a:moveTo>
                      <a:pt x="1986907" y="2400984"/>
                    </a:moveTo>
                    <a:lnTo>
                      <a:pt x="2391565" y="2400984"/>
                    </a:lnTo>
                    <a:lnTo>
                      <a:pt x="2299219" y="2585675"/>
                    </a:lnTo>
                    <a:lnTo>
                      <a:pt x="2079252" y="2585675"/>
                    </a:lnTo>
                    <a:close/>
                    <a:moveTo>
                      <a:pt x="2235408" y="1569874"/>
                    </a:moveTo>
                    <a:lnTo>
                      <a:pt x="2143063" y="1569874"/>
                    </a:lnTo>
                    <a:lnTo>
                      <a:pt x="2143063" y="1200492"/>
                    </a:lnTo>
                    <a:lnTo>
                      <a:pt x="2235408" y="1200492"/>
                    </a:lnTo>
                    <a:close/>
                    <a:moveTo>
                      <a:pt x="2143063" y="1662220"/>
                    </a:moveTo>
                    <a:lnTo>
                      <a:pt x="2143063" y="2308638"/>
                    </a:lnTo>
                    <a:lnTo>
                      <a:pt x="1958372" y="2308638"/>
                    </a:lnTo>
                    <a:lnTo>
                      <a:pt x="1958372" y="1662220"/>
                    </a:lnTo>
                    <a:close/>
                    <a:moveTo>
                      <a:pt x="1866026" y="1662220"/>
                    </a:moveTo>
                    <a:lnTo>
                      <a:pt x="850225" y="1662220"/>
                    </a:lnTo>
                    <a:lnTo>
                      <a:pt x="850225" y="2678021"/>
                    </a:lnTo>
                    <a:lnTo>
                      <a:pt x="2022183" y="2678021"/>
                    </a:lnTo>
                    <a:lnTo>
                      <a:pt x="2068355" y="2770366"/>
                    </a:lnTo>
                    <a:lnTo>
                      <a:pt x="757880" y="2770366"/>
                    </a:lnTo>
                    <a:lnTo>
                      <a:pt x="757880" y="1569874"/>
                    </a:lnTo>
                    <a:lnTo>
                      <a:pt x="1789333" y="1569874"/>
                    </a:lnTo>
                    <a:lnTo>
                      <a:pt x="1866026" y="1636963"/>
                    </a:lnTo>
                    <a:close/>
                    <a:moveTo>
                      <a:pt x="388498" y="1523701"/>
                    </a:moveTo>
                    <a:cubicBezTo>
                      <a:pt x="388498" y="1498260"/>
                      <a:pt x="409183" y="1477529"/>
                      <a:pt x="434670" y="1477529"/>
                    </a:cubicBezTo>
                    <a:cubicBezTo>
                      <a:pt x="460158" y="1477529"/>
                      <a:pt x="480843" y="1498260"/>
                      <a:pt x="480843" y="1523701"/>
                    </a:cubicBezTo>
                    <a:lnTo>
                      <a:pt x="480843" y="1689277"/>
                    </a:lnTo>
                    <a:lnTo>
                      <a:pt x="388498" y="1781622"/>
                    </a:lnTo>
                    <a:close/>
                    <a:moveTo>
                      <a:pt x="296152" y="2004545"/>
                    </a:moveTo>
                    <a:lnTo>
                      <a:pt x="296152" y="2170120"/>
                    </a:lnTo>
                    <a:cubicBezTo>
                      <a:pt x="296152" y="2246490"/>
                      <a:pt x="358301" y="2308638"/>
                      <a:pt x="434670" y="2308638"/>
                    </a:cubicBezTo>
                    <a:cubicBezTo>
                      <a:pt x="511040" y="2308638"/>
                      <a:pt x="573189" y="2246490"/>
                      <a:pt x="573189" y="2170120"/>
                    </a:cubicBezTo>
                    <a:cubicBezTo>
                      <a:pt x="573189" y="2093750"/>
                      <a:pt x="511040" y="2031602"/>
                      <a:pt x="434670" y="2031602"/>
                    </a:cubicBezTo>
                    <a:cubicBezTo>
                      <a:pt x="418418" y="2031602"/>
                      <a:pt x="402996" y="2034926"/>
                      <a:pt x="388498" y="2040097"/>
                    </a:cubicBezTo>
                    <a:lnTo>
                      <a:pt x="388498" y="1912199"/>
                    </a:lnTo>
                    <a:lnTo>
                      <a:pt x="665534" y="1635162"/>
                    </a:lnTo>
                    <a:lnTo>
                      <a:pt x="665534" y="2705078"/>
                    </a:lnTo>
                    <a:lnTo>
                      <a:pt x="130577" y="2170120"/>
                    </a:lnTo>
                    <a:close/>
                    <a:moveTo>
                      <a:pt x="388498" y="2170120"/>
                    </a:moveTo>
                    <a:cubicBezTo>
                      <a:pt x="388498" y="2144679"/>
                      <a:pt x="409183" y="2123947"/>
                      <a:pt x="434670" y="2123947"/>
                    </a:cubicBezTo>
                    <a:cubicBezTo>
                      <a:pt x="460158" y="2123947"/>
                      <a:pt x="480843" y="2144679"/>
                      <a:pt x="480843" y="2170120"/>
                    </a:cubicBezTo>
                    <a:cubicBezTo>
                      <a:pt x="480843" y="2195561"/>
                      <a:pt x="460158" y="2216293"/>
                      <a:pt x="434670" y="2216293"/>
                    </a:cubicBezTo>
                    <a:cubicBezTo>
                      <a:pt x="409183" y="2216293"/>
                      <a:pt x="388498" y="2195561"/>
                      <a:pt x="388498" y="2170120"/>
                    </a:cubicBezTo>
                    <a:close/>
                    <a:moveTo>
                      <a:pt x="2163702" y="2754575"/>
                    </a:moveTo>
                    <a:lnTo>
                      <a:pt x="2125425" y="2678021"/>
                    </a:lnTo>
                    <a:lnTo>
                      <a:pt x="2253046" y="2678021"/>
                    </a:lnTo>
                    <a:lnTo>
                      <a:pt x="2214769" y="2754575"/>
                    </a:lnTo>
                    <a:cubicBezTo>
                      <a:pt x="2205027" y="2774106"/>
                      <a:pt x="2173445" y="2774060"/>
                      <a:pt x="2163702" y="2754575"/>
                    </a:cubicBezTo>
                    <a:close/>
                    <a:moveTo>
                      <a:pt x="2599204" y="1438420"/>
                    </a:moveTo>
                    <a:lnTo>
                      <a:pt x="2448957" y="1569874"/>
                    </a:lnTo>
                    <a:lnTo>
                      <a:pt x="2327754" y="1569874"/>
                    </a:lnTo>
                    <a:lnTo>
                      <a:pt x="2327754" y="1200492"/>
                    </a:lnTo>
                    <a:lnTo>
                      <a:pt x="2373927" y="1200492"/>
                    </a:lnTo>
                    <a:cubicBezTo>
                      <a:pt x="2450296" y="1200492"/>
                      <a:pt x="2512445" y="1138343"/>
                      <a:pt x="2512445" y="1061974"/>
                    </a:cubicBezTo>
                    <a:cubicBezTo>
                      <a:pt x="2512445" y="985604"/>
                      <a:pt x="2450296" y="923455"/>
                      <a:pt x="2373927" y="923455"/>
                    </a:cubicBezTo>
                    <a:cubicBezTo>
                      <a:pt x="2297557" y="923455"/>
                      <a:pt x="2235408" y="985604"/>
                      <a:pt x="2235408" y="1061974"/>
                    </a:cubicBezTo>
                    <a:lnTo>
                      <a:pt x="2235408" y="1108146"/>
                    </a:lnTo>
                    <a:lnTo>
                      <a:pt x="2143063" y="1108146"/>
                    </a:lnTo>
                    <a:lnTo>
                      <a:pt x="2143063" y="1061974"/>
                    </a:lnTo>
                    <a:cubicBezTo>
                      <a:pt x="2143063" y="985604"/>
                      <a:pt x="2080914" y="923455"/>
                      <a:pt x="2004545" y="923455"/>
                    </a:cubicBezTo>
                    <a:cubicBezTo>
                      <a:pt x="1928175" y="923455"/>
                      <a:pt x="1866026" y="985604"/>
                      <a:pt x="1866026" y="1061974"/>
                    </a:cubicBezTo>
                    <a:cubicBezTo>
                      <a:pt x="1866026" y="1138343"/>
                      <a:pt x="1928175" y="1200492"/>
                      <a:pt x="2004545" y="1200492"/>
                    </a:cubicBezTo>
                    <a:lnTo>
                      <a:pt x="2050717" y="1200492"/>
                    </a:lnTo>
                    <a:lnTo>
                      <a:pt x="2050717" y="1569874"/>
                    </a:lnTo>
                    <a:lnTo>
                      <a:pt x="1929514" y="1569874"/>
                    </a:lnTo>
                    <a:lnTo>
                      <a:pt x="1779268" y="1438420"/>
                    </a:lnTo>
                    <a:cubicBezTo>
                      <a:pt x="1658341" y="1332546"/>
                      <a:pt x="1588990" y="1179714"/>
                      <a:pt x="1588990" y="1018987"/>
                    </a:cubicBezTo>
                    <a:cubicBezTo>
                      <a:pt x="1588990" y="711707"/>
                      <a:pt x="1838969" y="461728"/>
                      <a:pt x="2146249" y="461728"/>
                    </a:cubicBezTo>
                    <a:lnTo>
                      <a:pt x="2232176" y="461728"/>
                    </a:lnTo>
                    <a:cubicBezTo>
                      <a:pt x="2539502" y="461728"/>
                      <a:pt x="2789482" y="711707"/>
                      <a:pt x="2789482" y="1018987"/>
                    </a:cubicBezTo>
                    <a:cubicBezTo>
                      <a:pt x="2789482" y="1179714"/>
                      <a:pt x="2720130" y="1332546"/>
                      <a:pt x="2599204" y="1438420"/>
                    </a:cubicBezTo>
                    <a:close/>
                    <a:moveTo>
                      <a:pt x="2327754" y="1108146"/>
                    </a:moveTo>
                    <a:lnTo>
                      <a:pt x="2327754" y="1061974"/>
                    </a:lnTo>
                    <a:cubicBezTo>
                      <a:pt x="2327754" y="1036532"/>
                      <a:pt x="2348439" y="1015801"/>
                      <a:pt x="2373927" y="1015801"/>
                    </a:cubicBezTo>
                    <a:cubicBezTo>
                      <a:pt x="2399414" y="1015801"/>
                      <a:pt x="2420099" y="1036532"/>
                      <a:pt x="2420099" y="1061974"/>
                    </a:cubicBezTo>
                    <a:cubicBezTo>
                      <a:pt x="2420099" y="1087415"/>
                      <a:pt x="2399414" y="1108146"/>
                      <a:pt x="2373927" y="1108146"/>
                    </a:cubicBez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5C26FE2-11B0-4BE9-B276-46F2AE3FF14D}"/>
                  </a:ext>
                </a:extLst>
              </p:cNvPr>
              <p:cNvSpPr/>
              <p:nvPr/>
            </p:nvSpPr>
            <p:spPr>
              <a:xfrm>
                <a:off x="1531548" y="2726984"/>
                <a:ext cx="92345" cy="92345"/>
              </a:xfrm>
              <a:custGeom>
                <a:avLst/>
                <a:gdLst>
                  <a:gd name="connsiteX0" fmla="*/ 0 w 92345"/>
                  <a:gd name="connsiteY0" fmla="*/ 0 h 92345"/>
                  <a:gd name="connsiteX1" fmla="*/ 92346 w 92345"/>
                  <a:gd name="connsiteY1" fmla="*/ 0 h 92345"/>
                  <a:gd name="connsiteX2" fmla="*/ 92346 w 92345"/>
                  <a:gd name="connsiteY2" fmla="*/ 92346 h 92345"/>
                  <a:gd name="connsiteX3" fmla="*/ 0 w 92345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45" h="92345">
                    <a:moveTo>
                      <a:pt x="0" y="0"/>
                    </a:moveTo>
                    <a:lnTo>
                      <a:pt x="92346" y="0"/>
                    </a:lnTo>
                    <a:lnTo>
                      <a:pt x="92346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A86B02F-312D-4AC1-99F1-DB806AF2A323}"/>
                  </a:ext>
                </a:extLst>
              </p:cNvPr>
              <p:cNvSpPr/>
              <p:nvPr/>
            </p:nvSpPr>
            <p:spPr>
              <a:xfrm>
                <a:off x="1716240" y="2726984"/>
                <a:ext cx="92345" cy="92345"/>
              </a:xfrm>
              <a:custGeom>
                <a:avLst/>
                <a:gdLst>
                  <a:gd name="connsiteX0" fmla="*/ 0 w 92345"/>
                  <a:gd name="connsiteY0" fmla="*/ 0 h 92345"/>
                  <a:gd name="connsiteX1" fmla="*/ 92346 w 92345"/>
                  <a:gd name="connsiteY1" fmla="*/ 0 h 92345"/>
                  <a:gd name="connsiteX2" fmla="*/ 92346 w 92345"/>
                  <a:gd name="connsiteY2" fmla="*/ 92346 h 92345"/>
                  <a:gd name="connsiteX3" fmla="*/ 0 w 92345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45" h="92345">
                    <a:moveTo>
                      <a:pt x="0" y="0"/>
                    </a:moveTo>
                    <a:lnTo>
                      <a:pt x="92346" y="0"/>
                    </a:lnTo>
                    <a:lnTo>
                      <a:pt x="92346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AFE98B5-91C0-4480-8A2A-BC6DC25FF8FF}"/>
                  </a:ext>
                </a:extLst>
              </p:cNvPr>
              <p:cNvSpPr/>
              <p:nvPr/>
            </p:nvSpPr>
            <p:spPr>
              <a:xfrm>
                <a:off x="1346857" y="2726984"/>
                <a:ext cx="92345" cy="92345"/>
              </a:xfrm>
              <a:custGeom>
                <a:avLst/>
                <a:gdLst>
                  <a:gd name="connsiteX0" fmla="*/ 0 w 92345"/>
                  <a:gd name="connsiteY0" fmla="*/ 0 h 92345"/>
                  <a:gd name="connsiteX1" fmla="*/ 92346 w 92345"/>
                  <a:gd name="connsiteY1" fmla="*/ 0 h 92345"/>
                  <a:gd name="connsiteX2" fmla="*/ 92346 w 92345"/>
                  <a:gd name="connsiteY2" fmla="*/ 92346 h 92345"/>
                  <a:gd name="connsiteX3" fmla="*/ 0 w 92345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45" h="92345">
                    <a:moveTo>
                      <a:pt x="0" y="0"/>
                    </a:moveTo>
                    <a:lnTo>
                      <a:pt x="92346" y="0"/>
                    </a:lnTo>
                    <a:lnTo>
                      <a:pt x="92346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C316B7D-C451-462D-AC54-EBE87F51E3C7}"/>
                  </a:ext>
                </a:extLst>
              </p:cNvPr>
              <p:cNvSpPr/>
              <p:nvPr/>
            </p:nvSpPr>
            <p:spPr>
              <a:xfrm>
                <a:off x="-407707" y="2819329"/>
                <a:ext cx="554073" cy="554073"/>
              </a:xfrm>
              <a:custGeom>
                <a:avLst/>
                <a:gdLst>
                  <a:gd name="connsiteX0" fmla="*/ 554073 w 554073"/>
                  <a:gd name="connsiteY0" fmla="*/ 0 h 554073"/>
                  <a:gd name="connsiteX1" fmla="*/ 0 w 554073"/>
                  <a:gd name="connsiteY1" fmla="*/ 0 h 554073"/>
                  <a:gd name="connsiteX2" fmla="*/ 0 w 554073"/>
                  <a:gd name="connsiteY2" fmla="*/ 554073 h 554073"/>
                  <a:gd name="connsiteX3" fmla="*/ 554073 w 554073"/>
                  <a:gd name="connsiteY3" fmla="*/ 554073 h 554073"/>
                  <a:gd name="connsiteX4" fmla="*/ 461728 w 554073"/>
                  <a:gd name="connsiteY4" fmla="*/ 461728 h 554073"/>
                  <a:gd name="connsiteX5" fmla="*/ 92346 w 554073"/>
                  <a:gd name="connsiteY5" fmla="*/ 461728 h 554073"/>
                  <a:gd name="connsiteX6" fmla="*/ 92346 w 554073"/>
                  <a:gd name="connsiteY6" fmla="*/ 92346 h 554073"/>
                  <a:gd name="connsiteX7" fmla="*/ 461728 w 554073"/>
                  <a:gd name="connsiteY7" fmla="*/ 92346 h 55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4073" h="554073">
                    <a:moveTo>
                      <a:pt x="554073" y="0"/>
                    </a:moveTo>
                    <a:lnTo>
                      <a:pt x="0" y="0"/>
                    </a:lnTo>
                    <a:lnTo>
                      <a:pt x="0" y="554073"/>
                    </a:lnTo>
                    <a:lnTo>
                      <a:pt x="554073" y="554073"/>
                    </a:lnTo>
                    <a:close/>
                    <a:moveTo>
                      <a:pt x="461728" y="461728"/>
                    </a:moveTo>
                    <a:lnTo>
                      <a:pt x="92346" y="461728"/>
                    </a:lnTo>
                    <a:lnTo>
                      <a:pt x="92346" y="92346"/>
                    </a:lnTo>
                    <a:lnTo>
                      <a:pt x="461728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563DF9A-6471-48FA-AE05-D6BBA4CF0234}"/>
                  </a:ext>
                </a:extLst>
              </p:cNvPr>
              <p:cNvSpPr/>
              <p:nvPr/>
            </p:nvSpPr>
            <p:spPr>
              <a:xfrm>
                <a:off x="-407707" y="3465748"/>
                <a:ext cx="369382" cy="277036"/>
              </a:xfrm>
              <a:custGeom>
                <a:avLst/>
                <a:gdLst>
                  <a:gd name="connsiteX0" fmla="*/ 0 w 369382"/>
                  <a:gd name="connsiteY0" fmla="*/ 277037 h 277036"/>
                  <a:gd name="connsiteX1" fmla="*/ 369382 w 369382"/>
                  <a:gd name="connsiteY1" fmla="*/ 277037 h 277036"/>
                  <a:gd name="connsiteX2" fmla="*/ 369382 w 369382"/>
                  <a:gd name="connsiteY2" fmla="*/ 0 h 277036"/>
                  <a:gd name="connsiteX3" fmla="*/ 0 w 369382"/>
                  <a:gd name="connsiteY3" fmla="*/ 0 h 277036"/>
                  <a:gd name="connsiteX4" fmla="*/ 92346 w 369382"/>
                  <a:gd name="connsiteY4" fmla="*/ 92346 h 277036"/>
                  <a:gd name="connsiteX5" fmla="*/ 277037 w 369382"/>
                  <a:gd name="connsiteY5" fmla="*/ 92346 h 277036"/>
                  <a:gd name="connsiteX6" fmla="*/ 277037 w 369382"/>
                  <a:gd name="connsiteY6" fmla="*/ 184691 h 277036"/>
                  <a:gd name="connsiteX7" fmla="*/ 92346 w 369382"/>
                  <a:gd name="connsiteY7" fmla="*/ 184691 h 27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9382" h="277036">
                    <a:moveTo>
                      <a:pt x="0" y="277037"/>
                    </a:moveTo>
                    <a:lnTo>
                      <a:pt x="369382" y="277037"/>
                    </a:lnTo>
                    <a:lnTo>
                      <a:pt x="369382" y="0"/>
                    </a:lnTo>
                    <a:lnTo>
                      <a:pt x="0" y="0"/>
                    </a:lnTo>
                    <a:close/>
                    <a:moveTo>
                      <a:pt x="92346" y="92346"/>
                    </a:moveTo>
                    <a:lnTo>
                      <a:pt x="277037" y="92346"/>
                    </a:lnTo>
                    <a:lnTo>
                      <a:pt x="277037" y="184691"/>
                    </a:lnTo>
                    <a:lnTo>
                      <a:pt x="92346" y="184691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2BD4459-F51C-46DB-9ACF-3B39D5B436BC}"/>
                  </a:ext>
                </a:extLst>
              </p:cNvPr>
              <p:cNvSpPr/>
              <p:nvPr/>
            </p:nvSpPr>
            <p:spPr>
              <a:xfrm>
                <a:off x="54020" y="3465748"/>
                <a:ext cx="369382" cy="277036"/>
              </a:xfrm>
              <a:custGeom>
                <a:avLst/>
                <a:gdLst>
                  <a:gd name="connsiteX0" fmla="*/ 0 w 369382"/>
                  <a:gd name="connsiteY0" fmla="*/ 277037 h 277036"/>
                  <a:gd name="connsiteX1" fmla="*/ 369382 w 369382"/>
                  <a:gd name="connsiteY1" fmla="*/ 277037 h 277036"/>
                  <a:gd name="connsiteX2" fmla="*/ 369382 w 369382"/>
                  <a:gd name="connsiteY2" fmla="*/ 0 h 277036"/>
                  <a:gd name="connsiteX3" fmla="*/ 0 w 369382"/>
                  <a:gd name="connsiteY3" fmla="*/ 0 h 277036"/>
                  <a:gd name="connsiteX4" fmla="*/ 92346 w 369382"/>
                  <a:gd name="connsiteY4" fmla="*/ 92346 h 277036"/>
                  <a:gd name="connsiteX5" fmla="*/ 277037 w 369382"/>
                  <a:gd name="connsiteY5" fmla="*/ 92346 h 277036"/>
                  <a:gd name="connsiteX6" fmla="*/ 277037 w 369382"/>
                  <a:gd name="connsiteY6" fmla="*/ 184691 h 277036"/>
                  <a:gd name="connsiteX7" fmla="*/ 92346 w 369382"/>
                  <a:gd name="connsiteY7" fmla="*/ 184691 h 27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9382" h="277036">
                    <a:moveTo>
                      <a:pt x="0" y="277037"/>
                    </a:moveTo>
                    <a:lnTo>
                      <a:pt x="369382" y="277037"/>
                    </a:lnTo>
                    <a:lnTo>
                      <a:pt x="369382" y="0"/>
                    </a:lnTo>
                    <a:lnTo>
                      <a:pt x="0" y="0"/>
                    </a:lnTo>
                    <a:close/>
                    <a:moveTo>
                      <a:pt x="92346" y="92346"/>
                    </a:moveTo>
                    <a:lnTo>
                      <a:pt x="277037" y="92346"/>
                    </a:lnTo>
                    <a:lnTo>
                      <a:pt x="277037" y="184691"/>
                    </a:lnTo>
                    <a:lnTo>
                      <a:pt x="92346" y="184691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113B320-8603-40AF-82A5-02A0649D7D84}"/>
                  </a:ext>
                </a:extLst>
              </p:cNvPr>
              <p:cNvSpPr/>
              <p:nvPr/>
            </p:nvSpPr>
            <p:spPr>
              <a:xfrm>
                <a:off x="238711" y="2819329"/>
                <a:ext cx="184691" cy="92345"/>
              </a:xfrm>
              <a:custGeom>
                <a:avLst/>
                <a:gdLst>
                  <a:gd name="connsiteX0" fmla="*/ 0 w 184691"/>
                  <a:gd name="connsiteY0" fmla="*/ 0 h 92345"/>
                  <a:gd name="connsiteX1" fmla="*/ 184691 w 184691"/>
                  <a:gd name="connsiteY1" fmla="*/ 0 h 92345"/>
                  <a:gd name="connsiteX2" fmla="*/ 184691 w 184691"/>
                  <a:gd name="connsiteY2" fmla="*/ 92346 h 92345"/>
                  <a:gd name="connsiteX3" fmla="*/ 0 w 184691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691" h="92345">
                    <a:moveTo>
                      <a:pt x="0" y="0"/>
                    </a:moveTo>
                    <a:lnTo>
                      <a:pt x="184691" y="0"/>
                    </a:lnTo>
                    <a:lnTo>
                      <a:pt x="184691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08FF0A5-805C-4444-A881-8DEBA7A505FB}"/>
                  </a:ext>
                </a:extLst>
              </p:cNvPr>
              <p:cNvSpPr/>
              <p:nvPr/>
            </p:nvSpPr>
            <p:spPr>
              <a:xfrm>
                <a:off x="515748" y="2819329"/>
                <a:ext cx="554073" cy="92345"/>
              </a:xfrm>
              <a:custGeom>
                <a:avLst/>
                <a:gdLst>
                  <a:gd name="connsiteX0" fmla="*/ 0 w 554073"/>
                  <a:gd name="connsiteY0" fmla="*/ 0 h 92345"/>
                  <a:gd name="connsiteX1" fmla="*/ 554073 w 554073"/>
                  <a:gd name="connsiteY1" fmla="*/ 0 h 92345"/>
                  <a:gd name="connsiteX2" fmla="*/ 554073 w 554073"/>
                  <a:gd name="connsiteY2" fmla="*/ 92346 h 92345"/>
                  <a:gd name="connsiteX3" fmla="*/ 0 w 554073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4073" h="92345">
                    <a:moveTo>
                      <a:pt x="0" y="0"/>
                    </a:moveTo>
                    <a:lnTo>
                      <a:pt x="554073" y="0"/>
                    </a:lnTo>
                    <a:lnTo>
                      <a:pt x="554073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9D64FB7-0019-4061-A278-5EB38A23F687}"/>
                  </a:ext>
                </a:extLst>
              </p:cNvPr>
              <p:cNvSpPr/>
              <p:nvPr/>
            </p:nvSpPr>
            <p:spPr>
              <a:xfrm>
                <a:off x="238711" y="3004020"/>
                <a:ext cx="831109" cy="92345"/>
              </a:xfrm>
              <a:custGeom>
                <a:avLst/>
                <a:gdLst>
                  <a:gd name="connsiteX0" fmla="*/ 0 w 831109"/>
                  <a:gd name="connsiteY0" fmla="*/ 0 h 92345"/>
                  <a:gd name="connsiteX1" fmla="*/ 831110 w 831109"/>
                  <a:gd name="connsiteY1" fmla="*/ 0 h 92345"/>
                  <a:gd name="connsiteX2" fmla="*/ 831110 w 831109"/>
                  <a:gd name="connsiteY2" fmla="*/ 92346 h 92345"/>
                  <a:gd name="connsiteX3" fmla="*/ 0 w 831109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1109" h="92345">
                    <a:moveTo>
                      <a:pt x="0" y="0"/>
                    </a:moveTo>
                    <a:lnTo>
                      <a:pt x="831110" y="0"/>
                    </a:lnTo>
                    <a:lnTo>
                      <a:pt x="831110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8B8E96D-313D-4D32-B97A-EE7194AC2C5B}"/>
                  </a:ext>
                </a:extLst>
              </p:cNvPr>
              <p:cNvSpPr/>
              <p:nvPr/>
            </p:nvSpPr>
            <p:spPr>
              <a:xfrm>
                <a:off x="238711" y="3188711"/>
                <a:ext cx="369382" cy="92345"/>
              </a:xfrm>
              <a:custGeom>
                <a:avLst/>
                <a:gdLst>
                  <a:gd name="connsiteX0" fmla="*/ 0 w 369382"/>
                  <a:gd name="connsiteY0" fmla="*/ 0 h 92345"/>
                  <a:gd name="connsiteX1" fmla="*/ 369382 w 369382"/>
                  <a:gd name="connsiteY1" fmla="*/ 0 h 92345"/>
                  <a:gd name="connsiteX2" fmla="*/ 369382 w 369382"/>
                  <a:gd name="connsiteY2" fmla="*/ 92346 h 92345"/>
                  <a:gd name="connsiteX3" fmla="*/ 0 w 369382"/>
                  <a:gd name="connsiteY3" fmla="*/ 92346 h 9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9382" h="92345">
                    <a:moveTo>
                      <a:pt x="0" y="0"/>
                    </a:moveTo>
                    <a:lnTo>
                      <a:pt x="369382" y="0"/>
                    </a:lnTo>
                    <a:lnTo>
                      <a:pt x="369382" y="92346"/>
                    </a:lnTo>
                    <a:lnTo>
                      <a:pt x="0" y="92346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4FBB9FC-EE3A-4894-A623-3B4C393CD032}"/>
                  </a:ext>
                </a:extLst>
              </p:cNvPr>
              <p:cNvSpPr/>
              <p:nvPr/>
            </p:nvSpPr>
            <p:spPr>
              <a:xfrm rot="-1593903">
                <a:off x="514800" y="4494487"/>
                <a:ext cx="92301" cy="619157"/>
              </a:xfrm>
              <a:custGeom>
                <a:avLst/>
                <a:gdLst>
                  <a:gd name="connsiteX0" fmla="*/ 0 w 92301"/>
                  <a:gd name="connsiteY0" fmla="*/ 0 h 619157"/>
                  <a:gd name="connsiteX1" fmla="*/ 92301 w 92301"/>
                  <a:gd name="connsiteY1" fmla="*/ 0 h 619157"/>
                  <a:gd name="connsiteX2" fmla="*/ 92301 w 92301"/>
                  <a:gd name="connsiteY2" fmla="*/ 619158 h 619157"/>
                  <a:gd name="connsiteX3" fmla="*/ 0 w 92301"/>
                  <a:gd name="connsiteY3" fmla="*/ 619158 h 6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01" h="619157">
                    <a:moveTo>
                      <a:pt x="0" y="0"/>
                    </a:moveTo>
                    <a:lnTo>
                      <a:pt x="92301" y="0"/>
                    </a:lnTo>
                    <a:lnTo>
                      <a:pt x="92301" y="619158"/>
                    </a:lnTo>
                    <a:lnTo>
                      <a:pt x="0" y="619158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CA5EB7A-21E5-4DE1-929D-22160C05BB74}"/>
                  </a:ext>
                </a:extLst>
              </p:cNvPr>
              <p:cNvSpPr/>
              <p:nvPr/>
            </p:nvSpPr>
            <p:spPr>
              <a:xfrm rot="-1593903">
                <a:off x="745525" y="4494533"/>
                <a:ext cx="92301" cy="619157"/>
              </a:xfrm>
              <a:custGeom>
                <a:avLst/>
                <a:gdLst>
                  <a:gd name="connsiteX0" fmla="*/ 0 w 92301"/>
                  <a:gd name="connsiteY0" fmla="*/ 0 h 619157"/>
                  <a:gd name="connsiteX1" fmla="*/ 92301 w 92301"/>
                  <a:gd name="connsiteY1" fmla="*/ 0 h 619157"/>
                  <a:gd name="connsiteX2" fmla="*/ 92301 w 92301"/>
                  <a:gd name="connsiteY2" fmla="*/ 619158 h 619157"/>
                  <a:gd name="connsiteX3" fmla="*/ 0 w 92301"/>
                  <a:gd name="connsiteY3" fmla="*/ 619158 h 6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01" h="619157">
                    <a:moveTo>
                      <a:pt x="0" y="0"/>
                    </a:moveTo>
                    <a:lnTo>
                      <a:pt x="92301" y="0"/>
                    </a:lnTo>
                    <a:lnTo>
                      <a:pt x="92301" y="619158"/>
                    </a:lnTo>
                    <a:lnTo>
                      <a:pt x="0" y="619158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1FC4904-93E2-4AAA-9B91-0EB00DE61E08}"/>
                  </a:ext>
                </a:extLst>
              </p:cNvPr>
              <p:cNvSpPr/>
              <p:nvPr/>
            </p:nvSpPr>
            <p:spPr>
              <a:xfrm rot="-1593903">
                <a:off x="976297" y="4494579"/>
                <a:ext cx="92301" cy="619157"/>
              </a:xfrm>
              <a:custGeom>
                <a:avLst/>
                <a:gdLst>
                  <a:gd name="connsiteX0" fmla="*/ 0 w 92301"/>
                  <a:gd name="connsiteY0" fmla="*/ 0 h 619157"/>
                  <a:gd name="connsiteX1" fmla="*/ 92301 w 92301"/>
                  <a:gd name="connsiteY1" fmla="*/ 0 h 619157"/>
                  <a:gd name="connsiteX2" fmla="*/ 92301 w 92301"/>
                  <a:gd name="connsiteY2" fmla="*/ 619158 h 619157"/>
                  <a:gd name="connsiteX3" fmla="*/ 0 w 92301"/>
                  <a:gd name="connsiteY3" fmla="*/ 619158 h 619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01" h="619157">
                    <a:moveTo>
                      <a:pt x="0" y="0"/>
                    </a:moveTo>
                    <a:lnTo>
                      <a:pt x="92301" y="0"/>
                    </a:lnTo>
                    <a:lnTo>
                      <a:pt x="92301" y="619158"/>
                    </a:lnTo>
                    <a:lnTo>
                      <a:pt x="0" y="619158"/>
                    </a:lnTo>
                    <a:close/>
                  </a:path>
                </a:pathLst>
              </a:custGeom>
              <a:grpFill/>
              <a:ln w="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BFFE1255-080D-486B-BFD8-F8685201D877}"/>
              </a:ext>
            </a:extLst>
          </p:cNvPr>
          <p:cNvGrpSpPr/>
          <p:nvPr/>
        </p:nvGrpSpPr>
        <p:grpSpPr>
          <a:xfrm>
            <a:off x="695325" y="2042942"/>
            <a:ext cx="5787749" cy="1310127"/>
            <a:chOff x="695325" y="2319167"/>
            <a:chExt cx="5787749" cy="1310127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98B94F3-8CFF-4A0D-94BB-299178643430}"/>
                </a:ext>
              </a:extLst>
            </p:cNvPr>
            <p:cNvGrpSpPr/>
            <p:nvPr/>
          </p:nvGrpSpPr>
          <p:grpSpPr>
            <a:xfrm>
              <a:off x="1437128" y="2319167"/>
              <a:ext cx="4997835" cy="1122455"/>
              <a:chOff x="615280" y="2803747"/>
              <a:chExt cx="4997835" cy="1122455"/>
            </a:xfrm>
          </p:grpSpPr>
          <p:sp>
            <p:nvSpPr>
              <p:cNvPr id="61" name="object 4">
                <a:extLst>
                  <a:ext uri="{FF2B5EF4-FFF2-40B4-BE49-F238E27FC236}">
                    <a16:creationId xmlns:a16="http://schemas.microsoft.com/office/drawing/2014/main" id="{D2616771-5800-4987-A06D-AAE09DDA92D6}"/>
                  </a:ext>
                </a:extLst>
              </p:cNvPr>
              <p:cNvSpPr txBox="1"/>
              <p:nvPr/>
            </p:nvSpPr>
            <p:spPr>
              <a:xfrm>
                <a:off x="624656" y="2803747"/>
                <a:ext cx="2074048" cy="47179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>
                    <a:srgbClr val="EA7900"/>
                  </a:buClr>
                  <a:buSzTx/>
                  <a:buFontTx/>
                  <a:buNone/>
                  <a:tabLst>
                    <a:tab pos="393065" algn="l"/>
                    <a:tab pos="393700" algn="l"/>
                  </a:tabLst>
                  <a:defRPr/>
                </a:pPr>
                <a:r>
                  <a:rPr kumimoji="0" lang="zh-CN" altLang="en-US" sz="28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FEAC51"/>
                    </a:solidFill>
                    <a:effectLst/>
                    <a:uLnTx/>
                    <a:uFillTx/>
                    <a:latin typeface="字体圈欣意冠黑体2.0"/>
                    <a:ea typeface="字体圈欣意冠黑体2.0"/>
                    <a:cs typeface="微软雅黑"/>
                  </a:rPr>
                  <a:t>占消费比重高</a:t>
                </a:r>
                <a:endPara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EAC51"/>
                  </a:solidFill>
                  <a:effectLst/>
                  <a:uLnTx/>
                  <a:uFillTx/>
                  <a:latin typeface="字体圈欣意冠黑体2.0"/>
                  <a:ea typeface="字体圈欣意冠黑体2.0"/>
                  <a:cs typeface="微软雅黑"/>
                </a:endParaRPr>
              </a:p>
            </p:txBody>
          </p:sp>
          <p:sp>
            <p:nvSpPr>
              <p:cNvPr id="42" name="object 4">
                <a:extLst>
                  <a:ext uri="{FF2B5EF4-FFF2-40B4-BE49-F238E27FC236}">
                    <a16:creationId xmlns:a16="http://schemas.microsoft.com/office/drawing/2014/main" id="{41987CA6-34C1-4425-9C85-3BD26290B8A0}"/>
                  </a:ext>
                </a:extLst>
              </p:cNvPr>
              <p:cNvSpPr txBox="1"/>
              <p:nvPr/>
            </p:nvSpPr>
            <p:spPr>
              <a:xfrm>
                <a:off x="615280" y="3337386"/>
                <a:ext cx="4997835" cy="58881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508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>
                    <a:srgbClr val="EA7900"/>
                  </a:buClr>
                  <a:buSzTx/>
                  <a:buFontTx/>
                  <a:buNone/>
                  <a:tabLst>
                    <a:tab pos="393065" algn="l"/>
                    <a:tab pos="393700" algn="l"/>
                  </a:tabLst>
                  <a:defRPr/>
                </a:pP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宠物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生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命周</a:t>
                </a:r>
                <a:r>
                  <a:rPr kumimoji="0" lang="zh-CN" altLang="en-US" sz="1600" b="0" i="0" u="none" strike="noStrike" kern="1200" cap="none" spc="8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期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的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一大必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需</a:t>
                </a:r>
                <a:r>
                  <a:rPr kumimoji="0" lang="zh-CN" altLang="en-US" sz="1600" b="0" i="0" u="none" strike="noStrike" kern="1200" cap="none" spc="6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品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，具有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高频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次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、强</a:t>
                </a:r>
                <a:r>
                  <a:rPr kumimoji="0" lang="zh-CN" altLang="en-US" sz="1600" b="0" i="0" u="none" strike="noStrike" kern="1200" cap="none" spc="6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刚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需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、高</a:t>
                </a:r>
                <a:r>
                  <a:rPr kumimoji="0" lang="zh-CN" altLang="en-US" sz="1600" b="0" i="0" u="none" strike="noStrike" kern="1200" cap="none" spc="6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复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购率</a:t>
                </a:r>
                <a:r>
                  <a:rPr kumimoji="0" lang="zh-CN" altLang="en-US" sz="1600" b="0" i="0" u="none" strike="noStrike" kern="1200" cap="none" spc="6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特点，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是</a:t>
                </a:r>
                <a:r>
                  <a:rPr kumimoji="0" lang="zh-CN" altLang="en-US" sz="1600" b="0" i="0" u="none" strike="noStrike" kern="1200" cap="none" spc="6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整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个</a:t>
                </a:r>
                <a:r>
                  <a:rPr kumimoji="0" lang="zh-CN" altLang="en-US" sz="1600" b="0" i="0" u="none" strike="noStrike" kern="1200" cap="none" spc="6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宠物</a:t>
                </a:r>
                <a:r>
                  <a:rPr kumimoji="0" lang="zh-CN" altLang="en-US" sz="1600" b="0" i="0" u="none" strike="noStrike" kern="1200" cap="none" spc="-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消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费结构中最重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要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的领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域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C0F4749E-9149-44F6-9E12-58B663C2495E}"/>
                </a:ext>
              </a:extLst>
            </p:cNvPr>
            <p:cNvGrpSpPr/>
            <p:nvPr/>
          </p:nvGrpSpPr>
          <p:grpSpPr>
            <a:xfrm>
              <a:off x="714651" y="2407175"/>
              <a:ext cx="588816" cy="588816"/>
              <a:chOff x="3267729" y="1572852"/>
              <a:chExt cx="588816" cy="588816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FD4830C1-264A-48CF-889B-A874C7FA1A4E}"/>
                  </a:ext>
                </a:extLst>
              </p:cNvPr>
              <p:cNvSpPr/>
              <p:nvPr/>
            </p:nvSpPr>
            <p:spPr>
              <a:xfrm>
                <a:off x="3267729" y="1572852"/>
                <a:ext cx="588816" cy="58881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78" name="图形 5">
                <a:extLst>
                  <a:ext uri="{FF2B5EF4-FFF2-40B4-BE49-F238E27FC236}">
                    <a16:creationId xmlns:a16="http://schemas.microsoft.com/office/drawing/2014/main" id="{A1555144-2209-4116-B4FE-D82D2DC15555}"/>
                  </a:ext>
                </a:extLst>
              </p:cNvPr>
              <p:cNvGrpSpPr/>
              <p:nvPr/>
            </p:nvGrpSpPr>
            <p:grpSpPr>
              <a:xfrm>
                <a:off x="3369474" y="1674597"/>
                <a:ext cx="385326" cy="385326"/>
                <a:chOff x="6886512" y="2492445"/>
                <a:chExt cx="2877448" cy="2877448"/>
              </a:xfrm>
              <a:solidFill>
                <a:schemeClr val="bg1"/>
              </a:solidFill>
            </p:grpSpPr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C86B5FCF-C143-42AA-A5BF-8400570761D1}"/>
                    </a:ext>
                  </a:extLst>
                </p:cNvPr>
                <p:cNvSpPr/>
                <p:nvPr/>
              </p:nvSpPr>
              <p:spPr>
                <a:xfrm>
                  <a:off x="8928572" y="2492445"/>
                  <a:ext cx="649746" cy="1299492"/>
                </a:xfrm>
                <a:custGeom>
                  <a:avLst/>
                  <a:gdLst>
                    <a:gd name="connsiteX0" fmla="*/ 92821 w 649746"/>
                    <a:gd name="connsiteY0" fmla="*/ 92821 h 1299492"/>
                    <a:gd name="connsiteX1" fmla="*/ 556925 w 649746"/>
                    <a:gd name="connsiteY1" fmla="*/ 92821 h 1299492"/>
                    <a:gd name="connsiteX2" fmla="*/ 556925 w 649746"/>
                    <a:gd name="connsiteY2" fmla="*/ 1299493 h 1299492"/>
                    <a:gd name="connsiteX3" fmla="*/ 649746 w 649746"/>
                    <a:gd name="connsiteY3" fmla="*/ 1299493 h 1299492"/>
                    <a:gd name="connsiteX4" fmla="*/ 649746 w 649746"/>
                    <a:gd name="connsiteY4" fmla="*/ 0 h 1299492"/>
                    <a:gd name="connsiteX5" fmla="*/ 0 w 649746"/>
                    <a:gd name="connsiteY5" fmla="*/ 0 h 1299492"/>
                    <a:gd name="connsiteX6" fmla="*/ 0 w 649746"/>
                    <a:gd name="connsiteY6" fmla="*/ 1206672 h 1299492"/>
                    <a:gd name="connsiteX7" fmla="*/ 92821 w 649746"/>
                    <a:gd name="connsiteY7" fmla="*/ 1206672 h 1299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9746" h="1299492">
                      <a:moveTo>
                        <a:pt x="92821" y="92821"/>
                      </a:moveTo>
                      <a:lnTo>
                        <a:pt x="556925" y="92821"/>
                      </a:lnTo>
                      <a:lnTo>
                        <a:pt x="556925" y="1299493"/>
                      </a:lnTo>
                      <a:lnTo>
                        <a:pt x="649746" y="1299493"/>
                      </a:lnTo>
                      <a:lnTo>
                        <a:pt x="649746" y="0"/>
                      </a:lnTo>
                      <a:lnTo>
                        <a:pt x="0" y="0"/>
                      </a:lnTo>
                      <a:lnTo>
                        <a:pt x="0" y="1206672"/>
                      </a:lnTo>
                      <a:lnTo>
                        <a:pt x="92821" y="1206672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21E6D96-815C-4002-840E-7E4BF08BAD1A}"/>
                    </a:ext>
                  </a:extLst>
                </p:cNvPr>
                <p:cNvSpPr/>
                <p:nvPr/>
              </p:nvSpPr>
              <p:spPr>
                <a:xfrm>
                  <a:off x="7072154" y="2863729"/>
                  <a:ext cx="649746" cy="1299492"/>
                </a:xfrm>
                <a:custGeom>
                  <a:avLst/>
                  <a:gdLst>
                    <a:gd name="connsiteX0" fmla="*/ 92821 w 649746"/>
                    <a:gd name="connsiteY0" fmla="*/ 92821 h 1299492"/>
                    <a:gd name="connsiteX1" fmla="*/ 556925 w 649746"/>
                    <a:gd name="connsiteY1" fmla="*/ 92821 h 1299492"/>
                    <a:gd name="connsiteX2" fmla="*/ 556925 w 649746"/>
                    <a:gd name="connsiteY2" fmla="*/ 1299493 h 1299492"/>
                    <a:gd name="connsiteX3" fmla="*/ 649746 w 649746"/>
                    <a:gd name="connsiteY3" fmla="*/ 1299493 h 1299492"/>
                    <a:gd name="connsiteX4" fmla="*/ 649746 w 649746"/>
                    <a:gd name="connsiteY4" fmla="*/ 0 h 1299492"/>
                    <a:gd name="connsiteX5" fmla="*/ 0 w 649746"/>
                    <a:gd name="connsiteY5" fmla="*/ 0 h 1299492"/>
                    <a:gd name="connsiteX6" fmla="*/ 0 w 649746"/>
                    <a:gd name="connsiteY6" fmla="*/ 1206672 h 1299492"/>
                    <a:gd name="connsiteX7" fmla="*/ 92821 w 649746"/>
                    <a:gd name="connsiteY7" fmla="*/ 1206672 h 1299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9746" h="1299492">
                      <a:moveTo>
                        <a:pt x="92821" y="92821"/>
                      </a:moveTo>
                      <a:lnTo>
                        <a:pt x="556925" y="92821"/>
                      </a:lnTo>
                      <a:lnTo>
                        <a:pt x="556925" y="1299493"/>
                      </a:lnTo>
                      <a:lnTo>
                        <a:pt x="649746" y="1299493"/>
                      </a:lnTo>
                      <a:lnTo>
                        <a:pt x="649746" y="0"/>
                      </a:lnTo>
                      <a:lnTo>
                        <a:pt x="0" y="0"/>
                      </a:lnTo>
                      <a:lnTo>
                        <a:pt x="0" y="1206672"/>
                      </a:lnTo>
                      <a:lnTo>
                        <a:pt x="92821" y="1206672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62268C82-9E7C-4854-96B3-865D9B1ABB2D}"/>
                    </a:ext>
                  </a:extLst>
                </p:cNvPr>
                <p:cNvSpPr/>
                <p:nvPr/>
              </p:nvSpPr>
              <p:spPr>
                <a:xfrm>
                  <a:off x="8000363" y="2678087"/>
                  <a:ext cx="649746" cy="1299492"/>
                </a:xfrm>
                <a:custGeom>
                  <a:avLst/>
                  <a:gdLst>
                    <a:gd name="connsiteX0" fmla="*/ 92821 w 649746"/>
                    <a:gd name="connsiteY0" fmla="*/ 92821 h 1299492"/>
                    <a:gd name="connsiteX1" fmla="*/ 556925 w 649746"/>
                    <a:gd name="connsiteY1" fmla="*/ 92821 h 1299492"/>
                    <a:gd name="connsiteX2" fmla="*/ 556925 w 649746"/>
                    <a:gd name="connsiteY2" fmla="*/ 1299493 h 1299492"/>
                    <a:gd name="connsiteX3" fmla="*/ 649746 w 649746"/>
                    <a:gd name="connsiteY3" fmla="*/ 1299493 h 1299492"/>
                    <a:gd name="connsiteX4" fmla="*/ 649746 w 649746"/>
                    <a:gd name="connsiteY4" fmla="*/ 0 h 1299492"/>
                    <a:gd name="connsiteX5" fmla="*/ 0 w 649746"/>
                    <a:gd name="connsiteY5" fmla="*/ 0 h 1299492"/>
                    <a:gd name="connsiteX6" fmla="*/ 0 w 649746"/>
                    <a:gd name="connsiteY6" fmla="*/ 1206672 h 1299492"/>
                    <a:gd name="connsiteX7" fmla="*/ 92821 w 649746"/>
                    <a:gd name="connsiteY7" fmla="*/ 1206672 h 1299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9746" h="1299492">
                      <a:moveTo>
                        <a:pt x="92821" y="92821"/>
                      </a:moveTo>
                      <a:lnTo>
                        <a:pt x="556925" y="92821"/>
                      </a:lnTo>
                      <a:lnTo>
                        <a:pt x="556925" y="1299493"/>
                      </a:lnTo>
                      <a:lnTo>
                        <a:pt x="649746" y="1299493"/>
                      </a:lnTo>
                      <a:lnTo>
                        <a:pt x="649746" y="0"/>
                      </a:lnTo>
                      <a:lnTo>
                        <a:pt x="0" y="0"/>
                      </a:lnTo>
                      <a:lnTo>
                        <a:pt x="0" y="1206672"/>
                      </a:lnTo>
                      <a:lnTo>
                        <a:pt x="92821" y="1206672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2A77DBA3-6868-4478-9992-B2B09B59392C}"/>
                    </a:ext>
                  </a:extLst>
                </p:cNvPr>
                <p:cNvSpPr/>
                <p:nvPr/>
              </p:nvSpPr>
              <p:spPr>
                <a:xfrm>
                  <a:off x="6886512" y="3420654"/>
                  <a:ext cx="2877448" cy="1949239"/>
                </a:xfrm>
                <a:custGeom>
                  <a:avLst/>
                  <a:gdLst>
                    <a:gd name="connsiteX0" fmla="*/ 2779754 w 2877448"/>
                    <a:gd name="connsiteY0" fmla="*/ 1856418 h 1949239"/>
                    <a:gd name="connsiteX1" fmla="*/ 2693292 w 2877448"/>
                    <a:gd name="connsiteY1" fmla="*/ 1078115 h 1949239"/>
                    <a:gd name="connsiteX2" fmla="*/ 2784627 w 2877448"/>
                    <a:gd name="connsiteY2" fmla="*/ 760899 h 1949239"/>
                    <a:gd name="connsiteX3" fmla="*/ 2784627 w 2877448"/>
                    <a:gd name="connsiteY3" fmla="*/ 696157 h 1949239"/>
                    <a:gd name="connsiteX4" fmla="*/ 2552575 w 2877448"/>
                    <a:gd name="connsiteY4" fmla="*/ 464105 h 1949239"/>
                    <a:gd name="connsiteX5" fmla="*/ 2506118 w 2877448"/>
                    <a:gd name="connsiteY5" fmla="*/ 464105 h 1949239"/>
                    <a:gd name="connsiteX6" fmla="*/ 2505701 w 2877448"/>
                    <a:gd name="connsiteY6" fmla="*/ 136818 h 1949239"/>
                    <a:gd name="connsiteX7" fmla="*/ 2465880 w 2877448"/>
                    <a:gd name="connsiteY7" fmla="*/ 40099 h 1949239"/>
                    <a:gd name="connsiteX8" fmla="*/ 2366933 w 2877448"/>
                    <a:gd name="connsiteY8" fmla="*/ 0 h 1949239"/>
                    <a:gd name="connsiteX9" fmla="*/ 2227238 w 2877448"/>
                    <a:gd name="connsiteY9" fmla="*/ 139742 h 1949239"/>
                    <a:gd name="connsiteX10" fmla="*/ 2227702 w 2877448"/>
                    <a:gd name="connsiteY10" fmla="*/ 545973 h 1949239"/>
                    <a:gd name="connsiteX11" fmla="*/ 2207049 w 2877448"/>
                    <a:gd name="connsiteY11" fmla="*/ 551031 h 1949239"/>
                    <a:gd name="connsiteX12" fmla="*/ 2184169 w 2877448"/>
                    <a:gd name="connsiteY12" fmla="*/ 503368 h 1949239"/>
                    <a:gd name="connsiteX13" fmla="*/ 1974579 w 2877448"/>
                    <a:gd name="connsiteY13" fmla="*/ 371284 h 1949239"/>
                    <a:gd name="connsiteX14" fmla="*/ 1974301 w 2877448"/>
                    <a:gd name="connsiteY14" fmla="*/ 371284 h 1949239"/>
                    <a:gd name="connsiteX15" fmla="*/ 1890948 w 2877448"/>
                    <a:gd name="connsiteY15" fmla="*/ 405674 h 1949239"/>
                    <a:gd name="connsiteX16" fmla="*/ 1856418 w 2877448"/>
                    <a:gd name="connsiteY16" fmla="*/ 488934 h 1949239"/>
                    <a:gd name="connsiteX17" fmla="*/ 1876189 w 2877448"/>
                    <a:gd name="connsiteY17" fmla="*/ 554187 h 1949239"/>
                    <a:gd name="connsiteX18" fmla="*/ 1970309 w 2877448"/>
                    <a:gd name="connsiteY18" fmla="*/ 800627 h 1949239"/>
                    <a:gd name="connsiteX19" fmla="*/ 1975554 w 2877448"/>
                    <a:gd name="connsiteY19" fmla="*/ 837384 h 1949239"/>
                    <a:gd name="connsiteX20" fmla="*/ 2132050 w 2877448"/>
                    <a:gd name="connsiteY20" fmla="*/ 1089996 h 1949239"/>
                    <a:gd name="connsiteX21" fmla="*/ 2046933 w 2877448"/>
                    <a:gd name="connsiteY21" fmla="*/ 1856418 h 1949239"/>
                    <a:gd name="connsiteX22" fmla="*/ 1850292 w 2877448"/>
                    <a:gd name="connsiteY22" fmla="*/ 1856418 h 1949239"/>
                    <a:gd name="connsiteX23" fmla="*/ 1765547 w 2877448"/>
                    <a:gd name="connsiteY23" fmla="*/ 1263061 h 1949239"/>
                    <a:gd name="connsiteX24" fmla="*/ 1856465 w 2877448"/>
                    <a:gd name="connsiteY24" fmla="*/ 946541 h 1949239"/>
                    <a:gd name="connsiteX25" fmla="*/ 1856465 w 2877448"/>
                    <a:gd name="connsiteY25" fmla="*/ 881799 h 1949239"/>
                    <a:gd name="connsiteX26" fmla="*/ 1624412 w 2877448"/>
                    <a:gd name="connsiteY26" fmla="*/ 649746 h 1949239"/>
                    <a:gd name="connsiteX27" fmla="*/ 1577955 w 2877448"/>
                    <a:gd name="connsiteY27" fmla="*/ 649746 h 1949239"/>
                    <a:gd name="connsiteX28" fmla="*/ 1577538 w 2877448"/>
                    <a:gd name="connsiteY28" fmla="*/ 322460 h 1949239"/>
                    <a:gd name="connsiteX29" fmla="*/ 1537718 w 2877448"/>
                    <a:gd name="connsiteY29" fmla="*/ 225740 h 1949239"/>
                    <a:gd name="connsiteX30" fmla="*/ 1438724 w 2877448"/>
                    <a:gd name="connsiteY30" fmla="*/ 185642 h 1949239"/>
                    <a:gd name="connsiteX31" fmla="*/ 1299029 w 2877448"/>
                    <a:gd name="connsiteY31" fmla="*/ 325384 h 1949239"/>
                    <a:gd name="connsiteX32" fmla="*/ 1299493 w 2877448"/>
                    <a:gd name="connsiteY32" fmla="*/ 731614 h 1949239"/>
                    <a:gd name="connsiteX33" fmla="*/ 1278840 w 2877448"/>
                    <a:gd name="connsiteY33" fmla="*/ 736673 h 1949239"/>
                    <a:gd name="connsiteX34" fmla="*/ 1255960 w 2877448"/>
                    <a:gd name="connsiteY34" fmla="*/ 689010 h 1949239"/>
                    <a:gd name="connsiteX35" fmla="*/ 1046370 w 2877448"/>
                    <a:gd name="connsiteY35" fmla="*/ 556925 h 1949239"/>
                    <a:gd name="connsiteX36" fmla="*/ 1046092 w 2877448"/>
                    <a:gd name="connsiteY36" fmla="*/ 556925 h 1949239"/>
                    <a:gd name="connsiteX37" fmla="*/ 962738 w 2877448"/>
                    <a:gd name="connsiteY37" fmla="*/ 591316 h 1949239"/>
                    <a:gd name="connsiteX38" fmla="*/ 928209 w 2877448"/>
                    <a:gd name="connsiteY38" fmla="*/ 674576 h 1949239"/>
                    <a:gd name="connsiteX39" fmla="*/ 947980 w 2877448"/>
                    <a:gd name="connsiteY39" fmla="*/ 739829 h 1949239"/>
                    <a:gd name="connsiteX40" fmla="*/ 1042100 w 2877448"/>
                    <a:gd name="connsiteY40" fmla="*/ 986269 h 1949239"/>
                    <a:gd name="connsiteX41" fmla="*/ 1047345 w 2877448"/>
                    <a:gd name="connsiteY41" fmla="*/ 1023026 h 1949239"/>
                    <a:gd name="connsiteX42" fmla="*/ 1203052 w 2877448"/>
                    <a:gd name="connsiteY42" fmla="*/ 1275034 h 1949239"/>
                    <a:gd name="connsiteX43" fmla="*/ 1119977 w 2877448"/>
                    <a:gd name="connsiteY43" fmla="*/ 1856418 h 1949239"/>
                    <a:gd name="connsiteX44" fmla="*/ 919855 w 2877448"/>
                    <a:gd name="connsiteY44" fmla="*/ 1856418 h 1949239"/>
                    <a:gd name="connsiteX45" fmla="*/ 838080 w 2877448"/>
                    <a:gd name="connsiteY45" fmla="*/ 1447449 h 1949239"/>
                    <a:gd name="connsiteX46" fmla="*/ 928209 w 2877448"/>
                    <a:gd name="connsiteY46" fmla="*/ 1132183 h 1949239"/>
                    <a:gd name="connsiteX47" fmla="*/ 928209 w 2877448"/>
                    <a:gd name="connsiteY47" fmla="*/ 1067440 h 1949239"/>
                    <a:gd name="connsiteX48" fmla="*/ 696157 w 2877448"/>
                    <a:gd name="connsiteY48" fmla="*/ 835388 h 1949239"/>
                    <a:gd name="connsiteX49" fmla="*/ 649700 w 2877448"/>
                    <a:gd name="connsiteY49" fmla="*/ 835388 h 1949239"/>
                    <a:gd name="connsiteX50" fmla="*/ 649282 w 2877448"/>
                    <a:gd name="connsiteY50" fmla="*/ 508102 h 1949239"/>
                    <a:gd name="connsiteX51" fmla="*/ 609462 w 2877448"/>
                    <a:gd name="connsiteY51" fmla="*/ 411382 h 1949239"/>
                    <a:gd name="connsiteX52" fmla="*/ 510515 w 2877448"/>
                    <a:gd name="connsiteY52" fmla="*/ 371284 h 1949239"/>
                    <a:gd name="connsiteX53" fmla="*/ 370820 w 2877448"/>
                    <a:gd name="connsiteY53" fmla="*/ 511026 h 1949239"/>
                    <a:gd name="connsiteX54" fmla="*/ 371284 w 2877448"/>
                    <a:gd name="connsiteY54" fmla="*/ 917256 h 1949239"/>
                    <a:gd name="connsiteX55" fmla="*/ 350631 w 2877448"/>
                    <a:gd name="connsiteY55" fmla="*/ 922315 h 1949239"/>
                    <a:gd name="connsiteX56" fmla="*/ 327751 w 2877448"/>
                    <a:gd name="connsiteY56" fmla="*/ 874651 h 1949239"/>
                    <a:gd name="connsiteX57" fmla="*/ 118161 w 2877448"/>
                    <a:gd name="connsiteY57" fmla="*/ 742567 h 1949239"/>
                    <a:gd name="connsiteX58" fmla="*/ 117883 w 2877448"/>
                    <a:gd name="connsiteY58" fmla="*/ 742567 h 1949239"/>
                    <a:gd name="connsiteX59" fmla="*/ 34529 w 2877448"/>
                    <a:gd name="connsiteY59" fmla="*/ 776957 h 1949239"/>
                    <a:gd name="connsiteX60" fmla="*/ 0 w 2877448"/>
                    <a:gd name="connsiteY60" fmla="*/ 860218 h 1949239"/>
                    <a:gd name="connsiteX61" fmla="*/ 19771 w 2877448"/>
                    <a:gd name="connsiteY61" fmla="*/ 925471 h 1949239"/>
                    <a:gd name="connsiteX62" fmla="*/ 113891 w 2877448"/>
                    <a:gd name="connsiteY62" fmla="*/ 1171910 h 1949239"/>
                    <a:gd name="connsiteX63" fmla="*/ 119136 w 2877448"/>
                    <a:gd name="connsiteY63" fmla="*/ 1208667 h 1949239"/>
                    <a:gd name="connsiteX64" fmla="*/ 273358 w 2877448"/>
                    <a:gd name="connsiteY64" fmla="*/ 1459562 h 1949239"/>
                    <a:gd name="connsiteX65" fmla="*/ 193996 w 2877448"/>
                    <a:gd name="connsiteY65" fmla="*/ 1856418 h 1949239"/>
                    <a:gd name="connsiteX66" fmla="*/ 0 w 2877448"/>
                    <a:gd name="connsiteY66" fmla="*/ 1856418 h 1949239"/>
                    <a:gd name="connsiteX67" fmla="*/ 0 w 2877448"/>
                    <a:gd name="connsiteY67" fmla="*/ 1949239 h 1949239"/>
                    <a:gd name="connsiteX68" fmla="*/ 2877448 w 2877448"/>
                    <a:gd name="connsiteY68" fmla="*/ 1949239 h 1949239"/>
                    <a:gd name="connsiteX69" fmla="*/ 2877448 w 2877448"/>
                    <a:gd name="connsiteY69" fmla="*/ 1856418 h 1949239"/>
                    <a:gd name="connsiteX70" fmla="*/ 2067493 w 2877448"/>
                    <a:gd name="connsiteY70" fmla="*/ 824250 h 1949239"/>
                    <a:gd name="connsiteX71" fmla="*/ 2062249 w 2877448"/>
                    <a:gd name="connsiteY71" fmla="*/ 787493 h 1949239"/>
                    <a:gd name="connsiteX72" fmla="*/ 1953416 w 2877448"/>
                    <a:gd name="connsiteY72" fmla="*/ 502718 h 1949239"/>
                    <a:gd name="connsiteX73" fmla="*/ 1949239 w 2877448"/>
                    <a:gd name="connsiteY73" fmla="*/ 488934 h 1949239"/>
                    <a:gd name="connsiteX74" fmla="*/ 1956479 w 2877448"/>
                    <a:gd name="connsiteY74" fmla="*/ 471391 h 1949239"/>
                    <a:gd name="connsiteX75" fmla="*/ 1974301 w 2877448"/>
                    <a:gd name="connsiteY75" fmla="*/ 464105 h 1949239"/>
                    <a:gd name="connsiteX76" fmla="*/ 1974347 w 2877448"/>
                    <a:gd name="connsiteY76" fmla="*/ 464105 h 1949239"/>
                    <a:gd name="connsiteX77" fmla="*/ 2100491 w 2877448"/>
                    <a:gd name="connsiteY77" fmla="*/ 543559 h 1949239"/>
                    <a:gd name="connsiteX78" fmla="*/ 2123974 w 2877448"/>
                    <a:gd name="connsiteY78" fmla="*/ 592429 h 1949239"/>
                    <a:gd name="connsiteX79" fmla="*/ 2216749 w 2877448"/>
                    <a:gd name="connsiteY79" fmla="*/ 649746 h 1949239"/>
                    <a:gd name="connsiteX80" fmla="*/ 2320523 w 2877448"/>
                    <a:gd name="connsiteY80" fmla="*/ 545926 h 1949239"/>
                    <a:gd name="connsiteX81" fmla="*/ 2320059 w 2877448"/>
                    <a:gd name="connsiteY81" fmla="*/ 139695 h 1949239"/>
                    <a:gd name="connsiteX82" fmla="*/ 2369254 w 2877448"/>
                    <a:gd name="connsiteY82" fmla="*/ 92821 h 1949239"/>
                    <a:gd name="connsiteX83" fmla="*/ 2400163 w 2877448"/>
                    <a:gd name="connsiteY83" fmla="*/ 105630 h 1949239"/>
                    <a:gd name="connsiteX84" fmla="*/ 2412880 w 2877448"/>
                    <a:gd name="connsiteY84" fmla="*/ 139278 h 1949239"/>
                    <a:gd name="connsiteX85" fmla="*/ 2413390 w 2877448"/>
                    <a:gd name="connsiteY85" fmla="*/ 556925 h 1949239"/>
                    <a:gd name="connsiteX86" fmla="*/ 2552575 w 2877448"/>
                    <a:gd name="connsiteY86" fmla="*/ 556925 h 1949239"/>
                    <a:gd name="connsiteX87" fmla="*/ 2691806 w 2877448"/>
                    <a:gd name="connsiteY87" fmla="*/ 696157 h 1949239"/>
                    <a:gd name="connsiteX88" fmla="*/ 2691806 w 2877448"/>
                    <a:gd name="connsiteY88" fmla="*/ 760899 h 1949239"/>
                    <a:gd name="connsiteX89" fmla="*/ 2619824 w 2877448"/>
                    <a:gd name="connsiteY89" fmla="*/ 1021030 h 1949239"/>
                    <a:gd name="connsiteX90" fmla="*/ 2195354 w 2877448"/>
                    <a:gd name="connsiteY90" fmla="*/ 1021030 h 1949239"/>
                    <a:gd name="connsiteX91" fmla="*/ 2188671 w 2877448"/>
                    <a:gd name="connsiteY91" fmla="*/ 1016575 h 1949239"/>
                    <a:gd name="connsiteX92" fmla="*/ 2067493 w 2877448"/>
                    <a:gd name="connsiteY92" fmla="*/ 824250 h 1949239"/>
                    <a:gd name="connsiteX93" fmla="*/ 2222829 w 2877448"/>
                    <a:gd name="connsiteY93" fmla="*/ 1113851 h 1949239"/>
                    <a:gd name="connsiteX94" fmla="*/ 2603812 w 2877448"/>
                    <a:gd name="connsiteY94" fmla="*/ 1113851 h 1949239"/>
                    <a:gd name="connsiteX95" fmla="*/ 2686330 w 2877448"/>
                    <a:gd name="connsiteY95" fmla="*/ 1856418 h 1949239"/>
                    <a:gd name="connsiteX96" fmla="*/ 2140311 w 2877448"/>
                    <a:gd name="connsiteY96" fmla="*/ 1856418 h 1949239"/>
                    <a:gd name="connsiteX97" fmla="*/ 1139284 w 2877448"/>
                    <a:gd name="connsiteY97" fmla="*/ 1009891 h 1949239"/>
                    <a:gd name="connsiteX98" fmla="*/ 1134039 w 2877448"/>
                    <a:gd name="connsiteY98" fmla="*/ 973134 h 1949239"/>
                    <a:gd name="connsiteX99" fmla="*/ 1025207 w 2877448"/>
                    <a:gd name="connsiteY99" fmla="*/ 688360 h 1949239"/>
                    <a:gd name="connsiteX100" fmla="*/ 1021030 w 2877448"/>
                    <a:gd name="connsiteY100" fmla="*/ 674576 h 1949239"/>
                    <a:gd name="connsiteX101" fmla="*/ 1028270 w 2877448"/>
                    <a:gd name="connsiteY101" fmla="*/ 657033 h 1949239"/>
                    <a:gd name="connsiteX102" fmla="*/ 1046092 w 2877448"/>
                    <a:gd name="connsiteY102" fmla="*/ 649746 h 1949239"/>
                    <a:gd name="connsiteX103" fmla="*/ 1046138 w 2877448"/>
                    <a:gd name="connsiteY103" fmla="*/ 649746 h 1949239"/>
                    <a:gd name="connsiteX104" fmla="*/ 1172282 w 2877448"/>
                    <a:gd name="connsiteY104" fmla="*/ 729201 h 1949239"/>
                    <a:gd name="connsiteX105" fmla="*/ 1195765 w 2877448"/>
                    <a:gd name="connsiteY105" fmla="*/ 778071 h 1949239"/>
                    <a:gd name="connsiteX106" fmla="*/ 1288540 w 2877448"/>
                    <a:gd name="connsiteY106" fmla="*/ 835388 h 1949239"/>
                    <a:gd name="connsiteX107" fmla="*/ 1392314 w 2877448"/>
                    <a:gd name="connsiteY107" fmla="*/ 731568 h 1949239"/>
                    <a:gd name="connsiteX108" fmla="*/ 1391850 w 2877448"/>
                    <a:gd name="connsiteY108" fmla="*/ 325337 h 1949239"/>
                    <a:gd name="connsiteX109" fmla="*/ 1441045 w 2877448"/>
                    <a:gd name="connsiteY109" fmla="*/ 278463 h 1949239"/>
                    <a:gd name="connsiteX110" fmla="*/ 1471954 w 2877448"/>
                    <a:gd name="connsiteY110" fmla="*/ 291272 h 1949239"/>
                    <a:gd name="connsiteX111" fmla="*/ 1484671 w 2877448"/>
                    <a:gd name="connsiteY111" fmla="*/ 324920 h 1949239"/>
                    <a:gd name="connsiteX112" fmla="*/ 1485181 w 2877448"/>
                    <a:gd name="connsiteY112" fmla="*/ 742567 h 1949239"/>
                    <a:gd name="connsiteX113" fmla="*/ 1624366 w 2877448"/>
                    <a:gd name="connsiteY113" fmla="*/ 742567 h 1949239"/>
                    <a:gd name="connsiteX114" fmla="*/ 1763597 w 2877448"/>
                    <a:gd name="connsiteY114" fmla="*/ 881799 h 1949239"/>
                    <a:gd name="connsiteX115" fmla="*/ 1763597 w 2877448"/>
                    <a:gd name="connsiteY115" fmla="*/ 946541 h 1949239"/>
                    <a:gd name="connsiteX116" fmla="*/ 1691615 w 2877448"/>
                    <a:gd name="connsiteY116" fmla="*/ 1206672 h 1949239"/>
                    <a:gd name="connsiteX117" fmla="*/ 1267145 w 2877448"/>
                    <a:gd name="connsiteY117" fmla="*/ 1206672 h 1949239"/>
                    <a:gd name="connsiteX118" fmla="*/ 1260462 w 2877448"/>
                    <a:gd name="connsiteY118" fmla="*/ 1202216 h 1949239"/>
                    <a:gd name="connsiteX119" fmla="*/ 1139284 w 2877448"/>
                    <a:gd name="connsiteY119" fmla="*/ 1009891 h 1949239"/>
                    <a:gd name="connsiteX120" fmla="*/ 1293367 w 2877448"/>
                    <a:gd name="connsiteY120" fmla="*/ 1299493 h 1949239"/>
                    <a:gd name="connsiteX121" fmla="*/ 1676949 w 2877448"/>
                    <a:gd name="connsiteY121" fmla="*/ 1299493 h 1949239"/>
                    <a:gd name="connsiteX122" fmla="*/ 1756496 w 2877448"/>
                    <a:gd name="connsiteY122" fmla="*/ 1856418 h 1949239"/>
                    <a:gd name="connsiteX123" fmla="*/ 1213773 w 2877448"/>
                    <a:gd name="connsiteY123" fmla="*/ 1856418 h 1949239"/>
                    <a:gd name="connsiteX124" fmla="*/ 211075 w 2877448"/>
                    <a:gd name="connsiteY124" fmla="*/ 1195533 h 1949239"/>
                    <a:gd name="connsiteX125" fmla="*/ 205830 w 2877448"/>
                    <a:gd name="connsiteY125" fmla="*/ 1158776 h 1949239"/>
                    <a:gd name="connsiteX126" fmla="*/ 96998 w 2877448"/>
                    <a:gd name="connsiteY126" fmla="*/ 874002 h 1949239"/>
                    <a:gd name="connsiteX127" fmla="*/ 92821 w 2877448"/>
                    <a:gd name="connsiteY127" fmla="*/ 860218 h 1949239"/>
                    <a:gd name="connsiteX128" fmla="*/ 100061 w 2877448"/>
                    <a:gd name="connsiteY128" fmla="*/ 842675 h 1949239"/>
                    <a:gd name="connsiteX129" fmla="*/ 117883 w 2877448"/>
                    <a:gd name="connsiteY129" fmla="*/ 835388 h 1949239"/>
                    <a:gd name="connsiteX130" fmla="*/ 117929 w 2877448"/>
                    <a:gd name="connsiteY130" fmla="*/ 835388 h 1949239"/>
                    <a:gd name="connsiteX131" fmla="*/ 244073 w 2877448"/>
                    <a:gd name="connsiteY131" fmla="*/ 914843 h 1949239"/>
                    <a:gd name="connsiteX132" fmla="*/ 267556 w 2877448"/>
                    <a:gd name="connsiteY132" fmla="*/ 963713 h 1949239"/>
                    <a:gd name="connsiteX133" fmla="*/ 360331 w 2877448"/>
                    <a:gd name="connsiteY133" fmla="*/ 1021030 h 1949239"/>
                    <a:gd name="connsiteX134" fmla="*/ 464105 w 2877448"/>
                    <a:gd name="connsiteY134" fmla="*/ 917210 h 1949239"/>
                    <a:gd name="connsiteX135" fmla="*/ 463640 w 2877448"/>
                    <a:gd name="connsiteY135" fmla="*/ 510979 h 1949239"/>
                    <a:gd name="connsiteX136" fmla="*/ 512836 w 2877448"/>
                    <a:gd name="connsiteY136" fmla="*/ 464105 h 1949239"/>
                    <a:gd name="connsiteX137" fmla="*/ 543745 w 2877448"/>
                    <a:gd name="connsiteY137" fmla="*/ 476914 h 1949239"/>
                    <a:gd name="connsiteX138" fmla="*/ 556461 w 2877448"/>
                    <a:gd name="connsiteY138" fmla="*/ 510561 h 1949239"/>
                    <a:gd name="connsiteX139" fmla="*/ 556972 w 2877448"/>
                    <a:gd name="connsiteY139" fmla="*/ 928209 h 1949239"/>
                    <a:gd name="connsiteX140" fmla="*/ 696157 w 2877448"/>
                    <a:gd name="connsiteY140" fmla="*/ 928209 h 1949239"/>
                    <a:gd name="connsiteX141" fmla="*/ 835388 w 2877448"/>
                    <a:gd name="connsiteY141" fmla="*/ 1067440 h 1949239"/>
                    <a:gd name="connsiteX142" fmla="*/ 835388 w 2877448"/>
                    <a:gd name="connsiteY142" fmla="*/ 1132183 h 1949239"/>
                    <a:gd name="connsiteX143" fmla="*/ 763406 w 2877448"/>
                    <a:gd name="connsiteY143" fmla="*/ 1392314 h 1949239"/>
                    <a:gd name="connsiteX144" fmla="*/ 338936 w 2877448"/>
                    <a:gd name="connsiteY144" fmla="*/ 1392314 h 1949239"/>
                    <a:gd name="connsiteX145" fmla="*/ 332252 w 2877448"/>
                    <a:gd name="connsiteY145" fmla="*/ 1387858 h 1949239"/>
                    <a:gd name="connsiteX146" fmla="*/ 211075 w 2877448"/>
                    <a:gd name="connsiteY146" fmla="*/ 1195533 h 1949239"/>
                    <a:gd name="connsiteX147" fmla="*/ 362930 w 2877448"/>
                    <a:gd name="connsiteY147" fmla="*/ 1485135 h 1949239"/>
                    <a:gd name="connsiteX148" fmla="*/ 750968 w 2877448"/>
                    <a:gd name="connsiteY148" fmla="*/ 1485135 h 1949239"/>
                    <a:gd name="connsiteX149" fmla="*/ 825224 w 2877448"/>
                    <a:gd name="connsiteY149" fmla="*/ 1856418 h 1949239"/>
                    <a:gd name="connsiteX150" fmla="*/ 288673 w 2877448"/>
                    <a:gd name="connsiteY150" fmla="*/ 1856418 h 1949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</a:cxnLst>
                  <a:rect l="l" t="t" r="r" b="b"/>
                  <a:pathLst>
                    <a:path w="2877448" h="1949239">
                      <a:moveTo>
                        <a:pt x="2779754" y="1856418"/>
                      </a:moveTo>
                      <a:lnTo>
                        <a:pt x="2693292" y="1078115"/>
                      </a:lnTo>
                      <a:cubicBezTo>
                        <a:pt x="2752836" y="982788"/>
                        <a:pt x="2784627" y="873584"/>
                        <a:pt x="2784627" y="760899"/>
                      </a:cubicBezTo>
                      <a:lnTo>
                        <a:pt x="2784627" y="696157"/>
                      </a:lnTo>
                      <a:cubicBezTo>
                        <a:pt x="2784627" y="568203"/>
                        <a:pt x="2680529" y="464105"/>
                        <a:pt x="2552575" y="464105"/>
                      </a:cubicBezTo>
                      <a:lnTo>
                        <a:pt x="2506118" y="464105"/>
                      </a:lnTo>
                      <a:lnTo>
                        <a:pt x="2505701" y="136818"/>
                      </a:lnTo>
                      <a:cubicBezTo>
                        <a:pt x="2505793" y="100293"/>
                        <a:pt x="2491638" y="65949"/>
                        <a:pt x="2465880" y="40099"/>
                      </a:cubicBezTo>
                      <a:cubicBezTo>
                        <a:pt x="2440076" y="14248"/>
                        <a:pt x="2405779" y="0"/>
                        <a:pt x="2366933" y="0"/>
                      </a:cubicBezTo>
                      <a:cubicBezTo>
                        <a:pt x="2289938" y="0"/>
                        <a:pt x="2227238" y="62701"/>
                        <a:pt x="2227238" y="139742"/>
                      </a:cubicBezTo>
                      <a:lnTo>
                        <a:pt x="2227702" y="545973"/>
                      </a:lnTo>
                      <a:cubicBezTo>
                        <a:pt x="2227748" y="556137"/>
                        <a:pt x="2211783" y="560081"/>
                        <a:pt x="2207049" y="551031"/>
                      </a:cubicBezTo>
                      <a:lnTo>
                        <a:pt x="2184169" y="503368"/>
                      </a:lnTo>
                      <a:cubicBezTo>
                        <a:pt x="2145648" y="423356"/>
                        <a:pt x="2063362" y="371516"/>
                        <a:pt x="1974579" y="371284"/>
                      </a:cubicBezTo>
                      <a:cubicBezTo>
                        <a:pt x="1974486" y="371284"/>
                        <a:pt x="1974394" y="371284"/>
                        <a:pt x="1974301" y="371284"/>
                      </a:cubicBezTo>
                      <a:cubicBezTo>
                        <a:pt x="1942742" y="371284"/>
                        <a:pt x="1913178" y="383490"/>
                        <a:pt x="1890948" y="405674"/>
                      </a:cubicBezTo>
                      <a:cubicBezTo>
                        <a:pt x="1868671" y="427904"/>
                        <a:pt x="1856418" y="457421"/>
                        <a:pt x="1856418" y="488934"/>
                      </a:cubicBezTo>
                      <a:cubicBezTo>
                        <a:pt x="1856418" y="512232"/>
                        <a:pt x="1863240" y="534788"/>
                        <a:pt x="1876189" y="554187"/>
                      </a:cubicBezTo>
                      <a:cubicBezTo>
                        <a:pt x="1925245" y="627841"/>
                        <a:pt x="1957825" y="713050"/>
                        <a:pt x="1970309" y="800627"/>
                      </a:cubicBezTo>
                      <a:lnTo>
                        <a:pt x="1975554" y="837384"/>
                      </a:lnTo>
                      <a:cubicBezTo>
                        <a:pt x="1990173" y="939673"/>
                        <a:pt x="2047212" y="1031287"/>
                        <a:pt x="2132050" y="1089996"/>
                      </a:cubicBezTo>
                      <a:lnTo>
                        <a:pt x="2046933" y="1856418"/>
                      </a:lnTo>
                      <a:lnTo>
                        <a:pt x="1850292" y="1856418"/>
                      </a:lnTo>
                      <a:lnTo>
                        <a:pt x="1765547" y="1263061"/>
                      </a:lnTo>
                      <a:cubicBezTo>
                        <a:pt x="1824813" y="1167919"/>
                        <a:pt x="1856465" y="1058994"/>
                        <a:pt x="1856465" y="946541"/>
                      </a:cubicBezTo>
                      <a:lnTo>
                        <a:pt x="1856465" y="881799"/>
                      </a:lnTo>
                      <a:cubicBezTo>
                        <a:pt x="1856465" y="753845"/>
                        <a:pt x="1752366" y="649746"/>
                        <a:pt x="1624412" y="649746"/>
                      </a:cubicBezTo>
                      <a:lnTo>
                        <a:pt x="1577955" y="649746"/>
                      </a:lnTo>
                      <a:lnTo>
                        <a:pt x="1577538" y="322460"/>
                      </a:lnTo>
                      <a:cubicBezTo>
                        <a:pt x="1577631" y="285935"/>
                        <a:pt x="1563475" y="251591"/>
                        <a:pt x="1537718" y="225740"/>
                      </a:cubicBezTo>
                      <a:cubicBezTo>
                        <a:pt x="1511867" y="199890"/>
                        <a:pt x="1477570" y="185642"/>
                        <a:pt x="1438724" y="185642"/>
                      </a:cubicBezTo>
                      <a:cubicBezTo>
                        <a:pt x="1361729" y="185642"/>
                        <a:pt x="1299029" y="248342"/>
                        <a:pt x="1299029" y="325384"/>
                      </a:cubicBezTo>
                      <a:lnTo>
                        <a:pt x="1299493" y="731614"/>
                      </a:lnTo>
                      <a:cubicBezTo>
                        <a:pt x="1299493" y="741732"/>
                        <a:pt x="1283574" y="745677"/>
                        <a:pt x="1278840" y="736673"/>
                      </a:cubicBezTo>
                      <a:lnTo>
                        <a:pt x="1255960" y="689010"/>
                      </a:lnTo>
                      <a:cubicBezTo>
                        <a:pt x="1217439" y="608998"/>
                        <a:pt x="1135153" y="557158"/>
                        <a:pt x="1046370" y="556925"/>
                      </a:cubicBezTo>
                      <a:cubicBezTo>
                        <a:pt x="1046277" y="556925"/>
                        <a:pt x="1046184" y="556925"/>
                        <a:pt x="1046092" y="556925"/>
                      </a:cubicBezTo>
                      <a:cubicBezTo>
                        <a:pt x="1014533" y="556925"/>
                        <a:pt x="984969" y="569131"/>
                        <a:pt x="962738" y="591316"/>
                      </a:cubicBezTo>
                      <a:cubicBezTo>
                        <a:pt x="940461" y="613546"/>
                        <a:pt x="928209" y="643063"/>
                        <a:pt x="928209" y="674576"/>
                      </a:cubicBezTo>
                      <a:cubicBezTo>
                        <a:pt x="928209" y="697874"/>
                        <a:pt x="935031" y="720429"/>
                        <a:pt x="947980" y="739829"/>
                      </a:cubicBezTo>
                      <a:cubicBezTo>
                        <a:pt x="997036" y="813482"/>
                        <a:pt x="1029616" y="898692"/>
                        <a:pt x="1042100" y="986269"/>
                      </a:cubicBezTo>
                      <a:lnTo>
                        <a:pt x="1047345" y="1023026"/>
                      </a:lnTo>
                      <a:cubicBezTo>
                        <a:pt x="1061918" y="1124990"/>
                        <a:pt x="1118631" y="1216325"/>
                        <a:pt x="1203052" y="1275034"/>
                      </a:cubicBezTo>
                      <a:lnTo>
                        <a:pt x="1119977" y="1856418"/>
                      </a:lnTo>
                      <a:lnTo>
                        <a:pt x="919855" y="1856418"/>
                      </a:lnTo>
                      <a:lnTo>
                        <a:pt x="838080" y="1447449"/>
                      </a:lnTo>
                      <a:cubicBezTo>
                        <a:pt x="896836" y="1352586"/>
                        <a:pt x="928209" y="1244125"/>
                        <a:pt x="928209" y="1132183"/>
                      </a:cubicBezTo>
                      <a:lnTo>
                        <a:pt x="928209" y="1067440"/>
                      </a:lnTo>
                      <a:cubicBezTo>
                        <a:pt x="928209" y="939487"/>
                        <a:pt x="824110" y="835388"/>
                        <a:pt x="696157" y="835388"/>
                      </a:cubicBezTo>
                      <a:lnTo>
                        <a:pt x="649700" y="835388"/>
                      </a:lnTo>
                      <a:lnTo>
                        <a:pt x="649282" y="508102"/>
                      </a:lnTo>
                      <a:cubicBezTo>
                        <a:pt x="649375" y="471577"/>
                        <a:pt x="635220" y="437233"/>
                        <a:pt x="609462" y="411382"/>
                      </a:cubicBezTo>
                      <a:cubicBezTo>
                        <a:pt x="583658" y="385532"/>
                        <a:pt x="549361" y="371284"/>
                        <a:pt x="510515" y="371284"/>
                      </a:cubicBezTo>
                      <a:cubicBezTo>
                        <a:pt x="433520" y="371284"/>
                        <a:pt x="370820" y="433984"/>
                        <a:pt x="370820" y="511026"/>
                      </a:cubicBezTo>
                      <a:lnTo>
                        <a:pt x="371284" y="917256"/>
                      </a:lnTo>
                      <a:cubicBezTo>
                        <a:pt x="371330" y="927374"/>
                        <a:pt x="355365" y="931319"/>
                        <a:pt x="350631" y="922315"/>
                      </a:cubicBezTo>
                      <a:lnTo>
                        <a:pt x="327751" y="874651"/>
                      </a:lnTo>
                      <a:cubicBezTo>
                        <a:pt x="289184" y="794640"/>
                        <a:pt x="206944" y="742799"/>
                        <a:pt x="118161" y="742567"/>
                      </a:cubicBezTo>
                      <a:cubicBezTo>
                        <a:pt x="118068" y="742567"/>
                        <a:pt x="117975" y="742567"/>
                        <a:pt x="117883" y="742567"/>
                      </a:cubicBezTo>
                      <a:cubicBezTo>
                        <a:pt x="86323" y="742567"/>
                        <a:pt x="56760" y="754773"/>
                        <a:pt x="34529" y="776957"/>
                      </a:cubicBezTo>
                      <a:cubicBezTo>
                        <a:pt x="12252" y="799188"/>
                        <a:pt x="0" y="828705"/>
                        <a:pt x="0" y="860218"/>
                      </a:cubicBezTo>
                      <a:cubicBezTo>
                        <a:pt x="0" y="883516"/>
                        <a:pt x="6822" y="906071"/>
                        <a:pt x="19771" y="925471"/>
                      </a:cubicBezTo>
                      <a:cubicBezTo>
                        <a:pt x="68827" y="999124"/>
                        <a:pt x="101407" y="1084334"/>
                        <a:pt x="113891" y="1171910"/>
                      </a:cubicBezTo>
                      <a:lnTo>
                        <a:pt x="119136" y="1208667"/>
                      </a:lnTo>
                      <a:cubicBezTo>
                        <a:pt x="133616" y="1310028"/>
                        <a:pt x="189819" y="1400807"/>
                        <a:pt x="273358" y="1459562"/>
                      </a:cubicBezTo>
                      <a:lnTo>
                        <a:pt x="193996" y="1856418"/>
                      </a:lnTo>
                      <a:lnTo>
                        <a:pt x="0" y="1856418"/>
                      </a:lnTo>
                      <a:lnTo>
                        <a:pt x="0" y="1949239"/>
                      </a:lnTo>
                      <a:lnTo>
                        <a:pt x="2877448" y="1949239"/>
                      </a:lnTo>
                      <a:lnTo>
                        <a:pt x="2877448" y="1856418"/>
                      </a:lnTo>
                      <a:close/>
                      <a:moveTo>
                        <a:pt x="2067493" y="824250"/>
                      </a:moveTo>
                      <a:lnTo>
                        <a:pt x="2062249" y="787493"/>
                      </a:lnTo>
                      <a:cubicBezTo>
                        <a:pt x="2047722" y="686271"/>
                        <a:pt x="2010130" y="587835"/>
                        <a:pt x="1953416" y="502718"/>
                      </a:cubicBezTo>
                      <a:cubicBezTo>
                        <a:pt x="1950678" y="498634"/>
                        <a:pt x="1949239" y="493900"/>
                        <a:pt x="1949239" y="488934"/>
                      </a:cubicBezTo>
                      <a:cubicBezTo>
                        <a:pt x="1949239" y="482251"/>
                        <a:pt x="1951838" y="476078"/>
                        <a:pt x="1956479" y="471391"/>
                      </a:cubicBezTo>
                      <a:cubicBezTo>
                        <a:pt x="1961213" y="466704"/>
                        <a:pt x="1967571" y="464105"/>
                        <a:pt x="1974301" y="464105"/>
                      </a:cubicBezTo>
                      <a:lnTo>
                        <a:pt x="1974347" y="464105"/>
                      </a:lnTo>
                      <a:cubicBezTo>
                        <a:pt x="2027766" y="464244"/>
                        <a:pt x="2077332" y="495478"/>
                        <a:pt x="2100491" y="543559"/>
                      </a:cubicBezTo>
                      <a:lnTo>
                        <a:pt x="2123974" y="592429"/>
                      </a:lnTo>
                      <a:cubicBezTo>
                        <a:pt x="2141657" y="627748"/>
                        <a:pt x="2177207" y="649746"/>
                        <a:pt x="2216749" y="649746"/>
                      </a:cubicBezTo>
                      <a:cubicBezTo>
                        <a:pt x="2273973" y="649746"/>
                        <a:pt x="2320523" y="603197"/>
                        <a:pt x="2320523" y="545926"/>
                      </a:cubicBezTo>
                      <a:lnTo>
                        <a:pt x="2320059" y="139695"/>
                      </a:lnTo>
                      <a:cubicBezTo>
                        <a:pt x="2320059" y="113845"/>
                        <a:pt x="2341083" y="92821"/>
                        <a:pt x="2369254" y="92821"/>
                      </a:cubicBezTo>
                      <a:cubicBezTo>
                        <a:pt x="2380949" y="92821"/>
                        <a:pt x="2391902" y="97369"/>
                        <a:pt x="2400163" y="105630"/>
                      </a:cubicBezTo>
                      <a:cubicBezTo>
                        <a:pt x="2408424" y="113891"/>
                        <a:pt x="2412926" y="124891"/>
                        <a:pt x="2412880" y="139278"/>
                      </a:cubicBezTo>
                      <a:lnTo>
                        <a:pt x="2413390" y="556925"/>
                      </a:lnTo>
                      <a:lnTo>
                        <a:pt x="2552575" y="556925"/>
                      </a:lnTo>
                      <a:cubicBezTo>
                        <a:pt x="2629338" y="556925"/>
                        <a:pt x="2691806" y="619394"/>
                        <a:pt x="2691806" y="696157"/>
                      </a:cubicBezTo>
                      <a:lnTo>
                        <a:pt x="2691806" y="760899"/>
                      </a:lnTo>
                      <a:cubicBezTo>
                        <a:pt x="2691806" y="852978"/>
                        <a:pt x="2667023" y="942411"/>
                        <a:pt x="2619824" y="1021030"/>
                      </a:cubicBezTo>
                      <a:lnTo>
                        <a:pt x="2195354" y="1021030"/>
                      </a:lnTo>
                      <a:lnTo>
                        <a:pt x="2188671" y="1016575"/>
                      </a:lnTo>
                      <a:cubicBezTo>
                        <a:pt x="2122814" y="972717"/>
                        <a:pt x="2078631" y="902591"/>
                        <a:pt x="2067493" y="824250"/>
                      </a:cubicBezTo>
                      <a:close/>
                      <a:moveTo>
                        <a:pt x="2222829" y="1113851"/>
                      </a:moveTo>
                      <a:lnTo>
                        <a:pt x="2603812" y="1113851"/>
                      </a:lnTo>
                      <a:lnTo>
                        <a:pt x="2686330" y="1856418"/>
                      </a:lnTo>
                      <a:lnTo>
                        <a:pt x="2140311" y="1856418"/>
                      </a:lnTo>
                      <a:close/>
                      <a:moveTo>
                        <a:pt x="1139284" y="1009891"/>
                      </a:moveTo>
                      <a:lnTo>
                        <a:pt x="1134039" y="973134"/>
                      </a:lnTo>
                      <a:cubicBezTo>
                        <a:pt x="1119513" y="871913"/>
                        <a:pt x="1081921" y="773477"/>
                        <a:pt x="1025207" y="688360"/>
                      </a:cubicBezTo>
                      <a:cubicBezTo>
                        <a:pt x="1022469" y="684276"/>
                        <a:pt x="1021030" y="679542"/>
                        <a:pt x="1021030" y="674576"/>
                      </a:cubicBezTo>
                      <a:cubicBezTo>
                        <a:pt x="1021030" y="667893"/>
                        <a:pt x="1023629" y="661720"/>
                        <a:pt x="1028270" y="657033"/>
                      </a:cubicBezTo>
                      <a:cubicBezTo>
                        <a:pt x="1033004" y="652345"/>
                        <a:pt x="1039362" y="649746"/>
                        <a:pt x="1046092" y="649746"/>
                      </a:cubicBezTo>
                      <a:lnTo>
                        <a:pt x="1046138" y="649746"/>
                      </a:lnTo>
                      <a:cubicBezTo>
                        <a:pt x="1099556" y="649886"/>
                        <a:pt x="1149123" y="681120"/>
                        <a:pt x="1172282" y="729201"/>
                      </a:cubicBezTo>
                      <a:lnTo>
                        <a:pt x="1195765" y="778071"/>
                      </a:lnTo>
                      <a:cubicBezTo>
                        <a:pt x="1213448" y="813390"/>
                        <a:pt x="1248998" y="835388"/>
                        <a:pt x="1288540" y="835388"/>
                      </a:cubicBezTo>
                      <a:cubicBezTo>
                        <a:pt x="1345764" y="835388"/>
                        <a:pt x="1392314" y="788839"/>
                        <a:pt x="1392314" y="731568"/>
                      </a:cubicBezTo>
                      <a:lnTo>
                        <a:pt x="1391850" y="325337"/>
                      </a:lnTo>
                      <a:cubicBezTo>
                        <a:pt x="1391850" y="299487"/>
                        <a:pt x="1412874" y="278463"/>
                        <a:pt x="1441045" y="278463"/>
                      </a:cubicBezTo>
                      <a:cubicBezTo>
                        <a:pt x="1452740" y="278463"/>
                        <a:pt x="1463693" y="283011"/>
                        <a:pt x="1471954" y="291272"/>
                      </a:cubicBezTo>
                      <a:cubicBezTo>
                        <a:pt x="1480215" y="299533"/>
                        <a:pt x="1484717" y="310532"/>
                        <a:pt x="1484671" y="324920"/>
                      </a:cubicBezTo>
                      <a:lnTo>
                        <a:pt x="1485181" y="742567"/>
                      </a:lnTo>
                      <a:lnTo>
                        <a:pt x="1624366" y="742567"/>
                      </a:lnTo>
                      <a:cubicBezTo>
                        <a:pt x="1701129" y="742567"/>
                        <a:pt x="1763597" y="805036"/>
                        <a:pt x="1763597" y="881799"/>
                      </a:cubicBezTo>
                      <a:lnTo>
                        <a:pt x="1763597" y="946541"/>
                      </a:lnTo>
                      <a:cubicBezTo>
                        <a:pt x="1763597" y="1038620"/>
                        <a:pt x="1738814" y="1128053"/>
                        <a:pt x="1691615" y="1206672"/>
                      </a:cubicBezTo>
                      <a:lnTo>
                        <a:pt x="1267145" y="1206672"/>
                      </a:lnTo>
                      <a:lnTo>
                        <a:pt x="1260462" y="1202216"/>
                      </a:lnTo>
                      <a:cubicBezTo>
                        <a:pt x="1194605" y="1158359"/>
                        <a:pt x="1150422" y="1088232"/>
                        <a:pt x="1139284" y="1009891"/>
                      </a:cubicBezTo>
                      <a:close/>
                      <a:moveTo>
                        <a:pt x="1293367" y="1299493"/>
                      </a:moveTo>
                      <a:lnTo>
                        <a:pt x="1676949" y="1299493"/>
                      </a:lnTo>
                      <a:lnTo>
                        <a:pt x="1756496" y="1856418"/>
                      </a:lnTo>
                      <a:lnTo>
                        <a:pt x="1213773" y="1856418"/>
                      </a:lnTo>
                      <a:close/>
                      <a:moveTo>
                        <a:pt x="211075" y="1195533"/>
                      </a:moveTo>
                      <a:lnTo>
                        <a:pt x="205830" y="1158776"/>
                      </a:lnTo>
                      <a:cubicBezTo>
                        <a:pt x="191304" y="1057555"/>
                        <a:pt x="153711" y="959118"/>
                        <a:pt x="96998" y="874002"/>
                      </a:cubicBezTo>
                      <a:cubicBezTo>
                        <a:pt x="94260" y="869918"/>
                        <a:pt x="92821" y="865184"/>
                        <a:pt x="92821" y="860218"/>
                      </a:cubicBezTo>
                      <a:cubicBezTo>
                        <a:pt x="92821" y="853535"/>
                        <a:pt x="95420" y="847362"/>
                        <a:pt x="100061" y="842675"/>
                      </a:cubicBezTo>
                      <a:cubicBezTo>
                        <a:pt x="104795" y="837987"/>
                        <a:pt x="111153" y="835388"/>
                        <a:pt x="117883" y="835388"/>
                      </a:cubicBezTo>
                      <a:lnTo>
                        <a:pt x="117929" y="835388"/>
                      </a:lnTo>
                      <a:cubicBezTo>
                        <a:pt x="171347" y="835527"/>
                        <a:pt x="220914" y="866762"/>
                        <a:pt x="244073" y="914843"/>
                      </a:cubicBezTo>
                      <a:lnTo>
                        <a:pt x="267556" y="963713"/>
                      </a:lnTo>
                      <a:cubicBezTo>
                        <a:pt x="285239" y="999031"/>
                        <a:pt x="320789" y="1021030"/>
                        <a:pt x="360331" y="1021030"/>
                      </a:cubicBezTo>
                      <a:cubicBezTo>
                        <a:pt x="417555" y="1021030"/>
                        <a:pt x="464105" y="974480"/>
                        <a:pt x="464105" y="917210"/>
                      </a:cubicBezTo>
                      <a:lnTo>
                        <a:pt x="463640" y="510979"/>
                      </a:lnTo>
                      <a:cubicBezTo>
                        <a:pt x="463640" y="485128"/>
                        <a:pt x="484664" y="464105"/>
                        <a:pt x="512836" y="464105"/>
                      </a:cubicBezTo>
                      <a:cubicBezTo>
                        <a:pt x="524531" y="464105"/>
                        <a:pt x="535484" y="468653"/>
                        <a:pt x="543745" y="476914"/>
                      </a:cubicBezTo>
                      <a:cubicBezTo>
                        <a:pt x="552006" y="485175"/>
                        <a:pt x="556508" y="496174"/>
                        <a:pt x="556461" y="510561"/>
                      </a:cubicBezTo>
                      <a:lnTo>
                        <a:pt x="556972" y="928209"/>
                      </a:lnTo>
                      <a:lnTo>
                        <a:pt x="696157" y="928209"/>
                      </a:lnTo>
                      <a:cubicBezTo>
                        <a:pt x="772920" y="928209"/>
                        <a:pt x="835388" y="990678"/>
                        <a:pt x="835388" y="1067440"/>
                      </a:cubicBezTo>
                      <a:lnTo>
                        <a:pt x="835388" y="1132183"/>
                      </a:lnTo>
                      <a:cubicBezTo>
                        <a:pt x="835388" y="1224261"/>
                        <a:pt x="810605" y="1313694"/>
                        <a:pt x="763406" y="1392314"/>
                      </a:cubicBezTo>
                      <a:lnTo>
                        <a:pt x="338936" y="1392314"/>
                      </a:lnTo>
                      <a:lnTo>
                        <a:pt x="332252" y="1387858"/>
                      </a:lnTo>
                      <a:cubicBezTo>
                        <a:pt x="266396" y="1344000"/>
                        <a:pt x="222213" y="1273874"/>
                        <a:pt x="211075" y="1195533"/>
                      </a:cubicBezTo>
                      <a:close/>
                      <a:moveTo>
                        <a:pt x="362930" y="1485135"/>
                      </a:moveTo>
                      <a:lnTo>
                        <a:pt x="750968" y="1485135"/>
                      </a:lnTo>
                      <a:lnTo>
                        <a:pt x="825224" y="1856418"/>
                      </a:lnTo>
                      <a:lnTo>
                        <a:pt x="288673" y="1856418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</p:grp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7BD8F8F0-C140-460A-AA66-A318206BDE34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3629294"/>
              <a:ext cx="5787749" cy="0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6880D624-D961-41A5-9E7A-DC43C7010CA9}"/>
              </a:ext>
            </a:extLst>
          </p:cNvPr>
          <p:cNvGrpSpPr/>
          <p:nvPr/>
        </p:nvGrpSpPr>
        <p:grpSpPr>
          <a:xfrm>
            <a:off x="695325" y="3514740"/>
            <a:ext cx="5984618" cy="1332992"/>
            <a:chOff x="695325" y="3686190"/>
            <a:chExt cx="5984618" cy="133299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70A2FBC-219F-4F63-B634-1879B2B542B9}"/>
                </a:ext>
              </a:extLst>
            </p:cNvPr>
            <p:cNvGrpSpPr/>
            <p:nvPr/>
          </p:nvGrpSpPr>
          <p:grpSpPr>
            <a:xfrm>
              <a:off x="1445445" y="3686190"/>
              <a:ext cx="5234498" cy="1147238"/>
              <a:chOff x="637744" y="3678959"/>
              <a:chExt cx="5234498" cy="1147238"/>
            </a:xfrm>
          </p:grpSpPr>
          <p:sp>
            <p:nvSpPr>
              <p:cNvPr id="70" name="object 4">
                <a:extLst>
                  <a:ext uri="{FF2B5EF4-FFF2-40B4-BE49-F238E27FC236}">
                    <a16:creationId xmlns:a16="http://schemas.microsoft.com/office/drawing/2014/main" id="{CB911BBA-2BE0-4524-BA4D-522E00DFFBDD}"/>
                  </a:ext>
                </a:extLst>
              </p:cNvPr>
              <p:cNvSpPr txBox="1"/>
              <p:nvPr/>
            </p:nvSpPr>
            <p:spPr>
              <a:xfrm>
                <a:off x="637744" y="3678959"/>
                <a:ext cx="2009155" cy="471796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12700" marR="5080">
                  <a:lnSpc>
                    <a:spcPct val="120000"/>
                  </a:lnSpc>
                  <a:spcBef>
                    <a:spcPts val="95"/>
                  </a:spcBef>
                  <a:buClr>
                    <a:srgbClr val="EA7900"/>
                  </a:buClr>
                  <a:tabLst>
                    <a:tab pos="393065" algn="l"/>
                    <a:tab pos="393700" algn="l"/>
                  </a:tabLst>
                  <a:defRPr sz="2400" spc="50">
                    <a:solidFill>
                      <a:srgbClr val="404040"/>
                    </a:solidFill>
                    <a:latin typeface="+mj-ea"/>
                    <a:ea typeface="+mj-ea"/>
                    <a:cs typeface="微软雅黑"/>
                  </a:defRPr>
                </a:lvl1pPr>
              </a:lstStyle>
              <a:p>
                <a:pPr marL="12700" marR="508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>
                    <a:srgbClr val="EA7900"/>
                  </a:buClr>
                  <a:buSzTx/>
                  <a:buFontTx/>
                  <a:buNone/>
                  <a:tabLst>
                    <a:tab pos="393065" algn="l"/>
                    <a:tab pos="393700" algn="l"/>
                  </a:tabLst>
                  <a:defRPr/>
                </a:pPr>
                <a:r>
                  <a:rPr kumimoji="0" lang="zh-CN" altLang="en-US" sz="28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FEAC51"/>
                    </a:solidFill>
                    <a:effectLst/>
                    <a:uLnTx/>
                    <a:uFillTx/>
                    <a:latin typeface="字体圈欣意冠黑体2.0"/>
                    <a:ea typeface="字体圈欣意冠黑体2.0"/>
                  </a:rPr>
                  <a:t>市场发展迅速</a:t>
                </a:r>
                <a:endParaRPr kumimoji="0" sz="2800" b="0" i="0" u="none" strike="noStrike" kern="1200" cap="none" spc="50" normalizeH="0" baseline="0" noProof="0" dirty="0">
                  <a:ln>
                    <a:noFill/>
                  </a:ln>
                  <a:solidFill>
                    <a:srgbClr val="FEAC51"/>
                  </a:solidFill>
                  <a:effectLst/>
                  <a:uLnTx/>
                  <a:uFillTx/>
                  <a:latin typeface="字体圈欣意冠黑体2.0"/>
                  <a:ea typeface="字体圈欣意冠黑体2.0"/>
                </a:endParaRPr>
              </a:p>
            </p:txBody>
          </p:sp>
          <p:sp>
            <p:nvSpPr>
              <p:cNvPr id="72" name="object 5">
                <a:extLst>
                  <a:ext uri="{FF2B5EF4-FFF2-40B4-BE49-F238E27FC236}">
                    <a16:creationId xmlns:a16="http://schemas.microsoft.com/office/drawing/2014/main" id="{58C0411F-3AE5-4299-955A-832B370FC64D}"/>
                  </a:ext>
                </a:extLst>
              </p:cNvPr>
              <p:cNvSpPr txBox="1"/>
              <p:nvPr/>
            </p:nvSpPr>
            <p:spPr>
              <a:xfrm>
                <a:off x="656235" y="4236099"/>
                <a:ext cx="5216007" cy="590098"/>
              </a:xfrm>
              <a:prstGeom prst="rect">
                <a:avLst/>
              </a:prstGeom>
            </p:spPr>
            <p:txBody>
              <a:bodyPr vert="horz" wrap="square" lIns="0" tIns="13335" rIns="0" bIns="0" rtlCol="0">
                <a:spAutoFit/>
              </a:bodyPr>
              <a:lstStyle/>
              <a:p>
                <a:pPr marL="12700" marR="508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105"/>
                  </a:spcBef>
                  <a:spcAft>
                    <a:spcPts val="0"/>
                  </a:spcAft>
                  <a:buClr>
                    <a:srgbClr val="EA7900"/>
                  </a:buClr>
                  <a:buSzTx/>
                  <a:buFontTx/>
                  <a:buNone/>
                  <a:tabLst>
                    <a:tab pos="393700" algn="l"/>
                  </a:tabLst>
                  <a:defRPr/>
                </a:pP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越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来</a:t>
                </a:r>
                <a:r>
                  <a:rPr kumimoji="0" lang="zh-CN" altLang="en-US" sz="1600" b="0" i="0" u="none" strike="noStrike" kern="1200" cap="none" spc="5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越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多的宠物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主</a:t>
                </a:r>
                <a:r>
                  <a:rPr kumimoji="0" lang="zh-CN" altLang="en-US" sz="1600" b="0" i="0" u="none" strike="noStrike" kern="1200" cap="none" spc="-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将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宠物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看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作是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自己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的孩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子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或者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亲</a:t>
                </a:r>
                <a:r>
                  <a:rPr kumimoji="0" lang="zh-CN" altLang="en-US" sz="1600" b="0" i="0" u="none" strike="noStrike" kern="1200" cap="none" spc="8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人</a:t>
                </a:r>
                <a:r>
                  <a:rPr kumimoji="0" lang="zh-CN" altLang="en-US" sz="1600" b="0" i="0" u="none" strike="noStrike" kern="1200" cap="none" spc="5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，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这</a:t>
                </a:r>
                <a:r>
                  <a:rPr kumimoji="0" lang="zh-CN" altLang="en-US" sz="1600" b="0" i="0" u="none" strike="noStrike" kern="1200" cap="none" spc="5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也</a:t>
                </a:r>
                <a:r>
                  <a:rPr kumimoji="0" lang="zh-CN" altLang="en-US" sz="1600" b="0" i="0" u="none" strike="noStrike" kern="1200" cap="none" spc="6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倒逼</a:t>
                </a:r>
                <a:r>
                  <a:rPr kumimoji="0" lang="zh-CN" altLang="en-US" sz="1600" b="0" i="0" u="none" strike="noStrike" kern="1200" cap="none" spc="-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宠物食品向健康化、绿色化转型升</a:t>
                </a:r>
                <a:r>
                  <a:rPr kumimoji="0" lang="zh-CN" altLang="en-US" sz="1600" b="0" i="0" u="none" strike="noStrike" kern="1200" cap="none" spc="5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级</a:t>
                </a:r>
                <a:endParaRPr kumimoji="0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1176462E-4081-4B9F-BD64-AE7374313B26}"/>
                </a:ext>
              </a:extLst>
            </p:cNvPr>
            <p:cNvGrpSpPr/>
            <p:nvPr/>
          </p:nvGrpSpPr>
          <p:grpSpPr>
            <a:xfrm>
              <a:off x="714651" y="3814113"/>
              <a:ext cx="588816" cy="588816"/>
              <a:chOff x="4187813" y="1572852"/>
              <a:chExt cx="588816" cy="588816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3955F87E-A9CC-4B76-A6BC-0D02E722637B}"/>
                  </a:ext>
                </a:extLst>
              </p:cNvPr>
              <p:cNvSpPr/>
              <p:nvPr/>
            </p:nvSpPr>
            <p:spPr>
              <a:xfrm>
                <a:off x="4187813" y="1572852"/>
                <a:ext cx="588816" cy="58881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53" name="图形 7">
                <a:extLst>
                  <a:ext uri="{FF2B5EF4-FFF2-40B4-BE49-F238E27FC236}">
                    <a16:creationId xmlns:a16="http://schemas.microsoft.com/office/drawing/2014/main" id="{A57C58AF-ED0B-4894-8287-4B9FC61642E6}"/>
                  </a:ext>
                </a:extLst>
              </p:cNvPr>
              <p:cNvGrpSpPr/>
              <p:nvPr/>
            </p:nvGrpSpPr>
            <p:grpSpPr>
              <a:xfrm>
                <a:off x="4290545" y="1675584"/>
                <a:ext cx="383353" cy="383353"/>
                <a:chOff x="2829640" y="2449080"/>
                <a:chExt cx="2862711" cy="2862711"/>
              </a:xfrm>
              <a:solidFill>
                <a:schemeClr val="bg1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8386ECEE-8211-4C8D-B07C-3FCD296DA45C}"/>
                    </a:ext>
                  </a:extLst>
                </p:cNvPr>
                <p:cNvSpPr/>
                <p:nvPr/>
              </p:nvSpPr>
              <p:spPr>
                <a:xfrm>
                  <a:off x="2829640" y="2449080"/>
                  <a:ext cx="2862711" cy="2862711"/>
                </a:xfrm>
                <a:custGeom>
                  <a:avLst/>
                  <a:gdLst>
                    <a:gd name="connsiteX0" fmla="*/ 1939256 w 2862711"/>
                    <a:gd name="connsiteY0" fmla="*/ 2400984 h 2862711"/>
                    <a:gd name="connsiteX1" fmla="*/ 1713056 w 2862711"/>
                    <a:gd name="connsiteY1" fmla="*/ 2585675 h 2862711"/>
                    <a:gd name="connsiteX2" fmla="*/ 964965 w 2862711"/>
                    <a:gd name="connsiteY2" fmla="*/ 2585675 h 2862711"/>
                    <a:gd name="connsiteX3" fmla="*/ 738764 w 2862711"/>
                    <a:gd name="connsiteY3" fmla="*/ 2400984 h 2862711"/>
                    <a:gd name="connsiteX4" fmla="*/ 600246 w 2862711"/>
                    <a:gd name="connsiteY4" fmla="*/ 2400984 h 2862711"/>
                    <a:gd name="connsiteX5" fmla="*/ 554073 w 2862711"/>
                    <a:gd name="connsiteY5" fmla="*/ 2354811 h 2862711"/>
                    <a:gd name="connsiteX6" fmla="*/ 600246 w 2862711"/>
                    <a:gd name="connsiteY6" fmla="*/ 2308638 h 2862711"/>
                    <a:gd name="connsiteX7" fmla="*/ 1967791 w 2862711"/>
                    <a:gd name="connsiteY7" fmla="*/ 2308638 h 2862711"/>
                    <a:gd name="connsiteX8" fmla="*/ 2165226 w 2862711"/>
                    <a:gd name="connsiteY8" fmla="*/ 1913723 h 2862711"/>
                    <a:gd name="connsiteX9" fmla="*/ 2082623 w 2862711"/>
                    <a:gd name="connsiteY9" fmla="*/ 1872398 h 2862711"/>
                    <a:gd name="connsiteX10" fmla="*/ 1910721 w 2862711"/>
                    <a:gd name="connsiteY10" fmla="*/ 2216293 h 2862711"/>
                    <a:gd name="connsiteX11" fmla="*/ 1893083 w 2862711"/>
                    <a:gd name="connsiteY11" fmla="*/ 2216293 h 2862711"/>
                    <a:gd name="connsiteX12" fmla="*/ 1893083 w 2862711"/>
                    <a:gd name="connsiteY12" fmla="*/ 1292838 h 2862711"/>
                    <a:gd name="connsiteX13" fmla="*/ 2447157 w 2862711"/>
                    <a:gd name="connsiteY13" fmla="*/ 1292838 h 2862711"/>
                    <a:gd name="connsiteX14" fmla="*/ 2862712 w 2862711"/>
                    <a:gd name="connsiteY14" fmla="*/ 877283 h 2862711"/>
                    <a:gd name="connsiteX15" fmla="*/ 2466088 w 2862711"/>
                    <a:gd name="connsiteY15" fmla="*/ 462143 h 2862711"/>
                    <a:gd name="connsiteX16" fmla="*/ 1846911 w 2862711"/>
                    <a:gd name="connsiteY16" fmla="*/ 0 h 2862711"/>
                    <a:gd name="connsiteX17" fmla="*/ 1260840 w 2862711"/>
                    <a:gd name="connsiteY17" fmla="*/ 373353 h 2862711"/>
                    <a:gd name="connsiteX18" fmla="*/ 1200492 w 2862711"/>
                    <a:gd name="connsiteY18" fmla="*/ 369382 h 2862711"/>
                    <a:gd name="connsiteX19" fmla="*/ 773255 w 2862711"/>
                    <a:gd name="connsiteY19" fmla="*/ 656623 h 2862711"/>
                    <a:gd name="connsiteX20" fmla="*/ 692592 w 2862711"/>
                    <a:gd name="connsiteY20" fmla="*/ 646419 h 2862711"/>
                    <a:gd name="connsiteX21" fmla="*/ 369382 w 2862711"/>
                    <a:gd name="connsiteY21" fmla="*/ 969628 h 2862711"/>
                    <a:gd name="connsiteX22" fmla="*/ 692592 w 2862711"/>
                    <a:gd name="connsiteY22" fmla="*/ 1292838 h 2862711"/>
                    <a:gd name="connsiteX23" fmla="*/ 1452457 w 2862711"/>
                    <a:gd name="connsiteY23" fmla="*/ 1292838 h 2862711"/>
                    <a:gd name="connsiteX24" fmla="*/ 1241032 w 2862711"/>
                    <a:gd name="connsiteY24" fmla="*/ 1667022 h 2862711"/>
                    <a:gd name="connsiteX25" fmla="*/ 1200492 w 2862711"/>
                    <a:gd name="connsiteY25" fmla="*/ 1662220 h 2862711"/>
                    <a:gd name="connsiteX26" fmla="*/ 1085891 w 2862711"/>
                    <a:gd name="connsiteY26" fmla="*/ 1703221 h 2862711"/>
                    <a:gd name="connsiteX27" fmla="*/ 1001764 w 2862711"/>
                    <a:gd name="connsiteY27" fmla="*/ 1640149 h 2862711"/>
                    <a:gd name="connsiteX28" fmla="*/ 1015801 w 2862711"/>
                    <a:gd name="connsiteY28" fmla="*/ 1569874 h 2862711"/>
                    <a:gd name="connsiteX29" fmla="*/ 831110 w 2862711"/>
                    <a:gd name="connsiteY29" fmla="*/ 1385183 h 2862711"/>
                    <a:gd name="connsiteX30" fmla="*/ 646419 w 2862711"/>
                    <a:gd name="connsiteY30" fmla="*/ 1569874 h 2862711"/>
                    <a:gd name="connsiteX31" fmla="*/ 784937 w 2862711"/>
                    <a:gd name="connsiteY31" fmla="*/ 1748009 h 2862711"/>
                    <a:gd name="connsiteX32" fmla="*/ 784937 w 2862711"/>
                    <a:gd name="connsiteY32" fmla="*/ 2216293 h 2862711"/>
                    <a:gd name="connsiteX33" fmla="*/ 600246 w 2862711"/>
                    <a:gd name="connsiteY33" fmla="*/ 2216293 h 2862711"/>
                    <a:gd name="connsiteX34" fmla="*/ 554073 w 2862711"/>
                    <a:gd name="connsiteY34" fmla="*/ 2224789 h 2862711"/>
                    <a:gd name="connsiteX35" fmla="*/ 554073 w 2862711"/>
                    <a:gd name="connsiteY35" fmla="*/ 1523701 h 2862711"/>
                    <a:gd name="connsiteX36" fmla="*/ 415555 w 2862711"/>
                    <a:gd name="connsiteY36" fmla="*/ 1385183 h 2862711"/>
                    <a:gd name="connsiteX37" fmla="*/ 138518 w 2862711"/>
                    <a:gd name="connsiteY37" fmla="*/ 1385183 h 2862711"/>
                    <a:gd name="connsiteX38" fmla="*/ 0 w 2862711"/>
                    <a:gd name="connsiteY38" fmla="*/ 1523701 h 2862711"/>
                    <a:gd name="connsiteX39" fmla="*/ 138518 w 2862711"/>
                    <a:gd name="connsiteY39" fmla="*/ 1662220 h 2862711"/>
                    <a:gd name="connsiteX40" fmla="*/ 461728 w 2862711"/>
                    <a:gd name="connsiteY40" fmla="*/ 1662220 h 2862711"/>
                    <a:gd name="connsiteX41" fmla="*/ 461728 w 2862711"/>
                    <a:gd name="connsiteY41" fmla="*/ 2354811 h 2862711"/>
                    <a:gd name="connsiteX42" fmla="*/ 560584 w 2862711"/>
                    <a:gd name="connsiteY42" fmla="*/ 2486865 h 2862711"/>
                    <a:gd name="connsiteX43" fmla="*/ 507900 w 2862711"/>
                    <a:gd name="connsiteY43" fmla="*/ 2631848 h 2862711"/>
                    <a:gd name="connsiteX44" fmla="*/ 738764 w 2862711"/>
                    <a:gd name="connsiteY44" fmla="*/ 2862712 h 2862711"/>
                    <a:gd name="connsiteX45" fmla="*/ 964965 w 2862711"/>
                    <a:gd name="connsiteY45" fmla="*/ 2678021 h 2862711"/>
                    <a:gd name="connsiteX46" fmla="*/ 1713056 w 2862711"/>
                    <a:gd name="connsiteY46" fmla="*/ 2678021 h 2862711"/>
                    <a:gd name="connsiteX47" fmla="*/ 1939256 w 2862711"/>
                    <a:gd name="connsiteY47" fmla="*/ 2862712 h 2862711"/>
                    <a:gd name="connsiteX48" fmla="*/ 2170120 w 2862711"/>
                    <a:gd name="connsiteY48" fmla="*/ 2631848 h 2862711"/>
                    <a:gd name="connsiteX49" fmla="*/ 1939256 w 2862711"/>
                    <a:gd name="connsiteY49" fmla="*/ 2400984 h 2862711"/>
                    <a:gd name="connsiteX50" fmla="*/ 692592 w 2862711"/>
                    <a:gd name="connsiteY50" fmla="*/ 1200492 h 2862711"/>
                    <a:gd name="connsiteX51" fmla="*/ 461728 w 2862711"/>
                    <a:gd name="connsiteY51" fmla="*/ 969628 h 2862711"/>
                    <a:gd name="connsiteX52" fmla="*/ 692592 w 2862711"/>
                    <a:gd name="connsiteY52" fmla="*/ 738764 h 2862711"/>
                    <a:gd name="connsiteX53" fmla="*/ 783552 w 2862711"/>
                    <a:gd name="connsiteY53" fmla="*/ 757372 h 2862711"/>
                    <a:gd name="connsiteX54" fmla="*/ 831525 w 2862711"/>
                    <a:gd name="connsiteY54" fmla="*/ 777873 h 2862711"/>
                    <a:gd name="connsiteX55" fmla="*/ 846070 w 2862711"/>
                    <a:gd name="connsiteY55" fmla="*/ 727821 h 2862711"/>
                    <a:gd name="connsiteX56" fmla="*/ 1200492 w 2862711"/>
                    <a:gd name="connsiteY56" fmla="*/ 461728 h 2862711"/>
                    <a:gd name="connsiteX57" fmla="*/ 1369807 w 2862711"/>
                    <a:gd name="connsiteY57" fmla="*/ 502729 h 2862711"/>
                    <a:gd name="connsiteX58" fmla="*/ 1412240 w 2862711"/>
                    <a:gd name="connsiteY58" fmla="*/ 420772 h 2862711"/>
                    <a:gd name="connsiteX59" fmla="*/ 1352862 w 2862711"/>
                    <a:gd name="connsiteY59" fmla="*/ 395193 h 2862711"/>
                    <a:gd name="connsiteX60" fmla="*/ 1846911 w 2862711"/>
                    <a:gd name="connsiteY60" fmla="*/ 92346 h 2862711"/>
                    <a:gd name="connsiteX61" fmla="*/ 2385701 w 2862711"/>
                    <a:gd name="connsiteY61" fmla="*/ 519305 h 2862711"/>
                    <a:gd name="connsiteX62" fmla="*/ 2394520 w 2862711"/>
                    <a:gd name="connsiteY62" fmla="*/ 556797 h 2862711"/>
                    <a:gd name="connsiteX63" fmla="*/ 2439631 w 2862711"/>
                    <a:gd name="connsiteY63" fmla="*/ 554443 h 2862711"/>
                    <a:gd name="connsiteX64" fmla="*/ 2447157 w 2862711"/>
                    <a:gd name="connsiteY64" fmla="*/ 554073 h 2862711"/>
                    <a:gd name="connsiteX65" fmla="*/ 2770366 w 2862711"/>
                    <a:gd name="connsiteY65" fmla="*/ 877283 h 2862711"/>
                    <a:gd name="connsiteX66" fmla="*/ 2447157 w 2862711"/>
                    <a:gd name="connsiteY66" fmla="*/ 1200492 h 2862711"/>
                    <a:gd name="connsiteX67" fmla="*/ 1893083 w 2862711"/>
                    <a:gd name="connsiteY67" fmla="*/ 1200492 h 2862711"/>
                    <a:gd name="connsiteX68" fmla="*/ 1893083 w 2862711"/>
                    <a:gd name="connsiteY68" fmla="*/ 1105422 h 2862711"/>
                    <a:gd name="connsiteX69" fmla="*/ 2262466 w 2862711"/>
                    <a:gd name="connsiteY69" fmla="*/ 692592 h 2862711"/>
                    <a:gd name="connsiteX70" fmla="*/ 1846911 w 2862711"/>
                    <a:gd name="connsiteY70" fmla="*/ 277037 h 2862711"/>
                    <a:gd name="connsiteX71" fmla="*/ 1431356 w 2862711"/>
                    <a:gd name="connsiteY71" fmla="*/ 692592 h 2862711"/>
                    <a:gd name="connsiteX72" fmla="*/ 1602241 w 2862711"/>
                    <a:gd name="connsiteY72" fmla="*/ 1027760 h 2862711"/>
                    <a:gd name="connsiteX73" fmla="*/ 1504678 w 2862711"/>
                    <a:gd name="connsiteY73" fmla="*/ 1200492 h 2862711"/>
                    <a:gd name="connsiteX74" fmla="*/ 1846911 w 2862711"/>
                    <a:gd name="connsiteY74" fmla="*/ 1015801 h 2862711"/>
                    <a:gd name="connsiteX75" fmla="*/ 1647352 w 2862711"/>
                    <a:gd name="connsiteY75" fmla="*/ 946311 h 2862711"/>
                    <a:gd name="connsiteX76" fmla="*/ 1846911 w 2862711"/>
                    <a:gd name="connsiteY76" fmla="*/ 831110 h 2862711"/>
                    <a:gd name="connsiteX77" fmla="*/ 2046469 w 2862711"/>
                    <a:gd name="connsiteY77" fmla="*/ 946311 h 2862711"/>
                    <a:gd name="connsiteX78" fmla="*/ 1846911 w 2862711"/>
                    <a:gd name="connsiteY78" fmla="*/ 1015801 h 2862711"/>
                    <a:gd name="connsiteX79" fmla="*/ 1754565 w 2862711"/>
                    <a:gd name="connsiteY79" fmla="*/ 646419 h 2862711"/>
                    <a:gd name="connsiteX80" fmla="*/ 1846911 w 2862711"/>
                    <a:gd name="connsiteY80" fmla="*/ 554073 h 2862711"/>
                    <a:gd name="connsiteX81" fmla="*/ 1939256 w 2862711"/>
                    <a:gd name="connsiteY81" fmla="*/ 646419 h 2862711"/>
                    <a:gd name="connsiteX82" fmla="*/ 1846911 w 2862711"/>
                    <a:gd name="connsiteY82" fmla="*/ 738764 h 2862711"/>
                    <a:gd name="connsiteX83" fmla="*/ 1754565 w 2862711"/>
                    <a:gd name="connsiteY83" fmla="*/ 646419 h 2862711"/>
                    <a:gd name="connsiteX84" fmla="*/ 2111388 w 2862711"/>
                    <a:gd name="connsiteY84" fmla="*/ 877744 h 2862711"/>
                    <a:gd name="connsiteX85" fmla="*/ 1983813 w 2862711"/>
                    <a:gd name="connsiteY85" fmla="*/ 769192 h 2862711"/>
                    <a:gd name="connsiteX86" fmla="*/ 2031602 w 2862711"/>
                    <a:gd name="connsiteY86" fmla="*/ 646419 h 2862711"/>
                    <a:gd name="connsiteX87" fmla="*/ 1846911 w 2862711"/>
                    <a:gd name="connsiteY87" fmla="*/ 461728 h 2862711"/>
                    <a:gd name="connsiteX88" fmla="*/ 1662220 w 2862711"/>
                    <a:gd name="connsiteY88" fmla="*/ 646419 h 2862711"/>
                    <a:gd name="connsiteX89" fmla="*/ 1709962 w 2862711"/>
                    <a:gd name="connsiteY89" fmla="*/ 769192 h 2862711"/>
                    <a:gd name="connsiteX90" fmla="*/ 1582387 w 2862711"/>
                    <a:gd name="connsiteY90" fmla="*/ 877744 h 2862711"/>
                    <a:gd name="connsiteX91" fmla="*/ 1523701 w 2862711"/>
                    <a:gd name="connsiteY91" fmla="*/ 692592 h 2862711"/>
                    <a:gd name="connsiteX92" fmla="*/ 1846911 w 2862711"/>
                    <a:gd name="connsiteY92" fmla="*/ 369382 h 2862711"/>
                    <a:gd name="connsiteX93" fmla="*/ 2170120 w 2862711"/>
                    <a:gd name="connsiteY93" fmla="*/ 692592 h 2862711"/>
                    <a:gd name="connsiteX94" fmla="*/ 2111388 w 2862711"/>
                    <a:gd name="connsiteY94" fmla="*/ 877744 h 2862711"/>
                    <a:gd name="connsiteX95" fmla="*/ 1800738 w 2862711"/>
                    <a:gd name="connsiteY95" fmla="*/ 1105422 h 2862711"/>
                    <a:gd name="connsiteX96" fmla="*/ 1800738 w 2862711"/>
                    <a:gd name="connsiteY96" fmla="*/ 1200492 h 2862711"/>
                    <a:gd name="connsiteX97" fmla="*/ 1610737 w 2862711"/>
                    <a:gd name="connsiteY97" fmla="*/ 1200492 h 2862711"/>
                    <a:gd name="connsiteX98" fmla="*/ 1682259 w 2862711"/>
                    <a:gd name="connsiteY98" fmla="*/ 1073932 h 2862711"/>
                    <a:gd name="connsiteX99" fmla="*/ 1800738 w 2862711"/>
                    <a:gd name="connsiteY99" fmla="*/ 1105422 h 2862711"/>
                    <a:gd name="connsiteX100" fmla="*/ 1558562 w 2862711"/>
                    <a:gd name="connsiteY100" fmla="*/ 1292838 h 2862711"/>
                    <a:gd name="connsiteX101" fmla="*/ 1800738 w 2862711"/>
                    <a:gd name="connsiteY101" fmla="*/ 1292838 h 2862711"/>
                    <a:gd name="connsiteX102" fmla="*/ 1800738 w 2862711"/>
                    <a:gd name="connsiteY102" fmla="*/ 2216293 h 2862711"/>
                    <a:gd name="connsiteX103" fmla="*/ 1246665 w 2862711"/>
                    <a:gd name="connsiteY103" fmla="*/ 2216293 h 2862711"/>
                    <a:gd name="connsiteX104" fmla="*/ 1246665 w 2862711"/>
                    <a:gd name="connsiteY104" fmla="*/ 2025045 h 2862711"/>
                    <a:gd name="connsiteX105" fmla="*/ 1385183 w 2862711"/>
                    <a:gd name="connsiteY105" fmla="*/ 1846911 h 2862711"/>
                    <a:gd name="connsiteX106" fmla="*/ 1322988 w 2862711"/>
                    <a:gd name="connsiteY106" fmla="*/ 1709731 h 2862711"/>
                    <a:gd name="connsiteX107" fmla="*/ 1200492 w 2862711"/>
                    <a:gd name="connsiteY107" fmla="*/ 1754565 h 2862711"/>
                    <a:gd name="connsiteX108" fmla="*/ 1292838 w 2862711"/>
                    <a:gd name="connsiteY108" fmla="*/ 1846911 h 2862711"/>
                    <a:gd name="connsiteX109" fmla="*/ 1200492 w 2862711"/>
                    <a:gd name="connsiteY109" fmla="*/ 1939256 h 2862711"/>
                    <a:gd name="connsiteX110" fmla="*/ 1108146 w 2862711"/>
                    <a:gd name="connsiteY110" fmla="*/ 1846911 h 2862711"/>
                    <a:gd name="connsiteX111" fmla="*/ 1200492 w 2862711"/>
                    <a:gd name="connsiteY111" fmla="*/ 1754565 h 2862711"/>
                    <a:gd name="connsiteX112" fmla="*/ 738764 w 2862711"/>
                    <a:gd name="connsiteY112" fmla="*/ 1569874 h 2862711"/>
                    <a:gd name="connsiteX113" fmla="*/ 831110 w 2862711"/>
                    <a:gd name="connsiteY113" fmla="*/ 1477529 h 2862711"/>
                    <a:gd name="connsiteX114" fmla="*/ 923455 w 2862711"/>
                    <a:gd name="connsiteY114" fmla="*/ 1569874 h 2862711"/>
                    <a:gd name="connsiteX115" fmla="*/ 831110 w 2862711"/>
                    <a:gd name="connsiteY115" fmla="*/ 1662220 h 2862711"/>
                    <a:gd name="connsiteX116" fmla="*/ 738764 w 2862711"/>
                    <a:gd name="connsiteY116" fmla="*/ 1569874 h 2862711"/>
                    <a:gd name="connsiteX117" fmla="*/ 877283 w 2862711"/>
                    <a:gd name="connsiteY117" fmla="*/ 1748009 h 2862711"/>
                    <a:gd name="connsiteX118" fmla="*/ 945711 w 2862711"/>
                    <a:gd name="connsiteY118" fmla="*/ 1713564 h 2862711"/>
                    <a:gd name="connsiteX119" fmla="*/ 1029837 w 2862711"/>
                    <a:gd name="connsiteY119" fmla="*/ 1776636 h 2862711"/>
                    <a:gd name="connsiteX120" fmla="*/ 1015801 w 2862711"/>
                    <a:gd name="connsiteY120" fmla="*/ 1846911 h 2862711"/>
                    <a:gd name="connsiteX121" fmla="*/ 1154319 w 2862711"/>
                    <a:gd name="connsiteY121" fmla="*/ 2025045 h 2862711"/>
                    <a:gd name="connsiteX122" fmla="*/ 1154319 w 2862711"/>
                    <a:gd name="connsiteY122" fmla="*/ 2216293 h 2862711"/>
                    <a:gd name="connsiteX123" fmla="*/ 877283 w 2862711"/>
                    <a:gd name="connsiteY123" fmla="*/ 2216293 h 2862711"/>
                    <a:gd name="connsiteX124" fmla="*/ 138518 w 2862711"/>
                    <a:gd name="connsiteY124" fmla="*/ 1569874 h 2862711"/>
                    <a:gd name="connsiteX125" fmla="*/ 92346 w 2862711"/>
                    <a:gd name="connsiteY125" fmla="*/ 1523701 h 2862711"/>
                    <a:gd name="connsiteX126" fmla="*/ 138518 w 2862711"/>
                    <a:gd name="connsiteY126" fmla="*/ 1477529 h 2862711"/>
                    <a:gd name="connsiteX127" fmla="*/ 415555 w 2862711"/>
                    <a:gd name="connsiteY127" fmla="*/ 1477529 h 2862711"/>
                    <a:gd name="connsiteX128" fmla="*/ 461728 w 2862711"/>
                    <a:gd name="connsiteY128" fmla="*/ 1523701 h 2862711"/>
                    <a:gd name="connsiteX129" fmla="*/ 461728 w 2862711"/>
                    <a:gd name="connsiteY129" fmla="*/ 1569874 h 2862711"/>
                    <a:gd name="connsiteX130" fmla="*/ 738764 w 2862711"/>
                    <a:gd name="connsiteY130" fmla="*/ 2770366 h 2862711"/>
                    <a:gd name="connsiteX131" fmla="*/ 600246 w 2862711"/>
                    <a:gd name="connsiteY131" fmla="*/ 2631848 h 2862711"/>
                    <a:gd name="connsiteX132" fmla="*/ 738764 w 2862711"/>
                    <a:gd name="connsiteY132" fmla="*/ 2493329 h 2862711"/>
                    <a:gd name="connsiteX133" fmla="*/ 877283 w 2862711"/>
                    <a:gd name="connsiteY133" fmla="*/ 2631848 h 2862711"/>
                    <a:gd name="connsiteX134" fmla="*/ 738764 w 2862711"/>
                    <a:gd name="connsiteY134" fmla="*/ 2770366 h 2862711"/>
                    <a:gd name="connsiteX135" fmla="*/ 1939256 w 2862711"/>
                    <a:gd name="connsiteY135" fmla="*/ 2770366 h 2862711"/>
                    <a:gd name="connsiteX136" fmla="*/ 1800738 w 2862711"/>
                    <a:gd name="connsiteY136" fmla="*/ 2631848 h 2862711"/>
                    <a:gd name="connsiteX137" fmla="*/ 1939256 w 2862711"/>
                    <a:gd name="connsiteY137" fmla="*/ 2493329 h 2862711"/>
                    <a:gd name="connsiteX138" fmla="*/ 2077775 w 2862711"/>
                    <a:gd name="connsiteY138" fmla="*/ 2631848 h 2862711"/>
                    <a:gd name="connsiteX139" fmla="*/ 1939256 w 2862711"/>
                    <a:gd name="connsiteY139" fmla="*/ 2770366 h 286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</a:cxnLst>
                  <a:rect l="l" t="t" r="r" b="b"/>
                  <a:pathLst>
                    <a:path w="2862711" h="2862711">
                      <a:moveTo>
                        <a:pt x="1939256" y="2400984"/>
                      </a:moveTo>
                      <a:cubicBezTo>
                        <a:pt x="1827795" y="2400984"/>
                        <a:pt x="1734526" y="2480447"/>
                        <a:pt x="1713056" y="2585675"/>
                      </a:cubicBezTo>
                      <a:lnTo>
                        <a:pt x="964965" y="2585675"/>
                      </a:lnTo>
                      <a:cubicBezTo>
                        <a:pt x="943494" y="2480447"/>
                        <a:pt x="850272" y="2400984"/>
                        <a:pt x="738764" y="2400984"/>
                      </a:cubicBezTo>
                      <a:lnTo>
                        <a:pt x="600246" y="2400984"/>
                      </a:lnTo>
                      <a:cubicBezTo>
                        <a:pt x="574805" y="2400984"/>
                        <a:pt x="554073" y="2380298"/>
                        <a:pt x="554073" y="2354811"/>
                      </a:cubicBezTo>
                      <a:cubicBezTo>
                        <a:pt x="554073" y="2329324"/>
                        <a:pt x="574805" y="2308638"/>
                        <a:pt x="600246" y="2308638"/>
                      </a:cubicBezTo>
                      <a:lnTo>
                        <a:pt x="1967791" y="2308638"/>
                      </a:lnTo>
                      <a:lnTo>
                        <a:pt x="2165226" y="1913723"/>
                      </a:lnTo>
                      <a:lnTo>
                        <a:pt x="2082623" y="1872398"/>
                      </a:lnTo>
                      <a:lnTo>
                        <a:pt x="1910721" y="2216293"/>
                      </a:lnTo>
                      <a:lnTo>
                        <a:pt x="1893083" y="2216293"/>
                      </a:lnTo>
                      <a:lnTo>
                        <a:pt x="1893083" y="1292838"/>
                      </a:lnTo>
                      <a:lnTo>
                        <a:pt x="2447157" y="1292838"/>
                      </a:lnTo>
                      <a:cubicBezTo>
                        <a:pt x="2676266" y="1292838"/>
                        <a:pt x="2862712" y="1106438"/>
                        <a:pt x="2862712" y="877283"/>
                      </a:cubicBezTo>
                      <a:cubicBezTo>
                        <a:pt x="2862712" y="654499"/>
                        <a:pt x="2686470" y="472070"/>
                        <a:pt x="2466088" y="462143"/>
                      </a:cubicBezTo>
                      <a:cubicBezTo>
                        <a:pt x="2385147" y="188246"/>
                        <a:pt x="2135629" y="0"/>
                        <a:pt x="1846911" y="0"/>
                      </a:cubicBezTo>
                      <a:cubicBezTo>
                        <a:pt x="1592868" y="0"/>
                        <a:pt x="1366714" y="145306"/>
                        <a:pt x="1260840" y="373353"/>
                      </a:cubicBezTo>
                      <a:cubicBezTo>
                        <a:pt x="1240847" y="370721"/>
                        <a:pt x="1220716" y="369382"/>
                        <a:pt x="1200492" y="369382"/>
                      </a:cubicBezTo>
                      <a:cubicBezTo>
                        <a:pt x="1012753" y="369382"/>
                        <a:pt x="843392" y="485368"/>
                        <a:pt x="773255" y="656623"/>
                      </a:cubicBezTo>
                      <a:cubicBezTo>
                        <a:pt x="747029" y="649836"/>
                        <a:pt x="720018" y="646419"/>
                        <a:pt x="692592" y="646419"/>
                      </a:cubicBezTo>
                      <a:cubicBezTo>
                        <a:pt x="514365" y="646419"/>
                        <a:pt x="369382" y="791447"/>
                        <a:pt x="369382" y="969628"/>
                      </a:cubicBezTo>
                      <a:cubicBezTo>
                        <a:pt x="369382" y="1147809"/>
                        <a:pt x="514365" y="1292838"/>
                        <a:pt x="692592" y="1292838"/>
                      </a:cubicBezTo>
                      <a:lnTo>
                        <a:pt x="1452457" y="1292838"/>
                      </a:lnTo>
                      <a:lnTo>
                        <a:pt x="1241032" y="1667022"/>
                      </a:lnTo>
                      <a:cubicBezTo>
                        <a:pt x="1227965" y="1664067"/>
                        <a:pt x="1214482" y="1662220"/>
                        <a:pt x="1200492" y="1662220"/>
                      </a:cubicBezTo>
                      <a:cubicBezTo>
                        <a:pt x="1156997" y="1662220"/>
                        <a:pt x="1117473" y="1677965"/>
                        <a:pt x="1085891" y="1703221"/>
                      </a:cubicBezTo>
                      <a:lnTo>
                        <a:pt x="1001764" y="1640149"/>
                      </a:lnTo>
                      <a:cubicBezTo>
                        <a:pt x="1010722" y="1618448"/>
                        <a:pt x="1015801" y="1594761"/>
                        <a:pt x="1015801" y="1569874"/>
                      </a:cubicBezTo>
                      <a:cubicBezTo>
                        <a:pt x="1015801" y="1468017"/>
                        <a:pt x="932967" y="1385183"/>
                        <a:pt x="831110" y="1385183"/>
                      </a:cubicBezTo>
                      <a:cubicBezTo>
                        <a:pt x="729253" y="1385183"/>
                        <a:pt x="646419" y="1468017"/>
                        <a:pt x="646419" y="1569874"/>
                      </a:cubicBezTo>
                      <a:cubicBezTo>
                        <a:pt x="646419" y="1655709"/>
                        <a:pt x="705520" y="1727369"/>
                        <a:pt x="784937" y="1748009"/>
                      </a:cubicBezTo>
                      <a:lnTo>
                        <a:pt x="784937" y="2216293"/>
                      </a:lnTo>
                      <a:lnTo>
                        <a:pt x="600246" y="2216293"/>
                      </a:lnTo>
                      <a:cubicBezTo>
                        <a:pt x="583993" y="2216293"/>
                        <a:pt x="568571" y="2219617"/>
                        <a:pt x="554073" y="2224789"/>
                      </a:cubicBezTo>
                      <a:lnTo>
                        <a:pt x="554073" y="1523701"/>
                      </a:lnTo>
                      <a:cubicBezTo>
                        <a:pt x="554073" y="1447332"/>
                        <a:pt x="491925" y="1385183"/>
                        <a:pt x="415555" y="1385183"/>
                      </a:cubicBezTo>
                      <a:lnTo>
                        <a:pt x="138518" y="1385183"/>
                      </a:lnTo>
                      <a:cubicBezTo>
                        <a:pt x="62149" y="1385183"/>
                        <a:pt x="0" y="1447332"/>
                        <a:pt x="0" y="1523701"/>
                      </a:cubicBezTo>
                      <a:cubicBezTo>
                        <a:pt x="0" y="1600071"/>
                        <a:pt x="62149" y="1662220"/>
                        <a:pt x="138518" y="1662220"/>
                      </a:cubicBezTo>
                      <a:lnTo>
                        <a:pt x="461728" y="1662220"/>
                      </a:lnTo>
                      <a:lnTo>
                        <a:pt x="461728" y="2354811"/>
                      </a:lnTo>
                      <a:cubicBezTo>
                        <a:pt x="461728" y="2417329"/>
                        <a:pt x="503606" y="2469689"/>
                        <a:pt x="560584" y="2486865"/>
                      </a:cubicBezTo>
                      <a:cubicBezTo>
                        <a:pt x="528170" y="2526620"/>
                        <a:pt x="507900" y="2576671"/>
                        <a:pt x="507900" y="2631848"/>
                      </a:cubicBezTo>
                      <a:cubicBezTo>
                        <a:pt x="507900" y="2759146"/>
                        <a:pt x="611466" y="2862712"/>
                        <a:pt x="738764" y="2862712"/>
                      </a:cubicBezTo>
                      <a:cubicBezTo>
                        <a:pt x="850225" y="2862712"/>
                        <a:pt x="943494" y="2783248"/>
                        <a:pt x="964965" y="2678021"/>
                      </a:cubicBezTo>
                      <a:lnTo>
                        <a:pt x="1713056" y="2678021"/>
                      </a:lnTo>
                      <a:cubicBezTo>
                        <a:pt x="1734526" y="2783248"/>
                        <a:pt x="1827749" y="2862712"/>
                        <a:pt x="1939256" y="2862712"/>
                      </a:cubicBezTo>
                      <a:cubicBezTo>
                        <a:pt x="2066555" y="2862712"/>
                        <a:pt x="2170120" y="2759146"/>
                        <a:pt x="2170120" y="2631848"/>
                      </a:cubicBezTo>
                      <a:cubicBezTo>
                        <a:pt x="2170120" y="2504549"/>
                        <a:pt x="2066555" y="2400984"/>
                        <a:pt x="1939256" y="2400984"/>
                      </a:cubicBezTo>
                      <a:close/>
                      <a:moveTo>
                        <a:pt x="692592" y="1200492"/>
                      </a:moveTo>
                      <a:cubicBezTo>
                        <a:pt x="565293" y="1200492"/>
                        <a:pt x="461728" y="1096926"/>
                        <a:pt x="461728" y="969628"/>
                      </a:cubicBezTo>
                      <a:cubicBezTo>
                        <a:pt x="461728" y="842330"/>
                        <a:pt x="565293" y="738764"/>
                        <a:pt x="692592" y="738764"/>
                      </a:cubicBezTo>
                      <a:cubicBezTo>
                        <a:pt x="724035" y="738764"/>
                        <a:pt x="754648" y="745044"/>
                        <a:pt x="783552" y="757372"/>
                      </a:cubicBezTo>
                      <a:lnTo>
                        <a:pt x="831525" y="777873"/>
                      </a:lnTo>
                      <a:lnTo>
                        <a:pt x="846070" y="727821"/>
                      </a:lnTo>
                      <a:cubicBezTo>
                        <a:pt x="891596" y="571157"/>
                        <a:pt x="1037364" y="461728"/>
                        <a:pt x="1200492" y="461728"/>
                      </a:cubicBezTo>
                      <a:cubicBezTo>
                        <a:pt x="1260240" y="461728"/>
                        <a:pt x="1317217" y="475533"/>
                        <a:pt x="1369807" y="502729"/>
                      </a:cubicBezTo>
                      <a:lnTo>
                        <a:pt x="1412240" y="420772"/>
                      </a:lnTo>
                      <a:cubicBezTo>
                        <a:pt x="1393079" y="410845"/>
                        <a:pt x="1373224" y="402349"/>
                        <a:pt x="1352862" y="395193"/>
                      </a:cubicBezTo>
                      <a:cubicBezTo>
                        <a:pt x="1446824" y="209624"/>
                        <a:pt x="1635578" y="92346"/>
                        <a:pt x="1846911" y="92346"/>
                      </a:cubicBezTo>
                      <a:cubicBezTo>
                        <a:pt x="2105063" y="92346"/>
                        <a:pt x="2326646" y="267941"/>
                        <a:pt x="2385701" y="519305"/>
                      </a:cubicBezTo>
                      <a:lnTo>
                        <a:pt x="2394520" y="556797"/>
                      </a:lnTo>
                      <a:lnTo>
                        <a:pt x="2439631" y="554443"/>
                      </a:lnTo>
                      <a:cubicBezTo>
                        <a:pt x="2442124" y="554304"/>
                        <a:pt x="2444617" y="554073"/>
                        <a:pt x="2447157" y="554073"/>
                      </a:cubicBezTo>
                      <a:cubicBezTo>
                        <a:pt x="2625384" y="554073"/>
                        <a:pt x="2770366" y="699102"/>
                        <a:pt x="2770366" y="877283"/>
                      </a:cubicBezTo>
                      <a:cubicBezTo>
                        <a:pt x="2770366" y="1055463"/>
                        <a:pt x="2625384" y="1200492"/>
                        <a:pt x="2447157" y="1200492"/>
                      </a:cubicBezTo>
                      <a:lnTo>
                        <a:pt x="1893083" y="1200492"/>
                      </a:lnTo>
                      <a:lnTo>
                        <a:pt x="1893083" y="1105422"/>
                      </a:lnTo>
                      <a:cubicBezTo>
                        <a:pt x="2100538" y="1082382"/>
                        <a:pt x="2262466" y="906141"/>
                        <a:pt x="2262466" y="692592"/>
                      </a:cubicBezTo>
                      <a:cubicBezTo>
                        <a:pt x="2262466" y="463436"/>
                        <a:pt x="2076020" y="277037"/>
                        <a:pt x="1846911" y="277037"/>
                      </a:cubicBezTo>
                      <a:cubicBezTo>
                        <a:pt x="1617801" y="277037"/>
                        <a:pt x="1431356" y="463436"/>
                        <a:pt x="1431356" y="692592"/>
                      </a:cubicBezTo>
                      <a:cubicBezTo>
                        <a:pt x="1431356" y="830233"/>
                        <a:pt x="1498907" y="952082"/>
                        <a:pt x="1602241" y="1027760"/>
                      </a:cubicBezTo>
                      <a:lnTo>
                        <a:pt x="1504678" y="1200492"/>
                      </a:lnTo>
                      <a:close/>
                      <a:moveTo>
                        <a:pt x="1846911" y="1015801"/>
                      </a:moveTo>
                      <a:cubicBezTo>
                        <a:pt x="1771603" y="1015801"/>
                        <a:pt x="1702390" y="989713"/>
                        <a:pt x="1647352" y="946311"/>
                      </a:cubicBezTo>
                      <a:cubicBezTo>
                        <a:pt x="1688261" y="875482"/>
                        <a:pt x="1763430" y="831110"/>
                        <a:pt x="1846911" y="831110"/>
                      </a:cubicBezTo>
                      <a:cubicBezTo>
                        <a:pt x="1930391" y="831110"/>
                        <a:pt x="2005560" y="875482"/>
                        <a:pt x="2046469" y="946311"/>
                      </a:cubicBezTo>
                      <a:cubicBezTo>
                        <a:pt x="1991431" y="989713"/>
                        <a:pt x="1922218" y="1015801"/>
                        <a:pt x="1846911" y="1015801"/>
                      </a:cubicBezTo>
                      <a:close/>
                      <a:moveTo>
                        <a:pt x="1754565" y="646419"/>
                      </a:moveTo>
                      <a:cubicBezTo>
                        <a:pt x="1754565" y="595490"/>
                        <a:pt x="1795982" y="554073"/>
                        <a:pt x="1846911" y="554073"/>
                      </a:cubicBezTo>
                      <a:cubicBezTo>
                        <a:pt x="1897839" y="554073"/>
                        <a:pt x="1939256" y="595490"/>
                        <a:pt x="1939256" y="646419"/>
                      </a:cubicBezTo>
                      <a:cubicBezTo>
                        <a:pt x="1939256" y="697347"/>
                        <a:pt x="1897839" y="738764"/>
                        <a:pt x="1846911" y="738764"/>
                      </a:cubicBezTo>
                      <a:cubicBezTo>
                        <a:pt x="1795982" y="738764"/>
                        <a:pt x="1754565" y="697347"/>
                        <a:pt x="1754565" y="646419"/>
                      </a:cubicBezTo>
                      <a:close/>
                      <a:moveTo>
                        <a:pt x="2111388" y="877744"/>
                      </a:moveTo>
                      <a:cubicBezTo>
                        <a:pt x="2078698" y="830602"/>
                        <a:pt x="2034972" y="793063"/>
                        <a:pt x="1983813" y="769192"/>
                      </a:cubicBezTo>
                      <a:cubicBezTo>
                        <a:pt x="2013225" y="736502"/>
                        <a:pt x="2031602" y="693746"/>
                        <a:pt x="2031602" y="646419"/>
                      </a:cubicBezTo>
                      <a:cubicBezTo>
                        <a:pt x="2031602" y="544562"/>
                        <a:pt x="1948768" y="461728"/>
                        <a:pt x="1846911" y="461728"/>
                      </a:cubicBezTo>
                      <a:cubicBezTo>
                        <a:pt x="1745054" y="461728"/>
                        <a:pt x="1662220" y="544562"/>
                        <a:pt x="1662220" y="646419"/>
                      </a:cubicBezTo>
                      <a:cubicBezTo>
                        <a:pt x="1662220" y="693746"/>
                        <a:pt x="1680596" y="736502"/>
                        <a:pt x="1709962" y="769192"/>
                      </a:cubicBezTo>
                      <a:cubicBezTo>
                        <a:pt x="1658803" y="793063"/>
                        <a:pt x="1615077" y="830602"/>
                        <a:pt x="1582387" y="877744"/>
                      </a:cubicBezTo>
                      <a:cubicBezTo>
                        <a:pt x="1545541" y="825246"/>
                        <a:pt x="1523701" y="761481"/>
                        <a:pt x="1523701" y="692592"/>
                      </a:cubicBezTo>
                      <a:cubicBezTo>
                        <a:pt x="1523701" y="514411"/>
                        <a:pt x="1668684" y="369382"/>
                        <a:pt x="1846911" y="369382"/>
                      </a:cubicBezTo>
                      <a:cubicBezTo>
                        <a:pt x="2025138" y="369382"/>
                        <a:pt x="2170120" y="514411"/>
                        <a:pt x="2170120" y="692592"/>
                      </a:cubicBezTo>
                      <a:cubicBezTo>
                        <a:pt x="2170120" y="761481"/>
                        <a:pt x="2148280" y="825246"/>
                        <a:pt x="2111388" y="877744"/>
                      </a:cubicBezTo>
                      <a:close/>
                      <a:moveTo>
                        <a:pt x="1800738" y="1105422"/>
                      </a:moveTo>
                      <a:lnTo>
                        <a:pt x="1800738" y="1200492"/>
                      </a:lnTo>
                      <a:lnTo>
                        <a:pt x="1610737" y="1200492"/>
                      </a:lnTo>
                      <a:lnTo>
                        <a:pt x="1682259" y="1073932"/>
                      </a:lnTo>
                      <a:cubicBezTo>
                        <a:pt x="1719289" y="1090001"/>
                        <a:pt x="1759090" y="1100805"/>
                        <a:pt x="1800738" y="1105422"/>
                      </a:cubicBezTo>
                      <a:close/>
                      <a:moveTo>
                        <a:pt x="1558562" y="1292838"/>
                      </a:moveTo>
                      <a:lnTo>
                        <a:pt x="1800738" y="1292838"/>
                      </a:lnTo>
                      <a:lnTo>
                        <a:pt x="1800738" y="2216293"/>
                      </a:lnTo>
                      <a:lnTo>
                        <a:pt x="1246665" y="2216293"/>
                      </a:lnTo>
                      <a:lnTo>
                        <a:pt x="1246665" y="2025045"/>
                      </a:lnTo>
                      <a:cubicBezTo>
                        <a:pt x="1326082" y="2004406"/>
                        <a:pt x="1385183" y="1932746"/>
                        <a:pt x="1385183" y="1846911"/>
                      </a:cubicBezTo>
                      <a:cubicBezTo>
                        <a:pt x="1385183" y="1792242"/>
                        <a:pt x="1360850" y="1743576"/>
                        <a:pt x="1322988" y="1709731"/>
                      </a:cubicBezTo>
                      <a:close/>
                      <a:moveTo>
                        <a:pt x="1200492" y="1754565"/>
                      </a:moveTo>
                      <a:cubicBezTo>
                        <a:pt x="1251421" y="1754565"/>
                        <a:pt x="1292838" y="1795982"/>
                        <a:pt x="1292838" y="1846911"/>
                      </a:cubicBezTo>
                      <a:cubicBezTo>
                        <a:pt x="1292838" y="1897839"/>
                        <a:pt x="1251421" y="1939256"/>
                        <a:pt x="1200492" y="1939256"/>
                      </a:cubicBezTo>
                      <a:cubicBezTo>
                        <a:pt x="1149563" y="1939256"/>
                        <a:pt x="1108146" y="1897839"/>
                        <a:pt x="1108146" y="1846911"/>
                      </a:cubicBezTo>
                      <a:cubicBezTo>
                        <a:pt x="1108146" y="1795982"/>
                        <a:pt x="1149563" y="1754565"/>
                        <a:pt x="1200492" y="1754565"/>
                      </a:cubicBezTo>
                      <a:close/>
                      <a:moveTo>
                        <a:pt x="738764" y="1569874"/>
                      </a:moveTo>
                      <a:cubicBezTo>
                        <a:pt x="738764" y="1518946"/>
                        <a:pt x="780181" y="1477529"/>
                        <a:pt x="831110" y="1477529"/>
                      </a:cubicBezTo>
                      <a:cubicBezTo>
                        <a:pt x="882038" y="1477529"/>
                        <a:pt x="923455" y="1518946"/>
                        <a:pt x="923455" y="1569874"/>
                      </a:cubicBezTo>
                      <a:cubicBezTo>
                        <a:pt x="923455" y="1620803"/>
                        <a:pt x="882038" y="1662220"/>
                        <a:pt x="831110" y="1662220"/>
                      </a:cubicBezTo>
                      <a:cubicBezTo>
                        <a:pt x="780181" y="1662220"/>
                        <a:pt x="738764" y="1620803"/>
                        <a:pt x="738764" y="1569874"/>
                      </a:cubicBezTo>
                      <a:close/>
                      <a:moveTo>
                        <a:pt x="877283" y="1748009"/>
                      </a:moveTo>
                      <a:cubicBezTo>
                        <a:pt x="902724" y="1741406"/>
                        <a:pt x="925764" y="1729493"/>
                        <a:pt x="945711" y="1713564"/>
                      </a:cubicBezTo>
                      <a:lnTo>
                        <a:pt x="1029837" y="1776636"/>
                      </a:lnTo>
                      <a:cubicBezTo>
                        <a:pt x="1020880" y="1798337"/>
                        <a:pt x="1015801" y="1822023"/>
                        <a:pt x="1015801" y="1846911"/>
                      </a:cubicBezTo>
                      <a:cubicBezTo>
                        <a:pt x="1015801" y="1932746"/>
                        <a:pt x="1074902" y="2004406"/>
                        <a:pt x="1154319" y="2025045"/>
                      </a:cubicBezTo>
                      <a:lnTo>
                        <a:pt x="1154319" y="2216293"/>
                      </a:lnTo>
                      <a:lnTo>
                        <a:pt x="877283" y="2216293"/>
                      </a:lnTo>
                      <a:close/>
                      <a:moveTo>
                        <a:pt x="138518" y="1569874"/>
                      </a:moveTo>
                      <a:cubicBezTo>
                        <a:pt x="113077" y="1569874"/>
                        <a:pt x="92346" y="1549189"/>
                        <a:pt x="92346" y="1523701"/>
                      </a:cubicBezTo>
                      <a:cubicBezTo>
                        <a:pt x="92346" y="1498214"/>
                        <a:pt x="113077" y="1477529"/>
                        <a:pt x="138518" y="1477529"/>
                      </a:cubicBezTo>
                      <a:lnTo>
                        <a:pt x="415555" y="1477529"/>
                      </a:lnTo>
                      <a:cubicBezTo>
                        <a:pt x="440996" y="1477529"/>
                        <a:pt x="461728" y="1498214"/>
                        <a:pt x="461728" y="1523701"/>
                      </a:cubicBezTo>
                      <a:lnTo>
                        <a:pt x="461728" y="1569874"/>
                      </a:lnTo>
                      <a:close/>
                      <a:moveTo>
                        <a:pt x="738764" y="2770366"/>
                      </a:moveTo>
                      <a:cubicBezTo>
                        <a:pt x="662395" y="2770366"/>
                        <a:pt x="600246" y="2708217"/>
                        <a:pt x="600246" y="2631848"/>
                      </a:cubicBezTo>
                      <a:cubicBezTo>
                        <a:pt x="600246" y="2555478"/>
                        <a:pt x="662395" y="2493329"/>
                        <a:pt x="738764" y="2493329"/>
                      </a:cubicBezTo>
                      <a:cubicBezTo>
                        <a:pt x="815134" y="2493329"/>
                        <a:pt x="877283" y="2555478"/>
                        <a:pt x="877283" y="2631848"/>
                      </a:cubicBezTo>
                      <a:cubicBezTo>
                        <a:pt x="877283" y="2708217"/>
                        <a:pt x="815134" y="2770366"/>
                        <a:pt x="738764" y="2770366"/>
                      </a:cubicBezTo>
                      <a:close/>
                      <a:moveTo>
                        <a:pt x="1939256" y="2770366"/>
                      </a:moveTo>
                      <a:cubicBezTo>
                        <a:pt x="1862886" y="2770366"/>
                        <a:pt x="1800738" y="2708217"/>
                        <a:pt x="1800738" y="2631848"/>
                      </a:cubicBezTo>
                      <a:cubicBezTo>
                        <a:pt x="1800738" y="2555478"/>
                        <a:pt x="1862886" y="2493329"/>
                        <a:pt x="1939256" y="2493329"/>
                      </a:cubicBezTo>
                      <a:cubicBezTo>
                        <a:pt x="2015626" y="2493329"/>
                        <a:pt x="2077775" y="2555478"/>
                        <a:pt x="2077775" y="2631848"/>
                      </a:cubicBezTo>
                      <a:cubicBezTo>
                        <a:pt x="2077775" y="2708217"/>
                        <a:pt x="2015626" y="2770366"/>
                        <a:pt x="1939256" y="2770366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39B1EB0-DAF3-4FA9-9511-7F635AB2D28F}"/>
                    </a:ext>
                  </a:extLst>
                </p:cNvPr>
                <p:cNvSpPr/>
                <p:nvPr/>
              </p:nvSpPr>
              <p:spPr>
                <a:xfrm>
                  <a:off x="5045933" y="3834263"/>
                  <a:ext cx="554073" cy="92345"/>
                </a:xfrm>
                <a:custGeom>
                  <a:avLst/>
                  <a:gdLst>
                    <a:gd name="connsiteX0" fmla="*/ 0 w 554073"/>
                    <a:gd name="connsiteY0" fmla="*/ 0 h 92345"/>
                    <a:gd name="connsiteX1" fmla="*/ 554073 w 554073"/>
                    <a:gd name="connsiteY1" fmla="*/ 0 h 92345"/>
                    <a:gd name="connsiteX2" fmla="*/ 554073 w 554073"/>
                    <a:gd name="connsiteY2" fmla="*/ 92346 h 92345"/>
                    <a:gd name="connsiteX3" fmla="*/ 0 w 554073"/>
                    <a:gd name="connsiteY3" fmla="*/ 92346 h 92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4073" h="92345">
                      <a:moveTo>
                        <a:pt x="0" y="0"/>
                      </a:moveTo>
                      <a:lnTo>
                        <a:pt x="554073" y="0"/>
                      </a:lnTo>
                      <a:lnTo>
                        <a:pt x="554073" y="92346"/>
                      </a:lnTo>
                      <a:lnTo>
                        <a:pt x="0" y="92346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D9782411-D427-4F6B-823F-5557B986DE24}"/>
                    </a:ext>
                  </a:extLst>
                </p:cNvPr>
                <p:cNvSpPr/>
                <p:nvPr/>
              </p:nvSpPr>
              <p:spPr>
                <a:xfrm>
                  <a:off x="5045933" y="4018954"/>
                  <a:ext cx="554073" cy="92345"/>
                </a:xfrm>
                <a:custGeom>
                  <a:avLst/>
                  <a:gdLst>
                    <a:gd name="connsiteX0" fmla="*/ 0 w 554073"/>
                    <a:gd name="connsiteY0" fmla="*/ 0 h 92345"/>
                    <a:gd name="connsiteX1" fmla="*/ 554073 w 554073"/>
                    <a:gd name="connsiteY1" fmla="*/ 0 h 92345"/>
                    <a:gd name="connsiteX2" fmla="*/ 554073 w 554073"/>
                    <a:gd name="connsiteY2" fmla="*/ 92346 h 92345"/>
                    <a:gd name="connsiteX3" fmla="*/ 0 w 554073"/>
                    <a:gd name="connsiteY3" fmla="*/ 92346 h 92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4073" h="92345">
                      <a:moveTo>
                        <a:pt x="0" y="0"/>
                      </a:moveTo>
                      <a:lnTo>
                        <a:pt x="554073" y="0"/>
                      </a:lnTo>
                      <a:lnTo>
                        <a:pt x="554073" y="92346"/>
                      </a:lnTo>
                      <a:lnTo>
                        <a:pt x="0" y="92346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53721BE2-5ED6-4955-9F2B-26D5BD82C6DF}"/>
                    </a:ext>
                  </a:extLst>
                </p:cNvPr>
                <p:cNvSpPr/>
                <p:nvPr/>
              </p:nvSpPr>
              <p:spPr>
                <a:xfrm>
                  <a:off x="5507661" y="4203645"/>
                  <a:ext cx="92345" cy="92345"/>
                </a:xfrm>
                <a:custGeom>
                  <a:avLst/>
                  <a:gdLst>
                    <a:gd name="connsiteX0" fmla="*/ 0 w 92345"/>
                    <a:gd name="connsiteY0" fmla="*/ 0 h 92345"/>
                    <a:gd name="connsiteX1" fmla="*/ 92346 w 92345"/>
                    <a:gd name="connsiteY1" fmla="*/ 0 h 92345"/>
                    <a:gd name="connsiteX2" fmla="*/ 92346 w 92345"/>
                    <a:gd name="connsiteY2" fmla="*/ 92346 h 92345"/>
                    <a:gd name="connsiteX3" fmla="*/ 0 w 92345"/>
                    <a:gd name="connsiteY3" fmla="*/ 92346 h 92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45" h="92345">
                      <a:moveTo>
                        <a:pt x="0" y="0"/>
                      </a:moveTo>
                      <a:lnTo>
                        <a:pt x="92346" y="0"/>
                      </a:lnTo>
                      <a:lnTo>
                        <a:pt x="92346" y="92346"/>
                      </a:lnTo>
                      <a:lnTo>
                        <a:pt x="0" y="92346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BB5BDB2-9AFE-4EE6-8852-0C54959DEC09}"/>
                    </a:ext>
                  </a:extLst>
                </p:cNvPr>
                <p:cNvSpPr/>
                <p:nvPr/>
              </p:nvSpPr>
              <p:spPr>
                <a:xfrm>
                  <a:off x="5138279" y="4203645"/>
                  <a:ext cx="92345" cy="92345"/>
                </a:xfrm>
                <a:custGeom>
                  <a:avLst/>
                  <a:gdLst>
                    <a:gd name="connsiteX0" fmla="*/ 0 w 92345"/>
                    <a:gd name="connsiteY0" fmla="*/ 0 h 92345"/>
                    <a:gd name="connsiteX1" fmla="*/ 92346 w 92345"/>
                    <a:gd name="connsiteY1" fmla="*/ 0 h 92345"/>
                    <a:gd name="connsiteX2" fmla="*/ 92346 w 92345"/>
                    <a:gd name="connsiteY2" fmla="*/ 92346 h 92345"/>
                    <a:gd name="connsiteX3" fmla="*/ 0 w 92345"/>
                    <a:gd name="connsiteY3" fmla="*/ 92346 h 92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45" h="92345">
                      <a:moveTo>
                        <a:pt x="0" y="0"/>
                      </a:moveTo>
                      <a:lnTo>
                        <a:pt x="92346" y="0"/>
                      </a:lnTo>
                      <a:lnTo>
                        <a:pt x="92346" y="92346"/>
                      </a:lnTo>
                      <a:lnTo>
                        <a:pt x="0" y="92346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1ADC3D5C-F68D-4CE0-B069-2ED89D6EE752}"/>
                    </a:ext>
                  </a:extLst>
                </p:cNvPr>
                <p:cNvSpPr/>
                <p:nvPr/>
              </p:nvSpPr>
              <p:spPr>
                <a:xfrm>
                  <a:off x="5322970" y="4203645"/>
                  <a:ext cx="92345" cy="92345"/>
                </a:xfrm>
                <a:custGeom>
                  <a:avLst/>
                  <a:gdLst>
                    <a:gd name="connsiteX0" fmla="*/ 0 w 92345"/>
                    <a:gd name="connsiteY0" fmla="*/ 0 h 92345"/>
                    <a:gd name="connsiteX1" fmla="*/ 92346 w 92345"/>
                    <a:gd name="connsiteY1" fmla="*/ 0 h 92345"/>
                    <a:gd name="connsiteX2" fmla="*/ 92346 w 92345"/>
                    <a:gd name="connsiteY2" fmla="*/ 92346 h 92345"/>
                    <a:gd name="connsiteX3" fmla="*/ 0 w 92345"/>
                    <a:gd name="connsiteY3" fmla="*/ 92346 h 92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45" h="92345">
                      <a:moveTo>
                        <a:pt x="0" y="0"/>
                      </a:moveTo>
                      <a:lnTo>
                        <a:pt x="92346" y="0"/>
                      </a:lnTo>
                      <a:lnTo>
                        <a:pt x="92346" y="92346"/>
                      </a:lnTo>
                      <a:lnTo>
                        <a:pt x="0" y="92346"/>
                      </a:ln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51E9F6D-1C4B-49EA-AECF-86115161DC7B}"/>
                    </a:ext>
                  </a:extLst>
                </p:cNvPr>
                <p:cNvSpPr/>
                <p:nvPr/>
              </p:nvSpPr>
              <p:spPr>
                <a:xfrm>
                  <a:off x="3758636" y="3003153"/>
                  <a:ext cx="271495" cy="240052"/>
                </a:xfrm>
                <a:custGeom>
                  <a:avLst/>
                  <a:gdLst>
                    <a:gd name="connsiteX0" fmla="*/ 0 w 271495"/>
                    <a:gd name="connsiteY0" fmla="*/ 221675 h 240052"/>
                    <a:gd name="connsiteX1" fmla="*/ 90499 w 271495"/>
                    <a:gd name="connsiteY1" fmla="*/ 240052 h 240052"/>
                    <a:gd name="connsiteX2" fmla="*/ 271496 w 271495"/>
                    <a:gd name="connsiteY2" fmla="*/ 92346 h 240052"/>
                    <a:gd name="connsiteX3" fmla="*/ 271496 w 271495"/>
                    <a:gd name="connsiteY3" fmla="*/ 0 h 240052"/>
                    <a:gd name="connsiteX4" fmla="*/ 0 w 271495"/>
                    <a:gd name="connsiteY4" fmla="*/ 221675 h 240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1495" h="240052">
                      <a:moveTo>
                        <a:pt x="0" y="221675"/>
                      </a:moveTo>
                      <a:lnTo>
                        <a:pt x="90499" y="240052"/>
                      </a:lnTo>
                      <a:cubicBezTo>
                        <a:pt x="107906" y="154494"/>
                        <a:pt x="183998" y="92346"/>
                        <a:pt x="271496" y="92346"/>
                      </a:cubicBezTo>
                      <a:lnTo>
                        <a:pt x="271496" y="0"/>
                      </a:lnTo>
                      <a:cubicBezTo>
                        <a:pt x="140273" y="0"/>
                        <a:pt x="26088" y="93269"/>
                        <a:pt x="0" y="221675"/>
                      </a:cubicBezTo>
                      <a:close/>
                    </a:path>
                  </a:pathLst>
                </a:custGeom>
                <a:grpFill/>
                <a:ln w="3175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</p:grp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7EA0D1AD-EB43-40FC-9041-07470BE10816}"/>
                </a:ext>
              </a:extLst>
            </p:cNvPr>
            <p:cNvCxnSpPr>
              <a:cxnSpLocks/>
            </p:cNvCxnSpPr>
            <p:nvPr/>
          </p:nvCxnSpPr>
          <p:spPr>
            <a:xfrm>
              <a:off x="695325" y="5019182"/>
              <a:ext cx="5787749" cy="0"/>
            </a:xfrm>
            <a:prstGeom prst="line">
              <a:avLst/>
            </a:prstGeom>
            <a:ln w="12700">
              <a:solidFill>
                <a:schemeClr val="bg2">
                  <a:lumMod val="50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F1FDB99B-B182-490A-9F9A-BB7BAEE69103}"/>
              </a:ext>
            </a:extLst>
          </p:cNvPr>
          <p:cNvGrpSpPr/>
          <p:nvPr/>
        </p:nvGrpSpPr>
        <p:grpSpPr>
          <a:xfrm>
            <a:off x="721368" y="266084"/>
            <a:ext cx="5165082" cy="937436"/>
            <a:chOff x="1741537" y="646727"/>
            <a:chExt cx="5165082" cy="937436"/>
          </a:xfrm>
        </p:grpSpPr>
        <p:sp>
          <p:nvSpPr>
            <p:cNvPr id="39" name="object 38">
              <a:extLst>
                <a:ext uri="{FF2B5EF4-FFF2-40B4-BE49-F238E27FC236}">
                  <a16:creationId xmlns:a16="http://schemas.microsoft.com/office/drawing/2014/main" id="{2CCAC49A-2503-411C-A3B2-B3DA7CE35AA6}"/>
                </a:ext>
              </a:extLst>
            </p:cNvPr>
            <p:cNvSpPr txBox="1">
              <a:spLocks/>
            </p:cNvSpPr>
            <p:nvPr/>
          </p:nvSpPr>
          <p:spPr>
            <a:xfrm>
              <a:off x="2685035" y="788455"/>
              <a:ext cx="4221584" cy="568104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细分领域之一：宠物食品</a:t>
              </a:r>
            </a:p>
          </p:txBody>
        </p:sp>
        <p:sp>
          <p:nvSpPr>
            <p:cNvPr id="124" name="object 38">
              <a:extLst>
                <a:ext uri="{FF2B5EF4-FFF2-40B4-BE49-F238E27FC236}">
                  <a16:creationId xmlns:a16="http://schemas.microsoft.com/office/drawing/2014/main" id="{4EA65DBB-2001-435A-B479-3F43D10E3643}"/>
                </a:ext>
              </a:extLst>
            </p:cNvPr>
            <p:cNvSpPr txBox="1">
              <a:spLocks/>
            </p:cNvSpPr>
            <p:nvPr/>
          </p:nvSpPr>
          <p:spPr>
            <a:xfrm>
              <a:off x="1741537" y="646727"/>
              <a:ext cx="859806" cy="937436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0 1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B8500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j-cs"/>
              </a:endParaRPr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98F529B6-BC81-4C6F-99E2-15EB3ECA74DF}"/>
                </a:ext>
              </a:extLst>
            </p:cNvPr>
            <p:cNvCxnSpPr>
              <a:cxnSpLocks/>
            </p:cNvCxnSpPr>
            <p:nvPr/>
          </p:nvCxnSpPr>
          <p:spPr>
            <a:xfrm>
              <a:off x="2694560" y="1451677"/>
              <a:ext cx="1442189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5073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0DD20E-21CB-4278-BFB5-A722CE7B1B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124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26E05A4-5F87-42A9-A02A-A6435A44F675}"/>
              </a:ext>
            </a:extLst>
          </p:cNvPr>
          <p:cNvSpPr/>
          <p:nvPr/>
        </p:nvSpPr>
        <p:spPr>
          <a:xfrm>
            <a:off x="-2" y="-5124"/>
            <a:ext cx="12192001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DE2964A9-1576-434A-842C-28C28230121A}"/>
              </a:ext>
            </a:extLst>
          </p:cNvPr>
          <p:cNvSpPr txBox="1"/>
          <p:nvPr/>
        </p:nvSpPr>
        <p:spPr>
          <a:xfrm>
            <a:off x="695325" y="5594507"/>
            <a:ext cx="7813090" cy="5888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393700" marR="5080" indent="-381000">
              <a:lnSpc>
                <a:spcPct val="120000"/>
              </a:lnSpc>
              <a:spcBef>
                <a:spcPts val="95"/>
              </a:spcBef>
              <a:buClr>
                <a:srgbClr val="EA7900"/>
              </a:buClr>
              <a:buFont typeface="Wingdings" panose="05000000000000000000" pitchFamily="2" charset="2"/>
              <a:buChar char="ü"/>
              <a:tabLst>
                <a:tab pos="393065" algn="l"/>
                <a:tab pos="393700" algn="l"/>
              </a:tabLst>
              <a:defRPr sz="1600" spc="50">
                <a:solidFill>
                  <a:srgbClr val="404040"/>
                </a:solidFill>
                <a:latin typeface="微软雅黑"/>
                <a:cs typeface="微软雅黑"/>
              </a:defRPr>
            </a:lvl1pPr>
          </a:lstStyle>
          <a:p>
            <a:pPr marR="5080" lvl="0" algn="l" defTabSz="914400" rtl="0" eaLnBrk="1" fontAlgn="auto" latinLnBrk="0" hangingPunct="1">
              <a:lnSpc>
                <a:spcPct val="120000"/>
              </a:lnSpc>
              <a:spcBef>
                <a:spcPts val="95"/>
              </a:spcBef>
              <a:spcAft>
                <a:spcPts val="0"/>
              </a:spcAft>
              <a:buClr>
                <a:schemeClr val="accent4"/>
              </a:buClr>
              <a:buSzTx/>
              <a:buFont typeface="Wingdings" panose="05000000000000000000" pitchFamily="2" charset="2"/>
              <a:buChar char="ì"/>
              <a:tabLst>
                <a:tab pos="393065" algn="l"/>
                <a:tab pos="393700" algn="l"/>
              </a:tabLst>
              <a:defRPr/>
            </a:pPr>
            <a:r>
              <a:rPr kumimoji="0" lang="zh-CN" altLang="en-US" sz="16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宠物医疗行业的进入壁垒偏高，具有较高的定价权，需求偏刚，甚至可能比宠物食品行业更容易做出服务溢价。未来宠物医疗有望迎来巨大的扩张和增长。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D0813FE-8FBB-4F0E-A02F-0970A86203D7}"/>
              </a:ext>
            </a:extLst>
          </p:cNvPr>
          <p:cNvGrpSpPr/>
          <p:nvPr/>
        </p:nvGrpSpPr>
        <p:grpSpPr>
          <a:xfrm>
            <a:off x="696299" y="2786581"/>
            <a:ext cx="4642177" cy="1133775"/>
            <a:chOff x="1556351" y="4699178"/>
            <a:chExt cx="4642177" cy="113377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C548371-C125-4A53-9244-594DF39CF175}"/>
                </a:ext>
              </a:extLst>
            </p:cNvPr>
            <p:cNvGrpSpPr/>
            <p:nvPr/>
          </p:nvGrpSpPr>
          <p:grpSpPr>
            <a:xfrm>
              <a:off x="1556351" y="4699178"/>
              <a:ext cx="4642177" cy="1133775"/>
              <a:chOff x="1446230" y="4369655"/>
              <a:chExt cx="3756918" cy="917566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5535F538-EAB8-436E-BDA4-A2ED992A916E}"/>
                  </a:ext>
                </a:extLst>
              </p:cNvPr>
              <p:cNvSpPr/>
              <p:nvPr/>
            </p:nvSpPr>
            <p:spPr>
              <a:xfrm>
                <a:off x="1446230" y="4369655"/>
                <a:ext cx="2223237" cy="91578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B5D58DB6-A888-4391-8FB0-CDA0ED6D31A5}"/>
                  </a:ext>
                </a:extLst>
              </p:cNvPr>
              <p:cNvGrpSpPr/>
              <p:nvPr/>
            </p:nvGrpSpPr>
            <p:grpSpPr>
              <a:xfrm>
                <a:off x="1446230" y="4371040"/>
                <a:ext cx="929133" cy="916181"/>
                <a:chOff x="1464721" y="3071165"/>
                <a:chExt cx="1009256" cy="916181"/>
              </a:xfrm>
            </p:grpSpPr>
            <p:sp>
              <p:nvSpPr>
                <p:cNvPr id="4" name="矩形 3">
                  <a:extLst>
                    <a:ext uri="{FF2B5EF4-FFF2-40B4-BE49-F238E27FC236}">
                      <a16:creationId xmlns:a16="http://schemas.microsoft.com/office/drawing/2014/main" id="{0838E1B8-1537-4A30-AEFB-6833720FE0B9}"/>
                    </a:ext>
                  </a:extLst>
                </p:cNvPr>
                <p:cNvSpPr/>
                <p:nvPr/>
              </p:nvSpPr>
              <p:spPr>
                <a:xfrm>
                  <a:off x="1464721" y="3071561"/>
                  <a:ext cx="924820" cy="915785"/>
                </a:xfrm>
                <a:prstGeom prst="rect">
                  <a:avLst/>
                </a:prstGeom>
                <a:solidFill>
                  <a:srgbClr val="FB85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6" name="等腰三角形 5">
                  <a:extLst>
                    <a:ext uri="{FF2B5EF4-FFF2-40B4-BE49-F238E27FC236}">
                      <a16:creationId xmlns:a16="http://schemas.microsoft.com/office/drawing/2014/main" id="{9F8AABED-7CF6-4FB3-B684-9B4B4B0CA67A}"/>
                    </a:ext>
                  </a:extLst>
                </p:cNvPr>
                <p:cNvSpPr/>
                <p:nvPr/>
              </p:nvSpPr>
              <p:spPr>
                <a:xfrm rot="5400000">
                  <a:off x="1974561" y="3486545"/>
                  <a:ext cx="914400" cy="8443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B85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4" name="等腰三角形 53">
                  <a:extLst>
                    <a:ext uri="{FF2B5EF4-FFF2-40B4-BE49-F238E27FC236}">
                      <a16:creationId xmlns:a16="http://schemas.microsoft.com/office/drawing/2014/main" id="{D6ECBBAB-A05B-425F-8229-41CB87735957}"/>
                    </a:ext>
                  </a:extLst>
                </p:cNvPr>
                <p:cNvSpPr/>
                <p:nvPr/>
              </p:nvSpPr>
              <p:spPr>
                <a:xfrm rot="5400000">
                  <a:off x="1910709" y="3486148"/>
                  <a:ext cx="914400" cy="84433"/>
                </a:xfrm>
                <a:prstGeom prst="triangle">
                  <a:avLst>
                    <a:gd name="adj" fmla="val 50000"/>
                  </a:avLst>
                </a:prstGeom>
                <a:noFill/>
                <a:ln w="9525">
                  <a:gradFill>
                    <a:gsLst>
                      <a:gs pos="0">
                        <a:schemeClr val="bg1">
                          <a:lumMod val="95000"/>
                          <a:alpha val="60000"/>
                        </a:schemeClr>
                      </a:gs>
                      <a:gs pos="72000">
                        <a:schemeClr val="bg1">
                          <a:lumMod val="95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id="{B34C8769-2334-4864-9CDB-069F076B00E5}"/>
                  </a:ext>
                </a:extLst>
              </p:cNvPr>
              <p:cNvSpPr/>
              <p:nvPr/>
            </p:nvSpPr>
            <p:spPr>
              <a:xfrm>
                <a:off x="3669791" y="4369655"/>
                <a:ext cx="1533357" cy="915785"/>
              </a:xfrm>
              <a:prstGeom prst="rect">
                <a:avLst/>
              </a:prstGeom>
              <a:solidFill>
                <a:srgbClr val="E7E9EB"/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4DA25E3-5CB9-421E-B11D-A67D3CA7D956}"/>
                </a:ext>
              </a:extLst>
            </p:cNvPr>
            <p:cNvGrpSpPr/>
            <p:nvPr/>
          </p:nvGrpSpPr>
          <p:grpSpPr>
            <a:xfrm>
              <a:off x="1680359" y="4930701"/>
              <a:ext cx="1116171" cy="700148"/>
              <a:chOff x="1680402" y="4937090"/>
              <a:chExt cx="1116171" cy="700148"/>
            </a:xfrm>
          </p:grpSpPr>
          <p:sp>
            <p:nvSpPr>
              <p:cNvPr id="139" name="object 3">
                <a:extLst>
                  <a:ext uri="{FF2B5EF4-FFF2-40B4-BE49-F238E27FC236}">
                    <a16:creationId xmlns:a16="http://schemas.microsoft.com/office/drawing/2014/main" id="{1F110AE8-C8E1-476E-8217-B01A07CBAE5D}"/>
                  </a:ext>
                </a:extLst>
              </p:cNvPr>
              <p:cNvSpPr txBox="1"/>
              <p:nvPr/>
            </p:nvSpPr>
            <p:spPr>
              <a:xfrm>
                <a:off x="1680402" y="5379090"/>
                <a:ext cx="1116171" cy="258148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>
                <a:defPPr>
                  <a:defRPr lang="zh-CN"/>
                </a:defPPr>
                <a:lvl1pPr marL="393700" marR="5080" indent="-381000">
                  <a:lnSpc>
                    <a:spcPct val="120000"/>
                  </a:lnSpc>
                  <a:spcBef>
                    <a:spcPts val="95"/>
                  </a:spcBef>
                  <a:buClr>
                    <a:srgbClr val="EA7900"/>
                  </a:buClr>
                  <a:buFont typeface="Wingdings" panose="05000000000000000000" pitchFamily="2" charset="2"/>
                  <a:buChar char="ü"/>
                  <a:tabLst>
                    <a:tab pos="393065" algn="l"/>
                    <a:tab pos="393700" algn="l"/>
                  </a:tabLst>
                  <a:defRPr sz="1600" spc="50">
                    <a:solidFill>
                      <a:srgbClr val="404040"/>
                    </a:solidFill>
                    <a:latin typeface="微软雅黑"/>
                    <a:cs typeface="微软雅黑"/>
                  </a:defRPr>
                </a:lvl1pPr>
              </a:lstStyle>
              <a:p>
                <a:pPr marL="12700" marR="508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>
                    <a:srgbClr val="EA7900"/>
                  </a:buClr>
                  <a:buSzTx/>
                  <a:buFont typeface="Wingdings" panose="05000000000000000000" pitchFamily="2" charset="2"/>
                  <a:buNone/>
                  <a:tabLst>
                    <a:tab pos="393065" algn="l"/>
                    <a:tab pos="393700" algn="l"/>
                  </a:tabLst>
                  <a:defRPr/>
                </a:pPr>
                <a:r>
                  <a:rPr kumimoji="0" sz="1400" b="0" i="0" u="none" strike="noStrike" kern="1200" cap="none" spc="5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宠物药品</a:t>
                </a:r>
                <a:endParaRPr kumimoji="0" sz="120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endParaRPr>
              </a:p>
            </p:txBody>
          </p:sp>
          <p:pic>
            <p:nvPicPr>
              <p:cNvPr id="145" name="图片 144">
                <a:extLst>
                  <a:ext uri="{FF2B5EF4-FFF2-40B4-BE49-F238E27FC236}">
                    <a16:creationId xmlns:a16="http://schemas.microsoft.com/office/drawing/2014/main" id="{B7862EDE-F173-45DA-9EC7-46D36F1308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24500" y="4937090"/>
                <a:ext cx="442000" cy="442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53" name="object 3">
              <a:extLst>
                <a:ext uri="{FF2B5EF4-FFF2-40B4-BE49-F238E27FC236}">
                  <a16:creationId xmlns:a16="http://schemas.microsoft.com/office/drawing/2014/main" id="{6A3137B2-441C-48A5-A4AA-EE2472F5AA61}"/>
                </a:ext>
              </a:extLst>
            </p:cNvPr>
            <p:cNvSpPr txBox="1"/>
            <p:nvPr/>
          </p:nvSpPr>
          <p:spPr>
            <a:xfrm>
              <a:off x="2876790" y="5001842"/>
              <a:ext cx="1273582" cy="2230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393700" marR="5080" lvl="0" indent="-38100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Arial" panose="020B0604020202020204" pitchFamily="34" charset="0"/>
                <a:buChar char="•"/>
                <a:tabLst>
                  <a:tab pos="393065" algn="l"/>
                  <a:tab pos="393700" algn="l"/>
                </a:tabLst>
                <a:defRPr/>
              </a:pPr>
              <a:r>
                <a:rPr kumimoji="0" sz="1200" b="0" i="0" u="none" strike="noStrike" kern="1200" cap="none" spc="50" normalizeH="0" baseline="0" noProof="0" dirty="0" err="1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质量</a:t>
              </a:r>
              <a:r>
                <a:rPr kumimoji="0" lang="zh-CN" altLang="en-US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不</a:t>
              </a:r>
              <a:r>
                <a:rPr kumimoji="0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高</a:t>
              </a:r>
            </a:p>
          </p:txBody>
        </p:sp>
        <p:sp>
          <p:nvSpPr>
            <p:cNvPr id="152" name="object 3">
              <a:extLst>
                <a:ext uri="{FF2B5EF4-FFF2-40B4-BE49-F238E27FC236}">
                  <a16:creationId xmlns:a16="http://schemas.microsoft.com/office/drawing/2014/main" id="{9C040C39-589A-4614-BE7E-60370016ECE0}"/>
                </a:ext>
              </a:extLst>
            </p:cNvPr>
            <p:cNvSpPr txBox="1"/>
            <p:nvPr/>
          </p:nvSpPr>
          <p:spPr>
            <a:xfrm>
              <a:off x="2876790" y="5241081"/>
              <a:ext cx="1273582" cy="2230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393700" marR="5080" lvl="0" indent="-38100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Arial" panose="020B0604020202020204" pitchFamily="34" charset="0"/>
                <a:buChar char="•"/>
                <a:tabLst>
                  <a:tab pos="393065" algn="l"/>
                  <a:tab pos="393700" algn="l"/>
                </a:tabLst>
                <a:defRPr/>
              </a:pPr>
              <a:r>
                <a:rPr kumimoji="0" sz="1200" b="0" i="0" u="none" strike="noStrike" kern="1200" cap="none" spc="50" normalizeH="0" baseline="0" noProof="0" dirty="0" err="1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品类较少</a:t>
              </a:r>
              <a:endParaRPr kumimoji="0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9FE1EC4-6899-44A3-9B38-6AA717318185}"/>
              </a:ext>
            </a:extLst>
          </p:cNvPr>
          <p:cNvGrpSpPr/>
          <p:nvPr/>
        </p:nvGrpSpPr>
        <p:grpSpPr>
          <a:xfrm>
            <a:off x="3608126" y="2939031"/>
            <a:ext cx="1719355" cy="686601"/>
            <a:chOff x="3783962" y="3152167"/>
            <a:chExt cx="1719355" cy="686601"/>
          </a:xfrm>
        </p:grpSpPr>
        <p:sp>
          <p:nvSpPr>
            <p:cNvPr id="81" name="object 3">
              <a:extLst>
                <a:ext uri="{FF2B5EF4-FFF2-40B4-BE49-F238E27FC236}">
                  <a16:creationId xmlns:a16="http://schemas.microsoft.com/office/drawing/2014/main" id="{38933A8D-3806-48E0-93DD-E0D2731860FE}"/>
                </a:ext>
              </a:extLst>
            </p:cNvPr>
            <p:cNvSpPr txBox="1"/>
            <p:nvPr/>
          </p:nvSpPr>
          <p:spPr>
            <a:xfrm>
              <a:off x="3783962" y="3152167"/>
              <a:ext cx="955434" cy="56618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5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altLang="zh-CN" sz="3600" b="0" i="0" u="none" strike="noStrike" kern="1200" cap="none" spc="1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+mn-ea"/>
                  <a:cs typeface="Arial"/>
                </a:rPr>
                <a:t>5</a:t>
              </a:r>
              <a:r>
                <a:rPr kumimoji="0" lang="en-US" altLang="zh-CN" sz="1400" b="0" i="0" u="none" strike="noStrike" kern="1200" cap="none" spc="1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+mn-ea"/>
                  <a:cs typeface="Arial"/>
                </a:rPr>
                <a:t>%</a:t>
              </a:r>
              <a:endParaRPr kumimoji="0" lang="en-US" altLang="zh-CN" sz="2800" b="0" i="0" u="none" strike="noStrike" kern="1200" cap="none" spc="10" normalizeH="0" baseline="0" noProof="0" dirty="0">
                <a:ln>
                  <a:noFill/>
                </a:ln>
                <a:solidFill>
                  <a:srgbClr val="FB8500"/>
                </a:solidFill>
                <a:effectLst/>
                <a:uLnTx/>
                <a:uFillTx/>
                <a:latin typeface="+mn-ea"/>
                <a:cs typeface="Arial"/>
              </a:endParaRPr>
            </a:p>
          </p:txBody>
        </p:sp>
        <p:sp>
          <p:nvSpPr>
            <p:cNvPr id="82" name="object 3">
              <a:extLst>
                <a:ext uri="{FF2B5EF4-FFF2-40B4-BE49-F238E27FC236}">
                  <a16:creationId xmlns:a16="http://schemas.microsoft.com/office/drawing/2014/main" id="{7FCAF46B-6D42-4747-BC0B-6E9B0B12BE8D}"/>
                </a:ext>
              </a:extLst>
            </p:cNvPr>
            <p:cNvSpPr txBox="1"/>
            <p:nvPr/>
          </p:nvSpPr>
          <p:spPr>
            <a:xfrm>
              <a:off x="3784362" y="3615694"/>
              <a:ext cx="1718955" cy="2230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12700" marR="5080" lvl="0" indent="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Wingdings" panose="05000000000000000000" pitchFamily="2" charset="2"/>
                <a:buNone/>
                <a:tabLst>
                  <a:tab pos="393065" algn="l"/>
                  <a:tab pos="393700" algn="l"/>
                </a:tabLst>
                <a:defRPr/>
              </a:pPr>
              <a:r>
                <a:rPr kumimoji="0" lang="zh-CN" altLang="en-US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宠物医疗市场规模</a:t>
              </a:r>
              <a:endParaRPr kumimoji="0" lang="en-US" altLang="zh-CN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endParaRPr>
            </a:p>
          </p:txBody>
        </p:sp>
      </p:grpSp>
      <p:sp>
        <p:nvSpPr>
          <p:cNvPr id="95" name="矩形 94">
            <a:extLst>
              <a:ext uri="{FF2B5EF4-FFF2-40B4-BE49-F238E27FC236}">
                <a16:creationId xmlns:a16="http://schemas.microsoft.com/office/drawing/2014/main" id="{3803AEFB-0F06-48B1-8A51-C67DDAB4214F}"/>
              </a:ext>
            </a:extLst>
          </p:cNvPr>
          <p:cNvSpPr/>
          <p:nvPr/>
        </p:nvSpPr>
        <p:spPr>
          <a:xfrm>
            <a:off x="696299" y="4008289"/>
            <a:ext cx="2747108" cy="1131574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C477F08-3C17-40AD-B4A5-ACC350D2DF16}"/>
              </a:ext>
            </a:extLst>
          </p:cNvPr>
          <p:cNvGrpSpPr/>
          <p:nvPr/>
        </p:nvGrpSpPr>
        <p:grpSpPr>
          <a:xfrm>
            <a:off x="696299" y="4010000"/>
            <a:ext cx="1148069" cy="1132064"/>
            <a:chOff x="1464721" y="3071165"/>
            <a:chExt cx="1009256" cy="916181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1C962FDF-FDB5-427D-AA64-4A97AC14A4CF}"/>
                </a:ext>
              </a:extLst>
            </p:cNvPr>
            <p:cNvSpPr/>
            <p:nvPr/>
          </p:nvSpPr>
          <p:spPr>
            <a:xfrm>
              <a:off x="1464721" y="3071561"/>
              <a:ext cx="924820" cy="915785"/>
            </a:xfrm>
            <a:prstGeom prst="rect">
              <a:avLst/>
            </a:prstGeom>
            <a:solidFill>
              <a:srgbClr val="FB8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9" name="等腰三角形 98">
              <a:extLst>
                <a:ext uri="{FF2B5EF4-FFF2-40B4-BE49-F238E27FC236}">
                  <a16:creationId xmlns:a16="http://schemas.microsoft.com/office/drawing/2014/main" id="{B6CAA480-7F25-4A64-A38F-8FF0056A55D7}"/>
                </a:ext>
              </a:extLst>
            </p:cNvPr>
            <p:cNvSpPr/>
            <p:nvPr/>
          </p:nvSpPr>
          <p:spPr>
            <a:xfrm rot="5400000">
              <a:off x="1974561" y="3486545"/>
              <a:ext cx="914400" cy="84433"/>
            </a:xfrm>
            <a:prstGeom prst="triangle">
              <a:avLst>
                <a:gd name="adj" fmla="val 50000"/>
              </a:avLst>
            </a:prstGeom>
            <a:solidFill>
              <a:srgbClr val="FB8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0" name="等腰三角形 99">
              <a:extLst>
                <a:ext uri="{FF2B5EF4-FFF2-40B4-BE49-F238E27FC236}">
                  <a16:creationId xmlns:a16="http://schemas.microsoft.com/office/drawing/2014/main" id="{8FCAE8C0-86A7-4700-A334-A121F2724862}"/>
                </a:ext>
              </a:extLst>
            </p:cNvPr>
            <p:cNvSpPr/>
            <p:nvPr/>
          </p:nvSpPr>
          <p:spPr>
            <a:xfrm rot="5400000">
              <a:off x="1910709" y="3486148"/>
              <a:ext cx="914400" cy="84433"/>
            </a:xfrm>
            <a:prstGeom prst="triangle">
              <a:avLst>
                <a:gd name="adj" fmla="val 50000"/>
              </a:avLst>
            </a:prstGeom>
            <a:noFill/>
            <a:ln w="9525">
              <a:gradFill>
                <a:gsLst>
                  <a:gs pos="0">
                    <a:schemeClr val="bg1">
                      <a:lumMod val="95000"/>
                      <a:alpha val="60000"/>
                    </a:schemeClr>
                  </a:gs>
                  <a:gs pos="72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97" name="矩形 96">
            <a:extLst>
              <a:ext uri="{FF2B5EF4-FFF2-40B4-BE49-F238E27FC236}">
                <a16:creationId xmlns:a16="http://schemas.microsoft.com/office/drawing/2014/main" id="{D047C46E-8ADF-49EF-9381-9D844B101580}"/>
              </a:ext>
            </a:extLst>
          </p:cNvPr>
          <p:cNvSpPr/>
          <p:nvPr/>
        </p:nvSpPr>
        <p:spPr>
          <a:xfrm>
            <a:off x="3443807" y="4008289"/>
            <a:ext cx="1894669" cy="1131574"/>
          </a:xfrm>
          <a:prstGeom prst="rect">
            <a:avLst/>
          </a:prstGeom>
          <a:solidFill>
            <a:srgbClr val="E7E9EB"/>
          </a:solid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3" name="object 3">
            <a:extLst>
              <a:ext uri="{FF2B5EF4-FFF2-40B4-BE49-F238E27FC236}">
                <a16:creationId xmlns:a16="http://schemas.microsoft.com/office/drawing/2014/main" id="{6FADD236-FFD7-4F0E-B317-047F9D5353D2}"/>
              </a:ext>
            </a:extLst>
          </p:cNvPr>
          <p:cNvSpPr txBox="1"/>
          <p:nvPr/>
        </p:nvSpPr>
        <p:spPr>
          <a:xfrm>
            <a:off x="852221" y="4684758"/>
            <a:ext cx="1116171" cy="2581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393700" marR="5080" indent="-381000">
              <a:lnSpc>
                <a:spcPct val="120000"/>
              </a:lnSpc>
              <a:spcBef>
                <a:spcPts val="95"/>
              </a:spcBef>
              <a:buClr>
                <a:srgbClr val="EA7900"/>
              </a:buClr>
              <a:buFont typeface="Wingdings" panose="05000000000000000000" pitchFamily="2" charset="2"/>
              <a:buChar char="ü"/>
              <a:tabLst>
                <a:tab pos="393065" algn="l"/>
                <a:tab pos="393700" algn="l"/>
              </a:tabLst>
              <a:defRPr sz="1600" spc="50">
                <a:solidFill>
                  <a:srgbClr val="404040"/>
                </a:solidFill>
                <a:latin typeface="微软雅黑"/>
                <a:cs typeface="微软雅黑"/>
              </a:defRPr>
            </a:lvl1pPr>
          </a:lstStyle>
          <a:p>
            <a:pPr marL="12700" marR="5080" lvl="0" indent="0" algn="l" defTabSz="914400" rtl="0" eaLnBrk="1" fontAlgn="auto" latinLnBrk="0" hangingPunct="1">
              <a:lnSpc>
                <a:spcPct val="120000"/>
              </a:lnSpc>
              <a:spcBef>
                <a:spcPts val="95"/>
              </a:spcBef>
              <a:spcAft>
                <a:spcPts val="0"/>
              </a:spcAft>
              <a:buClr>
                <a:srgbClr val="EA7900"/>
              </a:buClr>
              <a:buSzTx/>
              <a:buFont typeface="Wingdings" panose="05000000000000000000" pitchFamily="2" charset="2"/>
              <a:buNone/>
              <a:tabLst>
                <a:tab pos="393065" algn="l"/>
                <a:tab pos="393700" algn="l"/>
              </a:tabLst>
              <a:defRPr/>
            </a:pPr>
            <a:r>
              <a:rPr kumimoji="0" sz="1400" b="0" i="0" u="none" strike="noStrike" kern="1200" cap="none" spc="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宠物</a:t>
            </a:r>
            <a:r>
              <a:rPr kumimoji="0" lang="zh-CN" altLang="en-US" sz="1400" b="0" i="0" u="none" strike="noStrike" kern="1200" cap="none" spc="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疫苗</a:t>
            </a:r>
            <a:endParaRPr kumimoji="0" sz="1200" b="0" i="0" u="none" strike="noStrike" kern="1200" cap="none" spc="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91" name="object 3">
            <a:extLst>
              <a:ext uri="{FF2B5EF4-FFF2-40B4-BE49-F238E27FC236}">
                <a16:creationId xmlns:a16="http://schemas.microsoft.com/office/drawing/2014/main" id="{60EF0E76-BB9F-470D-B4EB-45A2FDB25286}"/>
              </a:ext>
            </a:extLst>
          </p:cNvPr>
          <p:cNvSpPr txBox="1"/>
          <p:nvPr/>
        </p:nvSpPr>
        <p:spPr>
          <a:xfrm>
            <a:off x="2016737" y="4310953"/>
            <a:ext cx="1410593" cy="2230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393700" marR="5080" indent="-381000">
              <a:lnSpc>
                <a:spcPct val="120000"/>
              </a:lnSpc>
              <a:spcBef>
                <a:spcPts val="95"/>
              </a:spcBef>
              <a:buClr>
                <a:srgbClr val="EA7900"/>
              </a:buClr>
              <a:buFont typeface="Wingdings" panose="05000000000000000000" pitchFamily="2" charset="2"/>
              <a:buChar char="ü"/>
              <a:tabLst>
                <a:tab pos="393065" algn="l"/>
                <a:tab pos="393700" algn="l"/>
              </a:tabLst>
              <a:defRPr sz="1600" spc="50">
                <a:solidFill>
                  <a:srgbClr val="404040"/>
                </a:solidFill>
                <a:latin typeface="微软雅黑"/>
                <a:cs typeface="微软雅黑"/>
              </a:defRPr>
            </a:lvl1pPr>
          </a:lstStyle>
          <a:p>
            <a:pPr marL="393700" marR="5080" lvl="0" indent="-381000" algn="l" defTabSz="914400" rtl="0" eaLnBrk="1" fontAlgn="auto" latinLnBrk="0" hangingPunct="1">
              <a:lnSpc>
                <a:spcPct val="120000"/>
              </a:lnSpc>
              <a:spcBef>
                <a:spcPts val="95"/>
              </a:spcBef>
              <a:spcAft>
                <a:spcPts val="0"/>
              </a:spcAft>
              <a:buClr>
                <a:srgbClr val="EA7900"/>
              </a:buClr>
              <a:buSzTx/>
              <a:buFont typeface="Arial" panose="020B0604020202020204" pitchFamily="34" charset="0"/>
              <a:buChar char="•"/>
              <a:tabLst>
                <a:tab pos="393065" algn="l"/>
                <a:tab pos="393700" algn="l"/>
              </a:tabLst>
              <a:defRPr/>
            </a:pPr>
            <a:r>
              <a:rPr kumimoji="0" lang="zh-CN" altLang="en-US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缺乏优势</a:t>
            </a:r>
            <a:endParaRPr kumimoji="0" sz="1200" b="0" i="0" u="none" strike="noStrike" kern="1200" cap="none" spc="5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92" name="object 3">
            <a:extLst>
              <a:ext uri="{FF2B5EF4-FFF2-40B4-BE49-F238E27FC236}">
                <a16:creationId xmlns:a16="http://schemas.microsoft.com/office/drawing/2014/main" id="{9022456D-678A-42FB-9B26-CE9A6B23696F}"/>
              </a:ext>
            </a:extLst>
          </p:cNvPr>
          <p:cNvSpPr txBox="1"/>
          <p:nvPr/>
        </p:nvSpPr>
        <p:spPr>
          <a:xfrm>
            <a:off x="2016738" y="4550192"/>
            <a:ext cx="1273582" cy="2230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lang="zh-CN"/>
            </a:defPPr>
            <a:lvl1pPr marL="393700" marR="5080" indent="-381000">
              <a:lnSpc>
                <a:spcPct val="120000"/>
              </a:lnSpc>
              <a:spcBef>
                <a:spcPts val="95"/>
              </a:spcBef>
              <a:buClr>
                <a:srgbClr val="EA7900"/>
              </a:buClr>
              <a:buFont typeface="Wingdings" panose="05000000000000000000" pitchFamily="2" charset="2"/>
              <a:buChar char="ü"/>
              <a:tabLst>
                <a:tab pos="393065" algn="l"/>
                <a:tab pos="393700" algn="l"/>
              </a:tabLst>
              <a:defRPr sz="1600" spc="50">
                <a:solidFill>
                  <a:srgbClr val="404040"/>
                </a:solidFill>
                <a:latin typeface="微软雅黑"/>
                <a:cs typeface="微软雅黑"/>
              </a:defRPr>
            </a:lvl1pPr>
          </a:lstStyle>
          <a:p>
            <a:pPr marL="393700" marR="5080" lvl="0" indent="-381000" algn="l" defTabSz="914400" rtl="0" eaLnBrk="1" fontAlgn="auto" latinLnBrk="0" hangingPunct="1">
              <a:lnSpc>
                <a:spcPct val="120000"/>
              </a:lnSpc>
              <a:spcBef>
                <a:spcPts val="95"/>
              </a:spcBef>
              <a:spcAft>
                <a:spcPts val="0"/>
              </a:spcAft>
              <a:buClr>
                <a:srgbClr val="EA7900"/>
              </a:buClr>
              <a:buSzTx/>
              <a:buFont typeface="Arial" panose="020B0604020202020204" pitchFamily="34" charset="0"/>
              <a:buChar char="•"/>
              <a:tabLst>
                <a:tab pos="393065" algn="l"/>
                <a:tab pos="393700" algn="l"/>
              </a:tabLst>
              <a:defRPr/>
            </a:pPr>
            <a:r>
              <a:rPr kumimoji="0" lang="zh-CN" altLang="en-US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依赖进口</a:t>
            </a:r>
            <a:endParaRPr kumimoji="0" sz="1200" b="0" i="0" u="none" strike="noStrike" kern="1200" cap="none" spc="5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10CFB77-93F2-422B-B340-DBFDA3AC37D4}"/>
              </a:ext>
            </a:extLst>
          </p:cNvPr>
          <p:cNvGrpSpPr/>
          <p:nvPr/>
        </p:nvGrpSpPr>
        <p:grpSpPr>
          <a:xfrm>
            <a:off x="3599329" y="4169622"/>
            <a:ext cx="1728152" cy="677718"/>
            <a:chOff x="3775165" y="3161050"/>
            <a:chExt cx="1728152" cy="677718"/>
          </a:xfrm>
        </p:grpSpPr>
        <p:sp>
          <p:nvSpPr>
            <p:cNvPr id="87" name="object 3">
              <a:extLst>
                <a:ext uri="{FF2B5EF4-FFF2-40B4-BE49-F238E27FC236}">
                  <a16:creationId xmlns:a16="http://schemas.microsoft.com/office/drawing/2014/main" id="{2EC5B018-6791-4D85-B94B-7564EC20FE01}"/>
                </a:ext>
              </a:extLst>
            </p:cNvPr>
            <p:cNvSpPr txBox="1"/>
            <p:nvPr/>
          </p:nvSpPr>
          <p:spPr>
            <a:xfrm>
              <a:off x="3775165" y="3161050"/>
              <a:ext cx="955434" cy="56618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12700" marR="0" lvl="0" indent="0" fontAlgn="auto">
                <a:lnSpc>
                  <a:spcPct val="100000"/>
                </a:lnSpc>
                <a:spcBef>
                  <a:spcPts val="125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 kumimoji="0" sz="3600" b="0" i="0" u="none" strike="noStrike" cap="none" spc="10" normalizeH="0" baseline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Neue Machina Ultrabold" panose="00000900000000000000" pitchFamily="2" charset="0"/>
                  <a:ea typeface="OPPOSans M"/>
                  <a:cs typeface="Arial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5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altLang="zh-CN" sz="3600" b="0" i="0" u="none" strike="noStrike" kern="1200" cap="none" spc="1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+mn-ea"/>
                  <a:ea typeface="+mn-ea"/>
                  <a:cs typeface="Arial"/>
                </a:rPr>
                <a:t>1</a:t>
              </a:r>
              <a:r>
                <a:rPr kumimoji="0" lang="en-US" altLang="zh-CN" sz="1400" b="0" i="0" u="none" strike="noStrike" kern="1200" cap="none" spc="1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+mn-ea"/>
                  <a:ea typeface="+mn-ea"/>
                  <a:cs typeface="Arial"/>
                </a:rPr>
                <a:t>%</a:t>
              </a:r>
              <a:endParaRPr kumimoji="0" lang="en-US" altLang="zh-CN" sz="3600" b="0" i="0" u="none" strike="noStrike" kern="1200" cap="none" spc="10" normalizeH="0" baseline="0" noProof="0" dirty="0">
                <a:ln>
                  <a:noFill/>
                </a:ln>
                <a:solidFill>
                  <a:srgbClr val="FB8500"/>
                </a:solidFill>
                <a:effectLst/>
                <a:uLnTx/>
                <a:uFillTx/>
                <a:latin typeface="+mn-ea"/>
                <a:ea typeface="+mn-ea"/>
                <a:cs typeface="Arial"/>
              </a:endParaRPr>
            </a:p>
          </p:txBody>
        </p:sp>
        <p:sp>
          <p:nvSpPr>
            <p:cNvPr id="88" name="object 3">
              <a:extLst>
                <a:ext uri="{FF2B5EF4-FFF2-40B4-BE49-F238E27FC236}">
                  <a16:creationId xmlns:a16="http://schemas.microsoft.com/office/drawing/2014/main" id="{115B2539-54C5-493F-86F1-0CF5D1DC69AD}"/>
                </a:ext>
              </a:extLst>
            </p:cNvPr>
            <p:cNvSpPr txBox="1"/>
            <p:nvPr/>
          </p:nvSpPr>
          <p:spPr>
            <a:xfrm>
              <a:off x="3784362" y="3615694"/>
              <a:ext cx="1718955" cy="2230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12700" marR="5080" lvl="0" indent="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Wingdings" panose="05000000000000000000" pitchFamily="2" charset="2"/>
                <a:buNone/>
                <a:tabLst>
                  <a:tab pos="393065" algn="l"/>
                  <a:tab pos="393700" algn="l"/>
                </a:tabLst>
                <a:defRPr/>
              </a:pPr>
              <a:r>
                <a:rPr kumimoji="0" lang="zh-CN" altLang="en-US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宠物医疗市场规模</a:t>
              </a:r>
              <a:endParaRPr kumimoji="0" lang="en-US" altLang="zh-CN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endParaRPr>
            </a:p>
          </p:txBody>
        </p:sp>
      </p:grpSp>
      <p:pic>
        <p:nvPicPr>
          <p:cNvPr id="147" name="图片 146">
            <a:extLst>
              <a:ext uri="{FF2B5EF4-FFF2-40B4-BE49-F238E27FC236}">
                <a16:creationId xmlns:a16="http://schemas.microsoft.com/office/drawing/2014/main" id="{15A78A61-2405-4139-96A3-E794331422B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653" y="4211597"/>
            <a:ext cx="462590" cy="462590"/>
          </a:xfrm>
          <a:prstGeom prst="rect">
            <a:avLst/>
          </a:prstGeom>
        </p:spPr>
      </p:pic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F9843D1C-C01A-4907-BF95-1E7CC9047023}"/>
              </a:ext>
            </a:extLst>
          </p:cNvPr>
          <p:cNvGrpSpPr/>
          <p:nvPr/>
        </p:nvGrpSpPr>
        <p:grpSpPr>
          <a:xfrm>
            <a:off x="696299" y="1553671"/>
            <a:ext cx="4642177" cy="1133775"/>
            <a:chOff x="1556351" y="4699178"/>
            <a:chExt cx="4642177" cy="1133775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41AA1083-1E09-471D-AE20-0ABC291F43C9}"/>
                </a:ext>
              </a:extLst>
            </p:cNvPr>
            <p:cNvGrpSpPr/>
            <p:nvPr/>
          </p:nvGrpSpPr>
          <p:grpSpPr>
            <a:xfrm>
              <a:off x="1556351" y="4699178"/>
              <a:ext cx="4642177" cy="1133775"/>
              <a:chOff x="1446230" y="4369655"/>
              <a:chExt cx="3756918" cy="917566"/>
            </a:xfrm>
          </p:grpSpPr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8823D7D9-1643-4864-8423-E62A7182CF22}"/>
                  </a:ext>
                </a:extLst>
              </p:cNvPr>
              <p:cNvSpPr/>
              <p:nvPr/>
            </p:nvSpPr>
            <p:spPr>
              <a:xfrm>
                <a:off x="1446230" y="4369655"/>
                <a:ext cx="2223237" cy="91578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C4EBB731-6893-4AA8-8C58-E5A90E79E853}"/>
                  </a:ext>
                </a:extLst>
              </p:cNvPr>
              <p:cNvGrpSpPr/>
              <p:nvPr/>
            </p:nvGrpSpPr>
            <p:grpSpPr>
              <a:xfrm>
                <a:off x="1446230" y="4371040"/>
                <a:ext cx="929133" cy="916181"/>
                <a:chOff x="1464721" y="3071165"/>
                <a:chExt cx="1009256" cy="916181"/>
              </a:xfrm>
            </p:grpSpPr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FA3EA037-4462-48C8-B370-176325E3FA5E}"/>
                    </a:ext>
                  </a:extLst>
                </p:cNvPr>
                <p:cNvSpPr/>
                <p:nvPr/>
              </p:nvSpPr>
              <p:spPr>
                <a:xfrm>
                  <a:off x="1464721" y="3071561"/>
                  <a:ext cx="924820" cy="915785"/>
                </a:xfrm>
                <a:prstGeom prst="rect">
                  <a:avLst/>
                </a:prstGeom>
                <a:gradFill>
                  <a:gsLst>
                    <a:gs pos="100000">
                      <a:srgbClr val="FB8500"/>
                    </a:gs>
                    <a:gs pos="0">
                      <a:srgbClr val="FB8500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16" name="等腰三角形 115">
                  <a:extLst>
                    <a:ext uri="{FF2B5EF4-FFF2-40B4-BE49-F238E27FC236}">
                      <a16:creationId xmlns:a16="http://schemas.microsoft.com/office/drawing/2014/main" id="{FE27D1D4-DF3C-4453-9F7E-61B97CB52392}"/>
                    </a:ext>
                  </a:extLst>
                </p:cNvPr>
                <p:cNvSpPr/>
                <p:nvPr/>
              </p:nvSpPr>
              <p:spPr>
                <a:xfrm rot="5400000">
                  <a:off x="1974561" y="3486545"/>
                  <a:ext cx="914400" cy="8443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FB85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17" name="等腰三角形 116">
                  <a:extLst>
                    <a:ext uri="{FF2B5EF4-FFF2-40B4-BE49-F238E27FC236}">
                      <a16:creationId xmlns:a16="http://schemas.microsoft.com/office/drawing/2014/main" id="{A1F39B21-ED48-493F-8A73-EF178EB46F10}"/>
                    </a:ext>
                  </a:extLst>
                </p:cNvPr>
                <p:cNvSpPr/>
                <p:nvPr/>
              </p:nvSpPr>
              <p:spPr>
                <a:xfrm rot="5400000">
                  <a:off x="1910709" y="3486148"/>
                  <a:ext cx="914400" cy="84433"/>
                </a:xfrm>
                <a:prstGeom prst="triangle">
                  <a:avLst>
                    <a:gd name="adj" fmla="val 50000"/>
                  </a:avLst>
                </a:prstGeom>
                <a:noFill/>
                <a:ln w="9525">
                  <a:gradFill>
                    <a:gsLst>
                      <a:gs pos="0">
                        <a:schemeClr val="bg1">
                          <a:lumMod val="95000"/>
                          <a:alpha val="60000"/>
                        </a:schemeClr>
                      </a:gs>
                      <a:gs pos="72000">
                        <a:schemeClr val="bg1">
                          <a:lumMod val="95000"/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E27F95D5-E405-482B-883C-786DCE61A29C}"/>
                  </a:ext>
                </a:extLst>
              </p:cNvPr>
              <p:cNvSpPr/>
              <p:nvPr/>
            </p:nvSpPr>
            <p:spPr>
              <a:xfrm>
                <a:off x="3669791" y="4369655"/>
                <a:ext cx="1533357" cy="915785"/>
              </a:xfrm>
              <a:prstGeom prst="rect">
                <a:avLst/>
              </a:prstGeom>
              <a:solidFill>
                <a:srgbClr val="E7E9EB"/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sp>
          <p:nvSpPr>
            <p:cNvPr id="110" name="object 3">
              <a:extLst>
                <a:ext uri="{FF2B5EF4-FFF2-40B4-BE49-F238E27FC236}">
                  <a16:creationId xmlns:a16="http://schemas.microsoft.com/office/drawing/2014/main" id="{03726C94-118D-4580-B674-35CE7C59DFF2}"/>
                </a:ext>
              </a:extLst>
            </p:cNvPr>
            <p:cNvSpPr txBox="1"/>
            <p:nvPr/>
          </p:nvSpPr>
          <p:spPr>
            <a:xfrm>
              <a:off x="1680359" y="5372701"/>
              <a:ext cx="1116171" cy="25814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12700" marR="5080" lvl="0" indent="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Wingdings" panose="05000000000000000000" pitchFamily="2" charset="2"/>
                <a:buNone/>
                <a:tabLst>
                  <a:tab pos="393065" algn="l"/>
                  <a:tab pos="393700" algn="l"/>
                </a:tabLst>
                <a:defRPr/>
              </a:pPr>
              <a:r>
                <a:rPr kumimoji="0" sz="1400" b="0" i="0" u="none" strike="noStrike" kern="1200" cap="none" spc="5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宠物</a:t>
              </a:r>
              <a:r>
                <a:rPr kumimoji="0" lang="zh-CN" altLang="en-US" sz="1400" b="0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诊疗</a:t>
              </a:r>
              <a:endParaRPr kumimoji="0" sz="1200" b="0" i="0" u="none" strike="noStrike" kern="1200" cap="none" spc="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08" name="object 3">
              <a:extLst>
                <a:ext uri="{FF2B5EF4-FFF2-40B4-BE49-F238E27FC236}">
                  <a16:creationId xmlns:a16="http://schemas.microsoft.com/office/drawing/2014/main" id="{08D37BA5-16E8-431A-A0D1-654763B9D2BD}"/>
                </a:ext>
              </a:extLst>
            </p:cNvPr>
            <p:cNvSpPr txBox="1"/>
            <p:nvPr/>
          </p:nvSpPr>
          <p:spPr>
            <a:xfrm>
              <a:off x="2876789" y="4933956"/>
              <a:ext cx="1273582" cy="2230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393700" marR="5080" lvl="0" indent="-38100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Arial" panose="020B0604020202020204" pitchFamily="34" charset="0"/>
                <a:buChar char="•"/>
                <a:tabLst>
                  <a:tab pos="393065" algn="l"/>
                  <a:tab pos="393700" algn="l"/>
                </a:tabLst>
                <a:defRPr/>
              </a:pPr>
              <a:r>
                <a:rPr kumimoji="0" lang="zh-CN" altLang="en-US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个体私营</a:t>
              </a:r>
              <a:endParaRPr kumimoji="0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109" name="object 3">
              <a:extLst>
                <a:ext uri="{FF2B5EF4-FFF2-40B4-BE49-F238E27FC236}">
                  <a16:creationId xmlns:a16="http://schemas.microsoft.com/office/drawing/2014/main" id="{AF4892E3-B404-4C7D-ACA7-5DF5A3C809C3}"/>
                </a:ext>
              </a:extLst>
            </p:cNvPr>
            <p:cNvSpPr txBox="1"/>
            <p:nvPr/>
          </p:nvSpPr>
          <p:spPr>
            <a:xfrm>
              <a:off x="2876789" y="5173195"/>
              <a:ext cx="1176563" cy="4446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393700" marR="5080" lvl="0" indent="-38100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Arial" panose="020B0604020202020204" pitchFamily="34" charset="0"/>
                <a:buChar char="•"/>
                <a:tabLst>
                  <a:tab pos="393065" algn="l"/>
                  <a:tab pos="393700" algn="l"/>
                </a:tabLst>
                <a:defRPr/>
              </a:pPr>
              <a:r>
                <a:rPr kumimoji="0" lang="zh-CN" altLang="en-US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服务水平良莠不齐</a:t>
              </a:r>
              <a:endParaRPr kumimoji="0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69DFCAB-E97D-4593-AC58-E0373CFAECB4}"/>
              </a:ext>
            </a:extLst>
          </p:cNvPr>
          <p:cNvGrpSpPr/>
          <p:nvPr/>
        </p:nvGrpSpPr>
        <p:grpSpPr>
          <a:xfrm>
            <a:off x="3597531" y="1725444"/>
            <a:ext cx="1729950" cy="667278"/>
            <a:chOff x="3773367" y="3171490"/>
            <a:chExt cx="1729950" cy="667278"/>
          </a:xfrm>
        </p:grpSpPr>
        <p:sp>
          <p:nvSpPr>
            <p:cNvPr id="104" name="object 3">
              <a:extLst>
                <a:ext uri="{FF2B5EF4-FFF2-40B4-BE49-F238E27FC236}">
                  <a16:creationId xmlns:a16="http://schemas.microsoft.com/office/drawing/2014/main" id="{435F013C-DC72-4AC0-97A1-E069DFFE30F6}"/>
                </a:ext>
              </a:extLst>
            </p:cNvPr>
            <p:cNvSpPr txBox="1"/>
            <p:nvPr/>
          </p:nvSpPr>
          <p:spPr>
            <a:xfrm>
              <a:off x="3773367" y="3171490"/>
              <a:ext cx="1113519" cy="56618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5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r>
                <a:rPr kumimoji="0" lang="en-US" altLang="zh-CN" sz="3600" b="0" i="0" u="none" strike="noStrike" kern="1200" cap="none" spc="1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+mn-ea"/>
                  <a:cs typeface="Arial"/>
                </a:rPr>
                <a:t>94</a:t>
              </a:r>
              <a:r>
                <a:rPr kumimoji="0" lang="en-US" altLang="zh-CN" sz="1600" b="0" i="0" u="none" strike="noStrike" kern="1200" cap="none" spc="1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+mn-ea"/>
                  <a:cs typeface="Arial"/>
                </a:rPr>
                <a:t>%</a:t>
              </a:r>
              <a:endParaRPr kumimoji="0" lang="en-US" altLang="zh-CN" sz="2400" b="0" i="0" u="none" strike="noStrike" kern="1200" cap="none" spc="10" normalizeH="0" baseline="0" noProof="0" dirty="0">
                <a:ln>
                  <a:noFill/>
                </a:ln>
                <a:solidFill>
                  <a:srgbClr val="FB8500"/>
                </a:solidFill>
                <a:effectLst/>
                <a:uLnTx/>
                <a:uFillTx/>
                <a:latin typeface="+mn-ea"/>
                <a:cs typeface="Arial"/>
              </a:endParaRPr>
            </a:p>
          </p:txBody>
        </p:sp>
        <p:sp>
          <p:nvSpPr>
            <p:cNvPr id="105" name="object 3">
              <a:extLst>
                <a:ext uri="{FF2B5EF4-FFF2-40B4-BE49-F238E27FC236}">
                  <a16:creationId xmlns:a16="http://schemas.microsoft.com/office/drawing/2014/main" id="{2D8118AE-56F9-4EF2-88EB-7933530891CC}"/>
                </a:ext>
              </a:extLst>
            </p:cNvPr>
            <p:cNvSpPr txBox="1"/>
            <p:nvPr/>
          </p:nvSpPr>
          <p:spPr>
            <a:xfrm>
              <a:off x="3784362" y="3615694"/>
              <a:ext cx="1718955" cy="223074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>
              <a:defPPr>
                <a:defRPr lang="zh-CN"/>
              </a:defPPr>
              <a:lvl1pPr marL="393700" marR="5080" indent="-381000">
                <a:lnSpc>
                  <a:spcPct val="120000"/>
                </a:lnSpc>
                <a:spcBef>
                  <a:spcPts val="95"/>
                </a:spcBef>
                <a:buClr>
                  <a:srgbClr val="EA7900"/>
                </a:buClr>
                <a:buFont typeface="Wingdings" panose="05000000000000000000" pitchFamily="2" charset="2"/>
                <a:buChar char="ü"/>
                <a:tabLst>
                  <a:tab pos="393065" algn="l"/>
                  <a:tab pos="393700" algn="l"/>
                </a:tabLst>
                <a:defRPr sz="1600" spc="50">
                  <a:solidFill>
                    <a:srgbClr val="404040"/>
                  </a:solidFill>
                  <a:latin typeface="微软雅黑"/>
                  <a:cs typeface="微软雅黑"/>
                </a:defRPr>
              </a:lvl1pPr>
            </a:lstStyle>
            <a:p>
              <a:pPr marL="12700" marR="5080" lvl="0" indent="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 typeface="Wingdings" panose="05000000000000000000" pitchFamily="2" charset="2"/>
                <a:buNone/>
                <a:tabLst>
                  <a:tab pos="393065" algn="l"/>
                  <a:tab pos="393700" algn="l"/>
                </a:tabLst>
                <a:defRPr/>
              </a:pPr>
              <a:r>
                <a:rPr kumimoji="0" lang="zh-CN" altLang="en-US" sz="1200" b="0" i="0" u="none" strike="noStrike" kern="1200" cap="none" spc="5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rPr>
                <a:t>宠物医疗市场规模</a:t>
              </a:r>
              <a:endParaRPr kumimoji="0" lang="en-US" altLang="zh-CN" sz="1200" b="0" i="0" u="none" strike="noStrike" kern="1200" cap="none" spc="5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endParaRPr>
            </a:p>
          </p:txBody>
        </p:sp>
      </p:grpSp>
      <p:pic>
        <p:nvPicPr>
          <p:cNvPr id="149" name="图片 148">
            <a:extLst>
              <a:ext uri="{FF2B5EF4-FFF2-40B4-BE49-F238E27FC236}">
                <a16:creationId xmlns:a16="http://schemas.microsoft.com/office/drawing/2014/main" id="{FF620280-E68F-4946-80EA-A2F6DB05DFC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499" y="1719384"/>
            <a:ext cx="477526" cy="477526"/>
          </a:xfrm>
          <a:prstGeom prst="rect">
            <a:avLst/>
          </a:prstGeom>
        </p:spPr>
      </p:pic>
      <p:grpSp>
        <p:nvGrpSpPr>
          <p:cNvPr id="89" name="组合 88">
            <a:extLst>
              <a:ext uri="{FF2B5EF4-FFF2-40B4-BE49-F238E27FC236}">
                <a16:creationId xmlns:a16="http://schemas.microsoft.com/office/drawing/2014/main" id="{8C4301FB-450C-4217-A293-28CD1B7C3910}"/>
              </a:ext>
            </a:extLst>
          </p:cNvPr>
          <p:cNvGrpSpPr/>
          <p:nvPr/>
        </p:nvGrpSpPr>
        <p:grpSpPr>
          <a:xfrm>
            <a:off x="721368" y="266084"/>
            <a:ext cx="5165082" cy="937436"/>
            <a:chOff x="1741537" y="646727"/>
            <a:chExt cx="5165082" cy="937436"/>
          </a:xfrm>
        </p:grpSpPr>
        <p:sp>
          <p:nvSpPr>
            <p:cNvPr id="119" name="object 38">
              <a:extLst>
                <a:ext uri="{FF2B5EF4-FFF2-40B4-BE49-F238E27FC236}">
                  <a16:creationId xmlns:a16="http://schemas.microsoft.com/office/drawing/2014/main" id="{416B0222-3E1F-456E-8A40-E71FA27FBA13}"/>
                </a:ext>
              </a:extLst>
            </p:cNvPr>
            <p:cNvSpPr txBox="1">
              <a:spLocks/>
            </p:cNvSpPr>
            <p:nvPr/>
          </p:nvSpPr>
          <p:spPr>
            <a:xfrm>
              <a:off x="2685035" y="788455"/>
              <a:ext cx="4221584" cy="568104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细分领域之二：宠物食品</a:t>
              </a:r>
            </a:p>
          </p:txBody>
        </p:sp>
        <p:sp>
          <p:nvSpPr>
            <p:cNvPr id="137" name="object 38">
              <a:extLst>
                <a:ext uri="{FF2B5EF4-FFF2-40B4-BE49-F238E27FC236}">
                  <a16:creationId xmlns:a16="http://schemas.microsoft.com/office/drawing/2014/main" id="{6C5DCA64-ED28-45B4-98F9-F9A787FF948F}"/>
                </a:ext>
              </a:extLst>
            </p:cNvPr>
            <p:cNvSpPr txBox="1">
              <a:spLocks/>
            </p:cNvSpPr>
            <p:nvPr/>
          </p:nvSpPr>
          <p:spPr>
            <a:xfrm>
              <a:off x="1741537" y="646727"/>
              <a:ext cx="859806" cy="937436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srgbClr val="FB8500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02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B8500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j-cs"/>
              </a:endParaRPr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BB0CD296-E6BC-4BF9-9CDE-3672B6983685}"/>
                </a:ext>
              </a:extLst>
            </p:cNvPr>
            <p:cNvCxnSpPr>
              <a:cxnSpLocks/>
            </p:cNvCxnSpPr>
            <p:nvPr/>
          </p:nvCxnSpPr>
          <p:spPr>
            <a:xfrm>
              <a:off x="2694560" y="1451677"/>
              <a:ext cx="1442189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9180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9BC9798-3842-4D7E-8A87-C8896E11D6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CB1AB19-EF97-42D7-9FD1-5E29C713D3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21000">
                <a:schemeClr val="accent2"/>
              </a:gs>
              <a:gs pos="40815">
                <a:srgbClr val="FDBA6E">
                  <a:alpha val="86000"/>
                </a:srgbClr>
              </a:gs>
              <a:gs pos="72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D1151BF4-63D5-49DA-8736-B4432A7346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2" r="5614" b="8321"/>
          <a:stretch/>
        </p:blipFill>
        <p:spPr>
          <a:xfrm>
            <a:off x="0" y="4012929"/>
            <a:ext cx="12192000" cy="3185876"/>
          </a:xfrm>
          <a:custGeom>
            <a:avLst/>
            <a:gdLst>
              <a:gd name="connsiteX0" fmla="*/ 0 w 12192000"/>
              <a:gd name="connsiteY0" fmla="*/ 0 h 2899985"/>
              <a:gd name="connsiteX1" fmla="*/ 12192000 w 12192000"/>
              <a:gd name="connsiteY1" fmla="*/ 0 h 2899985"/>
              <a:gd name="connsiteX2" fmla="*/ 12192000 w 12192000"/>
              <a:gd name="connsiteY2" fmla="*/ 2899985 h 2899985"/>
              <a:gd name="connsiteX3" fmla="*/ 0 w 12192000"/>
              <a:gd name="connsiteY3" fmla="*/ 2899985 h 2899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99985">
                <a:moveTo>
                  <a:pt x="0" y="0"/>
                </a:moveTo>
                <a:lnTo>
                  <a:pt x="12192000" y="0"/>
                </a:lnTo>
                <a:lnTo>
                  <a:pt x="12192000" y="2899985"/>
                </a:lnTo>
                <a:lnTo>
                  <a:pt x="0" y="2899985"/>
                </a:lnTo>
                <a:close/>
              </a:path>
            </a:pathLst>
          </a:custGeom>
        </p:spPr>
      </p:pic>
      <p:sp>
        <p:nvSpPr>
          <p:cNvPr id="4" name="object 4"/>
          <p:cNvSpPr txBox="1"/>
          <p:nvPr/>
        </p:nvSpPr>
        <p:spPr>
          <a:xfrm>
            <a:off x="700977" y="2030389"/>
            <a:ext cx="5413148" cy="14499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just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>
                <a:srgbClr val="EA7900"/>
              </a:buClr>
              <a:buSzTx/>
              <a:buFontTx/>
              <a:buNone/>
              <a:tabLst>
                <a:tab pos="393700" algn="l"/>
              </a:tabLst>
              <a:defRPr/>
            </a:pP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宠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物</a:t>
            </a:r>
            <a:r>
              <a:rPr kumimoji="0" sz="24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用</a:t>
            </a:r>
            <a:r>
              <a:rPr kumimoji="0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品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微软雅黑"/>
            </a:endParaRPr>
          </a:p>
          <a:p>
            <a:pPr marL="12700" marR="5080" lvl="0" indent="0" algn="just" defTabSz="914400" rtl="0" eaLnBrk="1" fontAlgn="auto" latinLnBrk="0" hangingPunct="1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Clr>
                <a:srgbClr val="EA7900"/>
              </a:buClr>
              <a:buSzTx/>
              <a:buFontTx/>
              <a:buNone/>
              <a:tabLst>
                <a:tab pos="393700" algn="l"/>
              </a:tabLst>
              <a:defRPr/>
            </a:pP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是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指</a:t>
            </a: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宠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物</a:t>
            </a: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生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活</a:t>
            </a: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所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需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的</a:t>
            </a:r>
            <a:r>
              <a: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、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除</a:t>
            </a: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了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食</a:t>
            </a: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品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外的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其</a:t>
            </a:r>
            <a:r>
              <a:rPr kumimoji="0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他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消费品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类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，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主要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包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括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宠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物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用</a:t>
            </a:r>
            <a:r>
              <a:rPr kumimoji="0" sz="1800" b="0" i="0" u="none" strike="noStrike" kern="1200" cap="none" spc="1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具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、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清洁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用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品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、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宠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物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服饰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、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宠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物玩</a:t>
            </a:r>
            <a:r>
              <a:rPr kumimoji="0" sz="1800" b="0" i="0" u="none" strike="noStrike" kern="1200" cap="none" spc="-1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具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等</a:t>
            </a:r>
            <a:r>
              <a:rPr kumimoji="0" lang="zh-CN" altLang="en-US" sz="1800" b="0" i="0" u="none" strike="noStrike" kern="1200" cap="none" spc="-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细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分门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类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微软雅黑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3FEEC19-C99E-462D-9221-439D791D0620}"/>
              </a:ext>
            </a:extLst>
          </p:cNvPr>
          <p:cNvGrpSpPr/>
          <p:nvPr/>
        </p:nvGrpSpPr>
        <p:grpSpPr>
          <a:xfrm>
            <a:off x="721368" y="266084"/>
            <a:ext cx="5165082" cy="937436"/>
            <a:chOff x="1741537" y="646727"/>
            <a:chExt cx="5165082" cy="937436"/>
          </a:xfrm>
        </p:grpSpPr>
        <p:sp>
          <p:nvSpPr>
            <p:cNvPr id="9" name="object 38">
              <a:extLst>
                <a:ext uri="{FF2B5EF4-FFF2-40B4-BE49-F238E27FC236}">
                  <a16:creationId xmlns:a16="http://schemas.microsoft.com/office/drawing/2014/main" id="{7D3AA0FA-C4B3-48FF-96FD-BC4804C2B419}"/>
                </a:ext>
              </a:extLst>
            </p:cNvPr>
            <p:cNvSpPr txBox="1">
              <a:spLocks/>
            </p:cNvSpPr>
            <p:nvPr/>
          </p:nvSpPr>
          <p:spPr>
            <a:xfrm>
              <a:off x="2685035" y="788455"/>
              <a:ext cx="4221584" cy="568104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细分领域之三：宠物用品</a:t>
              </a:r>
            </a:p>
          </p:txBody>
        </p:sp>
        <p:sp>
          <p:nvSpPr>
            <p:cNvPr id="10" name="object 38">
              <a:extLst>
                <a:ext uri="{FF2B5EF4-FFF2-40B4-BE49-F238E27FC236}">
                  <a16:creationId xmlns:a16="http://schemas.microsoft.com/office/drawing/2014/main" id="{72F3198B-AE71-4F91-89A1-9534A6DBCC61}"/>
                </a:ext>
              </a:extLst>
            </p:cNvPr>
            <p:cNvSpPr txBox="1">
              <a:spLocks/>
            </p:cNvSpPr>
            <p:nvPr/>
          </p:nvSpPr>
          <p:spPr>
            <a:xfrm>
              <a:off x="1741537" y="646727"/>
              <a:ext cx="859806" cy="937436"/>
            </a:xfrm>
            <a:prstGeom prst="rect">
              <a:avLst/>
            </a:prstGeom>
          </p:spPr>
          <p:txBody>
            <a:bodyPr vert="horz" wrap="square" lIns="0" tIns="13970" rIns="0" bIns="0" rtlCol="0">
              <a:spAutoFit/>
            </a:bodyPr>
            <a:lstStyle>
              <a:lvl1pPr>
                <a:defRPr>
                  <a:latin typeface="+mj-lt"/>
                  <a:ea typeface="+mj-ea"/>
                  <a:cs typeface="+mj-cs"/>
                </a:defRPr>
              </a:lvl1pPr>
            </a:lstStyle>
            <a:p>
              <a:pPr marL="1270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1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2.0" panose="00000500000000000000" pitchFamily="2" charset="-122"/>
                  <a:ea typeface="字体圈欣意冠黑体2.0" panose="00000500000000000000" pitchFamily="2" charset="-122"/>
                  <a:cs typeface="+mj-cs"/>
                </a:rPr>
                <a:t>03</a:t>
              </a:r>
              <a:endPara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j-cs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9D911E1-1B0A-4CBC-9C81-18AFFF1DF957}"/>
                </a:ext>
              </a:extLst>
            </p:cNvPr>
            <p:cNvCxnSpPr>
              <a:cxnSpLocks/>
            </p:cNvCxnSpPr>
            <p:nvPr/>
          </p:nvCxnSpPr>
          <p:spPr>
            <a:xfrm>
              <a:off x="2694560" y="1451677"/>
              <a:ext cx="1442189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69E19B5B-44A9-4D93-99BC-AE2E1F04D759}"/>
              </a:ext>
            </a:extLst>
          </p:cNvPr>
          <p:cNvSpPr/>
          <p:nvPr/>
        </p:nvSpPr>
        <p:spPr>
          <a:xfrm>
            <a:off x="-2869674" y="5517175"/>
            <a:ext cx="4102100" cy="4102100"/>
          </a:xfrm>
          <a:prstGeom prst="ellipse">
            <a:avLst/>
          </a:prstGeom>
          <a:solidFill>
            <a:schemeClr val="accent1">
              <a:lumMod val="20000"/>
              <a:lumOff val="8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6BD6129-8331-46FF-84F7-732CE36771BE}"/>
              </a:ext>
            </a:extLst>
          </p:cNvPr>
          <p:cNvSpPr/>
          <p:nvPr/>
        </p:nvSpPr>
        <p:spPr>
          <a:xfrm>
            <a:off x="9182727" y="6199282"/>
            <a:ext cx="4102100" cy="4102100"/>
          </a:xfrm>
          <a:prstGeom prst="ellipse">
            <a:avLst/>
          </a:prstGeom>
          <a:gradFill>
            <a:gsLst>
              <a:gs pos="0">
                <a:srgbClr val="FFE7CB">
                  <a:alpha val="22000"/>
                </a:srgbClr>
              </a:gs>
              <a:gs pos="100000">
                <a:srgbClr val="FFE7C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4" name="object 5">
            <a:extLst>
              <a:ext uri="{FF2B5EF4-FFF2-40B4-BE49-F238E27FC236}">
                <a16:creationId xmlns:a16="http://schemas.microsoft.com/office/drawing/2014/main" id="{80C261A3-06BB-4898-86A3-FDEE313DA3FD}"/>
              </a:ext>
            </a:extLst>
          </p:cNvPr>
          <p:cNvSpPr txBox="1"/>
          <p:nvPr/>
        </p:nvSpPr>
        <p:spPr>
          <a:xfrm>
            <a:off x="700977" y="3457481"/>
            <a:ext cx="5956479" cy="32566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20000"/>
              </a:lnSpc>
              <a:spcBef>
                <a:spcPts val="95"/>
              </a:spcBef>
              <a:spcAft>
                <a:spcPts val="0"/>
              </a:spcAft>
              <a:buClr>
                <a:srgbClr val="EA7900"/>
              </a:buClr>
              <a:buSzTx/>
              <a:buFontTx/>
              <a:buNone/>
              <a:tabLst>
                <a:tab pos="393700" algn="l"/>
              </a:tabLst>
              <a:defRPr/>
            </a:pP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当</a:t>
            </a:r>
            <a:r>
              <a:rPr kumimoji="0" sz="1800" b="0" i="0" u="none" strike="noStrike" kern="1200" cap="none" spc="-1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前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，宠物用品正呈现出两大趋势</a:t>
            </a:r>
            <a:r>
              <a:rPr kumimoji="0" sz="1800" b="0" i="0" u="none" strike="noStrike" kern="1200" cap="none" spc="1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：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国产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化</a:t>
            </a:r>
            <a:r>
              <a:rPr kumimoji="0" lang="zh-CN" altLang="en-US" sz="1800" b="0" i="0" u="none" strike="noStrike" kern="1200" cap="none" spc="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、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智</a:t>
            </a:r>
            <a:r>
              <a:rPr kumimoji="0" sz="1800" b="0" i="0" u="none" strike="noStrike" kern="1200" cap="none" spc="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能</a:t>
            </a:r>
            <a:r>
              <a:rPr kumimoji="0" sz="1800" b="0" i="0" u="none" strike="noStrike" kern="1200" cap="none" spc="-5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rPr>
              <a:t>化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微软雅黑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743C90F-7703-444B-816D-1D4050368EA5}"/>
              </a:ext>
            </a:extLst>
          </p:cNvPr>
          <p:cNvGrpSpPr/>
          <p:nvPr/>
        </p:nvGrpSpPr>
        <p:grpSpPr>
          <a:xfrm>
            <a:off x="697050" y="4505353"/>
            <a:ext cx="337705" cy="344733"/>
            <a:chOff x="432130" y="4299663"/>
            <a:chExt cx="411503" cy="420066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C67E2B15-AEBE-4A7D-8BC3-4D44C8B8B119}"/>
                </a:ext>
              </a:extLst>
            </p:cNvPr>
            <p:cNvSpPr/>
            <p:nvPr/>
          </p:nvSpPr>
          <p:spPr>
            <a:xfrm>
              <a:off x="432130" y="4308227"/>
              <a:ext cx="411503" cy="411502"/>
            </a:xfrm>
            <a:prstGeom prst="roundRect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6" name="object 5">
              <a:extLst>
                <a:ext uri="{FF2B5EF4-FFF2-40B4-BE49-F238E27FC236}">
                  <a16:creationId xmlns:a16="http://schemas.microsoft.com/office/drawing/2014/main" id="{FB6DB461-101E-4AA5-9C8C-A6A3DFCA004B}"/>
                </a:ext>
              </a:extLst>
            </p:cNvPr>
            <p:cNvSpPr txBox="1"/>
            <p:nvPr/>
          </p:nvSpPr>
          <p:spPr>
            <a:xfrm>
              <a:off x="557768" y="4299663"/>
              <a:ext cx="206653" cy="36362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95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700" algn="l"/>
                </a:tabLst>
                <a:defRPr/>
              </a:pPr>
              <a:r>
                <a:rPr kumimoji="0" lang="en-US" sz="1800" b="1" i="0" u="none" strike="noStrike" kern="1200" cap="none" spc="-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1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9EAA6B2-7D21-427E-9DA3-C8FA26AB172B}"/>
              </a:ext>
            </a:extLst>
          </p:cNvPr>
          <p:cNvGrpSpPr/>
          <p:nvPr/>
        </p:nvGrpSpPr>
        <p:grpSpPr>
          <a:xfrm>
            <a:off x="697050" y="5548387"/>
            <a:ext cx="7471473" cy="660218"/>
            <a:chOff x="697050" y="5557912"/>
            <a:chExt cx="7471473" cy="660218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796015D-F6AB-4C1A-BE8B-E6D556B733F9}"/>
                </a:ext>
              </a:extLst>
            </p:cNvPr>
            <p:cNvGrpSpPr/>
            <p:nvPr/>
          </p:nvGrpSpPr>
          <p:grpSpPr>
            <a:xfrm>
              <a:off x="697050" y="5595029"/>
              <a:ext cx="337705" cy="348543"/>
              <a:chOff x="432130" y="4295020"/>
              <a:chExt cx="411503" cy="424709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F44F1F62-ED22-4BAB-9C5B-11AC33A21AEA}"/>
                  </a:ext>
                </a:extLst>
              </p:cNvPr>
              <p:cNvSpPr/>
              <p:nvPr/>
            </p:nvSpPr>
            <p:spPr>
              <a:xfrm>
                <a:off x="432130" y="4308227"/>
                <a:ext cx="411503" cy="411502"/>
              </a:xfrm>
              <a:prstGeom prst="roundRect">
                <a:avLst/>
              </a:prstGeom>
              <a:gradFill>
                <a:gsLst>
                  <a:gs pos="0">
                    <a:schemeClr val="accent3"/>
                  </a:gs>
                  <a:gs pos="100000">
                    <a:schemeClr val="accent1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3" name="object 5">
                <a:extLst>
                  <a:ext uri="{FF2B5EF4-FFF2-40B4-BE49-F238E27FC236}">
                    <a16:creationId xmlns:a16="http://schemas.microsoft.com/office/drawing/2014/main" id="{832F0EAA-60B4-4BEA-9471-B6EF3FBEC065}"/>
                  </a:ext>
                </a:extLst>
              </p:cNvPr>
              <p:cNvSpPr txBox="1"/>
              <p:nvPr/>
            </p:nvSpPr>
            <p:spPr>
              <a:xfrm>
                <a:off x="534555" y="4295020"/>
                <a:ext cx="206653" cy="400271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lstStyle/>
              <a:p>
                <a:pPr marL="1270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95"/>
                  </a:spcBef>
                  <a:spcAft>
                    <a:spcPts val="0"/>
                  </a:spcAft>
                  <a:buClr>
                    <a:srgbClr val="EA7900"/>
                  </a:buClr>
                  <a:buSzTx/>
                  <a:buFontTx/>
                  <a:buNone/>
                  <a:tabLst>
                    <a:tab pos="393700" algn="l"/>
                  </a:tabLst>
                  <a:defRPr/>
                </a:pPr>
                <a:r>
                  <a:rPr kumimoji="0" lang="en-US" sz="1800" b="1" i="0" u="none" strike="noStrike" kern="1200" cap="none" spc="-5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微软雅黑"/>
                  </a:rPr>
                  <a:t>2</a:t>
                </a:r>
                <a:endPara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endParaRPr>
              </a:p>
            </p:txBody>
          </p:sp>
        </p:grpSp>
        <p:sp>
          <p:nvSpPr>
            <p:cNvPr id="44" name="object 5">
              <a:extLst>
                <a:ext uri="{FF2B5EF4-FFF2-40B4-BE49-F238E27FC236}">
                  <a16:creationId xmlns:a16="http://schemas.microsoft.com/office/drawing/2014/main" id="{08D86435-9E74-40D4-9A83-0A604826D197}"/>
                </a:ext>
              </a:extLst>
            </p:cNvPr>
            <p:cNvSpPr txBox="1"/>
            <p:nvPr/>
          </p:nvSpPr>
          <p:spPr>
            <a:xfrm>
              <a:off x="1171746" y="5557912"/>
              <a:ext cx="1171475" cy="338875"/>
            </a:xfrm>
            <a:prstGeom prst="rect">
              <a:avLst/>
            </a:prstGeom>
          </p:spPr>
          <p:txBody>
            <a:bodyPr vert="horz" wrap="none" lIns="0" tIns="12065" rIns="0" bIns="0" rtlCol="0">
              <a:spAutoFit/>
            </a:bodyPr>
            <a:lstStyle/>
            <a:p>
              <a:pPr marL="12700" marR="5080" lvl="0" indent="0" algn="just" defTabSz="914400" rtl="0" eaLnBrk="1" fontAlgn="auto" latinLnBrk="0" hangingPunct="1">
                <a:lnSpc>
                  <a:spcPct val="125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700" algn="l"/>
                </a:tabLst>
                <a:defRPr/>
              </a:pPr>
              <a:r>
                <a:rPr kumimoji="0" lang="zh-CN" altLang="en-US" sz="1800" b="1" i="0" u="none" strike="noStrike" kern="1200" cap="none" spc="-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智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能</a:t>
              </a:r>
              <a:r>
                <a:rPr kumimoji="0" lang="zh-CN" altLang="en-US" sz="1800" b="1" i="0" u="none" strike="noStrike" kern="1200" cap="none" spc="-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化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方</a:t>
              </a:r>
              <a:r>
                <a:rPr kumimoji="0" lang="zh-CN" altLang="en-US" sz="1800" b="1" i="0" u="none" strike="noStrike" kern="1200" cap="none" spc="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面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  <p:sp>
          <p:nvSpPr>
            <p:cNvPr id="45" name="object 5">
              <a:extLst>
                <a:ext uri="{FF2B5EF4-FFF2-40B4-BE49-F238E27FC236}">
                  <a16:creationId xmlns:a16="http://schemas.microsoft.com/office/drawing/2014/main" id="{113BB66B-0374-446E-9C2C-549423435952}"/>
                </a:ext>
              </a:extLst>
            </p:cNvPr>
            <p:cNvSpPr txBox="1"/>
            <p:nvPr/>
          </p:nvSpPr>
          <p:spPr>
            <a:xfrm>
              <a:off x="1177507" y="5915547"/>
              <a:ext cx="6991016" cy="302583"/>
            </a:xfrm>
            <a:prstGeom prst="rect">
              <a:avLst/>
            </a:prstGeom>
          </p:spPr>
          <p:txBody>
            <a:bodyPr vert="horz" wrap="none" lIns="0" tIns="12065" rIns="0" bIns="0" rtlCol="0">
              <a:spAutoFit/>
            </a:bodyPr>
            <a:lstStyle/>
            <a:p>
              <a:pPr marL="12700" marR="5080" lvl="0" indent="0" algn="just" defTabSz="914400" rtl="0" eaLnBrk="1" fontAlgn="auto" latinLnBrk="0" hangingPunct="1">
                <a:lnSpc>
                  <a:spcPct val="125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700" algn="l"/>
                </a:tabLst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技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术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发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展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叠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加宠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物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主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收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入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提</a:t>
              </a:r>
              <a:r>
                <a:rPr kumimoji="0" lang="zh-CN" altLang="en-US" sz="1600" b="0" i="0" u="none" strike="noStrike" kern="1200" cap="none" spc="1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升</a:t>
              </a:r>
              <a:r>
                <a:rPr kumimoji="0" lang="zh-CN" altLang="en-US" sz="1600" b="0" i="0" u="none" strike="noStrike" kern="1200" cap="none" spc="-1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，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使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得宠物</a:t>
              </a:r>
              <a:r>
                <a:rPr kumimoji="0" lang="zh-CN" altLang="en-US" sz="1600" b="0" i="0" u="none" strike="noStrike" kern="1200" cap="none" spc="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日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常</a:t>
              </a:r>
              <a:r>
                <a:rPr kumimoji="0" lang="zh-CN" altLang="en-US" sz="1600" b="0" i="0" u="none" strike="noStrike" kern="1200" cap="none" spc="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用具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中</a:t>
              </a:r>
              <a:r>
                <a:rPr kumimoji="0" lang="zh-CN" altLang="en-US" sz="1600" b="0" i="0" u="none" strike="noStrike" kern="1200" cap="none" spc="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的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智</a:t>
              </a:r>
              <a:r>
                <a:rPr kumimoji="0" lang="zh-CN" altLang="en-US" sz="1600" b="0" i="0" u="none" strike="noStrike" kern="1200" cap="none" spc="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能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产</a:t>
              </a:r>
              <a:r>
                <a:rPr kumimoji="0" lang="zh-CN" altLang="en-US" sz="1600" b="0" i="0" u="none" strike="noStrike" kern="1200" cap="none" spc="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品</a:t>
              </a:r>
              <a:r>
                <a:rPr kumimoji="0" lang="zh-CN" altLang="en-US" sz="1600" b="0" i="0" u="none" strike="noStrike" kern="1200" cap="none" spc="-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数</a:t>
              </a:r>
              <a:r>
                <a:rPr kumimoji="0" lang="zh-CN" altLang="en-US" sz="1600" b="0" i="0" u="none" strike="noStrike" kern="1200" cap="none" spc="5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量增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rPr>
                <a:t>加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/>
              </a:endParaRPr>
            </a:p>
          </p:txBody>
        </p:sp>
      </p:grpSp>
      <p:sp>
        <p:nvSpPr>
          <p:cNvPr id="46" name="object 5">
            <a:extLst>
              <a:ext uri="{FF2B5EF4-FFF2-40B4-BE49-F238E27FC236}">
                <a16:creationId xmlns:a16="http://schemas.microsoft.com/office/drawing/2014/main" id="{FC0940E5-1F4F-411F-BBA5-F3A296FA5ABD}"/>
              </a:ext>
            </a:extLst>
          </p:cNvPr>
          <p:cNvSpPr txBox="1"/>
          <p:nvPr/>
        </p:nvSpPr>
        <p:spPr>
          <a:xfrm>
            <a:off x="1171746" y="4494574"/>
            <a:ext cx="1172116" cy="338875"/>
          </a:xfrm>
          <a:prstGeom prst="rect">
            <a:avLst/>
          </a:prstGeom>
        </p:spPr>
        <p:txBody>
          <a:bodyPr vert="horz" wrap="none" lIns="0" tIns="12065" rIns="0" bIns="0" rtlCol="0">
            <a:spAutoFit/>
          </a:bodyPr>
          <a:lstStyle>
            <a:defPPr>
              <a:defRPr lang="zh-CN"/>
            </a:defPPr>
            <a:lvl1pPr marL="12700" marR="5080" algn="just">
              <a:lnSpc>
                <a:spcPct val="125000"/>
              </a:lnSpc>
              <a:spcBef>
                <a:spcPts val="805"/>
              </a:spcBef>
              <a:buClr>
                <a:srgbClr val="EA7900"/>
              </a:buClr>
              <a:tabLst>
                <a:tab pos="393700" algn="l"/>
              </a:tabLst>
              <a:defRPr spc="-5">
                <a:solidFill>
                  <a:srgbClr val="404040"/>
                </a:solidFill>
                <a:latin typeface="+mn-ea"/>
                <a:cs typeface="微软雅黑"/>
              </a:defRPr>
            </a:lvl1pPr>
          </a:lstStyle>
          <a:p>
            <a:pPr marL="12700" marR="5080" lvl="0" indent="0" algn="just" defTabSz="914400" rtl="0" eaLnBrk="1" fontAlgn="auto" latinLnBrk="0" hangingPunct="1">
              <a:lnSpc>
                <a:spcPct val="125000"/>
              </a:lnSpc>
              <a:spcBef>
                <a:spcPts val="805"/>
              </a:spcBef>
              <a:spcAft>
                <a:spcPts val="0"/>
              </a:spcAft>
              <a:buClr>
                <a:srgbClr val="EA7900"/>
              </a:buClr>
              <a:buSzTx/>
              <a:buFontTx/>
              <a:buNone/>
              <a:tabLst>
                <a:tab pos="393700" algn="l"/>
              </a:tabLst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国产化方面</a:t>
            </a:r>
            <a:endParaRPr kumimoji="0" sz="1800" b="1" i="0" u="none" strike="noStrike" kern="1200" cap="none" spc="-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/>
              <a:ea typeface="OPPOSans M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88754D0-536B-4D9E-9593-79D05A015DD1}"/>
              </a:ext>
            </a:extLst>
          </p:cNvPr>
          <p:cNvGrpSpPr/>
          <p:nvPr/>
        </p:nvGrpSpPr>
        <p:grpSpPr>
          <a:xfrm>
            <a:off x="1171746" y="4856303"/>
            <a:ext cx="4942379" cy="556120"/>
            <a:chOff x="1335631" y="4729775"/>
            <a:chExt cx="4942379" cy="556120"/>
          </a:xfrm>
        </p:grpSpPr>
        <p:sp>
          <p:nvSpPr>
            <p:cNvPr id="47" name="object 5">
              <a:extLst>
                <a:ext uri="{FF2B5EF4-FFF2-40B4-BE49-F238E27FC236}">
                  <a16:creationId xmlns:a16="http://schemas.microsoft.com/office/drawing/2014/main" id="{7A5294CC-A51A-4694-BBB6-603897823CEC}"/>
                </a:ext>
              </a:extLst>
            </p:cNvPr>
            <p:cNvSpPr txBox="1"/>
            <p:nvPr/>
          </p:nvSpPr>
          <p:spPr>
            <a:xfrm>
              <a:off x="1335631" y="4729775"/>
              <a:ext cx="4121641" cy="302583"/>
            </a:xfrm>
            <a:prstGeom prst="rect">
              <a:avLst/>
            </a:prstGeom>
          </p:spPr>
          <p:txBody>
            <a:bodyPr vert="horz" wrap="none" lIns="0" tIns="12065" rIns="0" bIns="0" rtlCol="0">
              <a:spAutoFit/>
            </a:bodyPr>
            <a:lstStyle>
              <a:defPPr>
                <a:defRPr lang="zh-CN"/>
              </a:defPPr>
              <a:lvl1pPr marL="12700" marR="5080" algn="just">
                <a:lnSpc>
                  <a:spcPct val="125000"/>
                </a:lnSpc>
                <a:spcBef>
                  <a:spcPts val="805"/>
                </a:spcBef>
                <a:buClr>
                  <a:srgbClr val="EA7900"/>
                </a:buClr>
                <a:tabLst>
                  <a:tab pos="393700" algn="l"/>
                </a:tabLst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defRPr>
              </a:lvl1pPr>
            </a:lstStyle>
            <a:p>
              <a:pPr marL="12700" marR="5080" lvl="0" indent="0" algn="just" defTabSz="914400" rtl="0" eaLnBrk="1" fontAlgn="auto" latinLnBrk="0" hangingPunct="1">
                <a:lnSpc>
                  <a:spcPct val="125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700" algn="l"/>
                </a:tabLst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</a:rPr>
                <a:t>我国拥有大量技术成熟的宠物用品生产代工厂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/>
                <a:ea typeface="OPPOSans M"/>
              </a:endParaRPr>
            </a:p>
          </p:txBody>
        </p:sp>
        <p:sp>
          <p:nvSpPr>
            <p:cNvPr id="48" name="object 5">
              <a:extLst>
                <a:ext uri="{FF2B5EF4-FFF2-40B4-BE49-F238E27FC236}">
                  <a16:creationId xmlns:a16="http://schemas.microsoft.com/office/drawing/2014/main" id="{B0A8C63E-85C0-4445-9A4D-C4D9B5DBE5B1}"/>
                </a:ext>
              </a:extLst>
            </p:cNvPr>
            <p:cNvSpPr txBox="1"/>
            <p:nvPr/>
          </p:nvSpPr>
          <p:spPr>
            <a:xfrm>
              <a:off x="1335631" y="4983312"/>
              <a:ext cx="4942379" cy="302583"/>
            </a:xfrm>
            <a:prstGeom prst="rect">
              <a:avLst/>
            </a:prstGeom>
          </p:spPr>
          <p:txBody>
            <a:bodyPr vert="horz" wrap="none" lIns="0" tIns="12065" rIns="0" bIns="0" rtlCol="0">
              <a:spAutoFit/>
            </a:bodyPr>
            <a:lstStyle>
              <a:defPPr>
                <a:defRPr lang="zh-CN"/>
              </a:defPPr>
              <a:lvl1pPr marL="12700" marR="5080" algn="just">
                <a:lnSpc>
                  <a:spcPct val="125000"/>
                </a:lnSpc>
                <a:spcBef>
                  <a:spcPts val="805"/>
                </a:spcBef>
                <a:buClr>
                  <a:srgbClr val="EA7900"/>
                </a:buClr>
                <a:tabLst>
                  <a:tab pos="393700" algn="l"/>
                </a:tabLst>
                <a:defRPr kumimoji="0" b="0" i="0" u="none" strike="noStrike" cap="none" spc="0" normalizeH="0" baseline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  <a:cs typeface="微软雅黑"/>
                </a:defRPr>
              </a:lvl1pPr>
            </a:lstStyle>
            <a:p>
              <a:pPr marL="12700" marR="5080" lvl="0" indent="0" algn="just" defTabSz="914400" rtl="0" eaLnBrk="1" fontAlgn="auto" latinLnBrk="0" hangingPunct="1">
                <a:lnSpc>
                  <a:spcPct val="125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EA7900"/>
                </a:buClr>
                <a:buSzTx/>
                <a:buFontTx/>
                <a:buNone/>
                <a:tabLst>
                  <a:tab pos="393700" algn="l"/>
                </a:tabLst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OPPOSans M"/>
                  <a:ea typeface="OPPOSans M"/>
                </a:rPr>
                <a:t>而部分本土品牌的崛起，又加速着宠物用品国产化过程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OPPOSans M"/>
                <a:ea typeface="OPPOSans 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478822"/>
      </p:ext>
    </p:extLst>
  </p:cSld>
  <p:clrMapOvr>
    <a:masterClrMapping/>
  </p:clrMapOvr>
</p:sld>
</file>

<file path=ppt/theme/theme1.xml><?xml version="1.0" encoding="utf-8"?>
<a:theme xmlns:a="http://schemas.openxmlformats.org/drawingml/2006/main" name="好好">
  <a:themeElements>
    <a:clrScheme name="好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B8500"/>
      </a:accent1>
      <a:accent2>
        <a:srgbClr val="FC921B"/>
      </a:accent2>
      <a:accent3>
        <a:srgbClr val="FD9F36"/>
      </a:accent3>
      <a:accent4>
        <a:srgbClr val="FEAC51"/>
      </a:accent4>
      <a:accent5>
        <a:srgbClr val="FFB96D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规字体">
      <a:majorFont>
        <a:latin typeface="Roboto"/>
        <a:ea typeface="字体圈欣意冠黑体2.0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1228</Words>
  <Application>Microsoft Office PowerPoint</Application>
  <PresentationFormat>宽屏</PresentationFormat>
  <Paragraphs>160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字体圈欣意冠黑体2.0</vt:lpstr>
      <vt:lpstr>汉仪雅酷黑 45W</vt:lpstr>
      <vt:lpstr>OPPOSans M</vt:lpstr>
      <vt:lpstr>Radikal</vt:lpstr>
      <vt:lpstr>PingFang SC</vt:lpstr>
      <vt:lpstr>Wingdings</vt:lpstr>
      <vt:lpstr>等线</vt:lpstr>
      <vt:lpstr>微软雅黑</vt:lpstr>
      <vt:lpstr>Roboto</vt:lpstr>
      <vt:lpstr>OPPOSans B</vt:lpstr>
      <vt:lpstr>Arial</vt:lpstr>
      <vt:lpstr>好好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宠物经济发展趋势研究报告ppt模板</dc:title>
  <dc:creator>立羽</dc:creator>
  <cp:keywords>P界达人</cp:keywords>
  <dc:description>www.51pptmoban.com</dc:description>
  <cp:lastModifiedBy>Win user</cp:lastModifiedBy>
  <cp:revision>10</cp:revision>
  <dcterms:created xsi:type="dcterms:W3CDTF">2021-12-10T10:10:31Z</dcterms:created>
  <dcterms:modified xsi:type="dcterms:W3CDTF">2022-01-26T06:20:24Z</dcterms:modified>
</cp:coreProperties>
</file>