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9" r:id="rId3"/>
    <p:sldId id="320" r:id="rId4"/>
    <p:sldId id="324" r:id="rId5"/>
    <p:sldId id="325" r:id="rId6"/>
    <p:sldId id="326" r:id="rId7"/>
    <p:sldId id="321" r:id="rId8"/>
    <p:sldId id="328" r:id="rId9"/>
    <p:sldId id="327" r:id="rId10"/>
    <p:sldId id="329" r:id="rId11"/>
    <p:sldId id="330" r:id="rId12"/>
    <p:sldId id="331" r:id="rId13"/>
    <p:sldId id="322" r:id="rId14"/>
    <p:sldId id="332" r:id="rId15"/>
    <p:sldId id="333" r:id="rId16"/>
    <p:sldId id="334" r:id="rId17"/>
    <p:sldId id="323" r:id="rId18"/>
    <p:sldId id="336" r:id="rId19"/>
    <p:sldId id="337" r:id="rId20"/>
    <p:sldId id="318" r:id="rId21"/>
    <p:sldId id="317" r:id="rId22"/>
    <p:sldId id="314" r:id="rId23"/>
    <p:sldId id="315" r:id="rId24"/>
    <p:sldId id="316" r:id="rId25"/>
    <p:sldId id="355" r:id="rId26"/>
    <p:sldId id="35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F5EF4A2-991D-40D4-826B-B7492868432F}">
          <p14:sldIdLst>
            <p14:sldId id="256"/>
            <p14:sldId id="319"/>
          </p14:sldIdLst>
        </p14:section>
        <p14:section name="怎么理解私域流量" id="{3FBD70E7-439E-4DA7-8D1A-1A680E9D2B2B}">
          <p14:sldIdLst>
            <p14:sldId id="320"/>
            <p14:sldId id="324"/>
            <p14:sldId id="325"/>
            <p14:sldId id="326"/>
          </p14:sldIdLst>
        </p14:section>
        <p14:section name="私域流量与公域流量" id="{2B30EFC1-2D56-4CD5-82A6-A188231F9FFC}">
          <p14:sldIdLst>
            <p14:sldId id="321"/>
            <p14:sldId id="328"/>
            <p14:sldId id="327"/>
            <p14:sldId id="329"/>
            <p14:sldId id="330"/>
            <p14:sldId id="331"/>
          </p14:sldIdLst>
        </p14:section>
        <p14:section name="思域流量的载体" id="{9C36A1CB-9D53-43ED-A68E-53BA659BDDED}">
          <p14:sldIdLst>
            <p14:sldId id="322"/>
            <p14:sldId id="332"/>
            <p14:sldId id="333"/>
            <p14:sldId id="334"/>
          </p14:sldIdLst>
        </p14:section>
        <p14:section name="如何维护私域流量" id="{152CE7B8-0846-47DD-8398-D4474377C432}">
          <p14:sldIdLst>
            <p14:sldId id="323"/>
            <p14:sldId id="336"/>
            <p14:sldId id="337"/>
          </p14:sldIdLst>
        </p14:section>
        <p14:section name="谢谢观看" id="{E50558D1-930A-402B-91A1-190C294AC0A5}">
          <p14:sldIdLst>
            <p14:sldId id="318"/>
          </p14:sldIdLst>
        </p14:section>
        <p14:section name="结尾素材页" id="{E153600D-6FEB-4548-88E3-FCEFB24652EE}">
          <p14:sldIdLst>
            <p14:sldId id="317"/>
            <p14:sldId id="314"/>
            <p14:sldId id="315"/>
            <p14:sldId id="316"/>
            <p14:sldId id="355"/>
            <p14:sldId id="3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2BB"/>
    <a:srgbClr val="CB61DF"/>
    <a:srgbClr val="5EE9CC"/>
    <a:srgbClr val="01DDA8"/>
    <a:srgbClr val="3252F5"/>
    <a:srgbClr val="1736CC"/>
    <a:srgbClr val="C168E0"/>
    <a:srgbClr val="21E1B6"/>
    <a:srgbClr val="3252F6"/>
    <a:srgbClr val="2A2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9-4B99-BA70-99434F0109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A9-4B99-BA70-99434F0109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A9-4B99-BA70-99434F0109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24232480"/>
        <c:axId val="1124225408"/>
      </c:barChart>
      <c:catAx>
        <c:axId val="112423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阿里巴巴普惠体 L" panose="00020600040101010101" pitchFamily="18" charset="-122"/>
              </a:defRPr>
            </a:pPr>
            <a:endParaRPr lang="zh-CN"/>
          </a:p>
        </c:txPr>
        <c:crossAx val="1124225408"/>
        <c:crosses val="autoZero"/>
        <c:auto val="1"/>
        <c:lblAlgn val="ctr"/>
        <c:lblOffset val="100"/>
        <c:noMultiLvlLbl val="0"/>
      </c:catAx>
      <c:valAx>
        <c:axId val="1124225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12423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857229939937"/>
          <c:y val="3.6357192526220834E-2"/>
          <c:w val="0.61334295988092391"/>
          <c:h val="0.920014176442314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D-453F-B58F-D1F2EA499EB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D-453F-B58F-D1F2EA499EB4}"/>
              </c:ext>
            </c:extLst>
          </c:dPt>
          <c:cat>
            <c:strRef>
              <c:f>Sheet1!$A$2:$A$3</c:f>
              <c:strCache>
                <c:ptCount val="2"/>
                <c:pt idx="0">
                  <c:v>百分比</c:v>
                </c:pt>
                <c:pt idx="1">
                  <c:v>余下（自动计算）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D-453F-B58F-D1F2EA499E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及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69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05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61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88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sn.com.cn/" TargetMode="External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2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9.xml"/><Relationship Id="rId7" Type="http://schemas.openxmlformats.org/officeDocument/2006/relationships/image" Target="../media/image2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4" Type="http://schemas.openxmlformats.org/officeDocument/2006/relationships/tags" Target="../tags/tag40.xml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43.xml"/><Relationship Id="rId7" Type="http://schemas.openxmlformats.org/officeDocument/2006/relationships/image" Target="../media/image26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9.png"/><Relationship Id="rId4" Type="http://schemas.openxmlformats.org/officeDocument/2006/relationships/tags" Target="../tags/tag44.xml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47.xml"/><Relationship Id="rId7" Type="http://schemas.openxmlformats.org/officeDocument/2006/relationships/image" Target="../media/image28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51.xml"/><Relationship Id="rId7" Type="http://schemas.openxmlformats.org/officeDocument/2006/relationships/image" Target="../media/image32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3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5.xml"/><Relationship Id="rId7" Type="http://schemas.openxmlformats.org/officeDocument/2006/relationships/image" Target="../media/image2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tags" Target="../tags/tag56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34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35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chart" Target="../charts/chart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sn.com.cn/" TargetMode="External"/><Relationship Id="rId3" Type="http://schemas.openxmlformats.org/officeDocument/2006/relationships/tags" Target="../tags/tag67.xml"/><Relationship Id="rId7" Type="http://schemas.openxmlformats.org/officeDocument/2006/relationships/image" Target="../media/image2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tags" Target="../tags/tag8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tags" Target="../tags/tag20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20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2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5FD50E15-9301-478C-B430-5350497706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E85F8B3-6986-4B15-9AFA-E8652BFA65F6}"/>
              </a:ext>
            </a:extLst>
          </p:cNvPr>
          <p:cNvGrpSpPr/>
          <p:nvPr/>
        </p:nvGrpSpPr>
        <p:grpSpPr>
          <a:xfrm>
            <a:off x="1430420" y="1440511"/>
            <a:ext cx="9416333" cy="3051563"/>
            <a:chOff x="766136" y="2269995"/>
            <a:chExt cx="2337198" cy="676589"/>
          </a:xfrm>
          <a:solidFill>
            <a:schemeClr val="accent3"/>
          </a:solidFill>
        </p:grpSpPr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0AA82CC9-D874-4FE7-A65C-F85DE5139ED2}"/>
                </a:ext>
              </a:extLst>
            </p:cNvPr>
            <p:cNvSpPr/>
            <p:nvPr userDrawn="1"/>
          </p:nvSpPr>
          <p:spPr>
            <a:xfrm rot="10800000">
              <a:off x="1005143" y="2611086"/>
              <a:ext cx="336525" cy="335498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18">
              <a:extLst>
                <a:ext uri="{FF2B5EF4-FFF2-40B4-BE49-F238E27FC236}">
                  <a16:creationId xmlns:a16="http://schemas.microsoft.com/office/drawing/2014/main" id="{CD23FBBD-B5AA-4D1D-8291-4F0224B0CBA4}"/>
                </a:ext>
              </a:extLst>
            </p:cNvPr>
            <p:cNvSpPr/>
            <p:nvPr userDrawn="1"/>
          </p:nvSpPr>
          <p:spPr>
            <a:xfrm>
              <a:off x="766136" y="2269995"/>
              <a:ext cx="2337198" cy="556806"/>
            </a:xfrm>
            <a:custGeom>
              <a:avLst/>
              <a:gdLst/>
              <a:ahLst/>
              <a:cxnLst/>
              <a:rect l="0" t="0" r="0" b="0"/>
              <a:pathLst>
                <a:path w="3322321" h="668930">
                  <a:moveTo>
                    <a:pt x="0" y="115551"/>
                  </a:moveTo>
                  <a:cubicBezTo>
                    <a:pt x="0" y="51734"/>
                    <a:pt x="51734" y="0"/>
                    <a:pt x="115551" y="0"/>
                  </a:cubicBezTo>
                  <a:lnTo>
                    <a:pt x="3206769" y="0"/>
                  </a:lnTo>
                  <a:cubicBezTo>
                    <a:pt x="3270586" y="0"/>
                    <a:pt x="3322320" y="51734"/>
                    <a:pt x="3322320" y="115551"/>
                  </a:cubicBezTo>
                  <a:lnTo>
                    <a:pt x="3322320" y="553378"/>
                  </a:lnTo>
                  <a:cubicBezTo>
                    <a:pt x="3322320" y="617195"/>
                    <a:pt x="3270586" y="668929"/>
                    <a:pt x="3206769" y="668929"/>
                  </a:cubicBezTo>
                  <a:lnTo>
                    <a:pt x="115551" y="668929"/>
                  </a:lnTo>
                  <a:cubicBezTo>
                    <a:pt x="51734" y="668929"/>
                    <a:pt x="0" y="617195"/>
                    <a:pt x="0" y="55337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5574DCC-0E84-4725-90FF-0F4A6BB23991}"/>
              </a:ext>
            </a:extLst>
          </p:cNvPr>
          <p:cNvSpPr txBox="1"/>
          <p:nvPr/>
        </p:nvSpPr>
        <p:spPr>
          <a:xfrm>
            <a:off x="1739386" y="1732449"/>
            <a:ext cx="9618409" cy="20005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accent5"/>
                </a:solidFill>
                <a:effectLst>
                  <a:outerShdw blurRad="139700" dist="76200" dir="2700000" algn="tl">
                    <a:srgbClr val="000000">
                      <a:alpha val="22000"/>
                    </a:srgbClr>
                  </a:outerShdw>
                </a:effectLst>
                <a:latin typeface="+mj-ea"/>
                <a:ea typeface="+mj-ea"/>
              </a:rPr>
              <a:t>新媒体运营</a:t>
            </a:r>
            <a:endParaRPr lang="en-US" altLang="zh-CN" sz="4400" dirty="0">
              <a:solidFill>
                <a:schemeClr val="accent5"/>
              </a:solidFill>
              <a:effectLst>
                <a:outerShdw blurRad="139700" dist="76200" dir="2700000" algn="tl">
                  <a:srgbClr val="000000">
                    <a:alpha val="22000"/>
                  </a:srgb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8000" dirty="0">
                <a:solidFill>
                  <a:schemeClr val="accent5"/>
                </a:solidFill>
                <a:effectLst>
                  <a:outerShdw blurRad="139700" dist="76200" dir="2700000" algn="tl">
                    <a:srgbClr val="000000">
                      <a:alpha val="22000"/>
                    </a:srgbClr>
                  </a:outerShdw>
                </a:effectLst>
                <a:latin typeface="+mj-ea"/>
                <a:ea typeface="+mj-ea"/>
              </a:rPr>
              <a:t>如何打造私域流量？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850758A-B154-49F7-B341-43F139038AB3}"/>
              </a:ext>
            </a:extLst>
          </p:cNvPr>
          <p:cNvSpPr txBox="1"/>
          <p:nvPr/>
        </p:nvSpPr>
        <p:spPr>
          <a:xfrm>
            <a:off x="5431856" y="1784000"/>
            <a:ext cx="4969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cap="all" dirty="0">
                <a:solidFill>
                  <a:schemeClr val="accent5"/>
                </a:solidFill>
                <a:effectLst>
                  <a:outerShdw blurRad="127000" dist="76200" dir="2700000" algn="tl" rotWithShape="0">
                    <a:srgbClr val="5352EC">
                      <a:alpha val="40000"/>
                    </a:srgbClr>
                  </a:outerShdw>
                </a:effectLst>
                <a:latin typeface="+mn-ea"/>
              </a:rPr>
              <a:t>Private domain traffic</a:t>
            </a:r>
            <a:endParaRPr lang="zh-CN" altLang="en-US" sz="2000" cap="all" dirty="0">
              <a:solidFill>
                <a:schemeClr val="accent5"/>
              </a:solidFill>
              <a:effectLst>
                <a:outerShdw blurRad="127000" dist="76200" dir="2700000" algn="tl" rotWithShape="0">
                  <a:srgbClr val="5352EC">
                    <a:alpha val="40000"/>
                  </a:srgbClr>
                </a:outerShdw>
              </a:effectLst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AA744C0-9E61-43AB-96D0-EFFDEA7ABA98}"/>
              </a:ext>
            </a:extLst>
          </p:cNvPr>
          <p:cNvSpPr txBox="1"/>
          <p:nvPr/>
        </p:nvSpPr>
        <p:spPr>
          <a:xfrm>
            <a:off x="6039413" y="1789168"/>
            <a:ext cx="66" cy="30777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457200"/>
            <a:endParaRPr lang="zh-CN" altLang="en-US" sz="2000" dirty="0">
              <a:solidFill>
                <a:srgbClr val="FFFFFF"/>
              </a:solidFill>
              <a:latin typeface="阿里巴巴普惠体 B"/>
              <a:ea typeface="阿里巴巴普惠体 B"/>
              <a:sym typeface="Arial" panose="020B0604020202020204" pitchFamily="34" charset="0"/>
            </a:endParaRPr>
          </a:p>
        </p:txBody>
      </p:sp>
      <p:pic>
        <p:nvPicPr>
          <p:cNvPr id="66" name="图片 65" descr="图片包含 游戏机&#10;&#10;描述已自动生成">
            <a:extLst>
              <a:ext uri="{FF2B5EF4-FFF2-40B4-BE49-F238E27FC236}">
                <a16:creationId xmlns:a16="http://schemas.microsoft.com/office/drawing/2014/main" id="{051E83A0-2004-45E5-92BE-7F243B10B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19" y="3993749"/>
            <a:ext cx="745044" cy="921798"/>
          </a:xfrm>
          <a:prstGeom prst="rect">
            <a:avLst/>
          </a:prstGeom>
        </p:spPr>
      </p:pic>
      <p:pic>
        <p:nvPicPr>
          <p:cNvPr id="67" name="图片 66" descr="图片包含 游戏机&#10;&#10;描述已自动生成">
            <a:extLst>
              <a:ext uri="{FF2B5EF4-FFF2-40B4-BE49-F238E27FC236}">
                <a16:creationId xmlns:a16="http://schemas.microsoft.com/office/drawing/2014/main" id="{4FF10EA4-F24A-4C8A-9F65-E4F566BE31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97" y="1041615"/>
            <a:ext cx="1109990" cy="1109990"/>
          </a:xfrm>
          <a:prstGeom prst="rect">
            <a:avLst/>
          </a:pr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4884F715-4C94-4DD0-ABD4-A3E1E27686C4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77" name="PA-任意多边形 4">
              <a:extLst>
                <a:ext uri="{FF2B5EF4-FFF2-40B4-BE49-F238E27FC236}">
                  <a16:creationId xmlns:a16="http://schemas.microsoft.com/office/drawing/2014/main" id="{C516C5E5-8EE4-4D8F-BCE6-54CCEF2113D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任意多边形 12">
              <a:extLst>
                <a:ext uri="{FF2B5EF4-FFF2-40B4-BE49-F238E27FC236}">
                  <a16:creationId xmlns:a16="http://schemas.microsoft.com/office/drawing/2014/main" id="{93BAD76F-91BE-4802-AC0F-9CFAB951278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14758E2-0AFC-43BA-88B9-BD7C2795FE0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80" name="PA-任意多边形 19">
              <a:extLst>
                <a:ext uri="{FF2B5EF4-FFF2-40B4-BE49-F238E27FC236}">
                  <a16:creationId xmlns:a16="http://schemas.microsoft.com/office/drawing/2014/main" id="{50774E3D-CF6F-47A2-8353-98872760299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-任意多边形 20">
              <a:extLst>
                <a:ext uri="{FF2B5EF4-FFF2-40B4-BE49-F238E27FC236}">
                  <a16:creationId xmlns:a16="http://schemas.microsoft.com/office/drawing/2014/main" id="{7205DCE4-C694-45BB-B2E9-0D190659D00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7" name="图片 86">
            <a:hlinkClick r:id="rId8"/>
            <a:extLst>
              <a:ext uri="{FF2B5EF4-FFF2-40B4-BE49-F238E27FC236}">
                <a16:creationId xmlns:a16="http://schemas.microsoft.com/office/drawing/2014/main" id="{5B1C5A78-774B-4759-9D12-FBF9A02E1F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773265"/>
            <a:ext cx="1828800" cy="243840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E7CFCFC4-4CE1-4B8C-98AB-15B2CC83DB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965" y="2523858"/>
            <a:ext cx="6554681" cy="436978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0FC2FFCA-141C-4198-9B8E-26698160F5B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9744083" y="3056174"/>
            <a:ext cx="1802292" cy="15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71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B56DB69-DF4A-4CA2-8274-B84E17C564F8}"/>
              </a:ext>
            </a:extLst>
          </p:cNvPr>
          <p:cNvSpPr/>
          <p:nvPr/>
        </p:nvSpPr>
        <p:spPr>
          <a:xfrm>
            <a:off x="788059" y="1893479"/>
            <a:ext cx="7269976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022CCE2-7A2A-4AF5-9412-E732B55FD2D7}"/>
              </a:ext>
            </a:extLst>
          </p:cNvPr>
          <p:cNvSpPr/>
          <p:nvPr/>
        </p:nvSpPr>
        <p:spPr>
          <a:xfrm>
            <a:off x="788059" y="1785529"/>
            <a:ext cx="7269976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流量更可控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139F0A97-A4AB-4DC4-940F-03085E23543C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940084DB-B20A-46DC-98C2-FC4F8FFD0AA0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883213E-1C05-43BF-8449-AE38C2C36E80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私域流量与公域流量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B21D33F-5591-49C6-B4C6-9A5E4C6AD179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3600" dirty="0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33D5C00E-00E8-4126-BBBC-B2430F7EF0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392" y="1809110"/>
            <a:ext cx="1741354" cy="174135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23C0D58B-945E-4796-8235-170FF3FDAA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9" y="4439268"/>
            <a:ext cx="2223314" cy="1482209"/>
          </a:xfrm>
          <a:prstGeom prst="rect">
            <a:avLst/>
          </a:prstGeom>
        </p:spPr>
      </p:pic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B56D061E-4299-4F57-845B-D32AA1BB7F32}"/>
              </a:ext>
            </a:extLst>
          </p:cNvPr>
          <p:cNvSpPr/>
          <p:nvPr/>
        </p:nvSpPr>
        <p:spPr>
          <a:xfrm>
            <a:off x="3228198" y="4218664"/>
            <a:ext cx="7269976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AE1D4220-806B-4330-A1EE-C1E63E9DBA84}"/>
              </a:ext>
            </a:extLst>
          </p:cNvPr>
          <p:cNvSpPr/>
          <p:nvPr/>
        </p:nvSpPr>
        <p:spPr>
          <a:xfrm>
            <a:off x="3228198" y="4110714"/>
            <a:ext cx="7269976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给了我们深入服务用户的可能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E7187C9F-C621-4524-85D1-0A65D4FD064F}"/>
              </a:ext>
            </a:extLst>
          </p:cNvPr>
          <p:cNvSpPr txBox="1"/>
          <p:nvPr/>
        </p:nvSpPr>
        <p:spPr>
          <a:xfrm>
            <a:off x="960688" y="2469131"/>
            <a:ext cx="6549263" cy="62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假设百度有一千万用户，然而这一千万用户跟我们没有任何关系，我们只有把里面的用户导入到自己的平台，才算自己的用户。后续针对用户的服务或者换量才有可能发生。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B8FEEAC-22B3-4CFF-AD50-8DD380216303}"/>
              </a:ext>
            </a:extLst>
          </p:cNvPr>
          <p:cNvSpPr txBox="1"/>
          <p:nvPr/>
        </p:nvSpPr>
        <p:spPr>
          <a:xfrm>
            <a:off x="3400827" y="4753656"/>
            <a:ext cx="6549263" cy="89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拿抖音来说，用户喜欢的短视频很多，当对其中一个视频感兴趣时，可以选择关注号主，关注后可以一直享受号主提供的视频观看服务。当关注号主的人越来越多时，这个号主就成了网红，他这个号也成了私域流量池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2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1DF8B4C-2EA3-4511-BAC0-C3774F0D29F9}"/>
              </a:ext>
            </a:extLst>
          </p:cNvPr>
          <p:cNvSpPr/>
          <p:nvPr/>
        </p:nvSpPr>
        <p:spPr>
          <a:xfrm>
            <a:off x="1026942" y="0"/>
            <a:ext cx="10138116" cy="6858000"/>
          </a:xfrm>
          <a:custGeom>
            <a:avLst/>
            <a:gdLst>
              <a:gd name="connsiteX0" fmla="*/ 1336566 w 10138116"/>
              <a:gd name="connsiteY0" fmla="*/ 0 h 6858000"/>
              <a:gd name="connsiteX1" fmla="*/ 8801550 w 10138116"/>
              <a:gd name="connsiteY1" fmla="*/ 0 h 6858000"/>
              <a:gd name="connsiteX2" fmla="*/ 8821266 w 10138116"/>
              <a:gd name="connsiteY2" fmla="*/ 20680 h 6858000"/>
              <a:gd name="connsiteX3" fmla="*/ 10138116 w 10138116"/>
              <a:gd name="connsiteY3" fmla="*/ 3429000 h 6858000"/>
              <a:gd name="connsiteX4" fmla="*/ 8821266 w 10138116"/>
              <a:gd name="connsiteY4" fmla="*/ 6837320 h 6858000"/>
              <a:gd name="connsiteX5" fmla="*/ 8801550 w 10138116"/>
              <a:gd name="connsiteY5" fmla="*/ 6858000 h 6858000"/>
              <a:gd name="connsiteX6" fmla="*/ 1336566 w 10138116"/>
              <a:gd name="connsiteY6" fmla="*/ 6858000 h 6858000"/>
              <a:gd name="connsiteX7" fmla="*/ 1316850 w 10138116"/>
              <a:gd name="connsiteY7" fmla="*/ 6837320 h 6858000"/>
              <a:gd name="connsiteX8" fmla="*/ 0 w 10138116"/>
              <a:gd name="connsiteY8" fmla="*/ 3429000 h 6858000"/>
              <a:gd name="connsiteX9" fmla="*/ 1316850 w 10138116"/>
              <a:gd name="connsiteY9" fmla="*/ 206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38116" h="6858000">
                <a:moveTo>
                  <a:pt x="1336566" y="0"/>
                </a:moveTo>
                <a:lnTo>
                  <a:pt x="8801550" y="0"/>
                </a:lnTo>
                <a:lnTo>
                  <a:pt x="8821266" y="20680"/>
                </a:lnTo>
                <a:cubicBezTo>
                  <a:pt x="9639448" y="920880"/>
                  <a:pt x="10138116" y="2116705"/>
                  <a:pt x="10138116" y="3429000"/>
                </a:cubicBezTo>
                <a:cubicBezTo>
                  <a:pt x="10138116" y="4741295"/>
                  <a:pt x="9639448" y="5937121"/>
                  <a:pt x="8821266" y="6837320"/>
                </a:cubicBezTo>
                <a:lnTo>
                  <a:pt x="8801550" y="6858000"/>
                </a:lnTo>
                <a:lnTo>
                  <a:pt x="1336566" y="6858000"/>
                </a:lnTo>
                <a:lnTo>
                  <a:pt x="1316850" y="6837320"/>
                </a:lnTo>
                <a:cubicBezTo>
                  <a:pt x="498669" y="5937121"/>
                  <a:pt x="0" y="4741295"/>
                  <a:pt x="0" y="3429000"/>
                </a:cubicBezTo>
                <a:cubicBezTo>
                  <a:pt x="0" y="2116705"/>
                  <a:pt x="498669" y="920880"/>
                  <a:pt x="1316850" y="206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2D1F4C-3311-4194-95CB-D0F050266E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063" r="11063" b="9"/>
          <a:stretch>
            <a:fillRect/>
          </a:stretch>
        </p:blipFill>
        <p:spPr>
          <a:xfrm>
            <a:off x="1348413" y="0"/>
            <a:ext cx="9495174" cy="6858000"/>
          </a:xfrm>
          <a:custGeom>
            <a:avLst/>
            <a:gdLst>
              <a:gd name="connsiteX0" fmla="*/ 1466001 w 9495174"/>
              <a:gd name="connsiteY0" fmla="*/ 0 h 6858000"/>
              <a:gd name="connsiteX1" fmla="*/ 8029173 w 9495174"/>
              <a:gd name="connsiteY1" fmla="*/ 0 h 6858000"/>
              <a:gd name="connsiteX2" fmla="*/ 8104638 w 9495174"/>
              <a:gd name="connsiteY2" fmla="*/ 71949 h 6858000"/>
              <a:gd name="connsiteX3" fmla="*/ 9495174 w 9495174"/>
              <a:gd name="connsiteY3" fmla="*/ 3429000 h 6858000"/>
              <a:gd name="connsiteX4" fmla="*/ 8104638 w 9495174"/>
              <a:gd name="connsiteY4" fmla="*/ 6786051 h 6858000"/>
              <a:gd name="connsiteX5" fmla="*/ 8029173 w 9495174"/>
              <a:gd name="connsiteY5" fmla="*/ 6858000 h 6858000"/>
              <a:gd name="connsiteX6" fmla="*/ 1466001 w 9495174"/>
              <a:gd name="connsiteY6" fmla="*/ 6858000 h 6858000"/>
              <a:gd name="connsiteX7" fmla="*/ 1390536 w 9495174"/>
              <a:gd name="connsiteY7" fmla="*/ 6786051 h 6858000"/>
              <a:gd name="connsiteX8" fmla="*/ 0 w 9495174"/>
              <a:gd name="connsiteY8" fmla="*/ 3429000 h 6858000"/>
              <a:gd name="connsiteX9" fmla="*/ 1390536 w 9495174"/>
              <a:gd name="connsiteY9" fmla="*/ 71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95174" h="6858000">
                <a:moveTo>
                  <a:pt x="1466001" y="0"/>
                </a:moveTo>
                <a:lnTo>
                  <a:pt x="8029173" y="0"/>
                </a:lnTo>
                <a:lnTo>
                  <a:pt x="8104638" y="71949"/>
                </a:lnTo>
                <a:cubicBezTo>
                  <a:pt x="8963782" y="931093"/>
                  <a:pt x="9495174" y="2117990"/>
                  <a:pt x="9495174" y="3429000"/>
                </a:cubicBezTo>
                <a:cubicBezTo>
                  <a:pt x="9495174" y="4740010"/>
                  <a:pt x="8963782" y="5926907"/>
                  <a:pt x="8104638" y="6786051"/>
                </a:cubicBezTo>
                <a:lnTo>
                  <a:pt x="8029173" y="6858000"/>
                </a:lnTo>
                <a:lnTo>
                  <a:pt x="1466001" y="6858000"/>
                </a:lnTo>
                <a:lnTo>
                  <a:pt x="1390536" y="6786051"/>
                </a:lnTo>
                <a:cubicBezTo>
                  <a:pt x="531392" y="5926907"/>
                  <a:pt x="0" y="4740010"/>
                  <a:pt x="0" y="3429000"/>
                </a:cubicBezTo>
                <a:cubicBezTo>
                  <a:pt x="0" y="2117990"/>
                  <a:pt x="531392" y="931093"/>
                  <a:pt x="1390536" y="71949"/>
                </a:cubicBez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B4AE010D-1B38-49C8-AA7E-A093244C70C6}"/>
              </a:ext>
            </a:extLst>
          </p:cNvPr>
          <p:cNvGrpSpPr/>
          <p:nvPr/>
        </p:nvGrpSpPr>
        <p:grpSpPr>
          <a:xfrm>
            <a:off x="1348413" y="-1318587"/>
            <a:ext cx="9495174" cy="9495174"/>
            <a:chOff x="1225062" y="-1441938"/>
            <a:chExt cx="9741876" cy="9741876"/>
          </a:xfrm>
        </p:grpSpPr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425E0A0A-A6E8-41D9-AFB1-0EA8DE312CEA}"/>
                </a:ext>
              </a:extLst>
            </p:cNvPr>
            <p:cNvSpPr/>
            <p:nvPr/>
          </p:nvSpPr>
          <p:spPr>
            <a:xfrm>
              <a:off x="1225062" y="-1441938"/>
              <a:ext cx="9741876" cy="9741876"/>
            </a:xfrm>
            <a:prstGeom prst="arc">
              <a:avLst>
                <a:gd name="adj1" fmla="val 19194896"/>
                <a:gd name="adj2" fmla="val 2525577"/>
              </a:avLst>
            </a:prstGeom>
            <a:noFill/>
            <a:ln w="136525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Arc 1+">
              <a:extLst>
                <a:ext uri="{FF2B5EF4-FFF2-40B4-BE49-F238E27FC236}">
                  <a16:creationId xmlns:a16="http://schemas.microsoft.com/office/drawing/2014/main" id="{A490621E-7D44-4F7B-8719-5258B9DEAB70}"/>
                </a:ext>
              </a:extLst>
            </p:cNvPr>
            <p:cNvSpPr/>
            <p:nvPr/>
          </p:nvSpPr>
          <p:spPr>
            <a:xfrm flipH="1" flipV="1">
              <a:off x="1225062" y="-1441938"/>
              <a:ext cx="9741876" cy="9741876"/>
            </a:xfrm>
            <a:prstGeom prst="arc">
              <a:avLst>
                <a:gd name="adj1" fmla="val 19229591"/>
                <a:gd name="adj2" fmla="val 2525577"/>
              </a:avLst>
            </a:prstGeom>
            <a:noFill/>
            <a:ln w="136525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CB93B888-FF50-4A35-A6E4-09DD837963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4388703"/>
              </p:ext>
            </p:extLst>
          </p:nvPr>
        </p:nvGraphicFramePr>
        <p:xfrm>
          <a:off x="1999863" y="2110740"/>
          <a:ext cx="8447158" cy="3849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" name="图片 19">
            <a:extLst>
              <a:ext uri="{FF2B5EF4-FFF2-40B4-BE49-F238E27FC236}">
                <a16:creationId xmlns:a16="http://schemas.microsoft.com/office/drawing/2014/main" id="{C9AC6030-9C9F-49C9-B91D-74487AC2C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80" y="150666"/>
            <a:ext cx="2331720" cy="2331720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4DF5F14-79A8-433A-879E-D2C2C61BD769}"/>
              </a:ext>
            </a:extLst>
          </p:cNvPr>
          <p:cNvSpPr/>
          <p:nvPr/>
        </p:nvSpPr>
        <p:spPr>
          <a:xfrm>
            <a:off x="4132744" y="1115060"/>
            <a:ext cx="3926511" cy="57565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私域流量与公域流量数据</a:t>
            </a:r>
          </a:p>
        </p:txBody>
      </p:sp>
    </p:spTree>
    <p:extLst>
      <p:ext uri="{BB962C8B-B14F-4D97-AF65-F5344CB8AC3E}">
        <p14:creationId xmlns:p14="http://schemas.microsoft.com/office/powerpoint/2010/main" val="2410514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DC2EA36E-AB35-4A3A-934F-688F87646A3A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32" name="PA-任意多边形 4">
              <a:extLst>
                <a:ext uri="{FF2B5EF4-FFF2-40B4-BE49-F238E27FC236}">
                  <a16:creationId xmlns:a16="http://schemas.microsoft.com/office/drawing/2014/main" id="{2C9CC8AF-DC39-4823-A73E-41E2CB82D52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任意多边形 12">
              <a:extLst>
                <a:ext uri="{FF2B5EF4-FFF2-40B4-BE49-F238E27FC236}">
                  <a16:creationId xmlns:a16="http://schemas.microsoft.com/office/drawing/2014/main" id="{09E944F8-B5C8-4302-B129-76315EC8EFC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959B193-F27C-4BFA-AE1B-4746A6EECBDD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35" name="PA-任意多边形 19">
              <a:extLst>
                <a:ext uri="{FF2B5EF4-FFF2-40B4-BE49-F238E27FC236}">
                  <a16:creationId xmlns:a16="http://schemas.microsoft.com/office/drawing/2014/main" id="{18326D0E-F100-46DE-9DFA-9ED9C4BCC07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任意多边形 20">
              <a:extLst>
                <a:ext uri="{FF2B5EF4-FFF2-40B4-BE49-F238E27FC236}">
                  <a16:creationId xmlns:a16="http://schemas.microsoft.com/office/drawing/2014/main" id="{2021B369-8488-4DA3-BAA3-FD3EC6E4B5D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7BCAF654-A8A4-4FA8-8B2E-3858A95E9C16}"/>
              </a:ext>
            </a:extLst>
          </p:cNvPr>
          <p:cNvSpPr/>
          <p:nvPr/>
        </p:nvSpPr>
        <p:spPr>
          <a:xfrm>
            <a:off x="7832229" y="944196"/>
            <a:ext cx="8675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私有化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05D812-9E6A-4E3E-B134-1E4FAF791FF1}"/>
              </a:ext>
            </a:extLst>
          </p:cNvPr>
          <p:cNvSpPr/>
          <p:nvPr/>
        </p:nvSpPr>
        <p:spPr>
          <a:xfrm>
            <a:off x="7832230" y="1257350"/>
            <a:ext cx="3530907" cy="172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流量池指的是流量巨大，比如：淘宝、百度、微博等，只要预算足够，可以持续不断的获取新用户的渠道，被称为流量池。私域流量是相对其而言的，指的是我们不用付费，可以任意时间、任意频次，直接触达到用户的渠道，比如：自媒体、用户群、微信号等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A6825E-159F-454A-B54F-896C669D5F55}"/>
              </a:ext>
            </a:extLst>
          </p:cNvPr>
          <p:cNvSpPr/>
          <p:nvPr/>
        </p:nvSpPr>
        <p:spPr>
          <a:xfrm>
            <a:off x="7878102" y="3812978"/>
            <a:ext cx="132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涉足多平台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9CF2039-5A21-4787-A0C3-626602C6C300}"/>
              </a:ext>
            </a:extLst>
          </p:cNvPr>
          <p:cNvSpPr/>
          <p:nvPr/>
        </p:nvSpPr>
        <p:spPr>
          <a:xfrm>
            <a:off x="7878103" y="4126132"/>
            <a:ext cx="3530908" cy="172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流量池指的是流量巨大，比如：淘宝、百度、微博等，只要预算足够，可以持续不断的获取新用户的渠道，被称为流量池。私域流量是相对其而言的，指的是我们不用付费，可以任意时间、任意频次，直接触达到用户的渠道，比如：自媒体、用户群、微信号等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E49F7C-DD6A-4347-929F-E81E60A88F0D}"/>
              </a:ext>
            </a:extLst>
          </p:cNvPr>
          <p:cNvGrpSpPr/>
          <p:nvPr/>
        </p:nvGrpSpPr>
        <p:grpSpPr>
          <a:xfrm>
            <a:off x="4156382" y="1442529"/>
            <a:ext cx="1052563" cy="802047"/>
            <a:chOff x="4191308" y="1384406"/>
            <a:chExt cx="1052563" cy="802047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E519BC8-B045-4B46-BFD4-AEF398314367}"/>
                </a:ext>
              </a:extLst>
            </p:cNvPr>
            <p:cNvCxnSpPr>
              <a:cxnSpLocks/>
            </p:cNvCxnSpPr>
            <p:nvPr/>
          </p:nvCxnSpPr>
          <p:spPr>
            <a:xfrm>
              <a:off x="4191308" y="1384406"/>
              <a:ext cx="5463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45CED1C-0E91-46B6-B8D0-945F07E3FB18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4737636" y="1384406"/>
              <a:ext cx="506235" cy="802047"/>
            </a:xfrm>
            <a:prstGeom prst="line">
              <a:avLst/>
            </a:prstGeom>
            <a:ln>
              <a:gradFill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2BB374-830F-4957-90A1-CA00B712D15F}"/>
              </a:ext>
            </a:extLst>
          </p:cNvPr>
          <p:cNvGrpSpPr/>
          <p:nvPr/>
        </p:nvGrpSpPr>
        <p:grpSpPr>
          <a:xfrm>
            <a:off x="6878277" y="1113473"/>
            <a:ext cx="1052563" cy="802047"/>
            <a:chOff x="6913203" y="1809750"/>
            <a:chExt cx="1052563" cy="802047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4C41D8B-7C52-43F3-897B-857A1F87CD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19438" y="1809750"/>
              <a:ext cx="5463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858EC2C-134F-4AB1-9CCB-963418520C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3203" y="1809750"/>
              <a:ext cx="506235" cy="802047"/>
            </a:xfrm>
            <a:prstGeom prst="line">
              <a:avLst/>
            </a:prstGeom>
            <a:ln>
              <a:gradFill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3DFD1B9-191D-4BD5-BB12-298EF61D08A0}"/>
              </a:ext>
            </a:extLst>
          </p:cNvPr>
          <p:cNvGrpSpPr/>
          <p:nvPr/>
        </p:nvGrpSpPr>
        <p:grpSpPr>
          <a:xfrm>
            <a:off x="6878277" y="3194180"/>
            <a:ext cx="1052563" cy="802047"/>
            <a:chOff x="6913203" y="4246203"/>
            <a:chExt cx="1052563" cy="802047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870320C-CDE2-498C-901E-5C96DF14D99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419438" y="5048250"/>
              <a:ext cx="5463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27C0696-A4F8-49B7-992C-4C984BBEC25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13203" y="4246203"/>
              <a:ext cx="506235" cy="802047"/>
            </a:xfrm>
            <a:prstGeom prst="line">
              <a:avLst/>
            </a:prstGeom>
            <a:ln>
              <a:gradFill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4ACC2AA-CD12-4B60-90B2-4286D8381817}"/>
              </a:ext>
            </a:extLst>
          </p:cNvPr>
          <p:cNvGrpSpPr/>
          <p:nvPr/>
        </p:nvGrpSpPr>
        <p:grpSpPr>
          <a:xfrm>
            <a:off x="4191308" y="3194180"/>
            <a:ext cx="1052563" cy="802047"/>
            <a:chOff x="4226234" y="4246203"/>
            <a:chExt cx="1052563" cy="802047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D63D77A-DBA7-49A8-B30F-208E51D4EE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26234" y="5048250"/>
              <a:ext cx="54632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170E72B-A55D-42D7-9128-FD03FDE0CB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72562" y="4246203"/>
              <a:ext cx="506235" cy="802047"/>
            </a:xfrm>
            <a:prstGeom prst="line">
              <a:avLst/>
            </a:prstGeom>
            <a:ln>
              <a:gradFill>
                <a:gsLst>
                  <a:gs pos="0">
                    <a:schemeClr val="accent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17D222D-BC70-49BE-A164-76B8CBEF8E41}"/>
              </a:ext>
            </a:extLst>
          </p:cNvPr>
          <p:cNvSpPr/>
          <p:nvPr/>
        </p:nvSpPr>
        <p:spPr>
          <a:xfrm>
            <a:off x="2951548" y="3838378"/>
            <a:ext cx="132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留住老客户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7AA4B7-FB8B-4A0B-9DEC-8C50F6FB5BDD}"/>
              </a:ext>
            </a:extLst>
          </p:cNvPr>
          <p:cNvSpPr/>
          <p:nvPr/>
        </p:nvSpPr>
        <p:spPr>
          <a:xfrm>
            <a:off x="743438" y="4151532"/>
            <a:ext cx="3530908" cy="172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流量池指的是流量巨大，比如：淘宝、百度、微博等，只要预算足够，可以持续不断的获取新用户的渠道，被称为流量池。私域流量是相对其而言的，指的是我们不用付费，可以任意时间、任意频次，直接触达到用户的渠道，比如：自媒体、用户群、微信号等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6C25DF-B347-404E-8500-88938F8DB44E}"/>
              </a:ext>
            </a:extLst>
          </p:cNvPr>
          <p:cNvSpPr/>
          <p:nvPr/>
        </p:nvSpPr>
        <p:spPr>
          <a:xfrm>
            <a:off x="3323762" y="1273252"/>
            <a:ext cx="8675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成本低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065B90-D905-4FEA-9F3E-2E9C8AFD7E5A}"/>
              </a:ext>
            </a:extLst>
          </p:cNvPr>
          <p:cNvSpPr/>
          <p:nvPr/>
        </p:nvSpPr>
        <p:spPr>
          <a:xfrm>
            <a:off x="660400" y="1586406"/>
            <a:ext cx="3530907" cy="172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流量池指的是流量巨大，比如：淘宝、百度、微博等，只要预算足够，可以持续不断的获取新用户的渠道，被称为流量池。私域流量是相对其而言的，指的是我们不用付费，可以任意时间、任意频次，直接触达到用户的渠道，比如：自媒体、用户群、微信号等。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A1E58224-DC42-4DA6-AA2C-8DDB581768C4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EEB5BC50-9C02-4D84-8DE9-F65658B8C289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F41B7B1-6DED-4283-A440-696D1F4DF4B7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私域流量与公域流量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561A5D9-C377-4941-9BBE-99C5E60B6C2B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3600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A22F288-B6F7-49A3-B34F-3F8D3C22D7FE}"/>
              </a:ext>
            </a:extLst>
          </p:cNvPr>
          <p:cNvSpPr/>
          <p:nvPr/>
        </p:nvSpPr>
        <p:spPr>
          <a:xfrm>
            <a:off x="4796153" y="1467802"/>
            <a:ext cx="2529842" cy="2529842"/>
          </a:xfrm>
          <a:prstGeom prst="ellipse">
            <a:avLst/>
          </a:prstGeom>
          <a:gradFill flip="none" rotWithShape="1"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3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cs"/>
              </a:rPr>
              <a:t>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B3C684C-373F-4F15-9203-DD76E3F22208}"/>
              </a:ext>
            </a:extLst>
          </p:cNvPr>
          <p:cNvSpPr/>
          <p:nvPr/>
        </p:nvSpPr>
        <p:spPr>
          <a:xfrm>
            <a:off x="4905374" y="1577023"/>
            <a:ext cx="2311400" cy="2311400"/>
          </a:xfrm>
          <a:prstGeom prst="ellipse">
            <a:avLst/>
          </a:prstGeom>
          <a:gradFill flip="none" rotWithShape="1">
            <a:gsLst>
              <a:gs pos="6200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D129902-36E1-46BF-A2E6-975860087167}"/>
              </a:ext>
            </a:extLst>
          </p:cNvPr>
          <p:cNvSpPr/>
          <p:nvPr/>
        </p:nvSpPr>
        <p:spPr>
          <a:xfrm>
            <a:off x="5150410" y="1822059"/>
            <a:ext cx="1821329" cy="18213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653F5B70-9478-439F-999B-02342E7CE7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960" flipH="1" flipV="1">
            <a:off x="4501077" y="965745"/>
            <a:ext cx="3119994" cy="311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80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93BE7B-1863-46BD-B609-568E2D07BC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186">
            <a:off x="2008408" y="977222"/>
            <a:ext cx="1816410" cy="11544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2">
            <a:extLst>
              <a:ext uri="{FF2B5EF4-FFF2-40B4-BE49-F238E27FC236}">
                <a16:creationId xmlns:a16="http://schemas.microsoft.com/office/drawing/2014/main" id="{795E4A5A-9EBD-4C28-8E00-42D3C307AF70}"/>
              </a:ext>
            </a:extLst>
          </p:cNvPr>
          <p:cNvSpPr/>
          <p:nvPr/>
        </p:nvSpPr>
        <p:spPr>
          <a:xfrm>
            <a:off x="2543743" y="1412334"/>
            <a:ext cx="7337867" cy="4033332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B164C13-F0EA-491B-968D-FCAF8D43D30C}"/>
              </a:ext>
            </a:extLst>
          </p:cNvPr>
          <p:cNvSpPr/>
          <p:nvPr/>
        </p:nvSpPr>
        <p:spPr>
          <a:xfrm>
            <a:off x="2543744" y="1412333"/>
            <a:ext cx="1281430" cy="4033335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C950E4-30F9-434E-AE2E-4244FC1165F7}"/>
              </a:ext>
            </a:extLst>
          </p:cNvPr>
          <p:cNvSpPr txBox="1"/>
          <p:nvPr/>
        </p:nvSpPr>
        <p:spPr>
          <a:xfrm>
            <a:off x="2846909" y="1635336"/>
            <a:ext cx="677108" cy="235841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44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29CC6E-AC21-463C-A592-BFE2CE1E23C5}"/>
              </a:ext>
            </a:extLst>
          </p:cNvPr>
          <p:cNvSpPr txBox="1"/>
          <p:nvPr/>
        </p:nvSpPr>
        <p:spPr>
          <a:xfrm>
            <a:off x="2843442" y="4626421"/>
            <a:ext cx="8609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03</a:t>
            </a:r>
            <a:endParaRPr lang="zh-CN" altLang="en-US" sz="4400" dirty="0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7392E45B-040A-45B1-BB7F-2F2589D91F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86" y="798724"/>
            <a:ext cx="1289478" cy="12894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41370BF-D8D9-49F1-9D6E-0E06543F9F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6854560" y="4516954"/>
            <a:ext cx="1802292" cy="154232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35C3AF5-8E03-47EB-AD8D-42A414481D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47" y="4708711"/>
            <a:ext cx="1318186" cy="131818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37B6DD4-C424-4CDC-BCCB-3C51D48384E8}"/>
              </a:ext>
            </a:extLst>
          </p:cNvPr>
          <p:cNvSpPr txBox="1"/>
          <p:nvPr/>
        </p:nvSpPr>
        <p:spPr>
          <a:xfrm>
            <a:off x="4287591" y="2291815"/>
            <a:ext cx="3635611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私域流量</a:t>
            </a:r>
            <a:endParaRPr lang="en-US" altLang="zh-CN" sz="72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的载体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2AAD6DE-AB56-4C89-BB3E-0CD3BC684D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339" y="1794003"/>
            <a:ext cx="2945834" cy="379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67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C7FABFF6-29BF-498F-9EB0-115ECC152C65}"/>
              </a:ext>
            </a:extLst>
          </p:cNvPr>
          <p:cNvSpPr/>
          <p:nvPr/>
        </p:nvSpPr>
        <p:spPr>
          <a:xfrm>
            <a:off x="3581626" y="1185414"/>
            <a:ext cx="4692572" cy="4798290"/>
          </a:xfrm>
          <a:prstGeom prst="ellipse">
            <a:avLst/>
          </a:prstGeom>
          <a:solidFill>
            <a:schemeClr val="accent1">
              <a:alpha val="5000"/>
            </a:schemeClr>
          </a:solidFill>
          <a:ln w="13017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EDD6160-3211-4FE2-A73C-20AAA545EABF}"/>
              </a:ext>
            </a:extLst>
          </p:cNvPr>
          <p:cNvSpPr/>
          <p:nvPr/>
        </p:nvSpPr>
        <p:spPr>
          <a:xfrm>
            <a:off x="4379484" y="2001247"/>
            <a:ext cx="3096856" cy="3166624"/>
          </a:xfrm>
          <a:prstGeom prst="ellipse">
            <a:avLst/>
          </a:prstGeom>
          <a:solidFill>
            <a:schemeClr val="accent5">
              <a:alpha val="20000"/>
            </a:schemeClr>
          </a:solidFill>
          <a:ln w="13017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14">
            <a:extLst>
              <a:ext uri="{FF2B5EF4-FFF2-40B4-BE49-F238E27FC236}">
                <a16:creationId xmlns:a16="http://schemas.microsoft.com/office/drawing/2014/main" id="{A13D4EE6-6C9C-4C2F-A369-81AE98214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973" y="3307561"/>
            <a:ext cx="248990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QQ</a:t>
            </a:r>
            <a:r>
              <a:rPr lang="zh-CN" alt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群</a:t>
            </a:r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3B6AAC11-FC33-4B90-8CA1-D13C9C776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1529" y="4851405"/>
            <a:ext cx="268522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微信群</a:t>
            </a: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D405639A-1E88-4244-B523-BC463C7DD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4056" y="1763717"/>
            <a:ext cx="2051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公众号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870DFC83-51A9-4843-AF23-6D0600C40DA8}"/>
              </a:ext>
            </a:extLst>
          </p:cNvPr>
          <p:cNvCxnSpPr>
            <a:cxnSpLocks/>
          </p:cNvCxnSpPr>
          <p:nvPr/>
        </p:nvCxnSpPr>
        <p:spPr>
          <a:xfrm>
            <a:off x="1494056" y="2602346"/>
            <a:ext cx="20338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1C4AA32-E21F-4F72-85E1-617909FDAACA}"/>
              </a:ext>
            </a:extLst>
          </p:cNvPr>
          <p:cNvCxnSpPr>
            <a:cxnSpLocks/>
          </p:cNvCxnSpPr>
          <p:nvPr/>
        </p:nvCxnSpPr>
        <p:spPr>
          <a:xfrm>
            <a:off x="1508218" y="4473216"/>
            <a:ext cx="20196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E78CA1C-B457-4E2B-A48B-916EDE259E41}"/>
              </a:ext>
            </a:extLst>
          </p:cNvPr>
          <p:cNvCxnSpPr>
            <a:cxnSpLocks/>
          </p:cNvCxnSpPr>
          <p:nvPr/>
        </p:nvCxnSpPr>
        <p:spPr>
          <a:xfrm>
            <a:off x="8466062" y="4473216"/>
            <a:ext cx="20196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10">
            <a:extLst>
              <a:ext uri="{FF2B5EF4-FFF2-40B4-BE49-F238E27FC236}">
                <a16:creationId xmlns:a16="http://schemas.microsoft.com/office/drawing/2014/main" id="{6B537301-6F36-488B-832C-37356625B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4084" y="3307561"/>
            <a:ext cx="248990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企业的私域流量</a:t>
            </a: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5B6D893F-A258-407E-B636-080DFA255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2107" y="4851405"/>
            <a:ext cx="256218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APP</a:t>
            </a:r>
            <a:endParaRPr lang="zh-CN" alt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Rectangle 13">
            <a:extLst>
              <a:ext uri="{FF2B5EF4-FFF2-40B4-BE49-F238E27FC236}">
                <a16:creationId xmlns:a16="http://schemas.microsoft.com/office/drawing/2014/main" id="{C8BACD75-105E-4460-B2A2-821F3443D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887" y="1763717"/>
            <a:ext cx="20518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defTabSz="330200">
              <a:tabLst>
                <a:tab pos="8521700" algn="r"/>
              </a:tabLst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61925" indent="-160338" defTabSz="330200">
              <a:buChar char="•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352425" indent="-188913" defTabSz="330200">
              <a:buChar char="–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514350" indent="-160338" defTabSz="330200">
              <a:buChar char="-"/>
              <a:tabLst>
                <a:tab pos="8521700" algn="r"/>
              </a:tabLst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11300" indent="-328613" algn="ctr" defTabSz="330200">
              <a:lnSpc>
                <a:spcPts val="1600"/>
              </a:lnSpc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9685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4257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8829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340100" indent="-328613" algn="ctr" defTabSz="330200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个人微信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B98B557-D08C-4E4A-82C7-0C9451647202}"/>
              </a:ext>
            </a:extLst>
          </p:cNvPr>
          <p:cNvCxnSpPr>
            <a:cxnSpLocks/>
          </p:cNvCxnSpPr>
          <p:nvPr/>
        </p:nvCxnSpPr>
        <p:spPr>
          <a:xfrm>
            <a:off x="8466062" y="2612682"/>
            <a:ext cx="20196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88B105AE-4AED-4194-ABD3-77CDDC93444B}"/>
              </a:ext>
            </a:extLst>
          </p:cNvPr>
          <p:cNvSpPr/>
          <p:nvPr/>
        </p:nvSpPr>
        <p:spPr>
          <a:xfrm>
            <a:off x="3876751" y="3119514"/>
            <a:ext cx="930087" cy="930087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6ABE86A8-85E3-4CB8-B1A9-A105EF201431}"/>
              </a:ext>
            </a:extLst>
          </p:cNvPr>
          <p:cNvSpPr/>
          <p:nvPr/>
        </p:nvSpPr>
        <p:spPr>
          <a:xfrm>
            <a:off x="6358696" y="1745894"/>
            <a:ext cx="930087" cy="930087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C2767EB-0875-4C6E-98AD-42671B449FC7}"/>
              </a:ext>
            </a:extLst>
          </p:cNvPr>
          <p:cNvSpPr/>
          <p:nvPr/>
        </p:nvSpPr>
        <p:spPr>
          <a:xfrm>
            <a:off x="7048986" y="3119514"/>
            <a:ext cx="930087" cy="930087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9C150A2-CF3D-465F-B293-938201C442B8}"/>
              </a:ext>
            </a:extLst>
          </p:cNvPr>
          <p:cNvSpPr/>
          <p:nvPr/>
        </p:nvSpPr>
        <p:spPr>
          <a:xfrm>
            <a:off x="6358696" y="4493133"/>
            <a:ext cx="930087" cy="930087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D7055CC-C299-4C99-B5E9-F68329EB2C3B}"/>
              </a:ext>
            </a:extLst>
          </p:cNvPr>
          <p:cNvSpPr/>
          <p:nvPr/>
        </p:nvSpPr>
        <p:spPr>
          <a:xfrm>
            <a:off x="4669810" y="4493133"/>
            <a:ext cx="930087" cy="930087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10AAADE-8820-4746-950D-AB63339CB861}"/>
              </a:ext>
            </a:extLst>
          </p:cNvPr>
          <p:cNvSpPr/>
          <p:nvPr/>
        </p:nvSpPr>
        <p:spPr>
          <a:xfrm>
            <a:off x="4669810" y="1745894"/>
            <a:ext cx="930087" cy="930087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fontAlgn="base">
              <a:lnSpc>
                <a:spcPct val="120000"/>
              </a:lnSpc>
              <a:spcAft>
                <a:spcPct val="0"/>
              </a:spcAft>
            </a:pP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D1739DA-8EB1-4722-92FC-B36F1103D9FE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52" name="PA-任意多边形 4">
              <a:extLst>
                <a:ext uri="{FF2B5EF4-FFF2-40B4-BE49-F238E27FC236}">
                  <a16:creationId xmlns:a16="http://schemas.microsoft.com/office/drawing/2014/main" id="{09A74BBD-53B5-4052-8D71-C5C4D861942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PA-任意多边形 12">
              <a:extLst>
                <a:ext uri="{FF2B5EF4-FFF2-40B4-BE49-F238E27FC236}">
                  <a16:creationId xmlns:a16="http://schemas.microsoft.com/office/drawing/2014/main" id="{AAF1879E-BD0D-44BE-9F1E-780043C9173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CA6AA40-023F-4FD5-BEDD-E07486C5EAC7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55" name="PA-任意多边形 19">
              <a:extLst>
                <a:ext uri="{FF2B5EF4-FFF2-40B4-BE49-F238E27FC236}">
                  <a16:creationId xmlns:a16="http://schemas.microsoft.com/office/drawing/2014/main" id="{80322A34-2C05-4FE2-B0DC-FB169113283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PA-任意多边形 20">
              <a:extLst>
                <a:ext uri="{FF2B5EF4-FFF2-40B4-BE49-F238E27FC236}">
                  <a16:creationId xmlns:a16="http://schemas.microsoft.com/office/drawing/2014/main" id="{0EA0441F-A9E8-424E-83BB-FE09F46FA48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F8BEC3E2-9F07-4155-B373-8013576D4FF4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5A57F717-33D1-4DB4-9A8E-C66AF3BF1B3A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AE535DB-F3DF-4E1C-AE25-20D1CDAEFCA5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私域流量的载体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F5894FF-1549-4744-AA09-1C1EDAD90BD0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03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039A79B9-207E-448D-9BE9-AC3F149C59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297" y="2972289"/>
            <a:ext cx="1112927" cy="1112927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6B9A9A59-FD76-4D6D-A49D-00968DE4B8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525" y="4337173"/>
            <a:ext cx="1112927" cy="1112927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F337BF95-8AF9-4D81-B70E-26539C4874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810" y="4437011"/>
            <a:ext cx="997405" cy="997405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795824C2-3C6E-4771-AB43-73F5FCEF7A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27" y="3015838"/>
            <a:ext cx="1059180" cy="105918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36AD80AA-18CC-42E4-9496-EF365005A7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90" y="1586100"/>
            <a:ext cx="1059180" cy="1059180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45AF8285-5B39-4B35-99D9-CA4D91D385D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696" y="1631233"/>
            <a:ext cx="1059180" cy="1059180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0F0DCB9F-60E9-4247-874F-2260A8E05B96}"/>
              </a:ext>
            </a:extLst>
          </p:cNvPr>
          <p:cNvSpPr txBox="1"/>
          <p:nvPr/>
        </p:nvSpPr>
        <p:spPr>
          <a:xfrm>
            <a:off x="5090014" y="2998414"/>
            <a:ext cx="1858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载体</a:t>
            </a:r>
          </a:p>
        </p:txBody>
      </p:sp>
    </p:spTree>
    <p:extLst>
      <p:ext uri="{BB962C8B-B14F-4D97-AF65-F5344CB8AC3E}">
        <p14:creationId xmlns:p14="http://schemas.microsoft.com/office/powerpoint/2010/main" val="3855497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5A6D8309-09FC-4B54-A94F-A583EABB4164}"/>
              </a:ext>
            </a:extLst>
          </p:cNvPr>
          <p:cNvSpPr/>
          <p:nvPr/>
        </p:nvSpPr>
        <p:spPr>
          <a:xfrm>
            <a:off x="1354393" y="1810657"/>
            <a:ext cx="846392" cy="8463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9D85E9C-A036-489A-8469-A3483644C877}"/>
              </a:ext>
            </a:extLst>
          </p:cNvPr>
          <p:cNvSpPr/>
          <p:nvPr/>
        </p:nvSpPr>
        <p:spPr>
          <a:xfrm>
            <a:off x="1430593" y="1886857"/>
            <a:ext cx="693992" cy="693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三极雅致黑简体" panose="00000506000000000000" pitchFamily="2" charset="-122"/>
              <a:ea typeface="三极雅致黑简体" panose="00000506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F021BC-0ADD-4E63-8942-862C573A6F5B}"/>
              </a:ext>
            </a:extLst>
          </p:cNvPr>
          <p:cNvSpPr txBox="1"/>
          <p:nvPr/>
        </p:nvSpPr>
        <p:spPr>
          <a:xfrm>
            <a:off x="2371542" y="2025356"/>
            <a:ext cx="3751037" cy="1728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个是对应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KOL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而言的，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KOL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是意见领袖，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KOC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是贴身服务管家（我自己的理解）。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KOC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的表现方式是个人微信，对微信号的运营，大部分人都是错的，尤其是在朋友圈乱发广告，最终的结果都是被屏蔽。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KOC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的玩法就不一样了，是站在用户的角度来发朋友圈，看用户的需求是什么，发相应的内容。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8C278E2-B765-49DE-921A-F598955E4E9B}"/>
              </a:ext>
            </a:extLst>
          </p:cNvPr>
          <p:cNvSpPr/>
          <p:nvPr/>
        </p:nvSpPr>
        <p:spPr>
          <a:xfrm>
            <a:off x="2371543" y="16560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10CF9B"/>
                </a:solidFill>
                <a:effectLst/>
                <a:uLnTx/>
                <a:uFillTx/>
                <a:latin typeface="+mj-ea"/>
                <a:ea typeface="+mj-ea"/>
              </a:rPr>
              <a:t>个人微信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10CF9B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8A5B942-3544-4AFC-BA78-2E6A55AF7256}"/>
              </a:ext>
            </a:extLst>
          </p:cNvPr>
          <p:cNvSpPr/>
          <p:nvPr/>
        </p:nvSpPr>
        <p:spPr>
          <a:xfrm>
            <a:off x="6557765" y="1810657"/>
            <a:ext cx="846392" cy="846392"/>
          </a:xfrm>
          <a:prstGeom prst="ellipse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91B6464-C190-41A4-A1DF-1AFC6BE9D696}"/>
              </a:ext>
            </a:extLst>
          </p:cNvPr>
          <p:cNvSpPr/>
          <p:nvPr/>
        </p:nvSpPr>
        <p:spPr>
          <a:xfrm>
            <a:off x="6633965" y="1886857"/>
            <a:ext cx="693992" cy="693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三极雅致黑简体" panose="00000506000000000000" pitchFamily="2" charset="-122"/>
              <a:ea typeface="三极雅致黑简体" panose="00000506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BE0487-1A1A-4262-BEFF-E3BC35D21AFE}"/>
              </a:ext>
            </a:extLst>
          </p:cNvPr>
          <p:cNvSpPr txBox="1"/>
          <p:nvPr/>
        </p:nvSpPr>
        <p:spPr>
          <a:xfrm>
            <a:off x="7574914" y="2025356"/>
            <a:ext cx="3943985" cy="145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我在建运营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QQ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群和微信群时，也是深思熟虑后才决定要做的。当很多人因我写的文章有干货，有见地，对别人能力的提升有帮助，来关注到我的公众号时，我十分开心。看着公众号后台的关注用户数，每天都在涨，也增加了自己每周必更新文章的信心，可不敢停更的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E1DCF3-0706-4C4D-962D-6D259A91355F}"/>
              </a:ext>
            </a:extLst>
          </p:cNvPr>
          <p:cNvSpPr/>
          <p:nvPr/>
        </p:nvSpPr>
        <p:spPr>
          <a:xfrm>
            <a:off x="7574915" y="1656024"/>
            <a:ext cx="2207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400" dirty="0">
                <a:solidFill>
                  <a:srgbClr val="10CF9B"/>
                </a:solidFill>
                <a:latin typeface="+mj-ea"/>
                <a:ea typeface="+mj-ea"/>
              </a:rPr>
              <a:t>QQ</a:t>
            </a:r>
            <a:r>
              <a:rPr lang="zh-CN" altLang="en-US" sz="2400" dirty="0">
                <a:solidFill>
                  <a:srgbClr val="10CF9B"/>
                </a:solidFill>
                <a:latin typeface="+mj-ea"/>
                <a:ea typeface="+mj-ea"/>
              </a:rPr>
              <a:t>群和微信群</a:t>
            </a:r>
            <a:endParaRPr lang="en-US" altLang="zh-CN" sz="2400" dirty="0">
              <a:solidFill>
                <a:srgbClr val="10CF9B"/>
              </a:solidFill>
              <a:latin typeface="+mj-ea"/>
              <a:ea typeface="+mj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40E51FB-BD94-4748-8065-2B3D10C03CAB}"/>
              </a:ext>
            </a:extLst>
          </p:cNvPr>
          <p:cNvSpPr/>
          <p:nvPr/>
        </p:nvSpPr>
        <p:spPr>
          <a:xfrm>
            <a:off x="1354393" y="3951514"/>
            <a:ext cx="846392" cy="8463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407F4D4-EE8C-4A2C-BCE0-73816F3F6E02}"/>
              </a:ext>
            </a:extLst>
          </p:cNvPr>
          <p:cNvSpPr/>
          <p:nvPr/>
        </p:nvSpPr>
        <p:spPr>
          <a:xfrm>
            <a:off x="1430593" y="4027714"/>
            <a:ext cx="693992" cy="693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三极雅致黑简体" panose="00000506000000000000" pitchFamily="2" charset="-122"/>
              <a:ea typeface="三极雅致黑简体" panose="00000506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FF85E9-158F-4C67-A704-68CACB7BB99C}"/>
              </a:ext>
            </a:extLst>
          </p:cNvPr>
          <p:cNvSpPr txBox="1"/>
          <p:nvPr/>
        </p:nvSpPr>
        <p:spPr>
          <a:xfrm>
            <a:off x="2371542" y="4166213"/>
            <a:ext cx="3751037" cy="2005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是我的第一私域流量，我保持着每周一篇关于运营推广方面的干货文章分享，在很多平台都有发布。在平台上，每天有几十上百篇的文章被刷新，用户看过即忘记，不会关注到作者是谁。当下一周继续发布干货文章时，对于文章被谁浏览到，一点把握也没有，所有的推荐都掌握在平台的手中。经历过抖音限流的运营们，应该深有感触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2F58EC9-5BF7-47C0-9A3B-A12A76A8436B}"/>
              </a:ext>
            </a:extLst>
          </p:cNvPr>
          <p:cNvSpPr/>
          <p:nvPr/>
        </p:nvSpPr>
        <p:spPr>
          <a:xfrm>
            <a:off x="2371543" y="379688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10CF9B"/>
                </a:solidFill>
                <a:latin typeface="+mj-ea"/>
                <a:ea typeface="+mj-ea"/>
              </a:rPr>
              <a:t>公众号</a:t>
            </a:r>
            <a:endParaRPr lang="en-US" altLang="zh-CN" sz="2400" dirty="0">
              <a:solidFill>
                <a:srgbClr val="10CF9B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CAB02821-7659-48CF-A2FC-773BC9B4553C}"/>
              </a:ext>
            </a:extLst>
          </p:cNvPr>
          <p:cNvSpPr/>
          <p:nvPr/>
        </p:nvSpPr>
        <p:spPr>
          <a:xfrm>
            <a:off x="6557765" y="3951514"/>
            <a:ext cx="846392" cy="8463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F45381B-6E13-4895-B18E-946AD5B62F7D}"/>
              </a:ext>
            </a:extLst>
          </p:cNvPr>
          <p:cNvSpPr/>
          <p:nvPr/>
        </p:nvSpPr>
        <p:spPr>
          <a:xfrm>
            <a:off x="6633965" y="4027714"/>
            <a:ext cx="693992" cy="6939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三极雅致黑简体" panose="00000506000000000000" pitchFamily="2" charset="-122"/>
              <a:ea typeface="三极雅致黑简体" panose="00000506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B25367A-9A84-4330-B4C1-3E734712AA2B}"/>
              </a:ext>
            </a:extLst>
          </p:cNvPr>
          <p:cNvSpPr txBox="1"/>
          <p:nvPr/>
        </p:nvSpPr>
        <p:spPr>
          <a:xfrm>
            <a:off x="7574914" y="4166213"/>
            <a:ext cx="3943985" cy="1728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与个人不同的是，企业有更大的体量和资本，企业的私域流量比个人可以多做一个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一些做公众号有了百万用户的，都会去开发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，对他们来讲，自己的公众号是个私域流量池。但是自己开发的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，是超私域流量池了，把用户导入到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中去，才真正的完成了洗用户的闭环。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55376A7-DFC1-4615-A728-81BE6BF7F442}"/>
              </a:ext>
            </a:extLst>
          </p:cNvPr>
          <p:cNvSpPr/>
          <p:nvPr/>
        </p:nvSpPr>
        <p:spPr>
          <a:xfrm>
            <a:off x="7574915" y="379688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rgbClr val="10CF9B"/>
                </a:solidFill>
                <a:latin typeface="+mj-ea"/>
                <a:ea typeface="+mj-ea"/>
              </a:rPr>
              <a:t>企业的私域流量</a:t>
            </a:r>
            <a:endParaRPr lang="en-US" altLang="zh-CN" sz="2400" dirty="0">
              <a:solidFill>
                <a:srgbClr val="10CF9B"/>
              </a:solidFill>
              <a:latin typeface="+mj-ea"/>
              <a:ea typeface="+mj-ea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9470AD3F-5BEE-44DC-91B5-A1D3D675F4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43" y="3754692"/>
            <a:ext cx="997405" cy="99740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C70B6E3-FCB1-41AB-AE72-35364D45FA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64" y="3723805"/>
            <a:ext cx="1059180" cy="105918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B4672281-1149-47BA-B275-23F7CC43FC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05" y="1521669"/>
            <a:ext cx="1059180" cy="105918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97897617-CF83-4EF2-986B-91AF47C93B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56" y="1588099"/>
            <a:ext cx="1059180" cy="1059180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38457EF3-1A27-40DB-976A-B5777105D55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51" name="PA-任意多边形 4">
              <a:extLst>
                <a:ext uri="{FF2B5EF4-FFF2-40B4-BE49-F238E27FC236}">
                  <a16:creationId xmlns:a16="http://schemas.microsoft.com/office/drawing/2014/main" id="{4C850F10-D920-4D2E-9138-0B5D0992D23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PA-任意多边形 12">
              <a:extLst>
                <a:ext uri="{FF2B5EF4-FFF2-40B4-BE49-F238E27FC236}">
                  <a16:creationId xmlns:a16="http://schemas.microsoft.com/office/drawing/2014/main" id="{DD1A7AD6-73EF-4EE6-94A1-82A60A8163C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B6A4134-ED05-45CA-86D0-45FD9D98D44F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54" name="PA-任意多边形 19">
              <a:extLst>
                <a:ext uri="{FF2B5EF4-FFF2-40B4-BE49-F238E27FC236}">
                  <a16:creationId xmlns:a16="http://schemas.microsoft.com/office/drawing/2014/main" id="{057BCC6A-589C-405D-B762-F147B05CD32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任意多边形 20">
              <a:extLst>
                <a:ext uri="{FF2B5EF4-FFF2-40B4-BE49-F238E27FC236}">
                  <a16:creationId xmlns:a16="http://schemas.microsoft.com/office/drawing/2014/main" id="{BBBD7533-6DC3-43C7-A435-BD713F0F0F1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6602193B-E0C6-491A-AAB1-C3BE84321F4E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38967607-3A02-4ED5-8C20-C904FE4F3D73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E57DE7F-AEDB-4402-BE80-9D5352898474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私域流量的载体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E6B81C6-99E5-43E0-9957-BF6E9E09F854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62578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0CD70B5E-9CB6-4718-9DCD-35BB7A546094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9" name="PA-任意多边形 4">
              <a:extLst>
                <a:ext uri="{FF2B5EF4-FFF2-40B4-BE49-F238E27FC236}">
                  <a16:creationId xmlns:a16="http://schemas.microsoft.com/office/drawing/2014/main" id="{C1ED808B-ADB6-449B-B0D5-B743A51E49E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任意多边形 12">
              <a:extLst>
                <a:ext uri="{FF2B5EF4-FFF2-40B4-BE49-F238E27FC236}">
                  <a16:creationId xmlns:a16="http://schemas.microsoft.com/office/drawing/2014/main" id="{50C955E5-FAD1-4509-87DF-F4784836C0B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8F82927-3459-42BF-B364-0289B2E6753A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2" name="PA-任意多边形 19">
              <a:extLst>
                <a:ext uri="{FF2B5EF4-FFF2-40B4-BE49-F238E27FC236}">
                  <a16:creationId xmlns:a16="http://schemas.microsoft.com/office/drawing/2014/main" id="{E0F899BB-C7E4-4766-B720-71E81A30B39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任意多边形 20">
              <a:extLst>
                <a:ext uri="{FF2B5EF4-FFF2-40B4-BE49-F238E27FC236}">
                  <a16:creationId xmlns:a16="http://schemas.microsoft.com/office/drawing/2014/main" id="{33CBAF07-67C1-4533-BBD3-8EB52E20A86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9CA19013-BF63-4167-8BD4-0EF7DA009270}"/>
              </a:ext>
            </a:extLst>
          </p:cNvPr>
          <p:cNvSpPr/>
          <p:nvPr/>
        </p:nvSpPr>
        <p:spPr>
          <a:xfrm>
            <a:off x="1665572" y="1657350"/>
            <a:ext cx="2343150" cy="234315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FA99E7-1068-4E81-B244-D849E34EFEE4}"/>
              </a:ext>
            </a:extLst>
          </p:cNvPr>
          <p:cNvSpPr txBox="1"/>
          <p:nvPr/>
        </p:nvSpPr>
        <p:spPr>
          <a:xfrm>
            <a:off x="1739225" y="4549095"/>
            <a:ext cx="2193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管理者的规划能力，并非着眼于短期的策略规划，而是长期计划的制定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22918CA-3A97-4FEF-9CB9-72FB4EC3C4B4}"/>
              </a:ext>
            </a:extLst>
          </p:cNvPr>
          <p:cNvSpPr txBox="1"/>
          <p:nvPr/>
        </p:nvSpPr>
        <p:spPr>
          <a:xfrm>
            <a:off x="2028572" y="4245285"/>
            <a:ext cx="161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思源黑体 CN Bold" panose="020B0800000000000000" pitchFamily="34" charset="-122"/>
              </a:rPr>
              <a:t>公众号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FB4EF40-ABED-4BA0-BD2E-EAF7E9621A33}"/>
              </a:ext>
            </a:extLst>
          </p:cNvPr>
          <p:cNvSpPr/>
          <p:nvPr/>
        </p:nvSpPr>
        <p:spPr>
          <a:xfrm>
            <a:off x="2639690" y="5556732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EBFFCAE-BC92-44C8-B3E2-B25461A3CB7C}"/>
              </a:ext>
            </a:extLst>
          </p:cNvPr>
          <p:cNvSpPr/>
          <p:nvPr/>
        </p:nvSpPr>
        <p:spPr>
          <a:xfrm>
            <a:off x="2789666" y="5556732"/>
            <a:ext cx="85694" cy="8569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C29A94E-C19E-4175-96B9-538B44568BDA}"/>
              </a:ext>
            </a:extLst>
          </p:cNvPr>
          <p:cNvSpPr/>
          <p:nvPr/>
        </p:nvSpPr>
        <p:spPr>
          <a:xfrm>
            <a:off x="2939640" y="5558745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C2BA818-CE9D-4BCF-B30D-E02122851A5C}"/>
              </a:ext>
            </a:extLst>
          </p:cNvPr>
          <p:cNvSpPr/>
          <p:nvPr/>
        </p:nvSpPr>
        <p:spPr>
          <a:xfrm>
            <a:off x="3522623" y="1838001"/>
            <a:ext cx="523220" cy="5232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7166D8E-94ED-48BD-84FA-6EDE3DAB09DE}"/>
              </a:ext>
            </a:extLst>
          </p:cNvPr>
          <p:cNvSpPr txBox="1"/>
          <p:nvPr/>
        </p:nvSpPr>
        <p:spPr>
          <a:xfrm>
            <a:off x="3601459" y="1838001"/>
            <a:ext cx="36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79F33D0-F3DF-4078-AB17-487851F7B3A3}"/>
              </a:ext>
            </a:extLst>
          </p:cNvPr>
          <p:cNvSpPr/>
          <p:nvPr/>
        </p:nvSpPr>
        <p:spPr>
          <a:xfrm>
            <a:off x="4924425" y="1657350"/>
            <a:ext cx="2343150" cy="234315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92D693B-6D60-46EE-B51C-364E97E09DAE}"/>
              </a:ext>
            </a:extLst>
          </p:cNvPr>
          <p:cNvSpPr txBox="1"/>
          <p:nvPr/>
        </p:nvSpPr>
        <p:spPr>
          <a:xfrm>
            <a:off x="4998078" y="4549095"/>
            <a:ext cx="2193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管理者的规划能力，并非着眼于短期的策略规划，而是长期计划的制定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316A402-1F44-417A-AAF6-7E45E0BD5605}"/>
              </a:ext>
            </a:extLst>
          </p:cNvPr>
          <p:cNvSpPr txBox="1"/>
          <p:nvPr/>
        </p:nvSpPr>
        <p:spPr>
          <a:xfrm>
            <a:off x="5145343" y="4245285"/>
            <a:ext cx="190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思源黑体 CN Bold" panose="020B0800000000000000" pitchFamily="34" charset="-122"/>
              </a:rPr>
              <a:t>QQ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思源黑体 CN Bold" panose="020B0800000000000000" pitchFamily="34" charset="-122"/>
              </a:rPr>
              <a:t>群和微信群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EFB18F3-E907-4E42-BB3D-DAF104893E71}"/>
              </a:ext>
            </a:extLst>
          </p:cNvPr>
          <p:cNvSpPr/>
          <p:nvPr/>
        </p:nvSpPr>
        <p:spPr>
          <a:xfrm>
            <a:off x="5898543" y="5556732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DA9C8A8-786D-420B-98BD-69CDC8007A9F}"/>
              </a:ext>
            </a:extLst>
          </p:cNvPr>
          <p:cNvSpPr/>
          <p:nvPr/>
        </p:nvSpPr>
        <p:spPr>
          <a:xfrm>
            <a:off x="6048519" y="5556732"/>
            <a:ext cx="85694" cy="8569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1E0E79C-CC09-432E-A4C0-902763A23D20}"/>
              </a:ext>
            </a:extLst>
          </p:cNvPr>
          <p:cNvSpPr/>
          <p:nvPr/>
        </p:nvSpPr>
        <p:spPr>
          <a:xfrm>
            <a:off x="6198493" y="5558745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CF184AD-63E4-4FE3-A493-0C24C8899607}"/>
              </a:ext>
            </a:extLst>
          </p:cNvPr>
          <p:cNvSpPr/>
          <p:nvPr/>
        </p:nvSpPr>
        <p:spPr>
          <a:xfrm>
            <a:off x="6744355" y="1839480"/>
            <a:ext cx="523220" cy="5232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8C09FF5-F2F0-4FA9-AB88-304E4CCDB66A}"/>
              </a:ext>
            </a:extLst>
          </p:cNvPr>
          <p:cNvSpPr txBox="1"/>
          <p:nvPr/>
        </p:nvSpPr>
        <p:spPr>
          <a:xfrm>
            <a:off x="6823191" y="1839480"/>
            <a:ext cx="36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1E98FC7-6171-4725-88F2-67F1A6E47816}"/>
              </a:ext>
            </a:extLst>
          </p:cNvPr>
          <p:cNvSpPr/>
          <p:nvPr/>
        </p:nvSpPr>
        <p:spPr>
          <a:xfrm>
            <a:off x="8183278" y="1657350"/>
            <a:ext cx="2343150" cy="2343150"/>
          </a:xfrm>
          <a:prstGeom prst="ellips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C02C784-7044-4E79-924E-8EF35A2E3468}"/>
              </a:ext>
            </a:extLst>
          </p:cNvPr>
          <p:cNvSpPr txBox="1"/>
          <p:nvPr/>
        </p:nvSpPr>
        <p:spPr>
          <a:xfrm>
            <a:off x="8256931" y="4549095"/>
            <a:ext cx="2193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管理者的规划能力，并非着眼于短期的策略规划，而是长期计划的制定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B6B730D-BFD4-4222-BF1F-35D89A84E2F0}"/>
              </a:ext>
            </a:extLst>
          </p:cNvPr>
          <p:cNvSpPr txBox="1"/>
          <p:nvPr/>
        </p:nvSpPr>
        <p:spPr>
          <a:xfrm>
            <a:off x="8546278" y="4245285"/>
            <a:ext cx="1614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思源黑体 CN Bold" panose="020B0800000000000000" pitchFamily="34" charset="-122"/>
              </a:rPr>
              <a:t>个人微信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090B0B81-B4DC-4148-8F75-0E536EA0F2D6}"/>
              </a:ext>
            </a:extLst>
          </p:cNvPr>
          <p:cNvSpPr/>
          <p:nvPr/>
        </p:nvSpPr>
        <p:spPr>
          <a:xfrm>
            <a:off x="9157396" y="5556732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0C4178F-161A-4A56-B7CF-91562DD7130E}"/>
              </a:ext>
            </a:extLst>
          </p:cNvPr>
          <p:cNvSpPr/>
          <p:nvPr/>
        </p:nvSpPr>
        <p:spPr>
          <a:xfrm>
            <a:off x="9307372" y="5556732"/>
            <a:ext cx="85694" cy="8569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98F664E5-4B9A-4BE3-885A-528B4D8702BC}"/>
              </a:ext>
            </a:extLst>
          </p:cNvPr>
          <p:cNvSpPr/>
          <p:nvPr/>
        </p:nvSpPr>
        <p:spPr>
          <a:xfrm>
            <a:off x="9457346" y="5558745"/>
            <a:ext cx="85694" cy="8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7FC18A9C-3C7A-4EA2-860B-4CEE54626D43}"/>
              </a:ext>
            </a:extLst>
          </p:cNvPr>
          <p:cNvSpPr/>
          <p:nvPr/>
        </p:nvSpPr>
        <p:spPr>
          <a:xfrm>
            <a:off x="10003208" y="1838001"/>
            <a:ext cx="523220" cy="5232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AC55932-75B4-40FB-9934-AE1E2E9E3703}"/>
              </a:ext>
            </a:extLst>
          </p:cNvPr>
          <p:cNvSpPr txBox="1"/>
          <p:nvPr/>
        </p:nvSpPr>
        <p:spPr>
          <a:xfrm>
            <a:off x="10082044" y="1838001"/>
            <a:ext cx="36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78BE994-8328-4410-BB9E-CFDB68D6F570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10AE6CF1-0562-4082-BF7C-8F98B141D02C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F75D5C1-E3CB-401D-8A5E-F404ED03E4DB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私域流量的载体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128883A-D7F1-4E21-969A-490AF2AFA7AC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229239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93BE7B-1863-46BD-B609-568E2D07BC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186">
            <a:off x="2008408" y="977222"/>
            <a:ext cx="1816410" cy="11544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2">
            <a:extLst>
              <a:ext uri="{FF2B5EF4-FFF2-40B4-BE49-F238E27FC236}">
                <a16:creationId xmlns:a16="http://schemas.microsoft.com/office/drawing/2014/main" id="{795E4A5A-9EBD-4C28-8E00-42D3C307AF70}"/>
              </a:ext>
            </a:extLst>
          </p:cNvPr>
          <p:cNvSpPr/>
          <p:nvPr/>
        </p:nvSpPr>
        <p:spPr>
          <a:xfrm>
            <a:off x="2543743" y="1412334"/>
            <a:ext cx="7337867" cy="4033332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B164C13-F0EA-491B-968D-FCAF8D43D30C}"/>
              </a:ext>
            </a:extLst>
          </p:cNvPr>
          <p:cNvSpPr/>
          <p:nvPr/>
        </p:nvSpPr>
        <p:spPr>
          <a:xfrm>
            <a:off x="2543744" y="1412333"/>
            <a:ext cx="1281430" cy="4033335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C950E4-30F9-434E-AE2E-4244FC1165F7}"/>
              </a:ext>
            </a:extLst>
          </p:cNvPr>
          <p:cNvSpPr txBox="1"/>
          <p:nvPr/>
        </p:nvSpPr>
        <p:spPr>
          <a:xfrm>
            <a:off x="2846909" y="1635336"/>
            <a:ext cx="677108" cy="235841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44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29CC6E-AC21-463C-A592-BFE2CE1E23C5}"/>
              </a:ext>
            </a:extLst>
          </p:cNvPr>
          <p:cNvSpPr txBox="1"/>
          <p:nvPr/>
        </p:nvSpPr>
        <p:spPr>
          <a:xfrm>
            <a:off x="2843442" y="4626421"/>
            <a:ext cx="8609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04</a:t>
            </a:r>
            <a:endParaRPr lang="zh-CN" altLang="en-US" sz="4400" dirty="0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7392E45B-040A-45B1-BB7F-2F2589D91F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86" y="798724"/>
            <a:ext cx="1289478" cy="12894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41370BF-D8D9-49F1-9D6E-0E06543F9F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6854560" y="4516954"/>
            <a:ext cx="1802292" cy="154232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35C3AF5-8E03-47EB-AD8D-42A414481D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47" y="4708711"/>
            <a:ext cx="1318186" cy="131818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37B6DD4-C424-4CDC-BCCB-3C51D48384E8}"/>
              </a:ext>
            </a:extLst>
          </p:cNvPr>
          <p:cNvSpPr txBox="1"/>
          <p:nvPr/>
        </p:nvSpPr>
        <p:spPr>
          <a:xfrm>
            <a:off x="4287591" y="2291815"/>
            <a:ext cx="3635611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如何维护</a:t>
            </a:r>
            <a:endParaRPr lang="en-US" altLang="zh-CN" sz="72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私域流量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3234EED-00CD-4765-96FB-B06BBE670C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677" y="1803983"/>
            <a:ext cx="3250606" cy="382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1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7131F7F-B785-40E1-A5FE-C703FA84B384}"/>
              </a:ext>
            </a:extLst>
          </p:cNvPr>
          <p:cNvSpPr/>
          <p:nvPr/>
        </p:nvSpPr>
        <p:spPr>
          <a:xfrm>
            <a:off x="1026942" y="0"/>
            <a:ext cx="10138116" cy="6858000"/>
          </a:xfrm>
          <a:custGeom>
            <a:avLst/>
            <a:gdLst>
              <a:gd name="connsiteX0" fmla="*/ 1336566 w 10138116"/>
              <a:gd name="connsiteY0" fmla="*/ 0 h 6858000"/>
              <a:gd name="connsiteX1" fmla="*/ 8801550 w 10138116"/>
              <a:gd name="connsiteY1" fmla="*/ 0 h 6858000"/>
              <a:gd name="connsiteX2" fmla="*/ 8821266 w 10138116"/>
              <a:gd name="connsiteY2" fmla="*/ 20680 h 6858000"/>
              <a:gd name="connsiteX3" fmla="*/ 10138116 w 10138116"/>
              <a:gd name="connsiteY3" fmla="*/ 3429000 h 6858000"/>
              <a:gd name="connsiteX4" fmla="*/ 8821266 w 10138116"/>
              <a:gd name="connsiteY4" fmla="*/ 6837320 h 6858000"/>
              <a:gd name="connsiteX5" fmla="*/ 8801550 w 10138116"/>
              <a:gd name="connsiteY5" fmla="*/ 6858000 h 6858000"/>
              <a:gd name="connsiteX6" fmla="*/ 1336566 w 10138116"/>
              <a:gd name="connsiteY6" fmla="*/ 6858000 h 6858000"/>
              <a:gd name="connsiteX7" fmla="*/ 1316850 w 10138116"/>
              <a:gd name="connsiteY7" fmla="*/ 6837320 h 6858000"/>
              <a:gd name="connsiteX8" fmla="*/ 0 w 10138116"/>
              <a:gd name="connsiteY8" fmla="*/ 3429000 h 6858000"/>
              <a:gd name="connsiteX9" fmla="*/ 1316850 w 10138116"/>
              <a:gd name="connsiteY9" fmla="*/ 206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38116" h="6858000">
                <a:moveTo>
                  <a:pt x="1336566" y="0"/>
                </a:moveTo>
                <a:lnTo>
                  <a:pt x="8801550" y="0"/>
                </a:lnTo>
                <a:lnTo>
                  <a:pt x="8821266" y="20680"/>
                </a:lnTo>
                <a:cubicBezTo>
                  <a:pt x="9639448" y="920880"/>
                  <a:pt x="10138116" y="2116705"/>
                  <a:pt x="10138116" y="3429000"/>
                </a:cubicBezTo>
                <a:cubicBezTo>
                  <a:pt x="10138116" y="4741295"/>
                  <a:pt x="9639448" y="5937121"/>
                  <a:pt x="8821266" y="6837320"/>
                </a:cubicBezTo>
                <a:lnTo>
                  <a:pt x="8801550" y="6858000"/>
                </a:lnTo>
                <a:lnTo>
                  <a:pt x="1336566" y="6858000"/>
                </a:lnTo>
                <a:lnTo>
                  <a:pt x="1316850" y="6837320"/>
                </a:lnTo>
                <a:cubicBezTo>
                  <a:pt x="498669" y="5937121"/>
                  <a:pt x="0" y="4741295"/>
                  <a:pt x="0" y="3429000"/>
                </a:cubicBezTo>
                <a:cubicBezTo>
                  <a:pt x="0" y="2116705"/>
                  <a:pt x="498669" y="920880"/>
                  <a:pt x="1316850" y="206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05743B9-D31D-4A82-A6BF-A06D3B9E97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063" r="11063" b="9"/>
          <a:stretch>
            <a:fillRect/>
          </a:stretch>
        </p:blipFill>
        <p:spPr>
          <a:xfrm>
            <a:off x="1348413" y="0"/>
            <a:ext cx="9495174" cy="6858000"/>
          </a:xfrm>
          <a:custGeom>
            <a:avLst/>
            <a:gdLst>
              <a:gd name="connsiteX0" fmla="*/ 1466001 w 9495174"/>
              <a:gd name="connsiteY0" fmla="*/ 0 h 6858000"/>
              <a:gd name="connsiteX1" fmla="*/ 8029173 w 9495174"/>
              <a:gd name="connsiteY1" fmla="*/ 0 h 6858000"/>
              <a:gd name="connsiteX2" fmla="*/ 8104638 w 9495174"/>
              <a:gd name="connsiteY2" fmla="*/ 71949 h 6858000"/>
              <a:gd name="connsiteX3" fmla="*/ 9495174 w 9495174"/>
              <a:gd name="connsiteY3" fmla="*/ 3429000 h 6858000"/>
              <a:gd name="connsiteX4" fmla="*/ 8104638 w 9495174"/>
              <a:gd name="connsiteY4" fmla="*/ 6786051 h 6858000"/>
              <a:gd name="connsiteX5" fmla="*/ 8029173 w 9495174"/>
              <a:gd name="connsiteY5" fmla="*/ 6858000 h 6858000"/>
              <a:gd name="connsiteX6" fmla="*/ 1466001 w 9495174"/>
              <a:gd name="connsiteY6" fmla="*/ 6858000 h 6858000"/>
              <a:gd name="connsiteX7" fmla="*/ 1390536 w 9495174"/>
              <a:gd name="connsiteY7" fmla="*/ 6786051 h 6858000"/>
              <a:gd name="connsiteX8" fmla="*/ 0 w 9495174"/>
              <a:gd name="connsiteY8" fmla="*/ 3429000 h 6858000"/>
              <a:gd name="connsiteX9" fmla="*/ 1390536 w 9495174"/>
              <a:gd name="connsiteY9" fmla="*/ 71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95174" h="6858000">
                <a:moveTo>
                  <a:pt x="1466001" y="0"/>
                </a:moveTo>
                <a:lnTo>
                  <a:pt x="8029173" y="0"/>
                </a:lnTo>
                <a:lnTo>
                  <a:pt x="8104638" y="71949"/>
                </a:lnTo>
                <a:cubicBezTo>
                  <a:pt x="8963782" y="931093"/>
                  <a:pt x="9495174" y="2117990"/>
                  <a:pt x="9495174" y="3429000"/>
                </a:cubicBezTo>
                <a:cubicBezTo>
                  <a:pt x="9495174" y="4740010"/>
                  <a:pt x="8963782" y="5926907"/>
                  <a:pt x="8104638" y="6786051"/>
                </a:cubicBezTo>
                <a:lnTo>
                  <a:pt x="8029173" y="6858000"/>
                </a:lnTo>
                <a:lnTo>
                  <a:pt x="1466001" y="6858000"/>
                </a:lnTo>
                <a:lnTo>
                  <a:pt x="1390536" y="6786051"/>
                </a:lnTo>
                <a:cubicBezTo>
                  <a:pt x="531392" y="5926907"/>
                  <a:pt x="0" y="4740010"/>
                  <a:pt x="0" y="3429000"/>
                </a:cubicBezTo>
                <a:cubicBezTo>
                  <a:pt x="0" y="2117990"/>
                  <a:pt x="531392" y="931093"/>
                  <a:pt x="1390536" y="71949"/>
                </a:cubicBezTo>
                <a:close/>
              </a:path>
            </a:pathLst>
          </a:cu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9947CAF0-B043-4DC5-98AB-66759FBCF8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B6857C6-34D6-4A8E-B10F-A2C9DDB1F308}"/>
              </a:ext>
            </a:extLst>
          </p:cNvPr>
          <p:cNvSpPr/>
          <p:nvPr/>
        </p:nvSpPr>
        <p:spPr>
          <a:xfrm>
            <a:off x="2672080" y="1581150"/>
            <a:ext cx="8043848" cy="3842528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ED98E9F-6549-4F8A-88DC-B5272E09CF9D}"/>
              </a:ext>
            </a:extLst>
          </p:cNvPr>
          <p:cNvSpPr/>
          <p:nvPr/>
        </p:nvSpPr>
        <p:spPr>
          <a:xfrm>
            <a:off x="1645138" y="1581150"/>
            <a:ext cx="2919242" cy="384252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744970-1AF4-421D-98E8-C3BC3393565D}"/>
              </a:ext>
            </a:extLst>
          </p:cNvPr>
          <p:cNvSpPr txBox="1"/>
          <p:nvPr/>
        </p:nvSpPr>
        <p:spPr>
          <a:xfrm>
            <a:off x="4978282" y="1941154"/>
            <a:ext cx="5737646" cy="3293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-apple-system"/>
              </a:rPr>
              <a:t>用户被拉进了私域流量池，并不意味着工作就结束了，相反这是一个新的开始。之前大家的重心都放在了拉新，洗用户的上，现在要转变下观念，提升下自己维护用户的能力了。护用户靠的是用心，要设身处地的站在用户的角度来思考。说起来容易，其实这个是最难的，我始终觉得换位思考的品德是天生的，学不来。我们日常发到用户群的文案、公众号发的文章，有不少是自嗨的，认为自己喜欢的用户也会喜欢，实际上通过用户群零星的发言，就能看出这些内容没什么吸引力。用户当成朋友一样去维护，以像朋友安利产品的方式去做内容，比如：发现一个味道很赞的面馆，你给朋友推荐的话，会怎样说呢？记住这个感觉，给用户也这样说，效果多半是不错的。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56AC64-BE3F-48A8-B498-588B5CDF54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7" y="1139825"/>
            <a:ext cx="4343337" cy="434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86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">
            <a:extLst>
              <a:ext uri="{FF2B5EF4-FFF2-40B4-BE49-F238E27FC236}">
                <a16:creationId xmlns:a16="http://schemas.microsoft.com/office/drawing/2014/main" id="{C9CBB97E-9F86-4C07-BC47-FDF93D1B710C}"/>
              </a:ext>
            </a:extLst>
          </p:cNvPr>
          <p:cNvSpPr/>
          <p:nvPr/>
        </p:nvSpPr>
        <p:spPr>
          <a:xfrm>
            <a:off x="1288317" y="2117926"/>
            <a:ext cx="2593176" cy="3493119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762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28" name="矩形 2">
            <a:extLst>
              <a:ext uri="{FF2B5EF4-FFF2-40B4-BE49-F238E27FC236}">
                <a16:creationId xmlns:a16="http://schemas.microsoft.com/office/drawing/2014/main" id="{CC266372-6EC9-47BF-9AEA-756C31FF230C}"/>
              </a:ext>
            </a:extLst>
          </p:cNvPr>
          <p:cNvSpPr/>
          <p:nvPr/>
        </p:nvSpPr>
        <p:spPr>
          <a:xfrm>
            <a:off x="1288317" y="1798388"/>
            <a:ext cx="2593174" cy="690017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762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4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3F1393A-514D-4E30-A4BD-8D462C750264}"/>
              </a:ext>
            </a:extLst>
          </p:cNvPr>
          <p:cNvSpPr txBox="1"/>
          <p:nvPr/>
        </p:nvSpPr>
        <p:spPr>
          <a:xfrm>
            <a:off x="1845675" y="1947848"/>
            <a:ext cx="14278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运营数据</a:t>
            </a:r>
          </a:p>
        </p:txBody>
      </p:sp>
      <p:sp>
        <p:nvSpPr>
          <p:cNvPr id="30" name="Shape 992">
            <a:extLst>
              <a:ext uri="{FF2B5EF4-FFF2-40B4-BE49-F238E27FC236}">
                <a16:creationId xmlns:a16="http://schemas.microsoft.com/office/drawing/2014/main" id="{25615EDE-C1AE-45E5-8EA2-D6EC7C1EF368}"/>
              </a:ext>
            </a:extLst>
          </p:cNvPr>
          <p:cNvSpPr/>
          <p:nvPr/>
        </p:nvSpPr>
        <p:spPr>
          <a:xfrm>
            <a:off x="1468385" y="3802716"/>
            <a:ext cx="2276331" cy="1766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有关于数据分析的相关说明，以便于观众更好的理解，输入文字时可以直接复制，粘贴时请选择右键只保留文本。请在此输入有关于工作业绩的相关说明，以便于观众更好的理解，输入文字时可以直接复制，粘贴时请选择右键只保留文本。</a:t>
            </a:r>
          </a:p>
        </p:txBody>
      </p: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1AF4282D-9220-4515-B908-6D754EDEAB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5740283"/>
              </p:ext>
            </p:extLst>
          </p:nvPr>
        </p:nvGraphicFramePr>
        <p:xfrm>
          <a:off x="3231918" y="1835148"/>
          <a:ext cx="5239677" cy="3493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8" name="组合 37">
            <a:extLst>
              <a:ext uri="{FF2B5EF4-FFF2-40B4-BE49-F238E27FC236}">
                <a16:creationId xmlns:a16="http://schemas.microsoft.com/office/drawing/2014/main" id="{17090C6D-C3CB-4C6D-9D8D-21B2DE3F45BF}"/>
              </a:ext>
            </a:extLst>
          </p:cNvPr>
          <p:cNvGrpSpPr/>
          <p:nvPr/>
        </p:nvGrpSpPr>
        <p:grpSpPr>
          <a:xfrm>
            <a:off x="1869034" y="3198897"/>
            <a:ext cx="2652700" cy="569841"/>
            <a:chOff x="-590550" y="381000"/>
            <a:chExt cx="2686050" cy="64770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3BA84E35-2528-413C-AF3F-2C3B600CEC24}"/>
                </a:ext>
              </a:extLst>
            </p:cNvPr>
            <p:cNvCxnSpPr/>
            <p:nvPr/>
          </p:nvCxnSpPr>
          <p:spPr>
            <a:xfrm>
              <a:off x="1447800" y="381000"/>
              <a:ext cx="647700" cy="64770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7BF94FB-3A70-4622-98A2-814A61822155}"/>
                </a:ext>
              </a:extLst>
            </p:cNvPr>
            <p:cNvCxnSpPr/>
            <p:nvPr/>
          </p:nvCxnSpPr>
          <p:spPr>
            <a:xfrm flipH="1">
              <a:off x="-590550" y="381000"/>
              <a:ext cx="2038350" cy="0"/>
            </a:xfrm>
            <a:prstGeom prst="line">
              <a:avLst/>
            </a:prstGeom>
            <a:ln w="31750" cap="rnd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FF9D8CF8-9E51-4FF6-98BA-888C74FB808C}"/>
              </a:ext>
            </a:extLst>
          </p:cNvPr>
          <p:cNvSpPr txBox="1"/>
          <p:nvPr/>
        </p:nvSpPr>
        <p:spPr>
          <a:xfrm>
            <a:off x="2036760" y="2476557"/>
            <a:ext cx="1476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solidFill>
                  <a:schemeClr val="accent3"/>
                </a:solidFill>
                <a:latin typeface="+mj-ea"/>
                <a:ea typeface="+mj-ea"/>
                <a:sym typeface="Arial" panose="020B0604020202020204" pitchFamily="34" charset="0"/>
              </a:rPr>
              <a:t>40</a:t>
            </a:r>
            <a:r>
              <a:rPr lang="en-US" altLang="zh-CN" sz="3600" dirty="0">
                <a:solidFill>
                  <a:schemeClr val="accent3"/>
                </a:solidFill>
                <a:latin typeface="+mj-ea"/>
                <a:ea typeface="+mj-ea"/>
                <a:sym typeface="Arial" panose="020B0604020202020204" pitchFamily="34" charset="0"/>
              </a:rPr>
              <a:t>%</a:t>
            </a:r>
            <a:endParaRPr lang="zh-CN" altLang="en-US" sz="3600" dirty="0">
              <a:solidFill>
                <a:schemeClr val="accent3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299902E-41C2-4878-9893-3641D83913AE}"/>
              </a:ext>
            </a:extLst>
          </p:cNvPr>
          <p:cNvSpPr txBox="1"/>
          <p:nvPr/>
        </p:nvSpPr>
        <p:spPr>
          <a:xfrm>
            <a:off x="1903560" y="3198897"/>
            <a:ext cx="178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  <a:sym typeface="Arial" panose="020B0604020202020204" pitchFamily="34" charset="0"/>
              </a:rPr>
              <a:t>运营数据分析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36BC20B2-D9BD-4A0A-85E5-BEAA630A1A51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BB5BC6FE-18AD-4361-AC0E-5CD0E5DB3BA9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CBF656D-03F7-43AA-8202-A76BD363BC18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如何维护私域流量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E5C3ADE-E002-43A8-A8F3-84E9DAB6373A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04</a:t>
            </a:r>
          </a:p>
        </p:txBody>
      </p:sp>
      <p:pic>
        <p:nvPicPr>
          <p:cNvPr id="19" name="图片 18" descr="图片包含 人, 小, 手, 男人&#10;&#10;描述已自动生成">
            <a:extLst>
              <a:ext uri="{FF2B5EF4-FFF2-40B4-BE49-F238E27FC236}">
                <a16:creationId xmlns:a16="http://schemas.microsoft.com/office/drawing/2014/main" id="{C4B1984A-368B-4F15-8ADF-4EA01B5E7B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642" y="2364864"/>
            <a:ext cx="1990335" cy="1990335"/>
          </a:xfrm>
          <a:prstGeom prst="rect">
            <a:avLst/>
          </a:prstGeom>
        </p:spPr>
      </p:pic>
      <p:sp>
        <p:nvSpPr>
          <p:cNvPr id="23" name="矩形 2">
            <a:extLst>
              <a:ext uri="{FF2B5EF4-FFF2-40B4-BE49-F238E27FC236}">
                <a16:creationId xmlns:a16="http://schemas.microsoft.com/office/drawing/2014/main" id="{ACA787F7-85E1-4D88-A72B-A865659C0D32}"/>
              </a:ext>
            </a:extLst>
          </p:cNvPr>
          <p:cNvSpPr/>
          <p:nvPr/>
        </p:nvSpPr>
        <p:spPr>
          <a:xfrm>
            <a:off x="8082920" y="2117926"/>
            <a:ext cx="2593176" cy="3493119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762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</a:endParaRPr>
          </a:p>
        </p:txBody>
      </p:sp>
      <p:sp>
        <p:nvSpPr>
          <p:cNvPr id="24" name="矩形 2">
            <a:extLst>
              <a:ext uri="{FF2B5EF4-FFF2-40B4-BE49-F238E27FC236}">
                <a16:creationId xmlns:a16="http://schemas.microsoft.com/office/drawing/2014/main" id="{B00270A1-65AF-4FAD-B895-393E4E3A1733}"/>
              </a:ext>
            </a:extLst>
          </p:cNvPr>
          <p:cNvSpPr/>
          <p:nvPr/>
        </p:nvSpPr>
        <p:spPr>
          <a:xfrm>
            <a:off x="8082920" y="1847537"/>
            <a:ext cx="2593174" cy="591719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" dist="762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4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DB8D4C3-5CC8-410E-9808-B6C6E50A5A15}"/>
              </a:ext>
            </a:extLst>
          </p:cNvPr>
          <p:cNvSpPr txBox="1"/>
          <p:nvPr/>
        </p:nvSpPr>
        <p:spPr>
          <a:xfrm>
            <a:off x="8639330" y="1947848"/>
            <a:ext cx="14278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维护数据</a:t>
            </a:r>
          </a:p>
        </p:txBody>
      </p:sp>
      <p:sp>
        <p:nvSpPr>
          <p:cNvPr id="26" name="Shape 992">
            <a:extLst>
              <a:ext uri="{FF2B5EF4-FFF2-40B4-BE49-F238E27FC236}">
                <a16:creationId xmlns:a16="http://schemas.microsoft.com/office/drawing/2014/main" id="{FC6F9E75-9AA8-4DE9-ACA7-CF1768F75C57}"/>
              </a:ext>
            </a:extLst>
          </p:cNvPr>
          <p:cNvSpPr/>
          <p:nvPr/>
        </p:nvSpPr>
        <p:spPr>
          <a:xfrm>
            <a:off x="8262988" y="2488405"/>
            <a:ext cx="2276331" cy="1766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lnSpc>
                <a:spcPct val="150000"/>
              </a:lnSpc>
              <a:defRPr sz="1600">
                <a:solidFill>
                  <a:srgbClr val="FFFFFF"/>
                </a:solidFill>
              </a:defRPr>
            </a:lvl1pPr>
          </a:lstStyle>
          <a:p>
            <a:pPr algn="just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有关于数据分析的相关说明，以便于观众更好的理解，输入文字时可以直接复制，粘贴时请选择右键只保留文本。请在此输入有关于工作业绩的相关说明，以便于观众更好的理解，输入文字时可以直接复制，粘贴时请选择右键只保留文本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3EE5E4-E5CB-4FF0-98AF-317D696CD809}"/>
              </a:ext>
            </a:extLst>
          </p:cNvPr>
          <p:cNvGrpSpPr/>
          <p:nvPr/>
        </p:nvGrpSpPr>
        <p:grpSpPr>
          <a:xfrm flipH="1" flipV="1">
            <a:off x="7063558" y="4590410"/>
            <a:ext cx="2363164" cy="569841"/>
            <a:chOff x="-590550" y="381000"/>
            <a:chExt cx="2686050" cy="64770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7A642980-DB0C-42E7-97EC-978BD0F195D5}"/>
                </a:ext>
              </a:extLst>
            </p:cNvPr>
            <p:cNvCxnSpPr/>
            <p:nvPr/>
          </p:nvCxnSpPr>
          <p:spPr>
            <a:xfrm>
              <a:off x="1447800" y="381000"/>
              <a:ext cx="647700" cy="64770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D32EDC7-7C3F-49CF-9570-E73D5038A6EC}"/>
                </a:ext>
              </a:extLst>
            </p:cNvPr>
            <p:cNvCxnSpPr/>
            <p:nvPr/>
          </p:nvCxnSpPr>
          <p:spPr>
            <a:xfrm flipH="1">
              <a:off x="-590550" y="381000"/>
              <a:ext cx="2038350" cy="0"/>
            </a:xfrm>
            <a:prstGeom prst="line">
              <a:avLst/>
            </a:prstGeom>
            <a:ln w="31750" cap="rnd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AD0D2DA4-3DDC-487E-A93F-E90AEA1F8775}"/>
              </a:ext>
            </a:extLst>
          </p:cNvPr>
          <p:cNvSpPr txBox="1"/>
          <p:nvPr/>
        </p:nvSpPr>
        <p:spPr>
          <a:xfrm flipH="1">
            <a:off x="8234154" y="4361638"/>
            <a:ext cx="1373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60</a:t>
            </a:r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%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D08639B-7FA6-44DD-86F8-6274946EBC9E}"/>
              </a:ext>
            </a:extLst>
          </p:cNvPr>
          <p:cNvSpPr txBox="1"/>
          <p:nvPr/>
        </p:nvSpPr>
        <p:spPr>
          <a:xfrm flipH="1">
            <a:off x="8249619" y="5205463"/>
            <a:ext cx="178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维护数据分析</a:t>
            </a:r>
          </a:p>
        </p:txBody>
      </p:sp>
    </p:spTree>
    <p:extLst>
      <p:ext uri="{BB962C8B-B14F-4D97-AF65-F5344CB8AC3E}">
        <p14:creationId xmlns:p14="http://schemas.microsoft.com/office/powerpoint/2010/main" val="247281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051CB0C7-8D05-4E2F-B083-8EBFFCAE17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54ACBD-9687-4006-B2F9-7D614F9830C1}"/>
              </a:ext>
            </a:extLst>
          </p:cNvPr>
          <p:cNvSpPr txBox="1"/>
          <p:nvPr/>
        </p:nvSpPr>
        <p:spPr>
          <a:xfrm rot="5400000">
            <a:off x="-1858820" y="2801638"/>
            <a:ext cx="5706627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8000" dirty="0">
                <a:solidFill>
                  <a:schemeClr val="accent4"/>
                </a:solidFill>
                <a:effectLst>
                  <a:outerShdw blurRad="127000" dist="76200" dir="2700000" algn="tl" rotWithShape="0">
                    <a:srgbClr val="5352EC">
                      <a:alpha val="40000"/>
                    </a:srgb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8000" dirty="0">
              <a:solidFill>
                <a:schemeClr val="accent4"/>
              </a:solidFill>
              <a:effectLst>
                <a:outerShdw blurRad="127000" dist="76200" dir="2700000" algn="tl" rotWithShape="0">
                  <a:srgbClr val="5352EC">
                    <a:alpha val="40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75487D-139B-4153-83A1-9634C62CBF27}"/>
              </a:ext>
            </a:extLst>
          </p:cNvPr>
          <p:cNvSpPr txBox="1"/>
          <p:nvPr/>
        </p:nvSpPr>
        <p:spPr>
          <a:xfrm>
            <a:off x="1374282" y="563877"/>
            <a:ext cx="560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9903846D-DFE2-4A95-9E04-D293205FC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18" y="2819937"/>
            <a:ext cx="4385333" cy="4222961"/>
          </a:xfrm>
          <a:prstGeom prst="rect">
            <a:avLst/>
          </a:prstGeom>
        </p:spPr>
      </p:pic>
      <p:sp>
        <p:nvSpPr>
          <p:cNvPr id="4" name="矩形 2">
            <a:extLst>
              <a:ext uri="{FF2B5EF4-FFF2-40B4-BE49-F238E27FC236}">
                <a16:creationId xmlns:a16="http://schemas.microsoft.com/office/drawing/2014/main" id="{FA7D8C4D-C6D8-4BE9-AEAE-38637A500B04}"/>
              </a:ext>
            </a:extLst>
          </p:cNvPr>
          <p:cNvSpPr/>
          <p:nvPr/>
        </p:nvSpPr>
        <p:spPr>
          <a:xfrm>
            <a:off x="3206684" y="1265432"/>
            <a:ext cx="3627120" cy="1658143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F2515B2-C830-45C2-9773-4C43FEC39363}"/>
              </a:ext>
            </a:extLst>
          </p:cNvPr>
          <p:cNvSpPr/>
          <p:nvPr/>
        </p:nvSpPr>
        <p:spPr>
          <a:xfrm>
            <a:off x="3206684" y="1265432"/>
            <a:ext cx="633413" cy="165814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597343-A810-4CFF-81DF-D9E9C2667F1C}"/>
              </a:ext>
            </a:extLst>
          </p:cNvPr>
          <p:cNvSpPr txBox="1"/>
          <p:nvPr/>
        </p:nvSpPr>
        <p:spPr>
          <a:xfrm>
            <a:off x="3307946" y="1370603"/>
            <a:ext cx="430887" cy="96956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28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4FBE343-0865-4817-831F-0A3434E0EFEA}"/>
              </a:ext>
            </a:extLst>
          </p:cNvPr>
          <p:cNvSpPr txBox="1"/>
          <p:nvPr/>
        </p:nvSpPr>
        <p:spPr>
          <a:xfrm>
            <a:off x="4135730" y="1540506"/>
            <a:ext cx="181459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怎么理解</a:t>
            </a:r>
            <a:endParaRPr lang="en-US" altLang="zh-CN" sz="36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私域流量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140DB1-2726-4290-A366-8C12D57E995A}"/>
              </a:ext>
            </a:extLst>
          </p:cNvPr>
          <p:cNvSpPr txBox="1"/>
          <p:nvPr/>
        </p:nvSpPr>
        <p:spPr>
          <a:xfrm>
            <a:off x="3313271" y="2416429"/>
            <a:ext cx="4255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01</a:t>
            </a:r>
            <a:endParaRPr lang="zh-CN" altLang="en-US" sz="2800" dirty="0"/>
          </a:p>
        </p:txBody>
      </p:sp>
      <p:sp>
        <p:nvSpPr>
          <p:cNvPr id="16" name="矩形 2">
            <a:extLst>
              <a:ext uri="{FF2B5EF4-FFF2-40B4-BE49-F238E27FC236}">
                <a16:creationId xmlns:a16="http://schemas.microsoft.com/office/drawing/2014/main" id="{00501A7A-8B32-47AF-B7EB-3882BED920FE}"/>
              </a:ext>
            </a:extLst>
          </p:cNvPr>
          <p:cNvSpPr/>
          <p:nvPr/>
        </p:nvSpPr>
        <p:spPr>
          <a:xfrm>
            <a:off x="7545351" y="1265432"/>
            <a:ext cx="3627120" cy="1658143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B639A85-A36B-4CDC-9E51-525AD06D87D8}"/>
              </a:ext>
            </a:extLst>
          </p:cNvPr>
          <p:cNvSpPr/>
          <p:nvPr/>
        </p:nvSpPr>
        <p:spPr>
          <a:xfrm>
            <a:off x="7545351" y="1265432"/>
            <a:ext cx="633413" cy="165814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DB384E-D35D-4FB8-BE33-7A211B5430F8}"/>
              </a:ext>
            </a:extLst>
          </p:cNvPr>
          <p:cNvSpPr txBox="1"/>
          <p:nvPr/>
        </p:nvSpPr>
        <p:spPr>
          <a:xfrm>
            <a:off x="7646613" y="1370603"/>
            <a:ext cx="430887" cy="96956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28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BFEBAB7-8819-4313-BF7C-806D86C97604}"/>
              </a:ext>
            </a:extLst>
          </p:cNvPr>
          <p:cNvSpPr txBox="1"/>
          <p:nvPr/>
        </p:nvSpPr>
        <p:spPr>
          <a:xfrm>
            <a:off x="8493828" y="1540505"/>
            <a:ext cx="226825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私域流量与</a:t>
            </a:r>
            <a:endParaRPr lang="en-US" altLang="zh-CN" sz="36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公域流量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A79991B-3179-4546-BA77-07ED6075760A}"/>
              </a:ext>
            </a:extLst>
          </p:cNvPr>
          <p:cNvSpPr txBox="1"/>
          <p:nvPr/>
        </p:nvSpPr>
        <p:spPr>
          <a:xfrm>
            <a:off x="7651938" y="2416429"/>
            <a:ext cx="4255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2800" dirty="0"/>
          </a:p>
        </p:txBody>
      </p:sp>
      <p:sp>
        <p:nvSpPr>
          <p:cNvPr id="26" name="矩形 2">
            <a:extLst>
              <a:ext uri="{FF2B5EF4-FFF2-40B4-BE49-F238E27FC236}">
                <a16:creationId xmlns:a16="http://schemas.microsoft.com/office/drawing/2014/main" id="{A1C1E847-9103-4C3E-B7F5-9F5FBDF91420}"/>
              </a:ext>
            </a:extLst>
          </p:cNvPr>
          <p:cNvSpPr/>
          <p:nvPr/>
        </p:nvSpPr>
        <p:spPr>
          <a:xfrm>
            <a:off x="3206684" y="3496566"/>
            <a:ext cx="3627120" cy="1658143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363D067-32B4-450E-99E0-16767E94F729}"/>
              </a:ext>
            </a:extLst>
          </p:cNvPr>
          <p:cNvSpPr/>
          <p:nvPr/>
        </p:nvSpPr>
        <p:spPr>
          <a:xfrm>
            <a:off x="3206684" y="3496566"/>
            <a:ext cx="633413" cy="165814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999B052-FA0C-4DB0-AABC-98449216B43C}"/>
              </a:ext>
            </a:extLst>
          </p:cNvPr>
          <p:cNvSpPr txBox="1"/>
          <p:nvPr/>
        </p:nvSpPr>
        <p:spPr>
          <a:xfrm>
            <a:off x="3307946" y="3601737"/>
            <a:ext cx="430887" cy="96956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28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57E9F6E-B839-4673-9466-E9CD18235FAD}"/>
              </a:ext>
            </a:extLst>
          </p:cNvPr>
          <p:cNvSpPr txBox="1"/>
          <p:nvPr/>
        </p:nvSpPr>
        <p:spPr>
          <a:xfrm>
            <a:off x="4135730" y="3771640"/>
            <a:ext cx="181459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私域流量</a:t>
            </a:r>
            <a:endParaRPr lang="en-US" altLang="zh-CN" sz="36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的载体</a:t>
            </a:r>
            <a:endParaRPr lang="en-US" altLang="zh-CN" sz="3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00A12AA-37F5-4EE1-864A-D716EE525442}"/>
              </a:ext>
            </a:extLst>
          </p:cNvPr>
          <p:cNvSpPr txBox="1"/>
          <p:nvPr/>
        </p:nvSpPr>
        <p:spPr>
          <a:xfrm>
            <a:off x="3313271" y="4647563"/>
            <a:ext cx="4255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03</a:t>
            </a:r>
            <a:endParaRPr lang="zh-CN" altLang="en-US" sz="2800" dirty="0"/>
          </a:p>
        </p:txBody>
      </p:sp>
      <p:sp>
        <p:nvSpPr>
          <p:cNvPr id="31" name="矩形 2">
            <a:extLst>
              <a:ext uri="{FF2B5EF4-FFF2-40B4-BE49-F238E27FC236}">
                <a16:creationId xmlns:a16="http://schemas.microsoft.com/office/drawing/2014/main" id="{ADE83FB7-875B-480F-8979-105663CA5F00}"/>
              </a:ext>
            </a:extLst>
          </p:cNvPr>
          <p:cNvSpPr/>
          <p:nvPr/>
        </p:nvSpPr>
        <p:spPr>
          <a:xfrm>
            <a:off x="7545351" y="3496566"/>
            <a:ext cx="3627120" cy="1658143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05F90B9-EC6A-48B8-988A-144F77D35FFB}"/>
              </a:ext>
            </a:extLst>
          </p:cNvPr>
          <p:cNvSpPr/>
          <p:nvPr/>
        </p:nvSpPr>
        <p:spPr>
          <a:xfrm>
            <a:off x="7545351" y="3496566"/>
            <a:ext cx="633413" cy="1658144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6D192C5-04D4-4306-94F4-DFDF286E18F4}"/>
              </a:ext>
            </a:extLst>
          </p:cNvPr>
          <p:cNvSpPr txBox="1"/>
          <p:nvPr/>
        </p:nvSpPr>
        <p:spPr>
          <a:xfrm>
            <a:off x="7646613" y="3601737"/>
            <a:ext cx="430887" cy="96956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28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EDD8EFA-F39A-4419-A966-53CACCE05898}"/>
              </a:ext>
            </a:extLst>
          </p:cNvPr>
          <p:cNvSpPr txBox="1"/>
          <p:nvPr/>
        </p:nvSpPr>
        <p:spPr>
          <a:xfrm>
            <a:off x="8493828" y="3771640"/>
            <a:ext cx="181459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如何维护</a:t>
            </a:r>
            <a:endParaRPr lang="en-US" altLang="zh-CN" sz="36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accent2"/>
                </a:solidFill>
                <a:latin typeface="+mj-ea"/>
                <a:ea typeface="+mj-ea"/>
              </a:rPr>
              <a:t>思域流量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B5A19E4-DEDD-4C6B-8F3E-EFAE269CA83F}"/>
              </a:ext>
            </a:extLst>
          </p:cNvPr>
          <p:cNvSpPr txBox="1"/>
          <p:nvPr/>
        </p:nvSpPr>
        <p:spPr>
          <a:xfrm>
            <a:off x="7651938" y="4647563"/>
            <a:ext cx="42556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+mj-lt"/>
                <a:ea typeface="阿里巴巴普惠体 L"/>
              </a:rPr>
              <a:t>04</a:t>
            </a:r>
            <a:endParaRPr lang="zh-CN" altLang="en-US" sz="2800" dirty="0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F86E6DA6-5D8D-4AE6-AFD5-5CA491A41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956" y="1526343"/>
            <a:ext cx="802165" cy="143658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AD17E3B-E739-415B-B216-0B6C0DF3CD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101" y="3753483"/>
            <a:ext cx="1135478" cy="146460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4D38CB4F-DABF-49F0-B95F-912619BC64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350" y="3767332"/>
            <a:ext cx="1255143" cy="147828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4281377-7539-4B47-A100-111931AD6C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016" y="1459282"/>
            <a:ext cx="890876" cy="148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40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5FD50E15-9301-478C-B430-5350497706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E85F8B3-6986-4B15-9AFA-E8652BFA65F6}"/>
              </a:ext>
            </a:extLst>
          </p:cNvPr>
          <p:cNvGrpSpPr/>
          <p:nvPr/>
        </p:nvGrpSpPr>
        <p:grpSpPr>
          <a:xfrm>
            <a:off x="1430420" y="1440511"/>
            <a:ext cx="9416333" cy="3051563"/>
            <a:chOff x="766136" y="2269995"/>
            <a:chExt cx="2337198" cy="676589"/>
          </a:xfrm>
          <a:solidFill>
            <a:schemeClr val="accent3"/>
          </a:solidFill>
        </p:grpSpPr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0AA82CC9-D874-4FE7-A65C-F85DE5139ED2}"/>
                </a:ext>
              </a:extLst>
            </p:cNvPr>
            <p:cNvSpPr/>
            <p:nvPr userDrawn="1"/>
          </p:nvSpPr>
          <p:spPr>
            <a:xfrm rot="10800000">
              <a:off x="1005143" y="2611086"/>
              <a:ext cx="336525" cy="335498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18">
              <a:extLst>
                <a:ext uri="{FF2B5EF4-FFF2-40B4-BE49-F238E27FC236}">
                  <a16:creationId xmlns:a16="http://schemas.microsoft.com/office/drawing/2014/main" id="{CD23FBBD-B5AA-4D1D-8291-4F0224B0CBA4}"/>
                </a:ext>
              </a:extLst>
            </p:cNvPr>
            <p:cNvSpPr/>
            <p:nvPr userDrawn="1"/>
          </p:nvSpPr>
          <p:spPr>
            <a:xfrm>
              <a:off x="766136" y="2269995"/>
              <a:ext cx="2337198" cy="556806"/>
            </a:xfrm>
            <a:custGeom>
              <a:avLst/>
              <a:gdLst/>
              <a:ahLst/>
              <a:cxnLst/>
              <a:rect l="0" t="0" r="0" b="0"/>
              <a:pathLst>
                <a:path w="3322321" h="668930">
                  <a:moveTo>
                    <a:pt x="0" y="115551"/>
                  </a:moveTo>
                  <a:cubicBezTo>
                    <a:pt x="0" y="51734"/>
                    <a:pt x="51734" y="0"/>
                    <a:pt x="115551" y="0"/>
                  </a:cubicBezTo>
                  <a:lnTo>
                    <a:pt x="3206769" y="0"/>
                  </a:lnTo>
                  <a:cubicBezTo>
                    <a:pt x="3270586" y="0"/>
                    <a:pt x="3322320" y="51734"/>
                    <a:pt x="3322320" y="115551"/>
                  </a:cubicBezTo>
                  <a:lnTo>
                    <a:pt x="3322320" y="553378"/>
                  </a:lnTo>
                  <a:cubicBezTo>
                    <a:pt x="3322320" y="617195"/>
                    <a:pt x="3270586" y="668929"/>
                    <a:pt x="3206769" y="668929"/>
                  </a:cubicBezTo>
                  <a:lnTo>
                    <a:pt x="115551" y="668929"/>
                  </a:lnTo>
                  <a:cubicBezTo>
                    <a:pt x="51734" y="668929"/>
                    <a:pt x="0" y="617195"/>
                    <a:pt x="0" y="553378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5574DCC-0E84-4725-90FF-0F4A6BB23991}"/>
              </a:ext>
            </a:extLst>
          </p:cNvPr>
          <p:cNvSpPr txBox="1"/>
          <p:nvPr/>
        </p:nvSpPr>
        <p:spPr>
          <a:xfrm>
            <a:off x="2159785" y="2065608"/>
            <a:ext cx="7957602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accent5"/>
                </a:solidFill>
                <a:effectLst>
                  <a:outerShdw blurRad="139700" dist="76200" dir="2700000" algn="tl">
                    <a:srgbClr val="000000">
                      <a:alpha val="22000"/>
                    </a:srgbClr>
                  </a:outerShdw>
                </a:effectLst>
                <a:latin typeface="+mj-ea"/>
                <a:ea typeface="+mj-ea"/>
              </a:rPr>
              <a:t>谢谢您的观看！</a:t>
            </a:r>
            <a:endParaRPr lang="zh-CN" altLang="en-US" sz="28700" dirty="0">
              <a:solidFill>
                <a:schemeClr val="accent5"/>
              </a:solidFill>
              <a:effectLst>
                <a:outerShdw blurRad="139700" dist="76200" dir="2700000" algn="tl">
                  <a:srgbClr val="000000">
                    <a:alpha val="22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AA744C0-9E61-43AB-96D0-EFFDEA7ABA98}"/>
              </a:ext>
            </a:extLst>
          </p:cNvPr>
          <p:cNvSpPr txBox="1"/>
          <p:nvPr/>
        </p:nvSpPr>
        <p:spPr>
          <a:xfrm>
            <a:off x="6039413" y="1789168"/>
            <a:ext cx="66" cy="30777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457200"/>
            <a:endParaRPr lang="zh-CN" altLang="en-US" sz="2000" dirty="0">
              <a:solidFill>
                <a:srgbClr val="FFFFFF"/>
              </a:solidFill>
              <a:latin typeface="阿里巴巴普惠体 B"/>
              <a:ea typeface="阿里巴巴普惠体 B"/>
              <a:sym typeface="Arial" panose="020B0604020202020204" pitchFamily="34" charset="0"/>
            </a:endParaRPr>
          </a:p>
        </p:txBody>
      </p:sp>
      <p:pic>
        <p:nvPicPr>
          <p:cNvPr id="66" name="图片 65" descr="图片包含 游戏机&#10;&#10;描述已自动生成">
            <a:extLst>
              <a:ext uri="{FF2B5EF4-FFF2-40B4-BE49-F238E27FC236}">
                <a16:creationId xmlns:a16="http://schemas.microsoft.com/office/drawing/2014/main" id="{051E83A0-2004-45E5-92BE-7F243B10B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176" y="3929439"/>
            <a:ext cx="745044" cy="921798"/>
          </a:xfrm>
          <a:prstGeom prst="rect">
            <a:avLst/>
          </a:prstGeom>
        </p:spPr>
      </p:pic>
      <p:pic>
        <p:nvPicPr>
          <p:cNvPr id="67" name="图片 66" descr="图片包含 游戏机&#10;&#10;描述已自动生成">
            <a:extLst>
              <a:ext uri="{FF2B5EF4-FFF2-40B4-BE49-F238E27FC236}">
                <a16:creationId xmlns:a16="http://schemas.microsoft.com/office/drawing/2014/main" id="{4FF10EA4-F24A-4C8A-9F65-E4F566BE31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420" y="1017105"/>
            <a:ext cx="1109990" cy="1109990"/>
          </a:xfrm>
          <a:prstGeom prst="rect">
            <a:avLst/>
          </a:pr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4884F715-4C94-4DD0-ABD4-A3E1E27686C4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77" name="PA-任意多边形 4">
              <a:extLst>
                <a:ext uri="{FF2B5EF4-FFF2-40B4-BE49-F238E27FC236}">
                  <a16:creationId xmlns:a16="http://schemas.microsoft.com/office/drawing/2014/main" id="{C516C5E5-8EE4-4D8F-BCE6-54CCEF2113D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任意多边形 12">
              <a:extLst>
                <a:ext uri="{FF2B5EF4-FFF2-40B4-BE49-F238E27FC236}">
                  <a16:creationId xmlns:a16="http://schemas.microsoft.com/office/drawing/2014/main" id="{93BAD76F-91BE-4802-AC0F-9CFAB951278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14758E2-0AFC-43BA-88B9-BD7C2795FE0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80" name="PA-任意多边形 19">
              <a:extLst>
                <a:ext uri="{FF2B5EF4-FFF2-40B4-BE49-F238E27FC236}">
                  <a16:creationId xmlns:a16="http://schemas.microsoft.com/office/drawing/2014/main" id="{50774E3D-CF6F-47A2-8353-98872760299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-任意多边形 20">
              <a:extLst>
                <a:ext uri="{FF2B5EF4-FFF2-40B4-BE49-F238E27FC236}">
                  <a16:creationId xmlns:a16="http://schemas.microsoft.com/office/drawing/2014/main" id="{7205DCE4-C694-45BB-B2E9-0D190659D00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7" name="图片 86">
            <a:hlinkClick r:id="rId8"/>
            <a:extLst>
              <a:ext uri="{FF2B5EF4-FFF2-40B4-BE49-F238E27FC236}">
                <a16:creationId xmlns:a16="http://schemas.microsoft.com/office/drawing/2014/main" id="{5B1C5A78-774B-4759-9D12-FBF9A02E1F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773265"/>
            <a:ext cx="1828800" cy="243840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E7CFCFC4-4CE1-4B8C-98AB-15B2CC83DB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965" y="2523858"/>
            <a:ext cx="6554681" cy="436978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0FC2FFCA-141C-4198-9B8E-26698160F5B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9744083" y="3056174"/>
            <a:ext cx="1802292" cy="154232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1FF190D-FFFA-44C8-B827-C63AA4C025EE}"/>
              </a:ext>
            </a:extLst>
          </p:cNvPr>
          <p:cNvSpPr txBox="1"/>
          <p:nvPr/>
        </p:nvSpPr>
        <p:spPr>
          <a:xfrm>
            <a:off x="3611322" y="1652096"/>
            <a:ext cx="4969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cap="all">
                <a:solidFill>
                  <a:schemeClr val="accent5"/>
                </a:solidFill>
                <a:effectLst>
                  <a:outerShdw blurRad="127000" dist="76200" dir="2700000" algn="tl" rotWithShape="0">
                    <a:srgbClr val="5352EC">
                      <a:alpha val="40000"/>
                    </a:srgbClr>
                  </a:outerShdw>
                </a:effectLst>
                <a:latin typeface="+mn-ea"/>
              </a:rPr>
              <a:t>THANK YOU FOR WATCHING</a:t>
            </a:r>
            <a:endParaRPr lang="en-US" altLang="zh-CN" sz="2000" cap="all" dirty="0">
              <a:solidFill>
                <a:schemeClr val="accent5"/>
              </a:solidFill>
              <a:effectLst>
                <a:outerShdw blurRad="127000" dist="76200" dir="2700000" algn="tl" rotWithShape="0">
                  <a:srgbClr val="5352EC">
                    <a:alpha val="4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08212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>
            <a:extLst>
              <a:ext uri="{FF2B5EF4-FFF2-40B4-BE49-F238E27FC236}">
                <a16:creationId xmlns:a16="http://schemas.microsoft.com/office/drawing/2014/main" id="{0E063E4A-0748-4488-8C84-B5640F1E9FD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0400" y="1087279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字体规范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" name="PA-文本框 8">
            <a:extLst>
              <a:ext uri="{FF2B5EF4-FFF2-40B4-BE49-F238E27FC236}">
                <a16:creationId xmlns:a16="http://schemas.microsoft.com/office/drawing/2014/main" id="{FBE1C41D-BADD-43A5-9C06-FC0C15A2607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60400" y="1702832"/>
            <a:ext cx="193803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FONT SPECIFCATION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id="{BD52D332-0065-4106-9804-163DD8FFB0A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096000" y="1064419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配色规范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" name="PA-文本框 10">
            <a:extLst>
              <a:ext uri="{FF2B5EF4-FFF2-40B4-BE49-F238E27FC236}">
                <a16:creationId xmlns:a16="http://schemas.microsoft.com/office/drawing/2014/main" id="{6D5871E2-31E7-447C-8CA8-5D5B388D4C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96000" y="1679972"/>
            <a:ext cx="213039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COLOR SPECIFCATION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" name="PA-矩形 13">
            <a:extLst>
              <a:ext uri="{FF2B5EF4-FFF2-40B4-BE49-F238E27FC236}">
                <a16:creationId xmlns:a16="http://schemas.microsoft.com/office/drawing/2014/main" id="{06E082F7-D38B-4AF5-B183-EA0484DB738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60400" y="2501036"/>
            <a:ext cx="5077460" cy="1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-矩形 14">
            <a:extLst>
              <a:ext uri="{FF2B5EF4-FFF2-40B4-BE49-F238E27FC236}">
                <a16:creationId xmlns:a16="http://schemas.microsoft.com/office/drawing/2014/main" id="{40259A8F-EFAC-4846-BDE3-5EE5C9043B4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96000" y="2501036"/>
            <a:ext cx="5077460" cy="1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-矩形 15">
            <a:extLst>
              <a:ext uri="{FF2B5EF4-FFF2-40B4-BE49-F238E27FC236}">
                <a16:creationId xmlns:a16="http://schemas.microsoft.com/office/drawing/2014/main" id="{DDFC9E2E-EC19-4CCB-935E-500337380E2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60400" y="3318104"/>
            <a:ext cx="1145540" cy="5105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矩形 16">
            <a:extLst>
              <a:ext uri="{FF2B5EF4-FFF2-40B4-BE49-F238E27FC236}">
                <a16:creationId xmlns:a16="http://schemas.microsoft.com/office/drawing/2014/main" id="{4DC73853-D338-4582-8D5F-B992A12F89A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096000" y="3317240"/>
            <a:ext cx="616268" cy="1303832"/>
          </a:xfrm>
          <a:prstGeom prst="rect">
            <a:avLst/>
          </a:prstGeom>
          <a:solidFill>
            <a:srgbClr val="2A2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/>
              <a:t>42,42,132</a:t>
            </a:r>
            <a:endParaRPr lang="zh-CN" altLang="en-US" sz="700" dirty="0"/>
          </a:p>
        </p:txBody>
      </p:sp>
      <p:sp>
        <p:nvSpPr>
          <p:cNvPr id="20" name="PA-矩形 17">
            <a:extLst>
              <a:ext uri="{FF2B5EF4-FFF2-40B4-BE49-F238E27FC236}">
                <a16:creationId xmlns:a16="http://schemas.microsoft.com/office/drawing/2014/main" id="{6F65A312-09DC-441F-9ECE-5B23AA60A667}"/>
              </a:ext>
            </a:extLst>
          </p:cNvPr>
          <p:cNvSpPr/>
          <p:nvPr/>
        </p:nvSpPr>
        <p:spPr>
          <a:xfrm>
            <a:off x="6839532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173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/>
              <a:t>23,54,204</a:t>
            </a:r>
            <a:endParaRPr lang="zh-CN" altLang="en-US" sz="700" dirty="0"/>
          </a:p>
        </p:txBody>
      </p:sp>
      <p:sp>
        <p:nvSpPr>
          <p:cNvPr id="21" name="PA-矩形 17">
            <a:extLst>
              <a:ext uri="{FF2B5EF4-FFF2-40B4-BE49-F238E27FC236}">
                <a16:creationId xmlns:a16="http://schemas.microsoft.com/office/drawing/2014/main" id="{D5328EEB-F8CA-4156-91AC-74F077A599B1}"/>
              </a:ext>
            </a:extLst>
          </p:cNvPr>
          <p:cNvSpPr/>
          <p:nvPr/>
        </p:nvSpPr>
        <p:spPr>
          <a:xfrm>
            <a:off x="7583064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325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/>
              <a:t>50,82,245</a:t>
            </a:r>
            <a:endParaRPr lang="zh-CN" altLang="en-US" sz="700" dirty="0"/>
          </a:p>
        </p:txBody>
      </p:sp>
      <p:sp>
        <p:nvSpPr>
          <p:cNvPr id="22" name="PA-矩形 17">
            <a:extLst>
              <a:ext uri="{FF2B5EF4-FFF2-40B4-BE49-F238E27FC236}">
                <a16:creationId xmlns:a16="http://schemas.microsoft.com/office/drawing/2014/main" id="{A9CD09B4-4749-44A6-8FA8-496EB1A649BA}"/>
              </a:ext>
            </a:extLst>
          </p:cNvPr>
          <p:cNvSpPr/>
          <p:nvPr/>
        </p:nvSpPr>
        <p:spPr>
          <a:xfrm>
            <a:off x="8326596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01D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/>
              <a:t>1,221,168</a:t>
            </a:r>
            <a:endParaRPr lang="zh-CN" altLang="en-US" sz="700" dirty="0"/>
          </a:p>
        </p:txBody>
      </p:sp>
      <p:sp>
        <p:nvSpPr>
          <p:cNvPr id="23" name="PA-矩形 15">
            <a:extLst>
              <a:ext uri="{FF2B5EF4-FFF2-40B4-BE49-F238E27FC236}">
                <a16:creationId xmlns:a16="http://schemas.microsoft.com/office/drawing/2014/main" id="{F9ACFC3E-0BD1-43FC-8910-839D60A3611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60400" y="3943153"/>
            <a:ext cx="1145540" cy="5105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-文本框 3">
            <a:extLst>
              <a:ext uri="{FF2B5EF4-FFF2-40B4-BE49-F238E27FC236}">
                <a16:creationId xmlns:a16="http://schemas.microsoft.com/office/drawing/2014/main" id="{B0A6C5AB-AEF4-4B10-9537-E406BAD9F30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80510" y="3357931"/>
            <a:ext cx="70532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中文</a:t>
            </a:r>
            <a:endParaRPr lang="en-US" altLang="zh-CN" sz="28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PA-文本框 3">
            <a:extLst>
              <a:ext uri="{FF2B5EF4-FFF2-40B4-BE49-F238E27FC236}">
                <a16:creationId xmlns:a16="http://schemas.microsoft.com/office/drawing/2014/main" id="{F10E61F3-4B1C-4F3C-A4A7-07ABFBF23A7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80510" y="3982980"/>
            <a:ext cx="70532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英文</a:t>
            </a:r>
            <a:endParaRPr lang="en-US" altLang="zh-CN" sz="28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6" name="PA-文本框 3">
            <a:extLst>
              <a:ext uri="{FF2B5EF4-FFF2-40B4-BE49-F238E27FC236}">
                <a16:creationId xmlns:a16="http://schemas.microsoft.com/office/drawing/2014/main" id="{9BBF5001-8894-44AE-92A5-E636BE5E968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933205" y="3419485"/>
            <a:ext cx="176170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阿里巴巴普惠体</a:t>
            </a:r>
            <a:endParaRPr lang="en-US" altLang="zh-CN" sz="20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PA-文本框 3">
            <a:extLst>
              <a:ext uri="{FF2B5EF4-FFF2-40B4-BE49-F238E27FC236}">
                <a16:creationId xmlns:a16="http://schemas.microsoft.com/office/drawing/2014/main" id="{70984B7B-C2C3-456A-9F01-BCDA6D43022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933204" y="4044534"/>
            <a:ext cx="176170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阿里巴巴普惠体</a:t>
            </a:r>
            <a:endParaRPr lang="en-US" altLang="zh-CN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1" name="PA-矩形 17">
            <a:extLst>
              <a:ext uri="{FF2B5EF4-FFF2-40B4-BE49-F238E27FC236}">
                <a16:creationId xmlns:a16="http://schemas.microsoft.com/office/drawing/2014/main" id="{CF5D45DD-4276-4CFB-A635-84C51738C3E2}"/>
              </a:ext>
            </a:extLst>
          </p:cNvPr>
          <p:cNvSpPr/>
          <p:nvPr/>
        </p:nvSpPr>
        <p:spPr>
          <a:xfrm>
            <a:off x="9070128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5EE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/>
              <a:t>94,233,204</a:t>
            </a:r>
            <a:endParaRPr lang="zh-CN" altLang="en-US" sz="700" dirty="0"/>
          </a:p>
        </p:txBody>
      </p:sp>
      <p:sp>
        <p:nvSpPr>
          <p:cNvPr id="32" name="PA-矩形 17">
            <a:extLst>
              <a:ext uri="{FF2B5EF4-FFF2-40B4-BE49-F238E27FC236}">
                <a16:creationId xmlns:a16="http://schemas.microsoft.com/office/drawing/2014/main" id="{81D8D1D5-CC70-4C69-B671-9D958D780FF8}"/>
              </a:ext>
            </a:extLst>
          </p:cNvPr>
          <p:cNvSpPr/>
          <p:nvPr/>
        </p:nvSpPr>
        <p:spPr>
          <a:xfrm>
            <a:off x="9813660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FEA2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/>
              <a:t>254,162,187</a:t>
            </a:r>
            <a:endParaRPr lang="zh-CN" altLang="en-US" sz="600" dirty="0"/>
          </a:p>
        </p:txBody>
      </p:sp>
      <p:sp>
        <p:nvSpPr>
          <p:cNvPr id="35" name="PA-矩形 17">
            <a:extLst>
              <a:ext uri="{FF2B5EF4-FFF2-40B4-BE49-F238E27FC236}">
                <a16:creationId xmlns:a16="http://schemas.microsoft.com/office/drawing/2014/main" id="{1FD970C9-5638-4852-9CB5-A90C44C4229D}"/>
              </a:ext>
            </a:extLst>
          </p:cNvPr>
          <p:cNvSpPr/>
          <p:nvPr/>
        </p:nvSpPr>
        <p:spPr>
          <a:xfrm>
            <a:off x="10557192" y="3317240"/>
            <a:ext cx="616268" cy="1303832"/>
          </a:xfrm>
          <a:custGeom>
            <a:avLst/>
            <a:gdLst>
              <a:gd name="connsiteX0" fmla="*/ 0 w 1145540"/>
              <a:gd name="connsiteY0" fmla="*/ 0 h 637320"/>
              <a:gd name="connsiteX1" fmla="*/ 1145540 w 1145540"/>
              <a:gd name="connsiteY1" fmla="*/ 0 h 637320"/>
              <a:gd name="connsiteX2" fmla="*/ 1145540 w 1145540"/>
              <a:gd name="connsiteY2" fmla="*/ 637320 h 637320"/>
              <a:gd name="connsiteX3" fmla="*/ 0 w 1145540"/>
              <a:gd name="connsiteY3" fmla="*/ 637320 h 63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540" h="637320">
                <a:moveTo>
                  <a:pt x="0" y="0"/>
                </a:moveTo>
                <a:lnTo>
                  <a:pt x="1145540" y="0"/>
                </a:lnTo>
                <a:lnTo>
                  <a:pt x="1145540" y="637320"/>
                </a:lnTo>
                <a:lnTo>
                  <a:pt x="0" y="637320"/>
                </a:lnTo>
                <a:close/>
              </a:path>
            </a:pathLst>
          </a:custGeom>
          <a:solidFill>
            <a:srgbClr val="CB6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/>
              <a:t>203,97,223</a:t>
            </a:r>
            <a:endParaRPr lang="zh-CN" altLang="en-US" sz="600" dirty="0"/>
          </a:p>
        </p:txBody>
      </p:sp>
      <p:sp>
        <p:nvSpPr>
          <p:cNvPr id="36" name="PA-文本框 3">
            <a:extLst>
              <a:ext uri="{FF2B5EF4-FFF2-40B4-BE49-F238E27FC236}">
                <a16:creationId xmlns:a16="http://schemas.microsoft.com/office/drawing/2014/main" id="{CEFA5271-3A15-460E-B8D2-76ED499F69D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599888" y="4537150"/>
            <a:ext cx="159659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【</a:t>
            </a:r>
            <a:r>
              <a: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注</a:t>
            </a:r>
            <a:r>
              <a:rPr lang="en-US" altLang="zh-CN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】</a:t>
            </a:r>
            <a:r>
              <a: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以上字体可免费商用</a:t>
            </a:r>
            <a:endParaRPr lang="en-US" altLang="zh-CN" sz="105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345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9374278-10F6-524A-9921-1517A1450C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阿里巴巴普惠体（可商用字体）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阿里巴巴普惠体（可商用字体）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Freepik.com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  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&amp; 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自律的音律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 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设计灵感来自：自律的音律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侯戈（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784909523@qq.com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0DA51-1DAE-3943-AF5E-ECA92C4A8EEA}"/>
              </a:ext>
            </a:extLst>
          </p:cNvPr>
          <p:cNvSpPr txBox="1"/>
          <p:nvPr/>
        </p:nvSpPr>
        <p:spPr>
          <a:xfrm>
            <a:off x="-197224" y="-4123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1DCFB-27A9-EA4A-9DEA-E5C75F11EF2B}"/>
              </a:ext>
            </a:extLst>
          </p:cNvPr>
          <p:cNvSpPr txBox="1"/>
          <p:nvPr/>
        </p:nvSpPr>
        <p:spPr>
          <a:xfrm>
            <a:off x="-376518" y="-304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7903" y="1535384"/>
            <a:ext cx="41829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侯戈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003" y="2142279"/>
            <a:ext cx="67996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 784909523@qq.com</a:t>
            </a:r>
            <a:endParaRPr lang="zh-CN" altLang="en-US" sz="3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8316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侯戈 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60BF598-985A-4D19-8525-46D605612A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186">
            <a:off x="2008408" y="977222"/>
            <a:ext cx="1816410" cy="11544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2">
            <a:extLst>
              <a:ext uri="{FF2B5EF4-FFF2-40B4-BE49-F238E27FC236}">
                <a16:creationId xmlns:a16="http://schemas.microsoft.com/office/drawing/2014/main" id="{795E4A5A-9EBD-4C28-8E00-42D3C307AF70}"/>
              </a:ext>
            </a:extLst>
          </p:cNvPr>
          <p:cNvSpPr/>
          <p:nvPr/>
        </p:nvSpPr>
        <p:spPr>
          <a:xfrm>
            <a:off x="2543743" y="1412334"/>
            <a:ext cx="7337867" cy="4033332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B164C13-F0EA-491B-968D-FCAF8D43D30C}"/>
              </a:ext>
            </a:extLst>
          </p:cNvPr>
          <p:cNvSpPr/>
          <p:nvPr/>
        </p:nvSpPr>
        <p:spPr>
          <a:xfrm>
            <a:off x="2543744" y="1412333"/>
            <a:ext cx="1281430" cy="4033335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C950E4-30F9-434E-AE2E-4244FC1165F7}"/>
              </a:ext>
            </a:extLst>
          </p:cNvPr>
          <p:cNvSpPr txBox="1"/>
          <p:nvPr/>
        </p:nvSpPr>
        <p:spPr>
          <a:xfrm>
            <a:off x="2846909" y="1635336"/>
            <a:ext cx="677108" cy="235841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44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EA00550-B390-4716-A0B2-1E41472939AC}"/>
              </a:ext>
            </a:extLst>
          </p:cNvPr>
          <p:cNvSpPr txBox="1"/>
          <p:nvPr/>
        </p:nvSpPr>
        <p:spPr>
          <a:xfrm>
            <a:off x="4512614" y="2227468"/>
            <a:ext cx="3671035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怎么理解</a:t>
            </a:r>
            <a:endParaRPr lang="en-US" altLang="zh-CN" sz="72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私域流量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29CC6E-AC21-463C-A592-BFE2CE1E23C5}"/>
              </a:ext>
            </a:extLst>
          </p:cNvPr>
          <p:cNvSpPr txBox="1"/>
          <p:nvPr/>
        </p:nvSpPr>
        <p:spPr>
          <a:xfrm>
            <a:off x="2843442" y="4626421"/>
            <a:ext cx="8609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01</a:t>
            </a:r>
            <a:endParaRPr lang="zh-CN" altLang="en-US" sz="4400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2E5C81D-BF33-47B2-A17A-F7C63129DA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57" y="1768229"/>
            <a:ext cx="2252837" cy="3750932"/>
          </a:xfrm>
          <a:prstGeom prst="rect">
            <a:avLst/>
          </a:prstGeom>
        </p:spPr>
      </p:pic>
      <p:pic>
        <p:nvPicPr>
          <p:cNvPr id="23" name="图片 22" descr="图片包含 游戏机&#10;&#10;描述已自动生成">
            <a:extLst>
              <a:ext uri="{FF2B5EF4-FFF2-40B4-BE49-F238E27FC236}">
                <a16:creationId xmlns:a16="http://schemas.microsoft.com/office/drawing/2014/main" id="{8364377B-1A8F-475F-96C8-07D7DF19EE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86" y="798724"/>
            <a:ext cx="1289478" cy="128947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81EF153-CE7A-4B24-9C30-B6B89C6FA0E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6854560" y="4516954"/>
            <a:ext cx="1802292" cy="154232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9A0FF3F-25D2-4CFE-8684-0F43E79968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47" y="4708711"/>
            <a:ext cx="1318186" cy="131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41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BD4C7A0-9707-4F65-9114-9F5F46F03E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EA3695-FE66-435A-8AB0-0F29772AD329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6" name="PA-任意多边形 4">
              <a:extLst>
                <a:ext uri="{FF2B5EF4-FFF2-40B4-BE49-F238E27FC236}">
                  <a16:creationId xmlns:a16="http://schemas.microsoft.com/office/drawing/2014/main" id="{9DCFCD4C-B594-4A38-8456-FC96A58CA18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任意多边形 12">
              <a:extLst>
                <a:ext uri="{FF2B5EF4-FFF2-40B4-BE49-F238E27FC236}">
                  <a16:creationId xmlns:a16="http://schemas.microsoft.com/office/drawing/2014/main" id="{CCCE7DAF-E0A9-49D1-B115-A464F1540CF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4837435-0AF2-493E-AFDC-636A48B62E15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9" name="PA-任意多边形 19">
              <a:extLst>
                <a:ext uri="{FF2B5EF4-FFF2-40B4-BE49-F238E27FC236}">
                  <a16:creationId xmlns:a16="http://schemas.microsoft.com/office/drawing/2014/main" id="{06F96401-550D-4A54-8A30-020D07DE119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任意多边形 20">
              <a:extLst>
                <a:ext uri="{FF2B5EF4-FFF2-40B4-BE49-F238E27FC236}">
                  <a16:creationId xmlns:a16="http://schemas.microsoft.com/office/drawing/2014/main" id="{002EA8FA-5B4C-4958-A6CC-CE665FAF7ED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D634F06-0B98-4347-9C9A-AB8335D78037}"/>
              </a:ext>
            </a:extLst>
          </p:cNvPr>
          <p:cNvSpPr/>
          <p:nvPr/>
        </p:nvSpPr>
        <p:spPr>
          <a:xfrm>
            <a:off x="788059" y="554648"/>
            <a:ext cx="447736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9D5E812-CA75-4102-84DA-A39A10E3FC1D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69A518-1672-4237-B532-7E89842A9A00}"/>
              </a:ext>
            </a:extLst>
          </p:cNvPr>
          <p:cNvSpPr txBox="1"/>
          <p:nvPr/>
        </p:nvSpPr>
        <p:spPr>
          <a:xfrm>
            <a:off x="1415982" y="607080"/>
            <a:ext cx="3221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怎么理解私域流量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157AA46-9CAF-4BB5-A91F-AB6BE923DEFC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01</a:t>
            </a:r>
            <a:endParaRPr lang="zh-CN" altLang="en-US" sz="3600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58B9566-AD8C-47D3-B4A6-29EFD0532602}"/>
              </a:ext>
            </a:extLst>
          </p:cNvPr>
          <p:cNvSpPr/>
          <p:nvPr/>
        </p:nvSpPr>
        <p:spPr>
          <a:xfrm rot="10800000">
            <a:off x="1415982" y="1524611"/>
            <a:ext cx="7960431" cy="2304927"/>
          </a:xfrm>
          <a:custGeom>
            <a:avLst/>
            <a:gdLst>
              <a:gd name="connsiteX0" fmla="*/ 8563265 w 8638540"/>
              <a:gd name="connsiteY0" fmla="*/ 2304927 h 2304927"/>
              <a:gd name="connsiteX1" fmla="*/ 75275 w 8638540"/>
              <a:gd name="connsiteY1" fmla="*/ 2304927 h 2304927"/>
              <a:gd name="connsiteX2" fmla="*/ 0 w 8638540"/>
              <a:gd name="connsiteY2" fmla="*/ 2229652 h 2304927"/>
              <a:gd name="connsiteX3" fmla="*/ 0 w 8638540"/>
              <a:gd name="connsiteY3" fmla="*/ 450080 h 2304927"/>
              <a:gd name="connsiteX4" fmla="*/ 75275 w 8638540"/>
              <a:gd name="connsiteY4" fmla="*/ 374805 h 2304927"/>
              <a:gd name="connsiteX5" fmla="*/ 7744593 w 8638540"/>
              <a:gd name="connsiteY5" fmla="*/ 374805 h 2304927"/>
              <a:gd name="connsiteX6" fmla="*/ 8291923 w 8638540"/>
              <a:gd name="connsiteY6" fmla="*/ 0 h 2304927"/>
              <a:gd name="connsiteX7" fmla="*/ 8291923 w 8638540"/>
              <a:gd name="connsiteY7" fmla="*/ 374805 h 2304927"/>
              <a:gd name="connsiteX8" fmla="*/ 8563265 w 8638540"/>
              <a:gd name="connsiteY8" fmla="*/ 374805 h 2304927"/>
              <a:gd name="connsiteX9" fmla="*/ 8638540 w 8638540"/>
              <a:gd name="connsiteY9" fmla="*/ 450080 h 2304927"/>
              <a:gd name="connsiteX10" fmla="*/ 8638540 w 8638540"/>
              <a:gd name="connsiteY10" fmla="*/ 2229652 h 2304927"/>
              <a:gd name="connsiteX11" fmla="*/ 8563265 w 8638540"/>
              <a:gd name="connsiteY11" fmla="*/ 2304927 h 230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38540" h="2304927">
                <a:moveTo>
                  <a:pt x="8563265" y="2304927"/>
                </a:moveTo>
                <a:lnTo>
                  <a:pt x="75275" y="2304927"/>
                </a:lnTo>
                <a:cubicBezTo>
                  <a:pt x="33702" y="2304927"/>
                  <a:pt x="0" y="2271225"/>
                  <a:pt x="0" y="2229652"/>
                </a:cubicBezTo>
                <a:lnTo>
                  <a:pt x="0" y="450080"/>
                </a:lnTo>
                <a:cubicBezTo>
                  <a:pt x="0" y="408507"/>
                  <a:pt x="33702" y="374805"/>
                  <a:pt x="75275" y="374805"/>
                </a:cubicBezTo>
                <a:lnTo>
                  <a:pt x="7744593" y="374805"/>
                </a:lnTo>
                <a:lnTo>
                  <a:pt x="8291923" y="0"/>
                </a:lnTo>
                <a:lnTo>
                  <a:pt x="8291923" y="374805"/>
                </a:lnTo>
                <a:lnTo>
                  <a:pt x="8563265" y="374805"/>
                </a:lnTo>
                <a:cubicBezTo>
                  <a:pt x="8604838" y="374805"/>
                  <a:pt x="8638540" y="408507"/>
                  <a:pt x="8638540" y="450080"/>
                </a:cubicBezTo>
                <a:lnTo>
                  <a:pt x="8638540" y="2229652"/>
                </a:lnTo>
                <a:cubicBezTo>
                  <a:pt x="8638540" y="2271225"/>
                  <a:pt x="8604838" y="2304927"/>
                  <a:pt x="8563265" y="23049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905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6CC2D7-EF7B-46BB-8C37-A9D69A1D0F0F}"/>
              </a:ext>
            </a:extLst>
          </p:cNvPr>
          <p:cNvSpPr txBox="1"/>
          <p:nvPr/>
        </p:nvSpPr>
        <p:spPr>
          <a:xfrm>
            <a:off x="1736772" y="1651185"/>
            <a:ext cx="7239000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既然有私域流量应该就有一个公域流量吧！对还真的有。公域流量和私域流量的区别的在哪里呢。很容易理解“公”就是公共的比如我们平常接触的淘宝、京东、百度、微博属于公域流量。私域流量就是我们平台接触的代购，微商啊。还有公众号啊都是属于</a:t>
            </a:r>
            <a:r>
              <a:rPr lang="zh-CN" altLang="en-US" sz="1600" b="1" i="0" dirty="0">
                <a:solidFill>
                  <a:schemeClr val="accent1"/>
                </a:solidFill>
                <a:effectLst/>
              </a:rPr>
              <a:t>私域流量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69FA737-0ED0-4E95-A8BA-898FE12AC2ED}"/>
              </a:ext>
            </a:extLst>
          </p:cNvPr>
          <p:cNvSpPr/>
          <p:nvPr/>
        </p:nvSpPr>
        <p:spPr>
          <a:xfrm rot="10800000" flipH="1" flipV="1">
            <a:off x="2823775" y="3774145"/>
            <a:ext cx="7960431" cy="2304927"/>
          </a:xfrm>
          <a:custGeom>
            <a:avLst/>
            <a:gdLst>
              <a:gd name="connsiteX0" fmla="*/ 8563265 w 8638540"/>
              <a:gd name="connsiteY0" fmla="*/ 2304927 h 2304927"/>
              <a:gd name="connsiteX1" fmla="*/ 75275 w 8638540"/>
              <a:gd name="connsiteY1" fmla="*/ 2304927 h 2304927"/>
              <a:gd name="connsiteX2" fmla="*/ 0 w 8638540"/>
              <a:gd name="connsiteY2" fmla="*/ 2229652 h 2304927"/>
              <a:gd name="connsiteX3" fmla="*/ 0 w 8638540"/>
              <a:gd name="connsiteY3" fmla="*/ 450080 h 2304927"/>
              <a:gd name="connsiteX4" fmla="*/ 75275 w 8638540"/>
              <a:gd name="connsiteY4" fmla="*/ 374805 h 2304927"/>
              <a:gd name="connsiteX5" fmla="*/ 7744593 w 8638540"/>
              <a:gd name="connsiteY5" fmla="*/ 374805 h 2304927"/>
              <a:gd name="connsiteX6" fmla="*/ 8291923 w 8638540"/>
              <a:gd name="connsiteY6" fmla="*/ 0 h 2304927"/>
              <a:gd name="connsiteX7" fmla="*/ 8291923 w 8638540"/>
              <a:gd name="connsiteY7" fmla="*/ 374805 h 2304927"/>
              <a:gd name="connsiteX8" fmla="*/ 8563265 w 8638540"/>
              <a:gd name="connsiteY8" fmla="*/ 374805 h 2304927"/>
              <a:gd name="connsiteX9" fmla="*/ 8638540 w 8638540"/>
              <a:gd name="connsiteY9" fmla="*/ 450080 h 2304927"/>
              <a:gd name="connsiteX10" fmla="*/ 8638540 w 8638540"/>
              <a:gd name="connsiteY10" fmla="*/ 2229652 h 2304927"/>
              <a:gd name="connsiteX11" fmla="*/ 8563265 w 8638540"/>
              <a:gd name="connsiteY11" fmla="*/ 2304927 h 230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38540" h="2304927">
                <a:moveTo>
                  <a:pt x="8563265" y="2304927"/>
                </a:moveTo>
                <a:lnTo>
                  <a:pt x="75275" y="2304927"/>
                </a:lnTo>
                <a:cubicBezTo>
                  <a:pt x="33702" y="2304927"/>
                  <a:pt x="0" y="2271225"/>
                  <a:pt x="0" y="2229652"/>
                </a:cubicBezTo>
                <a:lnTo>
                  <a:pt x="0" y="450080"/>
                </a:lnTo>
                <a:cubicBezTo>
                  <a:pt x="0" y="408507"/>
                  <a:pt x="33702" y="374805"/>
                  <a:pt x="75275" y="374805"/>
                </a:cubicBezTo>
                <a:lnTo>
                  <a:pt x="7744593" y="374805"/>
                </a:lnTo>
                <a:lnTo>
                  <a:pt x="8291923" y="0"/>
                </a:lnTo>
                <a:lnTo>
                  <a:pt x="8291923" y="374805"/>
                </a:lnTo>
                <a:lnTo>
                  <a:pt x="8563265" y="374805"/>
                </a:lnTo>
                <a:cubicBezTo>
                  <a:pt x="8604838" y="374805"/>
                  <a:pt x="8638540" y="408507"/>
                  <a:pt x="8638540" y="450080"/>
                </a:cubicBezTo>
                <a:lnTo>
                  <a:pt x="8638540" y="2229652"/>
                </a:lnTo>
                <a:cubicBezTo>
                  <a:pt x="8638540" y="2271225"/>
                  <a:pt x="8604838" y="2304927"/>
                  <a:pt x="8563265" y="23049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905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AE8D2CE-903D-419C-BCBF-5101ACECFE39}"/>
              </a:ext>
            </a:extLst>
          </p:cNvPr>
          <p:cNvSpPr txBox="1"/>
          <p:nvPr/>
        </p:nvSpPr>
        <p:spPr>
          <a:xfrm>
            <a:off x="3202662" y="4358982"/>
            <a:ext cx="7239000" cy="1535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accent2"/>
                </a:solidFill>
                <a:effectLst/>
              </a:rPr>
              <a:t>私域流量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是指从公域（</a:t>
            </a:r>
            <a:r>
              <a:rPr lang="en-US" altLang="zh-CN" sz="1600" b="0" i="0" dirty="0">
                <a:solidFill>
                  <a:srgbClr val="333333"/>
                </a:solidFill>
                <a:effectLst/>
              </a:rPr>
              <a:t>internet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）、它域</a:t>
            </a:r>
            <a:r>
              <a:rPr lang="en-US" altLang="zh-CN" sz="1600" b="0" i="0" dirty="0">
                <a:solidFill>
                  <a:srgbClr val="333333"/>
                </a:solidFill>
                <a:effectLst/>
              </a:rPr>
              <a:t>(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平台、媒体渠道、合作伙伴等</a:t>
            </a:r>
            <a:r>
              <a:rPr lang="en-US" altLang="zh-CN" sz="1600" b="0" i="0" dirty="0">
                <a:solidFill>
                  <a:srgbClr val="333333"/>
                </a:solidFill>
                <a:effectLst/>
              </a:rPr>
              <a:t>)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引流到自己私域（官网、客户名单），以及私域本身产生的流量</a:t>
            </a:r>
            <a:r>
              <a:rPr lang="en-US" altLang="zh-CN" sz="1600" b="0" i="0" dirty="0">
                <a:solidFill>
                  <a:srgbClr val="333333"/>
                </a:solidFill>
                <a:effectLst/>
              </a:rPr>
              <a:t>(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访客</a:t>
            </a:r>
            <a:r>
              <a:rPr lang="en-US" altLang="zh-CN" sz="1600" b="0" i="0" dirty="0">
                <a:solidFill>
                  <a:srgbClr val="333333"/>
                </a:solidFill>
                <a:effectLst/>
              </a:rPr>
              <a:t>)</a:t>
            </a:r>
            <a:r>
              <a:rPr lang="zh-CN" altLang="en-US" sz="1600" b="0" i="0" dirty="0">
                <a:solidFill>
                  <a:srgbClr val="333333"/>
                </a:solidFill>
                <a:effectLst/>
              </a:rPr>
              <a:t>。私域流量是可以进行二次以上链接、触达、发售等市场营销活动客户数据。私域流量和域名、商标、商誉一样属于企业私有的经营数字化资产。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5646871-3AEE-4DA4-833C-31BD997D43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490" y="3789711"/>
            <a:ext cx="2645256" cy="27432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889E6CF-07BC-457E-9D5C-12786435FE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248" y="1250034"/>
            <a:ext cx="2706907" cy="260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10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BD4C7A0-9707-4F65-9114-9F5F46F03E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EA3695-FE66-435A-8AB0-0F29772AD329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6" name="PA-任意多边形 4">
              <a:extLst>
                <a:ext uri="{FF2B5EF4-FFF2-40B4-BE49-F238E27FC236}">
                  <a16:creationId xmlns:a16="http://schemas.microsoft.com/office/drawing/2014/main" id="{9DCFCD4C-B594-4A38-8456-FC96A58CA18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任意多边形 12">
              <a:extLst>
                <a:ext uri="{FF2B5EF4-FFF2-40B4-BE49-F238E27FC236}">
                  <a16:creationId xmlns:a16="http://schemas.microsoft.com/office/drawing/2014/main" id="{CCCE7DAF-E0A9-49D1-B115-A464F1540CF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4837435-0AF2-493E-AFDC-636A48B62E15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9" name="PA-任意多边形 19">
              <a:extLst>
                <a:ext uri="{FF2B5EF4-FFF2-40B4-BE49-F238E27FC236}">
                  <a16:creationId xmlns:a16="http://schemas.microsoft.com/office/drawing/2014/main" id="{06F96401-550D-4A54-8A30-020D07DE119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任意多边形 20">
              <a:extLst>
                <a:ext uri="{FF2B5EF4-FFF2-40B4-BE49-F238E27FC236}">
                  <a16:creationId xmlns:a16="http://schemas.microsoft.com/office/drawing/2014/main" id="{002EA8FA-5B4C-4958-A6CC-CE665FAF7ED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58B9566-AD8C-47D3-B4A6-29EFD0532602}"/>
              </a:ext>
            </a:extLst>
          </p:cNvPr>
          <p:cNvSpPr/>
          <p:nvPr/>
        </p:nvSpPr>
        <p:spPr>
          <a:xfrm rot="10800000">
            <a:off x="1415981" y="1524610"/>
            <a:ext cx="8467158" cy="2304927"/>
          </a:xfrm>
          <a:custGeom>
            <a:avLst/>
            <a:gdLst>
              <a:gd name="connsiteX0" fmla="*/ 8563265 w 8638540"/>
              <a:gd name="connsiteY0" fmla="*/ 2304927 h 2304927"/>
              <a:gd name="connsiteX1" fmla="*/ 75275 w 8638540"/>
              <a:gd name="connsiteY1" fmla="*/ 2304927 h 2304927"/>
              <a:gd name="connsiteX2" fmla="*/ 0 w 8638540"/>
              <a:gd name="connsiteY2" fmla="*/ 2229652 h 2304927"/>
              <a:gd name="connsiteX3" fmla="*/ 0 w 8638540"/>
              <a:gd name="connsiteY3" fmla="*/ 450080 h 2304927"/>
              <a:gd name="connsiteX4" fmla="*/ 75275 w 8638540"/>
              <a:gd name="connsiteY4" fmla="*/ 374805 h 2304927"/>
              <a:gd name="connsiteX5" fmla="*/ 7744593 w 8638540"/>
              <a:gd name="connsiteY5" fmla="*/ 374805 h 2304927"/>
              <a:gd name="connsiteX6" fmla="*/ 8291923 w 8638540"/>
              <a:gd name="connsiteY6" fmla="*/ 0 h 2304927"/>
              <a:gd name="connsiteX7" fmla="*/ 8291923 w 8638540"/>
              <a:gd name="connsiteY7" fmla="*/ 374805 h 2304927"/>
              <a:gd name="connsiteX8" fmla="*/ 8563265 w 8638540"/>
              <a:gd name="connsiteY8" fmla="*/ 374805 h 2304927"/>
              <a:gd name="connsiteX9" fmla="*/ 8638540 w 8638540"/>
              <a:gd name="connsiteY9" fmla="*/ 450080 h 2304927"/>
              <a:gd name="connsiteX10" fmla="*/ 8638540 w 8638540"/>
              <a:gd name="connsiteY10" fmla="*/ 2229652 h 2304927"/>
              <a:gd name="connsiteX11" fmla="*/ 8563265 w 8638540"/>
              <a:gd name="connsiteY11" fmla="*/ 2304927 h 230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38540" h="2304927">
                <a:moveTo>
                  <a:pt x="8563265" y="2304927"/>
                </a:moveTo>
                <a:lnTo>
                  <a:pt x="75275" y="2304927"/>
                </a:lnTo>
                <a:cubicBezTo>
                  <a:pt x="33702" y="2304927"/>
                  <a:pt x="0" y="2271225"/>
                  <a:pt x="0" y="2229652"/>
                </a:cubicBezTo>
                <a:lnTo>
                  <a:pt x="0" y="450080"/>
                </a:lnTo>
                <a:cubicBezTo>
                  <a:pt x="0" y="408507"/>
                  <a:pt x="33702" y="374805"/>
                  <a:pt x="75275" y="374805"/>
                </a:cubicBezTo>
                <a:lnTo>
                  <a:pt x="7744593" y="374805"/>
                </a:lnTo>
                <a:lnTo>
                  <a:pt x="8291923" y="0"/>
                </a:lnTo>
                <a:lnTo>
                  <a:pt x="8291923" y="374805"/>
                </a:lnTo>
                <a:lnTo>
                  <a:pt x="8563265" y="374805"/>
                </a:lnTo>
                <a:cubicBezTo>
                  <a:pt x="8604838" y="374805"/>
                  <a:pt x="8638540" y="408507"/>
                  <a:pt x="8638540" y="450080"/>
                </a:cubicBezTo>
                <a:lnTo>
                  <a:pt x="8638540" y="2229652"/>
                </a:lnTo>
                <a:cubicBezTo>
                  <a:pt x="8638540" y="2271225"/>
                  <a:pt x="8604838" y="2304927"/>
                  <a:pt x="8563265" y="23049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905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6CC2D7-EF7B-46BB-8C37-A9D69A1D0F0F}"/>
              </a:ext>
            </a:extLst>
          </p:cNvPr>
          <p:cNvSpPr txBox="1"/>
          <p:nvPr/>
        </p:nvSpPr>
        <p:spPr>
          <a:xfrm>
            <a:off x="1578309" y="1519764"/>
            <a:ext cx="8237917" cy="1904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accent1"/>
                </a:solidFill>
                <a:effectLst/>
              </a:rPr>
              <a:t>私域流量</a:t>
            </a: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要分</a:t>
            </a:r>
            <a:r>
              <a:rPr lang="en-US" altLang="zh-CN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2</a:t>
            </a:r>
            <a:r>
              <a:rPr lang="zh-CN" altLang="en-US" sz="16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个一部分去了解，一是“私域”，一是“流量”。流量大家都了解，便是历经某一特殊部位（如网页页面、账户、视频或别的）的专注力。私域，相对性于公共性来讲，也就是门口的，街上的，或者公共场合的。而私域的，便是个人的。表述这么多，一句话，私域流量便是微信本人号，或是称作“小序号”。现在是网红经济时期，像新浪微博、微信公众号全是根据粉丝完成的流量转换，但他们并不可以称之为私域流量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02B648-ED1E-4B8B-B5C3-01927310CA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768" y="3774145"/>
            <a:ext cx="2803024" cy="269923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E72402B-EA47-4058-8807-932A393EF8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082" y="1360835"/>
            <a:ext cx="2460954" cy="2369111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69FA737-0ED0-4E95-A8BA-898FE12AC2ED}"/>
              </a:ext>
            </a:extLst>
          </p:cNvPr>
          <p:cNvSpPr/>
          <p:nvPr/>
        </p:nvSpPr>
        <p:spPr>
          <a:xfrm rot="10800000" flipH="1" flipV="1">
            <a:off x="2823775" y="3774145"/>
            <a:ext cx="7960431" cy="2304927"/>
          </a:xfrm>
          <a:custGeom>
            <a:avLst/>
            <a:gdLst>
              <a:gd name="connsiteX0" fmla="*/ 8563265 w 8638540"/>
              <a:gd name="connsiteY0" fmla="*/ 2304927 h 2304927"/>
              <a:gd name="connsiteX1" fmla="*/ 75275 w 8638540"/>
              <a:gd name="connsiteY1" fmla="*/ 2304927 h 2304927"/>
              <a:gd name="connsiteX2" fmla="*/ 0 w 8638540"/>
              <a:gd name="connsiteY2" fmla="*/ 2229652 h 2304927"/>
              <a:gd name="connsiteX3" fmla="*/ 0 w 8638540"/>
              <a:gd name="connsiteY3" fmla="*/ 450080 h 2304927"/>
              <a:gd name="connsiteX4" fmla="*/ 75275 w 8638540"/>
              <a:gd name="connsiteY4" fmla="*/ 374805 h 2304927"/>
              <a:gd name="connsiteX5" fmla="*/ 7744593 w 8638540"/>
              <a:gd name="connsiteY5" fmla="*/ 374805 h 2304927"/>
              <a:gd name="connsiteX6" fmla="*/ 8291923 w 8638540"/>
              <a:gd name="connsiteY6" fmla="*/ 0 h 2304927"/>
              <a:gd name="connsiteX7" fmla="*/ 8291923 w 8638540"/>
              <a:gd name="connsiteY7" fmla="*/ 374805 h 2304927"/>
              <a:gd name="connsiteX8" fmla="*/ 8563265 w 8638540"/>
              <a:gd name="connsiteY8" fmla="*/ 374805 h 2304927"/>
              <a:gd name="connsiteX9" fmla="*/ 8638540 w 8638540"/>
              <a:gd name="connsiteY9" fmla="*/ 450080 h 2304927"/>
              <a:gd name="connsiteX10" fmla="*/ 8638540 w 8638540"/>
              <a:gd name="connsiteY10" fmla="*/ 2229652 h 2304927"/>
              <a:gd name="connsiteX11" fmla="*/ 8563265 w 8638540"/>
              <a:gd name="connsiteY11" fmla="*/ 2304927 h 230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38540" h="2304927">
                <a:moveTo>
                  <a:pt x="8563265" y="2304927"/>
                </a:moveTo>
                <a:lnTo>
                  <a:pt x="75275" y="2304927"/>
                </a:lnTo>
                <a:cubicBezTo>
                  <a:pt x="33702" y="2304927"/>
                  <a:pt x="0" y="2271225"/>
                  <a:pt x="0" y="2229652"/>
                </a:cubicBezTo>
                <a:lnTo>
                  <a:pt x="0" y="450080"/>
                </a:lnTo>
                <a:cubicBezTo>
                  <a:pt x="0" y="408507"/>
                  <a:pt x="33702" y="374805"/>
                  <a:pt x="75275" y="374805"/>
                </a:cubicBezTo>
                <a:lnTo>
                  <a:pt x="7744593" y="374805"/>
                </a:lnTo>
                <a:lnTo>
                  <a:pt x="8291923" y="0"/>
                </a:lnTo>
                <a:lnTo>
                  <a:pt x="8291923" y="374805"/>
                </a:lnTo>
                <a:lnTo>
                  <a:pt x="8563265" y="374805"/>
                </a:lnTo>
                <a:cubicBezTo>
                  <a:pt x="8604838" y="374805"/>
                  <a:pt x="8638540" y="408507"/>
                  <a:pt x="8638540" y="450080"/>
                </a:cubicBezTo>
                <a:lnTo>
                  <a:pt x="8638540" y="2229652"/>
                </a:lnTo>
                <a:cubicBezTo>
                  <a:pt x="8638540" y="2271225"/>
                  <a:pt x="8604838" y="2304927"/>
                  <a:pt x="8563265" y="23049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905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AE8D2CE-903D-419C-BCBF-5101ACECFE39}"/>
              </a:ext>
            </a:extLst>
          </p:cNvPr>
          <p:cNvSpPr txBox="1"/>
          <p:nvPr/>
        </p:nvSpPr>
        <p:spPr>
          <a:xfrm>
            <a:off x="2900923" y="4176327"/>
            <a:ext cx="7883283" cy="1904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我朋友举了个例子，一个生意人在一个商圈开了家店，周边辐射消费客群大概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10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万，那这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10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万就是“公域流量”。如果有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5k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人主动来到店里购买东西，并且加了店内社群或者个人微信，那这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5k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人就是</a:t>
            </a:r>
            <a:r>
              <a:rPr lang="zh-CN" altLang="en-US" sz="1600" b="1" i="0" dirty="0">
                <a:solidFill>
                  <a:schemeClr val="accent2"/>
                </a:solidFill>
                <a:effectLst/>
              </a:rPr>
              <a:t>“私域流量”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。也就是说，这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5k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人是主动对店铺感兴趣，并且最有可能持续消费或者带动消费的人群。针对这</a:t>
            </a:r>
            <a:r>
              <a:rPr lang="en-US" altLang="zh-CN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5k</a:t>
            </a:r>
            <a:r>
              <a:rPr lang="zh-CN" altLang="en-US" sz="16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人进行特殊定制，推送和销售活动的输出，效果自然比大范围无目标投放更可观。同时也兼具了成本低、成效佳的优点。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40282E38-D520-42E6-8443-B1F42D5FA2C7}"/>
              </a:ext>
            </a:extLst>
          </p:cNvPr>
          <p:cNvSpPr/>
          <p:nvPr/>
        </p:nvSpPr>
        <p:spPr>
          <a:xfrm>
            <a:off x="788059" y="554648"/>
            <a:ext cx="40277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1DEA39A-5C83-44E6-BDD6-754957730E5D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1ABC6E1-4BC2-4640-B84C-1CED70675F43}"/>
              </a:ext>
            </a:extLst>
          </p:cNvPr>
          <p:cNvSpPr txBox="1"/>
          <p:nvPr/>
        </p:nvSpPr>
        <p:spPr>
          <a:xfrm>
            <a:off x="1415982" y="607080"/>
            <a:ext cx="32216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怎么理解私域流量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EE7B1FB-07F9-4407-974E-E985F03375D5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87140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569FA58-3979-42BF-8A5B-799D9EF64F97}"/>
              </a:ext>
            </a:extLst>
          </p:cNvPr>
          <p:cNvSpPr/>
          <p:nvPr/>
        </p:nvSpPr>
        <p:spPr>
          <a:xfrm>
            <a:off x="1026942" y="0"/>
            <a:ext cx="10138116" cy="6858000"/>
          </a:xfrm>
          <a:custGeom>
            <a:avLst/>
            <a:gdLst>
              <a:gd name="connsiteX0" fmla="*/ 1336566 w 10138116"/>
              <a:gd name="connsiteY0" fmla="*/ 0 h 6858000"/>
              <a:gd name="connsiteX1" fmla="*/ 8801550 w 10138116"/>
              <a:gd name="connsiteY1" fmla="*/ 0 h 6858000"/>
              <a:gd name="connsiteX2" fmla="*/ 8821266 w 10138116"/>
              <a:gd name="connsiteY2" fmla="*/ 20680 h 6858000"/>
              <a:gd name="connsiteX3" fmla="*/ 10138116 w 10138116"/>
              <a:gd name="connsiteY3" fmla="*/ 3429000 h 6858000"/>
              <a:gd name="connsiteX4" fmla="*/ 8821266 w 10138116"/>
              <a:gd name="connsiteY4" fmla="*/ 6837320 h 6858000"/>
              <a:gd name="connsiteX5" fmla="*/ 8801550 w 10138116"/>
              <a:gd name="connsiteY5" fmla="*/ 6858000 h 6858000"/>
              <a:gd name="connsiteX6" fmla="*/ 1336566 w 10138116"/>
              <a:gd name="connsiteY6" fmla="*/ 6858000 h 6858000"/>
              <a:gd name="connsiteX7" fmla="*/ 1316850 w 10138116"/>
              <a:gd name="connsiteY7" fmla="*/ 6837320 h 6858000"/>
              <a:gd name="connsiteX8" fmla="*/ 0 w 10138116"/>
              <a:gd name="connsiteY8" fmla="*/ 3429000 h 6858000"/>
              <a:gd name="connsiteX9" fmla="*/ 1316850 w 10138116"/>
              <a:gd name="connsiteY9" fmla="*/ 206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38116" h="6858000">
                <a:moveTo>
                  <a:pt x="1336566" y="0"/>
                </a:moveTo>
                <a:lnTo>
                  <a:pt x="8801550" y="0"/>
                </a:lnTo>
                <a:lnTo>
                  <a:pt x="8821266" y="20680"/>
                </a:lnTo>
                <a:cubicBezTo>
                  <a:pt x="9639448" y="920880"/>
                  <a:pt x="10138116" y="2116705"/>
                  <a:pt x="10138116" y="3429000"/>
                </a:cubicBezTo>
                <a:cubicBezTo>
                  <a:pt x="10138116" y="4741295"/>
                  <a:pt x="9639448" y="5937121"/>
                  <a:pt x="8821266" y="6837320"/>
                </a:cubicBezTo>
                <a:lnTo>
                  <a:pt x="8801550" y="6858000"/>
                </a:lnTo>
                <a:lnTo>
                  <a:pt x="1336566" y="6858000"/>
                </a:lnTo>
                <a:lnTo>
                  <a:pt x="1316850" y="6837320"/>
                </a:lnTo>
                <a:cubicBezTo>
                  <a:pt x="498669" y="5937121"/>
                  <a:pt x="0" y="4741295"/>
                  <a:pt x="0" y="3429000"/>
                </a:cubicBezTo>
                <a:cubicBezTo>
                  <a:pt x="0" y="2116705"/>
                  <a:pt x="498669" y="920880"/>
                  <a:pt x="1316850" y="206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sx="102000" sy="102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289782E-629C-4826-9AD1-8F87736758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063" r="11063" b="9"/>
          <a:stretch>
            <a:fillRect/>
          </a:stretch>
        </p:blipFill>
        <p:spPr>
          <a:xfrm>
            <a:off x="1348413" y="0"/>
            <a:ext cx="9495174" cy="6858000"/>
          </a:xfrm>
          <a:custGeom>
            <a:avLst/>
            <a:gdLst>
              <a:gd name="connsiteX0" fmla="*/ 1466001 w 9495174"/>
              <a:gd name="connsiteY0" fmla="*/ 0 h 6858000"/>
              <a:gd name="connsiteX1" fmla="*/ 8029173 w 9495174"/>
              <a:gd name="connsiteY1" fmla="*/ 0 h 6858000"/>
              <a:gd name="connsiteX2" fmla="*/ 8104638 w 9495174"/>
              <a:gd name="connsiteY2" fmla="*/ 71949 h 6858000"/>
              <a:gd name="connsiteX3" fmla="*/ 9495174 w 9495174"/>
              <a:gd name="connsiteY3" fmla="*/ 3429000 h 6858000"/>
              <a:gd name="connsiteX4" fmla="*/ 8104638 w 9495174"/>
              <a:gd name="connsiteY4" fmla="*/ 6786051 h 6858000"/>
              <a:gd name="connsiteX5" fmla="*/ 8029173 w 9495174"/>
              <a:gd name="connsiteY5" fmla="*/ 6858000 h 6858000"/>
              <a:gd name="connsiteX6" fmla="*/ 1466001 w 9495174"/>
              <a:gd name="connsiteY6" fmla="*/ 6858000 h 6858000"/>
              <a:gd name="connsiteX7" fmla="*/ 1390536 w 9495174"/>
              <a:gd name="connsiteY7" fmla="*/ 6786051 h 6858000"/>
              <a:gd name="connsiteX8" fmla="*/ 0 w 9495174"/>
              <a:gd name="connsiteY8" fmla="*/ 3429000 h 6858000"/>
              <a:gd name="connsiteX9" fmla="*/ 1390536 w 9495174"/>
              <a:gd name="connsiteY9" fmla="*/ 71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95174" h="6858000">
                <a:moveTo>
                  <a:pt x="1466001" y="0"/>
                </a:moveTo>
                <a:lnTo>
                  <a:pt x="8029173" y="0"/>
                </a:lnTo>
                <a:lnTo>
                  <a:pt x="8104638" y="71949"/>
                </a:lnTo>
                <a:cubicBezTo>
                  <a:pt x="8963782" y="931093"/>
                  <a:pt x="9495174" y="2117990"/>
                  <a:pt x="9495174" y="3429000"/>
                </a:cubicBezTo>
                <a:cubicBezTo>
                  <a:pt x="9495174" y="4740010"/>
                  <a:pt x="8963782" y="5926907"/>
                  <a:pt x="8104638" y="6786051"/>
                </a:cubicBezTo>
                <a:lnTo>
                  <a:pt x="8029173" y="6858000"/>
                </a:lnTo>
                <a:lnTo>
                  <a:pt x="1466001" y="6858000"/>
                </a:lnTo>
                <a:lnTo>
                  <a:pt x="1390536" y="6786051"/>
                </a:lnTo>
                <a:cubicBezTo>
                  <a:pt x="531392" y="5926907"/>
                  <a:pt x="0" y="4740010"/>
                  <a:pt x="0" y="3429000"/>
                </a:cubicBezTo>
                <a:cubicBezTo>
                  <a:pt x="0" y="2117990"/>
                  <a:pt x="531392" y="931093"/>
                  <a:pt x="1390536" y="71949"/>
                </a:cubicBezTo>
                <a:close/>
              </a:path>
            </a:pathLst>
          </a:cu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FD835892-33BD-4308-AEA3-90D84BC67413}"/>
              </a:ext>
            </a:extLst>
          </p:cNvPr>
          <p:cNvGrpSpPr/>
          <p:nvPr/>
        </p:nvGrpSpPr>
        <p:grpSpPr>
          <a:xfrm>
            <a:off x="1348413" y="-1318587"/>
            <a:ext cx="9495174" cy="9495174"/>
            <a:chOff x="1225062" y="-1441938"/>
            <a:chExt cx="9741876" cy="9741876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0D5EBEF6-04F3-4949-AB66-346E780C8542}"/>
                </a:ext>
              </a:extLst>
            </p:cNvPr>
            <p:cNvSpPr/>
            <p:nvPr/>
          </p:nvSpPr>
          <p:spPr>
            <a:xfrm>
              <a:off x="1225062" y="-1441938"/>
              <a:ext cx="9741876" cy="9741876"/>
            </a:xfrm>
            <a:prstGeom prst="arc">
              <a:avLst>
                <a:gd name="adj1" fmla="val 19194896"/>
                <a:gd name="adj2" fmla="val 2525577"/>
              </a:avLst>
            </a:prstGeom>
            <a:noFill/>
            <a:ln w="136525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Arc 1+">
              <a:extLst>
                <a:ext uri="{FF2B5EF4-FFF2-40B4-BE49-F238E27FC236}">
                  <a16:creationId xmlns:a16="http://schemas.microsoft.com/office/drawing/2014/main" id="{84D5E1F9-7C45-436B-917C-9CF6D183A6F3}"/>
                </a:ext>
              </a:extLst>
            </p:cNvPr>
            <p:cNvSpPr/>
            <p:nvPr/>
          </p:nvSpPr>
          <p:spPr>
            <a:xfrm flipH="1" flipV="1">
              <a:off x="1225062" y="-1441938"/>
              <a:ext cx="9741876" cy="9741876"/>
            </a:xfrm>
            <a:prstGeom prst="arc">
              <a:avLst>
                <a:gd name="adj1" fmla="val 19229591"/>
                <a:gd name="adj2" fmla="val 2525577"/>
              </a:avLst>
            </a:prstGeom>
            <a:noFill/>
            <a:ln w="136525" cap="rnd"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CBD4C7A0-9707-4F65-9114-9F5F46F03E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3EF6D97-7A7C-4EFB-A599-60D94CB50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958" y="803104"/>
            <a:ext cx="5904762" cy="274920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541A840-E49C-4EA6-8508-80684C992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205899" y="2867312"/>
            <a:ext cx="5904762" cy="2749206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D634F06-0B98-4347-9C9A-AB8335D78037}"/>
              </a:ext>
            </a:extLst>
          </p:cNvPr>
          <p:cNvSpPr/>
          <p:nvPr/>
        </p:nvSpPr>
        <p:spPr>
          <a:xfrm>
            <a:off x="2799739" y="2177708"/>
            <a:ext cx="7106261" cy="2104732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9D5E812-CA75-4102-84DA-A39A10E3FC1D}"/>
              </a:ext>
            </a:extLst>
          </p:cNvPr>
          <p:cNvSpPr/>
          <p:nvPr/>
        </p:nvSpPr>
        <p:spPr>
          <a:xfrm>
            <a:off x="2672080" y="2177709"/>
            <a:ext cx="1892300" cy="210473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69A518-1672-4237-B532-7E89842A9A00}"/>
              </a:ext>
            </a:extLst>
          </p:cNvPr>
          <p:cNvSpPr txBox="1"/>
          <p:nvPr/>
        </p:nvSpPr>
        <p:spPr>
          <a:xfrm>
            <a:off x="2975471" y="2399077"/>
            <a:ext cx="1588909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+mj-ea"/>
                <a:ea typeface="+mj-ea"/>
              </a:rPr>
              <a:t>私域</a:t>
            </a:r>
            <a:endParaRPr lang="en-US" altLang="zh-CN" sz="5400" dirty="0">
              <a:solidFill>
                <a:schemeClr val="accent4"/>
              </a:solidFill>
              <a:latin typeface="+mj-ea"/>
              <a:ea typeface="+mj-ea"/>
            </a:endParaRPr>
          </a:p>
          <a:p>
            <a:r>
              <a:rPr lang="zh-CN" altLang="en-US" sz="5400" dirty="0">
                <a:solidFill>
                  <a:schemeClr val="accent4"/>
                </a:solidFill>
                <a:latin typeface="+mj-ea"/>
                <a:ea typeface="+mj-ea"/>
              </a:rPr>
              <a:t>流量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028B706-21E5-45D1-816D-EBFED0089F97}"/>
              </a:ext>
            </a:extLst>
          </p:cNvPr>
          <p:cNvSpPr txBox="1"/>
          <p:nvPr/>
        </p:nvSpPr>
        <p:spPr>
          <a:xfrm>
            <a:off x="4842141" y="2358553"/>
            <a:ext cx="4786097" cy="1702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 i="0" dirty="0">
                <a:solidFill>
                  <a:schemeClr val="bg1"/>
                </a:solidFill>
                <a:effectLst/>
                <a:latin typeface="-apple-system"/>
              </a:rPr>
              <a:t>就是指个人自己拥有的，可以控制的，免费的粉丝流量，并且可以重复使用，直接触达的流量。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E78A4ED-913A-4E3D-BBC1-708471156A4B}"/>
              </a:ext>
            </a:extLst>
          </p:cNvPr>
          <p:cNvSpPr txBox="1"/>
          <p:nvPr/>
        </p:nvSpPr>
        <p:spPr>
          <a:xfrm>
            <a:off x="4109410" y="5900087"/>
            <a:ext cx="409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每个人的理解都不同，粗略总结一下。</a:t>
            </a:r>
          </a:p>
        </p:txBody>
      </p:sp>
    </p:spTree>
    <p:extLst>
      <p:ext uri="{BB962C8B-B14F-4D97-AF65-F5344CB8AC3E}">
        <p14:creationId xmlns:p14="http://schemas.microsoft.com/office/powerpoint/2010/main" val="688375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93BE7B-1863-46BD-B609-568E2D07BC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186">
            <a:off x="2008408" y="977222"/>
            <a:ext cx="1816410" cy="11544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2">
            <a:extLst>
              <a:ext uri="{FF2B5EF4-FFF2-40B4-BE49-F238E27FC236}">
                <a16:creationId xmlns:a16="http://schemas.microsoft.com/office/drawing/2014/main" id="{795E4A5A-9EBD-4C28-8E00-42D3C307AF70}"/>
              </a:ext>
            </a:extLst>
          </p:cNvPr>
          <p:cNvSpPr/>
          <p:nvPr/>
        </p:nvSpPr>
        <p:spPr>
          <a:xfrm>
            <a:off x="2543743" y="1412334"/>
            <a:ext cx="7337867" cy="4033332"/>
          </a:xfrm>
          <a:custGeom>
            <a:avLst/>
            <a:gdLst>
              <a:gd name="connsiteX0" fmla="*/ 180000 w 3627120"/>
              <a:gd name="connsiteY0" fmla="*/ 0 h 2047240"/>
              <a:gd name="connsiteX1" fmla="*/ 3447120 w 3627120"/>
              <a:gd name="connsiteY1" fmla="*/ 0 h 2047240"/>
              <a:gd name="connsiteX2" fmla="*/ 3627120 w 3627120"/>
              <a:gd name="connsiteY2" fmla="*/ 180000 h 2047240"/>
              <a:gd name="connsiteX3" fmla="*/ 3627120 w 3627120"/>
              <a:gd name="connsiteY3" fmla="*/ 1867240 h 2047240"/>
              <a:gd name="connsiteX4" fmla="*/ 3447120 w 3627120"/>
              <a:gd name="connsiteY4" fmla="*/ 2047240 h 2047240"/>
              <a:gd name="connsiteX5" fmla="*/ 180000 w 3627120"/>
              <a:gd name="connsiteY5" fmla="*/ 2047240 h 2047240"/>
              <a:gd name="connsiteX6" fmla="*/ 0 w 3627120"/>
              <a:gd name="connsiteY6" fmla="*/ 1867240 h 2047240"/>
              <a:gd name="connsiteX7" fmla="*/ 0 w 3627120"/>
              <a:gd name="connsiteY7" fmla="*/ 180000 h 2047240"/>
              <a:gd name="connsiteX8" fmla="*/ 180000 w 3627120"/>
              <a:gd name="connsiteY8" fmla="*/ 0 h 20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27120" h="2047240">
                <a:moveTo>
                  <a:pt x="180000" y="0"/>
                </a:moveTo>
                <a:lnTo>
                  <a:pt x="3447120" y="0"/>
                </a:lnTo>
                <a:cubicBezTo>
                  <a:pt x="3546480" y="0"/>
                  <a:pt x="3627120" y="80640"/>
                  <a:pt x="3627120" y="180000"/>
                </a:cubicBezTo>
                <a:lnTo>
                  <a:pt x="3627120" y="1867240"/>
                </a:lnTo>
                <a:cubicBezTo>
                  <a:pt x="3627120" y="1966600"/>
                  <a:pt x="3546480" y="2047240"/>
                  <a:pt x="3447120" y="2047240"/>
                </a:cubicBezTo>
                <a:lnTo>
                  <a:pt x="180000" y="2047240"/>
                </a:lnTo>
                <a:cubicBezTo>
                  <a:pt x="80640" y="2047240"/>
                  <a:pt x="0" y="1966600"/>
                  <a:pt x="0" y="1867240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685800" dist="368300" dir="2700000" sx="66000" sy="66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B164C13-F0EA-491B-968D-FCAF8D43D30C}"/>
              </a:ext>
            </a:extLst>
          </p:cNvPr>
          <p:cNvSpPr/>
          <p:nvPr/>
        </p:nvSpPr>
        <p:spPr>
          <a:xfrm>
            <a:off x="2543744" y="1412333"/>
            <a:ext cx="1281430" cy="4033335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C950E4-30F9-434E-AE2E-4244FC1165F7}"/>
              </a:ext>
            </a:extLst>
          </p:cNvPr>
          <p:cNvSpPr txBox="1"/>
          <p:nvPr/>
        </p:nvSpPr>
        <p:spPr>
          <a:xfrm>
            <a:off x="2846909" y="1635336"/>
            <a:ext cx="677108" cy="235841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PART</a:t>
            </a:r>
            <a:endParaRPr lang="zh-CN" altLang="en-US" sz="4400" dirty="0">
              <a:solidFill>
                <a:schemeClr val="accent2"/>
              </a:solidFill>
              <a:latin typeface="+mj-lt"/>
              <a:ea typeface="阿里巴巴普惠体 L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29CC6E-AC21-463C-A592-BFE2CE1E23C5}"/>
              </a:ext>
            </a:extLst>
          </p:cNvPr>
          <p:cNvSpPr txBox="1"/>
          <p:nvPr/>
        </p:nvSpPr>
        <p:spPr>
          <a:xfrm>
            <a:off x="2843442" y="4626421"/>
            <a:ext cx="86093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4400" dirty="0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7392E45B-040A-45B1-BB7F-2F2589D91F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86" y="798724"/>
            <a:ext cx="1289478" cy="12894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41370BF-D8D9-49F1-9D6E-0E06543F9F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t="14304" r="21676" b="14141"/>
          <a:stretch/>
        </p:blipFill>
        <p:spPr>
          <a:xfrm flipH="1">
            <a:off x="6854560" y="4516954"/>
            <a:ext cx="1802292" cy="154232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35C3AF5-8E03-47EB-AD8D-42A414481D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47" y="4708711"/>
            <a:ext cx="1318186" cy="131818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37B6DD4-C424-4CDC-BCCB-3C51D48384E8}"/>
              </a:ext>
            </a:extLst>
          </p:cNvPr>
          <p:cNvSpPr txBox="1"/>
          <p:nvPr/>
        </p:nvSpPr>
        <p:spPr>
          <a:xfrm>
            <a:off x="4287591" y="2291815"/>
            <a:ext cx="4544514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私域流量与</a:t>
            </a:r>
            <a:endParaRPr lang="en-US" altLang="zh-CN" sz="72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公域流量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6A60E4C-1799-4301-9EDB-9B899B2384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60" y="1794003"/>
            <a:ext cx="2121687" cy="379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68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B56DB69-DF4A-4CA2-8274-B84E17C564F8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022CCE2-7A2A-4AF5-9412-E732B55FD2D7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613208D-F505-4BD2-A705-E7437AC397A7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私域流量与公域流量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DB6A817-B431-40C8-9122-D6AF2C3E6657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3600" dirty="0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33B72D75-6736-4EF2-ABCA-F97F9CC33A06}"/>
              </a:ext>
            </a:extLst>
          </p:cNvPr>
          <p:cNvSpPr/>
          <p:nvPr/>
        </p:nvSpPr>
        <p:spPr>
          <a:xfrm>
            <a:off x="3798249" y="20526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强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关联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9DEFB6EA-29F8-430E-9D90-99B3A4588669}"/>
              </a:ext>
            </a:extLst>
          </p:cNvPr>
          <p:cNvSpPr/>
          <p:nvPr/>
        </p:nvSpPr>
        <p:spPr>
          <a:xfrm>
            <a:off x="3776838" y="43861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弱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关系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B7BCF464-22A4-4121-83E5-C709F76300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1" t="7562" r="20235" b="2514"/>
          <a:stretch/>
        </p:blipFill>
        <p:spPr>
          <a:xfrm>
            <a:off x="1483177" y="1607760"/>
            <a:ext cx="2079937" cy="214745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C75BA4DC-727A-4F11-A378-167C0046E9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3" t="12508" r="14196" b="12595"/>
          <a:stretch/>
        </p:blipFill>
        <p:spPr>
          <a:xfrm>
            <a:off x="1367005" y="4184723"/>
            <a:ext cx="2378838" cy="1660525"/>
          </a:xfrm>
          <a:prstGeom prst="rect">
            <a:avLst/>
          </a:prstGeom>
        </p:spPr>
      </p:pic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9F8C5AC-26AD-4F1B-95FF-EDE94A82C4F7}"/>
              </a:ext>
            </a:extLst>
          </p:cNvPr>
          <p:cNvSpPr/>
          <p:nvPr/>
        </p:nvSpPr>
        <p:spPr>
          <a:xfrm>
            <a:off x="5377239" y="20526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精准推送率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高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354BE24F-6A88-4B15-B72C-CF3981CF5048}"/>
              </a:ext>
            </a:extLst>
          </p:cNvPr>
          <p:cNvSpPr/>
          <p:nvPr/>
        </p:nvSpPr>
        <p:spPr>
          <a:xfrm>
            <a:off x="5355828" y="43861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精准推送率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>
                <a:effectLst/>
                <a:latin typeface="+mn-ea"/>
                <a:cs typeface="Times New Roman" panose="02020603050405020304" pitchFamily="18" charset="0"/>
              </a:rPr>
              <a:t>低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67495ACE-5B3E-459B-B97B-9DCADA373C8D}"/>
              </a:ext>
            </a:extLst>
          </p:cNvPr>
          <p:cNvSpPr/>
          <p:nvPr/>
        </p:nvSpPr>
        <p:spPr>
          <a:xfrm>
            <a:off x="6956229" y="20526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成本费</a:t>
            </a:r>
            <a:r>
              <a:rPr lang="zh-CN" altLang="en-US" sz="2000" dirty="0">
                <a:effectLst/>
                <a:latin typeface="+mn-ea"/>
                <a:cs typeface="Times New Roman" panose="02020603050405020304" pitchFamily="18" charset="0"/>
              </a:rPr>
              <a:t>低</a:t>
            </a:r>
            <a:endParaRPr lang="zh-CN" altLang="en-US" sz="2000" dirty="0">
              <a:latin typeface="+mn-ea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187CAEE6-235E-410F-820B-6F90AA8ACCC7}"/>
              </a:ext>
            </a:extLst>
          </p:cNvPr>
          <p:cNvSpPr/>
          <p:nvPr/>
        </p:nvSpPr>
        <p:spPr>
          <a:xfrm>
            <a:off x="6934818" y="43861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成本费</a:t>
            </a:r>
            <a:r>
              <a:rPr lang="zh-CN" altLang="en-US" sz="2000" dirty="0">
                <a:effectLst/>
                <a:latin typeface="+mn-ea"/>
                <a:cs typeface="Times New Roman" panose="02020603050405020304" pitchFamily="18" charset="0"/>
              </a:rPr>
              <a:t>高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42DBF7DC-ACCB-4176-A6F8-0B5B24136264}"/>
              </a:ext>
            </a:extLst>
          </p:cNvPr>
          <p:cNvSpPr/>
          <p:nvPr/>
        </p:nvSpPr>
        <p:spPr>
          <a:xfrm>
            <a:off x="8535219" y="20526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满意度</a:t>
            </a:r>
            <a:r>
              <a:rPr lang="zh-CN" altLang="en-US" sz="2000" dirty="0">
                <a:effectLst/>
                <a:latin typeface="+mn-ea"/>
                <a:cs typeface="Times New Roman" panose="02020603050405020304" pitchFamily="18" charset="0"/>
              </a:rPr>
              <a:t>高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3237F5A5-622E-4A08-8B96-CAEAB11B3B8E}"/>
              </a:ext>
            </a:extLst>
          </p:cNvPr>
          <p:cNvSpPr/>
          <p:nvPr/>
        </p:nvSpPr>
        <p:spPr>
          <a:xfrm>
            <a:off x="8513808" y="43861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满意度</a:t>
            </a:r>
            <a:r>
              <a:rPr lang="zh-CN" altLang="en-US" sz="2000" dirty="0">
                <a:effectLst/>
                <a:latin typeface="+mn-ea"/>
                <a:cs typeface="Times New Roman" panose="02020603050405020304" pitchFamily="18" charset="0"/>
              </a:rPr>
              <a:t>低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50E079C8-E65F-4427-83E2-7B22434B426C}"/>
              </a:ext>
            </a:extLst>
          </p:cNvPr>
          <p:cNvSpPr/>
          <p:nvPr/>
        </p:nvSpPr>
        <p:spPr>
          <a:xfrm>
            <a:off x="10114211" y="20526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自觉性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积极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7BFFC205-7E73-4C3B-9AE9-EBC4F299874E}"/>
              </a:ext>
            </a:extLst>
          </p:cNvPr>
          <p:cNvSpPr/>
          <p:nvPr/>
        </p:nvSpPr>
        <p:spPr>
          <a:xfrm>
            <a:off x="10092800" y="4386169"/>
            <a:ext cx="1231193" cy="125763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dirty="0">
                <a:effectLst/>
                <a:latin typeface="+mn-ea"/>
                <a:cs typeface="Times New Roman" panose="02020603050405020304" pitchFamily="18" charset="0"/>
              </a:rPr>
              <a:t>自觉性</a:t>
            </a:r>
            <a:endParaRPr lang="en-US" altLang="zh-CN" sz="20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被动</a:t>
            </a:r>
            <a:endParaRPr lang="zh-CN" altLang="en-US" sz="2000" dirty="0">
              <a:latin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F05A017-1961-4214-B34E-936E4A30E82E}"/>
              </a:ext>
            </a:extLst>
          </p:cNvPr>
          <p:cNvSpPr txBox="1"/>
          <p:nvPr/>
        </p:nvSpPr>
        <p:spPr>
          <a:xfrm>
            <a:off x="788059" y="2327542"/>
            <a:ext cx="88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私域流量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BDCD724-4ABA-4B6D-8549-FB16AC5B54CC}"/>
              </a:ext>
            </a:extLst>
          </p:cNvPr>
          <p:cNvSpPr txBox="1"/>
          <p:nvPr/>
        </p:nvSpPr>
        <p:spPr>
          <a:xfrm>
            <a:off x="788059" y="4661042"/>
            <a:ext cx="88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公域流量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6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982796F-4B7B-4558-8CBA-23B2C23A52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02B068-66E0-4CB2-A4E7-3071F51B8190}"/>
              </a:ext>
            </a:extLst>
          </p:cNvPr>
          <p:cNvGrpSpPr/>
          <p:nvPr/>
        </p:nvGrpSpPr>
        <p:grpSpPr>
          <a:xfrm flipH="1">
            <a:off x="10156723" y="0"/>
            <a:ext cx="2035277" cy="2386824"/>
            <a:chOff x="-1" y="0"/>
            <a:chExt cx="2035277" cy="2386824"/>
          </a:xfrm>
        </p:grpSpPr>
        <p:sp>
          <p:nvSpPr>
            <p:cNvPr id="8" name="PA-任意多边形 4">
              <a:extLst>
                <a:ext uri="{FF2B5EF4-FFF2-40B4-BE49-F238E27FC236}">
                  <a16:creationId xmlns:a16="http://schemas.microsoft.com/office/drawing/2014/main" id="{2FD798AA-4358-41B2-9148-F9ABF2584D6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1" y="0"/>
              <a:ext cx="1750338" cy="205266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PA-任意多边形 12">
              <a:extLst>
                <a:ext uri="{FF2B5EF4-FFF2-40B4-BE49-F238E27FC236}">
                  <a16:creationId xmlns:a16="http://schemas.microsoft.com/office/drawing/2014/main" id="{81CCDA42-DA8E-47B9-B3EF-D0A135DB524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1" y="0"/>
              <a:ext cx="2035277" cy="2386824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02DF8C-60F2-4A16-8787-FB8E1CDE6D63}"/>
              </a:ext>
            </a:extLst>
          </p:cNvPr>
          <p:cNvGrpSpPr/>
          <p:nvPr/>
        </p:nvGrpSpPr>
        <p:grpSpPr>
          <a:xfrm flipH="1">
            <a:off x="-3537" y="4837470"/>
            <a:ext cx="1740309" cy="2064729"/>
            <a:chOff x="10451690" y="4837470"/>
            <a:chExt cx="1740309" cy="2064729"/>
          </a:xfrm>
        </p:grpSpPr>
        <p:sp>
          <p:nvSpPr>
            <p:cNvPr id="11" name="PA-任意多边形 19">
              <a:extLst>
                <a:ext uri="{FF2B5EF4-FFF2-40B4-BE49-F238E27FC236}">
                  <a16:creationId xmlns:a16="http://schemas.microsoft.com/office/drawing/2014/main" id="{4813AE8D-473C-413C-A073-B8EDEDCCD58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0800000">
              <a:off x="10695333" y="5126532"/>
              <a:ext cx="1496666" cy="1775667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 20">
              <a:extLst>
                <a:ext uri="{FF2B5EF4-FFF2-40B4-BE49-F238E27FC236}">
                  <a16:creationId xmlns:a16="http://schemas.microsoft.com/office/drawing/2014/main" id="{485D3526-2DD0-49A6-A88B-A27658C584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0800000">
              <a:off x="10451690" y="4837470"/>
              <a:ext cx="1740309" cy="2064729"/>
            </a:xfrm>
            <a:custGeom>
              <a:avLst/>
              <a:gdLst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  <a:gd name="connsiteX0" fmla="*/ 781050 w 2095500"/>
                <a:gd name="connsiteY0" fmla="*/ 0 h 2457450"/>
                <a:gd name="connsiteX1" fmla="*/ 0 w 2095500"/>
                <a:gd name="connsiteY1" fmla="*/ 1771650 h 2457450"/>
                <a:gd name="connsiteX2" fmla="*/ 0 w 2095500"/>
                <a:gd name="connsiteY2" fmla="*/ 2457450 h 2457450"/>
                <a:gd name="connsiteX3" fmla="*/ 2095500 w 2095500"/>
                <a:gd name="connsiteY3" fmla="*/ 0 h 2457450"/>
                <a:gd name="connsiteX4" fmla="*/ 781050 w 2095500"/>
                <a:gd name="connsiteY4" fmla="*/ 0 h 245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0" h="2457450">
                  <a:moveTo>
                    <a:pt x="781050" y="0"/>
                  </a:moveTo>
                  <a:cubicBezTo>
                    <a:pt x="590550" y="1035050"/>
                    <a:pt x="412750" y="1168400"/>
                    <a:pt x="0" y="1771650"/>
                  </a:cubicBezTo>
                  <a:lnTo>
                    <a:pt x="0" y="2457450"/>
                  </a:lnTo>
                  <a:cubicBezTo>
                    <a:pt x="1422400" y="1536700"/>
                    <a:pt x="1841500" y="577850"/>
                    <a:pt x="2095500" y="0"/>
                  </a:cubicBezTo>
                  <a:lnTo>
                    <a:pt x="7810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B56DB69-DF4A-4CA2-8274-B84E17C564F8}"/>
              </a:ext>
            </a:extLst>
          </p:cNvPr>
          <p:cNvSpPr/>
          <p:nvPr/>
        </p:nvSpPr>
        <p:spPr>
          <a:xfrm>
            <a:off x="2178824" y="1893479"/>
            <a:ext cx="3482708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022CCE2-7A2A-4AF5-9412-E732B55FD2D7}"/>
              </a:ext>
            </a:extLst>
          </p:cNvPr>
          <p:cNvSpPr/>
          <p:nvPr/>
        </p:nvSpPr>
        <p:spPr>
          <a:xfrm>
            <a:off x="2178824" y="1785529"/>
            <a:ext cx="3482708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流量更可控</a:t>
            </a: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139F0A97-A4AB-4DC4-940F-03085E23543C}"/>
              </a:ext>
            </a:extLst>
          </p:cNvPr>
          <p:cNvSpPr/>
          <p:nvPr/>
        </p:nvSpPr>
        <p:spPr>
          <a:xfrm>
            <a:off x="788059" y="554648"/>
            <a:ext cx="4561181" cy="5756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940084DB-B20A-46DC-98C2-FC4F8FFD0AA0}"/>
              </a:ext>
            </a:extLst>
          </p:cNvPr>
          <p:cNvSpPr/>
          <p:nvPr/>
        </p:nvSpPr>
        <p:spPr>
          <a:xfrm>
            <a:off x="660400" y="554649"/>
            <a:ext cx="577411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883213E-1C05-43BF-8449-AE38C2C36E80}"/>
              </a:ext>
            </a:extLst>
          </p:cNvPr>
          <p:cNvSpPr txBox="1"/>
          <p:nvPr/>
        </p:nvSpPr>
        <p:spPr>
          <a:xfrm>
            <a:off x="1415982" y="607080"/>
            <a:ext cx="360559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  <a:latin typeface="+mj-ea"/>
                <a:ea typeface="+mj-ea"/>
              </a:rPr>
              <a:t>私域流量与公域流量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B21D33F-5591-49C6-B4C6-9A5E4C6AD179}"/>
              </a:ext>
            </a:extLst>
          </p:cNvPr>
          <p:cNvSpPr txBox="1"/>
          <p:nvPr/>
        </p:nvSpPr>
        <p:spPr>
          <a:xfrm>
            <a:off x="677054" y="576303"/>
            <a:ext cx="56075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+mj-lt"/>
                <a:ea typeface="阿里巴巴普惠体 L"/>
              </a:rPr>
              <a:t>02</a:t>
            </a:r>
            <a:endParaRPr lang="zh-CN" altLang="en-US" sz="3600" dirty="0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BE302294-FB29-4ABE-99CD-FE180A1C89B1}"/>
              </a:ext>
            </a:extLst>
          </p:cNvPr>
          <p:cNvSpPr/>
          <p:nvPr/>
        </p:nvSpPr>
        <p:spPr>
          <a:xfrm>
            <a:off x="6466059" y="1893479"/>
            <a:ext cx="3482708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39CE6F0E-7A41-42FA-829E-FD9482366744}"/>
              </a:ext>
            </a:extLst>
          </p:cNvPr>
          <p:cNvSpPr/>
          <p:nvPr/>
        </p:nvSpPr>
        <p:spPr>
          <a:xfrm>
            <a:off x="6466059" y="1785529"/>
            <a:ext cx="3482708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性价比高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33D5C00E-00E8-4126-BBBC-B2430F7EF0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506" y="2787328"/>
            <a:ext cx="1741354" cy="174135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23C0D58B-945E-4796-8235-170FF3FDAA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872" y="2867818"/>
            <a:ext cx="2223314" cy="1482209"/>
          </a:xfrm>
          <a:prstGeom prst="rect">
            <a:avLst/>
          </a:prstGeom>
        </p:spPr>
      </p:pic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B56D061E-4299-4F57-845B-D32AA1BB7F32}"/>
              </a:ext>
            </a:extLst>
          </p:cNvPr>
          <p:cNvSpPr/>
          <p:nvPr/>
        </p:nvSpPr>
        <p:spPr>
          <a:xfrm>
            <a:off x="2178824" y="4218664"/>
            <a:ext cx="3482708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AE1D4220-806B-4330-A1EE-C1E63E9DBA84}"/>
              </a:ext>
            </a:extLst>
          </p:cNvPr>
          <p:cNvSpPr/>
          <p:nvPr/>
        </p:nvSpPr>
        <p:spPr>
          <a:xfrm>
            <a:off x="2178824" y="4110714"/>
            <a:ext cx="3482708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给了我们深入服务用户的可能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0470F5D3-0C09-4FF5-A0FB-E72ED96A3105}"/>
              </a:ext>
            </a:extLst>
          </p:cNvPr>
          <p:cNvSpPr/>
          <p:nvPr/>
        </p:nvSpPr>
        <p:spPr>
          <a:xfrm>
            <a:off x="6466059" y="4218664"/>
            <a:ext cx="3482708" cy="20472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64D2CB33-A505-4461-81C3-ED18A3F87D3D}"/>
              </a:ext>
            </a:extLst>
          </p:cNvPr>
          <p:cNvSpPr/>
          <p:nvPr/>
        </p:nvSpPr>
        <p:spPr>
          <a:xfrm>
            <a:off x="6466059" y="4110714"/>
            <a:ext cx="3482708" cy="5756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schemeClr val="accent4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私有化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E7187C9F-C621-4524-85D1-0A65D4FD064F}"/>
              </a:ext>
            </a:extLst>
          </p:cNvPr>
          <p:cNvSpPr txBox="1"/>
          <p:nvPr/>
        </p:nvSpPr>
        <p:spPr>
          <a:xfrm>
            <a:off x="2351454" y="2469131"/>
            <a:ext cx="3137448" cy="11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假设百度有一千万用户，然而这一千万用户跟我们没有任何关系，我们只有把里面的用户导入到自己的平台，才算自己的用户。后续针对用户的服务或者换量才有可能发生。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9EBBBB15-9A14-41B9-9F09-634DC782C0AF}"/>
              </a:ext>
            </a:extLst>
          </p:cNvPr>
          <p:cNvSpPr txBox="1"/>
          <p:nvPr/>
        </p:nvSpPr>
        <p:spPr>
          <a:xfrm>
            <a:off x="6638689" y="2469131"/>
            <a:ext cx="3137448" cy="14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我们在流量池获得曝光是需要付费的，比如：关键词竞价，不花钱想获得曝光，门都没有。</a:t>
            </a:r>
          </a:p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而一旦把用户从流量池导入私域流量，比如：微信群，那真的我的地盘我做主，想怎么玩就怎么玩了。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B8FEEAC-22B3-4CFF-AD50-8DD380216303}"/>
              </a:ext>
            </a:extLst>
          </p:cNvPr>
          <p:cNvSpPr txBox="1"/>
          <p:nvPr/>
        </p:nvSpPr>
        <p:spPr>
          <a:xfrm>
            <a:off x="2351454" y="4753656"/>
            <a:ext cx="3137448" cy="14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拿抖音来说，用户喜欢的短视频很多，当对其中一个视频感兴趣时，可以选择关注号主，关注后可以一直享受号主提供的视频观看服务。当关注号主的人越来越多时，这个号主就成了网红，他这个号也成了私域流量池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91B3C74-0767-45BD-9071-E55EE1B480C5}"/>
              </a:ext>
            </a:extLst>
          </p:cNvPr>
          <p:cNvSpPr txBox="1"/>
          <p:nvPr/>
        </p:nvSpPr>
        <p:spPr>
          <a:xfrm>
            <a:off x="6638689" y="4753656"/>
            <a:ext cx="3137448" cy="14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effectLst/>
                <a:latin typeface="PingFang SC" panose="020B0400000000000000" pitchFamily="34" charset="-128"/>
                <a:ea typeface="PingFang SC" panose="020B0400000000000000" pitchFamily="34" charset="-128"/>
              </a:rPr>
              <a:t>随着互联网的不断发展，也遇到了瓶颈。现在获取用户也难。我们购买在各个平台上购买产品我们属于公域流量，在没有购买之前我们也不知道我们会买哪一家，在那个平台上买。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228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Theme">
  <a:themeElements>
    <a:clrScheme name="新媒体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A2A84"/>
      </a:accent1>
      <a:accent2>
        <a:srgbClr val="1736CC"/>
      </a:accent2>
      <a:accent3>
        <a:srgbClr val="3252F5"/>
      </a:accent3>
      <a:accent4>
        <a:srgbClr val="01DDA8"/>
      </a:accent4>
      <a:accent5>
        <a:srgbClr val="5EE9CC"/>
      </a:accent5>
      <a:accent6>
        <a:srgbClr val="CB61DF"/>
      </a:accent6>
      <a:hlink>
        <a:srgbClr val="FEA2BB"/>
      </a:hlink>
      <a:folHlink>
        <a:srgbClr val="954F72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2456</Words>
  <Application>Microsoft Office PowerPoint</Application>
  <PresentationFormat>宽屏</PresentationFormat>
  <Paragraphs>211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-apple-system</vt:lpstr>
      <vt:lpstr>PingFang SC</vt:lpstr>
      <vt:lpstr>Radikal</vt:lpstr>
      <vt:lpstr>阿里巴巴普惠体 B</vt:lpstr>
      <vt:lpstr>阿里巴巴普惠体 R</vt:lpstr>
      <vt:lpstr>等线</vt:lpstr>
      <vt:lpstr>汉仪雅酷黑 45W</vt:lpstr>
      <vt:lpstr>三极雅致黑简体</vt:lpstr>
      <vt:lpstr>思源黑体 CN Medium</vt:lpstr>
      <vt:lpstr>微软雅黑</vt:lpstr>
      <vt:lpstr>微软雅黑</vt:lpstr>
      <vt:lpstr>Arial</vt:lpstr>
      <vt:lpstr>Segoe UI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如何打造私域流量——新媒体运营ppt模板</dc:title>
  <dc:creator>侯 戈</dc:creator>
  <cp:keywords>P界达人</cp:keywords>
  <dc:description>www.51pptmoban.com</dc:description>
  <cp:lastModifiedBy>Win user</cp:lastModifiedBy>
  <cp:revision>21</cp:revision>
  <dcterms:created xsi:type="dcterms:W3CDTF">2021-12-05T10:09:56Z</dcterms:created>
  <dcterms:modified xsi:type="dcterms:W3CDTF">2022-02-13T14:40:39Z</dcterms:modified>
</cp:coreProperties>
</file>