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83" r:id="rId2"/>
    <p:sldId id="285" r:id="rId3"/>
    <p:sldId id="286" r:id="rId4"/>
    <p:sldId id="263" r:id="rId5"/>
    <p:sldId id="264" r:id="rId6"/>
    <p:sldId id="265" r:id="rId7"/>
    <p:sldId id="266" r:id="rId8"/>
    <p:sldId id="267" r:id="rId9"/>
    <p:sldId id="28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88" r:id="rId18"/>
    <p:sldId id="275" r:id="rId19"/>
    <p:sldId id="276" r:id="rId20"/>
    <p:sldId id="289" r:id="rId21"/>
    <p:sldId id="277" r:id="rId22"/>
    <p:sldId id="278" r:id="rId23"/>
    <p:sldId id="279" r:id="rId24"/>
    <p:sldId id="290" r:id="rId25"/>
    <p:sldId id="291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52D8"/>
    <a:srgbClr val="C1CDED"/>
    <a:srgbClr val="1941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1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32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CDFD29-5600-451F-91B5-2109C28768B9}" type="doc">
      <dgm:prSet loTypeId="urn:microsoft.com/office/officeart/2005/8/layout/matrix2" loCatId="matrix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en-US"/>
        </a:p>
      </dgm:t>
    </dgm:pt>
    <dgm:pt modelId="{8F50B8B5-888D-4864-9E59-5AE47A8EC6C0}">
      <dgm:prSet phldrT="[Text]" custT="1"/>
      <dgm:spPr>
        <a:solidFill>
          <a:srgbClr val="1941B1"/>
        </a:solidFill>
      </dgm:spPr>
      <dgm:t>
        <a:bodyPr/>
        <a:lstStyle/>
        <a:p>
          <a:r>
            <a:rPr lang="en-US" sz="1000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2C53C54F-5B24-4F71-A2BF-9FBAE97FE0CD}" type="parTrans" cxnId="{068110C7-7222-49FE-9C8C-014EBE9A1707}">
      <dgm:prSet/>
      <dgm:spPr/>
      <dgm:t>
        <a:bodyPr/>
        <a:lstStyle/>
        <a:p>
          <a:endParaRPr lang="en-US"/>
        </a:p>
      </dgm:t>
    </dgm:pt>
    <dgm:pt modelId="{60BC0E20-D399-476A-9392-464DF2C45E71}" type="sibTrans" cxnId="{068110C7-7222-49FE-9C8C-014EBE9A1707}">
      <dgm:prSet/>
      <dgm:spPr/>
      <dgm:t>
        <a:bodyPr/>
        <a:lstStyle/>
        <a:p>
          <a:endParaRPr lang="en-US"/>
        </a:p>
      </dgm:t>
    </dgm:pt>
    <dgm:pt modelId="{0C90414D-D9D7-4FE1-A564-EA9D368CF73D}">
      <dgm:prSet phldrT="[Text]" custT="1"/>
      <dgm:spPr>
        <a:solidFill>
          <a:srgbClr val="1941B1"/>
        </a:solidFill>
      </dgm:spPr>
      <dgm:t>
        <a:bodyPr/>
        <a:lstStyle/>
        <a:p>
          <a:r>
            <a:rPr lang="en-US" sz="1000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5212712A-32B4-4C10-AF30-09620D0BE98C}" type="parTrans" cxnId="{FBFFDB7F-DC4B-4328-B336-4920A3B56704}">
      <dgm:prSet/>
      <dgm:spPr/>
      <dgm:t>
        <a:bodyPr/>
        <a:lstStyle/>
        <a:p>
          <a:endParaRPr lang="en-US"/>
        </a:p>
      </dgm:t>
    </dgm:pt>
    <dgm:pt modelId="{463130C0-7F28-4B70-BBBE-5813EDDD52DD}" type="sibTrans" cxnId="{FBFFDB7F-DC4B-4328-B336-4920A3B56704}">
      <dgm:prSet/>
      <dgm:spPr/>
      <dgm:t>
        <a:bodyPr/>
        <a:lstStyle/>
        <a:p>
          <a:endParaRPr lang="en-US"/>
        </a:p>
      </dgm:t>
    </dgm:pt>
    <dgm:pt modelId="{1983DEEF-2178-49E4-AC73-9D26197ABA4D}">
      <dgm:prSet phldrT="[Text]" custT="1"/>
      <dgm:spPr>
        <a:solidFill>
          <a:srgbClr val="1941B1"/>
        </a:solidFill>
      </dgm:spPr>
      <dgm:t>
        <a:bodyPr/>
        <a:lstStyle/>
        <a:p>
          <a:r>
            <a:rPr lang="en-US" sz="1000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0CAC87AC-3D72-4FDC-AF53-5444962E6414}" type="parTrans" cxnId="{1B173D51-BDED-4FC0-82F5-ACD5C90D0662}">
      <dgm:prSet/>
      <dgm:spPr/>
      <dgm:t>
        <a:bodyPr/>
        <a:lstStyle/>
        <a:p>
          <a:endParaRPr lang="en-US"/>
        </a:p>
      </dgm:t>
    </dgm:pt>
    <dgm:pt modelId="{756D256D-8589-4A16-8F37-B6CC7E81711B}" type="sibTrans" cxnId="{1B173D51-BDED-4FC0-82F5-ACD5C90D0662}">
      <dgm:prSet/>
      <dgm:spPr/>
      <dgm:t>
        <a:bodyPr/>
        <a:lstStyle/>
        <a:p>
          <a:endParaRPr lang="en-US"/>
        </a:p>
      </dgm:t>
    </dgm:pt>
    <dgm:pt modelId="{CB20022C-5AD3-4067-916D-15599D927FC5}">
      <dgm:prSet phldrT="[Text]" custT="1"/>
      <dgm:spPr>
        <a:solidFill>
          <a:srgbClr val="1941B1"/>
        </a:solidFill>
      </dgm:spPr>
      <dgm:t>
        <a:bodyPr/>
        <a:lstStyle/>
        <a:p>
          <a:r>
            <a:rPr lang="en-US" sz="1000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DF2E454A-F4B1-4803-97B7-58472CEADBEB}" type="parTrans" cxnId="{A2600C31-CB8E-42D1-8F93-725647A776BF}">
      <dgm:prSet/>
      <dgm:spPr/>
      <dgm:t>
        <a:bodyPr/>
        <a:lstStyle/>
        <a:p>
          <a:endParaRPr lang="en-US"/>
        </a:p>
      </dgm:t>
    </dgm:pt>
    <dgm:pt modelId="{8A55484D-B6D0-4A7B-98BA-C0A38181BA63}" type="sibTrans" cxnId="{A2600C31-CB8E-42D1-8F93-725647A776BF}">
      <dgm:prSet/>
      <dgm:spPr/>
      <dgm:t>
        <a:bodyPr/>
        <a:lstStyle/>
        <a:p>
          <a:endParaRPr lang="en-US"/>
        </a:p>
      </dgm:t>
    </dgm:pt>
    <dgm:pt modelId="{14090DB9-0A23-4C3E-963F-AC6488D34277}" type="pres">
      <dgm:prSet presAssocID="{31CDFD29-5600-451F-91B5-2109C28768B9}" presName="matrix" presStyleCnt="0">
        <dgm:presLayoutVars>
          <dgm:chMax val="1"/>
          <dgm:dir/>
          <dgm:resizeHandles val="exact"/>
        </dgm:presLayoutVars>
      </dgm:prSet>
      <dgm:spPr/>
    </dgm:pt>
    <dgm:pt modelId="{8F782FA5-10F4-4D7C-B52F-BDC2F0BC9843}" type="pres">
      <dgm:prSet presAssocID="{31CDFD29-5600-451F-91B5-2109C28768B9}" presName="axisShape" presStyleLbl="bgShp" presStyleIdx="0" presStyleCnt="1"/>
      <dgm:spPr>
        <a:solidFill>
          <a:srgbClr val="1941B1"/>
        </a:solidFill>
        <a:ln>
          <a:solidFill>
            <a:srgbClr val="1941B1"/>
          </a:solidFill>
        </a:ln>
      </dgm:spPr>
    </dgm:pt>
    <dgm:pt modelId="{B8CA5C69-06DE-4B06-B0A3-7BB569CBF1A4}" type="pres">
      <dgm:prSet presAssocID="{31CDFD29-5600-451F-91B5-2109C28768B9}" presName="rect1" presStyleLbl="node1" presStyleIdx="0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6B02FEFB-1E12-4B61-8DB6-EF3EC71E4AA3}" type="pres">
      <dgm:prSet presAssocID="{31CDFD29-5600-451F-91B5-2109C28768B9}" presName="rect2" presStyleLbl="node1" presStyleIdx="1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4461674B-7841-4BB7-8DDF-01A840B3B8AA}" type="pres">
      <dgm:prSet presAssocID="{31CDFD29-5600-451F-91B5-2109C28768B9}" presName="rect3" presStyleLbl="node1" presStyleIdx="2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B2D5FB7F-98A4-4FE8-8120-F832B0FED003}" type="pres">
      <dgm:prSet presAssocID="{31CDFD29-5600-451F-91B5-2109C28768B9}" presName="rect4" presStyleLbl="node1" presStyleIdx="3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</dgm:ptLst>
  <dgm:cxnLst>
    <dgm:cxn modelId="{FC7E1A21-5F33-419C-B0CD-5AB04CA6FDD0}" type="presOf" srcId="{1983DEEF-2178-49E4-AC73-9D26197ABA4D}" destId="{4461674B-7841-4BB7-8DDF-01A840B3B8AA}" srcOrd="0" destOrd="0" presId="urn:microsoft.com/office/officeart/2005/8/layout/matrix2"/>
    <dgm:cxn modelId="{A2600C31-CB8E-42D1-8F93-725647A776BF}" srcId="{31CDFD29-5600-451F-91B5-2109C28768B9}" destId="{CB20022C-5AD3-4067-916D-15599D927FC5}" srcOrd="3" destOrd="0" parTransId="{DF2E454A-F4B1-4803-97B7-58472CEADBEB}" sibTransId="{8A55484D-B6D0-4A7B-98BA-C0A38181BA63}"/>
    <dgm:cxn modelId="{5CE2D837-7D65-440D-887B-286349BD5995}" type="presOf" srcId="{31CDFD29-5600-451F-91B5-2109C28768B9}" destId="{14090DB9-0A23-4C3E-963F-AC6488D34277}" srcOrd="0" destOrd="0" presId="urn:microsoft.com/office/officeart/2005/8/layout/matrix2"/>
    <dgm:cxn modelId="{BF4D9A3D-198B-421D-8431-700EC0FC4111}" type="presOf" srcId="{0C90414D-D9D7-4FE1-A564-EA9D368CF73D}" destId="{6B02FEFB-1E12-4B61-8DB6-EF3EC71E4AA3}" srcOrd="0" destOrd="0" presId="urn:microsoft.com/office/officeart/2005/8/layout/matrix2"/>
    <dgm:cxn modelId="{797D4662-9DA6-44E4-B4E3-5360EA267BA5}" type="presOf" srcId="{CB20022C-5AD3-4067-916D-15599D927FC5}" destId="{B2D5FB7F-98A4-4FE8-8120-F832B0FED003}" srcOrd="0" destOrd="0" presId="urn:microsoft.com/office/officeart/2005/8/layout/matrix2"/>
    <dgm:cxn modelId="{1B173D51-BDED-4FC0-82F5-ACD5C90D0662}" srcId="{31CDFD29-5600-451F-91B5-2109C28768B9}" destId="{1983DEEF-2178-49E4-AC73-9D26197ABA4D}" srcOrd="2" destOrd="0" parTransId="{0CAC87AC-3D72-4FDC-AF53-5444962E6414}" sibTransId="{756D256D-8589-4A16-8F37-B6CC7E81711B}"/>
    <dgm:cxn modelId="{EB26607D-74E2-4D48-BB1B-AFAA6887FFAC}" type="presOf" srcId="{8F50B8B5-888D-4864-9E59-5AE47A8EC6C0}" destId="{B8CA5C69-06DE-4B06-B0A3-7BB569CBF1A4}" srcOrd="0" destOrd="0" presId="urn:microsoft.com/office/officeart/2005/8/layout/matrix2"/>
    <dgm:cxn modelId="{FBFFDB7F-DC4B-4328-B336-4920A3B56704}" srcId="{31CDFD29-5600-451F-91B5-2109C28768B9}" destId="{0C90414D-D9D7-4FE1-A564-EA9D368CF73D}" srcOrd="1" destOrd="0" parTransId="{5212712A-32B4-4C10-AF30-09620D0BE98C}" sibTransId="{463130C0-7F28-4B70-BBBE-5813EDDD52DD}"/>
    <dgm:cxn modelId="{068110C7-7222-49FE-9C8C-014EBE9A1707}" srcId="{31CDFD29-5600-451F-91B5-2109C28768B9}" destId="{8F50B8B5-888D-4864-9E59-5AE47A8EC6C0}" srcOrd="0" destOrd="0" parTransId="{2C53C54F-5B24-4F71-A2BF-9FBAE97FE0CD}" sibTransId="{60BC0E20-D399-476A-9392-464DF2C45E71}"/>
    <dgm:cxn modelId="{81F94D87-B552-4153-8A12-112635C4B6FB}" type="presParOf" srcId="{14090DB9-0A23-4C3E-963F-AC6488D34277}" destId="{8F782FA5-10F4-4D7C-B52F-BDC2F0BC9843}" srcOrd="0" destOrd="0" presId="urn:microsoft.com/office/officeart/2005/8/layout/matrix2"/>
    <dgm:cxn modelId="{97F1C967-17AC-4C99-95CE-F3F65A7D3B6D}" type="presParOf" srcId="{14090DB9-0A23-4C3E-963F-AC6488D34277}" destId="{B8CA5C69-06DE-4B06-B0A3-7BB569CBF1A4}" srcOrd="1" destOrd="0" presId="urn:microsoft.com/office/officeart/2005/8/layout/matrix2"/>
    <dgm:cxn modelId="{A2CE949C-E7B5-461B-9F5C-A03E1C16DE9E}" type="presParOf" srcId="{14090DB9-0A23-4C3E-963F-AC6488D34277}" destId="{6B02FEFB-1E12-4B61-8DB6-EF3EC71E4AA3}" srcOrd="2" destOrd="0" presId="urn:microsoft.com/office/officeart/2005/8/layout/matrix2"/>
    <dgm:cxn modelId="{542A1949-0DF3-46C6-9CF6-196790F47047}" type="presParOf" srcId="{14090DB9-0A23-4C3E-963F-AC6488D34277}" destId="{4461674B-7841-4BB7-8DDF-01A840B3B8AA}" srcOrd="3" destOrd="0" presId="urn:microsoft.com/office/officeart/2005/8/layout/matrix2"/>
    <dgm:cxn modelId="{6FC82C5E-BA07-4572-B17E-0707100F53CA}" type="presParOf" srcId="{14090DB9-0A23-4C3E-963F-AC6488D34277}" destId="{B2D5FB7F-98A4-4FE8-8120-F832B0FED003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782FA5-10F4-4D7C-B52F-BDC2F0BC9843}">
      <dsp:nvSpPr>
        <dsp:cNvPr id="0" name=""/>
        <dsp:cNvSpPr/>
      </dsp:nvSpPr>
      <dsp:spPr>
        <a:xfrm>
          <a:off x="853955" y="0"/>
          <a:ext cx="3415822" cy="3415822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rgbClr val="1941B1"/>
        </a:solidFill>
        <a:ln>
          <a:solidFill>
            <a:srgbClr val="1941B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CA5C69-06DE-4B06-B0A3-7BB569CBF1A4}">
      <dsp:nvSpPr>
        <dsp:cNvPr id="0" name=""/>
        <dsp:cNvSpPr/>
      </dsp:nvSpPr>
      <dsp:spPr>
        <a:xfrm>
          <a:off x="1075983" y="222028"/>
          <a:ext cx="1366328" cy="1366328"/>
        </a:xfrm>
        <a:prstGeom prst="ellipse">
          <a:avLst/>
        </a:prstGeom>
        <a:solidFill>
          <a:srgbClr val="1941B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1276077" y="422122"/>
        <a:ext cx="966140" cy="966140"/>
      </dsp:txXfrm>
    </dsp:sp>
    <dsp:sp modelId="{6B02FEFB-1E12-4B61-8DB6-EF3EC71E4AA3}">
      <dsp:nvSpPr>
        <dsp:cNvPr id="0" name=""/>
        <dsp:cNvSpPr/>
      </dsp:nvSpPr>
      <dsp:spPr>
        <a:xfrm>
          <a:off x="2681420" y="222028"/>
          <a:ext cx="1366328" cy="1366328"/>
        </a:xfrm>
        <a:prstGeom prst="ellipse">
          <a:avLst/>
        </a:prstGeom>
        <a:solidFill>
          <a:srgbClr val="1941B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2881514" y="422122"/>
        <a:ext cx="966140" cy="966140"/>
      </dsp:txXfrm>
    </dsp:sp>
    <dsp:sp modelId="{4461674B-7841-4BB7-8DDF-01A840B3B8AA}">
      <dsp:nvSpPr>
        <dsp:cNvPr id="0" name=""/>
        <dsp:cNvSpPr/>
      </dsp:nvSpPr>
      <dsp:spPr>
        <a:xfrm>
          <a:off x="1075983" y="1827464"/>
          <a:ext cx="1366328" cy="1366328"/>
        </a:xfrm>
        <a:prstGeom prst="ellipse">
          <a:avLst/>
        </a:prstGeom>
        <a:solidFill>
          <a:srgbClr val="1941B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1276077" y="2027558"/>
        <a:ext cx="966140" cy="966140"/>
      </dsp:txXfrm>
    </dsp:sp>
    <dsp:sp modelId="{B2D5FB7F-98A4-4FE8-8120-F832B0FED003}">
      <dsp:nvSpPr>
        <dsp:cNvPr id="0" name=""/>
        <dsp:cNvSpPr/>
      </dsp:nvSpPr>
      <dsp:spPr>
        <a:xfrm>
          <a:off x="2681420" y="1827464"/>
          <a:ext cx="1366328" cy="1366328"/>
        </a:xfrm>
        <a:prstGeom prst="ellipse">
          <a:avLst/>
        </a:prstGeom>
        <a:solidFill>
          <a:srgbClr val="1941B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2881514" y="2027558"/>
        <a:ext cx="966140" cy="9661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AECE4-D632-437F-9C42-22F9B76FE28B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4ECA83-BC4F-44D2-9786-4893DCA926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794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2801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6599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9703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5479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9686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368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6572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8065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0744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5788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338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5001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2387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2489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8586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0229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79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379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388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6438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5240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948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278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117519"/>
            <a:ext cx="1204443" cy="627754"/>
            <a:chOff x="0" y="-1270290"/>
            <a:chExt cx="4874497" cy="2540580"/>
          </a:xfrm>
        </p:grpSpPr>
        <p:sp>
          <p:nvSpPr>
            <p:cNvPr id="8" name="等腰三角形 7"/>
            <p:cNvSpPr/>
            <p:nvPr/>
          </p:nvSpPr>
          <p:spPr>
            <a:xfrm rot="5400000">
              <a:off x="4150710" y="192458"/>
              <a:ext cx="563074" cy="884500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725134" y="-1995424"/>
              <a:ext cx="2540580" cy="3990848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6200000">
              <a:off x="2809964" y="-264639"/>
              <a:ext cx="918675" cy="1443093"/>
            </a:xfrm>
            <a:prstGeom prst="triangle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0" y="6790356"/>
            <a:ext cx="12192000" cy="67644"/>
          </a:xfrm>
          <a:prstGeom prst="rect">
            <a:avLst/>
          </a:prstGeom>
          <a:solidFill>
            <a:srgbClr val="3952D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06A3A-B0F9-4CA7-B9FA-E5DCD0E6FCE6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EB040-DE28-4918-A5AA-DE13ADD2AA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等腰三角形 36"/>
          <p:cNvSpPr/>
          <p:nvPr/>
        </p:nvSpPr>
        <p:spPr>
          <a:xfrm rot="5400000">
            <a:off x="4150710" y="2146467"/>
            <a:ext cx="563074" cy="884500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725134" y="-41415"/>
            <a:ext cx="2540580" cy="3990848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等腰三角形 34"/>
          <p:cNvSpPr/>
          <p:nvPr/>
        </p:nvSpPr>
        <p:spPr>
          <a:xfrm rot="16200000">
            <a:off x="4300107" y="-3382479"/>
            <a:ext cx="6139541" cy="9644245"/>
          </a:xfrm>
          <a:prstGeom prst="triangl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等腰三角形 35"/>
          <p:cNvSpPr/>
          <p:nvPr/>
        </p:nvSpPr>
        <p:spPr>
          <a:xfrm rot="16200000">
            <a:off x="2809964" y="1689370"/>
            <a:ext cx="918675" cy="1443093"/>
          </a:xfrm>
          <a:prstGeom prst="triangle">
            <a:avLst/>
          </a:prstGeom>
          <a:solidFill>
            <a:srgbClr val="C1C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5732" y="1688789"/>
            <a:ext cx="14761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LOGO</a:t>
            </a:r>
            <a:endParaRPr lang="zh-CN" altLang="en-US" sz="3200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39612" y="3487365"/>
            <a:ext cx="7307157" cy="1077218"/>
            <a:chOff x="839612" y="4183675"/>
            <a:chExt cx="7307157" cy="1077218"/>
          </a:xfrm>
        </p:grpSpPr>
        <p:sp>
          <p:nvSpPr>
            <p:cNvPr id="14" name="矩形 13"/>
            <p:cNvSpPr/>
            <p:nvPr/>
          </p:nvSpPr>
          <p:spPr>
            <a:xfrm>
              <a:off x="976837" y="4953116"/>
              <a:ext cx="5423963" cy="307777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39612" y="4183675"/>
              <a:ext cx="73071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cs typeface="+mn-ea"/>
                  <a:sym typeface="+mn-lt"/>
                </a:rPr>
                <a:t>几何风商业项目计划书</a:t>
              </a:r>
            </a:p>
          </p:txBody>
        </p:sp>
        <p:sp>
          <p:nvSpPr>
            <p:cNvPr id="41" name="TextBox 7"/>
            <p:cNvSpPr>
              <a:spLocks noChangeArrowheads="1"/>
            </p:cNvSpPr>
            <p:nvPr/>
          </p:nvSpPr>
          <p:spPr bwMode="auto">
            <a:xfrm>
              <a:off x="1598256" y="4983893"/>
              <a:ext cx="418112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BUSENESS PLAN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5157961" y="2515763"/>
            <a:ext cx="7034039" cy="2257099"/>
          </a:xfrm>
          <a:prstGeom prst="line">
            <a:avLst/>
          </a:prstGeom>
          <a:ln>
            <a:solidFill>
              <a:srgbClr val="3952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235384" y="2204394"/>
            <a:ext cx="1197706" cy="384323"/>
          </a:xfrm>
          <a:prstGeom prst="line">
            <a:avLst/>
          </a:prstGeom>
          <a:ln w="76200">
            <a:solidFill>
              <a:srgbClr val="3952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839612" y="4720834"/>
            <a:ext cx="96739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45" name="等腰三角形 44"/>
          <p:cNvSpPr/>
          <p:nvPr/>
        </p:nvSpPr>
        <p:spPr>
          <a:xfrm rot="5400000">
            <a:off x="741241" y="4835235"/>
            <a:ext cx="2598530" cy="4081878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2227" y="5431672"/>
            <a:ext cx="2483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模板网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3688818" y="5431672"/>
            <a:ext cx="1701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时间：</a:t>
            </a:r>
            <a:r>
              <a:rPr lang="en-US" altLang="zh-CN" dirty="0"/>
              <a:t>2022.02</a:t>
            </a:r>
            <a:endParaRPr lang="zh-CN" altLang="en-US" dirty="0"/>
          </a:p>
        </p:txBody>
      </p:sp>
      <p:sp>
        <p:nvSpPr>
          <p:cNvPr id="47" name="等腰三角形 46"/>
          <p:cNvSpPr/>
          <p:nvPr/>
        </p:nvSpPr>
        <p:spPr>
          <a:xfrm rot="16200000">
            <a:off x="10683501" y="3152411"/>
            <a:ext cx="1173545" cy="1843453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929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80458" y="1683657"/>
            <a:ext cx="2989943" cy="4281714"/>
          </a:xfrm>
          <a:prstGeom prst="rect">
            <a:avLst/>
          </a:prstGeom>
          <a:solidFill>
            <a:srgbClr val="1941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01029" y="1383434"/>
            <a:ext cx="2989943" cy="4281714"/>
          </a:xfrm>
          <a:prstGeom prst="rect">
            <a:avLst/>
          </a:prstGeom>
          <a:solidFill>
            <a:srgbClr val="163A9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21600" y="1683657"/>
            <a:ext cx="2989943" cy="4281714"/>
          </a:xfrm>
          <a:prstGeom prst="rect">
            <a:avLst/>
          </a:prstGeom>
          <a:solidFill>
            <a:srgbClr val="1941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14286" y="3737498"/>
            <a:ext cx="2322286" cy="1746773"/>
            <a:chOff x="1900704" y="4191228"/>
            <a:chExt cx="2322286" cy="1746773"/>
          </a:xfrm>
        </p:grpSpPr>
        <p:sp>
          <p:nvSpPr>
            <p:cNvPr id="10" name="文本框 9"/>
            <p:cNvSpPr txBox="1"/>
            <p:nvPr/>
          </p:nvSpPr>
          <p:spPr>
            <a:xfrm>
              <a:off x="2222510" y="4191228"/>
              <a:ext cx="1678674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  <a:tabLst>
                  <a:tab pos="406400" algn="l"/>
                </a:tabLst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900704" y="4553006"/>
              <a:ext cx="232228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noProof="1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noProof="1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8" name="直接箭头连接符 17"/>
          <p:cNvCxnSpPr/>
          <p:nvPr/>
        </p:nvCxnSpPr>
        <p:spPr>
          <a:xfrm>
            <a:off x="4972055" y="5882821"/>
            <a:ext cx="2247890" cy="0"/>
          </a:xfrm>
          <a:prstGeom prst="straightConnector1">
            <a:avLst/>
          </a:prstGeom>
          <a:ln>
            <a:solidFill>
              <a:srgbClr val="163A9E"/>
            </a:solidFill>
            <a:prstDash val="dash"/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2.1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市场潜力</a:t>
            </a:r>
            <a:endParaRPr lang="en-US" altLang="zh-CN" sz="2965" b="1" dirty="0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055426" y="3737498"/>
            <a:ext cx="2322286" cy="1746773"/>
            <a:chOff x="1900704" y="4191228"/>
            <a:chExt cx="2322286" cy="1746773"/>
          </a:xfrm>
        </p:grpSpPr>
        <p:sp>
          <p:nvSpPr>
            <p:cNvPr id="21" name="文本框 20"/>
            <p:cNvSpPr txBox="1"/>
            <p:nvPr/>
          </p:nvSpPr>
          <p:spPr>
            <a:xfrm>
              <a:off x="2222510" y="4191228"/>
              <a:ext cx="1678674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  <a:tabLst>
                  <a:tab pos="406400" algn="l"/>
                </a:tabLst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900704" y="4553006"/>
              <a:ext cx="232228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noProof="1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noProof="1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934857" y="3435816"/>
            <a:ext cx="2322286" cy="1746773"/>
            <a:chOff x="1900704" y="4191228"/>
            <a:chExt cx="2322286" cy="1746773"/>
          </a:xfrm>
        </p:grpSpPr>
        <p:sp>
          <p:nvSpPr>
            <p:cNvPr id="28" name="文本框 27"/>
            <p:cNvSpPr txBox="1"/>
            <p:nvPr/>
          </p:nvSpPr>
          <p:spPr>
            <a:xfrm>
              <a:off x="2222510" y="4191228"/>
              <a:ext cx="1678674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  <a:tabLst>
                  <a:tab pos="406400" algn="l"/>
                </a:tabLst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900704" y="4553006"/>
              <a:ext cx="232228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noProof="1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noProof="1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80455" y="1676750"/>
            <a:ext cx="2989946" cy="161162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721597" y="1676750"/>
            <a:ext cx="2989946" cy="161162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601025" y="1383434"/>
            <a:ext cx="2989946" cy="161162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660977" y="1611086"/>
            <a:ext cx="10870046" cy="3793365"/>
            <a:chOff x="660977" y="1988457"/>
            <a:chExt cx="10870046" cy="3793365"/>
          </a:xfrm>
        </p:grpSpPr>
        <p:sp>
          <p:nvSpPr>
            <p:cNvPr id="27" name="矩形 26"/>
            <p:cNvSpPr/>
            <p:nvPr/>
          </p:nvSpPr>
          <p:spPr>
            <a:xfrm>
              <a:off x="4349123" y="1988457"/>
              <a:ext cx="3328564" cy="929599"/>
            </a:xfrm>
            <a:prstGeom prst="rect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268295" y="3546201"/>
              <a:ext cx="2548900" cy="871210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60977" y="5088036"/>
              <a:ext cx="2548638" cy="693786"/>
            </a:xfrm>
            <a:prstGeom prst="rect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439778" y="5088036"/>
              <a:ext cx="2548638" cy="693786"/>
            </a:xfrm>
            <a:prstGeom prst="rect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218578" y="5088036"/>
              <a:ext cx="2548638" cy="693786"/>
            </a:xfrm>
            <a:prstGeom prst="rect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982385" y="5088035"/>
              <a:ext cx="2548638" cy="693786"/>
            </a:xfrm>
            <a:prstGeom prst="rect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935296" y="3142961"/>
              <a:ext cx="8114752" cy="1843475"/>
              <a:chOff x="2293157" y="3305908"/>
              <a:chExt cx="7613673" cy="1729642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6119446" y="3305908"/>
                <a:ext cx="0" cy="1603717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6119446" y="4092956"/>
                <a:ext cx="192504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2293157" y="4909625"/>
                <a:ext cx="761049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4900369" y="4909625"/>
                <a:ext cx="0" cy="119575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7461250" y="4909625"/>
                <a:ext cx="0" cy="125925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9906830" y="4906449"/>
                <a:ext cx="0" cy="125925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2293157" y="4906449"/>
                <a:ext cx="0" cy="119575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文本框 40"/>
            <p:cNvSpPr txBox="1"/>
            <p:nvPr/>
          </p:nvSpPr>
          <p:spPr>
            <a:xfrm>
              <a:off x="4851060" y="2177845"/>
              <a:ext cx="23246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380400" y="3751566"/>
              <a:ext cx="23246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72951" y="5188903"/>
              <a:ext cx="23246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551752" y="5189895"/>
              <a:ext cx="23246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330552" y="5188902"/>
              <a:ext cx="23246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094359" y="5188902"/>
              <a:ext cx="23246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660977" y="3205410"/>
              <a:ext cx="4301279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400" noProof="1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noProof="1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25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2.1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市场潜力</a:t>
            </a:r>
            <a:endParaRPr lang="en-US" altLang="zh-CN" sz="2965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631413" y="1623454"/>
            <a:ext cx="8929174" cy="3641411"/>
            <a:chOff x="1631413" y="2247568"/>
            <a:chExt cx="8929174" cy="3641411"/>
          </a:xfrm>
        </p:grpSpPr>
        <p:cxnSp>
          <p:nvCxnSpPr>
            <p:cNvPr id="3" name="直接箭头连接符 2"/>
            <p:cNvCxnSpPr/>
            <p:nvPr/>
          </p:nvCxnSpPr>
          <p:spPr>
            <a:xfrm>
              <a:off x="7274902" y="4057650"/>
              <a:ext cx="3285685" cy="0"/>
            </a:xfrm>
            <a:prstGeom prst="straightConnector1">
              <a:avLst/>
            </a:prstGeom>
            <a:ln w="38100">
              <a:solidFill>
                <a:srgbClr val="1941B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箭头连接符 3"/>
            <p:cNvCxnSpPr/>
            <p:nvPr/>
          </p:nvCxnSpPr>
          <p:spPr>
            <a:xfrm flipH="1">
              <a:off x="1631413" y="4057650"/>
              <a:ext cx="3285685" cy="0"/>
            </a:xfrm>
            <a:prstGeom prst="straightConnector1">
              <a:avLst/>
            </a:prstGeom>
            <a:ln w="38100">
              <a:solidFill>
                <a:srgbClr val="1941B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箭头连接符 4"/>
            <p:cNvCxnSpPr/>
            <p:nvPr/>
          </p:nvCxnSpPr>
          <p:spPr>
            <a:xfrm flipV="1">
              <a:off x="6096000" y="2247568"/>
              <a:ext cx="0" cy="1125415"/>
            </a:xfrm>
            <a:prstGeom prst="straightConnector1">
              <a:avLst/>
            </a:prstGeom>
            <a:ln w="38100">
              <a:solidFill>
                <a:srgbClr val="1941B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箭头连接符 5"/>
            <p:cNvCxnSpPr/>
            <p:nvPr/>
          </p:nvCxnSpPr>
          <p:spPr>
            <a:xfrm>
              <a:off x="6096000" y="4763564"/>
              <a:ext cx="0" cy="1125415"/>
            </a:xfrm>
            <a:prstGeom prst="straightConnector1">
              <a:avLst/>
            </a:prstGeom>
            <a:ln w="38100">
              <a:solidFill>
                <a:srgbClr val="1941B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5622315" y="3583965"/>
              <a:ext cx="947370" cy="947370"/>
            </a:xfrm>
            <a:prstGeom prst="ellipse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2.1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市场透析</a:t>
            </a:r>
            <a:endParaRPr lang="en-US" altLang="zh-CN" sz="2965" b="1" dirty="0">
              <a:cs typeface="+mn-ea"/>
              <a:sym typeface="+mn-lt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1784395" y="1708394"/>
            <a:ext cx="2627948" cy="464457"/>
          </a:xfrm>
          <a:prstGeom prst="homePlat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737320" y="2314142"/>
            <a:ext cx="2805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25" name="五边形 24"/>
          <p:cNvSpPr/>
          <p:nvPr/>
        </p:nvSpPr>
        <p:spPr>
          <a:xfrm rot="10800000">
            <a:off x="7779658" y="1708394"/>
            <a:ext cx="2627948" cy="464457"/>
          </a:xfrm>
          <a:prstGeom prst="homePlat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7732583" y="2314142"/>
            <a:ext cx="2805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8" name="矩形 7"/>
          <p:cNvSpPr/>
          <p:nvPr/>
        </p:nvSpPr>
        <p:spPr>
          <a:xfrm>
            <a:off x="2246003" y="1755956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8360196" y="1755956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8" name="五边形 27"/>
          <p:cNvSpPr/>
          <p:nvPr/>
        </p:nvSpPr>
        <p:spPr>
          <a:xfrm>
            <a:off x="1784395" y="4588757"/>
            <a:ext cx="2627948" cy="464457"/>
          </a:xfrm>
          <a:prstGeom prst="homePlat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五边形 29"/>
          <p:cNvSpPr/>
          <p:nvPr/>
        </p:nvSpPr>
        <p:spPr>
          <a:xfrm rot="10800000">
            <a:off x="7779658" y="4588757"/>
            <a:ext cx="2627948" cy="464457"/>
          </a:xfrm>
          <a:prstGeom prst="homePlat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2246003" y="4636320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3" name="矩形 32"/>
          <p:cNvSpPr/>
          <p:nvPr/>
        </p:nvSpPr>
        <p:spPr>
          <a:xfrm>
            <a:off x="8360196" y="4636320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4" name="矩形 33"/>
          <p:cNvSpPr/>
          <p:nvPr/>
        </p:nvSpPr>
        <p:spPr>
          <a:xfrm>
            <a:off x="1737320" y="3785960"/>
            <a:ext cx="2805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5" name="矩形 34"/>
          <p:cNvSpPr/>
          <p:nvPr/>
        </p:nvSpPr>
        <p:spPr>
          <a:xfrm>
            <a:off x="7732583" y="3785960"/>
            <a:ext cx="2805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/>
          <p:cNvGrpSpPr/>
          <p:nvPr/>
        </p:nvGrpSpPr>
        <p:grpSpPr>
          <a:xfrm>
            <a:off x="1432519" y="1248218"/>
            <a:ext cx="9235482" cy="4763591"/>
            <a:chOff x="1432519" y="1523990"/>
            <a:chExt cx="9235482" cy="4763591"/>
          </a:xfrm>
        </p:grpSpPr>
        <p:cxnSp>
          <p:nvCxnSpPr>
            <p:cNvPr id="3" name="Straight Connector 8"/>
            <p:cNvCxnSpPr/>
            <p:nvPr/>
          </p:nvCxnSpPr>
          <p:spPr>
            <a:xfrm rot="5400000">
              <a:off x="3713678" y="3905257"/>
              <a:ext cx="4763591" cy="1057"/>
            </a:xfrm>
            <a:prstGeom prst="line">
              <a:avLst/>
            </a:prstGeom>
            <a:ln w="12700">
              <a:solidFill>
                <a:srgbClr val="1941B1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Group 100"/>
            <p:cNvGrpSpPr/>
            <p:nvPr/>
          </p:nvGrpSpPr>
          <p:grpSpPr>
            <a:xfrm>
              <a:off x="5325000" y="3699948"/>
              <a:ext cx="1533005" cy="114301"/>
              <a:chOff x="3993750" y="2774961"/>
              <a:chExt cx="1149754" cy="85726"/>
            </a:xfrm>
            <a:solidFill>
              <a:srgbClr val="1941B1"/>
            </a:solidFill>
          </p:grpSpPr>
          <p:cxnSp>
            <p:nvCxnSpPr>
              <p:cNvPr id="5" name="Straight Connector 48"/>
              <p:cNvCxnSpPr>
                <a:stCxn id="17" idx="3"/>
                <a:endCxn id="64" idx="1"/>
              </p:cNvCxnSpPr>
              <p:nvPr/>
            </p:nvCxnSpPr>
            <p:spPr>
              <a:xfrm>
                <a:off x="3993750" y="2818394"/>
                <a:ext cx="1149754" cy="1588"/>
              </a:xfrm>
              <a:prstGeom prst="line">
                <a:avLst/>
              </a:prstGeom>
              <a:grpFill/>
              <a:ln w="12700">
                <a:solidFill>
                  <a:srgbClr val="1941B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Oval 51"/>
              <p:cNvSpPr/>
              <p:nvPr/>
            </p:nvSpPr>
            <p:spPr>
              <a:xfrm>
                <a:off x="4529137" y="2774961"/>
                <a:ext cx="85726" cy="85726"/>
              </a:xfrm>
              <a:prstGeom prst="ellipse">
                <a:avLst/>
              </a:prstGeom>
              <a:grpFill/>
              <a:ln>
                <a:solidFill>
                  <a:srgbClr val="1941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99"/>
            <p:cNvGrpSpPr/>
            <p:nvPr/>
          </p:nvGrpSpPr>
          <p:grpSpPr>
            <a:xfrm>
              <a:off x="5325000" y="2277547"/>
              <a:ext cx="1533005" cy="114301"/>
              <a:chOff x="3993750" y="1708160"/>
              <a:chExt cx="1149754" cy="85726"/>
            </a:xfrm>
            <a:solidFill>
              <a:srgbClr val="1941B1"/>
            </a:solidFill>
          </p:grpSpPr>
          <p:cxnSp>
            <p:nvCxnSpPr>
              <p:cNvPr id="9" name="Straight Connector 45"/>
              <p:cNvCxnSpPr>
                <a:stCxn id="24" idx="3"/>
                <a:endCxn id="48" idx="1"/>
              </p:cNvCxnSpPr>
              <p:nvPr/>
            </p:nvCxnSpPr>
            <p:spPr>
              <a:xfrm>
                <a:off x="3993750" y="1746824"/>
                <a:ext cx="1149754" cy="1588"/>
              </a:xfrm>
              <a:prstGeom prst="line">
                <a:avLst/>
              </a:prstGeom>
              <a:grpFill/>
              <a:ln w="12700">
                <a:solidFill>
                  <a:srgbClr val="1941B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Oval 52"/>
              <p:cNvSpPr/>
              <p:nvPr/>
            </p:nvSpPr>
            <p:spPr>
              <a:xfrm>
                <a:off x="4529137" y="1708160"/>
                <a:ext cx="85726" cy="85726"/>
              </a:xfrm>
              <a:prstGeom prst="ellipse">
                <a:avLst/>
              </a:prstGeom>
              <a:grpFill/>
              <a:ln>
                <a:solidFill>
                  <a:srgbClr val="1941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101"/>
            <p:cNvGrpSpPr/>
            <p:nvPr/>
          </p:nvGrpSpPr>
          <p:grpSpPr>
            <a:xfrm>
              <a:off x="5325000" y="5223947"/>
              <a:ext cx="1533005" cy="114301"/>
              <a:chOff x="3993750" y="3917960"/>
              <a:chExt cx="1149754" cy="85726"/>
            </a:xfrm>
            <a:solidFill>
              <a:srgbClr val="1941B1"/>
            </a:solidFill>
          </p:grpSpPr>
          <p:cxnSp>
            <p:nvCxnSpPr>
              <p:cNvPr id="12" name="Straight Connector 50"/>
              <p:cNvCxnSpPr>
                <a:stCxn id="38" idx="3"/>
                <a:endCxn id="31" idx="1"/>
              </p:cNvCxnSpPr>
              <p:nvPr/>
            </p:nvCxnSpPr>
            <p:spPr>
              <a:xfrm>
                <a:off x="3993750" y="3961402"/>
                <a:ext cx="1149754" cy="1588"/>
              </a:xfrm>
              <a:prstGeom prst="line">
                <a:avLst/>
              </a:prstGeom>
              <a:grpFill/>
              <a:ln w="12700">
                <a:solidFill>
                  <a:srgbClr val="1941B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Oval 53"/>
              <p:cNvSpPr/>
              <p:nvPr/>
            </p:nvSpPr>
            <p:spPr>
              <a:xfrm>
                <a:off x="4529137" y="3917960"/>
                <a:ext cx="85726" cy="85726"/>
              </a:xfrm>
              <a:prstGeom prst="ellipse">
                <a:avLst/>
              </a:prstGeom>
              <a:grpFill/>
              <a:ln>
                <a:solidFill>
                  <a:srgbClr val="1941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88"/>
            <p:cNvGrpSpPr/>
            <p:nvPr/>
          </p:nvGrpSpPr>
          <p:grpSpPr>
            <a:xfrm>
              <a:off x="1432519" y="3238502"/>
              <a:ext cx="2567965" cy="801118"/>
              <a:chOff x="1074389" y="2428874"/>
              <a:chExt cx="1925974" cy="600838"/>
            </a:xfrm>
          </p:grpSpPr>
          <p:sp>
            <p:nvSpPr>
              <p:cNvPr id="19" name="Rectangle 31"/>
              <p:cNvSpPr/>
              <p:nvPr/>
            </p:nvSpPr>
            <p:spPr>
              <a:xfrm>
                <a:off x="1074389" y="2714626"/>
                <a:ext cx="1925974" cy="3150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sz="1065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Rectangle 32"/>
              <p:cNvSpPr/>
              <p:nvPr/>
            </p:nvSpPr>
            <p:spPr>
              <a:xfrm>
                <a:off x="2209443" y="2428874"/>
                <a:ext cx="754052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行业痛点</a:t>
                </a:r>
              </a:p>
            </p:txBody>
          </p:sp>
        </p:grpSp>
        <p:sp>
          <p:nvSpPr>
            <p:cNvPr id="17" name="Rectangle 22"/>
            <p:cNvSpPr/>
            <p:nvPr/>
          </p:nvSpPr>
          <p:spPr>
            <a:xfrm>
              <a:off x="4476739" y="3333751"/>
              <a:ext cx="848261" cy="848219"/>
            </a:xfrm>
            <a:prstGeom prst="rect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23"/>
            <p:cNvSpPr>
              <a:spLocks noEditPoints="1"/>
            </p:cNvSpPr>
            <p:nvPr/>
          </p:nvSpPr>
          <p:spPr bwMode="auto">
            <a:xfrm>
              <a:off x="4636827" y="3547922"/>
              <a:ext cx="518776" cy="430414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Group 89"/>
            <p:cNvGrpSpPr/>
            <p:nvPr/>
          </p:nvGrpSpPr>
          <p:grpSpPr>
            <a:xfrm>
              <a:off x="1432519" y="1809739"/>
              <a:ext cx="2567965" cy="801119"/>
              <a:chOff x="1074389" y="1357303"/>
              <a:chExt cx="1925974" cy="600839"/>
            </a:xfrm>
          </p:grpSpPr>
          <p:sp>
            <p:nvSpPr>
              <p:cNvPr id="26" name="Rectangle 29"/>
              <p:cNvSpPr/>
              <p:nvPr/>
            </p:nvSpPr>
            <p:spPr>
              <a:xfrm>
                <a:off x="1074389" y="1643056"/>
                <a:ext cx="1925974" cy="3150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sz="1065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Rectangle 30"/>
              <p:cNvSpPr/>
              <p:nvPr/>
            </p:nvSpPr>
            <p:spPr>
              <a:xfrm>
                <a:off x="2209443" y="1357303"/>
                <a:ext cx="754052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行业痛点</a:t>
                </a:r>
              </a:p>
            </p:txBody>
          </p:sp>
        </p:grpSp>
        <p:sp>
          <p:nvSpPr>
            <p:cNvPr id="24" name="Rectangle 13"/>
            <p:cNvSpPr/>
            <p:nvPr/>
          </p:nvSpPr>
          <p:spPr>
            <a:xfrm>
              <a:off x="4476739" y="1904991"/>
              <a:ext cx="848261" cy="848219"/>
            </a:xfrm>
            <a:prstGeom prst="rect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00"/>
            <p:cNvSpPr/>
            <p:nvPr/>
          </p:nvSpPr>
          <p:spPr bwMode="auto">
            <a:xfrm>
              <a:off x="4667240" y="2095492"/>
              <a:ext cx="404760" cy="456067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Group 92"/>
            <p:cNvGrpSpPr/>
            <p:nvPr/>
          </p:nvGrpSpPr>
          <p:grpSpPr>
            <a:xfrm>
              <a:off x="8191514" y="4762514"/>
              <a:ext cx="2476487" cy="801118"/>
              <a:chOff x="6143636" y="3571882"/>
              <a:chExt cx="1857365" cy="600838"/>
            </a:xfrm>
          </p:grpSpPr>
          <p:sp>
            <p:nvSpPr>
              <p:cNvPr id="33" name="Rectangle 39"/>
              <p:cNvSpPr/>
              <p:nvPr/>
            </p:nvSpPr>
            <p:spPr>
              <a:xfrm>
                <a:off x="6143637" y="3857634"/>
                <a:ext cx="1857364" cy="3150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sz="1065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Rectangle 40"/>
              <p:cNvSpPr/>
              <p:nvPr/>
            </p:nvSpPr>
            <p:spPr>
              <a:xfrm>
                <a:off x="6143636" y="3571882"/>
                <a:ext cx="754052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行业痛点</a:t>
                </a:r>
              </a:p>
            </p:txBody>
          </p:sp>
        </p:grpSp>
        <p:sp>
          <p:nvSpPr>
            <p:cNvPr id="31" name="Rectangle 27"/>
            <p:cNvSpPr/>
            <p:nvPr/>
          </p:nvSpPr>
          <p:spPr>
            <a:xfrm>
              <a:off x="6858005" y="4857763"/>
              <a:ext cx="848261" cy="848219"/>
            </a:xfrm>
            <a:prstGeom prst="rect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07"/>
            <p:cNvSpPr>
              <a:spLocks noEditPoints="1"/>
            </p:cNvSpPr>
            <p:nvPr/>
          </p:nvSpPr>
          <p:spPr bwMode="auto">
            <a:xfrm>
              <a:off x="7048506" y="5048264"/>
              <a:ext cx="487421" cy="419011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Group 87"/>
            <p:cNvGrpSpPr/>
            <p:nvPr/>
          </p:nvGrpSpPr>
          <p:grpSpPr>
            <a:xfrm>
              <a:off x="1432519" y="4762514"/>
              <a:ext cx="2567965" cy="801118"/>
              <a:chOff x="1074389" y="3571882"/>
              <a:chExt cx="1925974" cy="600838"/>
            </a:xfrm>
          </p:grpSpPr>
          <p:sp>
            <p:nvSpPr>
              <p:cNvPr id="43" name="Rectangle 33"/>
              <p:cNvSpPr/>
              <p:nvPr/>
            </p:nvSpPr>
            <p:spPr>
              <a:xfrm>
                <a:off x="1074389" y="3857634"/>
                <a:ext cx="1925974" cy="3150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sz="1065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Rectangle 34"/>
              <p:cNvSpPr/>
              <p:nvPr/>
            </p:nvSpPr>
            <p:spPr>
              <a:xfrm>
                <a:off x="2209442" y="3571882"/>
                <a:ext cx="754052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行业痛点</a:t>
                </a:r>
              </a:p>
            </p:txBody>
          </p:sp>
        </p:grpSp>
        <p:sp>
          <p:nvSpPr>
            <p:cNvPr id="38" name="Rectangle 26"/>
            <p:cNvSpPr/>
            <p:nvPr/>
          </p:nvSpPr>
          <p:spPr>
            <a:xfrm>
              <a:off x="4476739" y="4857763"/>
              <a:ext cx="848261" cy="848219"/>
            </a:xfrm>
            <a:prstGeom prst="rect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Group 67"/>
            <p:cNvGrpSpPr/>
            <p:nvPr/>
          </p:nvGrpSpPr>
          <p:grpSpPr>
            <a:xfrm>
              <a:off x="4571990" y="5143515"/>
              <a:ext cx="670984" cy="237067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40" name="Freeform 19"/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20"/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21"/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Group 90"/>
            <p:cNvGrpSpPr/>
            <p:nvPr/>
          </p:nvGrpSpPr>
          <p:grpSpPr>
            <a:xfrm>
              <a:off x="8191514" y="1809741"/>
              <a:ext cx="2476487" cy="801118"/>
              <a:chOff x="6143636" y="1357304"/>
              <a:chExt cx="1857365" cy="600838"/>
            </a:xfrm>
          </p:grpSpPr>
          <p:sp>
            <p:nvSpPr>
              <p:cNvPr id="59" name="Rectangle 35"/>
              <p:cNvSpPr/>
              <p:nvPr/>
            </p:nvSpPr>
            <p:spPr>
              <a:xfrm>
                <a:off x="6143637" y="1643056"/>
                <a:ext cx="1857364" cy="3150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sz="1065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Rectangle 36"/>
              <p:cNvSpPr/>
              <p:nvPr/>
            </p:nvSpPr>
            <p:spPr>
              <a:xfrm>
                <a:off x="6143636" y="1357304"/>
                <a:ext cx="754052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行业痛点</a:t>
                </a:r>
              </a:p>
            </p:txBody>
          </p:sp>
        </p:grpSp>
        <p:sp>
          <p:nvSpPr>
            <p:cNvPr id="48" name="Rectangle 16"/>
            <p:cNvSpPr/>
            <p:nvPr/>
          </p:nvSpPr>
          <p:spPr>
            <a:xfrm>
              <a:off x="6858005" y="1904991"/>
              <a:ext cx="848261" cy="848219"/>
            </a:xfrm>
            <a:prstGeom prst="rect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Group 68"/>
            <p:cNvGrpSpPr/>
            <p:nvPr/>
          </p:nvGrpSpPr>
          <p:grpSpPr>
            <a:xfrm>
              <a:off x="7068425" y="2108610"/>
              <a:ext cx="449389" cy="450155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50" name="AutoShape 7"/>
              <p:cNvSpPr/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1" name="AutoShape 8"/>
              <p:cNvSpPr/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2" name="AutoShape 9"/>
              <p:cNvSpPr/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3" name="AutoShape 10"/>
              <p:cNvSpPr/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4" name="AutoShape 11"/>
              <p:cNvSpPr/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5" name="AutoShape 12"/>
              <p:cNvSpPr/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6" name="AutoShape 13"/>
              <p:cNvSpPr/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7" name="AutoShape 14"/>
              <p:cNvSpPr/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8" name="AutoShape 15"/>
              <p:cNvSpPr/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Group 91"/>
            <p:cNvGrpSpPr/>
            <p:nvPr/>
          </p:nvGrpSpPr>
          <p:grpSpPr>
            <a:xfrm>
              <a:off x="8191514" y="3238502"/>
              <a:ext cx="2476487" cy="801118"/>
              <a:chOff x="6143636" y="2428874"/>
              <a:chExt cx="1857365" cy="600838"/>
            </a:xfrm>
          </p:grpSpPr>
          <p:sp>
            <p:nvSpPr>
              <p:cNvPr id="68" name="Rectangle 37"/>
              <p:cNvSpPr/>
              <p:nvPr/>
            </p:nvSpPr>
            <p:spPr>
              <a:xfrm>
                <a:off x="6143637" y="2714626"/>
                <a:ext cx="1857364" cy="3150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sz="1065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Rectangle 38"/>
              <p:cNvSpPr/>
              <p:nvPr/>
            </p:nvSpPr>
            <p:spPr>
              <a:xfrm>
                <a:off x="6143636" y="2428874"/>
                <a:ext cx="754052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行业痛点</a:t>
                </a:r>
              </a:p>
            </p:txBody>
          </p:sp>
        </p:grpSp>
        <p:sp>
          <p:nvSpPr>
            <p:cNvPr id="64" name="Rectangle 23"/>
            <p:cNvSpPr/>
            <p:nvPr/>
          </p:nvSpPr>
          <p:spPr>
            <a:xfrm>
              <a:off x="6858005" y="3333751"/>
              <a:ext cx="848261" cy="848219"/>
            </a:xfrm>
            <a:prstGeom prst="rect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5" name="Group 78"/>
            <p:cNvGrpSpPr/>
            <p:nvPr/>
          </p:nvGrpSpPr>
          <p:grpSpPr>
            <a:xfrm>
              <a:off x="7110844" y="3524252"/>
              <a:ext cx="363272" cy="484915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66" name="AutoShape 115"/>
              <p:cNvSpPr/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67" name="AutoShape 116"/>
              <p:cNvSpPr/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61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2.3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行业痛点</a:t>
            </a:r>
            <a:endParaRPr lang="en-US" altLang="zh-CN" sz="2965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914400" y="1359796"/>
            <a:ext cx="10363200" cy="4094289"/>
            <a:chOff x="914400" y="1809739"/>
            <a:chExt cx="10363200" cy="4094289"/>
          </a:xfrm>
        </p:grpSpPr>
        <p:sp>
          <p:nvSpPr>
            <p:cNvPr id="3" name="Rectangle 37"/>
            <p:cNvSpPr/>
            <p:nvPr/>
          </p:nvSpPr>
          <p:spPr>
            <a:xfrm>
              <a:off x="914400" y="5400813"/>
              <a:ext cx="10363200" cy="503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335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35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335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335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335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ms-MY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Bent Arrow 21"/>
            <p:cNvSpPr/>
            <p:nvPr/>
          </p:nvSpPr>
          <p:spPr>
            <a:xfrm>
              <a:off x="8391580" y="1809739"/>
              <a:ext cx="2428892" cy="1550916"/>
            </a:xfrm>
            <a:prstGeom prst="bentArrow">
              <a:avLst/>
            </a:prstGeom>
            <a:solidFill>
              <a:srgbClr val="3952D8"/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Rectangle 17"/>
            <p:cNvSpPr/>
            <p:nvPr/>
          </p:nvSpPr>
          <p:spPr>
            <a:xfrm>
              <a:off x="9010708" y="2952747"/>
              <a:ext cx="1238259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解决方案</a:t>
              </a:r>
            </a:p>
          </p:txBody>
        </p:sp>
        <p:grpSp>
          <p:nvGrpSpPr>
            <p:cNvPr id="7" name="Group 30"/>
            <p:cNvGrpSpPr/>
            <p:nvPr/>
          </p:nvGrpSpPr>
          <p:grpSpPr>
            <a:xfrm>
              <a:off x="9391711" y="2476494"/>
              <a:ext cx="488901" cy="427164"/>
              <a:chOff x="4800505" y="2786674"/>
              <a:chExt cx="366676" cy="320373"/>
            </a:xfrm>
            <a:solidFill>
              <a:srgbClr val="1941B1"/>
            </a:solidFill>
          </p:grpSpPr>
          <p:sp>
            <p:nvSpPr>
              <p:cNvPr id="8" name="AutoShape 43"/>
              <p:cNvSpPr/>
              <p:nvPr/>
            </p:nvSpPr>
            <p:spPr bwMode="auto">
              <a:xfrm>
                <a:off x="4800505" y="2786674"/>
                <a:ext cx="366676" cy="26343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" name="AutoShape 44"/>
              <p:cNvSpPr/>
              <p:nvPr/>
            </p:nvSpPr>
            <p:spPr bwMode="auto">
              <a:xfrm>
                <a:off x="5132766" y="2901184"/>
                <a:ext cx="22526" cy="12577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0" name="AutoShape 45"/>
              <p:cNvSpPr/>
              <p:nvPr/>
            </p:nvSpPr>
            <p:spPr bwMode="auto">
              <a:xfrm>
                <a:off x="5120877" y="3038217"/>
                <a:ext cx="46304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12" name="Bent Arrow 18"/>
            <p:cNvSpPr/>
            <p:nvPr/>
          </p:nvSpPr>
          <p:spPr>
            <a:xfrm>
              <a:off x="1104904" y="3360656"/>
              <a:ext cx="2428892" cy="1550916"/>
            </a:xfrm>
            <a:prstGeom prst="bentArrow">
              <a:avLst/>
            </a:prstGeom>
            <a:solidFill>
              <a:srgbClr val="C1CDED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14"/>
            <p:cNvSpPr/>
            <p:nvPr/>
          </p:nvSpPr>
          <p:spPr>
            <a:xfrm>
              <a:off x="1581156" y="4667260"/>
              <a:ext cx="1238259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解决方案</a:t>
              </a:r>
            </a:p>
          </p:txBody>
        </p:sp>
        <p:sp>
          <p:nvSpPr>
            <p:cNvPr id="14" name="AutoShape 112"/>
            <p:cNvSpPr/>
            <p:nvPr/>
          </p:nvSpPr>
          <p:spPr bwMode="auto">
            <a:xfrm>
              <a:off x="2057409" y="4095756"/>
              <a:ext cx="488067" cy="488901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rgbClr val="1941B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Bent Arrow 20"/>
            <p:cNvSpPr/>
            <p:nvPr/>
          </p:nvSpPr>
          <p:spPr>
            <a:xfrm>
              <a:off x="5962686" y="2412872"/>
              <a:ext cx="2428892" cy="1550916"/>
            </a:xfrm>
            <a:prstGeom prst="bentArrow">
              <a:avLst/>
            </a:prstGeom>
            <a:solidFill>
              <a:srgbClr val="C1CDED"/>
            </a:solidFill>
            <a:ln>
              <a:noFill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534190" y="3619501"/>
              <a:ext cx="1238259" cy="338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解决方案</a:t>
              </a:r>
            </a:p>
          </p:txBody>
        </p:sp>
        <p:grpSp>
          <p:nvGrpSpPr>
            <p:cNvPr id="18" name="Group 29"/>
            <p:cNvGrpSpPr/>
            <p:nvPr/>
          </p:nvGrpSpPr>
          <p:grpSpPr>
            <a:xfrm>
              <a:off x="7010443" y="3047997"/>
              <a:ext cx="335391" cy="488901"/>
              <a:chOff x="2612963" y="2767277"/>
              <a:chExt cx="251543" cy="366676"/>
            </a:xfrm>
            <a:solidFill>
              <a:srgbClr val="1941B1"/>
            </a:solidFill>
          </p:grpSpPr>
          <p:sp>
            <p:nvSpPr>
              <p:cNvPr id="19" name="AutoShape 113"/>
              <p:cNvSpPr/>
              <p:nvPr/>
            </p:nvSpPr>
            <p:spPr bwMode="auto">
              <a:xfrm>
                <a:off x="2612963" y="2767277"/>
                <a:ext cx="251543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0" name="AutoShape 114"/>
              <p:cNvSpPr/>
              <p:nvPr/>
            </p:nvSpPr>
            <p:spPr bwMode="auto">
              <a:xfrm>
                <a:off x="2669904" y="2824844"/>
                <a:ext cx="74461" cy="744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2" name="Bent Arrow 19"/>
            <p:cNvSpPr/>
            <p:nvPr/>
          </p:nvSpPr>
          <p:spPr>
            <a:xfrm>
              <a:off x="3533794" y="2843683"/>
              <a:ext cx="2428892" cy="1550916"/>
            </a:xfrm>
            <a:prstGeom prst="bentArrow">
              <a:avLst/>
            </a:prstGeom>
            <a:solidFill>
              <a:srgbClr val="3952D8"/>
            </a:solidFill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15"/>
            <p:cNvSpPr/>
            <p:nvPr/>
          </p:nvSpPr>
          <p:spPr>
            <a:xfrm>
              <a:off x="4057673" y="4095755"/>
              <a:ext cx="1238259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解决方案</a:t>
              </a:r>
            </a:p>
          </p:txBody>
        </p:sp>
        <p:sp>
          <p:nvSpPr>
            <p:cNvPr id="24" name="AutoShape 29"/>
            <p:cNvSpPr/>
            <p:nvPr/>
          </p:nvSpPr>
          <p:spPr bwMode="auto">
            <a:xfrm>
              <a:off x="4438675" y="3524251"/>
              <a:ext cx="488068" cy="442181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solidFill>
              <a:srgbClr val="1941B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25" name="Group 39"/>
            <p:cNvGrpSpPr/>
            <p:nvPr/>
          </p:nvGrpSpPr>
          <p:grpSpPr>
            <a:xfrm>
              <a:off x="4445998" y="1904990"/>
              <a:ext cx="564395" cy="1019987"/>
              <a:chOff x="3386647" y="802411"/>
              <a:chExt cx="172336" cy="311450"/>
            </a:xfrm>
            <a:solidFill>
              <a:srgbClr val="1941B1"/>
            </a:solidFill>
          </p:grpSpPr>
          <p:sp>
            <p:nvSpPr>
              <p:cNvPr id="26" name="Freeform 71"/>
              <p:cNvSpPr/>
              <p:nvPr/>
            </p:nvSpPr>
            <p:spPr bwMode="auto">
              <a:xfrm>
                <a:off x="3459319" y="802411"/>
                <a:ext cx="51909" cy="51909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0"/>
                  </a:cxn>
                  <a:cxn ang="0">
                    <a:pos x="34" y="2"/>
                  </a:cxn>
                  <a:cxn ang="0">
                    <a:pos x="43" y="7"/>
                  </a:cxn>
                  <a:cxn ang="0">
                    <a:pos x="49" y="16"/>
                  </a:cxn>
                  <a:cxn ang="0">
                    <a:pos x="50" y="25"/>
                  </a:cxn>
                  <a:cxn ang="0">
                    <a:pos x="50" y="25"/>
                  </a:cxn>
                  <a:cxn ang="0">
                    <a:pos x="49" y="36"/>
                  </a:cxn>
                  <a:cxn ang="0">
                    <a:pos x="43" y="43"/>
                  </a:cxn>
                  <a:cxn ang="0">
                    <a:pos x="34" y="49"/>
                  </a:cxn>
                  <a:cxn ang="0">
                    <a:pos x="25" y="51"/>
                  </a:cxn>
                  <a:cxn ang="0">
                    <a:pos x="25" y="51"/>
                  </a:cxn>
                  <a:cxn ang="0">
                    <a:pos x="16" y="49"/>
                  </a:cxn>
                  <a:cxn ang="0">
                    <a:pos x="7" y="43"/>
                  </a:cxn>
                  <a:cxn ang="0">
                    <a:pos x="1" y="36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1" y="16"/>
                  </a:cxn>
                  <a:cxn ang="0">
                    <a:pos x="7" y="7"/>
                  </a:cxn>
                  <a:cxn ang="0">
                    <a:pos x="16" y="2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50" h="51">
                    <a:moveTo>
                      <a:pt x="25" y="0"/>
                    </a:moveTo>
                    <a:lnTo>
                      <a:pt x="25" y="0"/>
                    </a:lnTo>
                    <a:lnTo>
                      <a:pt x="34" y="2"/>
                    </a:lnTo>
                    <a:lnTo>
                      <a:pt x="43" y="7"/>
                    </a:lnTo>
                    <a:lnTo>
                      <a:pt x="49" y="16"/>
                    </a:lnTo>
                    <a:lnTo>
                      <a:pt x="50" y="25"/>
                    </a:lnTo>
                    <a:lnTo>
                      <a:pt x="50" y="25"/>
                    </a:lnTo>
                    <a:lnTo>
                      <a:pt x="49" y="36"/>
                    </a:lnTo>
                    <a:lnTo>
                      <a:pt x="43" y="43"/>
                    </a:lnTo>
                    <a:lnTo>
                      <a:pt x="34" y="49"/>
                    </a:lnTo>
                    <a:lnTo>
                      <a:pt x="25" y="51"/>
                    </a:lnTo>
                    <a:lnTo>
                      <a:pt x="25" y="51"/>
                    </a:lnTo>
                    <a:lnTo>
                      <a:pt x="16" y="49"/>
                    </a:lnTo>
                    <a:lnTo>
                      <a:pt x="7" y="43"/>
                    </a:lnTo>
                    <a:lnTo>
                      <a:pt x="1" y="3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" y="16"/>
                    </a:lnTo>
                    <a:lnTo>
                      <a:pt x="7" y="7"/>
                    </a:lnTo>
                    <a:lnTo>
                      <a:pt x="16" y="2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  <p:sp>
            <p:nvSpPr>
              <p:cNvPr id="27" name="Freeform 72"/>
              <p:cNvSpPr>
                <a:spLocks noEditPoints="1"/>
              </p:cNvSpPr>
              <p:nvPr/>
            </p:nvSpPr>
            <p:spPr bwMode="auto">
              <a:xfrm>
                <a:off x="3386647" y="802411"/>
                <a:ext cx="172336" cy="311450"/>
              </a:xfrm>
              <a:custGeom>
                <a:avLst/>
                <a:gdLst/>
                <a:ahLst/>
                <a:cxnLst>
                  <a:cxn ang="0">
                    <a:pos x="158" y="94"/>
                  </a:cxn>
                  <a:cxn ang="0">
                    <a:pos x="141" y="69"/>
                  </a:cxn>
                  <a:cxn ang="0">
                    <a:pos x="134" y="63"/>
                  </a:cxn>
                  <a:cxn ang="0">
                    <a:pos x="130" y="60"/>
                  </a:cxn>
                  <a:cxn ang="0">
                    <a:pos x="123" y="58"/>
                  </a:cxn>
                  <a:cxn ang="0">
                    <a:pos x="100" y="54"/>
                  </a:cxn>
                  <a:cxn ang="0">
                    <a:pos x="67" y="58"/>
                  </a:cxn>
                  <a:cxn ang="0">
                    <a:pos x="63" y="58"/>
                  </a:cxn>
                  <a:cxn ang="0">
                    <a:pos x="61" y="58"/>
                  </a:cxn>
                  <a:cxn ang="0">
                    <a:pos x="61" y="58"/>
                  </a:cxn>
                  <a:cxn ang="0">
                    <a:pos x="34" y="56"/>
                  </a:cxn>
                  <a:cxn ang="0">
                    <a:pos x="27" y="40"/>
                  </a:cxn>
                  <a:cxn ang="0">
                    <a:pos x="23" y="23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12" y="2"/>
                  </a:cxn>
                  <a:cxn ang="0">
                    <a:pos x="14" y="14"/>
                  </a:cxn>
                  <a:cxn ang="0">
                    <a:pos x="9" y="14"/>
                  </a:cxn>
                  <a:cxn ang="0">
                    <a:pos x="2" y="22"/>
                  </a:cxn>
                  <a:cxn ang="0">
                    <a:pos x="0" y="29"/>
                  </a:cxn>
                  <a:cxn ang="0">
                    <a:pos x="11" y="60"/>
                  </a:cxn>
                  <a:cxn ang="0">
                    <a:pos x="14" y="70"/>
                  </a:cxn>
                  <a:cxn ang="0">
                    <a:pos x="22" y="76"/>
                  </a:cxn>
                  <a:cxn ang="0">
                    <a:pos x="40" y="81"/>
                  </a:cxn>
                  <a:cxn ang="0">
                    <a:pos x="60" y="83"/>
                  </a:cxn>
                  <a:cxn ang="0">
                    <a:pos x="60" y="92"/>
                  </a:cxn>
                  <a:cxn ang="0">
                    <a:pos x="60" y="286"/>
                  </a:cxn>
                  <a:cxn ang="0">
                    <a:pos x="61" y="292"/>
                  </a:cxn>
                  <a:cxn ang="0">
                    <a:pos x="69" y="299"/>
                  </a:cxn>
                  <a:cxn ang="0">
                    <a:pos x="74" y="301"/>
                  </a:cxn>
                  <a:cxn ang="0">
                    <a:pos x="85" y="295"/>
                  </a:cxn>
                  <a:cxn ang="0">
                    <a:pos x="89" y="286"/>
                  </a:cxn>
                  <a:cxn ang="0">
                    <a:pos x="89" y="185"/>
                  </a:cxn>
                  <a:cxn ang="0">
                    <a:pos x="90" y="179"/>
                  </a:cxn>
                  <a:cxn ang="0">
                    <a:pos x="94" y="179"/>
                  </a:cxn>
                  <a:cxn ang="0">
                    <a:pos x="100" y="181"/>
                  </a:cxn>
                  <a:cxn ang="0">
                    <a:pos x="100" y="286"/>
                  </a:cxn>
                  <a:cxn ang="0">
                    <a:pos x="101" y="292"/>
                  </a:cxn>
                  <a:cxn ang="0">
                    <a:pos x="109" y="299"/>
                  </a:cxn>
                  <a:cxn ang="0">
                    <a:pos x="114" y="301"/>
                  </a:cxn>
                  <a:cxn ang="0">
                    <a:pos x="125" y="295"/>
                  </a:cxn>
                  <a:cxn ang="0">
                    <a:pos x="129" y="286"/>
                  </a:cxn>
                  <a:cxn ang="0">
                    <a:pos x="129" y="174"/>
                  </a:cxn>
                  <a:cxn ang="0">
                    <a:pos x="136" y="167"/>
                  </a:cxn>
                  <a:cxn ang="0">
                    <a:pos x="150" y="152"/>
                  </a:cxn>
                  <a:cxn ang="0">
                    <a:pos x="156" y="143"/>
                  </a:cxn>
                  <a:cxn ang="0">
                    <a:pos x="163" y="125"/>
                  </a:cxn>
                  <a:cxn ang="0">
                    <a:pos x="165" y="119"/>
                  </a:cxn>
                  <a:cxn ang="0">
                    <a:pos x="161" y="107"/>
                  </a:cxn>
                  <a:cxn ang="0">
                    <a:pos x="158" y="94"/>
                  </a:cxn>
                  <a:cxn ang="0">
                    <a:pos x="139" y="119"/>
                  </a:cxn>
                  <a:cxn ang="0">
                    <a:pos x="134" y="130"/>
                  </a:cxn>
                  <a:cxn ang="0">
                    <a:pos x="129" y="92"/>
                  </a:cxn>
                  <a:cxn ang="0">
                    <a:pos x="136" y="105"/>
                  </a:cxn>
                  <a:cxn ang="0">
                    <a:pos x="141" y="118"/>
                  </a:cxn>
                  <a:cxn ang="0">
                    <a:pos x="139" y="119"/>
                  </a:cxn>
                  <a:cxn ang="0">
                    <a:pos x="141" y="118"/>
                  </a:cxn>
                </a:cxnLst>
                <a:rect l="0" t="0" r="r" b="b"/>
                <a:pathLst>
                  <a:path w="165" h="301">
                    <a:moveTo>
                      <a:pt x="158" y="94"/>
                    </a:moveTo>
                    <a:lnTo>
                      <a:pt x="158" y="94"/>
                    </a:lnTo>
                    <a:lnTo>
                      <a:pt x="147" y="78"/>
                    </a:lnTo>
                    <a:lnTo>
                      <a:pt x="141" y="69"/>
                    </a:lnTo>
                    <a:lnTo>
                      <a:pt x="134" y="63"/>
                    </a:lnTo>
                    <a:lnTo>
                      <a:pt x="134" y="63"/>
                    </a:lnTo>
                    <a:lnTo>
                      <a:pt x="130" y="61"/>
                    </a:lnTo>
                    <a:lnTo>
                      <a:pt x="130" y="60"/>
                    </a:lnTo>
                    <a:lnTo>
                      <a:pt x="130" y="60"/>
                    </a:lnTo>
                    <a:lnTo>
                      <a:pt x="123" y="58"/>
                    </a:lnTo>
                    <a:lnTo>
                      <a:pt x="116" y="56"/>
                    </a:lnTo>
                    <a:lnTo>
                      <a:pt x="100" y="54"/>
                    </a:lnTo>
                    <a:lnTo>
                      <a:pt x="81" y="56"/>
                    </a:lnTo>
                    <a:lnTo>
                      <a:pt x="67" y="58"/>
                    </a:lnTo>
                    <a:lnTo>
                      <a:pt x="67" y="58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47" y="58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27" y="40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9" y="14"/>
                    </a:lnTo>
                    <a:lnTo>
                      <a:pt x="3" y="18"/>
                    </a:lnTo>
                    <a:lnTo>
                      <a:pt x="2" y="22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45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4" y="70"/>
                    </a:lnTo>
                    <a:lnTo>
                      <a:pt x="16" y="74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40" y="81"/>
                    </a:lnTo>
                    <a:lnTo>
                      <a:pt x="49" y="83"/>
                    </a:lnTo>
                    <a:lnTo>
                      <a:pt x="60" y="83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60" y="181"/>
                    </a:lnTo>
                    <a:lnTo>
                      <a:pt x="60" y="286"/>
                    </a:lnTo>
                    <a:lnTo>
                      <a:pt x="60" y="286"/>
                    </a:lnTo>
                    <a:lnTo>
                      <a:pt x="61" y="292"/>
                    </a:lnTo>
                    <a:lnTo>
                      <a:pt x="63" y="295"/>
                    </a:lnTo>
                    <a:lnTo>
                      <a:pt x="69" y="299"/>
                    </a:lnTo>
                    <a:lnTo>
                      <a:pt x="74" y="301"/>
                    </a:lnTo>
                    <a:lnTo>
                      <a:pt x="74" y="301"/>
                    </a:lnTo>
                    <a:lnTo>
                      <a:pt x="80" y="299"/>
                    </a:lnTo>
                    <a:lnTo>
                      <a:pt x="85" y="295"/>
                    </a:lnTo>
                    <a:lnTo>
                      <a:pt x="89" y="292"/>
                    </a:lnTo>
                    <a:lnTo>
                      <a:pt x="89" y="286"/>
                    </a:lnTo>
                    <a:lnTo>
                      <a:pt x="89" y="185"/>
                    </a:lnTo>
                    <a:lnTo>
                      <a:pt x="89" y="185"/>
                    </a:lnTo>
                    <a:lnTo>
                      <a:pt x="90" y="181"/>
                    </a:lnTo>
                    <a:lnTo>
                      <a:pt x="90" y="179"/>
                    </a:lnTo>
                    <a:lnTo>
                      <a:pt x="94" y="179"/>
                    </a:lnTo>
                    <a:lnTo>
                      <a:pt x="94" y="179"/>
                    </a:lnTo>
                    <a:lnTo>
                      <a:pt x="98" y="179"/>
                    </a:lnTo>
                    <a:lnTo>
                      <a:pt x="100" y="181"/>
                    </a:lnTo>
                    <a:lnTo>
                      <a:pt x="100" y="185"/>
                    </a:lnTo>
                    <a:lnTo>
                      <a:pt x="100" y="286"/>
                    </a:lnTo>
                    <a:lnTo>
                      <a:pt x="100" y="286"/>
                    </a:lnTo>
                    <a:lnTo>
                      <a:pt x="101" y="292"/>
                    </a:lnTo>
                    <a:lnTo>
                      <a:pt x="103" y="295"/>
                    </a:lnTo>
                    <a:lnTo>
                      <a:pt x="109" y="299"/>
                    </a:lnTo>
                    <a:lnTo>
                      <a:pt x="114" y="301"/>
                    </a:lnTo>
                    <a:lnTo>
                      <a:pt x="114" y="301"/>
                    </a:lnTo>
                    <a:lnTo>
                      <a:pt x="119" y="299"/>
                    </a:lnTo>
                    <a:lnTo>
                      <a:pt x="125" y="295"/>
                    </a:lnTo>
                    <a:lnTo>
                      <a:pt x="127" y="292"/>
                    </a:lnTo>
                    <a:lnTo>
                      <a:pt x="129" y="286"/>
                    </a:lnTo>
                    <a:lnTo>
                      <a:pt x="129" y="188"/>
                    </a:lnTo>
                    <a:lnTo>
                      <a:pt x="129" y="174"/>
                    </a:lnTo>
                    <a:lnTo>
                      <a:pt x="129" y="174"/>
                    </a:lnTo>
                    <a:lnTo>
                      <a:pt x="136" y="167"/>
                    </a:lnTo>
                    <a:lnTo>
                      <a:pt x="143" y="159"/>
                    </a:lnTo>
                    <a:lnTo>
                      <a:pt x="150" y="152"/>
                    </a:lnTo>
                    <a:lnTo>
                      <a:pt x="156" y="143"/>
                    </a:lnTo>
                    <a:lnTo>
                      <a:pt x="156" y="143"/>
                    </a:lnTo>
                    <a:lnTo>
                      <a:pt x="161" y="130"/>
                    </a:lnTo>
                    <a:lnTo>
                      <a:pt x="163" y="125"/>
                    </a:lnTo>
                    <a:lnTo>
                      <a:pt x="165" y="119"/>
                    </a:lnTo>
                    <a:lnTo>
                      <a:pt x="165" y="119"/>
                    </a:lnTo>
                    <a:lnTo>
                      <a:pt x="165" y="112"/>
                    </a:lnTo>
                    <a:lnTo>
                      <a:pt x="161" y="107"/>
                    </a:lnTo>
                    <a:lnTo>
                      <a:pt x="158" y="94"/>
                    </a:lnTo>
                    <a:lnTo>
                      <a:pt x="158" y="94"/>
                    </a:lnTo>
                    <a:close/>
                    <a:moveTo>
                      <a:pt x="139" y="119"/>
                    </a:moveTo>
                    <a:lnTo>
                      <a:pt x="139" y="119"/>
                    </a:lnTo>
                    <a:lnTo>
                      <a:pt x="134" y="130"/>
                    </a:lnTo>
                    <a:lnTo>
                      <a:pt x="134" y="130"/>
                    </a:lnTo>
                    <a:lnTo>
                      <a:pt x="129" y="141"/>
                    </a:lnTo>
                    <a:lnTo>
                      <a:pt x="129" y="92"/>
                    </a:lnTo>
                    <a:lnTo>
                      <a:pt x="129" y="92"/>
                    </a:lnTo>
                    <a:lnTo>
                      <a:pt x="136" y="105"/>
                    </a:lnTo>
                    <a:lnTo>
                      <a:pt x="141" y="118"/>
                    </a:lnTo>
                    <a:lnTo>
                      <a:pt x="141" y="118"/>
                    </a:lnTo>
                    <a:lnTo>
                      <a:pt x="139" y="119"/>
                    </a:lnTo>
                    <a:lnTo>
                      <a:pt x="139" y="119"/>
                    </a:lnTo>
                    <a:close/>
                    <a:moveTo>
                      <a:pt x="141" y="118"/>
                    </a:moveTo>
                    <a:lnTo>
                      <a:pt x="141" y="11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  <p:sp>
            <p:nvSpPr>
              <p:cNvPr id="28" name="Freeform 73"/>
              <p:cNvSpPr/>
              <p:nvPr/>
            </p:nvSpPr>
            <p:spPr bwMode="auto">
              <a:xfrm>
                <a:off x="3386647" y="802411"/>
                <a:ext cx="172336" cy="311450"/>
              </a:xfrm>
              <a:custGeom>
                <a:avLst/>
                <a:gdLst/>
                <a:ahLst/>
                <a:cxnLst>
                  <a:cxn ang="0">
                    <a:pos x="158" y="94"/>
                  </a:cxn>
                  <a:cxn ang="0">
                    <a:pos x="141" y="69"/>
                  </a:cxn>
                  <a:cxn ang="0">
                    <a:pos x="134" y="63"/>
                  </a:cxn>
                  <a:cxn ang="0">
                    <a:pos x="130" y="60"/>
                  </a:cxn>
                  <a:cxn ang="0">
                    <a:pos x="123" y="58"/>
                  </a:cxn>
                  <a:cxn ang="0">
                    <a:pos x="100" y="54"/>
                  </a:cxn>
                  <a:cxn ang="0">
                    <a:pos x="67" y="58"/>
                  </a:cxn>
                  <a:cxn ang="0">
                    <a:pos x="63" y="58"/>
                  </a:cxn>
                  <a:cxn ang="0">
                    <a:pos x="61" y="58"/>
                  </a:cxn>
                  <a:cxn ang="0">
                    <a:pos x="61" y="58"/>
                  </a:cxn>
                  <a:cxn ang="0">
                    <a:pos x="34" y="56"/>
                  </a:cxn>
                  <a:cxn ang="0">
                    <a:pos x="27" y="40"/>
                  </a:cxn>
                  <a:cxn ang="0">
                    <a:pos x="23" y="23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12" y="2"/>
                  </a:cxn>
                  <a:cxn ang="0">
                    <a:pos x="14" y="14"/>
                  </a:cxn>
                  <a:cxn ang="0">
                    <a:pos x="9" y="14"/>
                  </a:cxn>
                  <a:cxn ang="0">
                    <a:pos x="2" y="22"/>
                  </a:cxn>
                  <a:cxn ang="0">
                    <a:pos x="0" y="29"/>
                  </a:cxn>
                  <a:cxn ang="0">
                    <a:pos x="11" y="60"/>
                  </a:cxn>
                  <a:cxn ang="0">
                    <a:pos x="14" y="70"/>
                  </a:cxn>
                  <a:cxn ang="0">
                    <a:pos x="22" y="76"/>
                  </a:cxn>
                  <a:cxn ang="0">
                    <a:pos x="40" y="81"/>
                  </a:cxn>
                  <a:cxn ang="0">
                    <a:pos x="60" y="83"/>
                  </a:cxn>
                  <a:cxn ang="0">
                    <a:pos x="60" y="92"/>
                  </a:cxn>
                  <a:cxn ang="0">
                    <a:pos x="60" y="286"/>
                  </a:cxn>
                  <a:cxn ang="0">
                    <a:pos x="61" y="292"/>
                  </a:cxn>
                  <a:cxn ang="0">
                    <a:pos x="69" y="299"/>
                  </a:cxn>
                  <a:cxn ang="0">
                    <a:pos x="74" y="301"/>
                  </a:cxn>
                  <a:cxn ang="0">
                    <a:pos x="85" y="295"/>
                  </a:cxn>
                  <a:cxn ang="0">
                    <a:pos x="89" y="286"/>
                  </a:cxn>
                  <a:cxn ang="0">
                    <a:pos x="89" y="185"/>
                  </a:cxn>
                  <a:cxn ang="0">
                    <a:pos x="90" y="179"/>
                  </a:cxn>
                  <a:cxn ang="0">
                    <a:pos x="94" y="179"/>
                  </a:cxn>
                  <a:cxn ang="0">
                    <a:pos x="100" y="181"/>
                  </a:cxn>
                  <a:cxn ang="0">
                    <a:pos x="100" y="286"/>
                  </a:cxn>
                  <a:cxn ang="0">
                    <a:pos x="101" y="292"/>
                  </a:cxn>
                  <a:cxn ang="0">
                    <a:pos x="109" y="299"/>
                  </a:cxn>
                  <a:cxn ang="0">
                    <a:pos x="114" y="301"/>
                  </a:cxn>
                  <a:cxn ang="0">
                    <a:pos x="125" y="295"/>
                  </a:cxn>
                  <a:cxn ang="0">
                    <a:pos x="129" y="286"/>
                  </a:cxn>
                  <a:cxn ang="0">
                    <a:pos x="129" y="174"/>
                  </a:cxn>
                  <a:cxn ang="0">
                    <a:pos x="136" y="167"/>
                  </a:cxn>
                  <a:cxn ang="0">
                    <a:pos x="150" y="152"/>
                  </a:cxn>
                  <a:cxn ang="0">
                    <a:pos x="156" y="143"/>
                  </a:cxn>
                  <a:cxn ang="0">
                    <a:pos x="163" y="125"/>
                  </a:cxn>
                  <a:cxn ang="0">
                    <a:pos x="165" y="119"/>
                  </a:cxn>
                  <a:cxn ang="0">
                    <a:pos x="161" y="107"/>
                  </a:cxn>
                  <a:cxn ang="0">
                    <a:pos x="158" y="94"/>
                  </a:cxn>
                </a:cxnLst>
                <a:rect l="0" t="0" r="r" b="b"/>
                <a:pathLst>
                  <a:path w="165" h="301">
                    <a:moveTo>
                      <a:pt x="158" y="94"/>
                    </a:moveTo>
                    <a:lnTo>
                      <a:pt x="158" y="94"/>
                    </a:lnTo>
                    <a:lnTo>
                      <a:pt x="147" y="78"/>
                    </a:lnTo>
                    <a:lnTo>
                      <a:pt x="141" y="69"/>
                    </a:lnTo>
                    <a:lnTo>
                      <a:pt x="134" y="63"/>
                    </a:lnTo>
                    <a:lnTo>
                      <a:pt x="134" y="63"/>
                    </a:lnTo>
                    <a:lnTo>
                      <a:pt x="130" y="61"/>
                    </a:lnTo>
                    <a:lnTo>
                      <a:pt x="130" y="60"/>
                    </a:lnTo>
                    <a:lnTo>
                      <a:pt x="130" y="60"/>
                    </a:lnTo>
                    <a:lnTo>
                      <a:pt x="123" y="58"/>
                    </a:lnTo>
                    <a:lnTo>
                      <a:pt x="116" y="56"/>
                    </a:lnTo>
                    <a:lnTo>
                      <a:pt x="100" y="54"/>
                    </a:lnTo>
                    <a:lnTo>
                      <a:pt x="81" y="56"/>
                    </a:lnTo>
                    <a:lnTo>
                      <a:pt x="67" y="58"/>
                    </a:lnTo>
                    <a:lnTo>
                      <a:pt x="67" y="58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47" y="58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27" y="40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9" y="14"/>
                    </a:lnTo>
                    <a:lnTo>
                      <a:pt x="3" y="18"/>
                    </a:lnTo>
                    <a:lnTo>
                      <a:pt x="2" y="22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45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4" y="70"/>
                    </a:lnTo>
                    <a:lnTo>
                      <a:pt x="16" y="74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40" y="81"/>
                    </a:lnTo>
                    <a:lnTo>
                      <a:pt x="49" y="83"/>
                    </a:lnTo>
                    <a:lnTo>
                      <a:pt x="60" y="83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60" y="181"/>
                    </a:lnTo>
                    <a:lnTo>
                      <a:pt x="60" y="286"/>
                    </a:lnTo>
                    <a:lnTo>
                      <a:pt x="60" y="286"/>
                    </a:lnTo>
                    <a:lnTo>
                      <a:pt x="61" y="292"/>
                    </a:lnTo>
                    <a:lnTo>
                      <a:pt x="63" y="295"/>
                    </a:lnTo>
                    <a:lnTo>
                      <a:pt x="69" y="299"/>
                    </a:lnTo>
                    <a:lnTo>
                      <a:pt x="74" y="301"/>
                    </a:lnTo>
                    <a:lnTo>
                      <a:pt x="74" y="301"/>
                    </a:lnTo>
                    <a:lnTo>
                      <a:pt x="80" y="299"/>
                    </a:lnTo>
                    <a:lnTo>
                      <a:pt x="85" y="295"/>
                    </a:lnTo>
                    <a:lnTo>
                      <a:pt x="89" y="292"/>
                    </a:lnTo>
                    <a:lnTo>
                      <a:pt x="89" y="286"/>
                    </a:lnTo>
                    <a:lnTo>
                      <a:pt x="89" y="185"/>
                    </a:lnTo>
                    <a:lnTo>
                      <a:pt x="89" y="185"/>
                    </a:lnTo>
                    <a:lnTo>
                      <a:pt x="90" y="181"/>
                    </a:lnTo>
                    <a:lnTo>
                      <a:pt x="90" y="179"/>
                    </a:lnTo>
                    <a:lnTo>
                      <a:pt x="94" y="179"/>
                    </a:lnTo>
                    <a:lnTo>
                      <a:pt x="94" y="179"/>
                    </a:lnTo>
                    <a:lnTo>
                      <a:pt x="98" y="179"/>
                    </a:lnTo>
                    <a:lnTo>
                      <a:pt x="100" y="181"/>
                    </a:lnTo>
                    <a:lnTo>
                      <a:pt x="100" y="185"/>
                    </a:lnTo>
                    <a:lnTo>
                      <a:pt x="100" y="286"/>
                    </a:lnTo>
                    <a:lnTo>
                      <a:pt x="100" y="286"/>
                    </a:lnTo>
                    <a:lnTo>
                      <a:pt x="101" y="292"/>
                    </a:lnTo>
                    <a:lnTo>
                      <a:pt x="103" y="295"/>
                    </a:lnTo>
                    <a:lnTo>
                      <a:pt x="109" y="299"/>
                    </a:lnTo>
                    <a:lnTo>
                      <a:pt x="114" y="301"/>
                    </a:lnTo>
                    <a:lnTo>
                      <a:pt x="114" y="301"/>
                    </a:lnTo>
                    <a:lnTo>
                      <a:pt x="119" y="299"/>
                    </a:lnTo>
                    <a:lnTo>
                      <a:pt x="125" y="295"/>
                    </a:lnTo>
                    <a:lnTo>
                      <a:pt x="127" y="292"/>
                    </a:lnTo>
                    <a:lnTo>
                      <a:pt x="129" y="286"/>
                    </a:lnTo>
                    <a:lnTo>
                      <a:pt x="129" y="188"/>
                    </a:lnTo>
                    <a:lnTo>
                      <a:pt x="129" y="174"/>
                    </a:lnTo>
                    <a:lnTo>
                      <a:pt x="129" y="174"/>
                    </a:lnTo>
                    <a:lnTo>
                      <a:pt x="136" y="167"/>
                    </a:lnTo>
                    <a:lnTo>
                      <a:pt x="143" y="159"/>
                    </a:lnTo>
                    <a:lnTo>
                      <a:pt x="150" y="152"/>
                    </a:lnTo>
                    <a:lnTo>
                      <a:pt x="156" y="143"/>
                    </a:lnTo>
                    <a:lnTo>
                      <a:pt x="156" y="143"/>
                    </a:lnTo>
                    <a:lnTo>
                      <a:pt x="161" y="130"/>
                    </a:lnTo>
                    <a:lnTo>
                      <a:pt x="163" y="125"/>
                    </a:lnTo>
                    <a:lnTo>
                      <a:pt x="165" y="119"/>
                    </a:lnTo>
                    <a:lnTo>
                      <a:pt x="165" y="119"/>
                    </a:lnTo>
                    <a:lnTo>
                      <a:pt x="165" y="112"/>
                    </a:lnTo>
                    <a:lnTo>
                      <a:pt x="161" y="107"/>
                    </a:lnTo>
                    <a:lnTo>
                      <a:pt x="158" y="94"/>
                    </a:lnTo>
                    <a:lnTo>
                      <a:pt x="158" y="94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  <p:sp>
            <p:nvSpPr>
              <p:cNvPr id="29" name="Freeform 74"/>
              <p:cNvSpPr/>
              <p:nvPr/>
            </p:nvSpPr>
            <p:spPr bwMode="auto">
              <a:xfrm>
                <a:off x="3521609" y="897922"/>
                <a:ext cx="12458" cy="51909"/>
              </a:xfrm>
              <a:custGeom>
                <a:avLst/>
                <a:gdLst/>
                <a:ahLst/>
                <a:cxnLst>
                  <a:cxn ang="0">
                    <a:pos x="10" y="27"/>
                  </a:cxn>
                  <a:cxn ang="0">
                    <a:pos x="10" y="27"/>
                  </a:cxn>
                  <a:cxn ang="0">
                    <a:pos x="5" y="38"/>
                  </a:cxn>
                  <a:cxn ang="0">
                    <a:pos x="5" y="38"/>
                  </a:cxn>
                  <a:cxn ang="0">
                    <a:pos x="0" y="49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13"/>
                  </a:cxn>
                  <a:cxn ang="0">
                    <a:pos x="12" y="26"/>
                  </a:cxn>
                  <a:cxn ang="0">
                    <a:pos x="12" y="26"/>
                  </a:cxn>
                  <a:cxn ang="0">
                    <a:pos x="10" y="27"/>
                  </a:cxn>
                  <a:cxn ang="0">
                    <a:pos x="10" y="27"/>
                  </a:cxn>
                </a:cxnLst>
                <a:rect l="0" t="0" r="r" b="b"/>
                <a:pathLst>
                  <a:path w="12" h="49">
                    <a:moveTo>
                      <a:pt x="10" y="27"/>
                    </a:moveTo>
                    <a:lnTo>
                      <a:pt x="10" y="27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0" y="4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13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0" y="27"/>
                    </a:lnTo>
                    <a:lnTo>
                      <a:pt x="10" y="27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  <p:sp>
            <p:nvSpPr>
              <p:cNvPr id="30" name="Line 75"/>
              <p:cNvSpPr>
                <a:spLocks noChangeShapeType="1"/>
              </p:cNvSpPr>
              <p:nvPr/>
            </p:nvSpPr>
            <p:spPr bwMode="auto">
              <a:xfrm>
                <a:off x="3534067" y="924914"/>
                <a:ext cx="2077" cy="2077"/>
              </a:xfrm>
              <a:prstGeom prst="lin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2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2.4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解决方案</a:t>
            </a:r>
            <a:endParaRPr lang="en-US" altLang="zh-CN" sz="2965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571462" y="1464286"/>
            <a:ext cx="11049077" cy="3998078"/>
            <a:chOff x="571462" y="1696515"/>
            <a:chExt cx="11049077" cy="3998078"/>
          </a:xfrm>
        </p:grpSpPr>
        <p:cxnSp>
          <p:nvCxnSpPr>
            <p:cNvPr id="3" name="Straight Connector 47"/>
            <p:cNvCxnSpPr/>
            <p:nvPr/>
          </p:nvCxnSpPr>
          <p:spPr>
            <a:xfrm>
              <a:off x="571462" y="3077278"/>
              <a:ext cx="11049077" cy="2117"/>
            </a:xfrm>
            <a:prstGeom prst="line">
              <a:avLst/>
            </a:prstGeom>
            <a:ln>
              <a:solidFill>
                <a:srgbClr val="1941B1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Oval 65"/>
            <p:cNvSpPr/>
            <p:nvPr/>
          </p:nvSpPr>
          <p:spPr>
            <a:xfrm>
              <a:off x="9620275" y="2306728"/>
              <a:ext cx="1541098" cy="1541099"/>
            </a:xfrm>
            <a:prstGeom prst="ellipse">
              <a:avLst/>
            </a:prstGeom>
            <a:solidFill>
              <a:schemeClr val="bg1">
                <a:alpha val="99000"/>
              </a:schemeClr>
            </a:solidFill>
            <a:ln w="3175">
              <a:solidFill>
                <a:srgbClr val="C1CDED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Oval 51"/>
            <p:cNvSpPr/>
            <p:nvPr/>
          </p:nvSpPr>
          <p:spPr>
            <a:xfrm>
              <a:off x="9724626" y="2401063"/>
              <a:ext cx="1352429" cy="1352429"/>
            </a:xfrm>
            <a:prstGeom prst="ellipse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61"/>
            <p:cNvSpPr/>
            <p:nvPr/>
          </p:nvSpPr>
          <p:spPr>
            <a:xfrm>
              <a:off x="9334523" y="5048261"/>
              <a:ext cx="219076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2" name="Rectangle 62"/>
            <p:cNvSpPr/>
            <p:nvPr/>
          </p:nvSpPr>
          <p:spPr>
            <a:xfrm>
              <a:off x="9801821" y="457200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竞争对手</a:t>
              </a:r>
            </a:p>
          </p:txBody>
        </p:sp>
        <p:grpSp>
          <p:nvGrpSpPr>
            <p:cNvPr id="8" name="Group 43"/>
            <p:cNvGrpSpPr/>
            <p:nvPr/>
          </p:nvGrpSpPr>
          <p:grpSpPr>
            <a:xfrm>
              <a:off x="10200900" y="2637005"/>
              <a:ext cx="508483" cy="739381"/>
              <a:chOff x="4593571" y="3077031"/>
              <a:chExt cx="252168" cy="366676"/>
            </a:xfrm>
            <a:solidFill>
              <a:schemeClr val="bg1"/>
            </a:solidFill>
          </p:grpSpPr>
          <p:sp>
            <p:nvSpPr>
              <p:cNvPr id="9" name="AutoShape 30"/>
              <p:cNvSpPr/>
              <p:nvPr/>
            </p:nvSpPr>
            <p:spPr bwMode="auto">
              <a:xfrm>
                <a:off x="4593571" y="3077031"/>
                <a:ext cx="252168" cy="366676"/>
              </a:xfrm>
              <a:custGeom>
                <a:avLst/>
                <a:gdLst>
                  <a:gd name="T0" fmla="*/ 10383 w 20767"/>
                  <a:gd name="T1" fmla="*/ 10800 h 21600"/>
                  <a:gd name="T2" fmla="*/ 10383 w 20767"/>
                  <a:gd name="T3" fmla="*/ 10800 h 21600"/>
                  <a:gd name="T4" fmla="*/ 10383 w 20767"/>
                  <a:gd name="T5" fmla="*/ 10800 h 21600"/>
                  <a:gd name="T6" fmla="*/ 10383 w 20767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67" h="21600">
                    <a:moveTo>
                      <a:pt x="18566" y="16551"/>
                    </a:moveTo>
                    <a:cubicBezTo>
                      <a:pt x="17960" y="18284"/>
                      <a:pt x="17274" y="20249"/>
                      <a:pt x="9436" y="20249"/>
                    </a:cubicBezTo>
                    <a:cubicBezTo>
                      <a:pt x="4711" y="20249"/>
                      <a:pt x="1888" y="17809"/>
                      <a:pt x="1888" y="15451"/>
                    </a:cubicBezTo>
                    <a:cubicBezTo>
                      <a:pt x="1888" y="13645"/>
                      <a:pt x="2349" y="12161"/>
                      <a:pt x="2835" y="10591"/>
                    </a:cubicBezTo>
                    <a:cubicBezTo>
                      <a:pt x="3454" y="8600"/>
                      <a:pt x="4088" y="6563"/>
                      <a:pt x="3813" y="3868"/>
                    </a:cubicBezTo>
                    <a:cubicBezTo>
                      <a:pt x="6723" y="6750"/>
                      <a:pt x="7759" y="10567"/>
                      <a:pt x="7759" y="10567"/>
                    </a:cubicBezTo>
                    <a:cubicBezTo>
                      <a:pt x="7759" y="10567"/>
                      <a:pt x="10468" y="7846"/>
                      <a:pt x="11196" y="6582"/>
                    </a:cubicBezTo>
                    <a:cubicBezTo>
                      <a:pt x="11755" y="7395"/>
                      <a:pt x="12267" y="10124"/>
                      <a:pt x="12267" y="12825"/>
                    </a:cubicBezTo>
                    <a:cubicBezTo>
                      <a:pt x="12267" y="12825"/>
                      <a:pt x="14773" y="11347"/>
                      <a:pt x="16653" y="9127"/>
                    </a:cubicBezTo>
                    <a:cubicBezTo>
                      <a:pt x="18632" y="11666"/>
                      <a:pt x="19346" y="14320"/>
                      <a:pt x="18566" y="16551"/>
                    </a:cubicBezTo>
                    <a:moveTo>
                      <a:pt x="16041" y="6075"/>
                    </a:moveTo>
                    <a:cubicBezTo>
                      <a:pt x="15982" y="7879"/>
                      <a:pt x="14088" y="9404"/>
                      <a:pt x="14088" y="9404"/>
                    </a:cubicBezTo>
                    <a:cubicBezTo>
                      <a:pt x="14088" y="6046"/>
                      <a:pt x="10380" y="3375"/>
                      <a:pt x="10380" y="3375"/>
                    </a:cubicBezTo>
                    <a:cubicBezTo>
                      <a:pt x="10380" y="3375"/>
                      <a:pt x="10330" y="5373"/>
                      <a:pt x="8452" y="7389"/>
                    </a:cubicBezTo>
                    <a:cubicBezTo>
                      <a:pt x="6574" y="2686"/>
                      <a:pt x="938" y="0"/>
                      <a:pt x="938" y="0"/>
                    </a:cubicBezTo>
                    <a:cubicBezTo>
                      <a:pt x="3756" y="7389"/>
                      <a:pt x="0" y="10076"/>
                      <a:pt x="0" y="15451"/>
                    </a:cubicBezTo>
                    <a:cubicBezTo>
                      <a:pt x="0" y="18604"/>
                      <a:pt x="3730" y="21599"/>
                      <a:pt x="9436" y="21599"/>
                    </a:cubicBezTo>
                    <a:cubicBezTo>
                      <a:pt x="17888" y="21599"/>
                      <a:pt x="19523" y="19379"/>
                      <a:pt x="20396" y="16878"/>
                    </a:cubicBezTo>
                    <a:cubicBezTo>
                      <a:pt x="21599" y="13436"/>
                      <a:pt x="19797" y="9432"/>
                      <a:pt x="16041" y="60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0" name="AutoShape 31"/>
              <p:cNvSpPr/>
              <p:nvPr/>
            </p:nvSpPr>
            <p:spPr bwMode="auto">
              <a:xfrm>
                <a:off x="4639875" y="3237219"/>
                <a:ext cx="162063" cy="131403"/>
              </a:xfrm>
              <a:custGeom>
                <a:avLst/>
                <a:gdLst>
                  <a:gd name="T0" fmla="*/ 10641 w 21282"/>
                  <a:gd name="T1" fmla="*/ 10800 h 21600"/>
                  <a:gd name="T2" fmla="*/ 10641 w 21282"/>
                  <a:gd name="T3" fmla="*/ 10800 h 21600"/>
                  <a:gd name="T4" fmla="*/ 10641 w 21282"/>
                  <a:gd name="T5" fmla="*/ 10800 h 21600"/>
                  <a:gd name="T6" fmla="*/ 10641 w 21282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82" h="21600">
                    <a:moveTo>
                      <a:pt x="20698" y="5891"/>
                    </a:moveTo>
                    <a:lnTo>
                      <a:pt x="19424" y="7749"/>
                    </a:lnTo>
                    <a:cubicBezTo>
                      <a:pt x="17846" y="10064"/>
                      <a:pt x="16352" y="12259"/>
                      <a:pt x="12365" y="14784"/>
                    </a:cubicBezTo>
                    <a:cubicBezTo>
                      <a:pt x="11794" y="12631"/>
                      <a:pt x="11275" y="10259"/>
                      <a:pt x="11275" y="6631"/>
                    </a:cubicBezTo>
                    <a:lnTo>
                      <a:pt x="11275" y="3408"/>
                    </a:lnTo>
                    <a:lnTo>
                      <a:pt x="9000" y="7893"/>
                    </a:lnTo>
                    <a:cubicBezTo>
                      <a:pt x="8233" y="9421"/>
                      <a:pt x="7598" y="10690"/>
                      <a:pt x="6649" y="12373"/>
                    </a:cubicBezTo>
                    <a:cubicBezTo>
                      <a:pt x="5211" y="8296"/>
                      <a:pt x="4195" y="5281"/>
                      <a:pt x="3422" y="2545"/>
                    </a:cubicBezTo>
                    <a:lnTo>
                      <a:pt x="2705" y="0"/>
                    </a:lnTo>
                    <a:lnTo>
                      <a:pt x="1926" y="2847"/>
                    </a:lnTo>
                    <a:cubicBezTo>
                      <a:pt x="936" y="6469"/>
                      <a:pt x="0" y="9891"/>
                      <a:pt x="0" y="18771"/>
                    </a:cubicBezTo>
                    <a:cubicBezTo>
                      <a:pt x="0" y="19292"/>
                      <a:pt x="333" y="19714"/>
                      <a:pt x="749" y="19714"/>
                    </a:cubicBezTo>
                    <a:cubicBezTo>
                      <a:pt x="1162" y="19714"/>
                      <a:pt x="1499" y="19292"/>
                      <a:pt x="1499" y="18771"/>
                    </a:cubicBezTo>
                    <a:cubicBezTo>
                      <a:pt x="1499" y="11964"/>
                      <a:pt x="2037" y="8594"/>
                      <a:pt x="2758" y="5681"/>
                    </a:cubicBezTo>
                    <a:cubicBezTo>
                      <a:pt x="3537" y="8174"/>
                      <a:pt x="4520" y="11009"/>
                      <a:pt x="5812" y="14638"/>
                    </a:cubicBezTo>
                    <a:lnTo>
                      <a:pt x="6339" y="16117"/>
                    </a:lnTo>
                    <a:lnTo>
                      <a:pt x="7100" y="14811"/>
                    </a:lnTo>
                    <a:cubicBezTo>
                      <a:pt x="8344" y="12681"/>
                      <a:pt x="9085" y="11248"/>
                      <a:pt x="9896" y="9638"/>
                    </a:cubicBezTo>
                    <a:cubicBezTo>
                      <a:pt x="10133" y="12428"/>
                      <a:pt x="10681" y="14428"/>
                      <a:pt x="11223" y="16408"/>
                    </a:cubicBezTo>
                    <a:lnTo>
                      <a:pt x="11495" y="17404"/>
                    </a:lnTo>
                    <a:lnTo>
                      <a:pt x="12253" y="16953"/>
                    </a:lnTo>
                    <a:cubicBezTo>
                      <a:pt x="16306" y="14531"/>
                      <a:pt x="18203" y="12327"/>
                      <a:pt x="19708" y="10211"/>
                    </a:cubicBezTo>
                    <a:cubicBezTo>
                      <a:pt x="19942" y="13727"/>
                      <a:pt x="19573" y="17574"/>
                      <a:pt x="18698" y="20305"/>
                    </a:cubicBezTo>
                    <a:cubicBezTo>
                      <a:pt x="18543" y="20787"/>
                      <a:pt x="18730" y="21336"/>
                      <a:pt x="19114" y="21531"/>
                    </a:cubicBezTo>
                    <a:cubicBezTo>
                      <a:pt x="19204" y="21577"/>
                      <a:pt x="19301" y="21599"/>
                      <a:pt x="19395" y="21599"/>
                    </a:cubicBezTo>
                    <a:cubicBezTo>
                      <a:pt x="19690" y="21599"/>
                      <a:pt x="19972" y="21377"/>
                      <a:pt x="20089" y="21008"/>
                    </a:cubicBezTo>
                    <a:cubicBezTo>
                      <a:pt x="21251" y="17380"/>
                      <a:pt x="21600" y="12213"/>
                      <a:pt x="20976" y="7841"/>
                    </a:cubicBezTo>
                    <a:cubicBezTo>
                      <a:pt x="20976" y="7841"/>
                      <a:pt x="20698" y="5891"/>
                      <a:pt x="20698" y="589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14" name="Oval 64"/>
            <p:cNvSpPr/>
            <p:nvPr/>
          </p:nvSpPr>
          <p:spPr>
            <a:xfrm>
              <a:off x="3524232" y="2306728"/>
              <a:ext cx="1541098" cy="1541099"/>
            </a:xfrm>
            <a:prstGeom prst="ellipse">
              <a:avLst/>
            </a:prstGeom>
            <a:solidFill>
              <a:schemeClr val="bg1">
                <a:alpha val="99000"/>
              </a:schemeClr>
            </a:solidFill>
            <a:ln w="3175">
              <a:solidFill>
                <a:srgbClr val="C1CDED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Oval 49"/>
            <p:cNvSpPr/>
            <p:nvPr/>
          </p:nvSpPr>
          <p:spPr>
            <a:xfrm>
              <a:off x="3628583" y="2401063"/>
              <a:ext cx="1352429" cy="1352429"/>
            </a:xfrm>
            <a:prstGeom prst="ellipse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57"/>
            <p:cNvSpPr/>
            <p:nvPr/>
          </p:nvSpPr>
          <p:spPr>
            <a:xfrm>
              <a:off x="3238480" y="5048261"/>
              <a:ext cx="219076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4" name="Rectangle 58"/>
            <p:cNvSpPr/>
            <p:nvPr/>
          </p:nvSpPr>
          <p:spPr>
            <a:xfrm>
              <a:off x="3705778" y="457200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竞争对手</a:t>
              </a:r>
            </a:p>
          </p:txBody>
        </p:sp>
        <p:grpSp>
          <p:nvGrpSpPr>
            <p:cNvPr id="17" name="Group 45"/>
            <p:cNvGrpSpPr/>
            <p:nvPr/>
          </p:nvGrpSpPr>
          <p:grpSpPr>
            <a:xfrm>
              <a:off x="3970709" y="2637004"/>
              <a:ext cx="738120" cy="739387"/>
              <a:chOff x="3071802" y="3077031"/>
              <a:chExt cx="366050" cy="366677"/>
            </a:xfrm>
            <a:solidFill>
              <a:schemeClr val="bg1"/>
            </a:solidFill>
          </p:grpSpPr>
          <p:sp>
            <p:nvSpPr>
              <p:cNvPr id="18" name="AutoShape 33"/>
              <p:cNvSpPr/>
              <p:nvPr/>
            </p:nvSpPr>
            <p:spPr bwMode="auto">
              <a:xfrm>
                <a:off x="3071802" y="3214692"/>
                <a:ext cx="366050" cy="229016"/>
              </a:xfrm>
              <a:custGeom>
                <a:avLst/>
                <a:gdLst>
                  <a:gd name="T0" fmla="*/ 10752 w 21505"/>
                  <a:gd name="T1" fmla="*/ 10800 h 21600"/>
                  <a:gd name="T2" fmla="*/ 10752 w 21505"/>
                  <a:gd name="T3" fmla="*/ 10800 h 21600"/>
                  <a:gd name="T4" fmla="*/ 10752 w 21505"/>
                  <a:gd name="T5" fmla="*/ 10800 h 21600"/>
                  <a:gd name="T6" fmla="*/ 10752 w 21505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505" h="21600">
                    <a:moveTo>
                      <a:pt x="17472" y="17279"/>
                    </a:moveTo>
                    <a:lnTo>
                      <a:pt x="17472" y="18899"/>
                    </a:lnTo>
                    <a:cubicBezTo>
                      <a:pt x="17472" y="19198"/>
                      <a:pt x="17321" y="19439"/>
                      <a:pt x="17136" y="19439"/>
                    </a:cubicBezTo>
                    <a:lnTo>
                      <a:pt x="4368" y="19439"/>
                    </a:lnTo>
                    <a:cubicBezTo>
                      <a:pt x="4182" y="19439"/>
                      <a:pt x="4032" y="19198"/>
                      <a:pt x="4032" y="18899"/>
                    </a:cubicBezTo>
                    <a:lnTo>
                      <a:pt x="4032" y="17279"/>
                    </a:lnTo>
                    <a:lnTo>
                      <a:pt x="1344" y="12419"/>
                    </a:lnTo>
                    <a:cubicBezTo>
                      <a:pt x="1344" y="12121"/>
                      <a:pt x="1494" y="11879"/>
                      <a:pt x="1680" y="11879"/>
                    </a:cubicBezTo>
                    <a:lnTo>
                      <a:pt x="3360" y="11879"/>
                    </a:lnTo>
                    <a:lnTo>
                      <a:pt x="4032" y="11879"/>
                    </a:lnTo>
                    <a:lnTo>
                      <a:pt x="4704" y="11879"/>
                    </a:lnTo>
                    <a:lnTo>
                      <a:pt x="5376" y="11879"/>
                    </a:lnTo>
                    <a:lnTo>
                      <a:pt x="6048" y="11879"/>
                    </a:lnTo>
                    <a:lnTo>
                      <a:pt x="6720" y="11879"/>
                    </a:lnTo>
                    <a:lnTo>
                      <a:pt x="7392" y="11879"/>
                    </a:lnTo>
                    <a:lnTo>
                      <a:pt x="8064" y="11879"/>
                    </a:lnTo>
                    <a:lnTo>
                      <a:pt x="8736" y="11879"/>
                    </a:lnTo>
                    <a:lnTo>
                      <a:pt x="12768" y="11879"/>
                    </a:lnTo>
                    <a:lnTo>
                      <a:pt x="13440" y="11879"/>
                    </a:lnTo>
                    <a:lnTo>
                      <a:pt x="14112" y="11879"/>
                    </a:lnTo>
                    <a:lnTo>
                      <a:pt x="14784" y="11879"/>
                    </a:lnTo>
                    <a:lnTo>
                      <a:pt x="15456" y="11879"/>
                    </a:lnTo>
                    <a:lnTo>
                      <a:pt x="16128" y="11879"/>
                    </a:lnTo>
                    <a:lnTo>
                      <a:pt x="16800" y="11879"/>
                    </a:lnTo>
                    <a:lnTo>
                      <a:pt x="17472" y="11879"/>
                    </a:lnTo>
                    <a:lnTo>
                      <a:pt x="18144" y="11879"/>
                    </a:lnTo>
                    <a:lnTo>
                      <a:pt x="19824" y="11879"/>
                    </a:lnTo>
                    <a:cubicBezTo>
                      <a:pt x="20009" y="11879"/>
                      <a:pt x="20160" y="12121"/>
                      <a:pt x="20160" y="12419"/>
                    </a:cubicBezTo>
                    <a:cubicBezTo>
                      <a:pt x="20160" y="12419"/>
                      <a:pt x="17472" y="17279"/>
                      <a:pt x="17472" y="17279"/>
                    </a:cubicBezTo>
                    <a:close/>
                    <a:moveTo>
                      <a:pt x="10752" y="4320"/>
                    </a:moveTo>
                    <a:cubicBezTo>
                      <a:pt x="8625" y="4320"/>
                      <a:pt x="6826" y="6601"/>
                      <a:pt x="6246" y="9719"/>
                    </a:cubicBezTo>
                    <a:lnTo>
                      <a:pt x="5552" y="9719"/>
                    </a:lnTo>
                    <a:cubicBezTo>
                      <a:pt x="6152" y="6000"/>
                      <a:pt x="8252" y="3239"/>
                      <a:pt x="10752" y="3239"/>
                    </a:cubicBezTo>
                    <a:cubicBezTo>
                      <a:pt x="12934" y="3239"/>
                      <a:pt x="14813" y="5344"/>
                      <a:pt x="15654" y="8353"/>
                    </a:cubicBezTo>
                    <a:lnTo>
                      <a:pt x="15054" y="8835"/>
                    </a:lnTo>
                    <a:cubicBezTo>
                      <a:pt x="14323" y="6180"/>
                      <a:pt x="12671" y="4320"/>
                      <a:pt x="10752" y="4320"/>
                    </a:cubicBezTo>
                    <a:moveTo>
                      <a:pt x="10752" y="8639"/>
                    </a:moveTo>
                    <a:cubicBezTo>
                      <a:pt x="10158" y="8639"/>
                      <a:pt x="9630" y="9061"/>
                      <a:pt x="9260" y="9719"/>
                    </a:cubicBezTo>
                    <a:lnTo>
                      <a:pt x="8437" y="9719"/>
                    </a:lnTo>
                    <a:cubicBezTo>
                      <a:pt x="8904" y="8435"/>
                      <a:pt x="9761" y="7560"/>
                      <a:pt x="10752" y="7560"/>
                    </a:cubicBezTo>
                    <a:cubicBezTo>
                      <a:pt x="11742" y="7560"/>
                      <a:pt x="12600" y="8435"/>
                      <a:pt x="13066" y="9719"/>
                    </a:cubicBezTo>
                    <a:lnTo>
                      <a:pt x="12244" y="9719"/>
                    </a:lnTo>
                    <a:cubicBezTo>
                      <a:pt x="11874" y="9061"/>
                      <a:pt x="11345" y="8639"/>
                      <a:pt x="10752" y="8639"/>
                    </a:cubicBezTo>
                    <a:moveTo>
                      <a:pt x="13827" y="9719"/>
                    </a:moveTo>
                    <a:cubicBezTo>
                      <a:pt x="13307" y="7816"/>
                      <a:pt x="12126" y="6479"/>
                      <a:pt x="10752" y="6479"/>
                    </a:cubicBezTo>
                    <a:cubicBezTo>
                      <a:pt x="9378" y="6479"/>
                      <a:pt x="8197" y="7816"/>
                      <a:pt x="7676" y="9719"/>
                    </a:cubicBezTo>
                    <a:lnTo>
                      <a:pt x="6955" y="9719"/>
                    </a:lnTo>
                    <a:cubicBezTo>
                      <a:pt x="7510" y="7207"/>
                      <a:pt x="9001" y="5400"/>
                      <a:pt x="10752" y="5400"/>
                    </a:cubicBezTo>
                    <a:cubicBezTo>
                      <a:pt x="12409" y="5400"/>
                      <a:pt x="13834" y="7015"/>
                      <a:pt x="14454" y="9317"/>
                    </a:cubicBezTo>
                    <a:lnTo>
                      <a:pt x="13953" y="9719"/>
                    </a:lnTo>
                    <a:cubicBezTo>
                      <a:pt x="13953" y="9719"/>
                      <a:pt x="13827" y="9719"/>
                      <a:pt x="13827" y="9719"/>
                    </a:cubicBezTo>
                    <a:close/>
                    <a:moveTo>
                      <a:pt x="10752" y="1080"/>
                    </a:moveTo>
                    <a:cubicBezTo>
                      <a:pt x="13459" y="1080"/>
                      <a:pt x="15792" y="3672"/>
                      <a:pt x="16856" y="7388"/>
                    </a:cubicBezTo>
                    <a:lnTo>
                      <a:pt x="16256" y="7869"/>
                    </a:lnTo>
                    <a:cubicBezTo>
                      <a:pt x="15305" y="4504"/>
                      <a:pt x="13201" y="2160"/>
                      <a:pt x="10752" y="2160"/>
                    </a:cubicBezTo>
                    <a:cubicBezTo>
                      <a:pt x="7874" y="2160"/>
                      <a:pt x="5470" y="5392"/>
                      <a:pt x="4858" y="9719"/>
                    </a:cubicBezTo>
                    <a:lnTo>
                      <a:pt x="4167" y="9719"/>
                    </a:lnTo>
                    <a:cubicBezTo>
                      <a:pt x="4792" y="4796"/>
                      <a:pt x="7507" y="1080"/>
                      <a:pt x="10752" y="1080"/>
                    </a:cubicBezTo>
                    <a:moveTo>
                      <a:pt x="17336" y="9719"/>
                    </a:moveTo>
                    <a:lnTo>
                      <a:pt x="16958" y="9719"/>
                    </a:lnTo>
                    <a:lnTo>
                      <a:pt x="17294" y="9449"/>
                    </a:lnTo>
                    <a:cubicBezTo>
                      <a:pt x="17307" y="9540"/>
                      <a:pt x="17325" y="9628"/>
                      <a:pt x="17336" y="9719"/>
                    </a:cubicBezTo>
                    <a:moveTo>
                      <a:pt x="19824" y="9719"/>
                    </a:moveTo>
                    <a:lnTo>
                      <a:pt x="18016" y="9719"/>
                    </a:lnTo>
                    <a:cubicBezTo>
                      <a:pt x="17986" y="9461"/>
                      <a:pt x="17948" y="9209"/>
                      <a:pt x="17908" y="8957"/>
                    </a:cubicBezTo>
                    <a:lnTo>
                      <a:pt x="21132" y="6366"/>
                    </a:lnTo>
                    <a:cubicBezTo>
                      <a:pt x="21464" y="6099"/>
                      <a:pt x="21599" y="5450"/>
                      <a:pt x="21433" y="4916"/>
                    </a:cubicBezTo>
                    <a:cubicBezTo>
                      <a:pt x="21267" y="4383"/>
                      <a:pt x="20864" y="4169"/>
                      <a:pt x="20532" y="4433"/>
                    </a:cubicBezTo>
                    <a:lnTo>
                      <a:pt x="17456" y="6905"/>
                    </a:lnTo>
                    <a:cubicBezTo>
                      <a:pt x="16282" y="2836"/>
                      <a:pt x="13721" y="0"/>
                      <a:pt x="10752" y="0"/>
                    </a:cubicBezTo>
                    <a:cubicBezTo>
                      <a:pt x="7135" y="0"/>
                      <a:pt x="4122" y="4198"/>
                      <a:pt x="3488" y="9719"/>
                    </a:cubicBezTo>
                    <a:lnTo>
                      <a:pt x="1680" y="9719"/>
                    </a:lnTo>
                    <a:cubicBezTo>
                      <a:pt x="754" y="9719"/>
                      <a:pt x="0" y="10930"/>
                      <a:pt x="0" y="12419"/>
                    </a:cubicBezTo>
                    <a:cubicBezTo>
                      <a:pt x="0" y="12949"/>
                      <a:pt x="121" y="13459"/>
                      <a:pt x="339" y="13855"/>
                    </a:cubicBezTo>
                    <a:lnTo>
                      <a:pt x="2688" y="18101"/>
                    </a:lnTo>
                    <a:lnTo>
                      <a:pt x="2688" y="18899"/>
                    </a:lnTo>
                    <a:cubicBezTo>
                      <a:pt x="2688" y="20389"/>
                      <a:pt x="3442" y="21599"/>
                      <a:pt x="4368" y="21599"/>
                    </a:cubicBezTo>
                    <a:lnTo>
                      <a:pt x="17136" y="21599"/>
                    </a:lnTo>
                    <a:cubicBezTo>
                      <a:pt x="18062" y="21599"/>
                      <a:pt x="18816" y="20389"/>
                      <a:pt x="18816" y="18899"/>
                    </a:cubicBezTo>
                    <a:lnTo>
                      <a:pt x="18816" y="18101"/>
                    </a:lnTo>
                    <a:lnTo>
                      <a:pt x="21165" y="13855"/>
                    </a:lnTo>
                    <a:cubicBezTo>
                      <a:pt x="21383" y="13459"/>
                      <a:pt x="21504" y="12949"/>
                      <a:pt x="21504" y="12419"/>
                    </a:cubicBezTo>
                    <a:cubicBezTo>
                      <a:pt x="21504" y="10930"/>
                      <a:pt x="20750" y="9719"/>
                      <a:pt x="19824" y="971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9" name="AutoShape 34"/>
              <p:cNvSpPr/>
              <p:nvPr/>
            </p:nvSpPr>
            <p:spPr bwMode="auto">
              <a:xfrm>
                <a:off x="3163160" y="3123336"/>
                <a:ext cx="26281" cy="85724"/>
              </a:xfrm>
              <a:custGeom>
                <a:avLst/>
                <a:gdLst>
                  <a:gd name="T0" fmla="+- 0 10758 2273"/>
                  <a:gd name="T1" fmla="*/ T0 w 16970"/>
                  <a:gd name="T2" fmla="*/ 10800 h 21600"/>
                  <a:gd name="T3" fmla="+- 0 10758 2273"/>
                  <a:gd name="T4" fmla="*/ T3 w 16970"/>
                  <a:gd name="T5" fmla="*/ 10800 h 21600"/>
                  <a:gd name="T6" fmla="+- 0 10758 2273"/>
                  <a:gd name="T7" fmla="*/ T6 w 16970"/>
                  <a:gd name="T8" fmla="*/ 10800 h 21600"/>
                  <a:gd name="T9" fmla="+- 0 10758 2273"/>
                  <a:gd name="T10" fmla="*/ T9 w 1697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6970" h="2160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47"/>
                      <a:pt x="8949" y="2015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6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1" y="20691"/>
                      <a:pt x="1719" y="20730"/>
                      <a:pt x="1763" y="207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0" name="AutoShape 35"/>
              <p:cNvSpPr/>
              <p:nvPr/>
            </p:nvSpPr>
            <p:spPr bwMode="auto">
              <a:xfrm>
                <a:off x="3300820" y="3123336"/>
                <a:ext cx="25655" cy="85724"/>
              </a:xfrm>
              <a:custGeom>
                <a:avLst/>
                <a:gdLst>
                  <a:gd name="T0" fmla="+- 0 10758 2273"/>
                  <a:gd name="T1" fmla="*/ T0 w 16970"/>
                  <a:gd name="T2" fmla="*/ 10800 h 21600"/>
                  <a:gd name="T3" fmla="+- 0 10758 2273"/>
                  <a:gd name="T4" fmla="*/ T3 w 16970"/>
                  <a:gd name="T5" fmla="*/ 10800 h 21600"/>
                  <a:gd name="T6" fmla="+- 0 10758 2273"/>
                  <a:gd name="T7" fmla="*/ T6 w 16970"/>
                  <a:gd name="T8" fmla="*/ 10800 h 21600"/>
                  <a:gd name="T9" fmla="+- 0 10758 2273"/>
                  <a:gd name="T10" fmla="*/ T9 w 1697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6970" h="2160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50"/>
                      <a:pt x="8949" y="2015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6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1" y="20691"/>
                      <a:pt x="1719" y="20730"/>
                      <a:pt x="1763" y="207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1" name="AutoShape 36"/>
              <p:cNvSpPr/>
              <p:nvPr/>
            </p:nvSpPr>
            <p:spPr bwMode="auto">
              <a:xfrm>
                <a:off x="3243253" y="3077031"/>
                <a:ext cx="26281" cy="86350"/>
              </a:xfrm>
              <a:custGeom>
                <a:avLst/>
                <a:gdLst>
                  <a:gd name="T0" fmla="+- 0 10758 2273"/>
                  <a:gd name="T1" fmla="*/ T0 w 16970"/>
                  <a:gd name="T2" fmla="*/ 10800 h 21600"/>
                  <a:gd name="T3" fmla="+- 0 10758 2273"/>
                  <a:gd name="T4" fmla="*/ T3 w 16970"/>
                  <a:gd name="T5" fmla="*/ 10800 h 21600"/>
                  <a:gd name="T6" fmla="+- 0 10758 2273"/>
                  <a:gd name="T7" fmla="*/ T6 w 16970"/>
                  <a:gd name="T8" fmla="*/ 10800 h 21600"/>
                  <a:gd name="T9" fmla="+- 0 10758 2273"/>
                  <a:gd name="T10" fmla="*/ T9 w 1697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6970" h="2160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50"/>
                      <a:pt x="8949" y="2015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9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5" y="20691"/>
                      <a:pt x="1719" y="20730"/>
                      <a:pt x="1763" y="207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6" name="Oval 63"/>
            <p:cNvSpPr/>
            <p:nvPr/>
          </p:nvSpPr>
          <p:spPr>
            <a:xfrm>
              <a:off x="1143882" y="2306728"/>
              <a:ext cx="1541098" cy="1541099"/>
            </a:xfrm>
            <a:prstGeom prst="ellipse">
              <a:avLst/>
            </a:prstGeom>
            <a:solidFill>
              <a:schemeClr val="bg1">
                <a:alpha val="99000"/>
              </a:schemeClr>
            </a:solidFill>
            <a:ln w="3175">
              <a:solidFill>
                <a:srgbClr val="C1CDED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Oval 48"/>
            <p:cNvSpPr/>
            <p:nvPr/>
          </p:nvSpPr>
          <p:spPr>
            <a:xfrm>
              <a:off x="1247317" y="2401063"/>
              <a:ext cx="1352429" cy="1352429"/>
            </a:xfrm>
            <a:prstGeom prst="ellipse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55"/>
            <p:cNvSpPr/>
            <p:nvPr/>
          </p:nvSpPr>
          <p:spPr>
            <a:xfrm>
              <a:off x="857214" y="5048261"/>
              <a:ext cx="219076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7" name="Rectangle 56"/>
            <p:cNvSpPr/>
            <p:nvPr/>
          </p:nvSpPr>
          <p:spPr>
            <a:xfrm>
              <a:off x="1333061" y="457200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竞争对手</a:t>
              </a:r>
            </a:p>
          </p:txBody>
        </p:sp>
        <p:grpSp>
          <p:nvGrpSpPr>
            <p:cNvPr id="29" name="Group 46"/>
            <p:cNvGrpSpPr/>
            <p:nvPr/>
          </p:nvGrpSpPr>
          <p:grpSpPr>
            <a:xfrm>
              <a:off x="1589443" y="2732256"/>
              <a:ext cx="738123" cy="739381"/>
              <a:chOff x="2339702" y="3077032"/>
              <a:chExt cx="366051" cy="366676"/>
            </a:xfrm>
            <a:solidFill>
              <a:schemeClr val="bg1"/>
            </a:solidFill>
          </p:grpSpPr>
          <p:sp>
            <p:nvSpPr>
              <p:cNvPr id="30" name="AutoShape 37"/>
              <p:cNvSpPr/>
              <p:nvPr/>
            </p:nvSpPr>
            <p:spPr bwMode="auto">
              <a:xfrm>
                <a:off x="2339702" y="3111446"/>
                <a:ext cx="333513" cy="33226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1" name="AutoShape 38"/>
              <p:cNvSpPr/>
              <p:nvPr/>
            </p:nvSpPr>
            <p:spPr bwMode="auto">
              <a:xfrm>
                <a:off x="2499888" y="3260370"/>
                <a:ext cx="56941" cy="5756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2" name="AutoShape 39"/>
              <p:cNvSpPr/>
              <p:nvPr/>
            </p:nvSpPr>
            <p:spPr bwMode="auto">
              <a:xfrm>
                <a:off x="2648812" y="3077032"/>
                <a:ext cx="56941" cy="5756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3" name="AutoShape 40"/>
              <p:cNvSpPr/>
              <p:nvPr/>
            </p:nvSpPr>
            <p:spPr bwMode="auto">
              <a:xfrm>
                <a:off x="2431056" y="3249107"/>
                <a:ext cx="45678" cy="4567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4" name="AutoShape 41"/>
              <p:cNvSpPr/>
              <p:nvPr/>
            </p:nvSpPr>
            <p:spPr bwMode="auto">
              <a:xfrm>
                <a:off x="2476734" y="3329200"/>
                <a:ext cx="23152" cy="2252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5" name="AutoShape 42"/>
              <p:cNvSpPr/>
              <p:nvPr/>
            </p:nvSpPr>
            <p:spPr bwMode="auto">
              <a:xfrm>
                <a:off x="2660073" y="3157125"/>
                <a:ext cx="22526" cy="231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39" name="Oval 66"/>
            <p:cNvSpPr/>
            <p:nvPr/>
          </p:nvSpPr>
          <p:spPr>
            <a:xfrm>
              <a:off x="5978358" y="1696515"/>
              <a:ext cx="2761525" cy="2761526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3952D8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Oval 50"/>
            <p:cNvSpPr/>
            <p:nvPr/>
          </p:nvSpPr>
          <p:spPr>
            <a:xfrm>
              <a:off x="6100419" y="1814158"/>
              <a:ext cx="2526240" cy="2526240"/>
            </a:xfrm>
            <a:prstGeom prst="ellips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59"/>
            <p:cNvSpPr/>
            <p:nvPr/>
          </p:nvSpPr>
          <p:spPr>
            <a:xfrm>
              <a:off x="6286502" y="5048262"/>
              <a:ext cx="219076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8" name="Rectangle 60"/>
            <p:cNvSpPr/>
            <p:nvPr/>
          </p:nvSpPr>
          <p:spPr>
            <a:xfrm>
              <a:off x="6753800" y="4572009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竞争对手</a:t>
              </a:r>
            </a:p>
          </p:txBody>
        </p:sp>
        <p:grpSp>
          <p:nvGrpSpPr>
            <p:cNvPr id="42" name="Group 44"/>
            <p:cNvGrpSpPr/>
            <p:nvPr/>
          </p:nvGrpSpPr>
          <p:grpSpPr>
            <a:xfrm>
              <a:off x="6803735" y="2468996"/>
              <a:ext cx="1107211" cy="1265067"/>
              <a:chOff x="3827057" y="2344930"/>
              <a:chExt cx="320373" cy="366050"/>
            </a:xfrm>
            <a:solidFill>
              <a:schemeClr val="bg1"/>
            </a:solidFill>
          </p:grpSpPr>
          <p:sp>
            <p:nvSpPr>
              <p:cNvPr id="43" name="AutoShape 48"/>
              <p:cNvSpPr/>
              <p:nvPr/>
            </p:nvSpPr>
            <p:spPr bwMode="auto">
              <a:xfrm>
                <a:off x="3827057" y="2344930"/>
                <a:ext cx="320373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425"/>
                    </a:moveTo>
                    <a:cubicBezTo>
                      <a:pt x="5687" y="7425"/>
                      <a:pt x="1542" y="6064"/>
                      <a:pt x="1542" y="4387"/>
                    </a:cubicBezTo>
                    <a:cubicBezTo>
                      <a:pt x="1542" y="2709"/>
                      <a:pt x="5687" y="1350"/>
                      <a:pt x="10800" y="1350"/>
                    </a:cubicBezTo>
                    <a:cubicBezTo>
                      <a:pt x="15912" y="1350"/>
                      <a:pt x="20057" y="2709"/>
                      <a:pt x="20057" y="4387"/>
                    </a:cubicBezTo>
                    <a:cubicBezTo>
                      <a:pt x="20057" y="6064"/>
                      <a:pt x="15912" y="7425"/>
                      <a:pt x="10800" y="7425"/>
                    </a:cubicBezTo>
                    <a:moveTo>
                      <a:pt x="20057" y="9112"/>
                    </a:moveTo>
                    <a:lnTo>
                      <a:pt x="20054" y="9112"/>
                    </a:lnTo>
                    <a:cubicBezTo>
                      <a:pt x="20054" y="9119"/>
                      <a:pt x="20057" y="9127"/>
                      <a:pt x="20057" y="9133"/>
                    </a:cubicBezTo>
                    <a:cubicBezTo>
                      <a:pt x="20057" y="10800"/>
                      <a:pt x="15912" y="12150"/>
                      <a:pt x="10800" y="12150"/>
                    </a:cubicBezTo>
                    <a:cubicBezTo>
                      <a:pt x="5687" y="12150"/>
                      <a:pt x="1542" y="10800"/>
                      <a:pt x="1542" y="9133"/>
                    </a:cubicBezTo>
                    <a:cubicBezTo>
                      <a:pt x="1542" y="9127"/>
                      <a:pt x="1545" y="9119"/>
                      <a:pt x="1545" y="9112"/>
                    </a:cubicBezTo>
                    <a:lnTo>
                      <a:pt x="1542" y="9112"/>
                    </a:lnTo>
                    <a:lnTo>
                      <a:pt x="1542" y="6793"/>
                    </a:lnTo>
                    <a:cubicBezTo>
                      <a:pt x="3564" y="8140"/>
                      <a:pt x="7271" y="8774"/>
                      <a:pt x="10800" y="8774"/>
                    </a:cubicBezTo>
                    <a:cubicBezTo>
                      <a:pt x="14328" y="8774"/>
                      <a:pt x="18035" y="8140"/>
                      <a:pt x="20057" y="6793"/>
                    </a:cubicBezTo>
                    <a:cubicBezTo>
                      <a:pt x="20057" y="6793"/>
                      <a:pt x="20057" y="9112"/>
                      <a:pt x="20057" y="9112"/>
                    </a:cubicBezTo>
                    <a:close/>
                    <a:moveTo>
                      <a:pt x="20057" y="13162"/>
                    </a:moveTo>
                    <a:lnTo>
                      <a:pt x="20054" y="13162"/>
                    </a:lnTo>
                    <a:cubicBezTo>
                      <a:pt x="20054" y="13169"/>
                      <a:pt x="20057" y="13177"/>
                      <a:pt x="20057" y="13183"/>
                    </a:cubicBezTo>
                    <a:cubicBezTo>
                      <a:pt x="20057" y="14850"/>
                      <a:pt x="15912" y="16200"/>
                      <a:pt x="10800" y="16200"/>
                    </a:cubicBezTo>
                    <a:cubicBezTo>
                      <a:pt x="5687" y="16200"/>
                      <a:pt x="1542" y="14850"/>
                      <a:pt x="1542" y="13183"/>
                    </a:cubicBezTo>
                    <a:cubicBezTo>
                      <a:pt x="1542" y="13177"/>
                      <a:pt x="1545" y="13169"/>
                      <a:pt x="1545" y="13162"/>
                    </a:cubicBezTo>
                    <a:lnTo>
                      <a:pt x="1542" y="13162"/>
                    </a:lnTo>
                    <a:lnTo>
                      <a:pt x="1542" y="10640"/>
                    </a:lnTo>
                    <a:cubicBezTo>
                      <a:pt x="3136" y="12077"/>
                      <a:pt x="6982" y="12825"/>
                      <a:pt x="10800" y="12825"/>
                    </a:cubicBezTo>
                    <a:cubicBezTo>
                      <a:pt x="14617" y="12825"/>
                      <a:pt x="18463" y="12077"/>
                      <a:pt x="20057" y="10640"/>
                    </a:cubicBezTo>
                    <a:cubicBezTo>
                      <a:pt x="20057" y="10640"/>
                      <a:pt x="20057" y="13162"/>
                      <a:pt x="20057" y="13162"/>
                    </a:cubicBezTo>
                    <a:close/>
                    <a:moveTo>
                      <a:pt x="20057" y="17212"/>
                    </a:moveTo>
                    <a:cubicBezTo>
                      <a:pt x="20057" y="18889"/>
                      <a:pt x="15912" y="20249"/>
                      <a:pt x="10800" y="20249"/>
                    </a:cubicBezTo>
                    <a:cubicBezTo>
                      <a:pt x="5687" y="20249"/>
                      <a:pt x="1542" y="18889"/>
                      <a:pt x="1542" y="17212"/>
                    </a:cubicBezTo>
                    <a:lnTo>
                      <a:pt x="1542" y="14690"/>
                    </a:lnTo>
                    <a:cubicBezTo>
                      <a:pt x="3136" y="16127"/>
                      <a:pt x="6982" y="16875"/>
                      <a:pt x="10800" y="16875"/>
                    </a:cubicBezTo>
                    <a:cubicBezTo>
                      <a:pt x="14617" y="16875"/>
                      <a:pt x="18463" y="16127"/>
                      <a:pt x="20057" y="14690"/>
                    </a:cubicBezTo>
                    <a:cubicBezTo>
                      <a:pt x="20057" y="14690"/>
                      <a:pt x="20057" y="17212"/>
                      <a:pt x="20057" y="17212"/>
                    </a:cubicBezTo>
                    <a:close/>
                    <a:moveTo>
                      <a:pt x="10800" y="0"/>
                    </a:moveTo>
                    <a:cubicBezTo>
                      <a:pt x="5598" y="0"/>
                      <a:pt x="0" y="1372"/>
                      <a:pt x="0" y="4387"/>
                    </a:cubicBezTo>
                    <a:lnTo>
                      <a:pt x="0" y="17212"/>
                    </a:lnTo>
                    <a:cubicBezTo>
                      <a:pt x="0" y="20226"/>
                      <a:pt x="5598" y="21599"/>
                      <a:pt x="10800" y="21599"/>
                    </a:cubicBezTo>
                    <a:cubicBezTo>
                      <a:pt x="16001" y="21599"/>
                      <a:pt x="21599" y="20226"/>
                      <a:pt x="21599" y="17212"/>
                    </a:cubicBezTo>
                    <a:lnTo>
                      <a:pt x="21599" y="4387"/>
                    </a:lnTo>
                    <a:cubicBezTo>
                      <a:pt x="21599" y="1372"/>
                      <a:pt x="1600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4" name="AutoShape 49"/>
              <p:cNvSpPr/>
              <p:nvPr/>
            </p:nvSpPr>
            <p:spPr bwMode="auto">
              <a:xfrm>
                <a:off x="4078597" y="2630889"/>
                <a:ext cx="23152" cy="2252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5" name="AutoShape 50"/>
              <p:cNvSpPr/>
              <p:nvPr/>
            </p:nvSpPr>
            <p:spPr bwMode="auto">
              <a:xfrm>
                <a:off x="4078597" y="2562057"/>
                <a:ext cx="23152" cy="231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6" name="AutoShape 51"/>
              <p:cNvSpPr/>
              <p:nvPr/>
            </p:nvSpPr>
            <p:spPr bwMode="auto">
              <a:xfrm>
                <a:off x="4078597" y="2493227"/>
                <a:ext cx="23152" cy="231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41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2.5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竞争分析</a:t>
            </a:r>
            <a:endParaRPr lang="en-US" altLang="zh-CN" sz="2965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278967" y="1862954"/>
            <a:ext cx="7126848" cy="2227745"/>
            <a:chOff x="2278967" y="1862954"/>
            <a:chExt cx="7126848" cy="2227745"/>
          </a:xfrm>
        </p:grpSpPr>
        <p:sp>
          <p:nvSpPr>
            <p:cNvPr id="25" name="圆角矩形 20"/>
            <p:cNvSpPr>
              <a:spLocks noChangeArrowheads="1"/>
            </p:cNvSpPr>
            <p:nvPr/>
          </p:nvSpPr>
          <p:spPr bwMode="auto">
            <a:xfrm>
              <a:off x="3771560" y="3797340"/>
              <a:ext cx="4361258" cy="241798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圆角矩形 18"/>
            <p:cNvSpPr>
              <a:spLocks noChangeArrowheads="1"/>
            </p:cNvSpPr>
            <p:nvPr/>
          </p:nvSpPr>
          <p:spPr bwMode="auto">
            <a:xfrm>
              <a:off x="3771560" y="3203512"/>
              <a:ext cx="4361258" cy="241798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圆角矩形 17"/>
            <p:cNvSpPr>
              <a:spLocks noChangeArrowheads="1"/>
            </p:cNvSpPr>
            <p:nvPr/>
          </p:nvSpPr>
          <p:spPr bwMode="auto">
            <a:xfrm>
              <a:off x="3771560" y="2588349"/>
              <a:ext cx="4361258" cy="243577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圆角矩形 5"/>
            <p:cNvSpPr>
              <a:spLocks noChangeArrowheads="1"/>
            </p:cNvSpPr>
            <p:nvPr/>
          </p:nvSpPr>
          <p:spPr bwMode="auto">
            <a:xfrm>
              <a:off x="3771560" y="1994521"/>
              <a:ext cx="4361258" cy="241798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8"/>
            <p:cNvSpPr>
              <a:spLocks noChangeArrowheads="1"/>
            </p:cNvSpPr>
            <p:nvPr/>
          </p:nvSpPr>
          <p:spPr bwMode="auto">
            <a:xfrm>
              <a:off x="2278967" y="1862954"/>
              <a:ext cx="1334358" cy="414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竞争对手</a:t>
              </a:r>
              <a:r>
                <a:rPr lang="en-US" altLang="zh-CN" sz="2000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文本框 9"/>
            <p:cNvSpPr>
              <a:spLocks noChangeArrowheads="1"/>
            </p:cNvSpPr>
            <p:nvPr/>
          </p:nvSpPr>
          <p:spPr bwMode="auto">
            <a:xfrm>
              <a:off x="8600414" y="1891401"/>
              <a:ext cx="805401" cy="39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+mn-lt"/>
                  <a:ea typeface="+mn-ea"/>
                  <a:cs typeface="+mn-ea"/>
                  <a:sym typeface="+mn-lt"/>
                </a:rPr>
                <a:t>40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圆角矩形 22"/>
            <p:cNvSpPr>
              <a:spLocks noChangeArrowheads="1"/>
            </p:cNvSpPr>
            <p:nvPr/>
          </p:nvSpPr>
          <p:spPr bwMode="auto">
            <a:xfrm>
              <a:off x="3771560" y="2588349"/>
              <a:ext cx="2142403" cy="243577"/>
            </a:xfrm>
            <a:prstGeom prst="roundRect">
              <a:avLst>
                <a:gd name="adj" fmla="val 50000"/>
              </a:avLst>
            </a:prstGeom>
            <a:solidFill>
              <a:srgbClr val="1941B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文本框 23"/>
            <p:cNvSpPr>
              <a:spLocks noChangeArrowheads="1"/>
            </p:cNvSpPr>
            <p:nvPr/>
          </p:nvSpPr>
          <p:spPr bwMode="auto">
            <a:xfrm>
              <a:off x="2278967" y="2463894"/>
              <a:ext cx="1334358" cy="414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竞争对手</a:t>
              </a:r>
              <a:r>
                <a:rPr lang="en-US" altLang="zh-CN" sz="2000" dirty="0"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文本框 24"/>
            <p:cNvSpPr>
              <a:spLocks noChangeArrowheads="1"/>
            </p:cNvSpPr>
            <p:nvPr/>
          </p:nvSpPr>
          <p:spPr bwMode="auto">
            <a:xfrm>
              <a:off x="8600414" y="2492341"/>
              <a:ext cx="805401" cy="392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+mn-lt"/>
                  <a:ea typeface="+mn-ea"/>
                  <a:cs typeface="+mn-ea"/>
                  <a:sym typeface="+mn-lt"/>
                </a:rPr>
                <a:t>50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圆角矩形 26"/>
            <p:cNvSpPr>
              <a:spLocks noChangeArrowheads="1"/>
            </p:cNvSpPr>
            <p:nvPr/>
          </p:nvSpPr>
          <p:spPr bwMode="auto">
            <a:xfrm>
              <a:off x="3771560" y="3203512"/>
              <a:ext cx="3747873" cy="241798"/>
            </a:xfrm>
            <a:prstGeom prst="roundRect">
              <a:avLst>
                <a:gd name="adj" fmla="val 50000"/>
              </a:avLst>
            </a:prstGeom>
            <a:solidFill>
              <a:srgbClr val="1941B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文本框 27"/>
            <p:cNvSpPr>
              <a:spLocks noChangeArrowheads="1"/>
            </p:cNvSpPr>
            <p:nvPr/>
          </p:nvSpPr>
          <p:spPr bwMode="auto">
            <a:xfrm>
              <a:off x="2278967" y="3064834"/>
              <a:ext cx="1334358" cy="414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竞争对手</a:t>
              </a:r>
              <a:r>
                <a:rPr lang="en-US" altLang="zh-CN" sz="2000" dirty="0"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28"/>
            <p:cNvSpPr>
              <a:spLocks noChangeArrowheads="1"/>
            </p:cNvSpPr>
            <p:nvPr/>
          </p:nvSpPr>
          <p:spPr bwMode="auto">
            <a:xfrm>
              <a:off x="8600414" y="3096836"/>
              <a:ext cx="805401" cy="39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+mn-lt"/>
                  <a:ea typeface="+mn-ea"/>
                  <a:cs typeface="+mn-ea"/>
                  <a:sym typeface="+mn-lt"/>
                </a:rPr>
                <a:t>80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圆角矩形 30"/>
            <p:cNvSpPr>
              <a:spLocks noChangeArrowheads="1"/>
            </p:cNvSpPr>
            <p:nvPr/>
          </p:nvSpPr>
          <p:spPr bwMode="auto">
            <a:xfrm>
              <a:off x="3771560" y="3797340"/>
              <a:ext cx="1070313" cy="241798"/>
            </a:xfrm>
            <a:prstGeom prst="roundRect">
              <a:avLst>
                <a:gd name="adj" fmla="val 50000"/>
              </a:avLst>
            </a:prstGeom>
            <a:solidFill>
              <a:srgbClr val="1941B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文本框 31"/>
            <p:cNvSpPr>
              <a:spLocks noChangeArrowheads="1"/>
            </p:cNvSpPr>
            <p:nvPr/>
          </p:nvSpPr>
          <p:spPr bwMode="auto">
            <a:xfrm>
              <a:off x="2278967" y="3665773"/>
              <a:ext cx="1334358" cy="414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竞争对手</a:t>
              </a:r>
              <a:r>
                <a:rPr lang="en-US" altLang="zh-CN" sz="2000" dirty="0"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文本框 32"/>
            <p:cNvSpPr>
              <a:spLocks noChangeArrowheads="1"/>
            </p:cNvSpPr>
            <p:nvPr/>
          </p:nvSpPr>
          <p:spPr bwMode="auto">
            <a:xfrm>
              <a:off x="8600414" y="3697776"/>
              <a:ext cx="805401" cy="392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+mn-lt"/>
                  <a:ea typeface="+mn-ea"/>
                  <a:cs typeface="+mn-ea"/>
                  <a:sym typeface="+mn-lt"/>
                </a:rPr>
                <a:t>20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圆角矩形 19"/>
            <p:cNvSpPr>
              <a:spLocks noChangeArrowheads="1"/>
            </p:cNvSpPr>
            <p:nvPr/>
          </p:nvSpPr>
          <p:spPr bwMode="auto">
            <a:xfrm>
              <a:off x="3771560" y="1994521"/>
              <a:ext cx="1605469" cy="241798"/>
            </a:xfrm>
            <a:prstGeom prst="roundRect">
              <a:avLst>
                <a:gd name="adj" fmla="val 50000"/>
              </a:avLst>
            </a:prstGeom>
            <a:solidFill>
              <a:srgbClr val="1941B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1" name="Rectangle 37"/>
          <p:cNvSpPr/>
          <p:nvPr/>
        </p:nvSpPr>
        <p:spPr>
          <a:xfrm>
            <a:off x="914400" y="4835994"/>
            <a:ext cx="10363200" cy="503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2.5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竞争分析</a:t>
            </a:r>
            <a:endParaRPr lang="en-US" altLang="zh-CN" sz="2965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98631"/>
            <a:ext cx="4874497" cy="2540580"/>
            <a:chOff x="0" y="-1270290"/>
            <a:chExt cx="4874497" cy="2540580"/>
          </a:xfrm>
        </p:grpSpPr>
        <p:sp>
          <p:nvSpPr>
            <p:cNvPr id="37" name="等腰三角形 36"/>
            <p:cNvSpPr/>
            <p:nvPr/>
          </p:nvSpPr>
          <p:spPr>
            <a:xfrm rot="5400000">
              <a:off x="4150710" y="192458"/>
              <a:ext cx="563074" cy="884500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725134" y="-1995424"/>
              <a:ext cx="2540580" cy="3990848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6200000">
              <a:off x="2809964" y="-264639"/>
              <a:ext cx="918675" cy="1443093"/>
            </a:xfrm>
            <a:prstGeom prst="triangle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85761" y="1263927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03</a:t>
            </a:r>
            <a:endParaRPr lang="zh-CN" altLang="en-US" sz="5400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46144" y="3021520"/>
            <a:ext cx="24032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cs typeface="+mn-ea"/>
                <a:sym typeface="+mn-lt"/>
              </a:rPr>
              <a:t>整体规划</a:t>
            </a:r>
          </a:p>
        </p:txBody>
      </p:sp>
      <p:sp>
        <p:nvSpPr>
          <p:cNvPr id="5" name="矩形 4"/>
          <p:cNvSpPr/>
          <p:nvPr/>
        </p:nvSpPr>
        <p:spPr>
          <a:xfrm>
            <a:off x="1346144" y="3821840"/>
            <a:ext cx="51337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5800" y="0"/>
            <a:ext cx="5156200" cy="6858000"/>
          </a:xfrm>
          <a:prstGeom prst="rect">
            <a:avLst/>
          </a:prstGeom>
        </p:spPr>
      </p:pic>
      <p:sp>
        <p:nvSpPr>
          <p:cNvPr id="12" name="Textfeld 78"/>
          <p:cNvSpPr txBox="1"/>
          <p:nvPr/>
        </p:nvSpPr>
        <p:spPr>
          <a:xfrm>
            <a:off x="1346144" y="4565258"/>
            <a:ext cx="169062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3.1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现状发展</a:t>
            </a:r>
          </a:p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3.2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未来发展</a:t>
            </a: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4829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7"/>
          <p:cNvSpPr/>
          <p:nvPr/>
        </p:nvSpPr>
        <p:spPr>
          <a:xfrm>
            <a:off x="1432520" y="1992912"/>
            <a:ext cx="676875" cy="676874"/>
          </a:xfrm>
          <a:prstGeom prst="ellipse">
            <a:avLst/>
          </a:prstGeom>
          <a:noFill/>
          <a:ln>
            <a:solidFill>
              <a:srgbClr val="1941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26"/>
          <p:cNvSpPr/>
          <p:nvPr/>
        </p:nvSpPr>
        <p:spPr bwMode="auto">
          <a:xfrm>
            <a:off x="1617157" y="2184110"/>
            <a:ext cx="293589" cy="304480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1941B1"/>
          </a:solidFill>
          <a:ln>
            <a:solidFill>
              <a:srgbClr val="1941B1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2151960" y="1950347"/>
            <a:ext cx="41910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Rectangle 11"/>
          <p:cNvSpPr/>
          <p:nvPr/>
        </p:nvSpPr>
        <p:spPr>
          <a:xfrm>
            <a:off x="2151960" y="2350457"/>
            <a:ext cx="3524274" cy="503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ms-MY" sz="133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Oval 14"/>
          <p:cNvSpPr/>
          <p:nvPr/>
        </p:nvSpPr>
        <p:spPr>
          <a:xfrm>
            <a:off x="1432520" y="3993176"/>
            <a:ext cx="676875" cy="676874"/>
          </a:xfrm>
          <a:prstGeom prst="ellipse">
            <a:avLst/>
          </a:prstGeom>
          <a:noFill/>
          <a:ln>
            <a:solidFill>
              <a:srgbClr val="1941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Freeform 26"/>
          <p:cNvSpPr/>
          <p:nvPr/>
        </p:nvSpPr>
        <p:spPr bwMode="auto">
          <a:xfrm>
            <a:off x="1617157" y="4184374"/>
            <a:ext cx="293589" cy="304480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1941B1"/>
          </a:solidFill>
          <a:ln>
            <a:solidFill>
              <a:srgbClr val="1941B1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16"/>
          <p:cNvSpPr/>
          <p:nvPr/>
        </p:nvSpPr>
        <p:spPr>
          <a:xfrm>
            <a:off x="2151960" y="3950611"/>
            <a:ext cx="41910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Rectangle 17"/>
          <p:cNvSpPr/>
          <p:nvPr/>
        </p:nvSpPr>
        <p:spPr>
          <a:xfrm>
            <a:off x="2151960" y="4350721"/>
            <a:ext cx="3524274" cy="503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ms-MY" sz="133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Oval 20"/>
          <p:cNvSpPr/>
          <p:nvPr/>
        </p:nvSpPr>
        <p:spPr>
          <a:xfrm>
            <a:off x="6390614" y="1992912"/>
            <a:ext cx="676875" cy="676874"/>
          </a:xfrm>
          <a:prstGeom prst="ellipse">
            <a:avLst/>
          </a:prstGeom>
          <a:noFill/>
          <a:ln>
            <a:solidFill>
              <a:srgbClr val="1941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Freeform 26"/>
          <p:cNvSpPr/>
          <p:nvPr/>
        </p:nvSpPr>
        <p:spPr bwMode="auto">
          <a:xfrm>
            <a:off x="6575251" y="2184110"/>
            <a:ext cx="293589" cy="304480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1941B1"/>
          </a:solidFill>
          <a:ln>
            <a:solidFill>
              <a:srgbClr val="1941B1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Rectangle 22"/>
          <p:cNvSpPr/>
          <p:nvPr/>
        </p:nvSpPr>
        <p:spPr>
          <a:xfrm>
            <a:off x="7110054" y="1950347"/>
            <a:ext cx="41910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Rectangle 23"/>
          <p:cNvSpPr/>
          <p:nvPr/>
        </p:nvSpPr>
        <p:spPr>
          <a:xfrm>
            <a:off x="7110054" y="2350457"/>
            <a:ext cx="3524274" cy="503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ms-MY" sz="133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Oval 26"/>
          <p:cNvSpPr/>
          <p:nvPr/>
        </p:nvSpPr>
        <p:spPr>
          <a:xfrm>
            <a:off x="6390614" y="3993176"/>
            <a:ext cx="676875" cy="676874"/>
          </a:xfrm>
          <a:prstGeom prst="ellipse">
            <a:avLst/>
          </a:prstGeom>
          <a:noFill/>
          <a:ln>
            <a:solidFill>
              <a:srgbClr val="1941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Freeform 26"/>
          <p:cNvSpPr/>
          <p:nvPr/>
        </p:nvSpPr>
        <p:spPr bwMode="auto">
          <a:xfrm>
            <a:off x="6575251" y="4184374"/>
            <a:ext cx="293589" cy="304480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1941B1"/>
          </a:solidFill>
          <a:ln>
            <a:solidFill>
              <a:srgbClr val="1941B1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Rectangle 28"/>
          <p:cNvSpPr/>
          <p:nvPr/>
        </p:nvSpPr>
        <p:spPr>
          <a:xfrm>
            <a:off x="7110054" y="3950611"/>
            <a:ext cx="41910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ectangle 29"/>
          <p:cNvSpPr/>
          <p:nvPr/>
        </p:nvSpPr>
        <p:spPr>
          <a:xfrm>
            <a:off x="7110054" y="4350721"/>
            <a:ext cx="3524274" cy="503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ms-MY" sz="133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3.1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现状发展</a:t>
            </a:r>
            <a:endParaRPr lang="en-US" altLang="zh-CN" sz="2965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2"/>
          <p:cNvSpPr/>
          <p:nvPr/>
        </p:nvSpPr>
        <p:spPr>
          <a:xfrm>
            <a:off x="1271179" y="3871096"/>
            <a:ext cx="17943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ms-MY" sz="12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Rectangle 33"/>
          <p:cNvSpPr/>
          <p:nvPr/>
        </p:nvSpPr>
        <p:spPr>
          <a:xfrm>
            <a:off x="1263470" y="3470986"/>
            <a:ext cx="18097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Rectangle 34"/>
          <p:cNvSpPr/>
          <p:nvPr/>
        </p:nvSpPr>
        <p:spPr>
          <a:xfrm>
            <a:off x="1715751" y="1666389"/>
            <a:ext cx="76005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800" dirty="0">
                <a:solidFill>
                  <a:srgbClr val="1941B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3.2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未来发展</a:t>
            </a:r>
            <a:endParaRPr lang="en-US" altLang="zh-CN" sz="2965" b="1" dirty="0"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280228" y="2023425"/>
            <a:ext cx="0" cy="304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32"/>
          <p:cNvSpPr/>
          <p:nvPr/>
        </p:nvSpPr>
        <p:spPr>
          <a:xfrm>
            <a:off x="3790929" y="3871096"/>
            <a:ext cx="17943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ms-MY" sz="12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Rectangle 33"/>
          <p:cNvSpPr/>
          <p:nvPr/>
        </p:nvSpPr>
        <p:spPr>
          <a:xfrm>
            <a:off x="3783220" y="3470986"/>
            <a:ext cx="18097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Rectangle 34"/>
          <p:cNvSpPr/>
          <p:nvPr/>
        </p:nvSpPr>
        <p:spPr>
          <a:xfrm>
            <a:off x="4235501" y="1666389"/>
            <a:ext cx="76005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800" dirty="0">
                <a:solidFill>
                  <a:srgbClr val="1941B1"/>
                </a:solidFill>
                <a:cs typeface="+mn-ea"/>
                <a:sym typeface="+mn-lt"/>
              </a:rPr>
              <a:t>2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5799978" y="2023425"/>
            <a:ext cx="0" cy="304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32"/>
          <p:cNvSpPr/>
          <p:nvPr/>
        </p:nvSpPr>
        <p:spPr>
          <a:xfrm>
            <a:off x="6310679" y="3871096"/>
            <a:ext cx="17943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ms-MY" sz="12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ectangle 33"/>
          <p:cNvSpPr/>
          <p:nvPr/>
        </p:nvSpPr>
        <p:spPr>
          <a:xfrm>
            <a:off x="6302970" y="3470986"/>
            <a:ext cx="18097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Rectangle 34"/>
          <p:cNvSpPr/>
          <p:nvPr/>
        </p:nvSpPr>
        <p:spPr>
          <a:xfrm>
            <a:off x="6755251" y="1666389"/>
            <a:ext cx="76005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800" dirty="0">
                <a:solidFill>
                  <a:srgbClr val="1941B1"/>
                </a:solidFill>
                <a:cs typeface="+mn-ea"/>
                <a:sym typeface="+mn-lt"/>
              </a:rPr>
              <a:t>3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8319728" y="2023425"/>
            <a:ext cx="0" cy="304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2"/>
          <p:cNvSpPr/>
          <p:nvPr/>
        </p:nvSpPr>
        <p:spPr>
          <a:xfrm>
            <a:off x="8830429" y="3871096"/>
            <a:ext cx="17943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ms-MY" sz="12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33"/>
          <p:cNvSpPr/>
          <p:nvPr/>
        </p:nvSpPr>
        <p:spPr>
          <a:xfrm>
            <a:off x="8822720" y="3470986"/>
            <a:ext cx="18097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Rectangle 34"/>
          <p:cNvSpPr/>
          <p:nvPr/>
        </p:nvSpPr>
        <p:spPr>
          <a:xfrm>
            <a:off x="9275001" y="1666389"/>
            <a:ext cx="76005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800" dirty="0">
                <a:solidFill>
                  <a:srgbClr val="1941B1"/>
                </a:solidFill>
                <a:cs typeface="+mn-ea"/>
                <a:sym typeface="+mn-lt"/>
              </a:rPr>
              <a:t>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等腰三角形 36"/>
          <p:cNvSpPr/>
          <p:nvPr/>
        </p:nvSpPr>
        <p:spPr>
          <a:xfrm rot="5400000">
            <a:off x="4150710" y="192458"/>
            <a:ext cx="563074" cy="884500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725134" y="-1995424"/>
            <a:ext cx="2540580" cy="3990848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等腰三角形 34"/>
          <p:cNvSpPr/>
          <p:nvPr/>
        </p:nvSpPr>
        <p:spPr>
          <a:xfrm rot="16200000">
            <a:off x="4300107" y="2057634"/>
            <a:ext cx="6139541" cy="9644245"/>
          </a:xfrm>
          <a:prstGeom prst="triangl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等腰三角形 35"/>
          <p:cNvSpPr/>
          <p:nvPr/>
        </p:nvSpPr>
        <p:spPr>
          <a:xfrm rot="16200000">
            <a:off x="2809964" y="-264639"/>
            <a:ext cx="918675" cy="1443093"/>
          </a:xfrm>
          <a:prstGeom prst="triangle">
            <a:avLst/>
          </a:prstGeom>
          <a:solidFill>
            <a:srgbClr val="C1C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8685" y="269914"/>
            <a:ext cx="10919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目录</a:t>
            </a: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0" y="688058"/>
            <a:ext cx="2716119" cy="859590"/>
          </a:xfrm>
          <a:prstGeom prst="line">
            <a:avLst/>
          </a:prstGeom>
          <a:ln>
            <a:solidFill>
              <a:srgbClr val="3952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1854200" y="3578835"/>
            <a:ext cx="10316277" cy="3264869"/>
          </a:xfrm>
          <a:prstGeom prst="line">
            <a:avLst/>
          </a:prstGeom>
          <a:ln w="6350">
            <a:gradFill>
              <a:gsLst>
                <a:gs pos="0">
                  <a:srgbClr val="3952D8">
                    <a:alpha val="0"/>
                  </a:srgbClr>
                </a:gs>
                <a:gs pos="100000">
                  <a:srgbClr val="3952D8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1728999" y="713887"/>
            <a:ext cx="993894" cy="314545"/>
          </a:xfrm>
          <a:prstGeom prst="line">
            <a:avLst/>
          </a:prstGeom>
          <a:ln w="76200">
            <a:solidFill>
              <a:srgbClr val="3952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2716119" y="2101408"/>
            <a:ext cx="2683451" cy="754317"/>
            <a:chOff x="2593608" y="1986607"/>
            <a:chExt cx="2683451" cy="754317"/>
          </a:xfrm>
        </p:grpSpPr>
        <p:sp>
          <p:nvSpPr>
            <p:cNvPr id="57" name="矩形 56"/>
            <p:cNvSpPr/>
            <p:nvPr/>
          </p:nvSpPr>
          <p:spPr>
            <a:xfrm>
              <a:off x="2685837" y="2067824"/>
              <a:ext cx="673100" cy="673100"/>
            </a:xfrm>
            <a:prstGeom prst="rect">
              <a:avLst/>
            </a:prstGeom>
            <a:noFill/>
            <a:ln>
              <a:solidFill>
                <a:srgbClr val="3952D8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2593608" y="1986607"/>
              <a:ext cx="673100" cy="673100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/>
                <a:t>1</a:t>
              </a:r>
              <a:endParaRPr lang="zh-CN" altLang="en-US" sz="4000" b="1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3476566" y="2064773"/>
              <a:ext cx="180049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cs typeface="+mn-ea"/>
                  <a:sym typeface="+mn-lt"/>
                </a:rPr>
                <a:t>项目概况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805519" y="2101408"/>
            <a:ext cx="2683451" cy="754317"/>
            <a:chOff x="2593608" y="1986607"/>
            <a:chExt cx="2683451" cy="754317"/>
          </a:xfrm>
        </p:grpSpPr>
        <p:sp>
          <p:nvSpPr>
            <p:cNvPr id="59" name="矩形 58"/>
            <p:cNvSpPr/>
            <p:nvPr/>
          </p:nvSpPr>
          <p:spPr>
            <a:xfrm>
              <a:off x="2685837" y="2067824"/>
              <a:ext cx="673100" cy="673100"/>
            </a:xfrm>
            <a:prstGeom prst="rect">
              <a:avLst/>
            </a:prstGeom>
            <a:noFill/>
            <a:ln>
              <a:solidFill>
                <a:srgbClr val="3952D8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 dirty="0"/>
            </a:p>
          </p:txBody>
        </p:sp>
        <p:sp>
          <p:nvSpPr>
            <p:cNvPr id="60" name="矩形 59"/>
            <p:cNvSpPr/>
            <p:nvPr/>
          </p:nvSpPr>
          <p:spPr>
            <a:xfrm>
              <a:off x="2593608" y="1986607"/>
              <a:ext cx="673100" cy="673100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/>
                <a:t>2</a:t>
              </a:r>
              <a:endParaRPr lang="zh-CN" altLang="en-US" sz="4000" b="1" dirty="0"/>
            </a:p>
          </p:txBody>
        </p:sp>
        <p:sp>
          <p:nvSpPr>
            <p:cNvPr id="61" name="矩形 60"/>
            <p:cNvSpPr/>
            <p:nvPr/>
          </p:nvSpPr>
          <p:spPr>
            <a:xfrm>
              <a:off x="3476566" y="2064773"/>
              <a:ext cx="180049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cs typeface="+mn-ea"/>
                  <a:sym typeface="+mn-lt"/>
                </a:rPr>
                <a:t>市场透视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716119" y="3316477"/>
            <a:ext cx="2683451" cy="754317"/>
            <a:chOff x="2593608" y="1986607"/>
            <a:chExt cx="2683451" cy="754317"/>
          </a:xfrm>
        </p:grpSpPr>
        <p:sp>
          <p:nvSpPr>
            <p:cNvPr id="63" name="矩形 62"/>
            <p:cNvSpPr/>
            <p:nvPr/>
          </p:nvSpPr>
          <p:spPr>
            <a:xfrm>
              <a:off x="2685837" y="2067824"/>
              <a:ext cx="673100" cy="673100"/>
            </a:xfrm>
            <a:prstGeom prst="rect">
              <a:avLst/>
            </a:prstGeom>
            <a:noFill/>
            <a:ln>
              <a:solidFill>
                <a:srgbClr val="3952D8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 dirty="0"/>
            </a:p>
          </p:txBody>
        </p:sp>
        <p:sp>
          <p:nvSpPr>
            <p:cNvPr id="64" name="矩形 63"/>
            <p:cNvSpPr/>
            <p:nvPr/>
          </p:nvSpPr>
          <p:spPr>
            <a:xfrm>
              <a:off x="2593608" y="1986607"/>
              <a:ext cx="673100" cy="673100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/>
                <a:t>3</a:t>
              </a:r>
              <a:endParaRPr lang="zh-CN" altLang="en-US" sz="4000" b="1" dirty="0"/>
            </a:p>
          </p:txBody>
        </p:sp>
        <p:sp>
          <p:nvSpPr>
            <p:cNvPr id="65" name="矩形 64"/>
            <p:cNvSpPr/>
            <p:nvPr/>
          </p:nvSpPr>
          <p:spPr>
            <a:xfrm>
              <a:off x="3476566" y="2064773"/>
              <a:ext cx="180049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cs typeface="+mn-ea"/>
                  <a:sym typeface="+mn-lt"/>
                </a:rPr>
                <a:t>整体规划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805519" y="3316477"/>
            <a:ext cx="2683451" cy="754317"/>
            <a:chOff x="2593608" y="1986607"/>
            <a:chExt cx="2683451" cy="754317"/>
          </a:xfrm>
        </p:grpSpPr>
        <p:sp>
          <p:nvSpPr>
            <p:cNvPr id="67" name="矩形 66"/>
            <p:cNvSpPr/>
            <p:nvPr/>
          </p:nvSpPr>
          <p:spPr>
            <a:xfrm>
              <a:off x="2685837" y="2067824"/>
              <a:ext cx="673100" cy="673100"/>
            </a:xfrm>
            <a:prstGeom prst="rect">
              <a:avLst/>
            </a:prstGeom>
            <a:noFill/>
            <a:ln>
              <a:solidFill>
                <a:srgbClr val="3952D8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 dirty="0"/>
            </a:p>
          </p:txBody>
        </p:sp>
        <p:sp>
          <p:nvSpPr>
            <p:cNvPr id="68" name="矩形 67"/>
            <p:cNvSpPr/>
            <p:nvPr/>
          </p:nvSpPr>
          <p:spPr>
            <a:xfrm>
              <a:off x="2593608" y="1986607"/>
              <a:ext cx="673100" cy="673100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/>
                <a:t>4</a:t>
              </a:r>
              <a:endParaRPr lang="zh-CN" altLang="en-US" sz="4000" b="1" dirty="0"/>
            </a:p>
          </p:txBody>
        </p:sp>
        <p:sp>
          <p:nvSpPr>
            <p:cNvPr id="69" name="矩形 68"/>
            <p:cNvSpPr/>
            <p:nvPr/>
          </p:nvSpPr>
          <p:spPr>
            <a:xfrm>
              <a:off x="3476566" y="2064773"/>
              <a:ext cx="180049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cs typeface="+mn-ea"/>
                  <a:sym typeface="+mn-lt"/>
                </a:rPr>
                <a:t>财务分析</a:t>
              </a:r>
            </a:p>
          </p:txBody>
        </p:sp>
      </p:grpSp>
      <p:sp>
        <p:nvSpPr>
          <p:cNvPr id="70" name="等腰三角形 69"/>
          <p:cNvSpPr/>
          <p:nvPr/>
        </p:nvSpPr>
        <p:spPr>
          <a:xfrm rot="16200000">
            <a:off x="10683501" y="3015683"/>
            <a:ext cx="1173545" cy="1843453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742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98631"/>
            <a:ext cx="4874497" cy="2540580"/>
            <a:chOff x="0" y="-1270290"/>
            <a:chExt cx="4874497" cy="2540580"/>
          </a:xfrm>
        </p:grpSpPr>
        <p:sp>
          <p:nvSpPr>
            <p:cNvPr id="37" name="等腰三角形 36"/>
            <p:cNvSpPr/>
            <p:nvPr/>
          </p:nvSpPr>
          <p:spPr>
            <a:xfrm rot="5400000">
              <a:off x="4150710" y="192458"/>
              <a:ext cx="563074" cy="884500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725134" y="-1995424"/>
              <a:ext cx="2540580" cy="3990848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6200000">
              <a:off x="2809964" y="-264639"/>
              <a:ext cx="918675" cy="1443093"/>
            </a:xfrm>
            <a:prstGeom prst="triangle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85761" y="1263927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04</a:t>
            </a:r>
            <a:endParaRPr lang="zh-CN" altLang="en-US" sz="5400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46144" y="3021520"/>
            <a:ext cx="24032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cs typeface="+mn-ea"/>
                <a:sym typeface="+mn-lt"/>
              </a:rPr>
              <a:t>财务分析</a:t>
            </a:r>
          </a:p>
        </p:txBody>
      </p:sp>
      <p:sp>
        <p:nvSpPr>
          <p:cNvPr id="5" name="矩形 4"/>
          <p:cNvSpPr/>
          <p:nvPr/>
        </p:nvSpPr>
        <p:spPr>
          <a:xfrm>
            <a:off x="1346144" y="3821840"/>
            <a:ext cx="51337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5800" y="0"/>
            <a:ext cx="5156200" cy="6858000"/>
          </a:xfrm>
          <a:prstGeom prst="rect">
            <a:avLst/>
          </a:prstGeom>
        </p:spPr>
      </p:pic>
      <p:sp>
        <p:nvSpPr>
          <p:cNvPr id="12" name="Textfeld 78"/>
          <p:cNvSpPr txBox="1"/>
          <p:nvPr/>
        </p:nvSpPr>
        <p:spPr>
          <a:xfrm>
            <a:off x="1346144" y="4565258"/>
            <a:ext cx="169062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4.1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投资需求</a:t>
            </a:r>
          </a:p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4.2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投资回报</a:t>
            </a: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0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02635" y="1738983"/>
            <a:ext cx="8786731" cy="3415822"/>
            <a:chOff x="857214" y="2000240"/>
            <a:chExt cx="10477573" cy="4073133"/>
          </a:xfrm>
        </p:grpSpPr>
        <p:sp>
          <p:nvSpPr>
            <p:cNvPr id="4" name="Rectangle 88"/>
            <p:cNvSpPr/>
            <p:nvPr/>
          </p:nvSpPr>
          <p:spPr>
            <a:xfrm>
              <a:off x="857214" y="2762247"/>
              <a:ext cx="3048021" cy="770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ms-MY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Rectangle 89"/>
            <p:cNvSpPr/>
            <p:nvPr/>
          </p:nvSpPr>
          <p:spPr>
            <a:xfrm>
              <a:off x="857214" y="2381243"/>
              <a:ext cx="2571768" cy="4404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技术研究</a:t>
              </a:r>
            </a:p>
          </p:txBody>
        </p:sp>
        <p:sp>
          <p:nvSpPr>
            <p:cNvPr id="7" name="Rectangle 90"/>
            <p:cNvSpPr/>
            <p:nvPr/>
          </p:nvSpPr>
          <p:spPr>
            <a:xfrm>
              <a:off x="857214" y="4667259"/>
              <a:ext cx="3048021" cy="770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ms-MY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91"/>
            <p:cNvSpPr/>
            <p:nvPr/>
          </p:nvSpPr>
          <p:spPr>
            <a:xfrm>
              <a:off x="857214" y="4286256"/>
              <a:ext cx="2571768" cy="4404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人才引进</a:t>
              </a:r>
            </a:p>
          </p:txBody>
        </p:sp>
        <p:sp>
          <p:nvSpPr>
            <p:cNvPr id="10" name="Rectangle 92"/>
            <p:cNvSpPr/>
            <p:nvPr/>
          </p:nvSpPr>
          <p:spPr>
            <a:xfrm>
              <a:off x="8286766" y="4667259"/>
              <a:ext cx="3048021" cy="770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ms-MY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93"/>
            <p:cNvSpPr/>
            <p:nvPr/>
          </p:nvSpPr>
          <p:spPr>
            <a:xfrm>
              <a:off x="8763019" y="4286256"/>
              <a:ext cx="2571768" cy="4404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硬件采购</a:t>
              </a:r>
            </a:p>
          </p:txBody>
        </p:sp>
        <p:sp>
          <p:nvSpPr>
            <p:cNvPr id="14" name="Rectangle 94"/>
            <p:cNvSpPr/>
            <p:nvPr/>
          </p:nvSpPr>
          <p:spPr>
            <a:xfrm>
              <a:off x="8286766" y="2762247"/>
              <a:ext cx="3048021" cy="770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ms-MY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95"/>
            <p:cNvSpPr/>
            <p:nvPr/>
          </p:nvSpPr>
          <p:spPr>
            <a:xfrm>
              <a:off x="8763019" y="2381243"/>
              <a:ext cx="2571768" cy="4404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营销宣传</a:t>
              </a:r>
            </a:p>
          </p:txBody>
        </p:sp>
        <p:graphicFrame>
          <p:nvGraphicFramePr>
            <p:cNvPr id="17" name="Diagram 87"/>
            <p:cNvGraphicFramePr/>
            <p:nvPr>
              <p:extLst>
                <p:ext uri="{D42A27DB-BD31-4B8C-83A1-F6EECF244321}">
                  <p14:modId xmlns:p14="http://schemas.microsoft.com/office/powerpoint/2010/main" val="3519277322"/>
                </p:ext>
              </p:extLst>
            </p:nvPr>
          </p:nvGraphicFramePr>
          <p:xfrm>
            <a:off x="3143229" y="2000240"/>
            <a:ext cx="6109699" cy="407313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8" name="Rectangle 17"/>
            <p:cNvSpPr/>
            <p:nvPr/>
          </p:nvSpPr>
          <p:spPr>
            <a:xfrm>
              <a:off x="4571989" y="2269297"/>
              <a:ext cx="1238259" cy="1578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cs typeface="+mn-ea"/>
                  <a:sym typeface="+mn-lt"/>
                </a:rPr>
                <a:t>S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572253" y="2269297"/>
              <a:ext cx="1238259" cy="1578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cs typeface="+mn-ea"/>
                  <a:sym typeface="+mn-lt"/>
                </a:rPr>
                <a:t>W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571989" y="4174311"/>
              <a:ext cx="1238259" cy="1578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cs typeface="+mn-ea"/>
                  <a:sym typeface="+mn-lt"/>
                </a:rPr>
                <a:t>O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572253" y="4269560"/>
              <a:ext cx="1238259" cy="1578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cs typeface="+mn-ea"/>
                  <a:sym typeface="+mn-lt"/>
                </a:rPr>
                <a:t>T</a:t>
              </a:r>
            </a:p>
          </p:txBody>
        </p:sp>
      </p:grpSp>
      <p:sp>
        <p:nvSpPr>
          <p:cNvPr id="23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4.1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投资需求</a:t>
            </a:r>
            <a:endParaRPr lang="en-US" altLang="zh-CN" sz="2965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04686" y="1538514"/>
            <a:ext cx="2960914" cy="361977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04686" y="4613086"/>
            <a:ext cx="2960914" cy="545205"/>
          </a:xfrm>
          <a:prstGeom prst="rect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36"/>
          <p:cNvSpPr>
            <a:spLocks noChangeArrowheads="1"/>
          </p:cNvSpPr>
          <p:nvPr/>
        </p:nvSpPr>
        <p:spPr bwMode="auto">
          <a:xfrm>
            <a:off x="1402587" y="4685633"/>
            <a:ext cx="26343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技术研究</a:t>
            </a:r>
          </a:p>
        </p:txBody>
      </p:sp>
      <p:sp>
        <p:nvSpPr>
          <p:cNvPr id="7" name="TextBox 40"/>
          <p:cNvSpPr>
            <a:spLocks noChangeArrowheads="1"/>
          </p:cNvSpPr>
          <p:nvPr/>
        </p:nvSpPr>
        <p:spPr bwMode="auto">
          <a:xfrm>
            <a:off x="1402587" y="5303387"/>
            <a:ext cx="2634352" cy="55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4.1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投资需求</a:t>
            </a:r>
            <a:endParaRPr lang="en-US" altLang="zh-CN" sz="2965" b="1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88115" y="1538514"/>
            <a:ext cx="2960914" cy="3619778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88115" y="4613086"/>
            <a:ext cx="2960914" cy="545205"/>
          </a:xfrm>
          <a:prstGeom prst="rect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36"/>
          <p:cNvSpPr>
            <a:spLocks noChangeArrowheads="1"/>
          </p:cNvSpPr>
          <p:nvPr/>
        </p:nvSpPr>
        <p:spPr bwMode="auto">
          <a:xfrm>
            <a:off x="4886016" y="4685633"/>
            <a:ext cx="26343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营销宣传</a:t>
            </a:r>
          </a:p>
        </p:txBody>
      </p:sp>
      <p:sp>
        <p:nvSpPr>
          <p:cNvPr id="21" name="TextBox 40"/>
          <p:cNvSpPr>
            <a:spLocks noChangeArrowheads="1"/>
          </p:cNvSpPr>
          <p:nvPr/>
        </p:nvSpPr>
        <p:spPr bwMode="auto">
          <a:xfrm>
            <a:off x="4886016" y="5303387"/>
            <a:ext cx="2634352" cy="55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171544" y="1538514"/>
            <a:ext cx="2960914" cy="3619778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171544" y="4613086"/>
            <a:ext cx="2960914" cy="545205"/>
          </a:xfrm>
          <a:prstGeom prst="rect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36"/>
          <p:cNvSpPr>
            <a:spLocks noChangeArrowheads="1"/>
          </p:cNvSpPr>
          <p:nvPr/>
        </p:nvSpPr>
        <p:spPr bwMode="auto">
          <a:xfrm>
            <a:off x="8369445" y="4685633"/>
            <a:ext cx="26343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硬件采购</a:t>
            </a:r>
          </a:p>
        </p:txBody>
      </p:sp>
      <p:sp>
        <p:nvSpPr>
          <p:cNvPr id="25" name="TextBox 40"/>
          <p:cNvSpPr>
            <a:spLocks noChangeArrowheads="1"/>
          </p:cNvSpPr>
          <p:nvPr/>
        </p:nvSpPr>
        <p:spPr bwMode="auto">
          <a:xfrm>
            <a:off x="8369445" y="5303387"/>
            <a:ext cx="2634352" cy="55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873149" y="1849337"/>
            <a:ext cx="10445703" cy="2132215"/>
            <a:chOff x="-43793" y="3004457"/>
            <a:chExt cx="12279586" cy="2506553"/>
          </a:xfrm>
        </p:grpSpPr>
        <p:sp>
          <p:nvSpPr>
            <p:cNvPr id="3" name="图文框 2"/>
            <p:cNvSpPr/>
            <p:nvPr/>
          </p:nvSpPr>
          <p:spPr>
            <a:xfrm>
              <a:off x="1120360" y="3004457"/>
              <a:ext cx="1233121" cy="1215993"/>
            </a:xfrm>
            <a:prstGeom prst="frame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4" name="Group 8"/>
            <p:cNvGrpSpPr>
              <a:grpSpLocks noChangeAspect="1"/>
            </p:cNvGrpSpPr>
            <p:nvPr/>
          </p:nvGrpSpPr>
          <p:grpSpPr bwMode="auto">
            <a:xfrm>
              <a:off x="1494288" y="3371895"/>
              <a:ext cx="485264" cy="481116"/>
              <a:chOff x="3722" y="2045"/>
              <a:chExt cx="234" cy="232"/>
            </a:xfrm>
          </p:grpSpPr>
          <p:sp>
            <p:nvSpPr>
              <p:cNvPr id="5" name="Oval 9"/>
              <p:cNvSpPr>
                <a:spLocks noChangeArrowheads="1"/>
              </p:cNvSpPr>
              <p:nvPr/>
            </p:nvSpPr>
            <p:spPr bwMode="auto">
              <a:xfrm>
                <a:off x="3722" y="2045"/>
                <a:ext cx="234" cy="232"/>
              </a:xfrm>
              <a:prstGeom prst="ellipse">
                <a:avLst/>
              </a:prstGeom>
              <a:noFill/>
              <a:ln w="25400" cap="rnd">
                <a:solidFill>
                  <a:srgbClr val="1941B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6" name="Freeform 10"/>
              <p:cNvSpPr/>
              <p:nvPr/>
            </p:nvSpPr>
            <p:spPr bwMode="auto">
              <a:xfrm>
                <a:off x="3839" y="2074"/>
                <a:ext cx="49" cy="133"/>
              </a:xfrm>
              <a:custGeom>
                <a:avLst/>
                <a:gdLst>
                  <a:gd name="T0" fmla="*/ 0 w 49"/>
                  <a:gd name="T1" fmla="*/ 0 h 133"/>
                  <a:gd name="T2" fmla="*/ 0 w 49"/>
                  <a:gd name="T3" fmla="*/ 87 h 133"/>
                  <a:gd name="T4" fmla="*/ 49 w 49"/>
                  <a:gd name="T5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133">
                    <a:moveTo>
                      <a:pt x="0" y="0"/>
                    </a:moveTo>
                    <a:lnTo>
                      <a:pt x="0" y="87"/>
                    </a:lnTo>
                    <a:lnTo>
                      <a:pt x="49" y="133"/>
                    </a:lnTo>
                  </a:path>
                </a:pathLst>
              </a:custGeom>
              <a:noFill/>
              <a:ln w="25400" cap="rnd">
                <a:solidFill>
                  <a:srgbClr val="1941B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791949" y="4373237"/>
              <a:ext cx="1889942" cy="397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投资回报率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-43793" y="4802539"/>
              <a:ext cx="3561425" cy="70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1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0" name="图文框 9"/>
            <p:cNvSpPr/>
            <p:nvPr/>
          </p:nvSpPr>
          <p:spPr>
            <a:xfrm>
              <a:off x="5479441" y="3004457"/>
              <a:ext cx="1233121" cy="1215993"/>
            </a:xfrm>
            <a:prstGeom prst="frame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151030" y="4373237"/>
              <a:ext cx="1889942" cy="397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投资回报率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315289" y="4802539"/>
              <a:ext cx="3561425" cy="70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1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3" name="图文框 12"/>
            <p:cNvSpPr/>
            <p:nvPr/>
          </p:nvSpPr>
          <p:spPr>
            <a:xfrm>
              <a:off x="9838521" y="3004457"/>
              <a:ext cx="1233121" cy="1215993"/>
            </a:xfrm>
            <a:prstGeom prst="frame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510109" y="4373237"/>
              <a:ext cx="1889942" cy="397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投资回报率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674368" y="4802539"/>
              <a:ext cx="3561425" cy="70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1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grpSp>
          <p:nvGrpSpPr>
            <p:cNvPr id="16" name="Group 13"/>
            <p:cNvGrpSpPr>
              <a:grpSpLocks noChangeAspect="1"/>
            </p:cNvGrpSpPr>
            <p:nvPr/>
          </p:nvGrpSpPr>
          <p:grpSpPr bwMode="auto">
            <a:xfrm>
              <a:off x="5896638" y="3333784"/>
              <a:ext cx="398721" cy="542445"/>
              <a:chOff x="3756" y="2043"/>
              <a:chExt cx="172" cy="234"/>
            </a:xfrm>
          </p:grpSpPr>
          <p:sp>
            <p:nvSpPr>
              <p:cNvPr id="17" name="Freeform 14"/>
              <p:cNvSpPr/>
              <p:nvPr/>
            </p:nvSpPr>
            <p:spPr bwMode="auto">
              <a:xfrm>
                <a:off x="3756" y="2043"/>
                <a:ext cx="172" cy="234"/>
              </a:xfrm>
              <a:custGeom>
                <a:avLst/>
                <a:gdLst>
                  <a:gd name="T0" fmla="*/ 88 w 88"/>
                  <a:gd name="T1" fmla="*/ 43 h 120"/>
                  <a:gd name="T2" fmla="*/ 44 w 88"/>
                  <a:gd name="T3" fmla="*/ 0 h 120"/>
                  <a:gd name="T4" fmla="*/ 0 w 88"/>
                  <a:gd name="T5" fmla="*/ 43 h 120"/>
                  <a:gd name="T6" fmla="*/ 6 w 88"/>
                  <a:gd name="T7" fmla="*/ 64 h 120"/>
                  <a:gd name="T8" fmla="*/ 44 w 88"/>
                  <a:gd name="T9" fmla="*/ 120 h 120"/>
                  <a:gd name="T10" fmla="*/ 82 w 88"/>
                  <a:gd name="T11" fmla="*/ 64 h 120"/>
                  <a:gd name="T12" fmla="*/ 88 w 88"/>
                  <a:gd name="T13" fmla="*/ 43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20">
                    <a:moveTo>
                      <a:pt x="88" y="43"/>
                    </a:moveTo>
                    <a:cubicBezTo>
                      <a:pt x="88" y="19"/>
                      <a:pt x="68" y="0"/>
                      <a:pt x="44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2" y="58"/>
                      <a:pt x="6" y="64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6" y="58"/>
                      <a:pt x="88" y="51"/>
                      <a:pt x="88" y="43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1941B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18" name="Oval 15"/>
              <p:cNvSpPr>
                <a:spLocks noChangeArrowheads="1"/>
              </p:cNvSpPr>
              <p:nvPr/>
            </p:nvSpPr>
            <p:spPr bwMode="auto">
              <a:xfrm>
                <a:off x="3805" y="2090"/>
                <a:ext cx="74" cy="70"/>
              </a:xfrm>
              <a:prstGeom prst="ellipse">
                <a:avLst/>
              </a:prstGeom>
              <a:noFill/>
              <a:ln w="23813" cap="rnd">
                <a:solidFill>
                  <a:srgbClr val="1941B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  <p:sp>
          <p:nvSpPr>
            <p:cNvPr id="19" name="Freeform 19"/>
            <p:cNvSpPr/>
            <p:nvPr/>
          </p:nvSpPr>
          <p:spPr bwMode="auto">
            <a:xfrm>
              <a:off x="10220563" y="3400230"/>
              <a:ext cx="469034" cy="469035"/>
            </a:xfrm>
            <a:custGeom>
              <a:avLst/>
              <a:gdLst>
                <a:gd name="T0" fmla="*/ 130 w 233"/>
                <a:gd name="T1" fmla="*/ 233 h 233"/>
                <a:gd name="T2" fmla="*/ 233 w 233"/>
                <a:gd name="T3" fmla="*/ 0 h 233"/>
                <a:gd name="T4" fmla="*/ 0 w 233"/>
                <a:gd name="T5" fmla="*/ 105 h 233"/>
                <a:gd name="T6" fmla="*/ 0 w 233"/>
                <a:gd name="T7" fmla="*/ 105 h 233"/>
                <a:gd name="T8" fmla="*/ 115 w 233"/>
                <a:gd name="T9" fmla="*/ 120 h 233"/>
                <a:gd name="T10" fmla="*/ 130 w 233"/>
                <a:gd name="T11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233">
                  <a:moveTo>
                    <a:pt x="130" y="233"/>
                  </a:moveTo>
                  <a:lnTo>
                    <a:pt x="233" y="0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115" y="120"/>
                  </a:lnTo>
                  <a:lnTo>
                    <a:pt x="130" y="233"/>
                  </a:lnTo>
                  <a:close/>
                </a:path>
              </a:pathLst>
            </a:custGeom>
            <a:noFill/>
            <a:ln w="23813" cap="rnd">
              <a:solidFill>
                <a:srgbClr val="1941B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cs typeface="+mn-ea"/>
                <a:sym typeface="+mn-lt"/>
              </a:endParaRPr>
            </a:p>
          </p:txBody>
        </p:sp>
      </p:grpSp>
      <p:sp>
        <p:nvSpPr>
          <p:cNvPr id="20" name="Textfeld 78"/>
          <p:cNvSpPr txBox="1"/>
          <p:nvPr/>
        </p:nvSpPr>
        <p:spPr>
          <a:xfrm>
            <a:off x="1309392" y="4609163"/>
            <a:ext cx="1000946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600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4.2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投资回报</a:t>
            </a:r>
            <a:endParaRPr lang="en-US" altLang="zh-CN" sz="2965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等腰三角形 36"/>
          <p:cNvSpPr/>
          <p:nvPr/>
        </p:nvSpPr>
        <p:spPr>
          <a:xfrm rot="5400000">
            <a:off x="4150710" y="2146467"/>
            <a:ext cx="563074" cy="884500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725134" y="-41415"/>
            <a:ext cx="2540580" cy="3990848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等腰三角形 34"/>
          <p:cNvSpPr/>
          <p:nvPr/>
        </p:nvSpPr>
        <p:spPr>
          <a:xfrm rot="16200000">
            <a:off x="4300107" y="-3382479"/>
            <a:ext cx="6139541" cy="9644245"/>
          </a:xfrm>
          <a:prstGeom prst="triangl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等腰三角形 35"/>
          <p:cNvSpPr/>
          <p:nvPr/>
        </p:nvSpPr>
        <p:spPr>
          <a:xfrm rot="16200000">
            <a:off x="2809964" y="1689370"/>
            <a:ext cx="918675" cy="1443093"/>
          </a:xfrm>
          <a:prstGeom prst="triangle">
            <a:avLst/>
          </a:prstGeom>
          <a:solidFill>
            <a:srgbClr val="C1C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5732" y="1688789"/>
            <a:ext cx="14761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LOGO</a:t>
            </a:r>
            <a:endParaRPr lang="zh-CN" altLang="en-US" sz="3200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39612" y="3487365"/>
            <a:ext cx="7307157" cy="1077218"/>
            <a:chOff x="839612" y="4183675"/>
            <a:chExt cx="7307157" cy="1077218"/>
          </a:xfrm>
        </p:grpSpPr>
        <p:sp>
          <p:nvSpPr>
            <p:cNvPr id="14" name="矩形 13"/>
            <p:cNvSpPr/>
            <p:nvPr/>
          </p:nvSpPr>
          <p:spPr>
            <a:xfrm>
              <a:off x="976837" y="4953116"/>
              <a:ext cx="5423963" cy="307777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39612" y="4183675"/>
              <a:ext cx="73071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cs typeface="+mn-ea"/>
                  <a:sym typeface="+mn-lt"/>
                </a:rPr>
                <a:t>感谢您的观看！</a:t>
              </a:r>
              <a:r>
                <a:rPr lang="en-US" altLang="zh-CN" sz="4400" b="1" dirty="0">
                  <a:cs typeface="+mn-ea"/>
                  <a:sym typeface="+mn-lt"/>
                </a:rPr>
                <a:t>THANKS</a:t>
              </a:r>
              <a:endParaRPr lang="zh-CN" altLang="en-US" sz="4400" b="1" dirty="0">
                <a:cs typeface="+mn-ea"/>
                <a:sym typeface="+mn-lt"/>
              </a:endParaRPr>
            </a:p>
          </p:txBody>
        </p:sp>
        <p:sp>
          <p:nvSpPr>
            <p:cNvPr id="41" name="TextBox 7"/>
            <p:cNvSpPr>
              <a:spLocks noChangeArrowheads="1"/>
            </p:cNvSpPr>
            <p:nvPr/>
          </p:nvSpPr>
          <p:spPr bwMode="auto">
            <a:xfrm>
              <a:off x="1598256" y="4983893"/>
              <a:ext cx="418112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BUSENESS PLAN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5157961" y="2515763"/>
            <a:ext cx="7034039" cy="2257099"/>
          </a:xfrm>
          <a:prstGeom prst="line">
            <a:avLst/>
          </a:prstGeom>
          <a:ln>
            <a:solidFill>
              <a:srgbClr val="3952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235384" y="2204394"/>
            <a:ext cx="1197706" cy="384323"/>
          </a:xfrm>
          <a:prstGeom prst="line">
            <a:avLst/>
          </a:prstGeom>
          <a:ln w="76200">
            <a:solidFill>
              <a:srgbClr val="3952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839612" y="4720834"/>
            <a:ext cx="96739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45" name="等腰三角形 44"/>
          <p:cNvSpPr/>
          <p:nvPr/>
        </p:nvSpPr>
        <p:spPr>
          <a:xfrm rot="5400000">
            <a:off x="741241" y="4835235"/>
            <a:ext cx="2598530" cy="4081878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2227" y="5431672"/>
            <a:ext cx="2483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模板网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3688818" y="5431672"/>
            <a:ext cx="1701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时间：</a:t>
            </a:r>
            <a:r>
              <a:rPr lang="en-US" altLang="zh-CN" dirty="0"/>
              <a:t>2022.02</a:t>
            </a:r>
            <a:endParaRPr lang="zh-CN" altLang="en-US" dirty="0"/>
          </a:p>
        </p:txBody>
      </p:sp>
      <p:sp>
        <p:nvSpPr>
          <p:cNvPr id="47" name="等腰三角形 46"/>
          <p:cNvSpPr/>
          <p:nvPr/>
        </p:nvSpPr>
        <p:spPr>
          <a:xfrm rot="16200000">
            <a:off x="10683501" y="3152411"/>
            <a:ext cx="1173545" cy="1843453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52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2A0479-D024-426B-87EB-E86B5B30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D576B0B-81C6-4544-8534-2AEFD0CEDE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645836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98631"/>
            <a:ext cx="4874497" cy="2540580"/>
            <a:chOff x="0" y="-1270290"/>
            <a:chExt cx="4874497" cy="2540580"/>
          </a:xfrm>
        </p:grpSpPr>
        <p:sp>
          <p:nvSpPr>
            <p:cNvPr id="37" name="等腰三角形 36"/>
            <p:cNvSpPr/>
            <p:nvPr/>
          </p:nvSpPr>
          <p:spPr>
            <a:xfrm rot="5400000">
              <a:off x="4150710" y="192458"/>
              <a:ext cx="563074" cy="884500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725134" y="-1995424"/>
              <a:ext cx="2540580" cy="3990848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6200000">
              <a:off x="2809964" y="-264639"/>
              <a:ext cx="918675" cy="1443093"/>
            </a:xfrm>
            <a:prstGeom prst="triangle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85761" y="1263927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5400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46144" y="3021520"/>
            <a:ext cx="24032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cs typeface="+mn-ea"/>
                <a:sym typeface="+mn-lt"/>
              </a:rPr>
              <a:t>项目概况</a:t>
            </a:r>
          </a:p>
        </p:txBody>
      </p:sp>
      <p:sp>
        <p:nvSpPr>
          <p:cNvPr id="5" name="矩形 4"/>
          <p:cNvSpPr/>
          <p:nvPr/>
        </p:nvSpPr>
        <p:spPr>
          <a:xfrm>
            <a:off x="1346144" y="3821840"/>
            <a:ext cx="51337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5800" y="0"/>
            <a:ext cx="5156200" cy="6858000"/>
          </a:xfrm>
          <a:prstGeom prst="rect">
            <a:avLst/>
          </a:prstGeom>
        </p:spPr>
      </p:pic>
      <p:sp>
        <p:nvSpPr>
          <p:cNvPr id="34" name="Textfeld 78"/>
          <p:cNvSpPr txBox="1"/>
          <p:nvPr/>
        </p:nvSpPr>
        <p:spPr>
          <a:xfrm>
            <a:off x="1346144" y="4510794"/>
            <a:ext cx="169062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1.1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项目介绍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1.2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商业模式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1.3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团队介绍</a:t>
            </a: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Textfeld 78"/>
          <p:cNvSpPr txBox="1"/>
          <p:nvPr/>
        </p:nvSpPr>
        <p:spPr>
          <a:xfrm>
            <a:off x="2969431" y="4510793"/>
            <a:ext cx="169062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1.4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项目愿景</a:t>
            </a:r>
          </a:p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1.5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公司简介</a:t>
            </a: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0108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13198" y="1595983"/>
            <a:ext cx="8178802" cy="407910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3420" y="2168066"/>
            <a:ext cx="4560066" cy="553405"/>
          </a:xfrm>
          <a:prstGeom prst="rect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"/>
          <p:cNvSpPr txBox="1"/>
          <p:nvPr/>
        </p:nvSpPr>
        <p:spPr>
          <a:xfrm>
            <a:off x="1432520" y="251922"/>
            <a:ext cx="2234586" cy="51687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1.1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en-US" altLang="zh-CN" sz="2965" b="1" dirty="0" err="1">
                <a:cs typeface="+mn-ea"/>
                <a:sym typeface="+mn-lt"/>
              </a:rPr>
              <a:t>项目介绍</a:t>
            </a:r>
            <a:endParaRPr lang="en-US" altLang="zh-CN" sz="2965" b="1" dirty="0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13420" y="2244714"/>
            <a:ext cx="6057900" cy="3017310"/>
            <a:chOff x="6096000" y="5205615"/>
            <a:chExt cx="6057900" cy="3017310"/>
          </a:xfrm>
        </p:grpSpPr>
        <p:sp>
          <p:nvSpPr>
            <p:cNvPr id="10" name="文本框 9"/>
            <p:cNvSpPr txBox="1"/>
            <p:nvPr/>
          </p:nvSpPr>
          <p:spPr>
            <a:xfrm>
              <a:off x="6515100" y="5205615"/>
              <a:ext cx="5638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096000" y="5914601"/>
              <a:ext cx="2440980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91090" y="1792291"/>
            <a:ext cx="3780794" cy="3766682"/>
            <a:chOff x="4748596" y="2521941"/>
            <a:chExt cx="2694809" cy="2684751"/>
          </a:xfrm>
        </p:grpSpPr>
        <p:sp>
          <p:nvSpPr>
            <p:cNvPr id="3" name="弧形 2"/>
            <p:cNvSpPr/>
            <p:nvPr/>
          </p:nvSpPr>
          <p:spPr>
            <a:xfrm rot="17100000">
              <a:off x="5770377" y="2672474"/>
              <a:ext cx="832677" cy="1161792"/>
            </a:xfrm>
            <a:prstGeom prst="arc">
              <a:avLst>
                <a:gd name="adj1" fmla="val 17539136"/>
                <a:gd name="adj2" fmla="val 1563469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弧形 3"/>
            <p:cNvSpPr/>
            <p:nvPr/>
          </p:nvSpPr>
          <p:spPr>
            <a:xfrm rot="900000">
              <a:off x="6281658" y="3376402"/>
              <a:ext cx="832677" cy="1161792"/>
            </a:xfrm>
            <a:prstGeom prst="arc">
              <a:avLst>
                <a:gd name="adj1" fmla="val 17672926"/>
                <a:gd name="adj2" fmla="val 1563469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弧形 4"/>
            <p:cNvSpPr/>
            <p:nvPr/>
          </p:nvSpPr>
          <p:spPr>
            <a:xfrm rot="6300000">
              <a:off x="5612454" y="3894367"/>
              <a:ext cx="832677" cy="1161792"/>
            </a:xfrm>
            <a:prstGeom prst="arc">
              <a:avLst>
                <a:gd name="adj1" fmla="val 17539136"/>
                <a:gd name="adj2" fmla="val 1563469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弧形 5"/>
            <p:cNvSpPr/>
            <p:nvPr/>
          </p:nvSpPr>
          <p:spPr>
            <a:xfrm rot="11700000">
              <a:off x="5077666" y="3188542"/>
              <a:ext cx="832677" cy="1161792"/>
            </a:xfrm>
            <a:prstGeom prst="arc">
              <a:avLst>
                <a:gd name="adj1" fmla="val 17539136"/>
                <a:gd name="adj2" fmla="val 1563469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462158" y="3230774"/>
              <a:ext cx="1249971" cy="1249971"/>
            </a:xfrm>
            <a:prstGeom prst="ellipse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商业</a:t>
              </a:r>
              <a:endParaRPr lang="en-US" altLang="zh-CN" dirty="0">
                <a:cs typeface="+mn-ea"/>
                <a:sym typeface="+mn-lt"/>
              </a:endParaRPr>
            </a:p>
            <a:p>
              <a:pPr algn="ctr"/>
              <a:r>
                <a:rPr lang="zh-CN" altLang="en-US" dirty="0">
                  <a:cs typeface="+mn-ea"/>
                  <a:sym typeface="+mn-lt"/>
                </a:rPr>
                <a:t>模式</a:t>
              </a:r>
            </a:p>
          </p:txBody>
        </p:sp>
        <p:sp>
          <p:nvSpPr>
            <p:cNvPr id="8" name="椭圆 7"/>
            <p:cNvSpPr/>
            <p:nvPr/>
          </p:nvSpPr>
          <p:spPr>
            <a:xfrm>
              <a:off x="4748596" y="2521941"/>
              <a:ext cx="900301" cy="900301"/>
            </a:xfrm>
            <a:prstGeom prst="ellipse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543104" y="2521941"/>
              <a:ext cx="900301" cy="900301"/>
            </a:xfrm>
            <a:prstGeom prst="ellipse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748596" y="4306391"/>
              <a:ext cx="900301" cy="900301"/>
            </a:xfrm>
            <a:prstGeom prst="ellipse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543104" y="4306391"/>
              <a:ext cx="900301" cy="900301"/>
            </a:xfrm>
            <a:prstGeom prst="ellipse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4980591" y="2822863"/>
              <a:ext cx="438272" cy="298455"/>
              <a:chOff x="3135" y="1799"/>
              <a:chExt cx="326" cy="222"/>
            </a:xfrm>
            <a:solidFill>
              <a:schemeClr val="bg1"/>
            </a:solidFill>
          </p:grpSpPr>
          <p:sp>
            <p:nvSpPr>
              <p:cNvPr id="13" name="Oval 5"/>
              <p:cNvSpPr>
                <a:spLocks noChangeArrowheads="1"/>
              </p:cNvSpPr>
              <p:nvPr/>
            </p:nvSpPr>
            <p:spPr bwMode="auto">
              <a:xfrm>
                <a:off x="3228" y="1974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Oval 6"/>
              <p:cNvSpPr>
                <a:spLocks noChangeArrowheads="1"/>
              </p:cNvSpPr>
              <p:nvPr/>
            </p:nvSpPr>
            <p:spPr bwMode="auto">
              <a:xfrm>
                <a:off x="3356" y="1974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7"/>
              <p:cNvSpPr>
                <a:spLocks noEditPoints="1"/>
              </p:cNvSpPr>
              <p:nvPr/>
            </p:nvSpPr>
            <p:spPr bwMode="auto">
              <a:xfrm>
                <a:off x="3135" y="1799"/>
                <a:ext cx="326" cy="152"/>
              </a:xfrm>
              <a:custGeom>
                <a:avLst/>
                <a:gdLst>
                  <a:gd name="T0" fmla="*/ 9 w 168"/>
                  <a:gd name="T1" fmla="*/ 0 h 78"/>
                  <a:gd name="T2" fmla="*/ 14 w 168"/>
                  <a:gd name="T3" fmla="*/ 18 h 78"/>
                  <a:gd name="T4" fmla="*/ 168 w 168"/>
                  <a:gd name="T5" fmla="*/ 18 h 78"/>
                  <a:gd name="T6" fmla="*/ 39 w 168"/>
                  <a:gd name="T7" fmla="*/ 30 h 78"/>
                  <a:gd name="T8" fmla="*/ 42 w 168"/>
                  <a:gd name="T9" fmla="*/ 33 h 78"/>
                  <a:gd name="T10" fmla="*/ 108 w 168"/>
                  <a:gd name="T11" fmla="*/ 45 h 78"/>
                  <a:gd name="T12" fmla="*/ 102 w 168"/>
                  <a:gd name="T13" fmla="*/ 27 h 78"/>
                  <a:gd name="T14" fmla="*/ 99 w 168"/>
                  <a:gd name="T15" fmla="*/ 30 h 78"/>
                  <a:gd name="T16" fmla="*/ 99 w 168"/>
                  <a:gd name="T17" fmla="*/ 42 h 78"/>
                  <a:gd name="T18" fmla="*/ 96 w 168"/>
                  <a:gd name="T19" fmla="*/ 39 h 78"/>
                  <a:gd name="T20" fmla="*/ 78 w 168"/>
                  <a:gd name="T21" fmla="*/ 33 h 78"/>
                  <a:gd name="T22" fmla="*/ 66 w 168"/>
                  <a:gd name="T23" fmla="*/ 27 h 78"/>
                  <a:gd name="T24" fmla="*/ 63 w 168"/>
                  <a:gd name="T25" fmla="*/ 30 h 78"/>
                  <a:gd name="T26" fmla="*/ 57 w 168"/>
                  <a:gd name="T27" fmla="*/ 30 h 78"/>
                  <a:gd name="T28" fmla="*/ 54 w 168"/>
                  <a:gd name="T29" fmla="*/ 27 h 78"/>
                  <a:gd name="T30" fmla="*/ 48 w 168"/>
                  <a:gd name="T31" fmla="*/ 39 h 78"/>
                  <a:gd name="T32" fmla="*/ 54 w 168"/>
                  <a:gd name="T33" fmla="*/ 57 h 78"/>
                  <a:gd name="T34" fmla="*/ 57 w 168"/>
                  <a:gd name="T35" fmla="*/ 54 h 78"/>
                  <a:gd name="T36" fmla="*/ 63 w 168"/>
                  <a:gd name="T37" fmla="*/ 42 h 78"/>
                  <a:gd name="T38" fmla="*/ 60 w 168"/>
                  <a:gd name="T39" fmla="*/ 39 h 78"/>
                  <a:gd name="T40" fmla="*/ 60 w 168"/>
                  <a:gd name="T41" fmla="*/ 63 h 78"/>
                  <a:gd name="T42" fmla="*/ 66 w 168"/>
                  <a:gd name="T43" fmla="*/ 57 h 78"/>
                  <a:gd name="T44" fmla="*/ 69 w 168"/>
                  <a:gd name="T45" fmla="*/ 54 h 78"/>
                  <a:gd name="T46" fmla="*/ 75 w 168"/>
                  <a:gd name="T47" fmla="*/ 42 h 78"/>
                  <a:gd name="T48" fmla="*/ 72 w 168"/>
                  <a:gd name="T49" fmla="*/ 39 h 78"/>
                  <a:gd name="T50" fmla="*/ 72 w 168"/>
                  <a:gd name="T51" fmla="*/ 63 h 78"/>
                  <a:gd name="T52" fmla="*/ 78 w 168"/>
                  <a:gd name="T53" fmla="*/ 57 h 78"/>
                  <a:gd name="T54" fmla="*/ 81 w 168"/>
                  <a:gd name="T55" fmla="*/ 54 h 78"/>
                  <a:gd name="T56" fmla="*/ 87 w 168"/>
                  <a:gd name="T57" fmla="*/ 42 h 78"/>
                  <a:gd name="T58" fmla="*/ 84 w 168"/>
                  <a:gd name="T59" fmla="*/ 39 h 78"/>
                  <a:gd name="T60" fmla="*/ 84 w 168"/>
                  <a:gd name="T61" fmla="*/ 63 h 78"/>
                  <a:gd name="T62" fmla="*/ 90 w 168"/>
                  <a:gd name="T63" fmla="*/ 57 h 78"/>
                  <a:gd name="T64" fmla="*/ 93 w 168"/>
                  <a:gd name="T65" fmla="*/ 54 h 78"/>
                  <a:gd name="T66" fmla="*/ 87 w 168"/>
                  <a:gd name="T67" fmla="*/ 30 h 78"/>
                  <a:gd name="T68" fmla="*/ 90 w 168"/>
                  <a:gd name="T69" fmla="*/ 33 h 78"/>
                  <a:gd name="T70" fmla="*/ 96 w 168"/>
                  <a:gd name="T71" fmla="*/ 63 h 78"/>
                  <a:gd name="T72" fmla="*/ 102 w 168"/>
                  <a:gd name="T73" fmla="*/ 57 h 78"/>
                  <a:gd name="T74" fmla="*/ 105 w 168"/>
                  <a:gd name="T75" fmla="*/ 54 h 78"/>
                  <a:gd name="T76" fmla="*/ 105 w 168"/>
                  <a:gd name="T77" fmla="*/ 66 h 78"/>
                  <a:gd name="T78" fmla="*/ 108 w 168"/>
                  <a:gd name="T79" fmla="*/ 69 h 78"/>
                  <a:gd name="T80" fmla="*/ 114 w 168"/>
                  <a:gd name="T81" fmla="*/ 51 h 78"/>
                  <a:gd name="T82" fmla="*/ 114 w 168"/>
                  <a:gd name="T83" fmla="*/ 33 h 78"/>
                  <a:gd name="T84" fmla="*/ 117 w 168"/>
                  <a:gd name="T85" fmla="*/ 30 h 78"/>
                  <a:gd name="T86" fmla="*/ 123 w 168"/>
                  <a:gd name="T87" fmla="*/ 42 h 78"/>
                  <a:gd name="T88" fmla="*/ 120 w 168"/>
                  <a:gd name="T89" fmla="*/ 39 h 78"/>
                  <a:gd name="T90" fmla="*/ 120 w 168"/>
                  <a:gd name="T91" fmla="*/ 63 h 78"/>
                  <a:gd name="T92" fmla="*/ 126 w 168"/>
                  <a:gd name="T93" fmla="*/ 57 h 78"/>
                  <a:gd name="T94" fmla="*/ 129 w 168"/>
                  <a:gd name="T95" fmla="*/ 54 h 78"/>
                  <a:gd name="T96" fmla="*/ 123 w 168"/>
                  <a:gd name="T97" fmla="*/ 30 h 78"/>
                  <a:gd name="T98" fmla="*/ 126 w 168"/>
                  <a:gd name="T99" fmla="*/ 33 h 78"/>
                  <a:gd name="T100" fmla="*/ 132 w 168"/>
                  <a:gd name="T101" fmla="*/ 63 h 78"/>
                  <a:gd name="T102" fmla="*/ 132 w 168"/>
                  <a:gd name="T103" fmla="*/ 45 h 78"/>
                  <a:gd name="T104" fmla="*/ 135 w 168"/>
                  <a:gd name="T105" fmla="*/ 42 h 78"/>
                  <a:gd name="T106" fmla="*/ 135 w 168"/>
                  <a:gd name="T107" fmla="*/ 54 h 78"/>
                  <a:gd name="T108" fmla="*/ 138 w 168"/>
                  <a:gd name="T109" fmla="*/ 57 h 78"/>
                  <a:gd name="T110" fmla="*/ 138 w 168"/>
                  <a:gd name="T111" fmla="*/ 27 h 78"/>
                  <a:gd name="T112" fmla="*/ 144 w 168"/>
                  <a:gd name="T113" fmla="*/ 45 h 78"/>
                  <a:gd name="T114" fmla="*/ 147 w 168"/>
                  <a:gd name="T115" fmla="*/ 42 h 78"/>
                  <a:gd name="T116" fmla="*/ 147 w 168"/>
                  <a:gd name="T117" fmla="*/ 30 h 78"/>
                  <a:gd name="T118" fmla="*/ 150 w 168"/>
                  <a:gd name="T119" fmla="*/ 3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68" h="78">
                    <a:moveTo>
                      <a:pt x="33" y="18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148" y="78"/>
                      <a:pt x="148" y="78"/>
                      <a:pt x="148" y="78"/>
                    </a:cubicBezTo>
                    <a:cubicBezTo>
                      <a:pt x="168" y="18"/>
                      <a:pt x="168" y="18"/>
                      <a:pt x="168" y="18"/>
                    </a:cubicBezTo>
                    <a:lnTo>
                      <a:pt x="33" y="18"/>
                    </a:lnTo>
                    <a:close/>
                    <a:moveTo>
                      <a:pt x="42" y="33"/>
                    </a:moveTo>
                    <a:cubicBezTo>
                      <a:pt x="40" y="33"/>
                      <a:pt x="39" y="32"/>
                      <a:pt x="39" y="30"/>
                    </a:cubicBezTo>
                    <a:cubicBezTo>
                      <a:pt x="39" y="28"/>
                      <a:pt x="40" y="27"/>
                      <a:pt x="42" y="27"/>
                    </a:cubicBezTo>
                    <a:cubicBezTo>
                      <a:pt x="44" y="27"/>
                      <a:pt x="45" y="28"/>
                      <a:pt x="45" y="30"/>
                    </a:cubicBezTo>
                    <a:cubicBezTo>
                      <a:pt x="45" y="32"/>
                      <a:pt x="44" y="33"/>
                      <a:pt x="42" y="33"/>
                    </a:cubicBezTo>
                    <a:moveTo>
                      <a:pt x="108" y="39"/>
                    </a:moveTo>
                    <a:cubicBezTo>
                      <a:pt x="110" y="39"/>
                      <a:pt x="111" y="40"/>
                      <a:pt x="111" y="42"/>
                    </a:cubicBezTo>
                    <a:cubicBezTo>
                      <a:pt x="111" y="44"/>
                      <a:pt x="110" y="45"/>
                      <a:pt x="108" y="45"/>
                    </a:cubicBezTo>
                    <a:cubicBezTo>
                      <a:pt x="106" y="45"/>
                      <a:pt x="105" y="44"/>
                      <a:pt x="105" y="42"/>
                    </a:cubicBezTo>
                    <a:cubicBezTo>
                      <a:pt x="105" y="40"/>
                      <a:pt x="106" y="39"/>
                      <a:pt x="108" y="39"/>
                    </a:cubicBezTo>
                    <a:moveTo>
                      <a:pt x="102" y="27"/>
                    </a:moveTo>
                    <a:cubicBezTo>
                      <a:pt x="104" y="27"/>
                      <a:pt x="105" y="28"/>
                      <a:pt x="105" y="30"/>
                    </a:cubicBezTo>
                    <a:cubicBezTo>
                      <a:pt x="105" y="32"/>
                      <a:pt x="104" y="33"/>
                      <a:pt x="102" y="33"/>
                    </a:cubicBezTo>
                    <a:cubicBezTo>
                      <a:pt x="100" y="33"/>
                      <a:pt x="99" y="32"/>
                      <a:pt x="99" y="30"/>
                    </a:cubicBezTo>
                    <a:cubicBezTo>
                      <a:pt x="99" y="28"/>
                      <a:pt x="100" y="27"/>
                      <a:pt x="102" y="27"/>
                    </a:cubicBezTo>
                    <a:moveTo>
                      <a:pt x="96" y="39"/>
                    </a:moveTo>
                    <a:cubicBezTo>
                      <a:pt x="98" y="39"/>
                      <a:pt x="99" y="40"/>
                      <a:pt x="99" y="42"/>
                    </a:cubicBezTo>
                    <a:cubicBezTo>
                      <a:pt x="99" y="44"/>
                      <a:pt x="98" y="45"/>
                      <a:pt x="96" y="45"/>
                    </a:cubicBezTo>
                    <a:cubicBezTo>
                      <a:pt x="94" y="45"/>
                      <a:pt x="93" y="44"/>
                      <a:pt x="93" y="42"/>
                    </a:cubicBezTo>
                    <a:cubicBezTo>
                      <a:pt x="93" y="40"/>
                      <a:pt x="94" y="39"/>
                      <a:pt x="96" y="39"/>
                    </a:cubicBezTo>
                    <a:moveTo>
                      <a:pt x="78" y="27"/>
                    </a:moveTo>
                    <a:cubicBezTo>
                      <a:pt x="80" y="27"/>
                      <a:pt x="81" y="28"/>
                      <a:pt x="81" y="30"/>
                    </a:cubicBezTo>
                    <a:cubicBezTo>
                      <a:pt x="81" y="32"/>
                      <a:pt x="80" y="33"/>
                      <a:pt x="78" y="33"/>
                    </a:cubicBezTo>
                    <a:cubicBezTo>
                      <a:pt x="76" y="33"/>
                      <a:pt x="75" y="32"/>
                      <a:pt x="75" y="30"/>
                    </a:cubicBezTo>
                    <a:cubicBezTo>
                      <a:pt x="75" y="28"/>
                      <a:pt x="76" y="27"/>
                      <a:pt x="78" y="27"/>
                    </a:cubicBezTo>
                    <a:moveTo>
                      <a:pt x="66" y="27"/>
                    </a:moveTo>
                    <a:cubicBezTo>
                      <a:pt x="68" y="27"/>
                      <a:pt x="69" y="28"/>
                      <a:pt x="69" y="30"/>
                    </a:cubicBezTo>
                    <a:cubicBezTo>
                      <a:pt x="69" y="32"/>
                      <a:pt x="68" y="33"/>
                      <a:pt x="66" y="33"/>
                    </a:cubicBezTo>
                    <a:cubicBezTo>
                      <a:pt x="64" y="33"/>
                      <a:pt x="63" y="32"/>
                      <a:pt x="63" y="30"/>
                    </a:cubicBezTo>
                    <a:cubicBezTo>
                      <a:pt x="63" y="28"/>
                      <a:pt x="64" y="27"/>
                      <a:pt x="66" y="27"/>
                    </a:cubicBezTo>
                    <a:moveTo>
                      <a:pt x="54" y="27"/>
                    </a:moveTo>
                    <a:cubicBezTo>
                      <a:pt x="56" y="27"/>
                      <a:pt x="57" y="28"/>
                      <a:pt x="57" y="30"/>
                    </a:cubicBezTo>
                    <a:cubicBezTo>
                      <a:pt x="57" y="32"/>
                      <a:pt x="56" y="33"/>
                      <a:pt x="54" y="33"/>
                    </a:cubicBezTo>
                    <a:cubicBezTo>
                      <a:pt x="52" y="33"/>
                      <a:pt x="51" y="32"/>
                      <a:pt x="51" y="30"/>
                    </a:cubicBezTo>
                    <a:cubicBezTo>
                      <a:pt x="51" y="28"/>
                      <a:pt x="52" y="27"/>
                      <a:pt x="54" y="27"/>
                    </a:cubicBezTo>
                    <a:moveTo>
                      <a:pt x="48" y="45"/>
                    </a:moveTo>
                    <a:cubicBezTo>
                      <a:pt x="46" y="45"/>
                      <a:pt x="45" y="44"/>
                      <a:pt x="45" y="42"/>
                    </a:cubicBezTo>
                    <a:cubicBezTo>
                      <a:pt x="45" y="40"/>
                      <a:pt x="46" y="39"/>
                      <a:pt x="48" y="39"/>
                    </a:cubicBezTo>
                    <a:cubicBezTo>
                      <a:pt x="50" y="39"/>
                      <a:pt x="51" y="40"/>
                      <a:pt x="51" y="42"/>
                    </a:cubicBezTo>
                    <a:cubicBezTo>
                      <a:pt x="51" y="44"/>
                      <a:pt x="50" y="45"/>
                      <a:pt x="48" y="45"/>
                    </a:cubicBezTo>
                    <a:moveTo>
                      <a:pt x="54" y="57"/>
                    </a:moveTo>
                    <a:cubicBezTo>
                      <a:pt x="52" y="57"/>
                      <a:pt x="51" y="56"/>
                      <a:pt x="51" y="54"/>
                    </a:cubicBezTo>
                    <a:cubicBezTo>
                      <a:pt x="51" y="52"/>
                      <a:pt x="52" y="51"/>
                      <a:pt x="54" y="51"/>
                    </a:cubicBezTo>
                    <a:cubicBezTo>
                      <a:pt x="56" y="51"/>
                      <a:pt x="57" y="52"/>
                      <a:pt x="57" y="54"/>
                    </a:cubicBezTo>
                    <a:cubicBezTo>
                      <a:pt x="57" y="56"/>
                      <a:pt x="56" y="57"/>
                      <a:pt x="54" y="57"/>
                    </a:cubicBezTo>
                    <a:moveTo>
                      <a:pt x="60" y="39"/>
                    </a:moveTo>
                    <a:cubicBezTo>
                      <a:pt x="62" y="39"/>
                      <a:pt x="63" y="40"/>
                      <a:pt x="63" y="42"/>
                    </a:cubicBezTo>
                    <a:cubicBezTo>
                      <a:pt x="63" y="44"/>
                      <a:pt x="62" y="45"/>
                      <a:pt x="60" y="45"/>
                    </a:cubicBezTo>
                    <a:cubicBezTo>
                      <a:pt x="58" y="45"/>
                      <a:pt x="57" y="44"/>
                      <a:pt x="57" y="42"/>
                    </a:cubicBezTo>
                    <a:cubicBezTo>
                      <a:pt x="57" y="40"/>
                      <a:pt x="58" y="39"/>
                      <a:pt x="60" y="39"/>
                    </a:cubicBezTo>
                    <a:moveTo>
                      <a:pt x="60" y="69"/>
                    </a:moveTo>
                    <a:cubicBezTo>
                      <a:pt x="58" y="69"/>
                      <a:pt x="57" y="68"/>
                      <a:pt x="57" y="66"/>
                    </a:cubicBezTo>
                    <a:cubicBezTo>
                      <a:pt x="57" y="64"/>
                      <a:pt x="58" y="63"/>
                      <a:pt x="60" y="63"/>
                    </a:cubicBezTo>
                    <a:cubicBezTo>
                      <a:pt x="62" y="63"/>
                      <a:pt x="63" y="64"/>
                      <a:pt x="63" y="66"/>
                    </a:cubicBezTo>
                    <a:cubicBezTo>
                      <a:pt x="63" y="68"/>
                      <a:pt x="62" y="69"/>
                      <a:pt x="60" y="69"/>
                    </a:cubicBezTo>
                    <a:moveTo>
                      <a:pt x="66" y="57"/>
                    </a:moveTo>
                    <a:cubicBezTo>
                      <a:pt x="64" y="57"/>
                      <a:pt x="63" y="56"/>
                      <a:pt x="63" y="54"/>
                    </a:cubicBezTo>
                    <a:cubicBezTo>
                      <a:pt x="63" y="52"/>
                      <a:pt x="64" y="51"/>
                      <a:pt x="66" y="51"/>
                    </a:cubicBezTo>
                    <a:cubicBezTo>
                      <a:pt x="68" y="51"/>
                      <a:pt x="69" y="52"/>
                      <a:pt x="69" y="54"/>
                    </a:cubicBezTo>
                    <a:cubicBezTo>
                      <a:pt x="69" y="56"/>
                      <a:pt x="68" y="57"/>
                      <a:pt x="66" y="57"/>
                    </a:cubicBezTo>
                    <a:moveTo>
                      <a:pt x="72" y="39"/>
                    </a:moveTo>
                    <a:cubicBezTo>
                      <a:pt x="74" y="39"/>
                      <a:pt x="75" y="40"/>
                      <a:pt x="75" y="42"/>
                    </a:cubicBezTo>
                    <a:cubicBezTo>
                      <a:pt x="75" y="44"/>
                      <a:pt x="74" y="45"/>
                      <a:pt x="72" y="45"/>
                    </a:cubicBezTo>
                    <a:cubicBezTo>
                      <a:pt x="70" y="45"/>
                      <a:pt x="69" y="44"/>
                      <a:pt x="69" y="42"/>
                    </a:cubicBezTo>
                    <a:cubicBezTo>
                      <a:pt x="69" y="40"/>
                      <a:pt x="70" y="39"/>
                      <a:pt x="72" y="39"/>
                    </a:cubicBezTo>
                    <a:moveTo>
                      <a:pt x="72" y="69"/>
                    </a:moveTo>
                    <a:cubicBezTo>
                      <a:pt x="70" y="69"/>
                      <a:pt x="69" y="68"/>
                      <a:pt x="69" y="66"/>
                    </a:cubicBezTo>
                    <a:cubicBezTo>
                      <a:pt x="69" y="64"/>
                      <a:pt x="70" y="63"/>
                      <a:pt x="72" y="63"/>
                    </a:cubicBezTo>
                    <a:cubicBezTo>
                      <a:pt x="74" y="63"/>
                      <a:pt x="75" y="64"/>
                      <a:pt x="75" y="66"/>
                    </a:cubicBezTo>
                    <a:cubicBezTo>
                      <a:pt x="75" y="68"/>
                      <a:pt x="74" y="69"/>
                      <a:pt x="72" y="69"/>
                    </a:cubicBezTo>
                    <a:moveTo>
                      <a:pt x="78" y="57"/>
                    </a:moveTo>
                    <a:cubicBezTo>
                      <a:pt x="76" y="57"/>
                      <a:pt x="75" y="56"/>
                      <a:pt x="75" y="54"/>
                    </a:cubicBezTo>
                    <a:cubicBezTo>
                      <a:pt x="75" y="52"/>
                      <a:pt x="76" y="51"/>
                      <a:pt x="78" y="51"/>
                    </a:cubicBezTo>
                    <a:cubicBezTo>
                      <a:pt x="80" y="51"/>
                      <a:pt x="81" y="52"/>
                      <a:pt x="81" y="54"/>
                    </a:cubicBezTo>
                    <a:cubicBezTo>
                      <a:pt x="81" y="56"/>
                      <a:pt x="80" y="57"/>
                      <a:pt x="78" y="57"/>
                    </a:cubicBezTo>
                    <a:moveTo>
                      <a:pt x="84" y="39"/>
                    </a:moveTo>
                    <a:cubicBezTo>
                      <a:pt x="86" y="39"/>
                      <a:pt x="87" y="40"/>
                      <a:pt x="87" y="42"/>
                    </a:cubicBezTo>
                    <a:cubicBezTo>
                      <a:pt x="87" y="44"/>
                      <a:pt x="86" y="45"/>
                      <a:pt x="84" y="45"/>
                    </a:cubicBezTo>
                    <a:cubicBezTo>
                      <a:pt x="82" y="45"/>
                      <a:pt x="81" y="44"/>
                      <a:pt x="81" y="42"/>
                    </a:cubicBezTo>
                    <a:cubicBezTo>
                      <a:pt x="81" y="40"/>
                      <a:pt x="82" y="39"/>
                      <a:pt x="84" y="39"/>
                    </a:cubicBezTo>
                    <a:moveTo>
                      <a:pt x="84" y="69"/>
                    </a:moveTo>
                    <a:cubicBezTo>
                      <a:pt x="82" y="69"/>
                      <a:pt x="81" y="68"/>
                      <a:pt x="81" y="66"/>
                    </a:cubicBezTo>
                    <a:cubicBezTo>
                      <a:pt x="81" y="64"/>
                      <a:pt x="82" y="63"/>
                      <a:pt x="84" y="63"/>
                    </a:cubicBezTo>
                    <a:cubicBezTo>
                      <a:pt x="86" y="63"/>
                      <a:pt x="87" y="64"/>
                      <a:pt x="87" y="66"/>
                    </a:cubicBezTo>
                    <a:cubicBezTo>
                      <a:pt x="87" y="68"/>
                      <a:pt x="86" y="69"/>
                      <a:pt x="84" y="69"/>
                    </a:cubicBezTo>
                    <a:moveTo>
                      <a:pt x="90" y="57"/>
                    </a:moveTo>
                    <a:cubicBezTo>
                      <a:pt x="88" y="57"/>
                      <a:pt x="87" y="56"/>
                      <a:pt x="87" y="54"/>
                    </a:cubicBezTo>
                    <a:cubicBezTo>
                      <a:pt x="87" y="52"/>
                      <a:pt x="88" y="51"/>
                      <a:pt x="90" y="51"/>
                    </a:cubicBezTo>
                    <a:cubicBezTo>
                      <a:pt x="92" y="51"/>
                      <a:pt x="93" y="52"/>
                      <a:pt x="93" y="54"/>
                    </a:cubicBezTo>
                    <a:cubicBezTo>
                      <a:pt x="93" y="56"/>
                      <a:pt x="92" y="57"/>
                      <a:pt x="90" y="57"/>
                    </a:cubicBezTo>
                    <a:moveTo>
                      <a:pt x="90" y="33"/>
                    </a:moveTo>
                    <a:cubicBezTo>
                      <a:pt x="88" y="33"/>
                      <a:pt x="87" y="32"/>
                      <a:pt x="87" y="30"/>
                    </a:cubicBezTo>
                    <a:cubicBezTo>
                      <a:pt x="87" y="28"/>
                      <a:pt x="88" y="27"/>
                      <a:pt x="90" y="27"/>
                    </a:cubicBezTo>
                    <a:cubicBezTo>
                      <a:pt x="92" y="27"/>
                      <a:pt x="93" y="28"/>
                      <a:pt x="93" y="30"/>
                    </a:cubicBezTo>
                    <a:cubicBezTo>
                      <a:pt x="93" y="32"/>
                      <a:pt x="92" y="33"/>
                      <a:pt x="90" y="33"/>
                    </a:cubicBezTo>
                    <a:moveTo>
                      <a:pt x="96" y="69"/>
                    </a:moveTo>
                    <a:cubicBezTo>
                      <a:pt x="94" y="69"/>
                      <a:pt x="93" y="68"/>
                      <a:pt x="93" y="66"/>
                    </a:cubicBezTo>
                    <a:cubicBezTo>
                      <a:pt x="93" y="64"/>
                      <a:pt x="94" y="63"/>
                      <a:pt x="96" y="63"/>
                    </a:cubicBezTo>
                    <a:cubicBezTo>
                      <a:pt x="98" y="63"/>
                      <a:pt x="99" y="64"/>
                      <a:pt x="99" y="66"/>
                    </a:cubicBezTo>
                    <a:cubicBezTo>
                      <a:pt x="99" y="68"/>
                      <a:pt x="98" y="69"/>
                      <a:pt x="96" y="69"/>
                    </a:cubicBezTo>
                    <a:moveTo>
                      <a:pt x="102" y="57"/>
                    </a:moveTo>
                    <a:cubicBezTo>
                      <a:pt x="100" y="57"/>
                      <a:pt x="99" y="56"/>
                      <a:pt x="99" y="54"/>
                    </a:cubicBezTo>
                    <a:cubicBezTo>
                      <a:pt x="99" y="52"/>
                      <a:pt x="100" y="51"/>
                      <a:pt x="102" y="51"/>
                    </a:cubicBezTo>
                    <a:cubicBezTo>
                      <a:pt x="104" y="51"/>
                      <a:pt x="105" y="52"/>
                      <a:pt x="105" y="54"/>
                    </a:cubicBezTo>
                    <a:cubicBezTo>
                      <a:pt x="105" y="56"/>
                      <a:pt x="104" y="57"/>
                      <a:pt x="102" y="57"/>
                    </a:cubicBezTo>
                    <a:moveTo>
                      <a:pt x="108" y="69"/>
                    </a:moveTo>
                    <a:cubicBezTo>
                      <a:pt x="106" y="69"/>
                      <a:pt x="105" y="68"/>
                      <a:pt x="105" y="66"/>
                    </a:cubicBezTo>
                    <a:cubicBezTo>
                      <a:pt x="105" y="64"/>
                      <a:pt x="106" y="63"/>
                      <a:pt x="108" y="63"/>
                    </a:cubicBezTo>
                    <a:cubicBezTo>
                      <a:pt x="110" y="63"/>
                      <a:pt x="111" y="64"/>
                      <a:pt x="111" y="66"/>
                    </a:cubicBezTo>
                    <a:cubicBezTo>
                      <a:pt x="111" y="68"/>
                      <a:pt x="110" y="69"/>
                      <a:pt x="108" y="69"/>
                    </a:cubicBezTo>
                    <a:moveTo>
                      <a:pt x="114" y="57"/>
                    </a:moveTo>
                    <a:cubicBezTo>
                      <a:pt x="112" y="57"/>
                      <a:pt x="111" y="56"/>
                      <a:pt x="111" y="54"/>
                    </a:cubicBezTo>
                    <a:cubicBezTo>
                      <a:pt x="111" y="52"/>
                      <a:pt x="112" y="51"/>
                      <a:pt x="114" y="51"/>
                    </a:cubicBezTo>
                    <a:cubicBezTo>
                      <a:pt x="116" y="51"/>
                      <a:pt x="117" y="52"/>
                      <a:pt x="117" y="54"/>
                    </a:cubicBezTo>
                    <a:cubicBezTo>
                      <a:pt x="117" y="56"/>
                      <a:pt x="116" y="57"/>
                      <a:pt x="114" y="57"/>
                    </a:cubicBezTo>
                    <a:moveTo>
                      <a:pt x="114" y="33"/>
                    </a:moveTo>
                    <a:cubicBezTo>
                      <a:pt x="112" y="33"/>
                      <a:pt x="111" y="32"/>
                      <a:pt x="111" y="30"/>
                    </a:cubicBezTo>
                    <a:cubicBezTo>
                      <a:pt x="111" y="28"/>
                      <a:pt x="112" y="27"/>
                      <a:pt x="114" y="27"/>
                    </a:cubicBezTo>
                    <a:cubicBezTo>
                      <a:pt x="116" y="27"/>
                      <a:pt x="117" y="28"/>
                      <a:pt x="117" y="30"/>
                    </a:cubicBezTo>
                    <a:cubicBezTo>
                      <a:pt x="117" y="32"/>
                      <a:pt x="116" y="33"/>
                      <a:pt x="114" y="33"/>
                    </a:cubicBezTo>
                    <a:moveTo>
                      <a:pt x="120" y="39"/>
                    </a:moveTo>
                    <a:cubicBezTo>
                      <a:pt x="122" y="39"/>
                      <a:pt x="123" y="40"/>
                      <a:pt x="123" y="42"/>
                    </a:cubicBezTo>
                    <a:cubicBezTo>
                      <a:pt x="123" y="44"/>
                      <a:pt x="122" y="45"/>
                      <a:pt x="120" y="45"/>
                    </a:cubicBezTo>
                    <a:cubicBezTo>
                      <a:pt x="118" y="45"/>
                      <a:pt x="117" y="44"/>
                      <a:pt x="117" y="42"/>
                    </a:cubicBezTo>
                    <a:cubicBezTo>
                      <a:pt x="117" y="40"/>
                      <a:pt x="118" y="39"/>
                      <a:pt x="120" y="39"/>
                    </a:cubicBezTo>
                    <a:moveTo>
                      <a:pt x="120" y="69"/>
                    </a:moveTo>
                    <a:cubicBezTo>
                      <a:pt x="118" y="69"/>
                      <a:pt x="117" y="68"/>
                      <a:pt x="117" y="66"/>
                    </a:cubicBezTo>
                    <a:cubicBezTo>
                      <a:pt x="117" y="64"/>
                      <a:pt x="118" y="63"/>
                      <a:pt x="120" y="63"/>
                    </a:cubicBezTo>
                    <a:cubicBezTo>
                      <a:pt x="122" y="63"/>
                      <a:pt x="123" y="64"/>
                      <a:pt x="123" y="66"/>
                    </a:cubicBezTo>
                    <a:cubicBezTo>
                      <a:pt x="123" y="68"/>
                      <a:pt x="122" y="69"/>
                      <a:pt x="120" y="69"/>
                    </a:cubicBezTo>
                    <a:moveTo>
                      <a:pt x="126" y="57"/>
                    </a:moveTo>
                    <a:cubicBezTo>
                      <a:pt x="124" y="57"/>
                      <a:pt x="123" y="56"/>
                      <a:pt x="123" y="54"/>
                    </a:cubicBezTo>
                    <a:cubicBezTo>
                      <a:pt x="123" y="52"/>
                      <a:pt x="124" y="51"/>
                      <a:pt x="126" y="51"/>
                    </a:cubicBezTo>
                    <a:cubicBezTo>
                      <a:pt x="128" y="51"/>
                      <a:pt x="129" y="52"/>
                      <a:pt x="129" y="54"/>
                    </a:cubicBezTo>
                    <a:cubicBezTo>
                      <a:pt x="129" y="56"/>
                      <a:pt x="128" y="57"/>
                      <a:pt x="126" y="57"/>
                    </a:cubicBezTo>
                    <a:moveTo>
                      <a:pt x="126" y="33"/>
                    </a:moveTo>
                    <a:cubicBezTo>
                      <a:pt x="124" y="33"/>
                      <a:pt x="123" y="32"/>
                      <a:pt x="123" y="30"/>
                    </a:cubicBezTo>
                    <a:cubicBezTo>
                      <a:pt x="123" y="28"/>
                      <a:pt x="124" y="27"/>
                      <a:pt x="126" y="27"/>
                    </a:cubicBezTo>
                    <a:cubicBezTo>
                      <a:pt x="128" y="27"/>
                      <a:pt x="129" y="28"/>
                      <a:pt x="129" y="30"/>
                    </a:cubicBezTo>
                    <a:cubicBezTo>
                      <a:pt x="129" y="32"/>
                      <a:pt x="128" y="33"/>
                      <a:pt x="126" y="33"/>
                    </a:cubicBezTo>
                    <a:moveTo>
                      <a:pt x="132" y="69"/>
                    </a:moveTo>
                    <a:cubicBezTo>
                      <a:pt x="130" y="69"/>
                      <a:pt x="129" y="68"/>
                      <a:pt x="129" y="66"/>
                    </a:cubicBezTo>
                    <a:cubicBezTo>
                      <a:pt x="129" y="64"/>
                      <a:pt x="130" y="63"/>
                      <a:pt x="132" y="63"/>
                    </a:cubicBezTo>
                    <a:cubicBezTo>
                      <a:pt x="134" y="63"/>
                      <a:pt x="135" y="64"/>
                      <a:pt x="135" y="66"/>
                    </a:cubicBezTo>
                    <a:cubicBezTo>
                      <a:pt x="135" y="68"/>
                      <a:pt x="134" y="69"/>
                      <a:pt x="132" y="69"/>
                    </a:cubicBezTo>
                    <a:moveTo>
                      <a:pt x="132" y="45"/>
                    </a:moveTo>
                    <a:cubicBezTo>
                      <a:pt x="130" y="45"/>
                      <a:pt x="129" y="44"/>
                      <a:pt x="129" y="42"/>
                    </a:cubicBezTo>
                    <a:cubicBezTo>
                      <a:pt x="129" y="40"/>
                      <a:pt x="130" y="39"/>
                      <a:pt x="132" y="39"/>
                    </a:cubicBezTo>
                    <a:cubicBezTo>
                      <a:pt x="134" y="39"/>
                      <a:pt x="135" y="40"/>
                      <a:pt x="135" y="42"/>
                    </a:cubicBezTo>
                    <a:cubicBezTo>
                      <a:pt x="135" y="44"/>
                      <a:pt x="134" y="45"/>
                      <a:pt x="132" y="45"/>
                    </a:cubicBezTo>
                    <a:moveTo>
                      <a:pt x="138" y="57"/>
                    </a:moveTo>
                    <a:cubicBezTo>
                      <a:pt x="136" y="57"/>
                      <a:pt x="135" y="56"/>
                      <a:pt x="135" y="54"/>
                    </a:cubicBezTo>
                    <a:cubicBezTo>
                      <a:pt x="135" y="52"/>
                      <a:pt x="136" y="51"/>
                      <a:pt x="138" y="51"/>
                    </a:cubicBezTo>
                    <a:cubicBezTo>
                      <a:pt x="140" y="51"/>
                      <a:pt x="141" y="52"/>
                      <a:pt x="141" y="54"/>
                    </a:cubicBezTo>
                    <a:cubicBezTo>
                      <a:pt x="141" y="56"/>
                      <a:pt x="140" y="57"/>
                      <a:pt x="138" y="57"/>
                    </a:cubicBezTo>
                    <a:moveTo>
                      <a:pt x="138" y="33"/>
                    </a:moveTo>
                    <a:cubicBezTo>
                      <a:pt x="136" y="33"/>
                      <a:pt x="135" y="32"/>
                      <a:pt x="135" y="30"/>
                    </a:cubicBezTo>
                    <a:cubicBezTo>
                      <a:pt x="135" y="28"/>
                      <a:pt x="136" y="27"/>
                      <a:pt x="138" y="27"/>
                    </a:cubicBezTo>
                    <a:cubicBezTo>
                      <a:pt x="140" y="27"/>
                      <a:pt x="141" y="28"/>
                      <a:pt x="141" y="30"/>
                    </a:cubicBezTo>
                    <a:cubicBezTo>
                      <a:pt x="141" y="32"/>
                      <a:pt x="140" y="33"/>
                      <a:pt x="138" y="33"/>
                    </a:cubicBezTo>
                    <a:moveTo>
                      <a:pt x="144" y="45"/>
                    </a:moveTo>
                    <a:cubicBezTo>
                      <a:pt x="142" y="45"/>
                      <a:pt x="141" y="44"/>
                      <a:pt x="141" y="42"/>
                    </a:cubicBezTo>
                    <a:cubicBezTo>
                      <a:pt x="141" y="40"/>
                      <a:pt x="142" y="39"/>
                      <a:pt x="144" y="39"/>
                    </a:cubicBezTo>
                    <a:cubicBezTo>
                      <a:pt x="146" y="39"/>
                      <a:pt x="147" y="40"/>
                      <a:pt x="147" y="42"/>
                    </a:cubicBezTo>
                    <a:cubicBezTo>
                      <a:pt x="147" y="44"/>
                      <a:pt x="146" y="45"/>
                      <a:pt x="144" y="45"/>
                    </a:cubicBezTo>
                    <a:moveTo>
                      <a:pt x="150" y="33"/>
                    </a:moveTo>
                    <a:cubicBezTo>
                      <a:pt x="148" y="33"/>
                      <a:pt x="147" y="32"/>
                      <a:pt x="147" y="30"/>
                    </a:cubicBezTo>
                    <a:cubicBezTo>
                      <a:pt x="147" y="28"/>
                      <a:pt x="148" y="27"/>
                      <a:pt x="150" y="27"/>
                    </a:cubicBezTo>
                    <a:cubicBezTo>
                      <a:pt x="152" y="27"/>
                      <a:pt x="153" y="28"/>
                      <a:pt x="153" y="30"/>
                    </a:cubicBezTo>
                    <a:cubicBezTo>
                      <a:pt x="153" y="32"/>
                      <a:pt x="152" y="33"/>
                      <a:pt x="150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6830340" y="2817833"/>
              <a:ext cx="319149" cy="303485"/>
            </a:xfrm>
            <a:custGeom>
              <a:avLst/>
              <a:gdLst>
                <a:gd name="T0" fmla="*/ 49 w 168"/>
                <a:gd name="T1" fmla="*/ 73 h 160"/>
                <a:gd name="T2" fmla="*/ 49 w 168"/>
                <a:gd name="T3" fmla="*/ 73 h 160"/>
                <a:gd name="T4" fmla="*/ 65 w 168"/>
                <a:gd name="T5" fmla="*/ 89 h 160"/>
                <a:gd name="T6" fmla="*/ 71 w 168"/>
                <a:gd name="T7" fmla="*/ 84 h 160"/>
                <a:gd name="T8" fmla="*/ 65 w 168"/>
                <a:gd name="T9" fmla="*/ 77 h 160"/>
                <a:gd name="T10" fmla="*/ 62 w 168"/>
                <a:gd name="T11" fmla="*/ 75 h 160"/>
                <a:gd name="T12" fmla="*/ 77 w 168"/>
                <a:gd name="T13" fmla="*/ 60 h 160"/>
                <a:gd name="T14" fmla="*/ 78 w 168"/>
                <a:gd name="T15" fmla="*/ 60 h 160"/>
                <a:gd name="T16" fmla="*/ 80 w 168"/>
                <a:gd name="T17" fmla="*/ 60 h 160"/>
                <a:gd name="T18" fmla="*/ 83 w 168"/>
                <a:gd name="T19" fmla="*/ 60 h 160"/>
                <a:gd name="T20" fmla="*/ 72 w 168"/>
                <a:gd name="T21" fmla="*/ 49 h 160"/>
                <a:gd name="T22" fmla="*/ 72 w 168"/>
                <a:gd name="T23" fmla="*/ 49 h 160"/>
                <a:gd name="T24" fmla="*/ 63 w 168"/>
                <a:gd name="T25" fmla="*/ 14 h 160"/>
                <a:gd name="T26" fmla="*/ 28 w 168"/>
                <a:gd name="T27" fmla="*/ 5 h 160"/>
                <a:gd name="T28" fmla="*/ 48 w 168"/>
                <a:gd name="T29" fmla="*/ 25 h 160"/>
                <a:gd name="T30" fmla="*/ 43 w 168"/>
                <a:gd name="T31" fmla="*/ 45 h 160"/>
                <a:gd name="T32" fmla="*/ 24 w 168"/>
                <a:gd name="T33" fmla="*/ 50 h 160"/>
                <a:gd name="T34" fmla="*/ 4 w 168"/>
                <a:gd name="T35" fmla="*/ 30 h 160"/>
                <a:gd name="T36" fmla="*/ 13 w 168"/>
                <a:gd name="T37" fmla="*/ 64 h 160"/>
                <a:gd name="T38" fmla="*/ 49 w 168"/>
                <a:gd name="T39" fmla="*/ 73 h 160"/>
                <a:gd name="T40" fmla="*/ 108 w 168"/>
                <a:gd name="T41" fmla="*/ 85 h 160"/>
                <a:gd name="T42" fmla="*/ 107 w 168"/>
                <a:gd name="T43" fmla="*/ 89 h 160"/>
                <a:gd name="T44" fmla="*/ 108 w 168"/>
                <a:gd name="T45" fmla="*/ 91 h 160"/>
                <a:gd name="T46" fmla="*/ 106 w 168"/>
                <a:gd name="T47" fmla="*/ 92 h 160"/>
                <a:gd name="T48" fmla="*/ 96 w 168"/>
                <a:gd name="T49" fmla="*/ 103 h 160"/>
                <a:gd name="T50" fmla="*/ 93 w 168"/>
                <a:gd name="T51" fmla="*/ 105 h 160"/>
                <a:gd name="T52" fmla="*/ 84 w 168"/>
                <a:gd name="T53" fmla="*/ 96 h 160"/>
                <a:gd name="T54" fmla="*/ 78 w 168"/>
                <a:gd name="T55" fmla="*/ 102 h 160"/>
                <a:gd name="T56" fmla="*/ 131 w 168"/>
                <a:gd name="T57" fmla="*/ 155 h 160"/>
                <a:gd name="T58" fmla="*/ 143 w 168"/>
                <a:gd name="T59" fmla="*/ 160 h 160"/>
                <a:gd name="T60" fmla="*/ 154 w 168"/>
                <a:gd name="T61" fmla="*/ 155 h 160"/>
                <a:gd name="T62" fmla="*/ 154 w 168"/>
                <a:gd name="T63" fmla="*/ 131 h 160"/>
                <a:gd name="T64" fmla="*/ 108 w 168"/>
                <a:gd name="T65" fmla="*/ 85 h 160"/>
                <a:gd name="T66" fmla="*/ 148 w 168"/>
                <a:gd name="T67" fmla="*/ 149 h 160"/>
                <a:gd name="T68" fmla="*/ 140 w 168"/>
                <a:gd name="T69" fmla="*/ 152 h 160"/>
                <a:gd name="T70" fmla="*/ 133 w 168"/>
                <a:gd name="T71" fmla="*/ 145 h 160"/>
                <a:gd name="T72" fmla="*/ 135 w 168"/>
                <a:gd name="T73" fmla="*/ 136 h 160"/>
                <a:gd name="T74" fmla="*/ 144 w 168"/>
                <a:gd name="T75" fmla="*/ 134 h 160"/>
                <a:gd name="T76" fmla="*/ 150 w 168"/>
                <a:gd name="T77" fmla="*/ 141 h 160"/>
                <a:gd name="T78" fmla="*/ 148 w 168"/>
                <a:gd name="T79" fmla="*/ 149 h 160"/>
                <a:gd name="T80" fmla="*/ 84 w 168"/>
                <a:gd name="T81" fmla="*/ 91 h 160"/>
                <a:gd name="T82" fmla="*/ 93 w 168"/>
                <a:gd name="T83" fmla="*/ 100 h 160"/>
                <a:gd name="T84" fmla="*/ 103 w 168"/>
                <a:gd name="T85" fmla="*/ 90 h 160"/>
                <a:gd name="T86" fmla="*/ 108 w 168"/>
                <a:gd name="T87" fmla="*/ 75 h 160"/>
                <a:gd name="T88" fmla="*/ 122 w 168"/>
                <a:gd name="T89" fmla="*/ 70 h 160"/>
                <a:gd name="T90" fmla="*/ 168 w 168"/>
                <a:gd name="T91" fmla="*/ 25 h 160"/>
                <a:gd name="T92" fmla="*/ 142 w 168"/>
                <a:gd name="T93" fmla="*/ 0 h 160"/>
                <a:gd name="T94" fmla="*/ 97 w 168"/>
                <a:gd name="T95" fmla="*/ 45 h 160"/>
                <a:gd name="T96" fmla="*/ 92 w 168"/>
                <a:gd name="T97" fmla="*/ 59 h 160"/>
                <a:gd name="T98" fmla="*/ 78 w 168"/>
                <a:gd name="T99" fmla="*/ 64 h 160"/>
                <a:gd name="T100" fmla="*/ 68 w 168"/>
                <a:gd name="T101" fmla="*/ 75 h 160"/>
                <a:gd name="T102" fmla="*/ 77 w 168"/>
                <a:gd name="T103" fmla="*/ 84 h 160"/>
                <a:gd name="T104" fmla="*/ 32 w 168"/>
                <a:gd name="T105" fmla="*/ 128 h 160"/>
                <a:gd name="T106" fmla="*/ 31 w 168"/>
                <a:gd name="T107" fmla="*/ 127 h 160"/>
                <a:gd name="T108" fmla="*/ 22 w 168"/>
                <a:gd name="T109" fmla="*/ 134 h 160"/>
                <a:gd name="T110" fmla="*/ 8 w 168"/>
                <a:gd name="T111" fmla="*/ 156 h 160"/>
                <a:gd name="T112" fmla="*/ 11 w 168"/>
                <a:gd name="T113" fmla="*/ 160 h 160"/>
                <a:gd name="T114" fmla="*/ 34 w 168"/>
                <a:gd name="T115" fmla="*/ 146 h 160"/>
                <a:gd name="T116" fmla="*/ 41 w 168"/>
                <a:gd name="T117" fmla="*/ 137 h 160"/>
                <a:gd name="T118" fmla="*/ 39 w 168"/>
                <a:gd name="T119" fmla="*/ 135 h 160"/>
                <a:gd name="T120" fmla="*/ 84 w 168"/>
                <a:gd name="T121" fmla="*/ 9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60">
                  <a:moveTo>
                    <a:pt x="49" y="73"/>
                  </a:moveTo>
                  <a:cubicBezTo>
                    <a:pt x="49" y="73"/>
                    <a:pt x="49" y="73"/>
                    <a:pt x="49" y="73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9" y="60"/>
                    <a:pt x="79" y="60"/>
                    <a:pt x="80" y="60"/>
                  </a:cubicBezTo>
                  <a:cubicBezTo>
                    <a:pt x="81" y="60"/>
                    <a:pt x="82" y="60"/>
                    <a:pt x="83" y="60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5" y="37"/>
                    <a:pt x="72" y="24"/>
                    <a:pt x="63" y="14"/>
                  </a:cubicBezTo>
                  <a:cubicBezTo>
                    <a:pt x="53" y="5"/>
                    <a:pt x="40" y="2"/>
                    <a:pt x="28" y="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42"/>
                    <a:pt x="4" y="55"/>
                    <a:pt x="13" y="64"/>
                  </a:cubicBezTo>
                  <a:cubicBezTo>
                    <a:pt x="22" y="74"/>
                    <a:pt x="36" y="77"/>
                    <a:pt x="49" y="73"/>
                  </a:cubicBezTo>
                  <a:close/>
                  <a:moveTo>
                    <a:pt x="108" y="85"/>
                  </a:moveTo>
                  <a:cubicBezTo>
                    <a:pt x="107" y="86"/>
                    <a:pt x="107" y="88"/>
                    <a:pt x="107" y="89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131" y="155"/>
                    <a:pt x="131" y="155"/>
                    <a:pt x="131" y="155"/>
                  </a:cubicBezTo>
                  <a:cubicBezTo>
                    <a:pt x="134" y="158"/>
                    <a:pt x="138" y="160"/>
                    <a:pt x="143" y="160"/>
                  </a:cubicBezTo>
                  <a:cubicBezTo>
                    <a:pt x="147" y="160"/>
                    <a:pt x="151" y="158"/>
                    <a:pt x="154" y="155"/>
                  </a:cubicBezTo>
                  <a:cubicBezTo>
                    <a:pt x="161" y="148"/>
                    <a:pt x="161" y="138"/>
                    <a:pt x="154" y="131"/>
                  </a:cubicBezTo>
                  <a:lnTo>
                    <a:pt x="108" y="85"/>
                  </a:lnTo>
                  <a:close/>
                  <a:moveTo>
                    <a:pt x="148" y="149"/>
                  </a:moveTo>
                  <a:cubicBezTo>
                    <a:pt x="140" y="152"/>
                    <a:pt x="140" y="152"/>
                    <a:pt x="140" y="152"/>
                  </a:cubicBezTo>
                  <a:cubicBezTo>
                    <a:pt x="133" y="145"/>
                    <a:pt x="133" y="145"/>
                    <a:pt x="133" y="145"/>
                  </a:cubicBezTo>
                  <a:cubicBezTo>
                    <a:pt x="135" y="136"/>
                    <a:pt x="135" y="136"/>
                    <a:pt x="135" y="136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0" y="141"/>
                    <a:pt x="150" y="141"/>
                    <a:pt x="150" y="141"/>
                  </a:cubicBezTo>
                  <a:lnTo>
                    <a:pt x="148" y="149"/>
                  </a:lnTo>
                  <a:close/>
                  <a:moveTo>
                    <a:pt x="84" y="91"/>
                  </a:moveTo>
                  <a:cubicBezTo>
                    <a:pt x="93" y="100"/>
                    <a:pt x="93" y="100"/>
                    <a:pt x="93" y="100"/>
                  </a:cubicBezTo>
                  <a:cubicBezTo>
                    <a:pt x="103" y="90"/>
                    <a:pt x="103" y="90"/>
                    <a:pt x="103" y="90"/>
                  </a:cubicBezTo>
                  <a:cubicBezTo>
                    <a:pt x="103" y="84"/>
                    <a:pt x="104" y="79"/>
                    <a:pt x="108" y="75"/>
                  </a:cubicBezTo>
                  <a:cubicBezTo>
                    <a:pt x="112" y="72"/>
                    <a:pt x="117" y="70"/>
                    <a:pt x="122" y="70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8" y="50"/>
                    <a:pt x="96" y="55"/>
                    <a:pt x="92" y="59"/>
                  </a:cubicBezTo>
                  <a:cubicBezTo>
                    <a:pt x="88" y="63"/>
                    <a:pt x="83" y="65"/>
                    <a:pt x="78" y="64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8" y="156"/>
                    <a:pt x="8" y="156"/>
                    <a:pt x="8" y="156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39" y="135"/>
                    <a:pt x="39" y="135"/>
                    <a:pt x="39" y="135"/>
                  </a:cubicBezTo>
                  <a:lnTo>
                    <a:pt x="84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5"/>
            <p:cNvSpPr>
              <a:spLocks noEditPoints="1"/>
            </p:cNvSpPr>
            <p:nvPr/>
          </p:nvSpPr>
          <p:spPr bwMode="auto">
            <a:xfrm>
              <a:off x="6846297" y="4590165"/>
              <a:ext cx="293914" cy="332753"/>
            </a:xfrm>
            <a:custGeom>
              <a:avLst/>
              <a:gdLst>
                <a:gd name="T0" fmla="*/ 140 w 280"/>
                <a:gd name="T1" fmla="*/ 0 h 317"/>
                <a:gd name="T2" fmla="*/ 12 w 280"/>
                <a:gd name="T3" fmla="*/ 74 h 317"/>
                <a:gd name="T4" fmla="*/ 140 w 280"/>
                <a:gd name="T5" fmla="*/ 149 h 317"/>
                <a:gd name="T6" fmla="*/ 268 w 280"/>
                <a:gd name="T7" fmla="*/ 75 h 317"/>
                <a:gd name="T8" fmla="*/ 140 w 280"/>
                <a:gd name="T9" fmla="*/ 0 h 317"/>
                <a:gd name="T10" fmla="*/ 0 w 280"/>
                <a:gd name="T11" fmla="*/ 242 h 317"/>
                <a:gd name="T12" fmla="*/ 128 w 280"/>
                <a:gd name="T13" fmla="*/ 317 h 317"/>
                <a:gd name="T14" fmla="*/ 128 w 280"/>
                <a:gd name="T15" fmla="*/ 168 h 317"/>
                <a:gd name="T16" fmla="*/ 0 w 280"/>
                <a:gd name="T17" fmla="*/ 95 h 317"/>
                <a:gd name="T18" fmla="*/ 0 w 280"/>
                <a:gd name="T19" fmla="*/ 242 h 317"/>
                <a:gd name="T20" fmla="*/ 152 w 280"/>
                <a:gd name="T21" fmla="*/ 170 h 317"/>
                <a:gd name="T22" fmla="*/ 152 w 280"/>
                <a:gd name="T23" fmla="*/ 317 h 317"/>
                <a:gd name="T24" fmla="*/ 280 w 280"/>
                <a:gd name="T25" fmla="*/ 242 h 317"/>
                <a:gd name="T26" fmla="*/ 280 w 280"/>
                <a:gd name="T27" fmla="*/ 95 h 317"/>
                <a:gd name="T28" fmla="*/ 152 w 280"/>
                <a:gd name="T29" fmla="*/ 17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317">
                  <a:moveTo>
                    <a:pt x="140" y="0"/>
                  </a:moveTo>
                  <a:lnTo>
                    <a:pt x="12" y="74"/>
                  </a:lnTo>
                  <a:lnTo>
                    <a:pt x="140" y="149"/>
                  </a:lnTo>
                  <a:lnTo>
                    <a:pt x="268" y="75"/>
                  </a:lnTo>
                  <a:lnTo>
                    <a:pt x="140" y="0"/>
                  </a:lnTo>
                  <a:close/>
                  <a:moveTo>
                    <a:pt x="0" y="242"/>
                  </a:moveTo>
                  <a:lnTo>
                    <a:pt x="128" y="317"/>
                  </a:lnTo>
                  <a:lnTo>
                    <a:pt x="128" y="168"/>
                  </a:lnTo>
                  <a:lnTo>
                    <a:pt x="0" y="95"/>
                  </a:lnTo>
                  <a:lnTo>
                    <a:pt x="0" y="242"/>
                  </a:lnTo>
                  <a:close/>
                  <a:moveTo>
                    <a:pt x="152" y="170"/>
                  </a:moveTo>
                  <a:lnTo>
                    <a:pt x="152" y="317"/>
                  </a:lnTo>
                  <a:lnTo>
                    <a:pt x="280" y="242"/>
                  </a:lnTo>
                  <a:lnTo>
                    <a:pt x="280" y="95"/>
                  </a:lnTo>
                  <a:lnTo>
                    <a:pt x="152" y="1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5073162" y="4576642"/>
              <a:ext cx="267726" cy="338841"/>
            </a:xfrm>
            <a:custGeom>
              <a:avLst/>
              <a:gdLst>
                <a:gd name="T0" fmla="*/ 66 w 132"/>
                <a:gd name="T1" fmla="*/ 0 h 168"/>
                <a:gd name="T2" fmla="*/ 96 w 132"/>
                <a:gd name="T3" fmla="*/ 36 h 168"/>
                <a:gd name="T4" fmla="*/ 96 w 132"/>
                <a:gd name="T5" fmla="*/ 36 h 168"/>
                <a:gd name="T6" fmla="*/ 120 w 132"/>
                <a:gd name="T7" fmla="*/ 36 h 168"/>
                <a:gd name="T8" fmla="*/ 132 w 132"/>
                <a:gd name="T9" fmla="*/ 168 h 168"/>
                <a:gd name="T10" fmla="*/ 0 w 132"/>
                <a:gd name="T11" fmla="*/ 168 h 168"/>
                <a:gd name="T12" fmla="*/ 12 w 132"/>
                <a:gd name="T13" fmla="*/ 36 h 168"/>
                <a:gd name="T14" fmla="*/ 36 w 132"/>
                <a:gd name="T15" fmla="*/ 36 h 168"/>
                <a:gd name="T16" fmla="*/ 36 w 132"/>
                <a:gd name="T17" fmla="*/ 36 h 168"/>
                <a:gd name="T18" fmla="*/ 66 w 132"/>
                <a:gd name="T19" fmla="*/ 0 h 168"/>
                <a:gd name="T20" fmla="*/ 67 w 132"/>
                <a:gd name="T21" fmla="*/ 83 h 168"/>
                <a:gd name="T22" fmla="*/ 58 w 132"/>
                <a:gd name="T23" fmla="*/ 103 h 168"/>
                <a:gd name="T24" fmla="*/ 36 w 132"/>
                <a:gd name="T25" fmla="*/ 106 h 168"/>
                <a:gd name="T26" fmla="*/ 52 w 132"/>
                <a:gd name="T27" fmla="*/ 120 h 168"/>
                <a:gd name="T28" fmla="*/ 48 w 132"/>
                <a:gd name="T29" fmla="*/ 142 h 168"/>
                <a:gd name="T30" fmla="*/ 67 w 132"/>
                <a:gd name="T31" fmla="*/ 131 h 168"/>
                <a:gd name="T32" fmla="*/ 86 w 132"/>
                <a:gd name="T33" fmla="*/ 142 h 168"/>
                <a:gd name="T34" fmla="*/ 82 w 132"/>
                <a:gd name="T35" fmla="*/ 120 h 168"/>
                <a:gd name="T36" fmla="*/ 97 w 132"/>
                <a:gd name="T37" fmla="*/ 106 h 168"/>
                <a:gd name="T38" fmla="*/ 76 w 132"/>
                <a:gd name="T39" fmla="*/ 103 h 168"/>
                <a:gd name="T40" fmla="*/ 67 w 132"/>
                <a:gd name="T41" fmla="*/ 83 h 168"/>
                <a:gd name="T42" fmla="*/ 94 w 132"/>
                <a:gd name="T43" fmla="*/ 49 h 168"/>
                <a:gd name="T44" fmla="*/ 89 w 132"/>
                <a:gd name="T45" fmla="*/ 60 h 168"/>
                <a:gd name="T46" fmla="*/ 91 w 132"/>
                <a:gd name="T47" fmla="*/ 60 h 168"/>
                <a:gd name="T48" fmla="*/ 97 w 132"/>
                <a:gd name="T49" fmla="*/ 54 h 168"/>
                <a:gd name="T50" fmla="*/ 94 w 132"/>
                <a:gd name="T51" fmla="*/ 49 h 168"/>
                <a:gd name="T52" fmla="*/ 44 w 132"/>
                <a:gd name="T53" fmla="*/ 60 h 168"/>
                <a:gd name="T54" fmla="*/ 38 w 132"/>
                <a:gd name="T55" fmla="*/ 50 h 168"/>
                <a:gd name="T56" fmla="*/ 36 w 132"/>
                <a:gd name="T57" fmla="*/ 54 h 168"/>
                <a:gd name="T58" fmla="*/ 42 w 132"/>
                <a:gd name="T59" fmla="*/ 60 h 168"/>
                <a:gd name="T60" fmla="*/ 44 w 132"/>
                <a:gd name="T61" fmla="*/ 60 h 168"/>
                <a:gd name="T62" fmla="*/ 39 w 132"/>
                <a:gd name="T63" fmla="*/ 36 h 168"/>
                <a:gd name="T64" fmla="*/ 94 w 132"/>
                <a:gd name="T65" fmla="*/ 36 h 168"/>
                <a:gd name="T66" fmla="*/ 67 w 132"/>
                <a:gd name="T67" fmla="*/ 3 h 168"/>
                <a:gd name="T68" fmla="*/ 39 w 132"/>
                <a:gd name="T69" fmla="*/ 36 h 168"/>
                <a:gd name="T70" fmla="*/ 42 w 132"/>
                <a:gd name="T71" fmla="*/ 48 h 168"/>
                <a:gd name="T72" fmla="*/ 41 w 132"/>
                <a:gd name="T73" fmla="*/ 48 h 168"/>
                <a:gd name="T74" fmla="*/ 46 w 132"/>
                <a:gd name="T75" fmla="*/ 59 h 168"/>
                <a:gd name="T76" fmla="*/ 48 w 132"/>
                <a:gd name="T77" fmla="*/ 54 h 168"/>
                <a:gd name="T78" fmla="*/ 42 w 132"/>
                <a:gd name="T79" fmla="*/ 48 h 168"/>
                <a:gd name="T80" fmla="*/ 91 w 132"/>
                <a:gd name="T81" fmla="*/ 48 h 168"/>
                <a:gd name="T82" fmla="*/ 85 w 132"/>
                <a:gd name="T83" fmla="*/ 54 h 168"/>
                <a:gd name="T84" fmla="*/ 87 w 132"/>
                <a:gd name="T85" fmla="*/ 59 h 168"/>
                <a:gd name="T86" fmla="*/ 92 w 132"/>
                <a:gd name="T87" fmla="*/ 48 h 168"/>
                <a:gd name="T88" fmla="*/ 91 w 132"/>
                <a:gd name="T89" fmla="*/ 4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2" h="168">
                  <a:moveTo>
                    <a:pt x="66" y="0"/>
                  </a:moveTo>
                  <a:cubicBezTo>
                    <a:pt x="82" y="0"/>
                    <a:pt x="96" y="16"/>
                    <a:pt x="96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16"/>
                    <a:pt x="50" y="0"/>
                    <a:pt x="66" y="0"/>
                  </a:cubicBezTo>
                  <a:close/>
                  <a:moveTo>
                    <a:pt x="67" y="83"/>
                  </a:moveTo>
                  <a:cubicBezTo>
                    <a:pt x="58" y="103"/>
                    <a:pt x="58" y="103"/>
                    <a:pt x="58" y="103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48" y="142"/>
                    <a:pt x="48" y="142"/>
                    <a:pt x="48" y="142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67" y="83"/>
                    <a:pt x="67" y="83"/>
                    <a:pt x="67" y="83"/>
                  </a:cubicBezTo>
                  <a:close/>
                  <a:moveTo>
                    <a:pt x="94" y="49"/>
                  </a:moveTo>
                  <a:cubicBezTo>
                    <a:pt x="93" y="53"/>
                    <a:pt x="91" y="57"/>
                    <a:pt x="89" y="60"/>
                  </a:cubicBezTo>
                  <a:cubicBezTo>
                    <a:pt x="89" y="60"/>
                    <a:pt x="90" y="60"/>
                    <a:pt x="91" y="60"/>
                  </a:cubicBezTo>
                  <a:cubicBezTo>
                    <a:pt x="94" y="60"/>
                    <a:pt x="97" y="58"/>
                    <a:pt x="97" y="54"/>
                  </a:cubicBezTo>
                  <a:cubicBezTo>
                    <a:pt x="97" y="52"/>
                    <a:pt x="96" y="50"/>
                    <a:pt x="94" y="49"/>
                  </a:cubicBezTo>
                  <a:close/>
                  <a:moveTo>
                    <a:pt x="44" y="60"/>
                  </a:moveTo>
                  <a:cubicBezTo>
                    <a:pt x="41" y="57"/>
                    <a:pt x="40" y="53"/>
                    <a:pt x="38" y="50"/>
                  </a:cubicBezTo>
                  <a:cubicBezTo>
                    <a:pt x="37" y="51"/>
                    <a:pt x="36" y="52"/>
                    <a:pt x="36" y="54"/>
                  </a:cubicBezTo>
                  <a:cubicBezTo>
                    <a:pt x="36" y="58"/>
                    <a:pt x="39" y="60"/>
                    <a:pt x="42" y="60"/>
                  </a:cubicBezTo>
                  <a:cubicBezTo>
                    <a:pt x="43" y="60"/>
                    <a:pt x="43" y="60"/>
                    <a:pt x="44" y="60"/>
                  </a:cubicBezTo>
                  <a:close/>
                  <a:moveTo>
                    <a:pt x="39" y="36"/>
                  </a:moveTo>
                  <a:cubicBezTo>
                    <a:pt x="94" y="36"/>
                    <a:pt x="94" y="36"/>
                    <a:pt x="94" y="36"/>
                  </a:cubicBezTo>
                  <a:cubicBezTo>
                    <a:pt x="94" y="18"/>
                    <a:pt x="82" y="3"/>
                    <a:pt x="67" y="3"/>
                  </a:cubicBezTo>
                  <a:cubicBezTo>
                    <a:pt x="51" y="3"/>
                    <a:pt x="39" y="18"/>
                    <a:pt x="39" y="36"/>
                  </a:cubicBezTo>
                  <a:close/>
                  <a:moveTo>
                    <a:pt x="42" y="48"/>
                  </a:moveTo>
                  <a:cubicBezTo>
                    <a:pt x="42" y="48"/>
                    <a:pt x="41" y="48"/>
                    <a:pt x="41" y="48"/>
                  </a:cubicBezTo>
                  <a:cubicBezTo>
                    <a:pt x="42" y="52"/>
                    <a:pt x="44" y="56"/>
                    <a:pt x="46" y="59"/>
                  </a:cubicBezTo>
                  <a:cubicBezTo>
                    <a:pt x="47" y="58"/>
                    <a:pt x="48" y="56"/>
                    <a:pt x="48" y="54"/>
                  </a:cubicBezTo>
                  <a:cubicBezTo>
                    <a:pt x="48" y="51"/>
                    <a:pt x="45" y="48"/>
                    <a:pt x="42" y="48"/>
                  </a:cubicBezTo>
                  <a:close/>
                  <a:moveTo>
                    <a:pt x="91" y="48"/>
                  </a:moveTo>
                  <a:cubicBezTo>
                    <a:pt x="87" y="48"/>
                    <a:pt x="85" y="51"/>
                    <a:pt x="85" y="54"/>
                  </a:cubicBezTo>
                  <a:cubicBezTo>
                    <a:pt x="85" y="56"/>
                    <a:pt x="86" y="58"/>
                    <a:pt x="87" y="59"/>
                  </a:cubicBezTo>
                  <a:cubicBezTo>
                    <a:pt x="89" y="56"/>
                    <a:pt x="91" y="52"/>
                    <a:pt x="92" y="48"/>
                  </a:cubicBezTo>
                  <a:cubicBezTo>
                    <a:pt x="92" y="48"/>
                    <a:pt x="91" y="48"/>
                    <a:pt x="91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1.2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商业模式</a:t>
            </a:r>
            <a:endParaRPr lang="en-US" altLang="zh-CN" sz="2965" b="1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39505" y="2043327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800806" y="2394788"/>
            <a:ext cx="3188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3" name="矩形 32"/>
          <p:cNvSpPr/>
          <p:nvPr/>
        </p:nvSpPr>
        <p:spPr>
          <a:xfrm>
            <a:off x="2439505" y="4568115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34" name="矩形 33"/>
          <p:cNvSpPr/>
          <p:nvPr/>
        </p:nvSpPr>
        <p:spPr>
          <a:xfrm>
            <a:off x="800806" y="4919576"/>
            <a:ext cx="3188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5" name="矩形 34"/>
          <p:cNvSpPr/>
          <p:nvPr/>
        </p:nvSpPr>
        <p:spPr>
          <a:xfrm>
            <a:off x="8236336" y="2043327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36" name="矩形 35"/>
          <p:cNvSpPr/>
          <p:nvPr/>
        </p:nvSpPr>
        <p:spPr>
          <a:xfrm>
            <a:off x="8180162" y="2394788"/>
            <a:ext cx="3188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7" name="矩形 36"/>
          <p:cNvSpPr/>
          <p:nvPr/>
        </p:nvSpPr>
        <p:spPr>
          <a:xfrm>
            <a:off x="8236336" y="4568115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38" name="矩形 37"/>
          <p:cNvSpPr/>
          <p:nvPr/>
        </p:nvSpPr>
        <p:spPr>
          <a:xfrm>
            <a:off x="8180162" y="4919576"/>
            <a:ext cx="3188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>
            <a:off x="1155582" y="5384640"/>
            <a:ext cx="0" cy="386582"/>
          </a:xfrm>
          <a:prstGeom prst="line">
            <a:avLst/>
          </a:prstGeom>
          <a:ln w="28575">
            <a:solidFill>
              <a:srgbClr val="1941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1247678" y="5347098"/>
            <a:ext cx="96600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noProof="1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noProof="1">
                <a:cs typeface="+mn-ea"/>
                <a:sym typeface="+mn-lt"/>
              </a:rPr>
              <a:t>200</a:t>
            </a:r>
            <a:r>
              <a:rPr lang="zh-CN" altLang="en-US" sz="1200" noProof="1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noProof="1">
                <a:cs typeface="+mn-ea"/>
                <a:sym typeface="+mn-lt"/>
              </a:rPr>
              <a:t>5</a:t>
            </a:r>
            <a:r>
              <a:rPr lang="zh-CN" altLang="en-US" sz="1200" noProof="1"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1.3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团队介绍</a:t>
            </a:r>
            <a:endParaRPr lang="en-US" altLang="zh-CN" sz="2965" b="1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89622" y="1424967"/>
            <a:ext cx="2303739" cy="3307474"/>
            <a:chOff x="1469975" y="1424967"/>
            <a:chExt cx="2303739" cy="3307474"/>
          </a:xfrm>
        </p:grpSpPr>
        <p:sp>
          <p:nvSpPr>
            <p:cNvPr id="49" name="任意多边形 48"/>
            <p:cNvSpPr/>
            <p:nvPr/>
          </p:nvSpPr>
          <p:spPr>
            <a:xfrm>
              <a:off x="1469975" y="1552030"/>
              <a:ext cx="2120764" cy="3180411"/>
            </a:xfrm>
            <a:custGeom>
              <a:avLst/>
              <a:gdLst>
                <a:gd name="connsiteX0" fmla="*/ 0 w 2120764"/>
                <a:gd name="connsiteY0" fmla="*/ 0 h 3180411"/>
                <a:gd name="connsiteX1" fmla="*/ 2120764 w 2120764"/>
                <a:gd name="connsiteY1" fmla="*/ 675040 h 3180411"/>
                <a:gd name="connsiteX2" fmla="*/ 2120764 w 2120764"/>
                <a:gd name="connsiteY2" fmla="*/ 1000777 h 3180411"/>
                <a:gd name="connsiteX3" fmla="*/ 2120764 w 2120764"/>
                <a:gd name="connsiteY3" fmla="*/ 2231646 h 3180411"/>
                <a:gd name="connsiteX4" fmla="*/ 2120764 w 2120764"/>
                <a:gd name="connsiteY4" fmla="*/ 3180411 h 3180411"/>
                <a:gd name="connsiteX5" fmla="*/ 7889 w 2120764"/>
                <a:gd name="connsiteY5" fmla="*/ 3180411 h 3180411"/>
                <a:gd name="connsiteX6" fmla="*/ 7889 w 2120764"/>
                <a:gd name="connsiteY6" fmla="*/ 2904175 h 3180411"/>
                <a:gd name="connsiteX7" fmla="*/ 0 w 2120764"/>
                <a:gd name="connsiteY7" fmla="*/ 2906686 h 318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0764" h="3180411">
                  <a:moveTo>
                    <a:pt x="0" y="0"/>
                  </a:moveTo>
                  <a:lnTo>
                    <a:pt x="2120764" y="675040"/>
                  </a:lnTo>
                  <a:lnTo>
                    <a:pt x="2120764" y="1000777"/>
                  </a:lnTo>
                  <a:lnTo>
                    <a:pt x="2120764" y="2231646"/>
                  </a:lnTo>
                  <a:lnTo>
                    <a:pt x="2120764" y="3180411"/>
                  </a:lnTo>
                  <a:lnTo>
                    <a:pt x="7889" y="3180411"/>
                  </a:lnTo>
                  <a:lnTo>
                    <a:pt x="7889" y="2904175"/>
                  </a:lnTo>
                  <a:lnTo>
                    <a:pt x="0" y="2906686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16200000">
              <a:off x="2648936" y="1215845"/>
              <a:ext cx="732681" cy="1150925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551934" y="3911082"/>
              <a:ext cx="1221780" cy="522038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张三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905936" y="1606641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CEO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700593" y="1424967"/>
            <a:ext cx="2303739" cy="3307474"/>
            <a:chOff x="1469975" y="1424967"/>
            <a:chExt cx="2303739" cy="3307474"/>
          </a:xfrm>
        </p:grpSpPr>
        <p:sp>
          <p:nvSpPr>
            <p:cNvPr id="53" name="任意多边形 52"/>
            <p:cNvSpPr/>
            <p:nvPr/>
          </p:nvSpPr>
          <p:spPr>
            <a:xfrm>
              <a:off x="1469975" y="1552030"/>
              <a:ext cx="2120764" cy="3180411"/>
            </a:xfrm>
            <a:custGeom>
              <a:avLst/>
              <a:gdLst>
                <a:gd name="connsiteX0" fmla="*/ 0 w 2120764"/>
                <a:gd name="connsiteY0" fmla="*/ 0 h 3180411"/>
                <a:gd name="connsiteX1" fmla="*/ 2120764 w 2120764"/>
                <a:gd name="connsiteY1" fmla="*/ 675040 h 3180411"/>
                <a:gd name="connsiteX2" fmla="*/ 2120764 w 2120764"/>
                <a:gd name="connsiteY2" fmla="*/ 1000777 h 3180411"/>
                <a:gd name="connsiteX3" fmla="*/ 2120764 w 2120764"/>
                <a:gd name="connsiteY3" fmla="*/ 2231646 h 3180411"/>
                <a:gd name="connsiteX4" fmla="*/ 2120764 w 2120764"/>
                <a:gd name="connsiteY4" fmla="*/ 3180411 h 3180411"/>
                <a:gd name="connsiteX5" fmla="*/ 7889 w 2120764"/>
                <a:gd name="connsiteY5" fmla="*/ 3180411 h 3180411"/>
                <a:gd name="connsiteX6" fmla="*/ 7889 w 2120764"/>
                <a:gd name="connsiteY6" fmla="*/ 2904175 h 3180411"/>
                <a:gd name="connsiteX7" fmla="*/ 0 w 2120764"/>
                <a:gd name="connsiteY7" fmla="*/ 2906686 h 318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0764" h="3180411">
                  <a:moveTo>
                    <a:pt x="0" y="0"/>
                  </a:moveTo>
                  <a:lnTo>
                    <a:pt x="2120764" y="675040"/>
                  </a:lnTo>
                  <a:lnTo>
                    <a:pt x="2120764" y="1000777"/>
                  </a:lnTo>
                  <a:lnTo>
                    <a:pt x="2120764" y="2231646"/>
                  </a:lnTo>
                  <a:lnTo>
                    <a:pt x="2120764" y="3180411"/>
                  </a:lnTo>
                  <a:lnTo>
                    <a:pt x="7889" y="3180411"/>
                  </a:lnTo>
                  <a:lnTo>
                    <a:pt x="7889" y="2904175"/>
                  </a:lnTo>
                  <a:lnTo>
                    <a:pt x="0" y="2906686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16200000">
              <a:off x="2648936" y="1215845"/>
              <a:ext cx="732681" cy="1150925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551934" y="3911082"/>
              <a:ext cx="1221780" cy="522038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张三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905936" y="1606641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CEO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211564" y="1424967"/>
            <a:ext cx="2303739" cy="3307474"/>
            <a:chOff x="1469975" y="1424967"/>
            <a:chExt cx="2303739" cy="3307474"/>
          </a:xfrm>
        </p:grpSpPr>
        <p:sp>
          <p:nvSpPr>
            <p:cNvPr id="58" name="任意多边形 57"/>
            <p:cNvSpPr/>
            <p:nvPr/>
          </p:nvSpPr>
          <p:spPr>
            <a:xfrm>
              <a:off x="1469975" y="1552030"/>
              <a:ext cx="2120764" cy="3180411"/>
            </a:xfrm>
            <a:custGeom>
              <a:avLst/>
              <a:gdLst>
                <a:gd name="connsiteX0" fmla="*/ 0 w 2120764"/>
                <a:gd name="connsiteY0" fmla="*/ 0 h 3180411"/>
                <a:gd name="connsiteX1" fmla="*/ 2120764 w 2120764"/>
                <a:gd name="connsiteY1" fmla="*/ 675040 h 3180411"/>
                <a:gd name="connsiteX2" fmla="*/ 2120764 w 2120764"/>
                <a:gd name="connsiteY2" fmla="*/ 1000777 h 3180411"/>
                <a:gd name="connsiteX3" fmla="*/ 2120764 w 2120764"/>
                <a:gd name="connsiteY3" fmla="*/ 2231646 h 3180411"/>
                <a:gd name="connsiteX4" fmla="*/ 2120764 w 2120764"/>
                <a:gd name="connsiteY4" fmla="*/ 3180411 h 3180411"/>
                <a:gd name="connsiteX5" fmla="*/ 7889 w 2120764"/>
                <a:gd name="connsiteY5" fmla="*/ 3180411 h 3180411"/>
                <a:gd name="connsiteX6" fmla="*/ 7889 w 2120764"/>
                <a:gd name="connsiteY6" fmla="*/ 2904175 h 3180411"/>
                <a:gd name="connsiteX7" fmla="*/ 0 w 2120764"/>
                <a:gd name="connsiteY7" fmla="*/ 2906686 h 318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0764" h="3180411">
                  <a:moveTo>
                    <a:pt x="0" y="0"/>
                  </a:moveTo>
                  <a:lnTo>
                    <a:pt x="2120764" y="675040"/>
                  </a:lnTo>
                  <a:lnTo>
                    <a:pt x="2120764" y="1000777"/>
                  </a:lnTo>
                  <a:lnTo>
                    <a:pt x="2120764" y="2231646"/>
                  </a:lnTo>
                  <a:lnTo>
                    <a:pt x="2120764" y="3180411"/>
                  </a:lnTo>
                  <a:lnTo>
                    <a:pt x="7889" y="3180411"/>
                  </a:lnTo>
                  <a:lnTo>
                    <a:pt x="7889" y="2904175"/>
                  </a:lnTo>
                  <a:lnTo>
                    <a:pt x="0" y="2906686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16200000">
              <a:off x="2648936" y="1215845"/>
              <a:ext cx="732681" cy="1150925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551934" y="3911082"/>
              <a:ext cx="1221780" cy="522038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张三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905936" y="1606641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CEO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722535" y="1424967"/>
            <a:ext cx="2303739" cy="3307474"/>
            <a:chOff x="1469975" y="1424967"/>
            <a:chExt cx="2303739" cy="3307474"/>
          </a:xfrm>
        </p:grpSpPr>
        <p:sp>
          <p:nvSpPr>
            <p:cNvPr id="63" name="任意多边形 62"/>
            <p:cNvSpPr/>
            <p:nvPr/>
          </p:nvSpPr>
          <p:spPr>
            <a:xfrm>
              <a:off x="1469975" y="1552030"/>
              <a:ext cx="2120764" cy="3180411"/>
            </a:xfrm>
            <a:custGeom>
              <a:avLst/>
              <a:gdLst>
                <a:gd name="connsiteX0" fmla="*/ 0 w 2120764"/>
                <a:gd name="connsiteY0" fmla="*/ 0 h 3180411"/>
                <a:gd name="connsiteX1" fmla="*/ 2120764 w 2120764"/>
                <a:gd name="connsiteY1" fmla="*/ 675040 h 3180411"/>
                <a:gd name="connsiteX2" fmla="*/ 2120764 w 2120764"/>
                <a:gd name="connsiteY2" fmla="*/ 1000777 h 3180411"/>
                <a:gd name="connsiteX3" fmla="*/ 2120764 w 2120764"/>
                <a:gd name="connsiteY3" fmla="*/ 2231646 h 3180411"/>
                <a:gd name="connsiteX4" fmla="*/ 2120764 w 2120764"/>
                <a:gd name="connsiteY4" fmla="*/ 3180411 h 3180411"/>
                <a:gd name="connsiteX5" fmla="*/ 7889 w 2120764"/>
                <a:gd name="connsiteY5" fmla="*/ 3180411 h 3180411"/>
                <a:gd name="connsiteX6" fmla="*/ 7889 w 2120764"/>
                <a:gd name="connsiteY6" fmla="*/ 2904175 h 3180411"/>
                <a:gd name="connsiteX7" fmla="*/ 0 w 2120764"/>
                <a:gd name="connsiteY7" fmla="*/ 2906686 h 318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0764" h="3180411">
                  <a:moveTo>
                    <a:pt x="0" y="0"/>
                  </a:moveTo>
                  <a:lnTo>
                    <a:pt x="2120764" y="675040"/>
                  </a:lnTo>
                  <a:lnTo>
                    <a:pt x="2120764" y="1000777"/>
                  </a:lnTo>
                  <a:lnTo>
                    <a:pt x="2120764" y="2231646"/>
                  </a:lnTo>
                  <a:lnTo>
                    <a:pt x="2120764" y="3180411"/>
                  </a:lnTo>
                  <a:lnTo>
                    <a:pt x="7889" y="3180411"/>
                  </a:lnTo>
                  <a:lnTo>
                    <a:pt x="7889" y="2904175"/>
                  </a:lnTo>
                  <a:lnTo>
                    <a:pt x="0" y="2906686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16200000">
              <a:off x="2648936" y="1215845"/>
              <a:ext cx="732681" cy="1150925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2551934" y="3911082"/>
              <a:ext cx="1221780" cy="522038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张三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905936" y="1606641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CEO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/>
          <p:cNvSpPr/>
          <p:nvPr/>
        </p:nvSpPr>
        <p:spPr>
          <a:xfrm rot="16200000">
            <a:off x="3387510" y="-1931977"/>
            <a:ext cx="6849501" cy="10759480"/>
          </a:xfrm>
          <a:prstGeom prst="triangle">
            <a:avLst>
              <a:gd name="adj" fmla="val 0"/>
            </a:avLst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1.4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项目愿景</a:t>
            </a:r>
            <a:endParaRPr lang="en-US" altLang="zh-CN" sz="2965" b="1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5029" y="1870408"/>
            <a:ext cx="10174514" cy="2845158"/>
          </a:xfrm>
          <a:prstGeom prst="rect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46514" y="2701286"/>
            <a:ext cx="81715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045028" y="1870408"/>
            <a:ext cx="103425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chemeClr val="bg1"/>
                </a:solidFill>
              </a:rPr>
              <a:t>“</a:t>
            </a:r>
            <a:endParaRPr lang="zh-CN" altLang="en-US" sz="19900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88419" y="2750315"/>
            <a:ext cx="103425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dirty="0">
                <a:solidFill>
                  <a:schemeClr val="bg1"/>
                </a:solidFill>
              </a:rPr>
              <a:t>”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4751283" y="2643154"/>
            <a:ext cx="2706131" cy="338027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8162140" y="2643154"/>
            <a:ext cx="2706131" cy="3380276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0426" y="2643154"/>
            <a:ext cx="2706131" cy="3380276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282369" y="1119019"/>
            <a:ext cx="10053287" cy="1297670"/>
            <a:chOff x="1097525" y="3066095"/>
            <a:chExt cx="10053287" cy="1297670"/>
          </a:xfrm>
        </p:grpSpPr>
        <p:grpSp>
          <p:nvGrpSpPr>
            <p:cNvPr id="32" name="组合 31"/>
            <p:cNvGrpSpPr/>
            <p:nvPr/>
          </p:nvGrpSpPr>
          <p:grpSpPr>
            <a:xfrm>
              <a:off x="1097525" y="3066095"/>
              <a:ext cx="10053287" cy="1297670"/>
              <a:chOff x="6095999" y="5319467"/>
              <a:chExt cx="10053287" cy="1297670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6096000" y="5319467"/>
                <a:ext cx="56388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cs typeface="+mn-ea"/>
                    <a:sym typeface="+mn-lt"/>
                  </a:rPr>
                  <a:t>公司名称</a:t>
                </a: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6095999" y="5786140"/>
                <a:ext cx="10053287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noProof="1">
                    <a:cs typeface="+mn-ea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600" noProof="1">
                    <a:cs typeface="+mn-ea"/>
                    <a:sym typeface="+mn-lt"/>
                  </a:rPr>
                  <a:t>200</a:t>
                </a:r>
                <a:r>
                  <a:rPr lang="zh-CN" altLang="en-US" sz="1600" noProof="1">
                    <a:cs typeface="+mn-ea"/>
                    <a:sym typeface="+mn-lt"/>
                  </a:rPr>
                  <a:t>字以内，据统计每页幻灯片的最好控制在</a:t>
                </a:r>
                <a:r>
                  <a:rPr lang="en-US" altLang="zh-CN" sz="1600" noProof="1">
                    <a:cs typeface="+mn-ea"/>
                    <a:sym typeface="+mn-lt"/>
                  </a:rPr>
                  <a:t>5</a:t>
                </a:r>
                <a:r>
                  <a:rPr lang="zh-CN" altLang="en-US" sz="1600" noProof="1">
                    <a:cs typeface="+mn-ea"/>
                    <a:sym typeface="+mn-lt"/>
                  </a:rPr>
                  <a:t>分钟之内。此处添加详细文本描述，建议与标题相关并符合整体语言风格，语言描述尽量简洁生动。</a:t>
                </a:r>
                <a:endParaRPr lang="en-US" altLang="zh-CN" sz="1600" noProof="1">
                  <a:cs typeface="+mn-ea"/>
                  <a:sym typeface="+mn-lt"/>
                </a:endParaRPr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>
              <a:off x="1189235" y="3815779"/>
              <a:ext cx="241298" cy="0"/>
            </a:xfrm>
            <a:prstGeom prst="line">
              <a:avLst/>
            </a:prstGeom>
            <a:ln w="19050"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1.5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公司介绍</a:t>
            </a:r>
            <a:endParaRPr lang="en-US" altLang="zh-CN" sz="2965" b="1" dirty="0">
              <a:cs typeface="+mn-ea"/>
              <a:sym typeface="+mn-lt"/>
            </a:endParaRPr>
          </a:p>
        </p:txBody>
      </p:sp>
      <p:sp>
        <p:nvSpPr>
          <p:cNvPr id="4" name="五边形 3"/>
          <p:cNvSpPr/>
          <p:nvPr/>
        </p:nvSpPr>
        <p:spPr>
          <a:xfrm>
            <a:off x="1340426" y="2883362"/>
            <a:ext cx="1794660" cy="464457"/>
          </a:xfrm>
          <a:prstGeom prst="homePlat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办公室</a:t>
            </a:r>
          </a:p>
        </p:txBody>
      </p:sp>
      <p:sp>
        <p:nvSpPr>
          <p:cNvPr id="23" name="五边形 22"/>
          <p:cNvSpPr/>
          <p:nvPr/>
        </p:nvSpPr>
        <p:spPr>
          <a:xfrm>
            <a:off x="4751283" y="2883362"/>
            <a:ext cx="1794660" cy="464457"/>
          </a:xfrm>
          <a:prstGeom prst="homePlat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会议室</a:t>
            </a:r>
          </a:p>
        </p:txBody>
      </p:sp>
      <p:sp>
        <p:nvSpPr>
          <p:cNvPr id="36" name="五边形 35"/>
          <p:cNvSpPr/>
          <p:nvPr/>
        </p:nvSpPr>
        <p:spPr>
          <a:xfrm>
            <a:off x="8162140" y="2883362"/>
            <a:ext cx="1794660" cy="464457"/>
          </a:xfrm>
          <a:prstGeom prst="homePlat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多媒体室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98631"/>
            <a:ext cx="4874497" cy="2540580"/>
            <a:chOff x="0" y="-1270290"/>
            <a:chExt cx="4874497" cy="2540580"/>
          </a:xfrm>
        </p:grpSpPr>
        <p:sp>
          <p:nvSpPr>
            <p:cNvPr id="37" name="等腰三角形 36"/>
            <p:cNvSpPr/>
            <p:nvPr/>
          </p:nvSpPr>
          <p:spPr>
            <a:xfrm rot="5400000">
              <a:off x="4150710" y="192458"/>
              <a:ext cx="563074" cy="884500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725134" y="-1995424"/>
              <a:ext cx="2540580" cy="3990848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6200000">
              <a:off x="2809964" y="-264639"/>
              <a:ext cx="918675" cy="1443093"/>
            </a:xfrm>
            <a:prstGeom prst="triangle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85761" y="1263927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02</a:t>
            </a:r>
            <a:endParaRPr lang="zh-CN" altLang="en-US" sz="5400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46144" y="3021520"/>
            <a:ext cx="24032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cs typeface="+mn-ea"/>
                <a:sym typeface="+mn-lt"/>
              </a:rPr>
              <a:t>市场透视</a:t>
            </a:r>
          </a:p>
        </p:txBody>
      </p:sp>
      <p:sp>
        <p:nvSpPr>
          <p:cNvPr id="5" name="矩形 4"/>
          <p:cNvSpPr/>
          <p:nvPr/>
        </p:nvSpPr>
        <p:spPr>
          <a:xfrm>
            <a:off x="1346144" y="3821840"/>
            <a:ext cx="51337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5800" y="0"/>
            <a:ext cx="5156200" cy="6858000"/>
          </a:xfrm>
          <a:prstGeom prst="rect">
            <a:avLst/>
          </a:prstGeom>
        </p:spPr>
      </p:pic>
      <p:sp>
        <p:nvSpPr>
          <p:cNvPr id="13" name="Textfeld 78"/>
          <p:cNvSpPr txBox="1"/>
          <p:nvPr/>
        </p:nvSpPr>
        <p:spPr>
          <a:xfrm>
            <a:off x="1346144" y="4562672"/>
            <a:ext cx="169062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2.1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市场潜力</a:t>
            </a:r>
          </a:p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2.2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市场透析</a:t>
            </a:r>
          </a:p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2.3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行业痛点</a:t>
            </a: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feld 78"/>
          <p:cNvSpPr txBox="1"/>
          <p:nvPr/>
        </p:nvSpPr>
        <p:spPr>
          <a:xfrm>
            <a:off x="2819344" y="4562672"/>
            <a:ext cx="169062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2.4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解决方案</a:t>
            </a:r>
          </a:p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2.5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竞争分析</a:t>
            </a: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97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50">
        <p:pull/>
      </p:transition>
    </mc:Choice>
    <mc:Fallback xmlns="">
      <p:transition spd="slow">
        <p:pull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091304"/>
</p:tagLst>
</file>

<file path=ppt/theme/theme1.xml><?xml version="1.0" encoding="utf-8"?>
<a:theme xmlns:a="http://schemas.openxmlformats.org/drawingml/2006/main" name="51PPT模板网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rfa5f1b4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1936</Words>
  <Application>Microsoft Office PowerPoint</Application>
  <PresentationFormat>宽屏</PresentationFormat>
  <Paragraphs>230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等线</vt:lpstr>
      <vt:lpstr>Arial</vt:lpstr>
      <vt:lpstr>Arial Black</vt:lpstr>
      <vt:lpstr>51PPT模板网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亮蓝扁平几何风商业项目计划书ppt模板</dc:title>
  <dc:creator>51PPT模板网</dc:creator>
  <cp:keywords>www.51pptmoban.com</cp:keywords>
  <dc:description>www.51pptmoban.com</dc:description>
  <cp:lastModifiedBy>Win user</cp:lastModifiedBy>
  <cp:revision>90</cp:revision>
  <dcterms:created xsi:type="dcterms:W3CDTF">2017-09-08T08:49:00Z</dcterms:created>
  <dcterms:modified xsi:type="dcterms:W3CDTF">2022-02-23T13:10:17Z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