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90" r:id="rId2"/>
    <p:sldId id="293" r:id="rId3"/>
    <p:sldId id="291" r:id="rId4"/>
    <p:sldId id="294" r:id="rId5"/>
    <p:sldId id="295" r:id="rId6"/>
    <p:sldId id="296" r:id="rId7"/>
    <p:sldId id="297" r:id="rId8"/>
    <p:sldId id="298" r:id="rId9"/>
    <p:sldId id="301" r:id="rId10"/>
    <p:sldId id="299" r:id="rId11"/>
    <p:sldId id="304" r:id="rId12"/>
    <p:sldId id="310" r:id="rId13"/>
    <p:sldId id="303" r:id="rId14"/>
    <p:sldId id="305" r:id="rId15"/>
    <p:sldId id="308" r:id="rId16"/>
    <p:sldId id="306" r:id="rId17"/>
    <p:sldId id="309" r:id="rId18"/>
    <p:sldId id="311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F9FBEB"/>
    <a:srgbClr val="84AD9E"/>
    <a:srgbClr val="5F61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872" y="11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EDF609-5DF0-42A0-A1DE-475D5FF461E6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771FD-FE26-42A2-9DAA-0349B1DD5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667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30EC7A-81EA-4398-B766-F688B151B4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02CDFC9-BC43-484E-87CB-3B39D5D09C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E040625-CCE7-4A14-9C56-A4B403807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3172-DBF5-4286-87DC-A0CF36AA1E93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67BE3B-2BD5-43EF-B444-CE39FCA33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236099E-9A96-4A2A-A8D6-C4740E3E5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EA54B-0929-4825-B2FA-E8BB8E00F7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88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4ABB0E-1B1E-4E17-9B97-1A11A1C01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8501356-5AD1-4D23-97B1-8B5C3B4787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855DD6C-8130-4896-A2E7-DF07A8305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3172-DBF5-4286-87DC-A0CF36AA1E93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CC510E-2DF2-49BF-8096-B2AAEBF7C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94D7BB-7B59-4144-8370-8A18992ED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EA54B-0929-4825-B2FA-E8BB8E00F7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9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A0E125A-3730-456D-8FD4-0EA6066A34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CE30BDA-D133-486A-97E2-6F8AB57462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CBD3D9-E473-44E1-B7B9-B2A554D80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3172-DBF5-4286-87DC-A0CF36AA1E93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CCA3C9-57F1-4D56-905B-A1C14852E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132227-F432-4CBC-8F87-03F234A1C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EA54B-0929-4825-B2FA-E8BB8E00F7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91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97A6FB-43DE-4EA4-A888-A84D31973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3A36A08-60DA-4AF4-B9FB-F9315E8325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A8B7BF-475B-4451-8DB2-A93AFE82A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3172-DBF5-4286-87DC-A0CF36AA1E93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BC877F-671B-49C3-B153-F8319DDC5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098E80-DEFF-405F-AE7D-79D9D5625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EA54B-0929-4825-B2FA-E8BB8E00F7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31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F07DDD-B00A-4D3C-A0FE-26EB6CA97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F54EB50-CC78-4B4F-BAB4-20AADEC911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85AA8-D29D-4EF3-96E1-C924EE3D9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3172-DBF5-4286-87DC-A0CF36AA1E93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78A8FF-1A54-4EDC-A66B-F4F0207C0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7F712C-CC23-4802-AF2C-F8492857A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EA54B-0929-4825-B2FA-E8BB8E00F7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97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6C3A6E-3DCC-4947-BE26-93203A27F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82D406-06D5-46A2-9A90-0C26454018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210916D-3150-42C9-B850-A229D4E4F6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A75ED12-0DEB-4227-8FF4-7822EBE69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3172-DBF5-4286-87DC-A0CF36AA1E93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253EB67-9314-4F91-8FB0-894E09B69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83CE628-1C63-42F2-B7E9-735725145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EA54B-0929-4825-B2FA-E8BB8E00F7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14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279CA0-4194-46D6-A0E9-9208F2FF1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8B43B51-6B4D-475C-8017-D41B4B8608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934E951-C7DC-4943-8E4A-9DBFA08738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FA5A173-C9EB-40F3-A5DE-52A0AF7589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49B6117-F62B-4685-8958-F3EC4A97FB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1CA636B-AC4E-4504-8C71-6A3C0FCEF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3172-DBF5-4286-87DC-A0CF36AA1E93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734C6B8-D057-4EA6-8A95-482917D92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25D9593-A78F-41EA-BDC9-773DF6B50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EA54B-0929-4825-B2FA-E8BB8E00F7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6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EFBB97-F17A-4C47-8383-247A04CF5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5C250D5-7CC4-4F2F-9AC3-559B44F9E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3172-DBF5-4286-87DC-A0CF36AA1E93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53D90DD-8D5D-4438-8EB4-00C3F5BD8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F738277-3DB6-4185-9BFA-C34E81AA5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EA54B-0929-4825-B2FA-E8BB8E00F7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62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F16F9DE-E136-4376-8B10-DE6BDE0F0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3172-DBF5-4286-87DC-A0CF36AA1E93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B1EE5DF-813F-400C-8682-FE5C76E88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9EC6ADC-6158-40F7-9D64-0441745C3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EA54B-0929-4825-B2FA-E8BB8E00F7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91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2700AC-0578-4B93-A2BB-4354B5548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0240F6-2917-497B-8B93-55B51B3F39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6D5EEDE-1F3B-4B1F-BC33-8009A97E15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BDCB3BC-AC72-43C7-9CD8-4B5FF0ADE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3172-DBF5-4286-87DC-A0CF36AA1E93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1162F43-8EFD-4DB3-9681-7CA602650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140653F-9C30-4911-9577-FC00F6FE1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EA54B-0929-4825-B2FA-E8BB8E00F7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03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F2179A-AF05-4B26-BF44-60406BAB2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6A1F5A9-6192-4AFF-AD53-8949FB8BD6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E08402F-BC1B-4BA4-B446-BC39C2642C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594E0D-AF6B-4EDA-BC0F-6A2B58630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3172-DBF5-4286-87DC-A0CF36AA1E93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1279571-5DBB-4234-AFC4-0CD949526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AC4EEEB-FFA7-40B0-8545-284B36634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EA54B-0929-4825-B2FA-E8BB8E00F7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37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0B4C9A7-D0E1-48B9-9926-A4E3F5906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FDA5BD1-FBFC-457E-87B7-DB81E681EC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E167A1-D7CD-4CCE-ADE5-D02E8BDEF5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83172-DBF5-4286-87DC-A0CF36AA1E93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40F1B8-E42D-4324-9835-93B3117E1E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D5D97E-01CF-4825-9642-96DF0C453C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FEA54B-0929-4825-B2FA-E8BB8E00F7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48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5.png"/><Relationship Id="rId7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4.png"/><Relationship Id="rId7" Type="http://schemas.openxmlformats.org/officeDocument/2006/relationships/image" Target="../media/image2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4.png"/><Relationship Id="rId7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5.png"/><Relationship Id="rId7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8.png"/><Relationship Id="rId9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5.png"/><Relationship Id="rId7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5.png"/><Relationship Id="rId7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5.png"/><Relationship Id="rId7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FE86A23-F581-42EE-8A31-160BE70D45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61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C5BFA77-A597-439D-B46F-10418E91CE03}"/>
              </a:ext>
            </a:extLst>
          </p:cNvPr>
          <p:cNvSpPr/>
          <p:nvPr/>
        </p:nvSpPr>
        <p:spPr>
          <a:xfrm>
            <a:off x="483909" y="490194"/>
            <a:ext cx="11224182" cy="5877612"/>
          </a:xfrm>
          <a:prstGeom prst="rect">
            <a:avLst/>
          </a:prstGeom>
          <a:solidFill>
            <a:srgbClr val="F9FB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94B3319E-173F-47A0-9764-F572EE1118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550" y="490194"/>
            <a:ext cx="2400300" cy="459105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39D213E-CF7A-4D7D-B534-E87FEDD3779E}"/>
              </a:ext>
            </a:extLst>
          </p:cNvPr>
          <p:cNvSpPr txBox="1"/>
          <p:nvPr/>
        </p:nvSpPr>
        <p:spPr>
          <a:xfrm>
            <a:off x="4861954" y="723606"/>
            <a:ext cx="26040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cs typeface="+mn-ea"/>
                <a:sym typeface="+mn-lt"/>
              </a:rPr>
              <a:t>二</a:t>
            </a:r>
            <a:r>
              <a:rPr lang="en-US" altLang="zh-CN" sz="1400" dirty="0">
                <a:cs typeface="+mn-ea"/>
                <a:sym typeface="+mn-lt"/>
              </a:rPr>
              <a:t>/</a:t>
            </a:r>
            <a:r>
              <a:rPr lang="zh-CN" altLang="en-US" sz="1400" dirty="0">
                <a:cs typeface="+mn-ea"/>
                <a:sym typeface="+mn-lt"/>
              </a:rPr>
              <a:t>十</a:t>
            </a:r>
            <a:r>
              <a:rPr lang="en-US" altLang="zh-CN" sz="1400" dirty="0">
                <a:cs typeface="+mn-ea"/>
                <a:sym typeface="+mn-lt"/>
              </a:rPr>
              <a:t>/</a:t>
            </a:r>
            <a:r>
              <a:rPr lang="zh-CN" altLang="en-US" sz="1400" dirty="0">
                <a:cs typeface="+mn-ea"/>
                <a:sym typeface="+mn-lt"/>
              </a:rPr>
              <a:t>四</a:t>
            </a:r>
            <a:r>
              <a:rPr lang="en-US" altLang="zh-CN" sz="1400" dirty="0">
                <a:cs typeface="+mn-ea"/>
                <a:sym typeface="+mn-lt"/>
              </a:rPr>
              <a:t>/</a:t>
            </a:r>
            <a:r>
              <a:rPr lang="zh-CN" altLang="en-US" sz="1400" dirty="0">
                <a:cs typeface="+mn-ea"/>
                <a:sym typeface="+mn-lt"/>
              </a:rPr>
              <a:t>节</a:t>
            </a:r>
            <a:r>
              <a:rPr lang="en-US" altLang="zh-CN" sz="1400" dirty="0">
                <a:cs typeface="+mn-ea"/>
                <a:sym typeface="+mn-lt"/>
              </a:rPr>
              <a:t>/</a:t>
            </a:r>
            <a:r>
              <a:rPr lang="zh-CN" altLang="en-US" sz="1400" dirty="0">
                <a:cs typeface="+mn-ea"/>
                <a:sym typeface="+mn-lt"/>
              </a:rPr>
              <a:t>气</a:t>
            </a:r>
            <a:r>
              <a:rPr lang="en-US" altLang="zh-CN" sz="1400" dirty="0">
                <a:cs typeface="+mn-ea"/>
                <a:sym typeface="+mn-lt"/>
              </a:rPr>
              <a:t>/</a:t>
            </a:r>
            <a:r>
              <a:rPr lang="zh-CN" altLang="en-US" sz="1400" dirty="0">
                <a:cs typeface="+mn-ea"/>
                <a:sym typeface="+mn-lt"/>
              </a:rPr>
              <a:t>之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41A2437-09A9-4AA4-A4CC-465A58A0E023}"/>
              </a:ext>
            </a:extLst>
          </p:cNvPr>
          <p:cNvGrpSpPr/>
          <p:nvPr/>
        </p:nvGrpSpPr>
        <p:grpSpPr>
          <a:xfrm>
            <a:off x="5388114" y="1810696"/>
            <a:ext cx="1415772" cy="2354344"/>
            <a:chOff x="5188059" y="2156480"/>
            <a:chExt cx="1415772" cy="235434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A93D6C1-14F9-48EE-9C78-09D24EBFABA2}"/>
                </a:ext>
              </a:extLst>
            </p:cNvPr>
            <p:cNvSpPr txBox="1"/>
            <p:nvPr/>
          </p:nvSpPr>
          <p:spPr>
            <a:xfrm>
              <a:off x="5188059" y="2156480"/>
              <a:ext cx="1415772" cy="78468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8000" dirty="0">
                  <a:latin typeface="演示佛系体" panose="00000500000000000000" pitchFamily="2" charset="-122"/>
                  <a:ea typeface="演示佛系体" panose="00000500000000000000" pitchFamily="2" charset="-122"/>
                  <a:cs typeface="+mn-ea"/>
                  <a:sym typeface="+mn-lt"/>
                </a:rPr>
                <a:t>春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17783B2-D168-4CCD-A5B3-9BD549CEA36F}"/>
                </a:ext>
              </a:extLst>
            </p:cNvPr>
            <p:cNvSpPr txBox="1"/>
            <p:nvPr/>
          </p:nvSpPr>
          <p:spPr>
            <a:xfrm>
              <a:off x="5223198" y="2941164"/>
              <a:ext cx="1081725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latin typeface="演示佛系体" panose="00000500000000000000" pitchFamily="2" charset="-122"/>
                  <a:ea typeface="演示佛系体" panose="00000500000000000000" pitchFamily="2" charset="-122"/>
                  <a:cs typeface="+mn-ea"/>
                  <a:sym typeface="+mn-lt"/>
                </a:rPr>
                <a:t>分</a:t>
              </a:r>
              <a:endParaRPr lang="zh-CN" altLang="en-US" sz="9600" dirty="0"/>
            </a:p>
          </p:txBody>
        </p: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7A72BBD4-8D0A-48C2-BEDA-E81B0A0083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908" y="4768775"/>
            <a:ext cx="11224182" cy="159903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06CBE75B-954A-4479-98A0-C887271A70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6432" y="2929863"/>
            <a:ext cx="2403961" cy="333439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681F9A4-705F-4DC3-BEC6-80BD81494B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6875" y="490194"/>
            <a:ext cx="3121216" cy="126410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B5E79877-F80D-4260-9E3B-9267C704317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98659" y="2938806"/>
            <a:ext cx="6858000" cy="3429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C88CA89A-B82A-432C-9A86-9095A684DCF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8240" y="840929"/>
            <a:ext cx="1302360" cy="1102171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593D863A-4215-48DC-A07C-1F723E71496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3813" b="-19886"/>
          <a:stretch/>
        </p:blipFill>
        <p:spPr>
          <a:xfrm>
            <a:off x="2181590" y="2007534"/>
            <a:ext cx="1302360" cy="1102171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4517359A-EEF7-41DD-AF01-BA2D1C47A0E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4676" y="1447388"/>
            <a:ext cx="3141472" cy="314967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1115EC0-344A-4962-BF3E-1C5F5F81CFB7}"/>
              </a:ext>
            </a:extLst>
          </p:cNvPr>
          <p:cNvSpPr txBox="1"/>
          <p:nvPr/>
        </p:nvSpPr>
        <p:spPr>
          <a:xfrm>
            <a:off x="2893106" y="5403465"/>
            <a:ext cx="67713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春已归来，望丽人发髻，悠悠浮云，何来风雨，莫非残雪已尽。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2271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FE86A23-F581-42EE-8A31-160BE70D45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61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C5BFA77-A597-439D-B46F-10418E91CE03}"/>
              </a:ext>
            </a:extLst>
          </p:cNvPr>
          <p:cNvSpPr/>
          <p:nvPr/>
        </p:nvSpPr>
        <p:spPr>
          <a:xfrm>
            <a:off x="483909" y="490194"/>
            <a:ext cx="11224182" cy="5877612"/>
          </a:xfrm>
          <a:prstGeom prst="rect">
            <a:avLst/>
          </a:prstGeom>
          <a:solidFill>
            <a:srgbClr val="F9FB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C681F9A4-705F-4DC3-BEC6-80BD81494B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6875" y="490194"/>
            <a:ext cx="3121216" cy="126410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1762FB5-BB4F-4F94-B61E-E2C02EBF52A0}"/>
              </a:ext>
            </a:extLst>
          </p:cNvPr>
          <p:cNvGrpSpPr/>
          <p:nvPr/>
        </p:nvGrpSpPr>
        <p:grpSpPr>
          <a:xfrm>
            <a:off x="958240" y="490194"/>
            <a:ext cx="1124560" cy="2044143"/>
            <a:chOff x="958240" y="490194"/>
            <a:chExt cx="2525710" cy="459105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94B3319E-173F-47A0-9764-F572EE11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550" y="490194"/>
              <a:ext cx="2400300" cy="4591050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C88CA89A-B82A-432C-9A86-9095A684DC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58240" y="840929"/>
              <a:ext cx="1302360" cy="1102171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593D863A-4215-48DC-A07C-1F723E7149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3813" b="-19886"/>
            <a:stretch/>
          </p:blipFill>
          <p:spPr>
            <a:xfrm>
              <a:off x="2181590" y="2007534"/>
              <a:ext cx="1302360" cy="1102171"/>
            </a:xfrm>
            <a:prstGeom prst="rect">
              <a:avLst/>
            </a:prstGeom>
          </p:spPr>
        </p:pic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D0CBABAA-D2D3-43B9-BFCC-9B65FD93DCB5}"/>
              </a:ext>
            </a:extLst>
          </p:cNvPr>
          <p:cNvSpPr/>
          <p:nvPr/>
        </p:nvSpPr>
        <p:spPr>
          <a:xfrm>
            <a:off x="7086600" y="2720552"/>
            <a:ext cx="4037572" cy="1175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+mn-ea"/>
                <a:sym typeface="+mn-lt"/>
              </a:rPr>
              <a:t>春分节气时人体血液也正处于旺盛时期，激素水平也处于相对高峰期，此时易发非感染性疾病有高血压、月经失调、痔疮及过敏性疾病等。膳食总的原则要禁忌大热、大寒的饮食，保持寒热均衡。这段时期也不适饮用过肥腻的汤品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7D08EA3-78F5-4D57-94A0-176432871B96}"/>
              </a:ext>
            </a:extLst>
          </p:cNvPr>
          <p:cNvSpPr txBox="1"/>
          <p:nvPr/>
        </p:nvSpPr>
        <p:spPr>
          <a:xfrm>
            <a:off x="2428626" y="1172899"/>
            <a:ext cx="5048227" cy="1452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+mn-ea"/>
                <a:sym typeface="+mn-lt"/>
              </a:rPr>
              <a:t>从立春节气到清明节气前后是草木生长萌芽期，人体血液也正处于旺盛时期，激素水平也处于相对高峰期，此时易发常见的非感染性疾病有高血压、月经失调、痔疮及过敏性疾病等。在此节气的饮食调养，应当根据自己的实际情况选择能够保持机体功能协调平衡的膳食，禁忌偏热、偏寒、偏升、偏降的饮食误区</a:t>
            </a:r>
            <a:r>
              <a:rPr lang="en-US" altLang="zh-CN" sz="1200" dirty="0">
                <a:latin typeface="+mn-ea"/>
                <a:sym typeface="+mn-lt"/>
              </a:rPr>
              <a:t>.</a:t>
            </a:r>
            <a:endParaRPr lang="zh-CN" altLang="en-US" sz="1200" dirty="0">
              <a:latin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DCA46A2-836A-496E-9F07-1182955EF24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1608" y="2957406"/>
            <a:ext cx="4781073" cy="300638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7A72BBD4-8D0A-48C2-BEDA-E81B0A0083C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908" y="5444363"/>
            <a:ext cx="11224182" cy="92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5565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FE86A23-F581-42EE-8A31-160BE70D45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61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C5BFA77-A597-439D-B46F-10418E91CE03}"/>
              </a:ext>
            </a:extLst>
          </p:cNvPr>
          <p:cNvSpPr/>
          <p:nvPr/>
        </p:nvSpPr>
        <p:spPr>
          <a:xfrm>
            <a:off x="483909" y="490194"/>
            <a:ext cx="11224182" cy="5877612"/>
          </a:xfrm>
          <a:prstGeom prst="rect">
            <a:avLst/>
          </a:prstGeom>
          <a:solidFill>
            <a:srgbClr val="F9FB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id="{00C081A3-DE27-4938-BBD9-5E34EA68F5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0557" y="4651117"/>
            <a:ext cx="2509023" cy="709005"/>
          </a:xfrm>
          <a:prstGeom prst="rect">
            <a:avLst/>
          </a:prstGeom>
          <a:solidFill>
            <a:srgbClr val="F9FBEB"/>
          </a:solidFill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9EB1A9B8-1FEF-4EE4-B3B5-DAE28EF7DE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8857" y="-699886"/>
            <a:ext cx="4114286" cy="5485714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7A72BBD4-8D0A-48C2-BEDA-E81B0A0083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908" y="5444363"/>
            <a:ext cx="11224182" cy="92344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681F9A4-705F-4DC3-BEC6-80BD81494B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6875" y="490194"/>
            <a:ext cx="3121216" cy="126410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1762FB5-BB4F-4F94-B61E-E2C02EBF52A0}"/>
              </a:ext>
            </a:extLst>
          </p:cNvPr>
          <p:cNvGrpSpPr/>
          <p:nvPr/>
        </p:nvGrpSpPr>
        <p:grpSpPr>
          <a:xfrm>
            <a:off x="958240" y="490194"/>
            <a:ext cx="1124560" cy="2044143"/>
            <a:chOff x="958240" y="490194"/>
            <a:chExt cx="2525710" cy="459105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94B3319E-173F-47A0-9764-F572EE11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550" y="490194"/>
              <a:ext cx="2400300" cy="4591050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C88CA89A-B82A-432C-9A86-9095A684DC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58240" y="840929"/>
              <a:ext cx="1302360" cy="1102171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593D863A-4215-48DC-A07C-1F723E7149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3813" b="-19886"/>
            <a:stretch/>
          </p:blipFill>
          <p:spPr>
            <a:xfrm>
              <a:off x="2181590" y="2007534"/>
              <a:ext cx="1302360" cy="1102171"/>
            </a:xfrm>
            <a:prstGeom prst="rect">
              <a:avLst/>
            </a:prstGeom>
          </p:spPr>
        </p:pic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F5D8622E-556C-4194-9305-B9ABAA8A34BC}"/>
              </a:ext>
            </a:extLst>
          </p:cNvPr>
          <p:cNvSpPr txBox="1"/>
          <p:nvPr/>
        </p:nvSpPr>
        <p:spPr>
          <a:xfrm>
            <a:off x="5701893" y="2959398"/>
            <a:ext cx="738664" cy="29696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趣味民俗</a:t>
            </a: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FE9F311C-A24E-4F7F-BBEA-99423F3EF6A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4130" y="2657233"/>
            <a:ext cx="1182500" cy="60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7453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FE86A23-F581-42EE-8A31-160BE70D45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61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C5BFA77-A597-439D-B46F-10418E91CE03}"/>
              </a:ext>
            </a:extLst>
          </p:cNvPr>
          <p:cNvSpPr/>
          <p:nvPr/>
        </p:nvSpPr>
        <p:spPr>
          <a:xfrm>
            <a:off x="483909" y="490194"/>
            <a:ext cx="11224182" cy="5877612"/>
          </a:xfrm>
          <a:prstGeom prst="rect">
            <a:avLst/>
          </a:prstGeom>
          <a:solidFill>
            <a:srgbClr val="F9FB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7A72BBD4-8D0A-48C2-BEDA-E81B0A0083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908" y="5444363"/>
            <a:ext cx="11224182" cy="92344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681F9A4-705F-4DC3-BEC6-80BD81494B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6875" y="490194"/>
            <a:ext cx="3121216" cy="126410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1762FB5-BB4F-4F94-B61E-E2C02EBF52A0}"/>
              </a:ext>
            </a:extLst>
          </p:cNvPr>
          <p:cNvGrpSpPr/>
          <p:nvPr/>
        </p:nvGrpSpPr>
        <p:grpSpPr>
          <a:xfrm>
            <a:off x="958240" y="490194"/>
            <a:ext cx="1124560" cy="2044143"/>
            <a:chOff x="958240" y="490194"/>
            <a:chExt cx="2525710" cy="459105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94B3319E-173F-47A0-9764-F572EE11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550" y="490194"/>
              <a:ext cx="2400300" cy="4591050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C88CA89A-B82A-432C-9A86-9095A684DC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58240" y="840929"/>
              <a:ext cx="1302360" cy="1102171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593D863A-4215-48DC-A07C-1F723E7149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3813" b="-19886"/>
            <a:stretch/>
          </p:blipFill>
          <p:spPr>
            <a:xfrm>
              <a:off x="2181590" y="2007534"/>
              <a:ext cx="1302360" cy="1102171"/>
            </a:xfrm>
            <a:prstGeom prst="rect">
              <a:avLst/>
            </a:prstGeom>
          </p:spPr>
        </p:pic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DF7CC842-9DEA-4C23-AA55-218429BD2CCA}"/>
              </a:ext>
            </a:extLst>
          </p:cNvPr>
          <p:cNvSpPr txBox="1"/>
          <p:nvPr/>
        </p:nvSpPr>
        <p:spPr>
          <a:xfrm>
            <a:off x="2069092" y="1393762"/>
            <a:ext cx="4947285" cy="1855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8">
              <a:lnSpc>
                <a:spcPts val="2000"/>
              </a:lnSpc>
              <a:defRPr/>
            </a:pPr>
            <a:r>
              <a:rPr lang="zh-CN" altLang="en-US" sz="1200" dirty="0">
                <a:cs typeface="+mn-ea"/>
                <a:sym typeface="+mn-lt"/>
              </a:rPr>
              <a:t>在每年的春分那一天，世界各地都会有数以千万计的人在做“竖蛋”试验。这一被称之为“中国习俗”的玩艺儿，何以成为“世界游戏”，尚难考证。不过其玩法确简单易行且富有趣味：选择一个光滑匀称、刚生下四五天的新鲜鸡蛋，轻手轻脚地在桌子上把它竖起来。虽然失败者颇多，但成功者也不少。春分成了竖蛋游戏的最佳时光，故有“春分到，蛋儿俏”的说法。竖立起来的蛋儿好不风光。</a:t>
            </a:r>
            <a:br>
              <a:rPr lang="zh-CN" altLang="en-US" sz="1200" dirty="0">
                <a:cs typeface="+mn-ea"/>
                <a:sym typeface="+mn-lt"/>
              </a:rPr>
            </a:b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318ACF9-27FC-4F7B-90B7-9D2674996813}"/>
              </a:ext>
            </a:extLst>
          </p:cNvPr>
          <p:cNvSpPr txBox="1"/>
          <p:nvPr/>
        </p:nvSpPr>
        <p:spPr>
          <a:xfrm>
            <a:off x="2062449" y="969847"/>
            <a:ext cx="870585" cy="440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竖蛋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DEE5BB37-71EC-4B00-9E07-B41E6C5166D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36641" y="1442597"/>
            <a:ext cx="2852298" cy="1855701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B02D75ED-508C-4264-AC05-96810AE0A679}"/>
              </a:ext>
            </a:extLst>
          </p:cNvPr>
          <p:cNvSpPr txBox="1"/>
          <p:nvPr/>
        </p:nvSpPr>
        <p:spPr>
          <a:xfrm>
            <a:off x="6095999" y="3739657"/>
            <a:ext cx="4947285" cy="2166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岭南风俗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吃春菜 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200" dirty="0">
                <a:cs typeface="+mn-ea"/>
                <a:sym typeface="+mn-lt"/>
              </a:rPr>
              <a:t>昔日四邑</a:t>
            </a:r>
            <a:r>
              <a:rPr lang="en-US" altLang="zh-CN" sz="1200" dirty="0">
                <a:cs typeface="+mn-ea"/>
                <a:sym typeface="+mn-lt"/>
              </a:rPr>
              <a:t>(</a:t>
            </a:r>
            <a:r>
              <a:rPr lang="zh-CN" altLang="en-US" sz="1200" dirty="0">
                <a:cs typeface="+mn-ea"/>
                <a:sym typeface="+mn-lt"/>
              </a:rPr>
              <a:t>加上鹤山为五邑</a:t>
            </a:r>
            <a:r>
              <a:rPr lang="en-US" altLang="zh-CN" sz="1200" dirty="0">
                <a:cs typeface="+mn-ea"/>
                <a:sym typeface="+mn-lt"/>
              </a:rPr>
              <a:t>)</a:t>
            </a:r>
            <a:r>
              <a:rPr lang="zh-CN" altLang="en-US" sz="1200" dirty="0">
                <a:cs typeface="+mn-ea"/>
                <a:sym typeface="+mn-lt"/>
              </a:rPr>
              <a:t>的开平苍城镇的谢姓，有个不成节的习俗，叫做“春分吃春菜”。“春菜”是一种野苋菜，乡人称之为“春碧蒿”。逢春分那天，全村人都去采摘春菜。在田野中搜寻时，多见是嫩绿的，细细棵，约有巴掌那样长短。采回的春菜一般家里与鱼片“滚汤”，名曰“春汤”。有顺口溜道：“春汤灌脏，洗涤肝肠。阖家老少，平安健康。”一年自春，人们祈求的还是家宅安宁，身壮力健。</a:t>
            </a:r>
            <a:br>
              <a:rPr lang="zh-CN" altLang="en-US" sz="1200" dirty="0">
                <a:cs typeface="+mn-ea"/>
                <a:sym typeface="+mn-lt"/>
              </a:rPr>
            </a:br>
            <a:endParaRPr lang="zh-CN" altLang="en-US" sz="1200" dirty="0">
              <a:cs typeface="+mn-ea"/>
              <a:sym typeface="+mn-lt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3C18AAAE-4F03-4586-870F-C9E82EF0637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9"/>
          <a:stretch/>
        </p:blipFill>
        <p:spPr>
          <a:xfrm>
            <a:off x="2191308" y="3449409"/>
            <a:ext cx="2874439" cy="197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748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FE86A23-F581-42EE-8A31-160BE70D45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61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C5BFA77-A597-439D-B46F-10418E91CE03}"/>
              </a:ext>
            </a:extLst>
          </p:cNvPr>
          <p:cNvSpPr/>
          <p:nvPr/>
        </p:nvSpPr>
        <p:spPr>
          <a:xfrm>
            <a:off x="483909" y="490194"/>
            <a:ext cx="11224182" cy="5877612"/>
          </a:xfrm>
          <a:prstGeom prst="rect">
            <a:avLst/>
          </a:prstGeom>
          <a:solidFill>
            <a:srgbClr val="F9FB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7A72BBD4-8D0A-48C2-BEDA-E81B0A0083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908" y="5444363"/>
            <a:ext cx="11224182" cy="92344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681F9A4-705F-4DC3-BEC6-80BD81494B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6875" y="490194"/>
            <a:ext cx="3121216" cy="126410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1762FB5-BB4F-4F94-B61E-E2C02EBF52A0}"/>
              </a:ext>
            </a:extLst>
          </p:cNvPr>
          <p:cNvGrpSpPr/>
          <p:nvPr/>
        </p:nvGrpSpPr>
        <p:grpSpPr>
          <a:xfrm>
            <a:off x="958240" y="490194"/>
            <a:ext cx="1124560" cy="2044143"/>
            <a:chOff x="958240" y="490194"/>
            <a:chExt cx="2525710" cy="459105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94B3319E-173F-47A0-9764-F572EE11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550" y="490194"/>
              <a:ext cx="2400300" cy="4591050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C88CA89A-B82A-432C-9A86-9095A684DC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58240" y="840929"/>
              <a:ext cx="1302360" cy="1102171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593D863A-4215-48DC-A07C-1F723E7149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3813" b="-19886"/>
            <a:stretch/>
          </p:blipFill>
          <p:spPr>
            <a:xfrm>
              <a:off x="2181590" y="2007534"/>
              <a:ext cx="1302360" cy="1102171"/>
            </a:xfrm>
            <a:prstGeom prst="rect">
              <a:avLst/>
            </a:prstGeom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0A68D2CC-09DA-446B-B5AD-999E9AFABE29}"/>
              </a:ext>
            </a:extLst>
          </p:cNvPr>
          <p:cNvSpPr txBox="1"/>
          <p:nvPr/>
        </p:nvSpPr>
        <p:spPr>
          <a:xfrm>
            <a:off x="2255906" y="1555622"/>
            <a:ext cx="3840094" cy="1943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cs typeface="+mn-ea"/>
                <a:sym typeface="+mn-lt"/>
              </a:rPr>
              <a:t>春分期间还是孩子们放风筝的好时候。尤其是春分当天。甚至大人们也参与。风筝类别有王字风筝，鲢鱼风筝，眯蛾风筝，雷公虫风筝，月儿光风筝，其大者有两米高，小的也有二、三尺。市场上有卖风筝的，多比较小，适宜于小孩子们玩耍，而大多数还是自己糊的，较大，放时还要相互竞争看哪个的放得高。</a:t>
            </a:r>
          </a:p>
          <a:p>
            <a:pPr algn="l" fontAlgn="auto">
              <a:lnSpc>
                <a:spcPct val="200000"/>
              </a:lnSpc>
            </a:pP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E67E0E7-168B-434F-A326-005A57B6DCD4}"/>
              </a:ext>
            </a:extLst>
          </p:cNvPr>
          <p:cNvSpPr txBox="1"/>
          <p:nvPr/>
        </p:nvSpPr>
        <p:spPr>
          <a:xfrm>
            <a:off x="2255906" y="1124393"/>
            <a:ext cx="3677285" cy="440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000" b="1" dirty="0">
                <a:cs typeface="+mn-ea"/>
                <a:sym typeface="+mn-lt"/>
              </a:rPr>
              <a:t>放</a:t>
            </a:r>
            <a:r>
              <a:rPr lang="zh-CN" altLang="en-US" sz="2000" b="1" dirty="0">
                <a:solidFill>
                  <a:schemeClr val="tx1"/>
                </a:solidFill>
                <a:cs typeface="+mn-ea"/>
                <a:sym typeface="+mn-lt"/>
              </a:rPr>
              <a:t>风筝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11018DF-35AD-4031-9DB1-CF7492CF6AC4}"/>
              </a:ext>
            </a:extLst>
          </p:cNvPr>
          <p:cNvSpPr txBox="1"/>
          <p:nvPr/>
        </p:nvSpPr>
        <p:spPr>
          <a:xfrm>
            <a:off x="2255906" y="3620413"/>
            <a:ext cx="3677285" cy="440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000" b="1" dirty="0">
                <a:solidFill>
                  <a:schemeClr val="tx1"/>
                </a:solidFill>
                <a:cs typeface="+mn-ea"/>
                <a:sym typeface="+mn-lt"/>
              </a:rPr>
              <a:t>送春牛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ACFDABE-B050-4178-BAAF-953826F8C829}"/>
              </a:ext>
            </a:extLst>
          </p:cNvPr>
          <p:cNvSpPr txBox="1"/>
          <p:nvPr/>
        </p:nvSpPr>
        <p:spPr>
          <a:xfrm>
            <a:off x="2255906" y="4165074"/>
            <a:ext cx="8234294" cy="1173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cs typeface="+mn-ea"/>
                <a:sym typeface="+mn-lt"/>
              </a:rPr>
              <a:t>春分随之即到，其时便出现挨家送春牛图的。其图是把二开红纸或黄纸印上全年农历节气，还要印上农夫耕田图样，名曰“春牛图”。送图者都是些民间善言唱者，主要说些春耕和吉祥不违农时的话，每到一家更是即景生情，见啥说啥，说得主人乐而给钱为止。言词虽随口而出，却句句有韵动听。俗称“说春”，说春人便叫“春官”。</a:t>
            </a:r>
          </a:p>
          <a:p>
            <a:pPr algn="l" fontAlgn="auto">
              <a:lnSpc>
                <a:spcPct val="200000"/>
              </a:lnSpc>
            </a:pP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5BCD2F3-A446-449C-8BD4-7E32F5B346F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62" t="-12319" b="-8139"/>
          <a:stretch/>
        </p:blipFill>
        <p:spPr>
          <a:xfrm>
            <a:off x="9381796" y="5324116"/>
            <a:ext cx="2584173" cy="704427"/>
          </a:xfrm>
          <a:prstGeom prst="rect">
            <a:avLst/>
          </a:prstGeom>
          <a:noFill/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CC928E4-2A25-4D75-85A1-16DFA4E94A4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3053" y="490195"/>
            <a:ext cx="4612447" cy="293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0232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FE86A23-F581-42EE-8A31-160BE70D45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61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C5BFA77-A597-439D-B46F-10418E91CE03}"/>
              </a:ext>
            </a:extLst>
          </p:cNvPr>
          <p:cNvSpPr/>
          <p:nvPr/>
        </p:nvSpPr>
        <p:spPr>
          <a:xfrm>
            <a:off x="483909" y="490194"/>
            <a:ext cx="11224182" cy="5877612"/>
          </a:xfrm>
          <a:prstGeom prst="rect">
            <a:avLst/>
          </a:prstGeom>
          <a:solidFill>
            <a:srgbClr val="F9FB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5743914-01EA-4E81-B525-57706F853FF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2325" y="1635327"/>
            <a:ext cx="4703675" cy="468685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681F9A4-705F-4DC3-BEC6-80BD81494B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6875" y="490194"/>
            <a:ext cx="3121216" cy="126410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1762FB5-BB4F-4F94-B61E-E2C02EBF52A0}"/>
              </a:ext>
            </a:extLst>
          </p:cNvPr>
          <p:cNvGrpSpPr/>
          <p:nvPr/>
        </p:nvGrpSpPr>
        <p:grpSpPr>
          <a:xfrm>
            <a:off x="958240" y="490194"/>
            <a:ext cx="1124560" cy="2044143"/>
            <a:chOff x="958240" y="490194"/>
            <a:chExt cx="2525710" cy="459105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94B3319E-173F-47A0-9764-F572EE11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550" y="490194"/>
              <a:ext cx="2400300" cy="4591050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C88CA89A-B82A-432C-9A86-9095A684DC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58240" y="840929"/>
              <a:ext cx="1302360" cy="1102171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593D863A-4215-48DC-A07C-1F723E7149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3813" b="-19886"/>
            <a:stretch/>
          </p:blipFill>
          <p:spPr>
            <a:xfrm>
              <a:off x="2181590" y="2007534"/>
              <a:ext cx="1302360" cy="1102171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DC2A74E0-5582-455A-B8C9-EC3AC00B8D41}"/>
              </a:ext>
            </a:extLst>
          </p:cNvPr>
          <p:cNvSpPr txBox="1"/>
          <p:nvPr/>
        </p:nvSpPr>
        <p:spPr>
          <a:xfrm>
            <a:off x="6296144" y="2591815"/>
            <a:ext cx="3912331" cy="2558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二月春分，开始扫墓祭祖，也叫春祭。扫墓前先要在祠堂举行隆重的祭祖仪式，杀猪、宰羊，请鼓手吹奏，由礼生念祭文，带引行三献礼。春分扫墓开始时，首先扫祭开基祖和远祖坟墓，全族和全村都要出动，规模很大，队伍往往达几百甚至上千人。开基祖和远祖墓扫完之后，然后分房扫祭各房祖先坟墓，最后各家扫祭家庭私墓。大部分客家地区春季祭祖扫墓，都从春分或更早一些时候开始，最迟清明要扫完。各地有一种说法，谓清明后墓门就关闭，祖先英灵就受用不到了。</a:t>
            </a:r>
          </a:p>
        </p:txBody>
      </p:sp>
      <p:sp>
        <p:nvSpPr>
          <p:cNvPr id="11" name="Rectangle 57">
            <a:extLst>
              <a:ext uri="{FF2B5EF4-FFF2-40B4-BE49-F238E27FC236}">
                <a16:creationId xmlns:a16="http://schemas.microsoft.com/office/drawing/2014/main" id="{1FF5C86A-A005-42FE-A65B-DC2CC5A7BE57}"/>
              </a:ext>
            </a:extLst>
          </p:cNvPr>
          <p:cNvSpPr/>
          <p:nvPr/>
        </p:nvSpPr>
        <p:spPr>
          <a:xfrm>
            <a:off x="6388759" y="1813812"/>
            <a:ext cx="819676" cy="430677"/>
          </a:xfrm>
          <a:prstGeom prst="rect">
            <a:avLst/>
          </a:prstGeom>
        </p:spPr>
        <p:txBody>
          <a:bodyPr wrap="none" lIns="121712" tIns="60856" rIns="121712" bIns="6085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春 祭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863F9C0-02E3-43D2-B732-1A66805EA9AF}"/>
              </a:ext>
            </a:extLst>
          </p:cNvPr>
          <p:cNvCxnSpPr>
            <a:cxnSpLocks/>
          </p:cNvCxnSpPr>
          <p:nvPr/>
        </p:nvCxnSpPr>
        <p:spPr>
          <a:xfrm>
            <a:off x="6388759" y="2240437"/>
            <a:ext cx="959535" cy="0"/>
          </a:xfrm>
          <a:prstGeom prst="line">
            <a:avLst/>
          </a:prstGeom>
          <a:ln w="57150" cmpd="sng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>
            <a:extLst>
              <a:ext uri="{FF2B5EF4-FFF2-40B4-BE49-F238E27FC236}">
                <a16:creationId xmlns:a16="http://schemas.microsoft.com/office/drawing/2014/main" id="{7A72BBD4-8D0A-48C2-BEDA-E81B0A0083C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908" y="5444363"/>
            <a:ext cx="11224182" cy="92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6707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FE86A23-F581-42EE-8A31-160BE70D45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61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C5BFA77-A597-439D-B46F-10418E91CE03}"/>
              </a:ext>
            </a:extLst>
          </p:cNvPr>
          <p:cNvSpPr/>
          <p:nvPr/>
        </p:nvSpPr>
        <p:spPr>
          <a:xfrm>
            <a:off x="483909" y="490194"/>
            <a:ext cx="11224182" cy="5877612"/>
          </a:xfrm>
          <a:prstGeom prst="rect">
            <a:avLst/>
          </a:prstGeom>
          <a:solidFill>
            <a:srgbClr val="F9FB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id="{00C081A3-DE27-4938-BBD9-5E34EA68F5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0557" y="4651117"/>
            <a:ext cx="2509023" cy="709005"/>
          </a:xfrm>
          <a:prstGeom prst="rect">
            <a:avLst/>
          </a:prstGeom>
          <a:solidFill>
            <a:srgbClr val="F9FBEB"/>
          </a:solidFill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9EB1A9B8-1FEF-4EE4-B3B5-DAE28EF7DE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8857" y="-699886"/>
            <a:ext cx="4114286" cy="5485714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7A72BBD4-8D0A-48C2-BEDA-E81B0A0083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908" y="5444363"/>
            <a:ext cx="11224182" cy="92344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681F9A4-705F-4DC3-BEC6-80BD81494B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6875" y="490194"/>
            <a:ext cx="3121216" cy="126410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1762FB5-BB4F-4F94-B61E-E2C02EBF52A0}"/>
              </a:ext>
            </a:extLst>
          </p:cNvPr>
          <p:cNvGrpSpPr/>
          <p:nvPr/>
        </p:nvGrpSpPr>
        <p:grpSpPr>
          <a:xfrm>
            <a:off x="958240" y="490194"/>
            <a:ext cx="1124560" cy="2044143"/>
            <a:chOff x="958240" y="490194"/>
            <a:chExt cx="2525710" cy="459105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94B3319E-173F-47A0-9764-F572EE11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550" y="490194"/>
              <a:ext cx="2400300" cy="4591050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C88CA89A-B82A-432C-9A86-9095A684DC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58240" y="840929"/>
              <a:ext cx="1302360" cy="1102171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593D863A-4215-48DC-A07C-1F723E7149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3813" b="-19886"/>
            <a:stretch/>
          </p:blipFill>
          <p:spPr>
            <a:xfrm>
              <a:off x="2181590" y="2007534"/>
              <a:ext cx="1302360" cy="1102171"/>
            </a:xfrm>
            <a:prstGeom prst="rect">
              <a:avLst/>
            </a:prstGeom>
          </p:spPr>
        </p:pic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F5D8622E-556C-4194-9305-B9ABAA8A34BC}"/>
              </a:ext>
            </a:extLst>
          </p:cNvPr>
          <p:cNvSpPr txBox="1"/>
          <p:nvPr/>
        </p:nvSpPr>
        <p:spPr>
          <a:xfrm>
            <a:off x="5701893" y="2959398"/>
            <a:ext cx="738664" cy="29696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诗词歌赋</a:t>
            </a: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FE9F311C-A24E-4F7F-BBEA-99423F3EF6A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4130" y="2657233"/>
            <a:ext cx="1182500" cy="60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6631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FE86A23-F581-42EE-8A31-160BE70D45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61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C5BFA77-A597-439D-B46F-10418E91CE03}"/>
              </a:ext>
            </a:extLst>
          </p:cNvPr>
          <p:cNvSpPr/>
          <p:nvPr/>
        </p:nvSpPr>
        <p:spPr>
          <a:xfrm>
            <a:off x="483909" y="490194"/>
            <a:ext cx="11224182" cy="5877612"/>
          </a:xfrm>
          <a:prstGeom prst="rect">
            <a:avLst/>
          </a:prstGeom>
          <a:solidFill>
            <a:srgbClr val="F9FB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7A72BBD4-8D0A-48C2-BEDA-E81B0A0083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908" y="5444363"/>
            <a:ext cx="11224182" cy="92344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681F9A4-705F-4DC3-BEC6-80BD81494B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6875" y="490194"/>
            <a:ext cx="3121216" cy="126410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1762FB5-BB4F-4F94-B61E-E2C02EBF52A0}"/>
              </a:ext>
            </a:extLst>
          </p:cNvPr>
          <p:cNvGrpSpPr/>
          <p:nvPr/>
        </p:nvGrpSpPr>
        <p:grpSpPr>
          <a:xfrm>
            <a:off x="958240" y="490194"/>
            <a:ext cx="1124560" cy="2044143"/>
            <a:chOff x="958240" y="490194"/>
            <a:chExt cx="2525710" cy="459105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94B3319E-173F-47A0-9764-F572EE11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550" y="490194"/>
              <a:ext cx="2400300" cy="4591050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C88CA89A-B82A-432C-9A86-9095A684DC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58240" y="840929"/>
              <a:ext cx="1302360" cy="1102171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593D863A-4215-48DC-A07C-1F723E7149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3813" b="-19886"/>
            <a:stretch/>
          </p:blipFill>
          <p:spPr>
            <a:xfrm>
              <a:off x="2181590" y="2007534"/>
              <a:ext cx="1302360" cy="1102171"/>
            </a:xfrm>
            <a:prstGeom prst="rect">
              <a:avLst/>
            </a:prstGeom>
          </p:spPr>
        </p:pic>
      </p:grpSp>
      <p:sp>
        <p:nvSpPr>
          <p:cNvPr id="11" name="TextBox 19">
            <a:extLst>
              <a:ext uri="{FF2B5EF4-FFF2-40B4-BE49-F238E27FC236}">
                <a16:creationId xmlns:a16="http://schemas.microsoft.com/office/drawing/2014/main" id="{9FB45F17-F3C7-4A66-B7DA-92A8558C7079}"/>
              </a:ext>
            </a:extLst>
          </p:cNvPr>
          <p:cNvSpPr txBox="1"/>
          <p:nvPr/>
        </p:nvSpPr>
        <p:spPr>
          <a:xfrm>
            <a:off x="4721475" y="1910168"/>
            <a:ext cx="2756272" cy="3378322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Autofit/>
          </a:bodyPr>
          <a:lstStyle/>
          <a:p>
            <a:pPr algn="ctr" defTabSz="914378">
              <a:lnSpc>
                <a:spcPct val="150000"/>
              </a:lnSpc>
              <a:defRPr/>
            </a:pPr>
            <a:r>
              <a:rPr lang="zh-CN" altLang="en-US" sz="2000" b="1" dirty="0">
                <a:cs typeface="+mn-ea"/>
                <a:sym typeface="+mn-lt"/>
              </a:rPr>
              <a:t>踏莎行 欧阳修</a:t>
            </a:r>
            <a:br>
              <a:rPr lang="zh-CN" altLang="en-US" sz="1200" dirty="0">
                <a:cs typeface="+mn-ea"/>
                <a:sym typeface="+mn-lt"/>
              </a:rPr>
            </a:br>
            <a:r>
              <a:rPr lang="zh-CN" altLang="en-US" sz="1200" dirty="0">
                <a:cs typeface="+mn-ea"/>
                <a:sym typeface="+mn-lt"/>
              </a:rPr>
              <a:t>　　雨霁风光，春分天气。</a:t>
            </a:r>
            <a:br>
              <a:rPr lang="zh-CN" altLang="en-US" sz="1200" dirty="0">
                <a:cs typeface="+mn-ea"/>
                <a:sym typeface="+mn-lt"/>
              </a:rPr>
            </a:br>
            <a:r>
              <a:rPr lang="zh-CN" altLang="en-US" sz="1200" dirty="0">
                <a:cs typeface="+mn-ea"/>
                <a:sym typeface="+mn-lt"/>
              </a:rPr>
              <a:t>　　千花百卉争明媚。</a:t>
            </a:r>
            <a:br>
              <a:rPr lang="zh-CN" altLang="en-US" sz="1200" dirty="0">
                <a:cs typeface="+mn-ea"/>
                <a:sym typeface="+mn-lt"/>
              </a:rPr>
            </a:br>
            <a:r>
              <a:rPr lang="zh-CN" altLang="en-US" sz="1200" dirty="0">
                <a:cs typeface="+mn-ea"/>
                <a:sym typeface="+mn-lt"/>
              </a:rPr>
              <a:t>　　画梁新燕一双双，玉笼鹦鹉愁孤睡。</a:t>
            </a:r>
            <a:br>
              <a:rPr lang="zh-CN" altLang="en-US" sz="1200" dirty="0">
                <a:cs typeface="+mn-ea"/>
                <a:sym typeface="+mn-lt"/>
              </a:rPr>
            </a:br>
            <a:r>
              <a:rPr lang="zh-CN" altLang="en-US" sz="1200" dirty="0">
                <a:cs typeface="+mn-ea"/>
                <a:sym typeface="+mn-lt"/>
              </a:rPr>
              <a:t>　　薜荔依墙，莓苔满地。</a:t>
            </a:r>
            <a:br>
              <a:rPr lang="zh-CN" altLang="en-US" sz="1200" dirty="0">
                <a:cs typeface="+mn-ea"/>
                <a:sym typeface="+mn-lt"/>
              </a:rPr>
            </a:br>
            <a:r>
              <a:rPr lang="zh-CN" altLang="en-US" sz="1200" dirty="0">
                <a:cs typeface="+mn-ea"/>
                <a:sym typeface="+mn-lt"/>
              </a:rPr>
              <a:t>　　青楼几处歌声丽。</a:t>
            </a:r>
            <a:br>
              <a:rPr lang="zh-CN" altLang="en-US" sz="1200" dirty="0">
                <a:cs typeface="+mn-ea"/>
                <a:sym typeface="+mn-lt"/>
              </a:rPr>
            </a:br>
            <a:r>
              <a:rPr lang="zh-CN" altLang="en-US" sz="1200" dirty="0">
                <a:cs typeface="+mn-ea"/>
                <a:sym typeface="+mn-lt"/>
              </a:rPr>
              <a:t>　　蓦然旧事心上来，无言敛皱眉山翠。</a:t>
            </a:r>
            <a:br>
              <a:rPr lang="zh-CN" altLang="en-US" sz="1200" dirty="0">
                <a:cs typeface="+mn-ea"/>
                <a:sym typeface="+mn-lt"/>
              </a:rPr>
            </a:b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id="{963BB65E-5914-4E27-9E88-450E9AF228B1}"/>
              </a:ext>
            </a:extLst>
          </p:cNvPr>
          <p:cNvSpPr txBox="1"/>
          <p:nvPr/>
        </p:nvSpPr>
        <p:spPr>
          <a:xfrm>
            <a:off x="1481294" y="2603240"/>
            <a:ext cx="2756272" cy="1853153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Autofit/>
          </a:bodyPr>
          <a:lstStyle/>
          <a:p>
            <a:pPr algn="ctr" defTabSz="914378">
              <a:lnSpc>
                <a:spcPct val="150000"/>
              </a:lnSpc>
              <a:defRPr/>
            </a:pPr>
            <a:r>
              <a:rPr lang="en-US" altLang="zh-CN" sz="2000" b="1" dirty="0">
                <a:cs typeface="+mn-ea"/>
                <a:sym typeface="+mn-lt"/>
              </a:rPr>
              <a:t>《</a:t>
            </a:r>
            <a:r>
              <a:rPr lang="zh-CN" altLang="en-US" sz="2000" b="1" dirty="0">
                <a:cs typeface="+mn-ea"/>
                <a:sym typeface="+mn-lt"/>
              </a:rPr>
              <a:t>春分</a:t>
            </a:r>
            <a:r>
              <a:rPr lang="en-US" altLang="zh-CN" sz="2000" b="1" dirty="0">
                <a:cs typeface="+mn-ea"/>
                <a:sym typeface="+mn-lt"/>
              </a:rPr>
              <a:t>》</a:t>
            </a:r>
            <a:r>
              <a:rPr lang="zh-CN" altLang="en-US" sz="2000" b="1" dirty="0">
                <a:cs typeface="+mn-ea"/>
                <a:sym typeface="+mn-lt"/>
              </a:rPr>
              <a:t>长卿</a:t>
            </a:r>
            <a:br>
              <a:rPr lang="zh-CN" altLang="en-US" sz="1100" dirty="0">
                <a:cs typeface="+mn-ea"/>
                <a:sym typeface="+mn-lt"/>
              </a:rPr>
            </a:br>
            <a:r>
              <a:rPr lang="zh-CN" altLang="en-US" sz="1200" dirty="0">
                <a:cs typeface="+mn-ea"/>
                <a:sym typeface="+mn-lt"/>
              </a:rPr>
              <a:t>　　日月阳阴两均天，玄鸟不辞桃花寒。</a:t>
            </a:r>
            <a:br>
              <a:rPr lang="zh-CN" altLang="en-US" sz="1200" dirty="0">
                <a:cs typeface="+mn-ea"/>
                <a:sym typeface="+mn-lt"/>
              </a:rPr>
            </a:br>
            <a:r>
              <a:rPr lang="zh-CN" altLang="en-US" sz="1200" dirty="0">
                <a:cs typeface="+mn-ea"/>
                <a:sym typeface="+mn-lt"/>
              </a:rPr>
              <a:t>　　从来今日竖鸡子，川上良人放纸鸢。</a:t>
            </a:r>
            <a:br>
              <a:rPr lang="zh-CN" altLang="en-US" sz="1100" dirty="0">
                <a:cs typeface="+mn-ea"/>
                <a:sym typeface="+mn-lt"/>
              </a:rPr>
            </a:b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8F2CD3E7-E5FA-4431-8B29-A7EBF783CDEC}"/>
              </a:ext>
            </a:extLst>
          </p:cNvPr>
          <p:cNvSpPr txBox="1"/>
          <p:nvPr/>
        </p:nvSpPr>
        <p:spPr>
          <a:xfrm>
            <a:off x="7815638" y="2936070"/>
            <a:ext cx="2756272" cy="1853153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Autofit/>
          </a:bodyPr>
          <a:lstStyle/>
          <a:p>
            <a:pPr algn="ctr" defTabSz="914378">
              <a:lnSpc>
                <a:spcPct val="150000"/>
              </a:lnSpc>
              <a:defRPr/>
            </a:pPr>
            <a:r>
              <a:rPr lang="zh-CN" altLang="en-US" sz="2000" b="1" dirty="0">
                <a:cs typeface="+mn-ea"/>
                <a:sym typeface="+mn-lt"/>
              </a:rPr>
              <a:t>画堂春 仲并</a:t>
            </a:r>
            <a:br>
              <a:rPr lang="zh-CN" altLang="en-US" sz="1200" dirty="0">
                <a:cs typeface="+mn-ea"/>
                <a:sym typeface="+mn-lt"/>
              </a:rPr>
            </a:br>
            <a:r>
              <a:rPr lang="zh-CN" altLang="en-US" sz="1200" dirty="0">
                <a:cs typeface="+mn-ea"/>
                <a:sym typeface="+mn-lt"/>
              </a:rPr>
              <a:t>　　溪边风物已春分。画堂烟雨黄昏。</a:t>
            </a:r>
            <a:br>
              <a:rPr lang="zh-CN" altLang="en-US" sz="1200" dirty="0">
                <a:cs typeface="+mn-ea"/>
                <a:sym typeface="+mn-lt"/>
              </a:rPr>
            </a:br>
            <a:r>
              <a:rPr lang="zh-CN" altLang="en-US" sz="1200" dirty="0">
                <a:cs typeface="+mn-ea"/>
                <a:sym typeface="+mn-lt"/>
              </a:rPr>
              <a:t>　　水沈一缕袅炉薰。尽醉芳尊。</a:t>
            </a:r>
            <a:br>
              <a:rPr lang="zh-CN" altLang="en-US" sz="1200" dirty="0">
                <a:cs typeface="+mn-ea"/>
                <a:sym typeface="+mn-lt"/>
              </a:rPr>
            </a:br>
            <a:r>
              <a:rPr lang="zh-CN" altLang="en-US" sz="1200" dirty="0">
                <a:cs typeface="+mn-ea"/>
                <a:sym typeface="+mn-lt"/>
              </a:rPr>
              <a:t>　　舞袖飘摇回雪，歌喉宛转留云。</a:t>
            </a:r>
            <a:br>
              <a:rPr lang="zh-CN" altLang="en-US" sz="1200" dirty="0">
                <a:cs typeface="+mn-ea"/>
                <a:sym typeface="+mn-lt"/>
              </a:rPr>
            </a:br>
            <a:r>
              <a:rPr lang="zh-CN" altLang="en-US" sz="1200" dirty="0">
                <a:cs typeface="+mn-ea"/>
                <a:sym typeface="+mn-lt"/>
              </a:rPr>
              <a:t>　　人间能得几回闻。丞相休嗔。</a:t>
            </a:r>
            <a:br>
              <a:rPr lang="zh-CN" altLang="en-US" sz="1200" dirty="0">
                <a:cs typeface="+mn-ea"/>
                <a:sym typeface="+mn-lt"/>
              </a:rPr>
            </a:br>
            <a:endParaRPr lang="zh-CN" altLang="en-US" sz="1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03529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FE86A23-F581-42EE-8A31-160BE70D45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61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C5BFA77-A597-439D-B46F-10418E91CE03}"/>
              </a:ext>
            </a:extLst>
          </p:cNvPr>
          <p:cNvSpPr/>
          <p:nvPr/>
        </p:nvSpPr>
        <p:spPr>
          <a:xfrm>
            <a:off x="483909" y="490194"/>
            <a:ext cx="11224182" cy="5877612"/>
          </a:xfrm>
          <a:prstGeom prst="rect">
            <a:avLst/>
          </a:prstGeom>
          <a:solidFill>
            <a:srgbClr val="F9FB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7A72BBD4-8D0A-48C2-BEDA-E81B0A0083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908" y="4768775"/>
            <a:ext cx="11224182" cy="159903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B5E79877-F80D-4260-9E3B-9267C70431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98659" y="2938806"/>
            <a:ext cx="6858000" cy="3429000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4517359A-EEF7-41DD-AF01-BA2D1C47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4676" y="1447388"/>
            <a:ext cx="3141472" cy="314967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94B3319E-173F-47A0-9764-F572EE1118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550" y="490194"/>
            <a:ext cx="2400300" cy="459105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39D213E-CF7A-4D7D-B534-E87FEDD3779E}"/>
              </a:ext>
            </a:extLst>
          </p:cNvPr>
          <p:cNvSpPr txBox="1"/>
          <p:nvPr/>
        </p:nvSpPr>
        <p:spPr>
          <a:xfrm>
            <a:off x="4861954" y="723606"/>
            <a:ext cx="26040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cs typeface="+mn-ea"/>
                <a:sym typeface="+mn-lt"/>
              </a:rPr>
              <a:t>二</a:t>
            </a:r>
            <a:r>
              <a:rPr lang="en-US" altLang="zh-CN" sz="1400" dirty="0">
                <a:cs typeface="+mn-ea"/>
                <a:sym typeface="+mn-lt"/>
              </a:rPr>
              <a:t>/</a:t>
            </a:r>
            <a:r>
              <a:rPr lang="zh-CN" altLang="en-US" sz="1400" dirty="0">
                <a:cs typeface="+mn-ea"/>
                <a:sym typeface="+mn-lt"/>
              </a:rPr>
              <a:t>十</a:t>
            </a:r>
            <a:r>
              <a:rPr lang="en-US" altLang="zh-CN" sz="1400" dirty="0">
                <a:cs typeface="+mn-ea"/>
                <a:sym typeface="+mn-lt"/>
              </a:rPr>
              <a:t>/</a:t>
            </a:r>
            <a:r>
              <a:rPr lang="zh-CN" altLang="en-US" sz="1400" dirty="0">
                <a:cs typeface="+mn-ea"/>
                <a:sym typeface="+mn-lt"/>
              </a:rPr>
              <a:t>四</a:t>
            </a:r>
            <a:r>
              <a:rPr lang="en-US" altLang="zh-CN" sz="1400" dirty="0">
                <a:cs typeface="+mn-ea"/>
                <a:sym typeface="+mn-lt"/>
              </a:rPr>
              <a:t>/</a:t>
            </a:r>
            <a:r>
              <a:rPr lang="zh-CN" altLang="en-US" sz="1400" dirty="0">
                <a:cs typeface="+mn-ea"/>
                <a:sym typeface="+mn-lt"/>
              </a:rPr>
              <a:t>节</a:t>
            </a:r>
            <a:r>
              <a:rPr lang="en-US" altLang="zh-CN" sz="1400" dirty="0">
                <a:cs typeface="+mn-ea"/>
                <a:sym typeface="+mn-lt"/>
              </a:rPr>
              <a:t>/</a:t>
            </a:r>
            <a:r>
              <a:rPr lang="zh-CN" altLang="en-US" sz="1400" dirty="0">
                <a:cs typeface="+mn-ea"/>
                <a:sym typeface="+mn-lt"/>
              </a:rPr>
              <a:t>气</a:t>
            </a:r>
            <a:r>
              <a:rPr lang="en-US" altLang="zh-CN" sz="1400" dirty="0">
                <a:cs typeface="+mn-ea"/>
                <a:sym typeface="+mn-lt"/>
              </a:rPr>
              <a:t>/</a:t>
            </a:r>
            <a:r>
              <a:rPr lang="zh-CN" altLang="en-US" sz="1400" dirty="0">
                <a:cs typeface="+mn-ea"/>
                <a:sym typeface="+mn-lt"/>
              </a:rPr>
              <a:t>之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41A2437-09A9-4AA4-A4CC-465A58A0E023}"/>
              </a:ext>
            </a:extLst>
          </p:cNvPr>
          <p:cNvGrpSpPr/>
          <p:nvPr/>
        </p:nvGrpSpPr>
        <p:grpSpPr>
          <a:xfrm>
            <a:off x="5388114" y="1810696"/>
            <a:ext cx="1415772" cy="2354344"/>
            <a:chOff x="5188059" y="2156480"/>
            <a:chExt cx="1415772" cy="235434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A93D6C1-14F9-48EE-9C78-09D24EBFABA2}"/>
                </a:ext>
              </a:extLst>
            </p:cNvPr>
            <p:cNvSpPr txBox="1"/>
            <p:nvPr/>
          </p:nvSpPr>
          <p:spPr>
            <a:xfrm>
              <a:off x="5188059" y="2156480"/>
              <a:ext cx="1415772" cy="78468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8000" dirty="0">
                  <a:latin typeface="演示佛系体" panose="00000500000000000000" pitchFamily="2" charset="-122"/>
                  <a:ea typeface="演示佛系体" panose="00000500000000000000" pitchFamily="2" charset="-122"/>
                  <a:cs typeface="+mn-ea"/>
                  <a:sym typeface="+mn-lt"/>
                </a:rPr>
                <a:t>谢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17783B2-D168-4CCD-A5B3-9BD549CEA36F}"/>
                </a:ext>
              </a:extLst>
            </p:cNvPr>
            <p:cNvSpPr txBox="1"/>
            <p:nvPr/>
          </p:nvSpPr>
          <p:spPr>
            <a:xfrm>
              <a:off x="5223198" y="2941164"/>
              <a:ext cx="1081725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latin typeface="演示佛系体" panose="00000500000000000000" pitchFamily="2" charset="-122"/>
                  <a:ea typeface="演示佛系体" panose="00000500000000000000" pitchFamily="2" charset="-122"/>
                  <a:cs typeface="+mn-ea"/>
                  <a:sym typeface="+mn-lt"/>
                </a:rPr>
                <a:t>谢</a:t>
              </a:r>
              <a:endParaRPr lang="zh-CN" altLang="en-US" sz="9600" dirty="0"/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06CBE75B-954A-4479-98A0-C887271A707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6432" y="2929863"/>
            <a:ext cx="2403961" cy="333439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681F9A4-705F-4DC3-BEC6-80BD81494B3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6875" y="490194"/>
            <a:ext cx="3121216" cy="1264101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C88CA89A-B82A-432C-9A86-9095A684DCF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8240" y="840929"/>
            <a:ext cx="1302360" cy="1102171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593D863A-4215-48DC-A07C-1F723E71496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3813" b="-19886"/>
          <a:stretch/>
        </p:blipFill>
        <p:spPr>
          <a:xfrm>
            <a:off x="2181590" y="2007534"/>
            <a:ext cx="1302360" cy="110217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1115EC0-344A-4962-BF3E-1C5F5F81CFB7}"/>
              </a:ext>
            </a:extLst>
          </p:cNvPr>
          <p:cNvSpPr txBox="1"/>
          <p:nvPr/>
        </p:nvSpPr>
        <p:spPr>
          <a:xfrm>
            <a:off x="2893106" y="5403465"/>
            <a:ext cx="67713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春已归来，望丽人发髻，悠悠浮云，何来风雨，莫非残雪已尽。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39528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45137CE-64B0-4AEF-AA9D-BD1ECEF8EDEC}"/>
              </a:ext>
            </a:extLst>
          </p:cNvPr>
          <p:cNvSpPr txBox="1"/>
          <p:nvPr/>
        </p:nvSpPr>
        <p:spPr>
          <a:xfrm>
            <a:off x="701565" y="4800600"/>
            <a:ext cx="52021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东方之</a:t>
            </a:r>
            <a:r>
              <a:rPr lang="en-US" altLang="zh-CN" dirty="0"/>
              <a:t>P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71014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FE86A23-F581-42EE-8A31-160BE70D45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61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C5BFA77-A597-439D-B46F-10418E91CE03}"/>
              </a:ext>
            </a:extLst>
          </p:cNvPr>
          <p:cNvSpPr/>
          <p:nvPr/>
        </p:nvSpPr>
        <p:spPr>
          <a:xfrm>
            <a:off x="483909" y="490194"/>
            <a:ext cx="11224182" cy="5877612"/>
          </a:xfrm>
          <a:prstGeom prst="rect">
            <a:avLst/>
          </a:prstGeom>
          <a:solidFill>
            <a:srgbClr val="F9FB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7A72BBD4-8D0A-48C2-BEDA-E81B0A0083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908" y="5444363"/>
            <a:ext cx="11224182" cy="92344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681F9A4-705F-4DC3-BEC6-80BD81494B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6875" y="490194"/>
            <a:ext cx="3121216" cy="126410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1762FB5-BB4F-4F94-B61E-E2C02EBF52A0}"/>
              </a:ext>
            </a:extLst>
          </p:cNvPr>
          <p:cNvGrpSpPr/>
          <p:nvPr/>
        </p:nvGrpSpPr>
        <p:grpSpPr>
          <a:xfrm>
            <a:off x="958240" y="490194"/>
            <a:ext cx="1124560" cy="2044143"/>
            <a:chOff x="958240" y="490194"/>
            <a:chExt cx="2525710" cy="459105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94B3319E-173F-47A0-9764-F572EE11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550" y="490194"/>
              <a:ext cx="2400300" cy="4591050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C88CA89A-B82A-432C-9A86-9095A684DC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58240" y="840929"/>
              <a:ext cx="1302360" cy="1102171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593D863A-4215-48DC-A07C-1F723E7149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3813" b="-19886"/>
            <a:stretch/>
          </p:blipFill>
          <p:spPr>
            <a:xfrm>
              <a:off x="2181590" y="2007534"/>
              <a:ext cx="1302360" cy="1102171"/>
            </a:xfrm>
            <a:prstGeom prst="rect">
              <a:avLst/>
            </a:prstGeom>
          </p:spPr>
        </p:pic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8EAA8D07-586A-4DAB-94B2-2AE24098A4A7}"/>
              </a:ext>
            </a:extLst>
          </p:cNvPr>
          <p:cNvSpPr/>
          <p:nvPr/>
        </p:nvSpPr>
        <p:spPr>
          <a:xfrm>
            <a:off x="1567459" y="1747745"/>
            <a:ext cx="9202142" cy="3174167"/>
          </a:xfrm>
          <a:prstGeom prst="rect">
            <a:avLst/>
          </a:prstGeom>
          <a:solidFill>
            <a:srgbClr val="5F6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FCB0E29-116E-4EA2-A012-CDA30F2FB9C8}"/>
              </a:ext>
            </a:extLst>
          </p:cNvPr>
          <p:cNvSpPr txBox="1"/>
          <p:nvPr/>
        </p:nvSpPr>
        <p:spPr>
          <a:xfrm>
            <a:off x="2449609" y="2411959"/>
            <a:ext cx="1015663" cy="20948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+mn-ea"/>
                <a:sym typeface="+mn-lt"/>
              </a:rPr>
              <a:t>目录</a:t>
            </a:r>
            <a:endParaRPr lang="en-US" altLang="zh-CN" sz="5400" dirty="0">
              <a:solidFill>
                <a:schemeClr val="bg1"/>
              </a:solidFill>
              <a:latin typeface="演示佛系体" panose="00000500000000000000" pitchFamily="2" charset="-122"/>
              <a:ea typeface="演示佛系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E8A99CD-8462-4CB5-8994-0C3870C244F6}"/>
              </a:ext>
            </a:extLst>
          </p:cNvPr>
          <p:cNvSpPr txBox="1"/>
          <p:nvPr/>
        </p:nvSpPr>
        <p:spPr>
          <a:xfrm>
            <a:off x="4839453" y="3021599"/>
            <a:ext cx="409170" cy="30170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节气由来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B5A1BF9E-9FAF-4572-BCB2-FE49AD576EBA}"/>
              </a:ext>
            </a:extLst>
          </p:cNvPr>
          <p:cNvSpPr txBox="1"/>
          <p:nvPr/>
        </p:nvSpPr>
        <p:spPr>
          <a:xfrm>
            <a:off x="5634780" y="3020039"/>
            <a:ext cx="409170" cy="30170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古籍记载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C73A3A40-2FFF-4DC8-B011-DD9937600AE9}"/>
              </a:ext>
            </a:extLst>
          </p:cNvPr>
          <p:cNvSpPr txBox="1"/>
          <p:nvPr/>
        </p:nvSpPr>
        <p:spPr>
          <a:xfrm>
            <a:off x="6547042" y="2997312"/>
            <a:ext cx="409170" cy="30170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养生事宜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6A9D2DD8-4BCA-4D85-A210-222D31E48800}"/>
              </a:ext>
            </a:extLst>
          </p:cNvPr>
          <p:cNvSpPr txBox="1"/>
          <p:nvPr/>
        </p:nvSpPr>
        <p:spPr>
          <a:xfrm>
            <a:off x="7359140" y="2997312"/>
            <a:ext cx="409170" cy="30170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趣味民俗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C649FAD8-28B7-4CBB-83E3-20CB9F30C7AE}"/>
              </a:ext>
            </a:extLst>
          </p:cNvPr>
          <p:cNvSpPr txBox="1"/>
          <p:nvPr/>
        </p:nvSpPr>
        <p:spPr>
          <a:xfrm>
            <a:off x="8081325" y="3005880"/>
            <a:ext cx="409170" cy="30170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诗词歌赋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3FD9DE53-FEFA-4056-A61A-C19CCDF2AD12}"/>
              </a:ext>
            </a:extLst>
          </p:cNvPr>
          <p:cNvSpPr txBox="1"/>
          <p:nvPr/>
        </p:nvSpPr>
        <p:spPr>
          <a:xfrm>
            <a:off x="4728715" y="2431015"/>
            <a:ext cx="3984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01        02         03        04      05 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C5280A17-25B5-4FBD-A977-C1892AA259D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6875" y="5016070"/>
            <a:ext cx="2084745" cy="589112"/>
          </a:xfrm>
          <a:prstGeom prst="rect">
            <a:avLst/>
          </a:prstGeom>
          <a:solidFill>
            <a:srgbClr val="F9FBEB"/>
          </a:solidFill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083EA150-A682-4268-B26B-4CB60C493B2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49609" y="1030513"/>
            <a:ext cx="1182500" cy="60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45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FE86A23-F581-42EE-8A31-160BE70D45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61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C5BFA77-A597-439D-B46F-10418E91CE03}"/>
              </a:ext>
            </a:extLst>
          </p:cNvPr>
          <p:cNvSpPr/>
          <p:nvPr/>
        </p:nvSpPr>
        <p:spPr>
          <a:xfrm>
            <a:off x="483909" y="490194"/>
            <a:ext cx="11224182" cy="5877612"/>
          </a:xfrm>
          <a:prstGeom prst="rect">
            <a:avLst/>
          </a:prstGeom>
          <a:solidFill>
            <a:srgbClr val="F9FB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id="{00C081A3-DE27-4938-BBD9-5E34EA68F5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0557" y="4651117"/>
            <a:ext cx="2509023" cy="709005"/>
          </a:xfrm>
          <a:prstGeom prst="rect">
            <a:avLst/>
          </a:prstGeom>
          <a:solidFill>
            <a:srgbClr val="F9FBEB"/>
          </a:solidFill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9EB1A9B8-1FEF-4EE4-B3B5-DAE28EF7DE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8857" y="-699886"/>
            <a:ext cx="4114286" cy="5485714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7A72BBD4-8D0A-48C2-BEDA-E81B0A0083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908" y="5444363"/>
            <a:ext cx="11224182" cy="92344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681F9A4-705F-4DC3-BEC6-80BD81494B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6875" y="490194"/>
            <a:ext cx="3121216" cy="126410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1762FB5-BB4F-4F94-B61E-E2C02EBF52A0}"/>
              </a:ext>
            </a:extLst>
          </p:cNvPr>
          <p:cNvGrpSpPr/>
          <p:nvPr/>
        </p:nvGrpSpPr>
        <p:grpSpPr>
          <a:xfrm>
            <a:off x="958240" y="490194"/>
            <a:ext cx="1124560" cy="2044143"/>
            <a:chOff x="958240" y="490194"/>
            <a:chExt cx="2525710" cy="459105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94B3319E-173F-47A0-9764-F572EE11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550" y="490194"/>
              <a:ext cx="2400300" cy="4591050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C88CA89A-B82A-432C-9A86-9095A684DC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58240" y="840929"/>
              <a:ext cx="1302360" cy="1102171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593D863A-4215-48DC-A07C-1F723E7149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3813" b="-19886"/>
            <a:stretch/>
          </p:blipFill>
          <p:spPr>
            <a:xfrm>
              <a:off x="2181590" y="2007534"/>
              <a:ext cx="1302360" cy="1102171"/>
            </a:xfrm>
            <a:prstGeom prst="rect">
              <a:avLst/>
            </a:prstGeom>
          </p:spPr>
        </p:pic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F5D8622E-556C-4194-9305-B9ABAA8A34BC}"/>
              </a:ext>
            </a:extLst>
          </p:cNvPr>
          <p:cNvSpPr txBox="1"/>
          <p:nvPr/>
        </p:nvSpPr>
        <p:spPr>
          <a:xfrm>
            <a:off x="5701893" y="2959398"/>
            <a:ext cx="738664" cy="29696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节气由来 </a:t>
            </a: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FE9F311C-A24E-4F7F-BBEA-99423F3EF6A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4130" y="2657233"/>
            <a:ext cx="1182500" cy="60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540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FE86A23-F581-42EE-8A31-160BE70D45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61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C5BFA77-A597-439D-B46F-10418E91CE03}"/>
              </a:ext>
            </a:extLst>
          </p:cNvPr>
          <p:cNvSpPr/>
          <p:nvPr/>
        </p:nvSpPr>
        <p:spPr>
          <a:xfrm>
            <a:off x="483909" y="490194"/>
            <a:ext cx="11224182" cy="5877612"/>
          </a:xfrm>
          <a:prstGeom prst="rect">
            <a:avLst/>
          </a:prstGeom>
          <a:solidFill>
            <a:srgbClr val="F9FB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7A72BBD4-8D0A-48C2-BEDA-E81B0A0083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908" y="5444363"/>
            <a:ext cx="11224182" cy="92344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681F9A4-705F-4DC3-BEC6-80BD81494B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6875" y="490194"/>
            <a:ext cx="3121216" cy="126410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1762FB5-BB4F-4F94-B61E-E2C02EBF52A0}"/>
              </a:ext>
            </a:extLst>
          </p:cNvPr>
          <p:cNvGrpSpPr/>
          <p:nvPr/>
        </p:nvGrpSpPr>
        <p:grpSpPr>
          <a:xfrm>
            <a:off x="958240" y="490194"/>
            <a:ext cx="1124560" cy="2044143"/>
            <a:chOff x="958240" y="490194"/>
            <a:chExt cx="2525710" cy="459105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94B3319E-173F-47A0-9764-F572EE11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550" y="490194"/>
              <a:ext cx="2400300" cy="4591050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C88CA89A-B82A-432C-9A86-9095A684DC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58240" y="840929"/>
              <a:ext cx="1302360" cy="1102171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593D863A-4215-48DC-A07C-1F723E7149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3813" b="-19886"/>
            <a:stretch/>
          </p:blipFill>
          <p:spPr>
            <a:xfrm>
              <a:off x="2181590" y="2007534"/>
              <a:ext cx="1302360" cy="1102171"/>
            </a:xfrm>
            <a:prstGeom prst="rect">
              <a:avLst/>
            </a:prstGeom>
          </p:spPr>
        </p:pic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53557EC-F609-4C9A-827D-EFB35DC5E16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10692" y="1456287"/>
            <a:ext cx="3444522" cy="349787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BE3FF037-FA5C-4EC3-AD48-0D6B31AB65D7}"/>
              </a:ext>
            </a:extLst>
          </p:cNvPr>
          <p:cNvSpPr txBox="1"/>
          <p:nvPr/>
        </p:nvSpPr>
        <p:spPr>
          <a:xfrm>
            <a:off x="1653655" y="2334943"/>
            <a:ext cx="2067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节气由来 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0928698-AC63-41C5-B8AD-C2F9FAB6450B}"/>
              </a:ext>
            </a:extLst>
          </p:cNvPr>
          <p:cNvSpPr txBox="1"/>
          <p:nvPr/>
        </p:nvSpPr>
        <p:spPr>
          <a:xfrm>
            <a:off x="1653654" y="3041085"/>
            <a:ext cx="4894020" cy="1713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1200" dirty="0">
                <a:cs typeface="+mn-ea"/>
                <a:sym typeface="+mn-lt"/>
              </a:rPr>
              <a:t>春分，是春季九十天的中分点。二十四节气之一，每年公历大约为</a:t>
            </a:r>
            <a:r>
              <a:rPr lang="en-US" altLang="zh-CN" sz="1200" dirty="0">
                <a:cs typeface="+mn-ea"/>
                <a:sym typeface="+mn-lt"/>
              </a:rPr>
              <a:t>3</a:t>
            </a:r>
            <a:r>
              <a:rPr lang="zh-CN" altLang="en-US" sz="1200" dirty="0">
                <a:cs typeface="+mn-ea"/>
                <a:sym typeface="+mn-lt"/>
              </a:rPr>
              <a:t>月</a:t>
            </a:r>
            <a:r>
              <a:rPr lang="en-US" altLang="zh-CN" sz="1200" dirty="0">
                <a:cs typeface="+mn-ea"/>
                <a:sym typeface="+mn-lt"/>
              </a:rPr>
              <a:t>20</a:t>
            </a:r>
            <a:r>
              <a:rPr lang="zh-CN" altLang="en-US" sz="1200" dirty="0">
                <a:cs typeface="+mn-ea"/>
                <a:sym typeface="+mn-lt"/>
              </a:rPr>
              <a:t>日左右，太阳位于黄经</a:t>
            </a:r>
            <a:r>
              <a:rPr lang="en-US" altLang="zh-CN" sz="1200" dirty="0">
                <a:cs typeface="+mn-ea"/>
                <a:sym typeface="+mn-lt"/>
              </a:rPr>
              <a:t>0°</a:t>
            </a:r>
            <a:r>
              <a:rPr lang="zh-CN" altLang="en-US" sz="1200" dirty="0">
                <a:cs typeface="+mn-ea"/>
                <a:sym typeface="+mn-lt"/>
              </a:rPr>
              <a:t>（春分点）时。春分这一天太阳直射地球赤道，南北半球季节相反，北半球是春分，在南半球来说就是秋分。春分是伊朗、土耳其、阿富汗、乌兹别克斯坦等国的新年，有着</a:t>
            </a:r>
            <a:r>
              <a:rPr lang="en-US" altLang="zh-CN" sz="1200" dirty="0">
                <a:cs typeface="+mn-ea"/>
                <a:sym typeface="+mn-lt"/>
              </a:rPr>
              <a:t>3000</a:t>
            </a:r>
            <a:r>
              <a:rPr lang="zh-CN" altLang="en-US" sz="1200" dirty="0">
                <a:cs typeface="+mn-ea"/>
                <a:sym typeface="+mn-lt"/>
              </a:rPr>
              <a:t>年的历史。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DE5B2A3-A342-4CC0-9064-82FA6D37BB36}"/>
              </a:ext>
            </a:extLst>
          </p:cNvPr>
          <p:cNvCxnSpPr>
            <a:cxnSpLocks/>
          </p:cNvCxnSpPr>
          <p:nvPr/>
        </p:nvCxnSpPr>
        <p:spPr>
          <a:xfrm>
            <a:off x="1766985" y="2906882"/>
            <a:ext cx="1252302" cy="0"/>
          </a:xfrm>
          <a:prstGeom prst="line">
            <a:avLst/>
          </a:prstGeom>
          <a:ln w="57150" cmpd="sng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4018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FE86A23-F581-42EE-8A31-160BE70D45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61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C5BFA77-A597-439D-B46F-10418E91CE03}"/>
              </a:ext>
            </a:extLst>
          </p:cNvPr>
          <p:cNvSpPr/>
          <p:nvPr/>
        </p:nvSpPr>
        <p:spPr>
          <a:xfrm>
            <a:off x="483909" y="490194"/>
            <a:ext cx="11224182" cy="5877612"/>
          </a:xfrm>
          <a:prstGeom prst="rect">
            <a:avLst/>
          </a:prstGeom>
          <a:solidFill>
            <a:srgbClr val="F9FB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C681F9A4-705F-4DC3-BEC6-80BD81494B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6875" y="490194"/>
            <a:ext cx="3121216" cy="126410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1762FB5-BB4F-4F94-B61E-E2C02EBF52A0}"/>
              </a:ext>
            </a:extLst>
          </p:cNvPr>
          <p:cNvGrpSpPr/>
          <p:nvPr/>
        </p:nvGrpSpPr>
        <p:grpSpPr>
          <a:xfrm>
            <a:off x="958240" y="490194"/>
            <a:ext cx="1124560" cy="2044143"/>
            <a:chOff x="958240" y="490194"/>
            <a:chExt cx="2525710" cy="459105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94B3319E-173F-47A0-9764-F572EE11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550" y="490194"/>
              <a:ext cx="2400300" cy="4591050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C88CA89A-B82A-432C-9A86-9095A684DC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58240" y="840929"/>
              <a:ext cx="1302360" cy="1102171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593D863A-4215-48DC-A07C-1F723E7149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3813" b="-19886"/>
            <a:stretch/>
          </p:blipFill>
          <p:spPr>
            <a:xfrm>
              <a:off x="2181590" y="2007534"/>
              <a:ext cx="1302360" cy="1102171"/>
            </a:xfrm>
            <a:prstGeom prst="rect">
              <a:avLst/>
            </a:prstGeom>
          </p:spPr>
        </p:pic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A76CA62F-C880-4A7F-B8F2-52485F70B127}"/>
              </a:ext>
            </a:extLst>
          </p:cNvPr>
          <p:cNvSpPr txBox="1"/>
          <p:nvPr/>
        </p:nvSpPr>
        <p:spPr>
          <a:xfrm>
            <a:off x="6096000" y="2728324"/>
            <a:ext cx="4881363" cy="228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北半球各地从冬至开始白昼越来越长，但是从春分开始白昼才比黑夜长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；</a:t>
            </a:r>
            <a:r>
              <a:rPr lang="zh-CN" altLang="en-US" sz="1200" dirty="0">
                <a:cs typeface="+mn-ea"/>
                <a:sym typeface="+mn-lt"/>
              </a:rPr>
              <a:t>从夏至那天开始白昼越来越短，但是从秋分开始白昼才比黑夜短。</a:t>
            </a:r>
          </a:p>
          <a:p>
            <a:pPr algn="l" fontAlgn="auto">
              <a:lnSpc>
                <a:spcPct val="150000"/>
              </a:lnSpc>
            </a:pP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原因是</a:t>
            </a:r>
            <a:r>
              <a:rPr lang="zh-CN" altLang="en-US" sz="1200" dirty="0">
                <a:cs typeface="+mn-ea"/>
                <a:sym typeface="+mn-lt"/>
              </a:rPr>
              <a:t>：冬至日，太阳直射南回归线，北半球各地白昼最短，随后太阳直射点开始北移，北半球各地白昼越来越长。春分过后，太阳直射点移到北半球，北半球开始白昼长于黑夜。到了夏至日，太阳直射北回归线，北半球各地白昼最长，随后太阳直射点开始南移，北半球各地白昼越来越短。秋分过后，太阳直射点移到南半球，北半球开始白昼短于黑夜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D52E826-965E-468B-9E88-B8D748A8937B}"/>
              </a:ext>
            </a:extLst>
          </p:cNvPr>
          <p:cNvSpPr/>
          <p:nvPr/>
        </p:nvSpPr>
        <p:spPr>
          <a:xfrm>
            <a:off x="6099482" y="2220795"/>
            <a:ext cx="1496959" cy="509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5F6148"/>
                </a:solidFill>
                <a:cs typeface="+mn-ea"/>
                <a:sym typeface="+mn-lt"/>
              </a:rPr>
              <a:t>天文现象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76D2FBB-017C-4B92-BA51-BA043D80493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5606" y="1005828"/>
            <a:ext cx="3675895" cy="585217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7A72BBD4-8D0A-48C2-BEDA-E81B0A0083C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908" y="5444363"/>
            <a:ext cx="11224182" cy="92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462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FE86A23-F581-42EE-8A31-160BE70D45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61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C5BFA77-A597-439D-B46F-10418E91CE03}"/>
              </a:ext>
            </a:extLst>
          </p:cNvPr>
          <p:cNvSpPr/>
          <p:nvPr/>
        </p:nvSpPr>
        <p:spPr>
          <a:xfrm>
            <a:off x="483909" y="490194"/>
            <a:ext cx="11224182" cy="5877612"/>
          </a:xfrm>
          <a:prstGeom prst="rect">
            <a:avLst/>
          </a:prstGeom>
          <a:solidFill>
            <a:srgbClr val="F9FB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id="{00C081A3-DE27-4938-BBD9-5E34EA68F5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0557" y="4651117"/>
            <a:ext cx="2509023" cy="709005"/>
          </a:xfrm>
          <a:prstGeom prst="rect">
            <a:avLst/>
          </a:prstGeom>
          <a:solidFill>
            <a:srgbClr val="F9FBEB"/>
          </a:solidFill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9EB1A9B8-1FEF-4EE4-B3B5-DAE28EF7DE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8857" y="-699886"/>
            <a:ext cx="4114286" cy="5485714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7A72BBD4-8D0A-48C2-BEDA-E81B0A0083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908" y="5444363"/>
            <a:ext cx="11224182" cy="92344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681F9A4-705F-4DC3-BEC6-80BD81494B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6875" y="490194"/>
            <a:ext cx="3121216" cy="126410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1762FB5-BB4F-4F94-B61E-E2C02EBF52A0}"/>
              </a:ext>
            </a:extLst>
          </p:cNvPr>
          <p:cNvGrpSpPr/>
          <p:nvPr/>
        </p:nvGrpSpPr>
        <p:grpSpPr>
          <a:xfrm>
            <a:off x="958240" y="490194"/>
            <a:ext cx="1124560" cy="2044143"/>
            <a:chOff x="958240" y="490194"/>
            <a:chExt cx="2525710" cy="459105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94B3319E-173F-47A0-9764-F572EE11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550" y="490194"/>
              <a:ext cx="2400300" cy="4591050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C88CA89A-B82A-432C-9A86-9095A684DC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58240" y="840929"/>
              <a:ext cx="1302360" cy="1102171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593D863A-4215-48DC-A07C-1F723E7149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3813" b="-19886"/>
            <a:stretch/>
          </p:blipFill>
          <p:spPr>
            <a:xfrm>
              <a:off x="2181590" y="2007534"/>
              <a:ext cx="1302360" cy="1102171"/>
            </a:xfrm>
            <a:prstGeom prst="rect">
              <a:avLst/>
            </a:prstGeom>
          </p:spPr>
        </p:pic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F5D8622E-556C-4194-9305-B9ABAA8A34BC}"/>
              </a:ext>
            </a:extLst>
          </p:cNvPr>
          <p:cNvSpPr txBox="1"/>
          <p:nvPr/>
        </p:nvSpPr>
        <p:spPr>
          <a:xfrm>
            <a:off x="5701893" y="2959398"/>
            <a:ext cx="738664" cy="29696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古籍记载</a:t>
            </a: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FE9F311C-A24E-4F7F-BBEA-99423F3EF6A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4130" y="2657233"/>
            <a:ext cx="1182500" cy="60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333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FE86A23-F581-42EE-8A31-160BE70D45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61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C5BFA77-A597-439D-B46F-10418E91CE03}"/>
              </a:ext>
            </a:extLst>
          </p:cNvPr>
          <p:cNvSpPr/>
          <p:nvPr/>
        </p:nvSpPr>
        <p:spPr>
          <a:xfrm>
            <a:off x="483909" y="490194"/>
            <a:ext cx="11224182" cy="5877612"/>
          </a:xfrm>
          <a:prstGeom prst="rect">
            <a:avLst/>
          </a:prstGeom>
          <a:solidFill>
            <a:srgbClr val="F9FB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3EC616E-3CF5-47E6-BDAC-FAC3C737BA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4974" y="1656518"/>
            <a:ext cx="4981748" cy="424898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7A72BBD4-8D0A-48C2-BEDA-E81B0A0083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908" y="5444363"/>
            <a:ext cx="11224182" cy="92344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681F9A4-705F-4DC3-BEC6-80BD81494B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6875" y="490194"/>
            <a:ext cx="3121216" cy="126410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1762FB5-BB4F-4F94-B61E-E2C02EBF52A0}"/>
              </a:ext>
            </a:extLst>
          </p:cNvPr>
          <p:cNvGrpSpPr/>
          <p:nvPr/>
        </p:nvGrpSpPr>
        <p:grpSpPr>
          <a:xfrm>
            <a:off x="958240" y="490194"/>
            <a:ext cx="1124560" cy="2044143"/>
            <a:chOff x="958240" y="490194"/>
            <a:chExt cx="2525710" cy="459105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94B3319E-173F-47A0-9764-F572EE11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550" y="490194"/>
              <a:ext cx="2400300" cy="4591050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C88CA89A-B82A-432C-9A86-9095A684DC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58240" y="840929"/>
              <a:ext cx="1302360" cy="1102171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593D863A-4215-48DC-A07C-1F723E7149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3813" b="-19886"/>
            <a:stretch/>
          </p:blipFill>
          <p:spPr>
            <a:xfrm>
              <a:off x="2181590" y="2007534"/>
              <a:ext cx="1302360" cy="1102171"/>
            </a:xfrm>
            <a:prstGeom prst="rect">
              <a:avLst/>
            </a:prstGeom>
          </p:spPr>
        </p:pic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729E27C5-0594-4BD5-85EF-A600A0B8D8B0}"/>
              </a:ext>
            </a:extLst>
          </p:cNvPr>
          <p:cNvSpPr/>
          <p:nvPr/>
        </p:nvSpPr>
        <p:spPr>
          <a:xfrm>
            <a:off x="4902200" y="1137093"/>
            <a:ext cx="5699539" cy="3010058"/>
          </a:xfrm>
          <a:prstGeom prst="rect">
            <a:avLst/>
          </a:prstGeom>
          <a:solidFill>
            <a:srgbClr val="5F6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747F375-E56A-4B6E-881C-AC07BB825B2A}"/>
              </a:ext>
            </a:extLst>
          </p:cNvPr>
          <p:cNvSpPr txBox="1"/>
          <p:nvPr/>
        </p:nvSpPr>
        <p:spPr>
          <a:xfrm>
            <a:off x="5766632" y="1937537"/>
            <a:ext cx="4075868" cy="1353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春分，古时又称为“日中”、“日夜分”、“仲春之月”。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明史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·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历一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》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说：“分者，黄赤相交之点，太阳行至此，乃昼夜平分。”所以，春分的意义，一是指一天时间白天黑夜平分，各为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小时；二是古时以立春至立夏为春季，春分正当春季三个月之中，平分了春季。</a:t>
            </a:r>
          </a:p>
        </p:txBody>
      </p:sp>
    </p:spTree>
    <p:extLst>
      <p:ext uri="{BB962C8B-B14F-4D97-AF65-F5344CB8AC3E}">
        <p14:creationId xmlns:p14="http://schemas.microsoft.com/office/powerpoint/2010/main" val="2596686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FE86A23-F581-42EE-8A31-160BE70D45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61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C5BFA77-A597-439D-B46F-10418E91CE03}"/>
              </a:ext>
            </a:extLst>
          </p:cNvPr>
          <p:cNvSpPr/>
          <p:nvPr/>
        </p:nvSpPr>
        <p:spPr>
          <a:xfrm>
            <a:off x="483909" y="490194"/>
            <a:ext cx="11224182" cy="5877612"/>
          </a:xfrm>
          <a:prstGeom prst="rect">
            <a:avLst/>
          </a:prstGeom>
          <a:solidFill>
            <a:srgbClr val="F9FB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C681F9A4-705F-4DC3-BEC6-80BD81494B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6875" y="490194"/>
            <a:ext cx="3121216" cy="126410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1762FB5-BB4F-4F94-B61E-E2C02EBF52A0}"/>
              </a:ext>
            </a:extLst>
          </p:cNvPr>
          <p:cNvGrpSpPr/>
          <p:nvPr/>
        </p:nvGrpSpPr>
        <p:grpSpPr>
          <a:xfrm>
            <a:off x="958240" y="490194"/>
            <a:ext cx="1124560" cy="2044143"/>
            <a:chOff x="958240" y="490194"/>
            <a:chExt cx="2525710" cy="459105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94B3319E-173F-47A0-9764-F572EE11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550" y="490194"/>
              <a:ext cx="2400300" cy="4591050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C88CA89A-B82A-432C-9A86-9095A684DC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58240" y="840929"/>
              <a:ext cx="1302360" cy="1102171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593D863A-4215-48DC-A07C-1F723E7149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3813" b="-19886"/>
            <a:stretch/>
          </p:blipFill>
          <p:spPr>
            <a:xfrm>
              <a:off x="2181590" y="2007534"/>
              <a:ext cx="1302360" cy="1102171"/>
            </a:xfrm>
            <a:prstGeom prst="rect">
              <a:avLst/>
            </a:prstGeom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435A0231-6756-470D-8D68-8AE0813A2D46}"/>
              </a:ext>
            </a:extLst>
          </p:cNvPr>
          <p:cNvSpPr txBox="1"/>
          <p:nvPr/>
        </p:nvSpPr>
        <p:spPr>
          <a:xfrm>
            <a:off x="1538109" y="3034387"/>
            <a:ext cx="4584701" cy="117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“至於仲春之月，阳在正东，阴在正西，谓之春分。春分者，阴阳相半也，故昼夜均而寒暑平”</a:t>
            </a:r>
            <a:endParaRPr lang="en-US" altLang="zh-CN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“雪入春分省见稀，半开桃杏不胜威”</a:t>
            </a:r>
            <a:endParaRPr lang="en-US" altLang="zh-CN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“春三月中气：惊蛰，春分，清明”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BC328E31-3625-48C9-84BC-ED0E8683CDB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88844" y="1224695"/>
            <a:ext cx="1874147" cy="529600"/>
          </a:xfrm>
          <a:prstGeom prst="rect">
            <a:avLst/>
          </a:prstGeom>
          <a:solidFill>
            <a:srgbClr val="F9FBEB"/>
          </a:solidFill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A0AC60F-BB84-4977-B2F9-2917FFEB27B0}"/>
              </a:ext>
            </a:extLst>
          </p:cNvPr>
          <p:cNvSpPr txBox="1"/>
          <p:nvPr/>
        </p:nvSpPr>
        <p:spPr>
          <a:xfrm>
            <a:off x="4104272" y="1321639"/>
            <a:ext cx="6208128" cy="1049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1200" dirty="0">
                <a:cs typeface="+mn-ea"/>
                <a:sym typeface="+mn-lt"/>
              </a:rPr>
              <a:t>中国古代将春分分为三候：“一候元鸟至；二候雷乃发声；三候始电。”便是说春分日后，燕子便从南方飞来了，下雨时天空便要打雷并发出闪电。春分在中国古历中的记载为：“春分前三日，太阳入赤道内”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D102B56-E8B8-4F3E-9167-D670EC2DCF2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3700" y="2370644"/>
            <a:ext cx="4730700" cy="3792393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7A72BBD4-8D0A-48C2-BEDA-E81B0A0083C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908" y="5444363"/>
            <a:ext cx="11224182" cy="92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469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FE86A23-F581-42EE-8A31-160BE70D45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614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C5BFA77-A597-439D-B46F-10418E91CE03}"/>
              </a:ext>
            </a:extLst>
          </p:cNvPr>
          <p:cNvSpPr/>
          <p:nvPr/>
        </p:nvSpPr>
        <p:spPr>
          <a:xfrm>
            <a:off x="483909" y="490194"/>
            <a:ext cx="11224182" cy="5877612"/>
          </a:xfrm>
          <a:prstGeom prst="rect">
            <a:avLst/>
          </a:prstGeom>
          <a:solidFill>
            <a:srgbClr val="F9FB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id="{00C081A3-DE27-4938-BBD9-5E34EA68F5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0557" y="4651117"/>
            <a:ext cx="2509023" cy="709005"/>
          </a:xfrm>
          <a:prstGeom prst="rect">
            <a:avLst/>
          </a:prstGeom>
          <a:solidFill>
            <a:srgbClr val="F9FBEB"/>
          </a:solidFill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9EB1A9B8-1FEF-4EE4-B3B5-DAE28EF7DE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8857" y="-699886"/>
            <a:ext cx="4114286" cy="5485714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7A72BBD4-8D0A-48C2-BEDA-E81B0A0083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908" y="5444363"/>
            <a:ext cx="11224182" cy="92344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681F9A4-705F-4DC3-BEC6-80BD81494B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6875" y="490194"/>
            <a:ext cx="3121216" cy="126410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1762FB5-BB4F-4F94-B61E-E2C02EBF52A0}"/>
              </a:ext>
            </a:extLst>
          </p:cNvPr>
          <p:cNvGrpSpPr/>
          <p:nvPr/>
        </p:nvGrpSpPr>
        <p:grpSpPr>
          <a:xfrm>
            <a:off x="958240" y="490194"/>
            <a:ext cx="1124560" cy="2044143"/>
            <a:chOff x="958240" y="490194"/>
            <a:chExt cx="2525710" cy="459105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94B3319E-173F-47A0-9764-F572EE11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550" y="490194"/>
              <a:ext cx="2400300" cy="4591050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C88CA89A-B82A-432C-9A86-9095A684DC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58240" y="840929"/>
              <a:ext cx="1302360" cy="1102171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593D863A-4215-48DC-A07C-1F723E7149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3813" b="-19886"/>
            <a:stretch/>
          </p:blipFill>
          <p:spPr>
            <a:xfrm>
              <a:off x="2181590" y="2007534"/>
              <a:ext cx="1302360" cy="1102171"/>
            </a:xfrm>
            <a:prstGeom prst="rect">
              <a:avLst/>
            </a:prstGeom>
          </p:spPr>
        </p:pic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F5D8622E-556C-4194-9305-B9ABAA8A34BC}"/>
              </a:ext>
            </a:extLst>
          </p:cNvPr>
          <p:cNvSpPr txBox="1"/>
          <p:nvPr/>
        </p:nvSpPr>
        <p:spPr>
          <a:xfrm>
            <a:off x="5701893" y="2959398"/>
            <a:ext cx="738664" cy="29696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养生事宜</a:t>
            </a: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FE9F311C-A24E-4F7F-BBEA-99423F3EF6A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4130" y="2657233"/>
            <a:ext cx="1182500" cy="60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225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简约日式和风春分节日PPT模板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133A44"/>
      </a:accent1>
      <a:accent2>
        <a:srgbClr val="84AD9E"/>
      </a:accent2>
      <a:accent3>
        <a:srgbClr val="FFB755"/>
      </a:accent3>
      <a:accent4>
        <a:srgbClr val="EE5935"/>
      </a:accent4>
      <a:accent5>
        <a:srgbClr val="333333"/>
      </a:accent5>
      <a:accent6>
        <a:srgbClr val="AA8F76"/>
      </a:accent6>
      <a:hlink>
        <a:srgbClr val="133A44"/>
      </a:hlink>
      <a:folHlink>
        <a:srgbClr val="BFBFBF"/>
      </a:folHlink>
    </a:clrScheme>
    <a:fontScheme name="xvfm2t31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1440</Words>
  <Application>Microsoft Office PowerPoint</Application>
  <PresentationFormat>宽屏</PresentationFormat>
  <Paragraphs>50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阿里巴巴普惠体 2.0 55 Regular</vt:lpstr>
      <vt:lpstr>等线</vt:lpstr>
      <vt:lpstr>演示佛系体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二十四节气之春分ppt模板</dc:title>
  <dc:creator>东方之P</dc:creator>
  <cp:keywords>www.51pptmoban.com</cp:keywords>
  <dc:description>www.51pptmoban.com</dc:description>
  <cp:lastModifiedBy>Win user</cp:lastModifiedBy>
  <cp:revision>57</cp:revision>
  <dcterms:created xsi:type="dcterms:W3CDTF">2018-02-23T13:30:26Z</dcterms:created>
  <dcterms:modified xsi:type="dcterms:W3CDTF">2022-03-17T14:26:09Z</dcterms:modified>
</cp:coreProperties>
</file>