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92" r:id="rId2"/>
    <p:sldId id="293" r:id="rId3"/>
    <p:sldId id="294" r:id="rId4"/>
    <p:sldId id="295" r:id="rId5"/>
    <p:sldId id="296" r:id="rId6"/>
    <p:sldId id="258" r:id="rId7"/>
    <p:sldId id="297" r:id="rId8"/>
    <p:sldId id="259" r:id="rId9"/>
    <p:sldId id="260" r:id="rId10"/>
    <p:sldId id="298" r:id="rId11"/>
    <p:sldId id="264" r:id="rId12"/>
    <p:sldId id="265" r:id="rId13"/>
    <p:sldId id="266" r:id="rId14"/>
    <p:sldId id="267" r:id="rId15"/>
    <p:sldId id="268" r:id="rId16"/>
    <p:sldId id="274" r:id="rId17"/>
    <p:sldId id="299" r:id="rId18"/>
    <p:sldId id="269" r:id="rId19"/>
    <p:sldId id="270" r:id="rId20"/>
    <p:sldId id="272" r:id="rId21"/>
    <p:sldId id="273" r:id="rId22"/>
    <p:sldId id="300" r:id="rId23"/>
    <p:sldId id="275" r:id="rId24"/>
    <p:sldId id="277" r:id="rId25"/>
    <p:sldId id="278" r:id="rId26"/>
    <p:sldId id="279" r:id="rId27"/>
    <p:sldId id="301" r:id="rId28"/>
    <p:sldId id="302"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960" userDrawn="1">
          <p15:clr>
            <a:srgbClr val="A4A3A4"/>
          </p15:clr>
        </p15:guide>
        <p15:guide id="4" pos="67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006835"/>
    <a:srgbClr val="548235"/>
    <a:srgbClr val="2FC9FF"/>
    <a:srgbClr val="84AF82"/>
    <a:srgbClr val="7AA8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02" autoAdjust="0"/>
    <p:restoredTop sz="96843" autoAdjust="0"/>
  </p:normalViewPr>
  <p:slideViewPr>
    <p:cSldViewPr snapToGrid="0">
      <p:cViewPr>
        <p:scale>
          <a:sx n="75" d="100"/>
          <a:sy n="75" d="100"/>
        </p:scale>
        <p:origin x="1608" y="1902"/>
      </p:cViewPr>
      <p:guideLst>
        <p:guide orient="horz" pos="2160"/>
        <p:guide pos="3840"/>
        <p:guide pos="960"/>
        <p:guide pos="67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661DF7-9532-4CB4-BE30-0B3C5830EC84}" type="datetimeFigureOut">
              <a:rPr lang="zh-CN" altLang="en-US" smtClean="0"/>
              <a:t>2022/3/17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4C01FE-F41A-4F2A-B876-806308B84CD0}" type="slidenum">
              <a:rPr lang="zh-CN" altLang="en-US" smtClean="0"/>
              <a:t>‹#›</a:t>
            </a:fld>
            <a:endParaRPr lang="zh-CN" altLang="en-US"/>
          </a:p>
        </p:txBody>
      </p:sp>
    </p:spTree>
    <p:extLst>
      <p:ext uri="{BB962C8B-B14F-4D97-AF65-F5344CB8AC3E}">
        <p14:creationId xmlns:p14="http://schemas.microsoft.com/office/powerpoint/2010/main" val="2010110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a:t>
            </a:fld>
            <a:endParaRPr lang="zh-CN" altLang="en-US"/>
          </a:p>
        </p:txBody>
      </p:sp>
    </p:spTree>
    <p:extLst>
      <p:ext uri="{BB962C8B-B14F-4D97-AF65-F5344CB8AC3E}">
        <p14:creationId xmlns:p14="http://schemas.microsoft.com/office/powerpoint/2010/main" val="3702492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10</a:t>
            </a:fld>
            <a:endParaRPr lang="zh-CN" altLang="en-US"/>
          </a:p>
        </p:txBody>
      </p:sp>
    </p:spTree>
    <p:extLst>
      <p:ext uri="{BB962C8B-B14F-4D97-AF65-F5344CB8AC3E}">
        <p14:creationId xmlns:p14="http://schemas.microsoft.com/office/powerpoint/2010/main" val="11723075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11</a:t>
            </a:fld>
            <a:endParaRPr lang="zh-CN" altLang="en-US"/>
          </a:p>
        </p:txBody>
      </p:sp>
    </p:spTree>
    <p:extLst>
      <p:ext uri="{BB962C8B-B14F-4D97-AF65-F5344CB8AC3E}">
        <p14:creationId xmlns:p14="http://schemas.microsoft.com/office/powerpoint/2010/main" val="2364665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12</a:t>
            </a:fld>
            <a:endParaRPr lang="zh-CN" altLang="en-US"/>
          </a:p>
        </p:txBody>
      </p:sp>
    </p:spTree>
    <p:extLst>
      <p:ext uri="{BB962C8B-B14F-4D97-AF65-F5344CB8AC3E}">
        <p14:creationId xmlns:p14="http://schemas.microsoft.com/office/powerpoint/2010/main" val="155363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13</a:t>
            </a:fld>
            <a:endParaRPr lang="zh-CN" altLang="en-US"/>
          </a:p>
        </p:txBody>
      </p:sp>
    </p:spTree>
    <p:extLst>
      <p:ext uri="{BB962C8B-B14F-4D97-AF65-F5344CB8AC3E}">
        <p14:creationId xmlns:p14="http://schemas.microsoft.com/office/powerpoint/2010/main" val="3269494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14</a:t>
            </a:fld>
            <a:endParaRPr lang="zh-CN" altLang="en-US"/>
          </a:p>
        </p:txBody>
      </p:sp>
    </p:spTree>
    <p:extLst>
      <p:ext uri="{BB962C8B-B14F-4D97-AF65-F5344CB8AC3E}">
        <p14:creationId xmlns:p14="http://schemas.microsoft.com/office/powerpoint/2010/main" val="20766801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15</a:t>
            </a:fld>
            <a:endParaRPr lang="zh-CN" altLang="en-US"/>
          </a:p>
        </p:txBody>
      </p:sp>
    </p:spTree>
    <p:extLst>
      <p:ext uri="{BB962C8B-B14F-4D97-AF65-F5344CB8AC3E}">
        <p14:creationId xmlns:p14="http://schemas.microsoft.com/office/powerpoint/2010/main" val="3682994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16</a:t>
            </a:fld>
            <a:endParaRPr lang="zh-CN" altLang="en-US"/>
          </a:p>
        </p:txBody>
      </p:sp>
    </p:spTree>
    <p:extLst>
      <p:ext uri="{BB962C8B-B14F-4D97-AF65-F5344CB8AC3E}">
        <p14:creationId xmlns:p14="http://schemas.microsoft.com/office/powerpoint/2010/main" val="19648489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17</a:t>
            </a:fld>
            <a:endParaRPr lang="zh-CN" altLang="en-US"/>
          </a:p>
        </p:txBody>
      </p:sp>
    </p:spTree>
    <p:extLst>
      <p:ext uri="{BB962C8B-B14F-4D97-AF65-F5344CB8AC3E}">
        <p14:creationId xmlns:p14="http://schemas.microsoft.com/office/powerpoint/2010/main" val="3956268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18</a:t>
            </a:fld>
            <a:endParaRPr lang="zh-CN" altLang="en-US"/>
          </a:p>
        </p:txBody>
      </p:sp>
    </p:spTree>
    <p:extLst>
      <p:ext uri="{BB962C8B-B14F-4D97-AF65-F5344CB8AC3E}">
        <p14:creationId xmlns:p14="http://schemas.microsoft.com/office/powerpoint/2010/main" val="331263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19</a:t>
            </a:fld>
            <a:endParaRPr lang="zh-CN" altLang="en-US"/>
          </a:p>
        </p:txBody>
      </p:sp>
    </p:spTree>
    <p:extLst>
      <p:ext uri="{BB962C8B-B14F-4D97-AF65-F5344CB8AC3E}">
        <p14:creationId xmlns:p14="http://schemas.microsoft.com/office/powerpoint/2010/main" val="1616481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a:t>
            </a:fld>
            <a:endParaRPr lang="zh-CN" altLang="en-US"/>
          </a:p>
        </p:txBody>
      </p:sp>
    </p:spTree>
    <p:extLst>
      <p:ext uri="{BB962C8B-B14F-4D97-AF65-F5344CB8AC3E}">
        <p14:creationId xmlns:p14="http://schemas.microsoft.com/office/powerpoint/2010/main" val="3183548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20</a:t>
            </a:fld>
            <a:endParaRPr lang="zh-CN" altLang="en-US"/>
          </a:p>
        </p:txBody>
      </p:sp>
    </p:spTree>
    <p:extLst>
      <p:ext uri="{BB962C8B-B14F-4D97-AF65-F5344CB8AC3E}">
        <p14:creationId xmlns:p14="http://schemas.microsoft.com/office/powerpoint/2010/main" val="1202324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21</a:t>
            </a:fld>
            <a:endParaRPr lang="zh-CN" altLang="en-US"/>
          </a:p>
        </p:txBody>
      </p:sp>
    </p:spTree>
    <p:extLst>
      <p:ext uri="{BB962C8B-B14F-4D97-AF65-F5344CB8AC3E}">
        <p14:creationId xmlns:p14="http://schemas.microsoft.com/office/powerpoint/2010/main" val="41567315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22</a:t>
            </a:fld>
            <a:endParaRPr lang="zh-CN" altLang="en-US"/>
          </a:p>
        </p:txBody>
      </p:sp>
    </p:spTree>
    <p:extLst>
      <p:ext uri="{BB962C8B-B14F-4D97-AF65-F5344CB8AC3E}">
        <p14:creationId xmlns:p14="http://schemas.microsoft.com/office/powerpoint/2010/main" val="2653178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23</a:t>
            </a:fld>
            <a:endParaRPr lang="zh-CN" altLang="en-US"/>
          </a:p>
        </p:txBody>
      </p:sp>
    </p:spTree>
    <p:extLst>
      <p:ext uri="{BB962C8B-B14F-4D97-AF65-F5344CB8AC3E}">
        <p14:creationId xmlns:p14="http://schemas.microsoft.com/office/powerpoint/2010/main" val="4840552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24</a:t>
            </a:fld>
            <a:endParaRPr lang="zh-CN" altLang="en-US"/>
          </a:p>
        </p:txBody>
      </p:sp>
    </p:spTree>
    <p:extLst>
      <p:ext uri="{BB962C8B-B14F-4D97-AF65-F5344CB8AC3E}">
        <p14:creationId xmlns:p14="http://schemas.microsoft.com/office/powerpoint/2010/main" val="5842906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25</a:t>
            </a:fld>
            <a:endParaRPr lang="zh-CN" altLang="en-US"/>
          </a:p>
        </p:txBody>
      </p:sp>
    </p:spTree>
    <p:extLst>
      <p:ext uri="{BB962C8B-B14F-4D97-AF65-F5344CB8AC3E}">
        <p14:creationId xmlns:p14="http://schemas.microsoft.com/office/powerpoint/2010/main" val="25189162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26</a:t>
            </a:fld>
            <a:endParaRPr lang="zh-CN" altLang="en-US"/>
          </a:p>
        </p:txBody>
      </p:sp>
    </p:spTree>
    <p:extLst>
      <p:ext uri="{BB962C8B-B14F-4D97-AF65-F5344CB8AC3E}">
        <p14:creationId xmlns:p14="http://schemas.microsoft.com/office/powerpoint/2010/main" val="3354524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27</a:t>
            </a:fld>
            <a:endParaRPr lang="zh-CN" altLang="en-US"/>
          </a:p>
        </p:txBody>
      </p:sp>
    </p:spTree>
    <p:extLst>
      <p:ext uri="{BB962C8B-B14F-4D97-AF65-F5344CB8AC3E}">
        <p14:creationId xmlns:p14="http://schemas.microsoft.com/office/powerpoint/2010/main" val="2145619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3</a:t>
            </a:fld>
            <a:endParaRPr lang="zh-CN" altLang="en-US"/>
          </a:p>
        </p:txBody>
      </p:sp>
    </p:spTree>
    <p:extLst>
      <p:ext uri="{BB962C8B-B14F-4D97-AF65-F5344CB8AC3E}">
        <p14:creationId xmlns:p14="http://schemas.microsoft.com/office/powerpoint/2010/main" val="2905418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  </a:t>
            </a:r>
            <a:endParaRPr lang="zh-CN" altLang="en-US" dirty="0"/>
          </a:p>
        </p:txBody>
      </p:sp>
      <p:sp>
        <p:nvSpPr>
          <p:cNvPr id="4" name="灯片编号占位符 3"/>
          <p:cNvSpPr>
            <a:spLocks noGrp="1"/>
          </p:cNvSpPr>
          <p:nvPr>
            <p:ph type="sldNum" sz="quarter" idx="10"/>
          </p:nvPr>
        </p:nvSpPr>
        <p:spPr/>
        <p:txBody>
          <a:bodyPr/>
          <a:lstStyle/>
          <a:p>
            <a:fld id="{FE4C01FE-F41A-4F2A-B876-806308B84CD0}" type="slidenum">
              <a:rPr lang="zh-CN" altLang="en-US" smtClean="0"/>
              <a:t>4</a:t>
            </a:fld>
            <a:endParaRPr lang="zh-CN" altLang="en-US"/>
          </a:p>
        </p:txBody>
      </p:sp>
    </p:spTree>
    <p:extLst>
      <p:ext uri="{BB962C8B-B14F-4D97-AF65-F5344CB8AC3E}">
        <p14:creationId xmlns:p14="http://schemas.microsoft.com/office/powerpoint/2010/main" val="3049691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5</a:t>
            </a:fld>
            <a:endParaRPr lang="zh-CN" altLang="en-US"/>
          </a:p>
        </p:txBody>
      </p:sp>
    </p:spTree>
    <p:extLst>
      <p:ext uri="{BB962C8B-B14F-4D97-AF65-F5344CB8AC3E}">
        <p14:creationId xmlns:p14="http://schemas.microsoft.com/office/powerpoint/2010/main" val="2212500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6</a:t>
            </a:fld>
            <a:endParaRPr lang="zh-CN" altLang="en-US"/>
          </a:p>
        </p:txBody>
      </p:sp>
    </p:spTree>
    <p:extLst>
      <p:ext uri="{BB962C8B-B14F-4D97-AF65-F5344CB8AC3E}">
        <p14:creationId xmlns:p14="http://schemas.microsoft.com/office/powerpoint/2010/main" val="2343316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7</a:t>
            </a:fld>
            <a:endParaRPr lang="zh-CN" altLang="en-US"/>
          </a:p>
        </p:txBody>
      </p:sp>
    </p:spTree>
    <p:extLst>
      <p:ext uri="{BB962C8B-B14F-4D97-AF65-F5344CB8AC3E}">
        <p14:creationId xmlns:p14="http://schemas.microsoft.com/office/powerpoint/2010/main" val="2332860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8</a:t>
            </a:fld>
            <a:endParaRPr lang="zh-CN" altLang="en-US"/>
          </a:p>
        </p:txBody>
      </p:sp>
    </p:spTree>
    <p:extLst>
      <p:ext uri="{BB962C8B-B14F-4D97-AF65-F5344CB8AC3E}">
        <p14:creationId xmlns:p14="http://schemas.microsoft.com/office/powerpoint/2010/main" val="4022201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4C01FE-F41A-4F2A-B876-806308B84CD0}" type="slidenum">
              <a:rPr lang="zh-CN" altLang="en-US" smtClean="0"/>
              <a:t>9</a:t>
            </a:fld>
            <a:endParaRPr lang="zh-CN" altLang="en-US"/>
          </a:p>
        </p:txBody>
      </p:sp>
    </p:spTree>
    <p:extLst>
      <p:ext uri="{BB962C8B-B14F-4D97-AF65-F5344CB8AC3E}">
        <p14:creationId xmlns:p14="http://schemas.microsoft.com/office/powerpoint/2010/main" val="318392262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D7FE72E-66F9-42AC-AA0B-07B20A557EC6}"/>
              </a:ext>
            </a:extLst>
          </p:cNvPr>
          <p:cNvPicPr>
            <a:picLocks noChangeAspect="1"/>
          </p:cNvPicPr>
          <p:nvPr userDrawn="1"/>
        </p:nvPicPr>
        <p:blipFill rotWithShape="1">
          <a:blip r:embed="rId2" cstate="screen">
            <a:duotone>
              <a:schemeClr val="accent6">
                <a:shade val="45000"/>
                <a:satMod val="135000"/>
              </a:schemeClr>
              <a:prstClr val="white"/>
            </a:duotone>
            <a:extLst>
              <a:ext uri="{28A0092B-C50C-407E-A947-70E740481C1C}">
                <a14:useLocalDpi xmlns:a14="http://schemas.microsoft.com/office/drawing/2010/main"/>
              </a:ext>
            </a:extLst>
          </a:blip>
          <a:srcRect/>
          <a:stretch/>
        </p:blipFill>
        <p:spPr>
          <a:xfrm>
            <a:off x="6575578" y="145031"/>
            <a:ext cx="5616422" cy="3566469"/>
          </a:xfrm>
          <a:prstGeom prst="rect">
            <a:avLst/>
          </a:prstGeom>
        </p:spPr>
      </p:pic>
      <p:pic>
        <p:nvPicPr>
          <p:cNvPr id="3" name="图片 2">
            <a:extLst>
              <a:ext uri="{FF2B5EF4-FFF2-40B4-BE49-F238E27FC236}">
                <a16:creationId xmlns:a16="http://schemas.microsoft.com/office/drawing/2014/main" id="{F2444C8F-F49C-49D9-A24A-7F97ADB9FCDD}"/>
              </a:ext>
            </a:extLst>
          </p:cNvPr>
          <p:cNvPicPr>
            <a:picLocks noChangeAspect="1"/>
          </p:cNvPicPr>
          <p:nvPr userDrawn="1"/>
        </p:nvPicPr>
        <p:blipFill rotWithShape="1">
          <a:blip r:embed="rId3" cstate="screen">
            <a:lum bright="70000" contrast="-70000"/>
            <a:extLst>
              <a:ext uri="{28A0092B-C50C-407E-A947-70E740481C1C}">
                <a14:useLocalDpi xmlns:a14="http://schemas.microsoft.com/office/drawing/2010/main"/>
              </a:ext>
            </a:extLst>
          </a:blip>
          <a:srcRect/>
          <a:stretch/>
        </p:blipFill>
        <p:spPr>
          <a:xfrm flipH="1">
            <a:off x="0" y="3589595"/>
            <a:ext cx="12192000" cy="3289240"/>
          </a:xfrm>
          <a:prstGeom prst="rect">
            <a:avLst/>
          </a:prstGeom>
        </p:spPr>
      </p:pic>
      <p:pic>
        <p:nvPicPr>
          <p:cNvPr id="4" name="图片 3">
            <a:extLst>
              <a:ext uri="{FF2B5EF4-FFF2-40B4-BE49-F238E27FC236}">
                <a16:creationId xmlns:a16="http://schemas.microsoft.com/office/drawing/2014/main" id="{93615799-B32A-4F89-AA5E-813C0E74407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193298" y="5360752"/>
            <a:ext cx="1711425" cy="1155767"/>
          </a:xfrm>
          <a:prstGeom prst="rect">
            <a:avLst/>
          </a:prstGeom>
        </p:spPr>
      </p:pic>
      <p:pic>
        <p:nvPicPr>
          <p:cNvPr id="5" name="图片 4">
            <a:extLst>
              <a:ext uri="{FF2B5EF4-FFF2-40B4-BE49-F238E27FC236}">
                <a16:creationId xmlns:a16="http://schemas.microsoft.com/office/drawing/2014/main" id="{2B7FC866-11F9-4CA1-B979-D3035431AB2B}"/>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6" name="图片 5">
            <a:extLst>
              <a:ext uri="{FF2B5EF4-FFF2-40B4-BE49-F238E27FC236}">
                <a16:creationId xmlns:a16="http://schemas.microsoft.com/office/drawing/2014/main" id="{1A8F6376-8B2D-410B-976A-5D01345A9100}"/>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666252" y="373702"/>
            <a:ext cx="1239019" cy="1505162"/>
          </a:xfrm>
          <a:prstGeom prst="rect">
            <a:avLst/>
          </a:prstGeom>
        </p:spPr>
      </p:pic>
      <p:pic>
        <p:nvPicPr>
          <p:cNvPr id="7" name="图片 6">
            <a:extLst>
              <a:ext uri="{FF2B5EF4-FFF2-40B4-BE49-F238E27FC236}">
                <a16:creationId xmlns:a16="http://schemas.microsoft.com/office/drawing/2014/main" id="{EE689F81-CF50-47BC-87A4-FCCEF9D1A3AF}"/>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1" y="0"/>
            <a:ext cx="2240713" cy="5499240"/>
          </a:xfrm>
          <a:prstGeom prst="rect">
            <a:avLst/>
          </a:prstGeom>
        </p:spPr>
      </p:pic>
      <p:pic>
        <p:nvPicPr>
          <p:cNvPr id="8" name="图片 7">
            <a:extLst>
              <a:ext uri="{FF2B5EF4-FFF2-40B4-BE49-F238E27FC236}">
                <a16:creationId xmlns:a16="http://schemas.microsoft.com/office/drawing/2014/main" id="{2FF42F71-AA0E-459F-96C5-C22087165898}"/>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717129" y="2104065"/>
            <a:ext cx="806452" cy="527380"/>
          </a:xfrm>
          <a:prstGeom prst="rect">
            <a:avLst/>
          </a:prstGeom>
        </p:spPr>
      </p:pic>
    </p:spTree>
    <p:extLst>
      <p:ext uri="{BB962C8B-B14F-4D97-AF65-F5344CB8AC3E}">
        <p14:creationId xmlns:p14="http://schemas.microsoft.com/office/powerpoint/2010/main" val="1686704371"/>
      </p:ext>
    </p:extLst>
  </p:cSld>
  <p:clrMapOvr>
    <a:masterClrMapping/>
  </p:clrMapOvr>
  <mc:AlternateContent xmlns:mc="http://schemas.openxmlformats.org/markup-compatibility/2006" xmlns:p14="http://schemas.microsoft.com/office/powerpoint/2010/main">
    <mc:Choice Requires="p14">
      <p:transition spd="slow" advClick="0" advTm="2000">
        <p14:flash/>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C96531D-B2E0-4CDD-9251-5ED76B1F9C3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spTree>
    <p:extLst>
      <p:ext uri="{BB962C8B-B14F-4D97-AF65-F5344CB8AC3E}">
        <p14:creationId xmlns:p14="http://schemas.microsoft.com/office/powerpoint/2010/main" val="3600147028"/>
      </p:ext>
    </p:extLst>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advClick="0" advTm="2000">
        <p14:flash/>
      </p:transition>
    </mc:Choice>
    <mc:Fallback xmlns="">
      <p:transition spd="slow" advClick="0" advTm="2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image" Target="../media/image9.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image" Target="../media/image9.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3.png"/><Relationship Id="rId10"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33CD5AD-873D-47DE-92D6-78150DB5A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27" name="图片 26">
            <a:extLst>
              <a:ext uri="{FF2B5EF4-FFF2-40B4-BE49-F238E27FC236}">
                <a16:creationId xmlns:a16="http://schemas.microsoft.com/office/drawing/2014/main" id="{EE81B16C-485D-4D1F-B93C-0484FC9BC7E9}"/>
              </a:ext>
            </a:extLst>
          </p:cNvPr>
          <p:cNvPicPr>
            <a:picLocks noChangeAspect="1"/>
          </p:cNvPicPr>
          <p:nvPr/>
        </p:nvPicPr>
        <p:blipFill rotWithShape="1">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6630443" y="1726756"/>
            <a:ext cx="5561557" cy="3392985"/>
          </a:xfrm>
          <a:prstGeom prst="rect">
            <a:avLst/>
          </a:prstGeom>
        </p:spPr>
      </p:pic>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4762500"/>
          </a:xfrm>
          <a:prstGeom prst="rect">
            <a:avLst/>
          </a:prstGeom>
        </p:spPr>
      </p:pic>
      <p:pic>
        <p:nvPicPr>
          <p:cNvPr id="21" name="图片 20">
            <a:extLst>
              <a:ext uri="{FF2B5EF4-FFF2-40B4-BE49-F238E27FC236}">
                <a16:creationId xmlns:a16="http://schemas.microsoft.com/office/drawing/2014/main" id="{52CB46C4-FA11-4E78-A4CE-EA16D86C9A8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68216" y="1621223"/>
            <a:ext cx="6039592" cy="3568850"/>
          </a:xfrm>
          <a:prstGeom prst="rect">
            <a:avLst/>
          </a:prstGeom>
        </p:spPr>
      </p:pic>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sp>
        <p:nvSpPr>
          <p:cNvPr id="17" name="文本框 16">
            <a:extLst>
              <a:ext uri="{FF2B5EF4-FFF2-40B4-BE49-F238E27FC236}">
                <a16:creationId xmlns:a16="http://schemas.microsoft.com/office/drawing/2014/main" id="{D05EF4DF-F697-45B2-9131-A572A6275090}"/>
              </a:ext>
            </a:extLst>
          </p:cNvPr>
          <p:cNvSpPr txBox="1"/>
          <p:nvPr/>
        </p:nvSpPr>
        <p:spPr>
          <a:xfrm>
            <a:off x="10932749" y="551980"/>
            <a:ext cx="430887" cy="3492640"/>
          </a:xfrm>
          <a:prstGeom prst="rect">
            <a:avLst/>
          </a:prstGeom>
          <a:noFill/>
        </p:spPr>
        <p:txBody>
          <a:bodyPr vert="eaVert" wrap="square" rtlCol="0">
            <a:spAutoFit/>
          </a:bodyPr>
          <a:lstStyle/>
          <a:p>
            <a:pPr algn="dist"/>
            <a:r>
              <a:rPr lang="zh-CN" altLang="en-US" sz="1600" dirty="0">
                <a:solidFill>
                  <a:schemeClr val="accent6">
                    <a:lumMod val="75000"/>
                  </a:schemeClr>
                </a:solidFill>
                <a:latin typeface="+mn-ea"/>
              </a:rPr>
              <a:t>中</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国</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传</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统</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节</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日</a:t>
            </a:r>
          </a:p>
        </p:txBody>
      </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nvGrpSpPr>
          <p:cNvPr id="9" name="组合 8">
            <a:extLst>
              <a:ext uri="{FF2B5EF4-FFF2-40B4-BE49-F238E27FC236}">
                <a16:creationId xmlns:a16="http://schemas.microsoft.com/office/drawing/2014/main" id="{B92F8899-855C-495B-9A55-CD749650C58C}"/>
              </a:ext>
            </a:extLst>
          </p:cNvPr>
          <p:cNvGrpSpPr/>
          <p:nvPr/>
        </p:nvGrpSpPr>
        <p:grpSpPr>
          <a:xfrm>
            <a:off x="4103527" y="1362582"/>
            <a:ext cx="3381415" cy="4107370"/>
            <a:chOff x="6648764" y="1161713"/>
            <a:chExt cx="3381415" cy="4107370"/>
          </a:xfrm>
        </p:grpSpPr>
        <p:grpSp>
          <p:nvGrpSpPr>
            <p:cNvPr id="2" name="组合 1">
              <a:extLst>
                <a:ext uri="{FF2B5EF4-FFF2-40B4-BE49-F238E27FC236}">
                  <a16:creationId xmlns:a16="http://schemas.microsoft.com/office/drawing/2014/main" id="{BAE4E94F-E597-4A95-B6CD-E7A736312673}"/>
                </a:ext>
              </a:extLst>
            </p:cNvPr>
            <p:cNvGrpSpPr/>
            <p:nvPr/>
          </p:nvGrpSpPr>
          <p:grpSpPr>
            <a:xfrm>
              <a:off x="6648764" y="1161713"/>
              <a:ext cx="3381415" cy="4107370"/>
              <a:chOff x="1158459" y="1131818"/>
              <a:chExt cx="3381415" cy="4107370"/>
            </a:xfrm>
          </p:grpSpPr>
          <p:sp>
            <p:nvSpPr>
              <p:cNvPr id="18" name="文本框 17">
                <a:extLst>
                  <a:ext uri="{FF2B5EF4-FFF2-40B4-BE49-F238E27FC236}">
                    <a16:creationId xmlns:a16="http://schemas.microsoft.com/office/drawing/2014/main" id="{1E89558F-FF95-468A-B064-79238507BC7F}"/>
                  </a:ext>
                </a:extLst>
              </p:cNvPr>
              <p:cNvSpPr txBox="1"/>
              <p:nvPr/>
            </p:nvSpPr>
            <p:spPr>
              <a:xfrm>
                <a:off x="2545417" y="1131818"/>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清</a:t>
                </a:r>
              </a:p>
            </p:txBody>
          </p:sp>
          <p:sp>
            <p:nvSpPr>
              <p:cNvPr id="19" name="文本框 18">
                <a:extLst>
                  <a:ext uri="{FF2B5EF4-FFF2-40B4-BE49-F238E27FC236}">
                    <a16:creationId xmlns:a16="http://schemas.microsoft.com/office/drawing/2014/main" id="{629522F0-36D4-4612-BADA-075C6FD4293F}"/>
                  </a:ext>
                </a:extLst>
              </p:cNvPr>
              <p:cNvSpPr txBox="1"/>
              <p:nvPr/>
            </p:nvSpPr>
            <p:spPr>
              <a:xfrm>
                <a:off x="1158459" y="2592310"/>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明</a:t>
                </a:r>
              </a:p>
            </p:txBody>
          </p:sp>
        </p:grpSp>
        <p:sp>
          <p:nvSpPr>
            <p:cNvPr id="3" name="文本框 2">
              <a:extLst>
                <a:ext uri="{FF2B5EF4-FFF2-40B4-BE49-F238E27FC236}">
                  <a16:creationId xmlns:a16="http://schemas.microsoft.com/office/drawing/2014/main" id="{6449C31D-39A8-4A13-96C1-166C63D45150}"/>
                </a:ext>
              </a:extLst>
            </p:cNvPr>
            <p:cNvSpPr txBox="1"/>
            <p:nvPr/>
          </p:nvSpPr>
          <p:spPr>
            <a:xfrm>
              <a:off x="6910348" y="1196327"/>
              <a:ext cx="775597" cy="1808558"/>
            </a:xfrm>
            <a:prstGeom prst="rect">
              <a:avLst/>
            </a:prstGeom>
            <a:noFill/>
          </p:spPr>
          <p:txBody>
            <a:bodyPr vert="eaVert" wrap="square" rtlCol="0">
              <a:spAutoFit/>
            </a:bodyPr>
            <a:lstStyle/>
            <a:p>
              <a:pPr>
                <a:lnSpc>
                  <a:spcPct val="120000"/>
                </a:lnSpc>
              </a:pPr>
              <a:r>
                <a:rPr lang="zh-CN" altLang="en-US" sz="1600" dirty="0">
                  <a:gradFill>
                    <a:gsLst>
                      <a:gs pos="100000">
                        <a:srgbClr val="548235">
                          <a:alpha val="3000"/>
                        </a:srgbClr>
                      </a:gs>
                      <a:gs pos="0">
                        <a:srgbClr val="006835"/>
                      </a:gs>
                    </a:gsLst>
                    <a:lin ang="5400000" scaled="1"/>
                  </a:gradFill>
                  <a:latin typeface="华文行楷" panose="02010800040101010101" pitchFamily="2" charset="-122"/>
                  <a:ea typeface="华文行楷" panose="02010800040101010101" pitchFamily="2" charset="-122"/>
                </a:rPr>
                <a:t>万物生长此时，皆清洁而明净</a:t>
              </a:r>
              <a:endParaRPr lang="zh-CN" altLang="en-US" sz="1600" dirty="0">
                <a:gradFill>
                  <a:gsLst>
                    <a:gs pos="100000">
                      <a:srgbClr val="548235">
                        <a:alpha val="3000"/>
                      </a:srgbClr>
                    </a:gs>
                    <a:gs pos="0">
                      <a:srgbClr val="006835"/>
                    </a:gs>
                  </a:gsLst>
                  <a:lin ang="5400000" scaled="1"/>
                </a:gradFill>
              </a:endParaRPr>
            </a:p>
          </p:txBody>
        </p:sp>
        <p:sp>
          <p:nvSpPr>
            <p:cNvPr id="7" name="文本框 6">
              <a:extLst>
                <a:ext uri="{FF2B5EF4-FFF2-40B4-BE49-F238E27FC236}">
                  <a16:creationId xmlns:a16="http://schemas.microsoft.com/office/drawing/2014/main" id="{3E3D5404-E91B-490D-92B1-E6A08457179E}"/>
                </a:ext>
              </a:extLst>
            </p:cNvPr>
            <p:cNvSpPr txBox="1"/>
            <p:nvPr/>
          </p:nvSpPr>
          <p:spPr>
            <a:xfrm>
              <a:off x="7794189" y="1259265"/>
              <a:ext cx="400110" cy="1225887"/>
            </a:xfrm>
            <a:prstGeom prst="rect">
              <a:avLst/>
            </a:prstGeom>
            <a:noFill/>
          </p:spPr>
          <p:txBody>
            <a:bodyPr vert="eaVert" wrap="square" rtlCol="0">
              <a:spAutoFit/>
            </a:bodyPr>
            <a:lstStyle/>
            <a:p>
              <a:pPr algn="dist"/>
              <a:r>
                <a:rPr lang="zh-CN" altLang="en-US" sz="1400" dirty="0">
                  <a:solidFill>
                    <a:srgbClr val="548235"/>
                  </a:solidFill>
                  <a:latin typeface="江城律动宋" panose="02020700000000000000" pitchFamily="18" charset="-122"/>
                  <a:ea typeface="江城律动宋" panose="02020700000000000000" pitchFamily="18" charset="-122"/>
                </a:rPr>
                <a:t>清明时节</a:t>
              </a:r>
            </a:p>
          </p:txBody>
        </p:sp>
        <p:sp>
          <p:nvSpPr>
            <p:cNvPr id="8" name="椭圆 7">
              <a:extLst>
                <a:ext uri="{FF2B5EF4-FFF2-40B4-BE49-F238E27FC236}">
                  <a16:creationId xmlns:a16="http://schemas.microsoft.com/office/drawing/2014/main" id="{5533913F-4E06-420D-A749-244D84441A2E}"/>
                </a:ext>
              </a:extLst>
            </p:cNvPr>
            <p:cNvSpPr/>
            <p:nvPr/>
          </p:nvSpPr>
          <p:spPr>
            <a:xfrm>
              <a:off x="7709127" y="1161713"/>
              <a:ext cx="517283" cy="51728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123E763-77E1-4A7F-A299-2525D6715E91}"/>
                </a:ext>
              </a:extLst>
            </p:cNvPr>
            <p:cNvSpPr/>
            <p:nvPr/>
          </p:nvSpPr>
          <p:spPr>
            <a:xfrm>
              <a:off x="7715382" y="1715406"/>
              <a:ext cx="156802" cy="156802"/>
            </a:xfrm>
            <a:prstGeom prst="ellipse">
              <a:avLst/>
            </a:prstGeom>
            <a:gradFill>
              <a:gsLst>
                <a:gs pos="100000">
                  <a:srgbClr val="548235">
                    <a:alpha val="0"/>
                  </a:srgbClr>
                </a:gs>
                <a:gs pos="0">
                  <a:srgbClr val="006835">
                    <a:alpha val="1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CA582CD-CF1C-47EC-A61A-EEDF4C69FB15}"/>
                </a:ext>
              </a:extLst>
            </p:cNvPr>
            <p:cNvSpPr/>
            <p:nvPr/>
          </p:nvSpPr>
          <p:spPr>
            <a:xfrm>
              <a:off x="7976857" y="1816049"/>
              <a:ext cx="273720" cy="273720"/>
            </a:xfrm>
            <a:prstGeom prst="ellipse">
              <a:avLst/>
            </a:prstGeom>
            <a:gradFill>
              <a:gsLst>
                <a:gs pos="100000">
                  <a:srgbClr val="548235">
                    <a:alpha val="0"/>
                  </a:srgbClr>
                </a:gs>
                <a:gs pos="0">
                  <a:srgbClr val="006835">
                    <a:alpha val="16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3FDD00C-49D9-42C4-98F4-7C48981E562E}"/>
                </a:ext>
              </a:extLst>
            </p:cNvPr>
            <p:cNvSpPr/>
            <p:nvPr/>
          </p:nvSpPr>
          <p:spPr>
            <a:xfrm>
              <a:off x="7767714" y="2121452"/>
              <a:ext cx="400110" cy="400110"/>
            </a:xfrm>
            <a:prstGeom prst="ellipse">
              <a:avLst/>
            </a:prstGeom>
            <a:gradFill>
              <a:gsLst>
                <a:gs pos="100000">
                  <a:srgbClr val="548235">
                    <a:alpha val="0"/>
                  </a:srgbClr>
                </a:gs>
                <a:gs pos="0">
                  <a:srgbClr val="006835">
                    <a:alpha val="4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a:extLst>
              <a:ext uri="{FF2B5EF4-FFF2-40B4-BE49-F238E27FC236}">
                <a16:creationId xmlns:a16="http://schemas.microsoft.com/office/drawing/2014/main" id="{F7520F90-3364-466B-BAFE-C201355FFEE1}"/>
              </a:ext>
            </a:extLst>
          </p:cNvPr>
          <p:cNvSpPr/>
          <p:nvPr/>
        </p:nvSpPr>
        <p:spPr>
          <a:xfrm rot="7555753">
            <a:off x="5876710" y="3558496"/>
            <a:ext cx="1176033" cy="117603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spTree>
    <p:extLst>
      <p:ext uri="{BB962C8B-B14F-4D97-AF65-F5344CB8AC3E}">
        <p14:creationId xmlns:p14="http://schemas.microsoft.com/office/powerpoint/2010/main" val="41620851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363DF3B-F452-4F9A-91E8-6643BA7F95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12" name="图片 11">
            <a:extLst>
              <a:ext uri="{FF2B5EF4-FFF2-40B4-BE49-F238E27FC236}">
                <a16:creationId xmlns:a16="http://schemas.microsoft.com/office/drawing/2014/main" id="{41C4831F-CA19-41C0-B81A-4071ACA4B050}"/>
              </a:ext>
            </a:extLst>
          </p:cNvPr>
          <p:cNvPicPr>
            <a:picLocks noChangeAspect="1"/>
          </p:cNvPicPr>
          <p:nvPr/>
        </p:nvPicPr>
        <p:blipFill>
          <a:blip r:embed="rId4"/>
          <a:stretch>
            <a:fillRect/>
          </a:stretch>
        </p:blipFill>
        <p:spPr>
          <a:xfrm>
            <a:off x="6410582" y="415945"/>
            <a:ext cx="6041660" cy="3566469"/>
          </a:xfrm>
          <a:prstGeom prst="rect">
            <a:avLst/>
          </a:prstGeom>
        </p:spPr>
      </p:pic>
      <p:sp>
        <p:nvSpPr>
          <p:cNvPr id="56" name="椭圆 55">
            <a:extLst>
              <a:ext uri="{FF2B5EF4-FFF2-40B4-BE49-F238E27FC236}">
                <a16:creationId xmlns:a16="http://schemas.microsoft.com/office/drawing/2014/main" id="{6E52F63F-AD5F-4947-A394-771B2AD44134}"/>
              </a:ext>
            </a:extLst>
          </p:cNvPr>
          <p:cNvSpPr/>
          <p:nvPr/>
        </p:nvSpPr>
        <p:spPr>
          <a:xfrm rot="17840070">
            <a:off x="4347442" y="1986590"/>
            <a:ext cx="3153948" cy="3153944"/>
          </a:xfrm>
          <a:prstGeom prst="ellipse">
            <a:avLst/>
          </a:prstGeom>
          <a:gradFill>
            <a:gsLst>
              <a:gs pos="100000">
                <a:srgbClr val="548235">
                  <a:alpha val="3000"/>
                </a:srgbClr>
              </a:gs>
              <a:gs pos="0">
                <a:srgbClr val="006835">
                  <a:alpha val="2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3289240"/>
          </a:xfrm>
          <a:prstGeom prst="rect">
            <a:avLst/>
          </a:prstGeom>
        </p:spPr>
      </p:pic>
      <p:grpSp>
        <p:nvGrpSpPr>
          <p:cNvPr id="48" name="组合 47">
            <a:extLst>
              <a:ext uri="{FF2B5EF4-FFF2-40B4-BE49-F238E27FC236}">
                <a16:creationId xmlns:a16="http://schemas.microsoft.com/office/drawing/2014/main" id="{71E01085-DF6E-40EE-B5EA-4A5860E7A958}"/>
              </a:ext>
            </a:extLst>
          </p:cNvPr>
          <p:cNvGrpSpPr/>
          <p:nvPr/>
        </p:nvGrpSpPr>
        <p:grpSpPr>
          <a:xfrm>
            <a:off x="3254980" y="0"/>
            <a:ext cx="4579056" cy="5499240"/>
            <a:chOff x="-974120" y="0"/>
            <a:chExt cx="4579056" cy="5499240"/>
          </a:xfrm>
        </p:grpSpPr>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sp>
        <p:nvSpPr>
          <p:cNvPr id="52" name="文本框 51">
            <a:extLst>
              <a:ext uri="{FF2B5EF4-FFF2-40B4-BE49-F238E27FC236}">
                <a16:creationId xmlns:a16="http://schemas.microsoft.com/office/drawing/2014/main" id="{75676785-DB9F-41C7-8421-D3E42C4E2E7E}"/>
              </a:ext>
            </a:extLst>
          </p:cNvPr>
          <p:cNvSpPr txBox="1"/>
          <p:nvPr/>
        </p:nvSpPr>
        <p:spPr>
          <a:xfrm>
            <a:off x="4014800" y="3284293"/>
            <a:ext cx="3819236" cy="584775"/>
          </a:xfrm>
          <a:prstGeom prst="rect">
            <a:avLst/>
          </a:prstGeom>
          <a:solidFill>
            <a:schemeClr val="bg1"/>
          </a:solidFill>
        </p:spPr>
        <p:txBody>
          <a:bodyPr wrap="square" rtlCol="0">
            <a:spAutoFit/>
          </a:bodyPr>
          <a:lstStyle/>
          <a:p>
            <a:pPr algn="ctr"/>
            <a:r>
              <a:rPr lang="zh-CN" altLang="en-US" sz="3200" b="1" dirty="0">
                <a:cs typeface="+mn-ea"/>
                <a:sym typeface="+mn-lt"/>
              </a:rPr>
              <a:t>清明节发展历史</a:t>
            </a:r>
          </a:p>
        </p:txBody>
      </p:sp>
      <p:grpSp>
        <p:nvGrpSpPr>
          <p:cNvPr id="2" name="组合 1">
            <a:extLst>
              <a:ext uri="{FF2B5EF4-FFF2-40B4-BE49-F238E27FC236}">
                <a16:creationId xmlns:a16="http://schemas.microsoft.com/office/drawing/2014/main" id="{626AC370-F84D-43F2-A2AA-BC11747B1E1B}"/>
              </a:ext>
            </a:extLst>
          </p:cNvPr>
          <p:cNvGrpSpPr/>
          <p:nvPr/>
        </p:nvGrpSpPr>
        <p:grpSpPr>
          <a:xfrm>
            <a:off x="6916344" y="1690515"/>
            <a:ext cx="1116982" cy="1116982"/>
            <a:chOff x="6048172" y="1396435"/>
            <a:chExt cx="1116982" cy="1116982"/>
          </a:xfrm>
        </p:grpSpPr>
        <p:sp>
          <p:nvSpPr>
            <p:cNvPr id="57" name="椭圆 56">
              <a:extLst>
                <a:ext uri="{FF2B5EF4-FFF2-40B4-BE49-F238E27FC236}">
                  <a16:creationId xmlns:a16="http://schemas.microsoft.com/office/drawing/2014/main" id="{817F07D4-E8B9-41EA-9553-BFC2EC0F30D5}"/>
                </a:ext>
              </a:extLst>
            </p:cNvPr>
            <p:cNvSpPr/>
            <p:nvPr/>
          </p:nvSpPr>
          <p:spPr>
            <a:xfrm rot="17840070">
              <a:off x="6048172" y="1396435"/>
              <a:ext cx="1116982" cy="1116982"/>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2C0AF172-9E1F-4729-9CF2-805CF9362D6F}"/>
                </a:ext>
              </a:extLst>
            </p:cNvPr>
            <p:cNvSpPr txBox="1"/>
            <p:nvPr/>
          </p:nvSpPr>
          <p:spPr>
            <a:xfrm>
              <a:off x="6328273" y="1500428"/>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45" name="图片 44">
            <a:extLst>
              <a:ext uri="{FF2B5EF4-FFF2-40B4-BE49-F238E27FC236}">
                <a16:creationId xmlns:a16="http://schemas.microsoft.com/office/drawing/2014/main" id="{427EF89E-A6B1-446F-BE8B-57F39D57ED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52296" y="439386"/>
            <a:ext cx="1652975" cy="2008036"/>
          </a:xfrm>
          <a:prstGeom prst="rect">
            <a:avLst/>
          </a:prstGeom>
        </p:spPr>
      </p:pic>
      <p:sp>
        <p:nvSpPr>
          <p:cNvPr id="51" name="椭圆 50">
            <a:extLst>
              <a:ext uri="{FF2B5EF4-FFF2-40B4-BE49-F238E27FC236}">
                <a16:creationId xmlns:a16="http://schemas.microsoft.com/office/drawing/2014/main" id="{1BDCB1B9-0061-4F48-89DB-4F1EF8231634}"/>
              </a:ext>
            </a:extLst>
          </p:cNvPr>
          <p:cNvSpPr/>
          <p:nvPr/>
        </p:nvSpPr>
        <p:spPr>
          <a:xfrm rot="17840070">
            <a:off x="2813108" y="1511349"/>
            <a:ext cx="878145" cy="878144"/>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B374D197-C561-4AF1-ABE3-5784FB0BB13F}"/>
              </a:ext>
            </a:extLst>
          </p:cNvPr>
          <p:cNvSpPr/>
          <p:nvPr/>
        </p:nvSpPr>
        <p:spPr>
          <a:xfrm rot="17840070">
            <a:off x="8601823" y="3219991"/>
            <a:ext cx="366336" cy="366336"/>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B8DCC33-0D70-4734-80EB-E042AF50DD0F}"/>
              </a:ext>
            </a:extLst>
          </p:cNvPr>
          <p:cNvSpPr/>
          <p:nvPr/>
        </p:nvSpPr>
        <p:spPr>
          <a:xfrm rot="17840070">
            <a:off x="4118865" y="4193123"/>
            <a:ext cx="1408592" cy="1408590"/>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67130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C56CFE9-5CFF-41EA-959C-D413E1CE9023}"/>
              </a:ext>
            </a:extLst>
          </p:cNvPr>
          <p:cNvSpPr/>
          <p:nvPr/>
        </p:nvSpPr>
        <p:spPr>
          <a:xfrm>
            <a:off x="1423764" y="1598133"/>
            <a:ext cx="4288353" cy="369332"/>
          </a:xfrm>
          <a:prstGeom prst="rect">
            <a:avLst/>
          </a:prstGeom>
        </p:spPr>
        <p:txBody>
          <a:bodyPr wrap="none">
            <a:spAutoFit/>
          </a:bodyPr>
          <a:lstStyle/>
          <a:p>
            <a:r>
              <a:rPr lang="zh-CN" altLang="en-US" b="1" dirty="0">
                <a:cs typeface="+mn-ea"/>
                <a:sym typeface="+mn-lt"/>
              </a:rPr>
              <a:t>融合寒食节习俗</a:t>
            </a:r>
            <a:r>
              <a:rPr lang="en-US" altLang="zh-CN" b="1" dirty="0">
                <a:cs typeface="+mn-ea"/>
                <a:sym typeface="+mn-lt"/>
              </a:rPr>
              <a:t>——</a:t>
            </a:r>
            <a:r>
              <a:rPr lang="zh-CN" altLang="en-US" b="1" dirty="0">
                <a:cs typeface="+mn-ea"/>
                <a:sym typeface="+mn-lt"/>
              </a:rPr>
              <a:t>禁火冷食和祭扫坟墓</a:t>
            </a:r>
          </a:p>
        </p:txBody>
      </p:sp>
      <p:sp>
        <p:nvSpPr>
          <p:cNvPr id="21" name="矩形 20">
            <a:extLst>
              <a:ext uri="{FF2B5EF4-FFF2-40B4-BE49-F238E27FC236}">
                <a16:creationId xmlns:a16="http://schemas.microsoft.com/office/drawing/2014/main" id="{3D19753A-B049-4D51-BC4A-DF717FAE3EEB}"/>
              </a:ext>
            </a:extLst>
          </p:cNvPr>
          <p:cNvSpPr/>
          <p:nvPr/>
        </p:nvSpPr>
        <p:spPr>
          <a:xfrm>
            <a:off x="1442354" y="2134023"/>
            <a:ext cx="6952345" cy="798488"/>
          </a:xfrm>
          <a:prstGeom prst="rect">
            <a:avLst/>
          </a:prstGeom>
        </p:spPr>
        <p:txBody>
          <a:bodyPr wrap="square">
            <a:spAutoFit/>
          </a:bodyPr>
          <a:lstStyle/>
          <a:p>
            <a:pPr>
              <a:lnSpc>
                <a:spcPct val="150000"/>
              </a:lnSpc>
            </a:pPr>
            <a:r>
              <a:rPr lang="zh-CN" altLang="en-US" sz="1600" dirty="0">
                <a:cs typeface="+mn-ea"/>
                <a:sym typeface="+mn-lt"/>
              </a:rPr>
              <a:t>清明最早只是一种节气的名称，其变成纪念祖先的节日与寒食节有关。从历史的实际来看，禁火冷食主要反映了中国古人改火习俗的遗迹。</a:t>
            </a:r>
          </a:p>
        </p:txBody>
      </p:sp>
      <p:sp>
        <p:nvSpPr>
          <p:cNvPr id="22" name="矩形 21">
            <a:extLst>
              <a:ext uri="{FF2B5EF4-FFF2-40B4-BE49-F238E27FC236}">
                <a16:creationId xmlns:a16="http://schemas.microsoft.com/office/drawing/2014/main" id="{3624C17C-9AD9-4E99-ACE6-2D731F7FA2CB}"/>
              </a:ext>
            </a:extLst>
          </p:cNvPr>
          <p:cNvSpPr/>
          <p:nvPr/>
        </p:nvSpPr>
        <p:spPr>
          <a:xfrm>
            <a:off x="1423765" y="3158421"/>
            <a:ext cx="6074316" cy="1903470"/>
          </a:xfrm>
          <a:prstGeom prst="rect">
            <a:avLst/>
          </a:prstGeom>
        </p:spPr>
        <p:txBody>
          <a:bodyPr wrap="square">
            <a:spAutoFit/>
          </a:bodyPr>
          <a:lstStyle/>
          <a:p>
            <a:pPr>
              <a:lnSpc>
                <a:spcPct val="150000"/>
              </a:lnSpc>
            </a:pPr>
            <a:r>
              <a:rPr lang="zh-CN" altLang="en-US" sz="1600" dirty="0">
                <a:cs typeface="+mn-ea"/>
                <a:sym typeface="+mn-lt"/>
              </a:rPr>
              <a:t>原始社会，先民们钻木取火，火种来之不易，取火的树种往往因季节变化而不断变换，因此，改火与换取新火是古人生活中的一件大事。春三月正值改火的时节，人们在新火未到之时，要禁止生火。汉代称寒食节为禁烟节，因为这天百姓人家不得举火，到了晚上才由宫中点燃烛火，并将火种传至贵戚重臣家中。</a:t>
            </a:r>
          </a:p>
        </p:txBody>
      </p:sp>
      <p:grpSp>
        <p:nvGrpSpPr>
          <p:cNvPr id="7" name="组合 6">
            <a:extLst>
              <a:ext uri="{FF2B5EF4-FFF2-40B4-BE49-F238E27FC236}">
                <a16:creationId xmlns:a16="http://schemas.microsoft.com/office/drawing/2014/main" id="{DD1E5CCB-992A-42DA-A851-30C6368A25D1}"/>
              </a:ext>
            </a:extLst>
          </p:cNvPr>
          <p:cNvGrpSpPr/>
          <p:nvPr/>
        </p:nvGrpSpPr>
        <p:grpSpPr>
          <a:xfrm>
            <a:off x="1306990" y="205123"/>
            <a:ext cx="3813650" cy="1031964"/>
            <a:chOff x="1306990" y="205123"/>
            <a:chExt cx="3813650" cy="1031964"/>
          </a:xfrm>
        </p:grpSpPr>
        <p:sp>
          <p:nvSpPr>
            <p:cNvPr id="13" name="文本框 12">
              <a:extLst>
                <a:ext uri="{FF2B5EF4-FFF2-40B4-BE49-F238E27FC236}">
                  <a16:creationId xmlns:a16="http://schemas.microsoft.com/office/drawing/2014/main" id="{90201F68-4D89-4F95-8E39-8B5559363F7C}"/>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15" name="组合 14">
              <a:extLst>
                <a:ext uri="{FF2B5EF4-FFF2-40B4-BE49-F238E27FC236}">
                  <a16:creationId xmlns:a16="http://schemas.microsoft.com/office/drawing/2014/main" id="{DC227FE2-61FF-48A0-A7BC-40070DF2E1F3}"/>
                </a:ext>
              </a:extLst>
            </p:cNvPr>
            <p:cNvGrpSpPr/>
            <p:nvPr/>
          </p:nvGrpSpPr>
          <p:grpSpPr>
            <a:xfrm>
              <a:off x="1306990" y="313757"/>
              <a:ext cx="685820" cy="923330"/>
              <a:chOff x="6171235" y="1212940"/>
              <a:chExt cx="685820" cy="923330"/>
            </a:xfrm>
          </p:grpSpPr>
          <p:sp>
            <p:nvSpPr>
              <p:cNvPr id="16" name="椭圆 15">
                <a:extLst>
                  <a:ext uri="{FF2B5EF4-FFF2-40B4-BE49-F238E27FC236}">
                    <a16:creationId xmlns:a16="http://schemas.microsoft.com/office/drawing/2014/main" id="{6157621F-1858-4EEF-B8E2-2DFAE60A2713}"/>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DCA05FDD-49B8-45EE-AB88-D73EF4AD848A}"/>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20" name="椭圆 19">
              <a:extLst>
                <a:ext uri="{FF2B5EF4-FFF2-40B4-BE49-F238E27FC236}">
                  <a16:creationId xmlns:a16="http://schemas.microsoft.com/office/drawing/2014/main" id="{22F82B49-DD63-473E-8FE5-A67E4265518C}"/>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a16="http://schemas.microsoft.com/office/drawing/2014/main" id="{792BACF8-C131-4366-8490-76699F3CC6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71481" y="2218029"/>
            <a:ext cx="3519034" cy="3414921"/>
          </a:xfrm>
          <a:prstGeom prst="rect">
            <a:avLst/>
          </a:prstGeom>
        </p:spPr>
      </p:pic>
    </p:spTree>
    <p:extLst>
      <p:ext uri="{BB962C8B-B14F-4D97-AF65-F5344CB8AC3E}">
        <p14:creationId xmlns:p14="http://schemas.microsoft.com/office/powerpoint/2010/main" val="315707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28BE586A-3CC0-4725-B0E5-9798BEF78DFF}"/>
              </a:ext>
            </a:extLst>
          </p:cNvPr>
          <p:cNvSpPr/>
          <p:nvPr/>
        </p:nvSpPr>
        <p:spPr>
          <a:xfrm>
            <a:off x="1431502" y="2283009"/>
            <a:ext cx="6159469" cy="2554545"/>
          </a:xfrm>
          <a:prstGeom prst="rect">
            <a:avLst/>
          </a:prstGeom>
        </p:spPr>
        <p:txBody>
          <a:bodyPr vert="horz" wrap="square">
            <a:spAutoFit/>
          </a:bodyPr>
          <a:lstStyle/>
          <a:p>
            <a:pPr>
              <a:lnSpc>
                <a:spcPct val="200000"/>
              </a:lnSpc>
            </a:pPr>
            <a:r>
              <a:rPr lang="zh-CN" altLang="en-US" sz="1600" dirty="0">
                <a:cs typeface="+mn-ea"/>
                <a:sym typeface="+mn-lt"/>
              </a:rPr>
              <a:t>寒食节期间的习俗，主要有禁火冷食和祭扫坟墓。中国古人对祭祀祖先十分重视。上古时候，家中有人去世时，只挖墓坑安葬，不筑坟丘标志，祭祀主要在宗庙进行。后来在挖墓坑时还筑起坟丘，将祭祖安排在墓地，便有了物质上的依托。战国时期，墓祭之风逐渐浓厚起来。</a:t>
            </a:r>
          </a:p>
        </p:txBody>
      </p:sp>
      <p:grpSp>
        <p:nvGrpSpPr>
          <p:cNvPr id="2" name="组合 1">
            <a:extLst>
              <a:ext uri="{FF2B5EF4-FFF2-40B4-BE49-F238E27FC236}">
                <a16:creationId xmlns:a16="http://schemas.microsoft.com/office/drawing/2014/main" id="{ED05DD9B-9D0B-4C72-AA3E-53C1A2E34799}"/>
              </a:ext>
            </a:extLst>
          </p:cNvPr>
          <p:cNvGrpSpPr/>
          <p:nvPr/>
        </p:nvGrpSpPr>
        <p:grpSpPr>
          <a:xfrm rot="21088050">
            <a:off x="6613658" y="-209772"/>
            <a:ext cx="4428202" cy="7308262"/>
            <a:chOff x="10240756" y="2543418"/>
            <a:chExt cx="2250757" cy="4307489"/>
          </a:xfrm>
        </p:grpSpPr>
        <p:pic>
          <p:nvPicPr>
            <p:cNvPr id="6" name="图片 5">
              <a:extLst>
                <a:ext uri="{FF2B5EF4-FFF2-40B4-BE49-F238E27FC236}">
                  <a16:creationId xmlns:a16="http://schemas.microsoft.com/office/drawing/2014/main" id="{3EF3C781-1813-46CE-81AA-AB40AEBA776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240756" y="2543418"/>
              <a:ext cx="1947386" cy="2781980"/>
            </a:xfrm>
            <a:prstGeom prst="rect">
              <a:avLst/>
            </a:prstGeom>
          </p:spPr>
        </p:pic>
        <p:pic>
          <p:nvPicPr>
            <p:cNvPr id="7" name="图片 6">
              <a:extLst>
                <a:ext uri="{FF2B5EF4-FFF2-40B4-BE49-F238E27FC236}">
                  <a16:creationId xmlns:a16="http://schemas.microsoft.com/office/drawing/2014/main" id="{CA4A499E-4D21-4D4A-BCD4-493E766806C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960120" y="2949266"/>
              <a:ext cx="1531393" cy="3901641"/>
            </a:xfrm>
            <a:prstGeom prst="rect">
              <a:avLst/>
            </a:prstGeom>
          </p:spPr>
        </p:pic>
      </p:grpSp>
      <p:grpSp>
        <p:nvGrpSpPr>
          <p:cNvPr id="8" name="组合 7">
            <a:extLst>
              <a:ext uri="{FF2B5EF4-FFF2-40B4-BE49-F238E27FC236}">
                <a16:creationId xmlns:a16="http://schemas.microsoft.com/office/drawing/2014/main" id="{B5F6DB7B-ABF8-41C1-B6C5-FD9BF9B37CE5}"/>
              </a:ext>
            </a:extLst>
          </p:cNvPr>
          <p:cNvGrpSpPr/>
          <p:nvPr/>
        </p:nvGrpSpPr>
        <p:grpSpPr>
          <a:xfrm>
            <a:off x="1306990" y="205123"/>
            <a:ext cx="3813650" cy="1031964"/>
            <a:chOff x="1306990" y="205123"/>
            <a:chExt cx="3813650" cy="1031964"/>
          </a:xfrm>
        </p:grpSpPr>
        <p:sp>
          <p:nvSpPr>
            <p:cNvPr id="9" name="文本框 8">
              <a:extLst>
                <a:ext uri="{FF2B5EF4-FFF2-40B4-BE49-F238E27FC236}">
                  <a16:creationId xmlns:a16="http://schemas.microsoft.com/office/drawing/2014/main" id="{25BA1CFE-F03D-4A46-8F6A-D5EF04A86E8C}"/>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11" name="组合 10">
              <a:extLst>
                <a:ext uri="{FF2B5EF4-FFF2-40B4-BE49-F238E27FC236}">
                  <a16:creationId xmlns:a16="http://schemas.microsoft.com/office/drawing/2014/main" id="{096F4D22-7B10-47EF-AF40-10F7DC81FF5E}"/>
                </a:ext>
              </a:extLst>
            </p:cNvPr>
            <p:cNvGrpSpPr/>
            <p:nvPr/>
          </p:nvGrpSpPr>
          <p:grpSpPr>
            <a:xfrm>
              <a:off x="1306990" y="313757"/>
              <a:ext cx="685820" cy="923330"/>
              <a:chOff x="6171235" y="1212940"/>
              <a:chExt cx="685820" cy="923330"/>
            </a:xfrm>
          </p:grpSpPr>
          <p:sp>
            <p:nvSpPr>
              <p:cNvPr id="13" name="椭圆 12">
                <a:extLst>
                  <a:ext uri="{FF2B5EF4-FFF2-40B4-BE49-F238E27FC236}">
                    <a16:creationId xmlns:a16="http://schemas.microsoft.com/office/drawing/2014/main" id="{BDAA25BC-426F-488F-B6B1-A5E7C4E9FDB3}"/>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08032794-242F-456B-8AED-E1DD621796E8}"/>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12" name="椭圆 11">
              <a:extLst>
                <a:ext uri="{FF2B5EF4-FFF2-40B4-BE49-F238E27FC236}">
                  <a16:creationId xmlns:a16="http://schemas.microsoft.com/office/drawing/2014/main" id="{ADA8331E-1A62-4C34-830B-75D1B34B15C4}"/>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524176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099B6C8-CC9E-47F5-A23D-1FD58067547A}"/>
              </a:ext>
            </a:extLst>
          </p:cNvPr>
          <p:cNvPicPr>
            <a:picLocks noChangeAspect="1"/>
          </p:cNvPicPr>
          <p:nvPr/>
        </p:nvPicPr>
        <p:blipFill>
          <a:blip r:embed="rId3"/>
          <a:stretch>
            <a:fillRect/>
          </a:stretch>
        </p:blipFill>
        <p:spPr>
          <a:xfrm>
            <a:off x="4065307" y="2241683"/>
            <a:ext cx="3571435" cy="2743276"/>
          </a:xfrm>
          <a:prstGeom prst="rect">
            <a:avLst/>
          </a:prstGeom>
        </p:spPr>
      </p:pic>
      <p:sp>
        <p:nvSpPr>
          <p:cNvPr id="3" name="矩形 2">
            <a:extLst>
              <a:ext uri="{FF2B5EF4-FFF2-40B4-BE49-F238E27FC236}">
                <a16:creationId xmlns:a16="http://schemas.microsoft.com/office/drawing/2014/main" id="{96AAFD2E-B51E-4755-B0BB-3F3972382C5F}"/>
              </a:ext>
            </a:extLst>
          </p:cNvPr>
          <p:cNvSpPr/>
          <p:nvPr/>
        </p:nvSpPr>
        <p:spPr>
          <a:xfrm>
            <a:off x="1524001" y="2683692"/>
            <a:ext cx="2757714" cy="1534138"/>
          </a:xfrm>
          <a:prstGeom prst="rect">
            <a:avLst/>
          </a:prstGeom>
        </p:spPr>
        <p:txBody>
          <a:bodyPr wrap="square">
            <a:spAutoFit/>
          </a:bodyPr>
          <a:lstStyle/>
          <a:p>
            <a:pPr>
              <a:lnSpc>
                <a:spcPct val="150000"/>
              </a:lnSpc>
            </a:pPr>
            <a:r>
              <a:rPr lang="zh-CN" altLang="en-US" sz="1600" dirty="0">
                <a:cs typeface="+mn-ea"/>
                <a:sym typeface="+mn-lt"/>
              </a:rPr>
              <a:t>秦汉时代，祭扫坟墓的风气更盛。据</a:t>
            </a:r>
            <a:r>
              <a:rPr lang="en-US" altLang="zh-CN" sz="1600" dirty="0">
                <a:cs typeface="+mn-ea"/>
                <a:sym typeface="+mn-lt"/>
              </a:rPr>
              <a:t>《</a:t>
            </a:r>
            <a:r>
              <a:rPr lang="zh-CN" altLang="en-US" sz="1600" dirty="0">
                <a:cs typeface="+mn-ea"/>
                <a:sym typeface="+mn-lt"/>
              </a:rPr>
              <a:t>汉书</a:t>
            </a:r>
            <a:r>
              <a:rPr lang="en-US" altLang="zh-CN" sz="1600" dirty="0">
                <a:cs typeface="+mn-ea"/>
                <a:sym typeface="+mn-lt"/>
              </a:rPr>
              <a:t>》</a:t>
            </a:r>
            <a:r>
              <a:rPr lang="zh-CN" altLang="en-US" sz="1600" dirty="0">
                <a:cs typeface="+mn-ea"/>
                <a:sym typeface="+mn-lt"/>
              </a:rPr>
              <a:t>记载，大臣严延年即使离京千里，也要定期还乡祭扫墓地。</a:t>
            </a:r>
          </a:p>
        </p:txBody>
      </p:sp>
      <p:sp>
        <p:nvSpPr>
          <p:cNvPr id="2" name="矩形 1">
            <a:extLst>
              <a:ext uri="{FF2B5EF4-FFF2-40B4-BE49-F238E27FC236}">
                <a16:creationId xmlns:a16="http://schemas.microsoft.com/office/drawing/2014/main" id="{2F6B49B5-39D7-415D-A8C4-6C0DA18D4869}"/>
              </a:ext>
            </a:extLst>
          </p:cNvPr>
          <p:cNvSpPr/>
          <p:nvPr/>
        </p:nvSpPr>
        <p:spPr>
          <a:xfrm>
            <a:off x="6801862" y="4254573"/>
            <a:ext cx="3571435" cy="1534138"/>
          </a:xfrm>
          <a:prstGeom prst="rect">
            <a:avLst/>
          </a:prstGeom>
        </p:spPr>
        <p:txBody>
          <a:bodyPr wrap="square">
            <a:spAutoFit/>
          </a:bodyPr>
          <a:lstStyle/>
          <a:p>
            <a:pPr>
              <a:lnSpc>
                <a:spcPct val="150000"/>
              </a:lnSpc>
            </a:pPr>
            <a:r>
              <a:rPr lang="zh-CN" altLang="en-US" sz="1600" dirty="0">
                <a:cs typeface="+mn-ea"/>
                <a:sym typeface="+mn-lt"/>
              </a:rPr>
              <a:t>在唐代，不论士人还是平民，都将寒食节扫墓视为返本追宗的仪节，由于清明距寒食节很近，人们还常常将扫墓延至清明。</a:t>
            </a:r>
          </a:p>
        </p:txBody>
      </p:sp>
      <p:sp>
        <p:nvSpPr>
          <p:cNvPr id="7" name="矩形 6">
            <a:extLst>
              <a:ext uri="{FF2B5EF4-FFF2-40B4-BE49-F238E27FC236}">
                <a16:creationId xmlns:a16="http://schemas.microsoft.com/office/drawing/2014/main" id="{E3113B7A-A346-4067-98A2-8117A0CEE307}"/>
              </a:ext>
            </a:extLst>
          </p:cNvPr>
          <p:cNvSpPr/>
          <p:nvPr/>
        </p:nvSpPr>
        <p:spPr>
          <a:xfrm>
            <a:off x="7675758" y="1259174"/>
            <a:ext cx="3065267" cy="1903470"/>
          </a:xfrm>
          <a:prstGeom prst="rect">
            <a:avLst/>
          </a:prstGeom>
        </p:spPr>
        <p:txBody>
          <a:bodyPr wrap="square">
            <a:spAutoFit/>
          </a:bodyPr>
          <a:lstStyle/>
          <a:p>
            <a:pPr>
              <a:lnSpc>
                <a:spcPct val="150000"/>
              </a:lnSpc>
            </a:pPr>
            <a:r>
              <a:rPr lang="zh-CN" altLang="en-US" sz="1600" dirty="0">
                <a:cs typeface="+mn-ea"/>
                <a:sym typeface="+mn-lt"/>
              </a:rPr>
              <a:t>诗人们的作品，也往往是寒食、清明并提，如韦应物有诗句说：“清明寒食好，春园百卉开。”白居易也有诗句说：“乌啼鹊噪昏乔木，清明寒食谁家哭。”</a:t>
            </a:r>
          </a:p>
        </p:txBody>
      </p:sp>
      <p:pic>
        <p:nvPicPr>
          <p:cNvPr id="8" name="图片 7">
            <a:extLst>
              <a:ext uri="{FF2B5EF4-FFF2-40B4-BE49-F238E27FC236}">
                <a16:creationId xmlns:a16="http://schemas.microsoft.com/office/drawing/2014/main" id="{D402E675-B85F-4F1F-9E30-3A0942BE38B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748641" y="1311941"/>
            <a:ext cx="1803542" cy="893059"/>
          </a:xfrm>
          <a:prstGeom prst="rect">
            <a:avLst/>
          </a:prstGeom>
        </p:spPr>
      </p:pic>
      <p:grpSp>
        <p:nvGrpSpPr>
          <p:cNvPr id="9" name="组合 8">
            <a:extLst>
              <a:ext uri="{FF2B5EF4-FFF2-40B4-BE49-F238E27FC236}">
                <a16:creationId xmlns:a16="http://schemas.microsoft.com/office/drawing/2014/main" id="{473DA0FC-0A7F-4FBF-B07A-CD160A4058FD}"/>
              </a:ext>
            </a:extLst>
          </p:cNvPr>
          <p:cNvGrpSpPr/>
          <p:nvPr/>
        </p:nvGrpSpPr>
        <p:grpSpPr>
          <a:xfrm>
            <a:off x="1306990" y="205123"/>
            <a:ext cx="3813650" cy="1031964"/>
            <a:chOff x="1306990" y="205123"/>
            <a:chExt cx="3813650" cy="1031964"/>
          </a:xfrm>
        </p:grpSpPr>
        <p:sp>
          <p:nvSpPr>
            <p:cNvPr id="10" name="文本框 9">
              <a:extLst>
                <a:ext uri="{FF2B5EF4-FFF2-40B4-BE49-F238E27FC236}">
                  <a16:creationId xmlns:a16="http://schemas.microsoft.com/office/drawing/2014/main" id="{5F4330B9-9735-48E6-B6D7-CB7D43BBF73E}"/>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11" name="组合 10">
              <a:extLst>
                <a:ext uri="{FF2B5EF4-FFF2-40B4-BE49-F238E27FC236}">
                  <a16:creationId xmlns:a16="http://schemas.microsoft.com/office/drawing/2014/main" id="{809572A0-3B16-4694-B616-2CCFE66FE4C6}"/>
                </a:ext>
              </a:extLst>
            </p:cNvPr>
            <p:cNvGrpSpPr/>
            <p:nvPr/>
          </p:nvGrpSpPr>
          <p:grpSpPr>
            <a:xfrm>
              <a:off x="1306990" y="313757"/>
              <a:ext cx="685820" cy="923330"/>
              <a:chOff x="6171235" y="1212940"/>
              <a:chExt cx="685820" cy="923330"/>
            </a:xfrm>
          </p:grpSpPr>
          <p:sp>
            <p:nvSpPr>
              <p:cNvPr id="13" name="椭圆 12">
                <a:extLst>
                  <a:ext uri="{FF2B5EF4-FFF2-40B4-BE49-F238E27FC236}">
                    <a16:creationId xmlns:a16="http://schemas.microsoft.com/office/drawing/2014/main" id="{13283473-5CF0-4CD5-946D-9A28ED9464AB}"/>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B0279DD1-311E-4F23-8326-F36429F970A7}"/>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12" name="椭圆 11">
              <a:extLst>
                <a:ext uri="{FF2B5EF4-FFF2-40B4-BE49-F238E27FC236}">
                  <a16:creationId xmlns:a16="http://schemas.microsoft.com/office/drawing/2014/main" id="{F731C941-F7EA-49BA-8E68-D1A64E681E30}"/>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943880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8B400A0-7501-4DDB-B57D-504E212D3A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26446" y="0"/>
            <a:ext cx="7085610" cy="6858000"/>
          </a:xfrm>
          <a:prstGeom prst="rect">
            <a:avLst/>
          </a:prstGeom>
        </p:spPr>
      </p:pic>
      <p:sp>
        <p:nvSpPr>
          <p:cNvPr id="7" name="矩形 6">
            <a:extLst>
              <a:ext uri="{FF2B5EF4-FFF2-40B4-BE49-F238E27FC236}">
                <a16:creationId xmlns:a16="http://schemas.microsoft.com/office/drawing/2014/main" id="{48D9297C-B4CC-4390-B146-B48D5829365A}"/>
              </a:ext>
            </a:extLst>
          </p:cNvPr>
          <p:cNvSpPr/>
          <p:nvPr/>
        </p:nvSpPr>
        <p:spPr>
          <a:xfrm>
            <a:off x="1450407" y="2311241"/>
            <a:ext cx="5250438" cy="795474"/>
          </a:xfrm>
          <a:prstGeom prst="rect">
            <a:avLst/>
          </a:prstGeom>
        </p:spPr>
        <p:txBody>
          <a:bodyPr wrap="square">
            <a:spAutoFit/>
          </a:bodyPr>
          <a:lstStyle/>
          <a:p>
            <a:pPr>
              <a:lnSpc>
                <a:spcPct val="150000"/>
              </a:lnSpc>
            </a:pPr>
            <a:r>
              <a:rPr lang="zh-CN" altLang="en-US" sz="1600" dirty="0">
                <a:cs typeface="+mn-ea"/>
                <a:sym typeface="+mn-lt"/>
              </a:rPr>
              <a:t>宋元时期，清明节逐渐由附属于寒食节的地位，上升到取代寒食节的地位。</a:t>
            </a:r>
          </a:p>
        </p:txBody>
      </p:sp>
      <p:sp>
        <p:nvSpPr>
          <p:cNvPr id="6" name="矩形 5">
            <a:extLst>
              <a:ext uri="{FF2B5EF4-FFF2-40B4-BE49-F238E27FC236}">
                <a16:creationId xmlns:a16="http://schemas.microsoft.com/office/drawing/2014/main" id="{E0B9F708-BA8C-4900-AE0F-BF60C733CD06}"/>
              </a:ext>
            </a:extLst>
          </p:cNvPr>
          <p:cNvSpPr/>
          <p:nvPr/>
        </p:nvSpPr>
        <p:spPr>
          <a:xfrm>
            <a:off x="1450407" y="3538563"/>
            <a:ext cx="3310279" cy="1534138"/>
          </a:xfrm>
          <a:prstGeom prst="rect">
            <a:avLst/>
          </a:prstGeom>
        </p:spPr>
        <p:txBody>
          <a:bodyPr wrap="square">
            <a:spAutoFit/>
          </a:bodyPr>
          <a:lstStyle/>
          <a:p>
            <a:pPr>
              <a:lnSpc>
                <a:spcPct val="150000"/>
              </a:lnSpc>
            </a:pPr>
            <a:r>
              <a:rPr lang="zh-CN" altLang="en-US" sz="1600" dirty="0">
                <a:cs typeface="+mn-ea"/>
                <a:sym typeface="+mn-lt"/>
              </a:rPr>
              <a:t>这不仅表上坟扫墓等仪式多在清明举行，就连寒食节原有的风俗活动如冷食、蹴鞠、荡秋千等，也都被清明节收归所有了。</a:t>
            </a:r>
          </a:p>
        </p:txBody>
      </p:sp>
      <p:pic>
        <p:nvPicPr>
          <p:cNvPr id="10" name="图片 9">
            <a:extLst>
              <a:ext uri="{FF2B5EF4-FFF2-40B4-BE49-F238E27FC236}">
                <a16:creationId xmlns:a16="http://schemas.microsoft.com/office/drawing/2014/main" id="{A59CBB9A-9A0A-4DB7-952F-484A9FC9E3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19775" y="5056626"/>
            <a:ext cx="1905712" cy="849323"/>
          </a:xfrm>
          <a:prstGeom prst="rect">
            <a:avLst/>
          </a:prstGeom>
        </p:spPr>
      </p:pic>
      <p:pic>
        <p:nvPicPr>
          <p:cNvPr id="11" name="图片 10">
            <a:extLst>
              <a:ext uri="{FF2B5EF4-FFF2-40B4-BE49-F238E27FC236}">
                <a16:creationId xmlns:a16="http://schemas.microsoft.com/office/drawing/2014/main" id="{54D71F49-4EC0-484D-86E5-04996D76BED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983900" y="4425693"/>
            <a:ext cx="2288287" cy="3268981"/>
          </a:xfrm>
          <a:prstGeom prst="rect">
            <a:avLst/>
          </a:prstGeom>
        </p:spPr>
      </p:pic>
      <p:grpSp>
        <p:nvGrpSpPr>
          <p:cNvPr id="8" name="组合 7">
            <a:extLst>
              <a:ext uri="{FF2B5EF4-FFF2-40B4-BE49-F238E27FC236}">
                <a16:creationId xmlns:a16="http://schemas.microsoft.com/office/drawing/2014/main" id="{AF6247C0-AE4F-4227-9494-767C78307AF7}"/>
              </a:ext>
            </a:extLst>
          </p:cNvPr>
          <p:cNvGrpSpPr/>
          <p:nvPr/>
        </p:nvGrpSpPr>
        <p:grpSpPr>
          <a:xfrm>
            <a:off x="1306990" y="205123"/>
            <a:ext cx="3813650" cy="1031964"/>
            <a:chOff x="1306990" y="205123"/>
            <a:chExt cx="3813650" cy="1031964"/>
          </a:xfrm>
        </p:grpSpPr>
        <p:sp>
          <p:nvSpPr>
            <p:cNvPr id="9" name="文本框 8">
              <a:extLst>
                <a:ext uri="{FF2B5EF4-FFF2-40B4-BE49-F238E27FC236}">
                  <a16:creationId xmlns:a16="http://schemas.microsoft.com/office/drawing/2014/main" id="{1E96072D-71E1-45A8-8D07-930306FF5831}"/>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12" name="组合 11">
              <a:extLst>
                <a:ext uri="{FF2B5EF4-FFF2-40B4-BE49-F238E27FC236}">
                  <a16:creationId xmlns:a16="http://schemas.microsoft.com/office/drawing/2014/main" id="{2FC3184E-528B-42CB-B8A8-41373D0FAE3B}"/>
                </a:ext>
              </a:extLst>
            </p:cNvPr>
            <p:cNvGrpSpPr/>
            <p:nvPr/>
          </p:nvGrpSpPr>
          <p:grpSpPr>
            <a:xfrm>
              <a:off x="1306990" y="313757"/>
              <a:ext cx="685820" cy="923330"/>
              <a:chOff x="6171235" y="1212940"/>
              <a:chExt cx="685820" cy="923330"/>
            </a:xfrm>
          </p:grpSpPr>
          <p:sp>
            <p:nvSpPr>
              <p:cNvPr id="14" name="椭圆 13">
                <a:extLst>
                  <a:ext uri="{FF2B5EF4-FFF2-40B4-BE49-F238E27FC236}">
                    <a16:creationId xmlns:a16="http://schemas.microsoft.com/office/drawing/2014/main" id="{C54B8031-3C4E-40F6-97EB-FB56E766CBF9}"/>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F0018FD2-2FD4-40B1-8444-DC9DDE72DB0F}"/>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13" name="椭圆 12">
              <a:extLst>
                <a:ext uri="{FF2B5EF4-FFF2-40B4-BE49-F238E27FC236}">
                  <a16:creationId xmlns:a16="http://schemas.microsoft.com/office/drawing/2014/main" id="{336120DB-46E6-4656-AB01-B928CC6483CA}"/>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407814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22D61CF9-5C43-465E-BED9-44701C5712C5}"/>
              </a:ext>
            </a:extLst>
          </p:cNvPr>
          <p:cNvSpPr/>
          <p:nvPr/>
        </p:nvSpPr>
        <p:spPr>
          <a:xfrm>
            <a:off x="6096000" y="2626526"/>
            <a:ext cx="4247317" cy="1938992"/>
          </a:xfrm>
          <a:prstGeom prst="rect">
            <a:avLst/>
          </a:prstGeom>
        </p:spPr>
        <p:txBody>
          <a:bodyPr vert="eaVert" wrap="square">
            <a:spAutoFit/>
          </a:bodyPr>
          <a:lstStyle/>
          <a:p>
            <a:pPr>
              <a:lnSpc>
                <a:spcPct val="150000"/>
              </a:lnSpc>
            </a:pPr>
            <a:r>
              <a:rPr lang="zh-CN" altLang="en-US" sz="1600" dirty="0">
                <a:cs typeface="+mn-ea"/>
                <a:sym typeface="+mn-lt"/>
              </a:rPr>
              <a:t>约从唐代开始，清明节吸收了另外一个较早出现的节日</a:t>
            </a:r>
            <a:r>
              <a:rPr lang="en-US" altLang="zh-CN" sz="1600" dirty="0">
                <a:cs typeface="+mn-ea"/>
                <a:sym typeface="+mn-lt"/>
              </a:rPr>
              <a:t>—</a:t>
            </a:r>
            <a:r>
              <a:rPr lang="zh-CN" altLang="en-US" sz="1600" dirty="0">
                <a:cs typeface="+mn-ea"/>
                <a:sym typeface="+mn-lt"/>
              </a:rPr>
              <a:t>上巳节的内容。上巳节古时在农历三月初三日举行，主要风俗是踏青、祓禊（临河洗浴，以祈福消灾），反映了人们经过一个沉闷的冬天后急需精神调整的心理需要。</a:t>
            </a:r>
          </a:p>
        </p:txBody>
      </p:sp>
      <p:grpSp>
        <p:nvGrpSpPr>
          <p:cNvPr id="7" name="组合 6">
            <a:extLst>
              <a:ext uri="{FF2B5EF4-FFF2-40B4-BE49-F238E27FC236}">
                <a16:creationId xmlns:a16="http://schemas.microsoft.com/office/drawing/2014/main" id="{D92B79ED-6927-4BA9-B85A-C7C36E07E0D6}"/>
              </a:ext>
            </a:extLst>
          </p:cNvPr>
          <p:cNvGrpSpPr/>
          <p:nvPr/>
        </p:nvGrpSpPr>
        <p:grpSpPr>
          <a:xfrm>
            <a:off x="1306990" y="205123"/>
            <a:ext cx="3813650" cy="1031964"/>
            <a:chOff x="1306990" y="205123"/>
            <a:chExt cx="3813650" cy="1031964"/>
          </a:xfrm>
        </p:grpSpPr>
        <p:sp>
          <p:nvSpPr>
            <p:cNvPr id="9" name="文本框 8">
              <a:extLst>
                <a:ext uri="{FF2B5EF4-FFF2-40B4-BE49-F238E27FC236}">
                  <a16:creationId xmlns:a16="http://schemas.microsoft.com/office/drawing/2014/main" id="{5F7C4C4B-DC23-4334-A856-7DEFBD0C9844}"/>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11" name="组合 10">
              <a:extLst>
                <a:ext uri="{FF2B5EF4-FFF2-40B4-BE49-F238E27FC236}">
                  <a16:creationId xmlns:a16="http://schemas.microsoft.com/office/drawing/2014/main" id="{2F1C444B-125F-435B-886F-F1391AB8C681}"/>
                </a:ext>
              </a:extLst>
            </p:cNvPr>
            <p:cNvGrpSpPr/>
            <p:nvPr/>
          </p:nvGrpSpPr>
          <p:grpSpPr>
            <a:xfrm>
              <a:off x="1306990" y="313757"/>
              <a:ext cx="685820" cy="923330"/>
              <a:chOff x="6171235" y="1212940"/>
              <a:chExt cx="685820" cy="923330"/>
            </a:xfrm>
          </p:grpSpPr>
          <p:sp>
            <p:nvSpPr>
              <p:cNvPr id="14" name="椭圆 13">
                <a:extLst>
                  <a:ext uri="{FF2B5EF4-FFF2-40B4-BE49-F238E27FC236}">
                    <a16:creationId xmlns:a16="http://schemas.microsoft.com/office/drawing/2014/main" id="{A7BCC818-244F-4236-AA19-47FC73C94A8C}"/>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F019BE79-9B7A-4B4E-8274-71A52A870F2F}"/>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13" name="椭圆 12">
              <a:extLst>
                <a:ext uri="{FF2B5EF4-FFF2-40B4-BE49-F238E27FC236}">
                  <a16:creationId xmlns:a16="http://schemas.microsoft.com/office/drawing/2014/main" id="{D41B3D27-A0AD-458C-8D55-256C110A89C0}"/>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FA65CCE9-35AA-4ECA-8860-C69ACEE6A6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76076" y="1934028"/>
            <a:ext cx="4067175" cy="3281363"/>
          </a:xfrm>
          <a:prstGeom prst="rect">
            <a:avLst/>
          </a:prstGeom>
        </p:spPr>
      </p:pic>
      <p:sp>
        <p:nvSpPr>
          <p:cNvPr id="5" name="文本框 4">
            <a:extLst>
              <a:ext uri="{FF2B5EF4-FFF2-40B4-BE49-F238E27FC236}">
                <a16:creationId xmlns:a16="http://schemas.microsoft.com/office/drawing/2014/main" id="{05686CB9-F749-464F-877E-CE416C29F89E}"/>
              </a:ext>
            </a:extLst>
          </p:cNvPr>
          <p:cNvSpPr txBox="1"/>
          <p:nvPr/>
        </p:nvSpPr>
        <p:spPr>
          <a:xfrm>
            <a:off x="10118128" y="1934028"/>
            <a:ext cx="738664" cy="2631490"/>
          </a:xfrm>
          <a:prstGeom prst="rect">
            <a:avLst/>
          </a:prstGeom>
          <a:noFill/>
        </p:spPr>
        <p:txBody>
          <a:bodyPr vert="eaVert" wrap="none" rtlCol="0">
            <a:spAutoFit/>
          </a:bodyPr>
          <a:lstStyle/>
          <a:p>
            <a:r>
              <a:rPr lang="zh-CN" altLang="zh-CN" sz="1800" b="1" dirty="0">
                <a:latin typeface="+mn-lt"/>
                <a:ea typeface="+mn-ea"/>
                <a:cs typeface="+mn-ea"/>
                <a:sym typeface="+mn-lt"/>
              </a:rPr>
              <a:t>融合上巳节习俗</a:t>
            </a:r>
            <a:r>
              <a:rPr lang="en-US" altLang="zh-CN" sz="1800" b="1" dirty="0">
                <a:latin typeface="+mn-lt"/>
                <a:ea typeface="+mn-ea"/>
                <a:cs typeface="+mn-ea"/>
                <a:sym typeface="+mn-lt"/>
              </a:rPr>
              <a:t>——</a:t>
            </a:r>
            <a:r>
              <a:rPr lang="zh-CN" altLang="zh-CN" sz="1800" b="1" dirty="0">
                <a:latin typeface="+mn-lt"/>
                <a:ea typeface="+mn-ea"/>
                <a:cs typeface="+mn-ea"/>
                <a:sym typeface="+mn-lt"/>
              </a:rPr>
              <a:t>踏青</a:t>
            </a:r>
          </a:p>
          <a:p>
            <a:endParaRPr lang="zh-CN" altLang="en-US" dirty="0"/>
          </a:p>
        </p:txBody>
      </p:sp>
    </p:spTree>
    <p:extLst>
      <p:ext uri="{BB962C8B-B14F-4D97-AF65-F5344CB8AC3E}">
        <p14:creationId xmlns:p14="http://schemas.microsoft.com/office/powerpoint/2010/main" val="215384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EDC5ADF-ED99-4C2D-AFD6-25CA0B487CB0}"/>
              </a:ext>
            </a:extLst>
          </p:cNvPr>
          <p:cNvSpPr/>
          <p:nvPr/>
        </p:nvSpPr>
        <p:spPr>
          <a:xfrm>
            <a:off x="1389304" y="2542349"/>
            <a:ext cx="4372868" cy="1298817"/>
          </a:xfrm>
          <a:prstGeom prst="rect">
            <a:avLst/>
          </a:prstGeom>
        </p:spPr>
        <p:txBody>
          <a:bodyPr wrap="square">
            <a:spAutoFit/>
          </a:bodyPr>
          <a:lstStyle/>
          <a:p>
            <a:pPr>
              <a:lnSpc>
                <a:spcPct val="150000"/>
              </a:lnSpc>
            </a:pPr>
            <a:r>
              <a:rPr lang="zh-CN" altLang="en-US" dirty="0">
                <a:cs typeface="+mn-ea"/>
                <a:sym typeface="+mn-lt"/>
              </a:rPr>
              <a:t>晋代陆机有诗写到：“迟迟</a:t>
            </a:r>
            <a:r>
              <a:rPr lang="zh-CN" altLang="en-US" sz="1600" dirty="0">
                <a:cs typeface="+mn-ea"/>
                <a:sym typeface="+mn-lt"/>
              </a:rPr>
              <a:t>暮春</a:t>
            </a:r>
            <a:r>
              <a:rPr lang="zh-CN" altLang="en-US" dirty="0">
                <a:cs typeface="+mn-ea"/>
                <a:sym typeface="+mn-lt"/>
              </a:rPr>
              <a:t>日，天气柔且嘉。元吉隆初巳，濯秽游黄河。”即是当时人们在上巳节祓禊、踏青的生动写照。</a:t>
            </a:r>
          </a:p>
        </p:txBody>
      </p:sp>
      <p:pic>
        <p:nvPicPr>
          <p:cNvPr id="4" name="图片 3">
            <a:extLst>
              <a:ext uri="{FF2B5EF4-FFF2-40B4-BE49-F238E27FC236}">
                <a16:creationId xmlns:a16="http://schemas.microsoft.com/office/drawing/2014/main" id="{71CE2FA0-8B09-4435-ADC0-6D70572426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34290" y="1134411"/>
            <a:ext cx="6957710" cy="5723589"/>
          </a:xfrm>
          <a:prstGeom prst="rect">
            <a:avLst/>
          </a:prstGeom>
        </p:spPr>
      </p:pic>
      <p:grpSp>
        <p:nvGrpSpPr>
          <p:cNvPr id="13" name="组合 12">
            <a:extLst>
              <a:ext uri="{FF2B5EF4-FFF2-40B4-BE49-F238E27FC236}">
                <a16:creationId xmlns:a16="http://schemas.microsoft.com/office/drawing/2014/main" id="{B8CDB659-F25E-4B54-8C96-3F10FB6A33C9}"/>
              </a:ext>
            </a:extLst>
          </p:cNvPr>
          <p:cNvGrpSpPr/>
          <p:nvPr/>
        </p:nvGrpSpPr>
        <p:grpSpPr>
          <a:xfrm>
            <a:off x="1306990" y="205123"/>
            <a:ext cx="3813650" cy="1031964"/>
            <a:chOff x="1306990" y="205123"/>
            <a:chExt cx="3813650" cy="1031964"/>
          </a:xfrm>
        </p:grpSpPr>
        <p:sp>
          <p:nvSpPr>
            <p:cNvPr id="14" name="文本框 13">
              <a:extLst>
                <a:ext uri="{FF2B5EF4-FFF2-40B4-BE49-F238E27FC236}">
                  <a16:creationId xmlns:a16="http://schemas.microsoft.com/office/drawing/2014/main" id="{22C16B6F-00F4-4CFB-8358-A87170B8619A}"/>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清明节发展历史</a:t>
              </a:r>
            </a:p>
          </p:txBody>
        </p:sp>
        <p:grpSp>
          <p:nvGrpSpPr>
            <p:cNvPr id="21" name="组合 20">
              <a:extLst>
                <a:ext uri="{FF2B5EF4-FFF2-40B4-BE49-F238E27FC236}">
                  <a16:creationId xmlns:a16="http://schemas.microsoft.com/office/drawing/2014/main" id="{852336DE-FBF2-4871-9AC8-F0B10A6C8463}"/>
                </a:ext>
              </a:extLst>
            </p:cNvPr>
            <p:cNvGrpSpPr/>
            <p:nvPr/>
          </p:nvGrpSpPr>
          <p:grpSpPr>
            <a:xfrm>
              <a:off x="1306990" y="313757"/>
              <a:ext cx="685820" cy="923330"/>
              <a:chOff x="6171235" y="1212940"/>
              <a:chExt cx="685820" cy="923330"/>
            </a:xfrm>
          </p:grpSpPr>
          <p:sp>
            <p:nvSpPr>
              <p:cNvPr id="23" name="椭圆 22">
                <a:extLst>
                  <a:ext uri="{FF2B5EF4-FFF2-40B4-BE49-F238E27FC236}">
                    <a16:creationId xmlns:a16="http://schemas.microsoft.com/office/drawing/2014/main" id="{294F8FC6-345F-4A7B-954F-CF4FDB9633CB}"/>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1313201-4444-46E3-A7AD-29A5FDB38215}"/>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2</a:t>
                </a:r>
                <a:endParaRPr lang="zh-CN" altLang="en-US" sz="5400" dirty="0">
                  <a:solidFill>
                    <a:schemeClr val="bg1"/>
                  </a:solidFill>
                </a:endParaRPr>
              </a:p>
            </p:txBody>
          </p:sp>
        </p:grpSp>
        <p:sp>
          <p:nvSpPr>
            <p:cNvPr id="22" name="椭圆 21">
              <a:extLst>
                <a:ext uri="{FF2B5EF4-FFF2-40B4-BE49-F238E27FC236}">
                  <a16:creationId xmlns:a16="http://schemas.microsoft.com/office/drawing/2014/main" id="{D73E39D5-11D8-4F07-9E06-9BCED0029A2F}"/>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730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363DF3B-F452-4F9A-91E8-6643BA7F95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12" name="图片 11">
            <a:extLst>
              <a:ext uri="{FF2B5EF4-FFF2-40B4-BE49-F238E27FC236}">
                <a16:creationId xmlns:a16="http://schemas.microsoft.com/office/drawing/2014/main" id="{41C4831F-CA19-41C0-B81A-4071ACA4B050}"/>
              </a:ext>
            </a:extLst>
          </p:cNvPr>
          <p:cNvPicPr>
            <a:picLocks noChangeAspect="1"/>
          </p:cNvPicPr>
          <p:nvPr/>
        </p:nvPicPr>
        <p:blipFill>
          <a:blip r:embed="rId4"/>
          <a:stretch>
            <a:fillRect/>
          </a:stretch>
        </p:blipFill>
        <p:spPr>
          <a:xfrm>
            <a:off x="6410582" y="415945"/>
            <a:ext cx="6041660" cy="3566469"/>
          </a:xfrm>
          <a:prstGeom prst="rect">
            <a:avLst/>
          </a:prstGeom>
        </p:spPr>
      </p:pic>
      <p:sp>
        <p:nvSpPr>
          <p:cNvPr id="56" name="椭圆 55">
            <a:extLst>
              <a:ext uri="{FF2B5EF4-FFF2-40B4-BE49-F238E27FC236}">
                <a16:creationId xmlns:a16="http://schemas.microsoft.com/office/drawing/2014/main" id="{6E52F63F-AD5F-4947-A394-771B2AD44134}"/>
              </a:ext>
            </a:extLst>
          </p:cNvPr>
          <p:cNvSpPr/>
          <p:nvPr/>
        </p:nvSpPr>
        <p:spPr>
          <a:xfrm rot="17840070">
            <a:off x="4347442" y="1986590"/>
            <a:ext cx="3153948" cy="3153944"/>
          </a:xfrm>
          <a:prstGeom prst="ellipse">
            <a:avLst/>
          </a:prstGeom>
          <a:gradFill>
            <a:gsLst>
              <a:gs pos="100000">
                <a:srgbClr val="548235">
                  <a:alpha val="3000"/>
                </a:srgbClr>
              </a:gs>
              <a:gs pos="0">
                <a:srgbClr val="006835">
                  <a:alpha val="2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3289240"/>
          </a:xfrm>
          <a:prstGeom prst="rect">
            <a:avLst/>
          </a:prstGeom>
        </p:spPr>
      </p:pic>
      <p:grpSp>
        <p:nvGrpSpPr>
          <p:cNvPr id="48" name="组合 47">
            <a:extLst>
              <a:ext uri="{FF2B5EF4-FFF2-40B4-BE49-F238E27FC236}">
                <a16:creationId xmlns:a16="http://schemas.microsoft.com/office/drawing/2014/main" id="{71E01085-DF6E-40EE-B5EA-4A5860E7A958}"/>
              </a:ext>
            </a:extLst>
          </p:cNvPr>
          <p:cNvGrpSpPr/>
          <p:nvPr/>
        </p:nvGrpSpPr>
        <p:grpSpPr>
          <a:xfrm>
            <a:off x="3254980" y="0"/>
            <a:ext cx="4579056" cy="5499240"/>
            <a:chOff x="-974120" y="0"/>
            <a:chExt cx="4579056" cy="5499240"/>
          </a:xfrm>
        </p:grpSpPr>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sp>
        <p:nvSpPr>
          <p:cNvPr id="52" name="文本框 51">
            <a:extLst>
              <a:ext uri="{FF2B5EF4-FFF2-40B4-BE49-F238E27FC236}">
                <a16:creationId xmlns:a16="http://schemas.microsoft.com/office/drawing/2014/main" id="{75676785-DB9F-41C7-8421-D3E42C4E2E7E}"/>
              </a:ext>
            </a:extLst>
          </p:cNvPr>
          <p:cNvSpPr txBox="1"/>
          <p:nvPr/>
        </p:nvSpPr>
        <p:spPr>
          <a:xfrm>
            <a:off x="4014800" y="3284293"/>
            <a:ext cx="3819236" cy="584775"/>
          </a:xfrm>
          <a:prstGeom prst="rect">
            <a:avLst/>
          </a:prstGeom>
          <a:solidFill>
            <a:schemeClr val="bg1"/>
          </a:solidFill>
        </p:spPr>
        <p:txBody>
          <a:bodyPr wrap="square" rtlCol="0">
            <a:spAutoFit/>
          </a:bodyPr>
          <a:lstStyle/>
          <a:p>
            <a:pPr algn="dist"/>
            <a:r>
              <a:rPr lang="zh-CN" altLang="en-US" sz="3200" b="1" dirty="0">
                <a:cs typeface="+mn-ea"/>
                <a:sym typeface="+mn-lt"/>
              </a:rPr>
              <a:t>清明节风俗习惯</a:t>
            </a:r>
          </a:p>
        </p:txBody>
      </p:sp>
      <p:grpSp>
        <p:nvGrpSpPr>
          <p:cNvPr id="2" name="组合 1">
            <a:extLst>
              <a:ext uri="{FF2B5EF4-FFF2-40B4-BE49-F238E27FC236}">
                <a16:creationId xmlns:a16="http://schemas.microsoft.com/office/drawing/2014/main" id="{626AC370-F84D-43F2-A2AA-BC11747B1E1B}"/>
              </a:ext>
            </a:extLst>
          </p:cNvPr>
          <p:cNvGrpSpPr/>
          <p:nvPr/>
        </p:nvGrpSpPr>
        <p:grpSpPr>
          <a:xfrm>
            <a:off x="6916344" y="1690515"/>
            <a:ext cx="1116982" cy="1116982"/>
            <a:chOff x="6048172" y="1396435"/>
            <a:chExt cx="1116982" cy="1116982"/>
          </a:xfrm>
        </p:grpSpPr>
        <p:sp>
          <p:nvSpPr>
            <p:cNvPr id="57" name="椭圆 56">
              <a:extLst>
                <a:ext uri="{FF2B5EF4-FFF2-40B4-BE49-F238E27FC236}">
                  <a16:creationId xmlns:a16="http://schemas.microsoft.com/office/drawing/2014/main" id="{817F07D4-E8B9-41EA-9553-BFC2EC0F30D5}"/>
                </a:ext>
              </a:extLst>
            </p:cNvPr>
            <p:cNvSpPr/>
            <p:nvPr/>
          </p:nvSpPr>
          <p:spPr>
            <a:xfrm rot="17840070">
              <a:off x="6048172" y="1396435"/>
              <a:ext cx="1116982" cy="1116982"/>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2C0AF172-9E1F-4729-9CF2-805CF9362D6F}"/>
                </a:ext>
              </a:extLst>
            </p:cNvPr>
            <p:cNvSpPr txBox="1"/>
            <p:nvPr/>
          </p:nvSpPr>
          <p:spPr>
            <a:xfrm>
              <a:off x="6328273" y="1500428"/>
              <a:ext cx="556779" cy="923330"/>
            </a:xfrm>
            <a:prstGeom prst="rect">
              <a:avLst/>
            </a:prstGeom>
            <a:noFill/>
          </p:spPr>
          <p:txBody>
            <a:bodyPr wrap="square" rtlCol="0">
              <a:spAutoFit/>
            </a:bodyPr>
            <a:lstStyle/>
            <a:p>
              <a:r>
                <a:rPr lang="en-US" altLang="zh-CN" sz="5400" dirty="0">
                  <a:solidFill>
                    <a:schemeClr val="bg1"/>
                  </a:solidFill>
                </a:rPr>
                <a:t>3</a:t>
              </a:r>
              <a:endParaRPr lang="zh-CN" altLang="en-US" sz="5400" dirty="0">
                <a:solidFill>
                  <a:schemeClr val="bg1"/>
                </a:solidFill>
              </a:endParaRPr>
            </a:p>
          </p:txBody>
        </p:sp>
      </p:gr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45" name="图片 44">
            <a:extLst>
              <a:ext uri="{FF2B5EF4-FFF2-40B4-BE49-F238E27FC236}">
                <a16:creationId xmlns:a16="http://schemas.microsoft.com/office/drawing/2014/main" id="{427EF89E-A6B1-446F-BE8B-57F39D57ED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52296" y="439386"/>
            <a:ext cx="1652975" cy="2008036"/>
          </a:xfrm>
          <a:prstGeom prst="rect">
            <a:avLst/>
          </a:prstGeom>
        </p:spPr>
      </p:pic>
      <p:sp>
        <p:nvSpPr>
          <p:cNvPr id="51" name="椭圆 50">
            <a:extLst>
              <a:ext uri="{FF2B5EF4-FFF2-40B4-BE49-F238E27FC236}">
                <a16:creationId xmlns:a16="http://schemas.microsoft.com/office/drawing/2014/main" id="{1BDCB1B9-0061-4F48-89DB-4F1EF8231634}"/>
              </a:ext>
            </a:extLst>
          </p:cNvPr>
          <p:cNvSpPr/>
          <p:nvPr/>
        </p:nvSpPr>
        <p:spPr>
          <a:xfrm rot="17840070">
            <a:off x="2813108" y="1511349"/>
            <a:ext cx="878145" cy="878144"/>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B374D197-C561-4AF1-ABE3-5784FB0BB13F}"/>
              </a:ext>
            </a:extLst>
          </p:cNvPr>
          <p:cNvSpPr/>
          <p:nvPr/>
        </p:nvSpPr>
        <p:spPr>
          <a:xfrm rot="17840070">
            <a:off x="8601823" y="3219991"/>
            <a:ext cx="366336" cy="366336"/>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B8DCC33-0D70-4734-80EB-E042AF50DD0F}"/>
              </a:ext>
            </a:extLst>
          </p:cNvPr>
          <p:cNvSpPr/>
          <p:nvPr/>
        </p:nvSpPr>
        <p:spPr>
          <a:xfrm rot="17840070">
            <a:off x="4118865" y="4193123"/>
            <a:ext cx="1408592" cy="1408590"/>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4659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D62D9DD-9E3B-4677-8A92-0A768B99C97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660918" y="0"/>
            <a:ext cx="3531082" cy="3670300"/>
          </a:xfrm>
          <a:prstGeom prst="rect">
            <a:avLst/>
          </a:prstGeom>
        </p:spPr>
      </p:pic>
      <p:sp>
        <p:nvSpPr>
          <p:cNvPr id="3" name="矩形 2">
            <a:extLst>
              <a:ext uri="{FF2B5EF4-FFF2-40B4-BE49-F238E27FC236}">
                <a16:creationId xmlns:a16="http://schemas.microsoft.com/office/drawing/2014/main" id="{84CEC3A0-3C70-4E30-A4BA-4CF6B05E65E3}"/>
              </a:ext>
            </a:extLst>
          </p:cNvPr>
          <p:cNvSpPr/>
          <p:nvPr/>
        </p:nvSpPr>
        <p:spPr>
          <a:xfrm>
            <a:off x="1524000" y="2308918"/>
            <a:ext cx="6096000" cy="1938992"/>
          </a:xfrm>
          <a:prstGeom prst="rect">
            <a:avLst/>
          </a:prstGeom>
        </p:spPr>
        <p:txBody>
          <a:bodyPr>
            <a:spAutoFit/>
          </a:bodyPr>
          <a:lstStyle/>
          <a:p>
            <a:pPr>
              <a:lnSpc>
                <a:spcPct val="150000"/>
              </a:lnSpc>
            </a:pPr>
            <a:r>
              <a:rPr lang="zh-CN" altLang="en-US" sz="1600" dirty="0">
                <a:cs typeface="+mn-ea"/>
                <a:sym typeface="+mn-lt"/>
              </a:rPr>
              <a:t>这是中国古代清明节习俗。</a:t>
            </a:r>
            <a:r>
              <a:rPr lang="zh-CN" altLang="en-US" sz="1600" b="1" dirty="0">
                <a:cs typeface="+mn-ea"/>
                <a:sym typeface="+mn-lt"/>
              </a:rPr>
              <a:t>秋千</a:t>
            </a:r>
            <a:r>
              <a:rPr lang="zh-CN" altLang="en-US" sz="1600" dirty="0">
                <a:cs typeface="+mn-ea"/>
                <a:sym typeface="+mn-lt"/>
              </a:rPr>
              <a:t>，意即揪着皮绳而迁移。它的历史很古老，最早叫千秋，后为了避忌讳，改之为秋千。古时的秋千多用树桠枝为架，再拴上彩带做成。后来逐步发展为用两根绳索加上踏板的秋千。荡秋千不仅可以增进健康，而且可以培养勇敢精神，至今为人们特别是儿童所喜爱。</a:t>
            </a:r>
          </a:p>
        </p:txBody>
      </p:sp>
      <p:grpSp>
        <p:nvGrpSpPr>
          <p:cNvPr id="37" name="组合 36">
            <a:extLst>
              <a:ext uri="{FF2B5EF4-FFF2-40B4-BE49-F238E27FC236}">
                <a16:creationId xmlns:a16="http://schemas.microsoft.com/office/drawing/2014/main" id="{595B8030-737B-4CD2-9022-AB81EA1164E9}"/>
              </a:ext>
            </a:extLst>
          </p:cNvPr>
          <p:cNvGrpSpPr/>
          <p:nvPr/>
        </p:nvGrpSpPr>
        <p:grpSpPr>
          <a:xfrm>
            <a:off x="1306990" y="205123"/>
            <a:ext cx="3813650" cy="1031964"/>
            <a:chOff x="1306990" y="205123"/>
            <a:chExt cx="3813650" cy="1031964"/>
          </a:xfrm>
        </p:grpSpPr>
        <p:sp>
          <p:nvSpPr>
            <p:cNvPr id="40" name="文本框 39">
              <a:extLst>
                <a:ext uri="{FF2B5EF4-FFF2-40B4-BE49-F238E27FC236}">
                  <a16:creationId xmlns:a16="http://schemas.microsoft.com/office/drawing/2014/main" id="{62F00894-A006-414E-B3DB-95105BB5461A}"/>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清明节风俗习惯</a:t>
              </a:r>
            </a:p>
          </p:txBody>
        </p:sp>
        <p:grpSp>
          <p:nvGrpSpPr>
            <p:cNvPr id="41" name="组合 40">
              <a:extLst>
                <a:ext uri="{FF2B5EF4-FFF2-40B4-BE49-F238E27FC236}">
                  <a16:creationId xmlns:a16="http://schemas.microsoft.com/office/drawing/2014/main" id="{C3DF44BD-66DD-4BF7-A7FA-974D3C09ED58}"/>
                </a:ext>
              </a:extLst>
            </p:cNvPr>
            <p:cNvGrpSpPr/>
            <p:nvPr/>
          </p:nvGrpSpPr>
          <p:grpSpPr>
            <a:xfrm>
              <a:off x="1306990" y="313757"/>
              <a:ext cx="685820" cy="923330"/>
              <a:chOff x="6171235" y="1212940"/>
              <a:chExt cx="685820" cy="923330"/>
            </a:xfrm>
          </p:grpSpPr>
          <p:sp>
            <p:nvSpPr>
              <p:cNvPr id="43" name="椭圆 42">
                <a:extLst>
                  <a:ext uri="{FF2B5EF4-FFF2-40B4-BE49-F238E27FC236}">
                    <a16:creationId xmlns:a16="http://schemas.microsoft.com/office/drawing/2014/main" id="{9F597E63-8F1B-494A-9D43-B23A335F4E74}"/>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9BFBBD56-263B-49ED-8802-13BCC40B1330}"/>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3</a:t>
                </a:r>
                <a:endParaRPr lang="zh-CN" altLang="en-US" sz="5400" dirty="0">
                  <a:solidFill>
                    <a:schemeClr val="bg1"/>
                  </a:solidFill>
                </a:endParaRPr>
              </a:p>
            </p:txBody>
          </p:sp>
        </p:grpSp>
        <p:sp>
          <p:nvSpPr>
            <p:cNvPr id="42" name="椭圆 41">
              <a:extLst>
                <a:ext uri="{FF2B5EF4-FFF2-40B4-BE49-F238E27FC236}">
                  <a16:creationId xmlns:a16="http://schemas.microsoft.com/office/drawing/2014/main" id="{49AD7A23-084B-4EA1-82E9-907BA5E7A4F3}"/>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4A4DFE95-2BC1-4128-9121-42CC4A3928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287489" y="0"/>
            <a:ext cx="2695925" cy="5264150"/>
          </a:xfrm>
          <a:prstGeom prst="rect">
            <a:avLst/>
          </a:prstGeom>
        </p:spPr>
      </p:pic>
    </p:spTree>
    <p:extLst>
      <p:ext uri="{BB962C8B-B14F-4D97-AF65-F5344CB8AC3E}">
        <p14:creationId xmlns:p14="http://schemas.microsoft.com/office/powerpoint/2010/main" val="12193623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621C93F9-8816-4D62-AF99-0356CEF8A36F}"/>
              </a:ext>
            </a:extLst>
          </p:cNvPr>
          <p:cNvSpPr/>
          <p:nvPr/>
        </p:nvSpPr>
        <p:spPr>
          <a:xfrm>
            <a:off x="6096000" y="1923267"/>
            <a:ext cx="4876799" cy="3011465"/>
          </a:xfrm>
          <a:prstGeom prst="rect">
            <a:avLst/>
          </a:prstGeom>
        </p:spPr>
        <p:txBody>
          <a:bodyPr wrap="square">
            <a:spAutoFit/>
          </a:bodyPr>
          <a:lstStyle/>
          <a:p>
            <a:pPr>
              <a:lnSpc>
                <a:spcPct val="150000"/>
              </a:lnSpc>
            </a:pPr>
            <a:r>
              <a:rPr lang="zh-CN" altLang="en-US" sz="1600" dirty="0">
                <a:cs typeface="+mn-ea"/>
                <a:sym typeface="+mn-lt"/>
              </a:rPr>
              <a:t>鞠是一种皮球，球皮用皮革做成，球内用毛塞紧。</a:t>
            </a:r>
            <a:r>
              <a:rPr lang="zh-CN" altLang="en-US" sz="1600" b="1" dirty="0">
                <a:cs typeface="+mn-ea"/>
                <a:sym typeface="+mn-lt"/>
              </a:rPr>
              <a:t>蹴鞠，就是用足去踢球。</a:t>
            </a:r>
            <a:r>
              <a:rPr lang="zh-CN" altLang="en-US" sz="1600" dirty="0">
                <a:cs typeface="+mn-ea"/>
                <a:sym typeface="+mn-lt"/>
              </a:rPr>
              <a:t>这是古代清明节时人们喜爱的一种游戏。相传是黄帝发明的，最初目的是用来训练武士。打马球，也是端午之戏之一。马球，是骑在马上，持棍打球，古称击鞠。三国曹植</a:t>
            </a:r>
            <a:r>
              <a:rPr lang="en-US" altLang="zh-CN" sz="1600" dirty="0">
                <a:cs typeface="+mn-ea"/>
                <a:sym typeface="+mn-lt"/>
              </a:rPr>
              <a:t>《</a:t>
            </a:r>
            <a:r>
              <a:rPr lang="zh-CN" altLang="en-US" sz="1600" dirty="0">
                <a:cs typeface="+mn-ea"/>
                <a:sym typeface="+mn-lt"/>
              </a:rPr>
              <a:t>名都篇</a:t>
            </a:r>
            <a:r>
              <a:rPr lang="en-US" altLang="zh-CN" sz="1600" dirty="0">
                <a:cs typeface="+mn-ea"/>
                <a:sym typeface="+mn-lt"/>
              </a:rPr>
              <a:t>》</a:t>
            </a:r>
            <a:r>
              <a:rPr lang="zh-CN" altLang="en-US" sz="1600" dirty="0">
                <a:cs typeface="+mn-ea"/>
                <a:sym typeface="+mn-lt"/>
              </a:rPr>
              <a:t>中有“连翩击鞠壤”之句。</a:t>
            </a:r>
            <a:endParaRPr lang="en-US" altLang="zh-CN" sz="1600" dirty="0">
              <a:cs typeface="+mn-ea"/>
              <a:sym typeface="+mn-lt"/>
            </a:endParaRPr>
          </a:p>
          <a:p>
            <a:pPr>
              <a:lnSpc>
                <a:spcPct val="150000"/>
              </a:lnSpc>
            </a:pPr>
            <a:r>
              <a:rPr lang="zh-CN" altLang="en-US" sz="1600" dirty="0">
                <a:cs typeface="+mn-ea"/>
                <a:sym typeface="+mn-lt"/>
              </a:rPr>
              <a:t>唐代长安，有宽大的球场，玄宗、敬宗等皇帝均喜马球。</a:t>
            </a:r>
          </a:p>
        </p:txBody>
      </p:sp>
      <p:grpSp>
        <p:nvGrpSpPr>
          <p:cNvPr id="7" name="组合 6">
            <a:extLst>
              <a:ext uri="{FF2B5EF4-FFF2-40B4-BE49-F238E27FC236}">
                <a16:creationId xmlns:a16="http://schemas.microsoft.com/office/drawing/2014/main" id="{FE9AE9FF-98BC-4076-BA18-D5397B3B23CC}"/>
              </a:ext>
            </a:extLst>
          </p:cNvPr>
          <p:cNvGrpSpPr/>
          <p:nvPr/>
        </p:nvGrpSpPr>
        <p:grpSpPr>
          <a:xfrm>
            <a:off x="1306990" y="205123"/>
            <a:ext cx="3813650" cy="1031964"/>
            <a:chOff x="1306990" y="205123"/>
            <a:chExt cx="3813650" cy="1031964"/>
          </a:xfrm>
        </p:grpSpPr>
        <p:sp>
          <p:nvSpPr>
            <p:cNvPr id="8" name="文本框 7">
              <a:extLst>
                <a:ext uri="{FF2B5EF4-FFF2-40B4-BE49-F238E27FC236}">
                  <a16:creationId xmlns:a16="http://schemas.microsoft.com/office/drawing/2014/main" id="{DC22D21A-AF40-4806-BD17-755DFC4084CC}"/>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清明节风俗习惯</a:t>
              </a:r>
            </a:p>
          </p:txBody>
        </p:sp>
        <p:grpSp>
          <p:nvGrpSpPr>
            <p:cNvPr id="9" name="组合 8">
              <a:extLst>
                <a:ext uri="{FF2B5EF4-FFF2-40B4-BE49-F238E27FC236}">
                  <a16:creationId xmlns:a16="http://schemas.microsoft.com/office/drawing/2014/main" id="{29904B71-D90E-47B9-B2FB-956C3706D099}"/>
                </a:ext>
              </a:extLst>
            </p:cNvPr>
            <p:cNvGrpSpPr/>
            <p:nvPr/>
          </p:nvGrpSpPr>
          <p:grpSpPr>
            <a:xfrm>
              <a:off x="1306990" y="313757"/>
              <a:ext cx="685820" cy="923330"/>
              <a:chOff x="6171235" y="1212940"/>
              <a:chExt cx="685820" cy="923330"/>
            </a:xfrm>
          </p:grpSpPr>
          <p:sp>
            <p:nvSpPr>
              <p:cNvPr id="13" name="椭圆 12">
                <a:extLst>
                  <a:ext uri="{FF2B5EF4-FFF2-40B4-BE49-F238E27FC236}">
                    <a16:creationId xmlns:a16="http://schemas.microsoft.com/office/drawing/2014/main" id="{E0FF1320-0A49-4EC0-BF66-526ED76C9312}"/>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30AD4A76-A17A-4DE5-9F6E-DBE846494C0E}"/>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3</a:t>
                </a:r>
                <a:endParaRPr lang="zh-CN" altLang="en-US" sz="5400" dirty="0">
                  <a:solidFill>
                    <a:schemeClr val="bg1"/>
                  </a:solidFill>
                </a:endParaRPr>
              </a:p>
            </p:txBody>
          </p:sp>
        </p:grpSp>
        <p:sp>
          <p:nvSpPr>
            <p:cNvPr id="11" name="椭圆 10">
              <a:extLst>
                <a:ext uri="{FF2B5EF4-FFF2-40B4-BE49-F238E27FC236}">
                  <a16:creationId xmlns:a16="http://schemas.microsoft.com/office/drawing/2014/main" id="{A4D0FD14-1C2F-4289-BE75-4153C689095C}"/>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a:extLst>
              <a:ext uri="{FF2B5EF4-FFF2-40B4-BE49-F238E27FC236}">
                <a16:creationId xmlns:a16="http://schemas.microsoft.com/office/drawing/2014/main" id="{8629F126-4D18-4B35-A10C-D4BA671149A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76076" y="1776080"/>
            <a:ext cx="3730171" cy="3663641"/>
          </a:xfrm>
          <a:prstGeom prst="rect">
            <a:avLst/>
          </a:prstGeom>
        </p:spPr>
      </p:pic>
    </p:spTree>
    <p:extLst>
      <p:ext uri="{BB962C8B-B14F-4D97-AF65-F5344CB8AC3E}">
        <p14:creationId xmlns:p14="http://schemas.microsoft.com/office/powerpoint/2010/main" val="1413397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2076FF78-032B-46AC-9CE8-FA077E4E78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4" cstate="screen">
            <a:lum bright="70000" contrast="-70000"/>
            <a:extLst>
              <a:ext uri="{28A0092B-C50C-407E-A947-70E740481C1C}">
                <a14:useLocalDpi xmlns:a14="http://schemas.microsoft.com/office/drawing/2010/main"/>
              </a:ext>
            </a:extLst>
          </a:blip>
          <a:srcRect/>
          <a:stretch/>
        </p:blipFill>
        <p:spPr>
          <a:xfrm flipH="1">
            <a:off x="0" y="3589595"/>
            <a:ext cx="12192000" cy="4762500"/>
          </a:xfrm>
          <a:prstGeom prst="rect">
            <a:avLst/>
          </a:prstGeom>
        </p:spPr>
      </p:pic>
      <p:pic>
        <p:nvPicPr>
          <p:cNvPr id="21" name="图片 20">
            <a:extLst>
              <a:ext uri="{FF2B5EF4-FFF2-40B4-BE49-F238E27FC236}">
                <a16:creationId xmlns:a16="http://schemas.microsoft.com/office/drawing/2014/main" id="{52CB46C4-FA11-4E78-A4CE-EA16D86C9A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11616" y="810621"/>
            <a:ext cx="6039592" cy="3568850"/>
          </a:xfrm>
          <a:prstGeom prst="rect">
            <a:avLst/>
          </a:prstGeom>
        </p:spPr>
      </p:pic>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nvGrpSpPr>
          <p:cNvPr id="9" name="组合 8">
            <a:extLst>
              <a:ext uri="{FF2B5EF4-FFF2-40B4-BE49-F238E27FC236}">
                <a16:creationId xmlns:a16="http://schemas.microsoft.com/office/drawing/2014/main" id="{B92F8899-855C-495B-9A55-CD749650C58C}"/>
              </a:ext>
            </a:extLst>
          </p:cNvPr>
          <p:cNvGrpSpPr/>
          <p:nvPr/>
        </p:nvGrpSpPr>
        <p:grpSpPr>
          <a:xfrm>
            <a:off x="8446927" y="551980"/>
            <a:ext cx="3381415" cy="4107370"/>
            <a:chOff x="6648764" y="1161713"/>
            <a:chExt cx="3381415" cy="4107370"/>
          </a:xfrm>
        </p:grpSpPr>
        <p:grpSp>
          <p:nvGrpSpPr>
            <p:cNvPr id="2" name="组合 1">
              <a:extLst>
                <a:ext uri="{FF2B5EF4-FFF2-40B4-BE49-F238E27FC236}">
                  <a16:creationId xmlns:a16="http://schemas.microsoft.com/office/drawing/2014/main" id="{BAE4E94F-E597-4A95-B6CD-E7A736312673}"/>
                </a:ext>
              </a:extLst>
            </p:cNvPr>
            <p:cNvGrpSpPr/>
            <p:nvPr/>
          </p:nvGrpSpPr>
          <p:grpSpPr>
            <a:xfrm>
              <a:off x="6648764" y="1161713"/>
              <a:ext cx="3381415" cy="4107370"/>
              <a:chOff x="1158459" y="1131818"/>
              <a:chExt cx="3381415" cy="4107370"/>
            </a:xfrm>
          </p:grpSpPr>
          <p:sp>
            <p:nvSpPr>
              <p:cNvPr id="18" name="文本框 17">
                <a:extLst>
                  <a:ext uri="{FF2B5EF4-FFF2-40B4-BE49-F238E27FC236}">
                    <a16:creationId xmlns:a16="http://schemas.microsoft.com/office/drawing/2014/main" id="{1E89558F-FF95-468A-B064-79238507BC7F}"/>
                  </a:ext>
                </a:extLst>
              </p:cNvPr>
              <p:cNvSpPr txBox="1"/>
              <p:nvPr/>
            </p:nvSpPr>
            <p:spPr>
              <a:xfrm>
                <a:off x="2545417" y="1131818"/>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清</a:t>
                </a:r>
              </a:p>
            </p:txBody>
          </p:sp>
          <p:sp>
            <p:nvSpPr>
              <p:cNvPr id="19" name="文本框 18">
                <a:extLst>
                  <a:ext uri="{FF2B5EF4-FFF2-40B4-BE49-F238E27FC236}">
                    <a16:creationId xmlns:a16="http://schemas.microsoft.com/office/drawing/2014/main" id="{629522F0-36D4-4612-BADA-075C6FD4293F}"/>
                  </a:ext>
                </a:extLst>
              </p:cNvPr>
              <p:cNvSpPr txBox="1"/>
              <p:nvPr/>
            </p:nvSpPr>
            <p:spPr>
              <a:xfrm>
                <a:off x="1158459" y="2592310"/>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明</a:t>
                </a:r>
              </a:p>
            </p:txBody>
          </p:sp>
        </p:grpSp>
        <p:sp>
          <p:nvSpPr>
            <p:cNvPr id="3" name="文本框 2">
              <a:extLst>
                <a:ext uri="{FF2B5EF4-FFF2-40B4-BE49-F238E27FC236}">
                  <a16:creationId xmlns:a16="http://schemas.microsoft.com/office/drawing/2014/main" id="{6449C31D-39A8-4A13-96C1-166C63D45150}"/>
                </a:ext>
              </a:extLst>
            </p:cNvPr>
            <p:cNvSpPr txBox="1"/>
            <p:nvPr/>
          </p:nvSpPr>
          <p:spPr>
            <a:xfrm>
              <a:off x="6910348" y="1196327"/>
              <a:ext cx="775597" cy="1808558"/>
            </a:xfrm>
            <a:prstGeom prst="rect">
              <a:avLst/>
            </a:prstGeom>
            <a:noFill/>
          </p:spPr>
          <p:txBody>
            <a:bodyPr vert="eaVert" wrap="square" rtlCol="0">
              <a:spAutoFit/>
            </a:bodyPr>
            <a:lstStyle/>
            <a:p>
              <a:pPr>
                <a:lnSpc>
                  <a:spcPct val="120000"/>
                </a:lnSpc>
              </a:pPr>
              <a:r>
                <a:rPr lang="zh-CN" altLang="en-US" sz="1600" dirty="0">
                  <a:gradFill>
                    <a:gsLst>
                      <a:gs pos="100000">
                        <a:srgbClr val="548235">
                          <a:alpha val="3000"/>
                        </a:srgbClr>
                      </a:gs>
                      <a:gs pos="0">
                        <a:srgbClr val="006835"/>
                      </a:gs>
                    </a:gsLst>
                    <a:lin ang="5400000" scaled="1"/>
                  </a:gradFill>
                  <a:latin typeface="华文行楷" panose="02010800040101010101" pitchFamily="2" charset="-122"/>
                  <a:ea typeface="华文行楷" panose="02010800040101010101" pitchFamily="2" charset="-122"/>
                </a:rPr>
                <a:t>万物生长此时，皆清洁而明净</a:t>
              </a:r>
              <a:endParaRPr lang="zh-CN" altLang="en-US" sz="1600" dirty="0">
                <a:gradFill>
                  <a:gsLst>
                    <a:gs pos="100000">
                      <a:srgbClr val="548235">
                        <a:alpha val="3000"/>
                      </a:srgbClr>
                    </a:gs>
                    <a:gs pos="0">
                      <a:srgbClr val="006835"/>
                    </a:gs>
                  </a:gsLst>
                  <a:lin ang="5400000" scaled="1"/>
                </a:gradFill>
              </a:endParaRPr>
            </a:p>
          </p:txBody>
        </p:sp>
        <p:sp>
          <p:nvSpPr>
            <p:cNvPr id="7" name="文本框 6">
              <a:extLst>
                <a:ext uri="{FF2B5EF4-FFF2-40B4-BE49-F238E27FC236}">
                  <a16:creationId xmlns:a16="http://schemas.microsoft.com/office/drawing/2014/main" id="{3E3D5404-E91B-490D-92B1-E6A08457179E}"/>
                </a:ext>
              </a:extLst>
            </p:cNvPr>
            <p:cNvSpPr txBox="1"/>
            <p:nvPr/>
          </p:nvSpPr>
          <p:spPr>
            <a:xfrm>
              <a:off x="7794189" y="1259265"/>
              <a:ext cx="400110" cy="1225887"/>
            </a:xfrm>
            <a:prstGeom prst="rect">
              <a:avLst/>
            </a:prstGeom>
            <a:noFill/>
          </p:spPr>
          <p:txBody>
            <a:bodyPr vert="eaVert" wrap="square" rtlCol="0">
              <a:spAutoFit/>
            </a:bodyPr>
            <a:lstStyle/>
            <a:p>
              <a:pPr algn="dist"/>
              <a:r>
                <a:rPr lang="zh-CN" altLang="en-US" sz="1400" dirty="0">
                  <a:solidFill>
                    <a:srgbClr val="548235"/>
                  </a:solidFill>
                  <a:latin typeface="江城律动宋" panose="02020700000000000000" pitchFamily="18" charset="-122"/>
                  <a:ea typeface="江城律动宋" panose="02020700000000000000" pitchFamily="18" charset="-122"/>
                </a:rPr>
                <a:t>清明时节</a:t>
              </a:r>
            </a:p>
          </p:txBody>
        </p:sp>
        <p:sp>
          <p:nvSpPr>
            <p:cNvPr id="8" name="椭圆 7">
              <a:extLst>
                <a:ext uri="{FF2B5EF4-FFF2-40B4-BE49-F238E27FC236}">
                  <a16:creationId xmlns:a16="http://schemas.microsoft.com/office/drawing/2014/main" id="{5533913F-4E06-420D-A749-244D84441A2E}"/>
                </a:ext>
              </a:extLst>
            </p:cNvPr>
            <p:cNvSpPr/>
            <p:nvPr/>
          </p:nvSpPr>
          <p:spPr>
            <a:xfrm>
              <a:off x="7709127" y="1161713"/>
              <a:ext cx="517283" cy="51728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123E763-77E1-4A7F-A299-2525D6715E91}"/>
                </a:ext>
              </a:extLst>
            </p:cNvPr>
            <p:cNvSpPr/>
            <p:nvPr/>
          </p:nvSpPr>
          <p:spPr>
            <a:xfrm>
              <a:off x="7715382" y="1715406"/>
              <a:ext cx="156802" cy="156802"/>
            </a:xfrm>
            <a:prstGeom prst="ellipse">
              <a:avLst/>
            </a:prstGeom>
            <a:gradFill>
              <a:gsLst>
                <a:gs pos="100000">
                  <a:srgbClr val="548235">
                    <a:alpha val="0"/>
                  </a:srgbClr>
                </a:gs>
                <a:gs pos="0">
                  <a:srgbClr val="006835">
                    <a:alpha val="1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CA582CD-CF1C-47EC-A61A-EEDF4C69FB15}"/>
                </a:ext>
              </a:extLst>
            </p:cNvPr>
            <p:cNvSpPr/>
            <p:nvPr/>
          </p:nvSpPr>
          <p:spPr>
            <a:xfrm>
              <a:off x="7976857" y="1816049"/>
              <a:ext cx="273720" cy="273720"/>
            </a:xfrm>
            <a:prstGeom prst="ellipse">
              <a:avLst/>
            </a:prstGeom>
            <a:gradFill>
              <a:gsLst>
                <a:gs pos="100000">
                  <a:srgbClr val="548235">
                    <a:alpha val="0"/>
                  </a:srgbClr>
                </a:gs>
                <a:gs pos="0">
                  <a:srgbClr val="006835">
                    <a:alpha val="16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3FDD00C-49D9-42C4-98F4-7C48981E562E}"/>
                </a:ext>
              </a:extLst>
            </p:cNvPr>
            <p:cNvSpPr/>
            <p:nvPr/>
          </p:nvSpPr>
          <p:spPr>
            <a:xfrm>
              <a:off x="7767714" y="2121452"/>
              <a:ext cx="400110" cy="400110"/>
            </a:xfrm>
            <a:prstGeom prst="ellipse">
              <a:avLst/>
            </a:prstGeom>
            <a:gradFill>
              <a:gsLst>
                <a:gs pos="100000">
                  <a:srgbClr val="548235">
                    <a:alpha val="0"/>
                  </a:srgbClr>
                </a:gs>
                <a:gs pos="0">
                  <a:srgbClr val="006835">
                    <a:alpha val="4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a:extLst>
              <a:ext uri="{FF2B5EF4-FFF2-40B4-BE49-F238E27FC236}">
                <a16:creationId xmlns:a16="http://schemas.microsoft.com/office/drawing/2014/main" id="{F7520F90-3364-466B-BAFE-C201355FFEE1}"/>
              </a:ext>
            </a:extLst>
          </p:cNvPr>
          <p:cNvSpPr/>
          <p:nvPr/>
        </p:nvSpPr>
        <p:spPr>
          <a:xfrm rot="7555753">
            <a:off x="10220110" y="2747894"/>
            <a:ext cx="1176033" cy="117603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sp>
        <p:nvSpPr>
          <p:cNvPr id="5" name="文本框 4">
            <a:extLst>
              <a:ext uri="{FF2B5EF4-FFF2-40B4-BE49-F238E27FC236}">
                <a16:creationId xmlns:a16="http://schemas.microsoft.com/office/drawing/2014/main" id="{7ECEAAED-8EF2-451D-A82A-879E5B7C5579}"/>
              </a:ext>
            </a:extLst>
          </p:cNvPr>
          <p:cNvSpPr txBox="1"/>
          <p:nvPr/>
        </p:nvSpPr>
        <p:spPr>
          <a:xfrm>
            <a:off x="1410078" y="1166670"/>
            <a:ext cx="7078861" cy="3776013"/>
          </a:xfrm>
          <a:prstGeom prst="rect">
            <a:avLst/>
          </a:prstGeom>
          <a:solidFill>
            <a:schemeClr val="bg1">
              <a:alpha val="56000"/>
            </a:schemeClr>
          </a:solidFill>
        </p:spPr>
        <p:txBody>
          <a:bodyPr vert="eaVert" wrap="square" rtlCol="0">
            <a:spAutoFit/>
          </a:bodyPr>
          <a:lstStyle/>
          <a:p>
            <a:pPr marL="285750" indent="-285750">
              <a:lnSpc>
                <a:spcPct val="200000"/>
              </a:lnSpc>
              <a:buFont typeface="Wingdings" panose="05000000000000000000" pitchFamily="2" charset="2"/>
              <a:buChar char="Ø"/>
            </a:pPr>
            <a:r>
              <a:rPr lang="zh-CN" altLang="en-US" sz="1400" dirty="0">
                <a:cs typeface="+mn-ea"/>
                <a:sym typeface="+mn-lt"/>
              </a:rPr>
              <a:t>清明节又叫踏青节，在仲春与暮春之交，也就是冬至后的第</a:t>
            </a:r>
            <a:r>
              <a:rPr lang="en-US" altLang="zh-CN" sz="1400" dirty="0">
                <a:cs typeface="+mn-ea"/>
                <a:sym typeface="+mn-lt"/>
              </a:rPr>
              <a:t>104</a:t>
            </a:r>
            <a:r>
              <a:rPr lang="zh-CN" altLang="en-US" sz="1400" dirty="0">
                <a:cs typeface="+mn-ea"/>
                <a:sym typeface="+mn-lt"/>
              </a:rPr>
              <a:t>天，是中国传统节日之一，也是最重要的祭祀节日之一，是祭祖和扫墓的日子。</a:t>
            </a:r>
            <a:endParaRPr lang="en-US" altLang="zh-CN" sz="1400" dirty="0">
              <a:cs typeface="+mn-ea"/>
              <a:sym typeface="+mn-lt"/>
            </a:endParaRPr>
          </a:p>
          <a:p>
            <a:pPr marL="285750" indent="-285750">
              <a:lnSpc>
                <a:spcPct val="200000"/>
              </a:lnSpc>
              <a:buFont typeface="Wingdings" panose="05000000000000000000" pitchFamily="2" charset="2"/>
              <a:buChar char="Ø"/>
            </a:pPr>
            <a:r>
              <a:rPr lang="zh-CN" altLang="en-US" sz="1400" dirty="0">
                <a:cs typeface="+mn-ea"/>
                <a:sym typeface="+mn-lt"/>
              </a:rPr>
              <a:t>中国汉族传统的清明节大约始于周代，距今已有二千五百多年的历史。受汉族文化的影响，中国的满族、赫哲族、壮族、鄂伦春族、侗族、土家族、苗族、瑶族、黎族、水族、京族、羌族等</a:t>
            </a:r>
            <a:r>
              <a:rPr lang="en-US" altLang="zh-CN" sz="1400" dirty="0">
                <a:cs typeface="+mn-ea"/>
                <a:sym typeface="+mn-lt"/>
              </a:rPr>
              <a:t>24</a:t>
            </a:r>
            <a:r>
              <a:rPr lang="zh-CN" altLang="en-US" sz="1400" dirty="0">
                <a:cs typeface="+mn-ea"/>
                <a:sym typeface="+mn-lt"/>
              </a:rPr>
              <a:t>个少数民族，也都有过清明节的习俗。虽然各地习俗不尽相同，但扫墓祭祖、踏青郊游是基本主题。</a:t>
            </a:r>
            <a:endParaRPr lang="en-US" altLang="zh-CN" sz="1400" dirty="0">
              <a:cs typeface="+mn-ea"/>
              <a:sym typeface="+mn-lt"/>
            </a:endParaRPr>
          </a:p>
          <a:p>
            <a:pPr marL="285750" indent="-285750">
              <a:lnSpc>
                <a:spcPct val="200000"/>
              </a:lnSpc>
              <a:buFont typeface="Wingdings" panose="05000000000000000000" pitchFamily="2" charset="2"/>
              <a:buChar char="Ø"/>
            </a:pPr>
            <a:r>
              <a:rPr lang="zh-CN" altLang="en-US" sz="1400" dirty="0">
                <a:cs typeface="+mn-ea"/>
                <a:sym typeface="+mn-lt"/>
              </a:rPr>
              <a:t>清明节原是指春分后十五天，</a:t>
            </a:r>
            <a:r>
              <a:rPr lang="en-US" altLang="zh-CN" sz="1400" dirty="0">
                <a:cs typeface="+mn-ea"/>
                <a:sym typeface="+mn-lt"/>
              </a:rPr>
              <a:t>1935</a:t>
            </a:r>
            <a:r>
              <a:rPr lang="zh-CN" altLang="en-US" sz="1400" dirty="0">
                <a:cs typeface="+mn-ea"/>
                <a:sym typeface="+mn-lt"/>
              </a:rPr>
              <a:t>年中华民国政府明定</a:t>
            </a:r>
            <a:r>
              <a:rPr lang="en-US" altLang="zh-CN" sz="1400" dirty="0">
                <a:cs typeface="+mn-ea"/>
                <a:sym typeface="+mn-lt"/>
              </a:rPr>
              <a:t>4</a:t>
            </a:r>
            <a:r>
              <a:rPr lang="zh-CN" altLang="en-US" sz="1400" dirty="0">
                <a:cs typeface="+mn-ea"/>
                <a:sym typeface="+mn-lt"/>
              </a:rPr>
              <a:t>月</a:t>
            </a:r>
            <a:r>
              <a:rPr lang="en-US" altLang="zh-CN" sz="1400" dirty="0">
                <a:cs typeface="+mn-ea"/>
                <a:sym typeface="+mn-lt"/>
              </a:rPr>
              <a:t>5</a:t>
            </a:r>
            <a:r>
              <a:rPr lang="zh-CN" altLang="en-US" sz="1400" dirty="0">
                <a:cs typeface="+mn-ea"/>
                <a:sym typeface="+mn-lt"/>
              </a:rPr>
              <a:t>日为国定假日清明节，也叫做民族扫墓节。</a:t>
            </a:r>
            <a:r>
              <a:rPr lang="en-US" altLang="zh-CN" sz="1400" dirty="0">
                <a:cs typeface="+mn-ea"/>
                <a:sym typeface="+mn-lt"/>
              </a:rPr>
              <a:t>2006</a:t>
            </a:r>
            <a:r>
              <a:rPr lang="zh-CN" altLang="en-US" sz="1400" dirty="0">
                <a:cs typeface="+mn-ea"/>
                <a:sym typeface="+mn-lt"/>
              </a:rPr>
              <a:t>年</a:t>
            </a:r>
            <a:r>
              <a:rPr lang="en-US" altLang="zh-CN" sz="1400" dirty="0">
                <a:cs typeface="+mn-ea"/>
                <a:sym typeface="+mn-lt"/>
              </a:rPr>
              <a:t>5</a:t>
            </a:r>
            <a:r>
              <a:rPr lang="zh-CN" altLang="en-US" sz="1400" dirty="0">
                <a:cs typeface="+mn-ea"/>
                <a:sym typeface="+mn-lt"/>
              </a:rPr>
              <a:t>月</a:t>
            </a:r>
            <a:r>
              <a:rPr lang="en-US" altLang="zh-CN" sz="1400" dirty="0">
                <a:cs typeface="+mn-ea"/>
                <a:sym typeface="+mn-lt"/>
              </a:rPr>
              <a:t>20</a:t>
            </a:r>
            <a:r>
              <a:rPr lang="zh-CN" altLang="en-US" sz="1400" dirty="0">
                <a:cs typeface="+mn-ea"/>
                <a:sym typeface="+mn-lt"/>
              </a:rPr>
              <a:t>日，经国务院批准，将清明节列入第一批国家级非物质文化遗产名录。</a:t>
            </a:r>
          </a:p>
        </p:txBody>
      </p:sp>
      <p:sp>
        <p:nvSpPr>
          <p:cNvPr id="22" name="文本框 21">
            <a:extLst>
              <a:ext uri="{FF2B5EF4-FFF2-40B4-BE49-F238E27FC236}">
                <a16:creationId xmlns:a16="http://schemas.microsoft.com/office/drawing/2014/main" id="{67D2E182-8965-4BFC-8BEF-E6571B9496D2}"/>
              </a:ext>
            </a:extLst>
          </p:cNvPr>
          <p:cNvSpPr txBox="1"/>
          <p:nvPr/>
        </p:nvSpPr>
        <p:spPr>
          <a:xfrm>
            <a:off x="2383972" y="-42646209"/>
            <a:ext cx="6712856" cy="369332"/>
          </a:xfrm>
          <a:prstGeom prst="rect">
            <a:avLst/>
          </a:prstGeom>
          <a:noFill/>
        </p:spPr>
        <p:txBody>
          <a:bodyPr wrap="square">
            <a:spAutoFit/>
          </a:bodyPr>
          <a:lstStyle/>
          <a:p>
            <a:r>
              <a:rPr lang="en-US" altLang="zh-CN" dirty="0">
                <a:solidFill>
                  <a:srgbClr val="F0F0F0"/>
                </a:solidFill>
              </a:rPr>
              <a:t>51PPT</a:t>
            </a:r>
            <a:r>
              <a:rPr lang="zh-CN" altLang="en-US" dirty="0">
                <a:solidFill>
                  <a:srgbClr val="F0F0F0"/>
                </a:solidFill>
              </a:rPr>
              <a:t>模板网   </a:t>
            </a:r>
            <a:r>
              <a:rPr lang="en-US" altLang="zh-CN" dirty="0">
                <a:solidFill>
                  <a:srgbClr val="F0F0F0"/>
                </a:solidFill>
              </a:rPr>
              <a:t>www.51pptmoban.com  </a:t>
            </a:r>
            <a:endParaRPr lang="zh-CN" altLang="en-US" dirty="0">
              <a:solidFill>
                <a:srgbClr val="F0F0F0"/>
              </a:solidFill>
            </a:endParaRPr>
          </a:p>
        </p:txBody>
      </p:sp>
    </p:spTree>
    <p:extLst>
      <p:ext uri="{BB962C8B-B14F-4D97-AF65-F5344CB8AC3E}">
        <p14:creationId xmlns:p14="http://schemas.microsoft.com/office/powerpoint/2010/main" val="1890603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F9BD9608-4920-4417-8829-AA87039D3D4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240756" y="2543418"/>
            <a:ext cx="1947386" cy="2781980"/>
          </a:xfrm>
          <a:prstGeom prst="rect">
            <a:avLst/>
          </a:prstGeom>
        </p:spPr>
      </p:pic>
      <p:pic>
        <p:nvPicPr>
          <p:cNvPr id="16" name="图片 15">
            <a:extLst>
              <a:ext uri="{FF2B5EF4-FFF2-40B4-BE49-F238E27FC236}">
                <a16:creationId xmlns:a16="http://schemas.microsoft.com/office/drawing/2014/main" id="{276D05B0-8CB7-492E-B1AA-5D4A90FF8D9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60120" y="2949266"/>
            <a:ext cx="1531393" cy="3901641"/>
          </a:xfrm>
          <a:prstGeom prst="rect">
            <a:avLst/>
          </a:prstGeom>
        </p:spPr>
      </p:pic>
      <p:sp>
        <p:nvSpPr>
          <p:cNvPr id="5" name="任意多边形: 形状 4">
            <a:extLst>
              <a:ext uri="{FF2B5EF4-FFF2-40B4-BE49-F238E27FC236}">
                <a16:creationId xmlns:a16="http://schemas.microsoft.com/office/drawing/2014/main" id="{4C870A6D-5655-4E27-830F-7EC185177B22}"/>
              </a:ext>
            </a:extLst>
          </p:cNvPr>
          <p:cNvSpPr/>
          <p:nvPr/>
        </p:nvSpPr>
        <p:spPr>
          <a:xfrm rot="16200000">
            <a:off x="-685622" y="3622239"/>
            <a:ext cx="4226560" cy="455098"/>
          </a:xfrm>
          <a:custGeom>
            <a:avLst/>
            <a:gdLst>
              <a:gd name="connsiteX0" fmla="*/ 0 w 4226560"/>
              <a:gd name="connsiteY0" fmla="*/ 0 h 455098"/>
              <a:gd name="connsiteX1" fmla="*/ 4226560 w 4226560"/>
              <a:gd name="connsiteY1" fmla="*/ 0 h 455098"/>
              <a:gd name="connsiteX2" fmla="*/ 4226560 w 4226560"/>
              <a:gd name="connsiteY2" fmla="*/ 455098 h 455098"/>
              <a:gd name="connsiteX3" fmla="*/ 0 w 4226560"/>
              <a:gd name="connsiteY3" fmla="*/ 455098 h 455098"/>
              <a:gd name="connsiteX4" fmla="*/ 0 w 4226560"/>
              <a:gd name="connsiteY4" fmla="*/ 0 h 45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560" h="455098">
                <a:moveTo>
                  <a:pt x="0" y="0"/>
                </a:moveTo>
                <a:lnTo>
                  <a:pt x="4226560" y="0"/>
                </a:lnTo>
                <a:lnTo>
                  <a:pt x="4226560" y="455098"/>
                </a:lnTo>
                <a:lnTo>
                  <a:pt x="0" y="45509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401372" bIns="0" numCol="1" spcCol="1270" anchor="t" anchorCtr="0">
            <a:noAutofit/>
          </a:bodyPr>
          <a:lstStyle/>
          <a:p>
            <a:pPr marL="0" lvl="0" indent="0" algn="r" defTabSz="1244600">
              <a:lnSpc>
                <a:spcPct val="90000"/>
              </a:lnSpc>
              <a:spcBef>
                <a:spcPct val="0"/>
              </a:spcBef>
              <a:spcAft>
                <a:spcPct val="35000"/>
              </a:spcAft>
              <a:buNone/>
            </a:pPr>
            <a:endParaRPr lang="zh-CN" altLang="en-US" sz="2800" kern="1200" dirty="0">
              <a:cs typeface="+mn-ea"/>
              <a:sym typeface="+mn-lt"/>
            </a:endParaRPr>
          </a:p>
        </p:txBody>
      </p:sp>
      <p:sp>
        <p:nvSpPr>
          <p:cNvPr id="25" name="任意多边形: 形状 24">
            <a:extLst>
              <a:ext uri="{FF2B5EF4-FFF2-40B4-BE49-F238E27FC236}">
                <a16:creationId xmlns:a16="http://schemas.microsoft.com/office/drawing/2014/main" id="{CE0B0B2E-5BD7-4C13-B878-CE5B93D0E05D}"/>
              </a:ext>
            </a:extLst>
          </p:cNvPr>
          <p:cNvSpPr/>
          <p:nvPr/>
        </p:nvSpPr>
        <p:spPr>
          <a:xfrm rot="16200000">
            <a:off x="2620312" y="3622239"/>
            <a:ext cx="4226560" cy="455098"/>
          </a:xfrm>
          <a:custGeom>
            <a:avLst/>
            <a:gdLst>
              <a:gd name="connsiteX0" fmla="*/ 0 w 4226560"/>
              <a:gd name="connsiteY0" fmla="*/ 0 h 455098"/>
              <a:gd name="connsiteX1" fmla="*/ 4226560 w 4226560"/>
              <a:gd name="connsiteY1" fmla="*/ 0 h 455098"/>
              <a:gd name="connsiteX2" fmla="*/ 4226560 w 4226560"/>
              <a:gd name="connsiteY2" fmla="*/ 455098 h 455098"/>
              <a:gd name="connsiteX3" fmla="*/ 0 w 4226560"/>
              <a:gd name="connsiteY3" fmla="*/ 455098 h 455098"/>
              <a:gd name="connsiteX4" fmla="*/ 0 w 4226560"/>
              <a:gd name="connsiteY4" fmla="*/ 0 h 45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560" h="455098">
                <a:moveTo>
                  <a:pt x="0" y="0"/>
                </a:moveTo>
                <a:lnTo>
                  <a:pt x="4226560" y="0"/>
                </a:lnTo>
                <a:lnTo>
                  <a:pt x="4226560" y="455098"/>
                </a:lnTo>
                <a:lnTo>
                  <a:pt x="0" y="45509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 tIns="-1" rIns="401372" bIns="0" numCol="1" spcCol="1270" anchor="t" anchorCtr="0">
            <a:noAutofit/>
          </a:bodyPr>
          <a:lstStyle/>
          <a:p>
            <a:pPr marL="0" lvl="0" indent="0" algn="r" defTabSz="1244600">
              <a:lnSpc>
                <a:spcPct val="90000"/>
              </a:lnSpc>
              <a:spcBef>
                <a:spcPct val="0"/>
              </a:spcBef>
              <a:spcAft>
                <a:spcPct val="35000"/>
              </a:spcAft>
              <a:buNone/>
            </a:pPr>
            <a:endParaRPr lang="zh-CN" altLang="en-US" sz="2800" kern="1200">
              <a:cs typeface="+mn-ea"/>
              <a:sym typeface="+mn-lt"/>
            </a:endParaRPr>
          </a:p>
        </p:txBody>
      </p:sp>
      <p:sp>
        <p:nvSpPr>
          <p:cNvPr id="28" name="任意多边形: 形状 27">
            <a:extLst>
              <a:ext uri="{FF2B5EF4-FFF2-40B4-BE49-F238E27FC236}">
                <a16:creationId xmlns:a16="http://schemas.microsoft.com/office/drawing/2014/main" id="{12E69B90-C419-4130-8833-2D6BAA7E0212}"/>
              </a:ext>
            </a:extLst>
          </p:cNvPr>
          <p:cNvSpPr/>
          <p:nvPr/>
        </p:nvSpPr>
        <p:spPr>
          <a:xfrm rot="16200000">
            <a:off x="5926247" y="3622239"/>
            <a:ext cx="4226560" cy="455098"/>
          </a:xfrm>
          <a:custGeom>
            <a:avLst/>
            <a:gdLst>
              <a:gd name="connsiteX0" fmla="*/ 0 w 4226560"/>
              <a:gd name="connsiteY0" fmla="*/ 0 h 455098"/>
              <a:gd name="connsiteX1" fmla="*/ 4226560 w 4226560"/>
              <a:gd name="connsiteY1" fmla="*/ 0 h 455098"/>
              <a:gd name="connsiteX2" fmla="*/ 4226560 w 4226560"/>
              <a:gd name="connsiteY2" fmla="*/ 455098 h 455098"/>
              <a:gd name="connsiteX3" fmla="*/ 0 w 4226560"/>
              <a:gd name="connsiteY3" fmla="*/ 455098 h 455098"/>
              <a:gd name="connsiteX4" fmla="*/ 0 w 4226560"/>
              <a:gd name="connsiteY4" fmla="*/ 0 h 455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6560" h="455098">
                <a:moveTo>
                  <a:pt x="0" y="0"/>
                </a:moveTo>
                <a:lnTo>
                  <a:pt x="4226560" y="0"/>
                </a:lnTo>
                <a:lnTo>
                  <a:pt x="4226560" y="455098"/>
                </a:lnTo>
                <a:lnTo>
                  <a:pt x="0" y="45509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401372" bIns="-1" numCol="1" spcCol="1270" anchor="t" anchorCtr="0">
            <a:noAutofit/>
          </a:bodyPr>
          <a:lstStyle/>
          <a:p>
            <a:pPr marL="0" lvl="0" indent="0" algn="r" defTabSz="1244600">
              <a:lnSpc>
                <a:spcPct val="90000"/>
              </a:lnSpc>
              <a:spcBef>
                <a:spcPct val="0"/>
              </a:spcBef>
              <a:spcAft>
                <a:spcPct val="35000"/>
              </a:spcAft>
              <a:buNone/>
            </a:pPr>
            <a:endParaRPr lang="zh-CN" altLang="en-US" sz="2800" kern="1200">
              <a:cs typeface="+mn-ea"/>
              <a:sym typeface="+mn-lt"/>
            </a:endParaRPr>
          </a:p>
        </p:txBody>
      </p:sp>
      <p:sp>
        <p:nvSpPr>
          <p:cNvPr id="29" name="Rectangle 66">
            <a:extLst>
              <a:ext uri="{FF2B5EF4-FFF2-40B4-BE49-F238E27FC236}">
                <a16:creationId xmlns:a16="http://schemas.microsoft.com/office/drawing/2014/main" id="{A1F4B3BE-789F-41B5-8EBB-0573B9F27E6E}"/>
              </a:ext>
            </a:extLst>
          </p:cNvPr>
          <p:cNvSpPr>
            <a:spLocks noChangeArrowheads="1"/>
          </p:cNvSpPr>
          <p:nvPr/>
        </p:nvSpPr>
        <p:spPr bwMode="auto">
          <a:xfrm>
            <a:off x="1401376" y="3876658"/>
            <a:ext cx="7334090" cy="4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600" kern="0" dirty="0">
                <a:solidFill>
                  <a:sysClr val="windowText" lastClr="000000"/>
                </a:solidFill>
                <a:cs typeface="+mn-ea"/>
                <a:sym typeface="+mn-lt"/>
              </a:rPr>
              <a:t>因此，自古以来，中国就有清明植树的习惯。</a:t>
            </a:r>
            <a:endParaRPr kumimoji="0" lang="zh-CN" altLang="en-US" sz="1600" b="0" i="0" u="none" strike="noStrike" kern="0" cap="none" spc="0" normalizeH="0" baseline="0" noProof="0" dirty="0">
              <a:ln>
                <a:noFill/>
              </a:ln>
              <a:solidFill>
                <a:sysClr val="windowText" lastClr="000000"/>
              </a:solidFill>
              <a:effectLst/>
              <a:uLnTx/>
              <a:uFillTx/>
              <a:cs typeface="+mn-ea"/>
              <a:sym typeface="+mn-lt"/>
            </a:endParaRPr>
          </a:p>
        </p:txBody>
      </p:sp>
      <p:sp>
        <p:nvSpPr>
          <p:cNvPr id="31" name="Rectangle 74">
            <a:extLst>
              <a:ext uri="{FF2B5EF4-FFF2-40B4-BE49-F238E27FC236}">
                <a16:creationId xmlns:a16="http://schemas.microsoft.com/office/drawing/2014/main" id="{1CF42C63-B310-43CA-A46F-5A99BB57FEF9}"/>
              </a:ext>
            </a:extLst>
          </p:cNvPr>
          <p:cNvSpPr>
            <a:spLocks noChangeArrowheads="1"/>
          </p:cNvSpPr>
          <p:nvPr/>
        </p:nvSpPr>
        <p:spPr bwMode="auto">
          <a:xfrm>
            <a:off x="1427658" y="3130681"/>
            <a:ext cx="5704017" cy="4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600" kern="0" dirty="0">
                <a:solidFill>
                  <a:sysClr val="windowText" lastClr="000000"/>
                </a:solidFill>
                <a:cs typeface="+mn-ea"/>
                <a:sym typeface="+mn-lt"/>
              </a:rPr>
              <a:t>有人还把清明节叫作“植树节”。植树风俗一直流传至今。</a:t>
            </a:r>
            <a:endParaRPr kumimoji="0" lang="zh-CN" altLang="en-US" sz="1600" b="0" i="0" u="none" strike="noStrike" kern="0" cap="none" spc="0" normalizeH="0" baseline="0" noProof="0" dirty="0">
              <a:ln>
                <a:noFill/>
              </a:ln>
              <a:solidFill>
                <a:sysClr val="windowText" lastClr="000000"/>
              </a:solidFill>
              <a:effectLst/>
              <a:uLnTx/>
              <a:uFillTx/>
              <a:cs typeface="+mn-ea"/>
              <a:sym typeface="+mn-lt"/>
            </a:endParaRPr>
          </a:p>
        </p:txBody>
      </p:sp>
      <p:sp>
        <p:nvSpPr>
          <p:cNvPr id="33" name="Rectangle 76">
            <a:extLst>
              <a:ext uri="{FF2B5EF4-FFF2-40B4-BE49-F238E27FC236}">
                <a16:creationId xmlns:a16="http://schemas.microsoft.com/office/drawing/2014/main" id="{C4867FE9-B4E1-464B-A56F-0B5F5BBFA2AA}"/>
              </a:ext>
            </a:extLst>
          </p:cNvPr>
          <p:cNvSpPr>
            <a:spLocks noChangeArrowheads="1"/>
          </p:cNvSpPr>
          <p:nvPr/>
        </p:nvSpPr>
        <p:spPr bwMode="auto">
          <a:xfrm>
            <a:off x="1427658" y="2330347"/>
            <a:ext cx="6352252" cy="42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ct val="150000"/>
              </a:lnSpc>
              <a:defRPr/>
            </a:pPr>
            <a:r>
              <a:rPr lang="zh-CN" altLang="en-US" sz="1600" kern="0" dirty="0">
                <a:solidFill>
                  <a:sysClr val="windowText" lastClr="000000"/>
                </a:solidFill>
                <a:cs typeface="+mn-ea"/>
                <a:sym typeface="+mn-lt"/>
              </a:rPr>
              <a:t>清明前后，春阳照临，春雨飞洒，种植树苗成活率高，成长快。</a:t>
            </a:r>
            <a:endParaRPr kumimoji="0" lang="zh-CN" altLang="en-US" sz="1600" b="0" i="0" u="none" strike="noStrike" kern="0" cap="none" spc="0" normalizeH="0" baseline="0" noProof="0" dirty="0">
              <a:ln>
                <a:noFill/>
              </a:ln>
              <a:solidFill>
                <a:sysClr val="windowText" lastClr="000000"/>
              </a:solidFill>
              <a:effectLst/>
              <a:uLnTx/>
              <a:uFillTx/>
              <a:cs typeface="+mn-ea"/>
              <a:sym typeface="+mn-lt"/>
            </a:endParaRPr>
          </a:p>
        </p:txBody>
      </p:sp>
      <p:grpSp>
        <p:nvGrpSpPr>
          <p:cNvPr id="17" name="组合 16">
            <a:extLst>
              <a:ext uri="{FF2B5EF4-FFF2-40B4-BE49-F238E27FC236}">
                <a16:creationId xmlns:a16="http://schemas.microsoft.com/office/drawing/2014/main" id="{E94C2B37-0FEC-49DF-B4A3-FAE193656992}"/>
              </a:ext>
            </a:extLst>
          </p:cNvPr>
          <p:cNvGrpSpPr/>
          <p:nvPr/>
        </p:nvGrpSpPr>
        <p:grpSpPr>
          <a:xfrm>
            <a:off x="1306990" y="205123"/>
            <a:ext cx="3813650" cy="1031964"/>
            <a:chOff x="1306990" y="205123"/>
            <a:chExt cx="3813650" cy="1031964"/>
          </a:xfrm>
        </p:grpSpPr>
        <p:sp>
          <p:nvSpPr>
            <p:cNvPr id="18" name="文本框 17">
              <a:extLst>
                <a:ext uri="{FF2B5EF4-FFF2-40B4-BE49-F238E27FC236}">
                  <a16:creationId xmlns:a16="http://schemas.microsoft.com/office/drawing/2014/main" id="{C3302C94-3201-402E-A61D-082682A7247A}"/>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清明节风俗习惯</a:t>
              </a:r>
            </a:p>
          </p:txBody>
        </p:sp>
        <p:grpSp>
          <p:nvGrpSpPr>
            <p:cNvPr id="19" name="组合 18">
              <a:extLst>
                <a:ext uri="{FF2B5EF4-FFF2-40B4-BE49-F238E27FC236}">
                  <a16:creationId xmlns:a16="http://schemas.microsoft.com/office/drawing/2014/main" id="{E0EB08EA-3750-48B9-8654-015CA4C0B5F9}"/>
                </a:ext>
              </a:extLst>
            </p:cNvPr>
            <p:cNvGrpSpPr/>
            <p:nvPr/>
          </p:nvGrpSpPr>
          <p:grpSpPr>
            <a:xfrm>
              <a:off x="1306990" y="313757"/>
              <a:ext cx="685820" cy="923330"/>
              <a:chOff x="6171235" y="1212940"/>
              <a:chExt cx="685820" cy="923330"/>
            </a:xfrm>
          </p:grpSpPr>
          <p:sp>
            <p:nvSpPr>
              <p:cNvPr id="21" name="椭圆 20">
                <a:extLst>
                  <a:ext uri="{FF2B5EF4-FFF2-40B4-BE49-F238E27FC236}">
                    <a16:creationId xmlns:a16="http://schemas.microsoft.com/office/drawing/2014/main" id="{72E4A457-98BF-460B-8E9C-D4BABC883393}"/>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B7601CDD-788D-4382-BE5B-E20864B92E21}"/>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3</a:t>
                </a:r>
                <a:endParaRPr lang="zh-CN" altLang="en-US" sz="5400" dirty="0">
                  <a:solidFill>
                    <a:schemeClr val="bg1"/>
                  </a:solidFill>
                </a:endParaRPr>
              </a:p>
            </p:txBody>
          </p:sp>
        </p:grpSp>
        <p:sp>
          <p:nvSpPr>
            <p:cNvPr id="20" name="椭圆 19">
              <a:extLst>
                <a:ext uri="{FF2B5EF4-FFF2-40B4-BE49-F238E27FC236}">
                  <a16:creationId xmlns:a16="http://schemas.microsoft.com/office/drawing/2014/main" id="{FC841E60-4E16-4680-8F4F-FDE9056CB5F6}"/>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64E5C03E-9F38-4C10-9E78-E954981032B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22692" y="1532602"/>
            <a:ext cx="3225548" cy="3507672"/>
          </a:xfrm>
          <a:prstGeom prst="rect">
            <a:avLst/>
          </a:prstGeom>
        </p:spPr>
      </p:pic>
    </p:spTree>
    <p:extLst>
      <p:ext uri="{BB962C8B-B14F-4D97-AF65-F5344CB8AC3E}">
        <p14:creationId xmlns:p14="http://schemas.microsoft.com/office/powerpoint/2010/main" val="10438953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433726D-63FE-4490-AB1D-1E0C330AD4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35150"/>
            <a:ext cx="1068997" cy="4311652"/>
          </a:xfrm>
          <a:prstGeom prst="rect">
            <a:avLst/>
          </a:prstGeom>
        </p:spPr>
      </p:pic>
      <p:sp>
        <p:nvSpPr>
          <p:cNvPr id="3" name="矩形 2">
            <a:extLst>
              <a:ext uri="{FF2B5EF4-FFF2-40B4-BE49-F238E27FC236}">
                <a16:creationId xmlns:a16="http://schemas.microsoft.com/office/drawing/2014/main" id="{8B31BE53-1696-4CEE-BDAE-C875F85E0920}"/>
              </a:ext>
            </a:extLst>
          </p:cNvPr>
          <p:cNvSpPr/>
          <p:nvPr/>
        </p:nvSpPr>
        <p:spPr>
          <a:xfrm>
            <a:off x="1439328" y="1598133"/>
            <a:ext cx="6229522" cy="3750129"/>
          </a:xfrm>
          <a:prstGeom prst="rect">
            <a:avLst/>
          </a:prstGeom>
        </p:spPr>
        <p:txBody>
          <a:bodyPr wrap="square">
            <a:spAutoFit/>
          </a:bodyPr>
          <a:lstStyle/>
          <a:p>
            <a:pPr>
              <a:lnSpc>
                <a:spcPct val="150000"/>
              </a:lnSpc>
            </a:pPr>
            <a:r>
              <a:rPr lang="zh-CN" altLang="en-US" sz="1600" dirty="0">
                <a:cs typeface="+mn-ea"/>
                <a:sym typeface="+mn-lt"/>
              </a:rPr>
              <a:t>清明扫墓，谓之对祖先的“思时之敬”，其习俗由来已久。明</a:t>
            </a:r>
            <a:r>
              <a:rPr lang="en-US" altLang="zh-CN" sz="1600" dirty="0">
                <a:cs typeface="+mn-ea"/>
                <a:sym typeface="+mn-lt"/>
              </a:rPr>
              <a:t>《</a:t>
            </a:r>
            <a:r>
              <a:rPr lang="zh-CN" altLang="en-US" sz="1600" dirty="0">
                <a:cs typeface="+mn-ea"/>
                <a:sym typeface="+mn-lt"/>
              </a:rPr>
              <a:t>帝京景物略</a:t>
            </a:r>
            <a:r>
              <a:rPr lang="en-US" altLang="zh-CN" sz="1600" dirty="0">
                <a:cs typeface="+mn-ea"/>
                <a:sym typeface="+mn-lt"/>
              </a:rPr>
              <a:t>》</a:t>
            </a:r>
            <a:r>
              <a:rPr lang="zh-CN" altLang="en-US" sz="1600" dirty="0">
                <a:cs typeface="+mn-ea"/>
                <a:sym typeface="+mn-lt"/>
              </a:rPr>
              <a:t>载：</a:t>
            </a:r>
          </a:p>
          <a:p>
            <a:pPr>
              <a:lnSpc>
                <a:spcPct val="150000"/>
              </a:lnSpc>
            </a:pPr>
            <a:endParaRPr lang="zh-CN" altLang="en-US" sz="1600" dirty="0">
              <a:cs typeface="+mn-ea"/>
              <a:sym typeface="+mn-lt"/>
            </a:endParaRPr>
          </a:p>
          <a:p>
            <a:pPr>
              <a:lnSpc>
                <a:spcPct val="150000"/>
              </a:lnSpc>
            </a:pPr>
            <a:r>
              <a:rPr lang="zh-CN" altLang="en-US" sz="1600" dirty="0">
                <a:cs typeface="+mn-ea"/>
                <a:sym typeface="+mn-lt"/>
              </a:rPr>
              <a:t>“三月清明日，男女扫墓，担提尊榼，轿马后挂楮锭，粲粲然满道也。拜者、酹者、哭者、为墓除草添土者，焚楮锭次，以纸钱置坟头。望中无纸钱，则孤坟矣。哭罢，不归也，趋芳树，择园圃，列坐尽醉。”其实，扫墓在秦以前就有了，但不一定是在清明之际，清明扫墓则是秦以后的事。到唐朝才开始盛行。</a:t>
            </a:r>
            <a:r>
              <a:rPr lang="en-US" altLang="zh-CN" sz="1600" dirty="0">
                <a:cs typeface="+mn-ea"/>
                <a:sym typeface="+mn-lt"/>
              </a:rPr>
              <a:t>《</a:t>
            </a:r>
            <a:r>
              <a:rPr lang="zh-CN" altLang="en-US" sz="1600" dirty="0">
                <a:cs typeface="+mn-ea"/>
                <a:sym typeface="+mn-lt"/>
              </a:rPr>
              <a:t>清通礼</a:t>
            </a:r>
            <a:r>
              <a:rPr lang="en-US" altLang="zh-CN" sz="1600" dirty="0">
                <a:cs typeface="+mn-ea"/>
                <a:sym typeface="+mn-lt"/>
              </a:rPr>
              <a:t>》</a:t>
            </a:r>
            <a:r>
              <a:rPr lang="zh-CN" altLang="en-US" sz="1600" dirty="0">
                <a:cs typeface="+mn-ea"/>
                <a:sym typeface="+mn-lt"/>
              </a:rPr>
              <a:t>云：“岁，寒食及霜降节，拜扫圹茔，届期素服诣墓，具酒馔及芟剪草木之器，周胝封树，剪除荆草，故称扫墓。”并相传至今。</a:t>
            </a:r>
          </a:p>
        </p:txBody>
      </p:sp>
      <p:grpSp>
        <p:nvGrpSpPr>
          <p:cNvPr id="6" name="组合 5">
            <a:extLst>
              <a:ext uri="{FF2B5EF4-FFF2-40B4-BE49-F238E27FC236}">
                <a16:creationId xmlns:a16="http://schemas.microsoft.com/office/drawing/2014/main" id="{8B917AC2-541A-416D-980E-4B0E3C185A0E}"/>
              </a:ext>
            </a:extLst>
          </p:cNvPr>
          <p:cNvGrpSpPr/>
          <p:nvPr/>
        </p:nvGrpSpPr>
        <p:grpSpPr>
          <a:xfrm>
            <a:off x="1306990" y="205123"/>
            <a:ext cx="3813650" cy="1031964"/>
            <a:chOff x="1306990" y="205123"/>
            <a:chExt cx="3813650" cy="1031964"/>
          </a:xfrm>
        </p:grpSpPr>
        <p:sp>
          <p:nvSpPr>
            <p:cNvPr id="7" name="文本框 6">
              <a:extLst>
                <a:ext uri="{FF2B5EF4-FFF2-40B4-BE49-F238E27FC236}">
                  <a16:creationId xmlns:a16="http://schemas.microsoft.com/office/drawing/2014/main" id="{4DFAA845-C23C-4107-A7A0-9D97D3761D21}"/>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清明节风俗习惯</a:t>
              </a:r>
            </a:p>
          </p:txBody>
        </p:sp>
        <p:grpSp>
          <p:nvGrpSpPr>
            <p:cNvPr id="8" name="组合 7">
              <a:extLst>
                <a:ext uri="{FF2B5EF4-FFF2-40B4-BE49-F238E27FC236}">
                  <a16:creationId xmlns:a16="http://schemas.microsoft.com/office/drawing/2014/main" id="{F64D05BE-924C-4D9C-BC02-39D8D5EA4D87}"/>
                </a:ext>
              </a:extLst>
            </p:cNvPr>
            <p:cNvGrpSpPr/>
            <p:nvPr/>
          </p:nvGrpSpPr>
          <p:grpSpPr>
            <a:xfrm>
              <a:off x="1306990" y="313757"/>
              <a:ext cx="685820" cy="923330"/>
              <a:chOff x="6171235" y="1212940"/>
              <a:chExt cx="685820" cy="923330"/>
            </a:xfrm>
          </p:grpSpPr>
          <p:sp>
            <p:nvSpPr>
              <p:cNvPr id="10" name="椭圆 9">
                <a:extLst>
                  <a:ext uri="{FF2B5EF4-FFF2-40B4-BE49-F238E27FC236}">
                    <a16:creationId xmlns:a16="http://schemas.microsoft.com/office/drawing/2014/main" id="{6CC40F46-EA31-44A6-8695-D11762461B31}"/>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71097ADC-2EB7-4E95-A29F-084ED020D760}"/>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3</a:t>
                </a:r>
                <a:endParaRPr lang="zh-CN" altLang="en-US" sz="5400" dirty="0">
                  <a:solidFill>
                    <a:schemeClr val="bg1"/>
                  </a:solidFill>
                </a:endParaRPr>
              </a:p>
            </p:txBody>
          </p:sp>
        </p:grpSp>
        <p:sp>
          <p:nvSpPr>
            <p:cNvPr id="9" name="椭圆 8">
              <a:extLst>
                <a:ext uri="{FF2B5EF4-FFF2-40B4-BE49-F238E27FC236}">
                  <a16:creationId xmlns:a16="http://schemas.microsoft.com/office/drawing/2014/main" id="{FCCE04FF-2BD4-4F4E-90DF-796081894115}"/>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26" name="Picture 2">
            <a:extLst>
              <a:ext uri="{FF2B5EF4-FFF2-40B4-BE49-F238E27FC236}">
                <a16:creationId xmlns:a16="http://schemas.microsoft.com/office/drawing/2014/main" id="{AF1D46A5-7BC3-49F0-9AC5-AE672F4EBAFA}"/>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8039181" y="1598133"/>
            <a:ext cx="2713491" cy="3514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67216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363DF3B-F452-4F9A-91E8-6643BA7F95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12" name="图片 11">
            <a:extLst>
              <a:ext uri="{FF2B5EF4-FFF2-40B4-BE49-F238E27FC236}">
                <a16:creationId xmlns:a16="http://schemas.microsoft.com/office/drawing/2014/main" id="{41C4831F-CA19-41C0-B81A-4071ACA4B050}"/>
              </a:ext>
            </a:extLst>
          </p:cNvPr>
          <p:cNvPicPr>
            <a:picLocks noChangeAspect="1"/>
          </p:cNvPicPr>
          <p:nvPr/>
        </p:nvPicPr>
        <p:blipFill>
          <a:blip r:embed="rId4"/>
          <a:stretch>
            <a:fillRect/>
          </a:stretch>
        </p:blipFill>
        <p:spPr>
          <a:xfrm>
            <a:off x="6410582" y="415945"/>
            <a:ext cx="6041660" cy="3566469"/>
          </a:xfrm>
          <a:prstGeom prst="rect">
            <a:avLst/>
          </a:prstGeom>
        </p:spPr>
      </p:pic>
      <p:sp>
        <p:nvSpPr>
          <p:cNvPr id="56" name="椭圆 55">
            <a:extLst>
              <a:ext uri="{FF2B5EF4-FFF2-40B4-BE49-F238E27FC236}">
                <a16:creationId xmlns:a16="http://schemas.microsoft.com/office/drawing/2014/main" id="{6E52F63F-AD5F-4947-A394-771B2AD44134}"/>
              </a:ext>
            </a:extLst>
          </p:cNvPr>
          <p:cNvSpPr/>
          <p:nvPr/>
        </p:nvSpPr>
        <p:spPr>
          <a:xfrm rot="17840070">
            <a:off x="4347442" y="1986590"/>
            <a:ext cx="3153948" cy="3153944"/>
          </a:xfrm>
          <a:prstGeom prst="ellipse">
            <a:avLst/>
          </a:prstGeom>
          <a:gradFill>
            <a:gsLst>
              <a:gs pos="100000">
                <a:srgbClr val="548235">
                  <a:alpha val="3000"/>
                </a:srgbClr>
              </a:gs>
              <a:gs pos="0">
                <a:srgbClr val="006835">
                  <a:alpha val="2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3289240"/>
          </a:xfrm>
          <a:prstGeom prst="rect">
            <a:avLst/>
          </a:prstGeom>
        </p:spPr>
      </p:pic>
      <p:grpSp>
        <p:nvGrpSpPr>
          <p:cNvPr id="48" name="组合 47">
            <a:extLst>
              <a:ext uri="{FF2B5EF4-FFF2-40B4-BE49-F238E27FC236}">
                <a16:creationId xmlns:a16="http://schemas.microsoft.com/office/drawing/2014/main" id="{71E01085-DF6E-40EE-B5EA-4A5860E7A958}"/>
              </a:ext>
            </a:extLst>
          </p:cNvPr>
          <p:cNvGrpSpPr/>
          <p:nvPr/>
        </p:nvGrpSpPr>
        <p:grpSpPr>
          <a:xfrm>
            <a:off x="3254980" y="0"/>
            <a:ext cx="4579056" cy="5499240"/>
            <a:chOff x="-974120" y="0"/>
            <a:chExt cx="4579056" cy="5499240"/>
          </a:xfrm>
        </p:grpSpPr>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sp>
        <p:nvSpPr>
          <p:cNvPr id="52" name="文本框 51">
            <a:extLst>
              <a:ext uri="{FF2B5EF4-FFF2-40B4-BE49-F238E27FC236}">
                <a16:creationId xmlns:a16="http://schemas.microsoft.com/office/drawing/2014/main" id="{75676785-DB9F-41C7-8421-D3E42C4E2E7E}"/>
              </a:ext>
            </a:extLst>
          </p:cNvPr>
          <p:cNvSpPr txBox="1"/>
          <p:nvPr/>
        </p:nvSpPr>
        <p:spPr>
          <a:xfrm>
            <a:off x="4014800" y="3284293"/>
            <a:ext cx="3819236" cy="584775"/>
          </a:xfrm>
          <a:prstGeom prst="rect">
            <a:avLst/>
          </a:prstGeom>
          <a:solidFill>
            <a:schemeClr val="bg1"/>
          </a:solidFill>
        </p:spPr>
        <p:txBody>
          <a:bodyPr wrap="square" rtlCol="0">
            <a:spAutoFit/>
          </a:bodyPr>
          <a:lstStyle/>
          <a:p>
            <a:pPr algn="dist"/>
            <a:r>
              <a:rPr lang="zh-CN" altLang="en-US" sz="3200" b="1" dirty="0">
                <a:cs typeface="+mn-ea"/>
                <a:sym typeface="+mn-lt"/>
              </a:rPr>
              <a:t>清明节假期变迁</a:t>
            </a:r>
          </a:p>
        </p:txBody>
      </p:sp>
      <p:grpSp>
        <p:nvGrpSpPr>
          <p:cNvPr id="2" name="组合 1">
            <a:extLst>
              <a:ext uri="{FF2B5EF4-FFF2-40B4-BE49-F238E27FC236}">
                <a16:creationId xmlns:a16="http://schemas.microsoft.com/office/drawing/2014/main" id="{626AC370-F84D-43F2-A2AA-BC11747B1E1B}"/>
              </a:ext>
            </a:extLst>
          </p:cNvPr>
          <p:cNvGrpSpPr/>
          <p:nvPr/>
        </p:nvGrpSpPr>
        <p:grpSpPr>
          <a:xfrm>
            <a:off x="6916344" y="1690515"/>
            <a:ext cx="1116982" cy="1116982"/>
            <a:chOff x="6048172" y="1396435"/>
            <a:chExt cx="1116982" cy="1116982"/>
          </a:xfrm>
        </p:grpSpPr>
        <p:sp>
          <p:nvSpPr>
            <p:cNvPr id="57" name="椭圆 56">
              <a:extLst>
                <a:ext uri="{FF2B5EF4-FFF2-40B4-BE49-F238E27FC236}">
                  <a16:creationId xmlns:a16="http://schemas.microsoft.com/office/drawing/2014/main" id="{817F07D4-E8B9-41EA-9553-BFC2EC0F30D5}"/>
                </a:ext>
              </a:extLst>
            </p:cNvPr>
            <p:cNvSpPr/>
            <p:nvPr/>
          </p:nvSpPr>
          <p:spPr>
            <a:xfrm rot="17840070">
              <a:off x="6048172" y="1396435"/>
              <a:ext cx="1116982" cy="1116982"/>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2C0AF172-9E1F-4729-9CF2-805CF9362D6F}"/>
                </a:ext>
              </a:extLst>
            </p:cNvPr>
            <p:cNvSpPr txBox="1"/>
            <p:nvPr/>
          </p:nvSpPr>
          <p:spPr>
            <a:xfrm>
              <a:off x="6328273" y="1500428"/>
              <a:ext cx="556779" cy="923330"/>
            </a:xfrm>
            <a:prstGeom prst="rect">
              <a:avLst/>
            </a:prstGeom>
            <a:noFill/>
          </p:spPr>
          <p:txBody>
            <a:bodyPr wrap="square" rtlCol="0">
              <a:spAutoFit/>
            </a:bodyPr>
            <a:lstStyle/>
            <a:p>
              <a:r>
                <a:rPr lang="en-US" altLang="zh-CN" sz="5400" dirty="0">
                  <a:solidFill>
                    <a:schemeClr val="bg1"/>
                  </a:solidFill>
                </a:rPr>
                <a:t>4</a:t>
              </a:r>
              <a:endParaRPr lang="zh-CN" altLang="en-US" sz="5400" dirty="0">
                <a:solidFill>
                  <a:schemeClr val="bg1"/>
                </a:solidFill>
              </a:endParaRPr>
            </a:p>
          </p:txBody>
        </p:sp>
      </p:gr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45" name="图片 44">
            <a:extLst>
              <a:ext uri="{FF2B5EF4-FFF2-40B4-BE49-F238E27FC236}">
                <a16:creationId xmlns:a16="http://schemas.microsoft.com/office/drawing/2014/main" id="{427EF89E-A6B1-446F-BE8B-57F39D57ED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52296" y="439386"/>
            <a:ext cx="1652975" cy="2008036"/>
          </a:xfrm>
          <a:prstGeom prst="rect">
            <a:avLst/>
          </a:prstGeom>
        </p:spPr>
      </p:pic>
      <p:sp>
        <p:nvSpPr>
          <p:cNvPr id="51" name="椭圆 50">
            <a:extLst>
              <a:ext uri="{FF2B5EF4-FFF2-40B4-BE49-F238E27FC236}">
                <a16:creationId xmlns:a16="http://schemas.microsoft.com/office/drawing/2014/main" id="{1BDCB1B9-0061-4F48-89DB-4F1EF8231634}"/>
              </a:ext>
            </a:extLst>
          </p:cNvPr>
          <p:cNvSpPr/>
          <p:nvPr/>
        </p:nvSpPr>
        <p:spPr>
          <a:xfrm rot="17840070">
            <a:off x="2813108" y="1511349"/>
            <a:ext cx="878145" cy="878144"/>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B374D197-C561-4AF1-ABE3-5784FB0BB13F}"/>
              </a:ext>
            </a:extLst>
          </p:cNvPr>
          <p:cNvSpPr/>
          <p:nvPr/>
        </p:nvSpPr>
        <p:spPr>
          <a:xfrm rot="17840070">
            <a:off x="8601823" y="3219991"/>
            <a:ext cx="366336" cy="366336"/>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B8DCC33-0D70-4734-80EB-E042AF50DD0F}"/>
              </a:ext>
            </a:extLst>
          </p:cNvPr>
          <p:cNvSpPr/>
          <p:nvPr/>
        </p:nvSpPr>
        <p:spPr>
          <a:xfrm rot="17840070">
            <a:off x="4118865" y="4193123"/>
            <a:ext cx="1408592" cy="1408590"/>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7296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a:extLst>
              <a:ext uri="{FF2B5EF4-FFF2-40B4-BE49-F238E27FC236}">
                <a16:creationId xmlns:a16="http://schemas.microsoft.com/office/drawing/2014/main" id="{EFE8B341-A411-4838-89C7-8FD12A46C75C}"/>
              </a:ext>
            </a:extLst>
          </p:cNvPr>
          <p:cNvSpPr/>
          <p:nvPr/>
        </p:nvSpPr>
        <p:spPr>
          <a:xfrm>
            <a:off x="6627430" y="2175908"/>
            <a:ext cx="4292422" cy="1938992"/>
          </a:xfrm>
          <a:prstGeom prst="rect">
            <a:avLst/>
          </a:prstGeom>
        </p:spPr>
        <p:txBody>
          <a:bodyPr vert="horz" wrap="square">
            <a:spAutoFit/>
          </a:bodyPr>
          <a:lstStyle/>
          <a:p>
            <a:pPr>
              <a:lnSpc>
                <a:spcPct val="150000"/>
              </a:lnSpc>
            </a:pPr>
            <a:r>
              <a:rPr lang="zh-CN" altLang="en-US" sz="1600" dirty="0">
                <a:cs typeface="+mn-ea"/>
                <a:sym typeface="+mn-lt"/>
              </a:rPr>
              <a:t>清明节是在仲春与暮春之交，也就是冬至后的</a:t>
            </a:r>
            <a:r>
              <a:rPr lang="en-US" altLang="zh-CN" sz="1600" dirty="0">
                <a:cs typeface="+mn-ea"/>
                <a:sym typeface="+mn-lt"/>
              </a:rPr>
              <a:t>108</a:t>
            </a:r>
            <a:r>
              <a:rPr lang="zh-CN" altLang="en-US" sz="1600" dirty="0">
                <a:cs typeface="+mn-ea"/>
                <a:sym typeface="+mn-lt"/>
              </a:rPr>
              <a:t>天。扫墓活动通常是在清明节的前</a:t>
            </a:r>
            <a:r>
              <a:rPr lang="en-US" altLang="zh-CN" sz="1600" dirty="0">
                <a:cs typeface="+mn-ea"/>
                <a:sym typeface="+mn-lt"/>
              </a:rPr>
              <a:t>10</a:t>
            </a:r>
            <a:r>
              <a:rPr lang="zh-CN" altLang="en-US" sz="1600" dirty="0">
                <a:cs typeface="+mn-ea"/>
                <a:sym typeface="+mn-lt"/>
              </a:rPr>
              <a:t>天或后</a:t>
            </a:r>
            <a:r>
              <a:rPr lang="en-US" altLang="zh-CN" sz="1600" dirty="0">
                <a:cs typeface="+mn-ea"/>
                <a:sym typeface="+mn-lt"/>
              </a:rPr>
              <a:t>10</a:t>
            </a:r>
            <a:r>
              <a:rPr lang="zh-CN" altLang="en-US" sz="1600" dirty="0">
                <a:cs typeface="+mn-ea"/>
                <a:sym typeface="+mn-lt"/>
              </a:rPr>
              <a:t>天（早清明，晚寒食）。有些地方人士的扫墓活动长达一个月。官吏回乡扫墓，时有耽误职守的事，唐玄宗颁布政令解决假期的问题。</a:t>
            </a:r>
          </a:p>
        </p:txBody>
      </p:sp>
      <p:grpSp>
        <p:nvGrpSpPr>
          <p:cNvPr id="11" name="组合 10">
            <a:extLst>
              <a:ext uri="{FF2B5EF4-FFF2-40B4-BE49-F238E27FC236}">
                <a16:creationId xmlns:a16="http://schemas.microsoft.com/office/drawing/2014/main" id="{F5EE4ACE-2705-48A5-B4EE-ED62F2CD97C4}"/>
              </a:ext>
            </a:extLst>
          </p:cNvPr>
          <p:cNvGrpSpPr/>
          <p:nvPr/>
        </p:nvGrpSpPr>
        <p:grpSpPr>
          <a:xfrm>
            <a:off x="1306990" y="205123"/>
            <a:ext cx="3813650" cy="1031964"/>
            <a:chOff x="1306990" y="205123"/>
            <a:chExt cx="3813650" cy="1031964"/>
          </a:xfrm>
        </p:grpSpPr>
        <p:sp>
          <p:nvSpPr>
            <p:cNvPr id="13" name="文本框 12">
              <a:extLst>
                <a:ext uri="{FF2B5EF4-FFF2-40B4-BE49-F238E27FC236}">
                  <a16:creationId xmlns:a16="http://schemas.microsoft.com/office/drawing/2014/main" id="{82455C05-FD5D-473D-8DFA-2B435B92ACFE}"/>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清明节假期变迁</a:t>
              </a:r>
            </a:p>
          </p:txBody>
        </p:sp>
        <p:grpSp>
          <p:nvGrpSpPr>
            <p:cNvPr id="14" name="组合 13">
              <a:extLst>
                <a:ext uri="{FF2B5EF4-FFF2-40B4-BE49-F238E27FC236}">
                  <a16:creationId xmlns:a16="http://schemas.microsoft.com/office/drawing/2014/main" id="{9DE98ADC-1F97-42D1-8D83-0D8F062832F3}"/>
                </a:ext>
              </a:extLst>
            </p:cNvPr>
            <p:cNvGrpSpPr/>
            <p:nvPr/>
          </p:nvGrpSpPr>
          <p:grpSpPr>
            <a:xfrm>
              <a:off x="1306990" y="313757"/>
              <a:ext cx="685820" cy="923330"/>
              <a:chOff x="6171235" y="1212940"/>
              <a:chExt cx="685820" cy="923330"/>
            </a:xfrm>
          </p:grpSpPr>
          <p:sp>
            <p:nvSpPr>
              <p:cNvPr id="16" name="椭圆 15">
                <a:extLst>
                  <a:ext uri="{FF2B5EF4-FFF2-40B4-BE49-F238E27FC236}">
                    <a16:creationId xmlns:a16="http://schemas.microsoft.com/office/drawing/2014/main" id="{C986DF67-9B6E-4FAE-AB13-C22972EEF33D}"/>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id="{8993A186-BCA6-4EB0-8B7C-701D5A037485}"/>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4</a:t>
                </a:r>
                <a:endParaRPr lang="zh-CN" altLang="en-US" sz="5400" dirty="0">
                  <a:solidFill>
                    <a:schemeClr val="bg1"/>
                  </a:solidFill>
                </a:endParaRPr>
              </a:p>
            </p:txBody>
          </p:sp>
        </p:grpSp>
        <p:sp>
          <p:nvSpPr>
            <p:cNvPr id="15" name="椭圆 14">
              <a:extLst>
                <a:ext uri="{FF2B5EF4-FFF2-40B4-BE49-F238E27FC236}">
                  <a16:creationId xmlns:a16="http://schemas.microsoft.com/office/drawing/2014/main" id="{4EB6CACC-2D8E-4A96-8BB2-DF7A3E920E73}"/>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a16="http://schemas.microsoft.com/office/drawing/2014/main" id="{26526D95-5E3A-43EE-B571-D98EC4DE1CA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49899" y="1774806"/>
            <a:ext cx="4292422" cy="3964916"/>
          </a:xfrm>
          <a:prstGeom prst="rect">
            <a:avLst/>
          </a:prstGeom>
        </p:spPr>
      </p:pic>
    </p:spTree>
    <p:extLst>
      <p:ext uri="{BB962C8B-B14F-4D97-AF65-F5344CB8AC3E}">
        <p14:creationId xmlns:p14="http://schemas.microsoft.com/office/powerpoint/2010/main" val="12526982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7743EF9-BFEB-48F6-BBAF-D09F6C5CB017}"/>
              </a:ext>
            </a:extLst>
          </p:cNvPr>
          <p:cNvSpPr/>
          <p:nvPr/>
        </p:nvSpPr>
        <p:spPr>
          <a:xfrm>
            <a:off x="1524000" y="1916731"/>
            <a:ext cx="4751540" cy="2585323"/>
          </a:xfrm>
          <a:prstGeom prst="rect">
            <a:avLst/>
          </a:prstGeom>
        </p:spPr>
        <p:txBody>
          <a:bodyPr wrap="square">
            <a:spAutoFit/>
          </a:bodyPr>
          <a:lstStyle/>
          <a:p>
            <a:pPr>
              <a:lnSpc>
                <a:spcPct val="150000"/>
              </a:lnSpc>
            </a:pPr>
            <a:r>
              <a:rPr lang="zh-CN" altLang="en-US" dirty="0">
                <a:cs typeface="+mn-ea"/>
                <a:sym typeface="+mn-lt"/>
              </a:rPr>
              <a:t>开始规定寒食节放假四天：“（开元）二十四年（</a:t>
            </a:r>
            <a:r>
              <a:rPr lang="en-US" altLang="zh-CN" dirty="0">
                <a:cs typeface="+mn-ea"/>
                <a:sym typeface="+mn-lt"/>
              </a:rPr>
              <a:t>736</a:t>
            </a:r>
            <a:r>
              <a:rPr lang="zh-CN" altLang="en-US" dirty="0">
                <a:cs typeface="+mn-ea"/>
                <a:sym typeface="+mn-lt"/>
              </a:rPr>
              <a:t>）二月二十一敕：‘寒食、清明四日为假。’”（</a:t>
            </a:r>
            <a:r>
              <a:rPr lang="en-US" altLang="zh-CN" dirty="0">
                <a:cs typeface="+mn-ea"/>
                <a:sym typeface="+mn-lt"/>
              </a:rPr>
              <a:t>《</a:t>
            </a:r>
            <a:r>
              <a:rPr lang="zh-CN" altLang="en-US" dirty="0">
                <a:cs typeface="+mn-ea"/>
                <a:sym typeface="+mn-lt"/>
              </a:rPr>
              <a:t>唐会要</a:t>
            </a:r>
            <a:r>
              <a:rPr lang="en-US" altLang="zh-CN" dirty="0">
                <a:cs typeface="+mn-ea"/>
                <a:sym typeface="+mn-lt"/>
              </a:rPr>
              <a:t>》</a:t>
            </a:r>
            <a:r>
              <a:rPr lang="zh-CN" altLang="en-US" dirty="0">
                <a:cs typeface="+mn-ea"/>
                <a:sym typeface="+mn-lt"/>
              </a:rPr>
              <a:t>卷八十二），按大历十二年（</a:t>
            </a:r>
            <a:r>
              <a:rPr lang="en-US" altLang="zh-CN" dirty="0">
                <a:cs typeface="+mn-ea"/>
                <a:sym typeface="+mn-lt"/>
              </a:rPr>
              <a:t>777</a:t>
            </a:r>
            <a:r>
              <a:rPr lang="zh-CN" altLang="en-US" dirty="0">
                <a:cs typeface="+mn-ea"/>
                <a:sym typeface="+mn-lt"/>
              </a:rPr>
              <a:t>）诏令，唐朝衙门依例放假五天：“自今以后，寒食通清明，休假五日。”。到贞元六年（</a:t>
            </a:r>
            <a:r>
              <a:rPr lang="en-US" altLang="zh-CN" dirty="0">
                <a:cs typeface="+mn-ea"/>
                <a:sym typeface="+mn-lt"/>
              </a:rPr>
              <a:t>790</a:t>
            </a:r>
            <a:r>
              <a:rPr lang="zh-CN" altLang="en-US" dirty="0">
                <a:cs typeface="+mn-ea"/>
                <a:sym typeface="+mn-lt"/>
              </a:rPr>
              <a:t>），假日加到七天。</a:t>
            </a:r>
          </a:p>
        </p:txBody>
      </p:sp>
      <p:grpSp>
        <p:nvGrpSpPr>
          <p:cNvPr id="12" name="组合 11">
            <a:extLst>
              <a:ext uri="{FF2B5EF4-FFF2-40B4-BE49-F238E27FC236}">
                <a16:creationId xmlns:a16="http://schemas.microsoft.com/office/drawing/2014/main" id="{1288CF75-AA8E-4B93-A4F2-6B287090CC65}"/>
              </a:ext>
            </a:extLst>
          </p:cNvPr>
          <p:cNvGrpSpPr/>
          <p:nvPr/>
        </p:nvGrpSpPr>
        <p:grpSpPr>
          <a:xfrm>
            <a:off x="1306990" y="205123"/>
            <a:ext cx="3813650" cy="1031964"/>
            <a:chOff x="1306990" y="205123"/>
            <a:chExt cx="3813650" cy="1031964"/>
          </a:xfrm>
        </p:grpSpPr>
        <p:sp>
          <p:nvSpPr>
            <p:cNvPr id="14" name="文本框 13">
              <a:extLst>
                <a:ext uri="{FF2B5EF4-FFF2-40B4-BE49-F238E27FC236}">
                  <a16:creationId xmlns:a16="http://schemas.microsoft.com/office/drawing/2014/main" id="{72A60C24-96FD-4BF6-97D9-DF0439AC10C5}"/>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清明节假期变迁</a:t>
              </a:r>
            </a:p>
          </p:txBody>
        </p:sp>
        <p:grpSp>
          <p:nvGrpSpPr>
            <p:cNvPr id="15" name="组合 14">
              <a:extLst>
                <a:ext uri="{FF2B5EF4-FFF2-40B4-BE49-F238E27FC236}">
                  <a16:creationId xmlns:a16="http://schemas.microsoft.com/office/drawing/2014/main" id="{FE80D275-786A-4FC7-8D0D-0C62C8EF19FD}"/>
                </a:ext>
              </a:extLst>
            </p:cNvPr>
            <p:cNvGrpSpPr/>
            <p:nvPr/>
          </p:nvGrpSpPr>
          <p:grpSpPr>
            <a:xfrm>
              <a:off x="1306990" y="313757"/>
              <a:ext cx="685820" cy="923330"/>
              <a:chOff x="6171235" y="1212940"/>
              <a:chExt cx="685820" cy="923330"/>
            </a:xfrm>
          </p:grpSpPr>
          <p:sp>
            <p:nvSpPr>
              <p:cNvPr id="17" name="椭圆 16">
                <a:extLst>
                  <a:ext uri="{FF2B5EF4-FFF2-40B4-BE49-F238E27FC236}">
                    <a16:creationId xmlns:a16="http://schemas.microsoft.com/office/drawing/2014/main" id="{6114F222-9C23-4990-B770-F00B99179CA0}"/>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id="{E16F213B-2C71-49DD-9698-D4C2FDA8B181}"/>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4</a:t>
                </a:r>
                <a:endParaRPr lang="zh-CN" altLang="en-US" sz="5400" dirty="0">
                  <a:solidFill>
                    <a:schemeClr val="bg1"/>
                  </a:solidFill>
                </a:endParaRPr>
              </a:p>
            </p:txBody>
          </p:sp>
        </p:grpSp>
        <p:sp>
          <p:nvSpPr>
            <p:cNvPr id="16" name="椭圆 15">
              <a:extLst>
                <a:ext uri="{FF2B5EF4-FFF2-40B4-BE49-F238E27FC236}">
                  <a16:creationId xmlns:a16="http://schemas.microsoft.com/office/drawing/2014/main" id="{394903C7-66F6-44FD-B030-F7E335EF4691}"/>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EABE6DC5-F2E0-4E14-908A-38258378F9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0000" y="1366837"/>
            <a:ext cx="4391025" cy="4124325"/>
          </a:xfrm>
          <a:prstGeom prst="rect">
            <a:avLst/>
          </a:prstGeom>
        </p:spPr>
      </p:pic>
    </p:spTree>
    <p:extLst>
      <p:ext uri="{BB962C8B-B14F-4D97-AF65-F5344CB8AC3E}">
        <p14:creationId xmlns:p14="http://schemas.microsoft.com/office/powerpoint/2010/main" val="2745538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C7898F1-6985-4143-857E-12993FB2117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0142" y="1247682"/>
            <a:ext cx="5768942" cy="4997554"/>
          </a:xfrm>
          <a:prstGeom prst="rect">
            <a:avLst/>
          </a:prstGeom>
        </p:spPr>
      </p:pic>
      <p:sp>
        <p:nvSpPr>
          <p:cNvPr id="27" name="矩形 26">
            <a:extLst>
              <a:ext uri="{FF2B5EF4-FFF2-40B4-BE49-F238E27FC236}">
                <a16:creationId xmlns:a16="http://schemas.microsoft.com/office/drawing/2014/main" id="{A8261C2F-31DD-4DED-93AF-D8759C1B8521}"/>
              </a:ext>
            </a:extLst>
          </p:cNvPr>
          <p:cNvSpPr/>
          <p:nvPr/>
        </p:nvSpPr>
        <p:spPr>
          <a:xfrm>
            <a:off x="6578112" y="2616535"/>
            <a:ext cx="4287035" cy="1906484"/>
          </a:xfrm>
          <a:prstGeom prst="rect">
            <a:avLst/>
          </a:prstGeom>
        </p:spPr>
        <p:txBody>
          <a:bodyPr wrap="square">
            <a:spAutoFit/>
          </a:bodyPr>
          <a:lstStyle/>
          <a:p>
            <a:pPr>
              <a:lnSpc>
                <a:spcPct val="150000"/>
              </a:lnSpc>
            </a:pPr>
            <a:r>
              <a:rPr lang="zh-CN" altLang="en-US" sz="1600" dirty="0">
                <a:cs typeface="+mn-ea"/>
                <a:sym typeface="+mn-lt"/>
              </a:rPr>
              <a:t>这样官员们可以从容地进行扫墓祭奠之事。由此可见，当时寒食节已经成为唐朝一个很隆重的全国性节日。唐朝王冷然的</a:t>
            </a:r>
            <a:r>
              <a:rPr lang="en-US" altLang="zh-CN" sz="1600" dirty="0">
                <a:cs typeface="+mn-ea"/>
                <a:sym typeface="+mn-lt"/>
              </a:rPr>
              <a:t>《</a:t>
            </a:r>
            <a:r>
              <a:rPr lang="zh-CN" altLang="en-US" sz="1600" dirty="0">
                <a:cs typeface="+mn-ea"/>
                <a:sym typeface="+mn-lt"/>
              </a:rPr>
              <a:t>寒食篇</a:t>
            </a:r>
            <a:r>
              <a:rPr lang="en-US" altLang="zh-CN" sz="1600" dirty="0">
                <a:cs typeface="+mn-ea"/>
                <a:sym typeface="+mn-lt"/>
              </a:rPr>
              <a:t>》</a:t>
            </a:r>
            <a:r>
              <a:rPr lang="zh-CN" altLang="en-US" sz="1600" dirty="0">
                <a:cs typeface="+mn-ea"/>
                <a:sym typeface="+mn-lt"/>
              </a:rPr>
              <a:t>中说：“秋贵重阳冬贵蜡，不如寒食在春前。”即寒食节的重要程度超过了重阳节和年终蜡祭。</a:t>
            </a:r>
          </a:p>
        </p:txBody>
      </p:sp>
      <p:grpSp>
        <p:nvGrpSpPr>
          <p:cNvPr id="5" name="组合 4">
            <a:extLst>
              <a:ext uri="{FF2B5EF4-FFF2-40B4-BE49-F238E27FC236}">
                <a16:creationId xmlns:a16="http://schemas.microsoft.com/office/drawing/2014/main" id="{34B3F35F-CFDB-4E65-A6A2-4E98FA0428D1}"/>
              </a:ext>
            </a:extLst>
          </p:cNvPr>
          <p:cNvGrpSpPr/>
          <p:nvPr/>
        </p:nvGrpSpPr>
        <p:grpSpPr>
          <a:xfrm>
            <a:off x="1306990" y="205123"/>
            <a:ext cx="3813650" cy="1031964"/>
            <a:chOff x="1306990" y="205123"/>
            <a:chExt cx="3813650" cy="1031964"/>
          </a:xfrm>
        </p:grpSpPr>
        <p:sp>
          <p:nvSpPr>
            <p:cNvPr id="6" name="文本框 5">
              <a:extLst>
                <a:ext uri="{FF2B5EF4-FFF2-40B4-BE49-F238E27FC236}">
                  <a16:creationId xmlns:a16="http://schemas.microsoft.com/office/drawing/2014/main" id="{26C22DC8-5A5B-4AF2-93A4-5331FBF41922}"/>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清明节假期变迁</a:t>
              </a:r>
            </a:p>
          </p:txBody>
        </p:sp>
        <p:grpSp>
          <p:nvGrpSpPr>
            <p:cNvPr id="7" name="组合 6">
              <a:extLst>
                <a:ext uri="{FF2B5EF4-FFF2-40B4-BE49-F238E27FC236}">
                  <a16:creationId xmlns:a16="http://schemas.microsoft.com/office/drawing/2014/main" id="{40D033F4-93C0-4DE1-A7F7-DB12C1DA503B}"/>
                </a:ext>
              </a:extLst>
            </p:cNvPr>
            <p:cNvGrpSpPr/>
            <p:nvPr/>
          </p:nvGrpSpPr>
          <p:grpSpPr>
            <a:xfrm>
              <a:off x="1306990" y="313757"/>
              <a:ext cx="685820" cy="923330"/>
              <a:chOff x="6171235" y="1212940"/>
              <a:chExt cx="685820" cy="923330"/>
            </a:xfrm>
          </p:grpSpPr>
          <p:sp>
            <p:nvSpPr>
              <p:cNvPr id="9" name="椭圆 8">
                <a:extLst>
                  <a:ext uri="{FF2B5EF4-FFF2-40B4-BE49-F238E27FC236}">
                    <a16:creationId xmlns:a16="http://schemas.microsoft.com/office/drawing/2014/main" id="{512B743E-F037-43B0-B707-4A8B6307FDE6}"/>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60A7D19-1276-4866-B633-7078C7648AD9}"/>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4</a:t>
                </a:r>
                <a:endParaRPr lang="zh-CN" altLang="en-US" sz="5400" dirty="0">
                  <a:solidFill>
                    <a:schemeClr val="bg1"/>
                  </a:solidFill>
                </a:endParaRPr>
              </a:p>
            </p:txBody>
          </p:sp>
        </p:grpSp>
        <p:sp>
          <p:nvSpPr>
            <p:cNvPr id="8" name="椭圆 7">
              <a:extLst>
                <a:ext uri="{FF2B5EF4-FFF2-40B4-BE49-F238E27FC236}">
                  <a16:creationId xmlns:a16="http://schemas.microsoft.com/office/drawing/2014/main" id="{FB0DB585-2994-4C8B-9E0D-8B6F450DAE9A}"/>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90113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F9994FF6-FD2E-450D-B0F6-2EA8750DDA04}"/>
              </a:ext>
            </a:extLst>
          </p:cNvPr>
          <p:cNvSpPr/>
          <p:nvPr/>
        </p:nvSpPr>
        <p:spPr>
          <a:xfrm>
            <a:off x="6604001" y="2115181"/>
            <a:ext cx="4137024" cy="3011465"/>
          </a:xfrm>
          <a:prstGeom prst="rect">
            <a:avLst/>
          </a:prstGeom>
        </p:spPr>
        <p:txBody>
          <a:bodyPr wrap="square">
            <a:spAutoFit/>
          </a:bodyPr>
          <a:lstStyle/>
          <a:p>
            <a:pPr>
              <a:lnSpc>
                <a:spcPct val="150000"/>
              </a:lnSpc>
            </a:pPr>
            <a:r>
              <a:rPr lang="en-US" altLang="zh-CN" sz="1600" dirty="0">
                <a:cs typeface="+mn-ea"/>
                <a:sym typeface="+mn-lt"/>
              </a:rPr>
              <a:t>1935</a:t>
            </a:r>
            <a:r>
              <a:rPr lang="zh-CN" altLang="en-US" sz="1600" dirty="0">
                <a:cs typeface="+mn-ea"/>
                <a:sym typeface="+mn-lt"/>
              </a:rPr>
              <a:t>年中华民国政府明定</a:t>
            </a:r>
            <a:r>
              <a:rPr lang="en-US" altLang="zh-CN" sz="1600" dirty="0">
                <a:cs typeface="+mn-ea"/>
                <a:sym typeface="+mn-lt"/>
              </a:rPr>
              <a:t>4</a:t>
            </a:r>
            <a:r>
              <a:rPr lang="zh-CN" altLang="en-US" sz="1600" dirty="0">
                <a:cs typeface="+mn-ea"/>
                <a:sym typeface="+mn-lt"/>
              </a:rPr>
              <a:t>月</a:t>
            </a:r>
            <a:r>
              <a:rPr lang="en-US" altLang="zh-CN" sz="1600" dirty="0">
                <a:cs typeface="+mn-ea"/>
                <a:sym typeface="+mn-lt"/>
              </a:rPr>
              <a:t>5</a:t>
            </a:r>
            <a:r>
              <a:rPr lang="zh-CN" altLang="en-US" sz="1600" dirty="0">
                <a:cs typeface="+mn-ea"/>
                <a:sym typeface="+mn-lt"/>
              </a:rPr>
              <a:t>日为国定假日清明节。</a:t>
            </a:r>
            <a:endParaRPr lang="en-US" altLang="zh-CN" sz="1600" dirty="0">
              <a:cs typeface="+mn-ea"/>
              <a:sym typeface="+mn-lt"/>
            </a:endParaRPr>
          </a:p>
          <a:p>
            <a:pPr>
              <a:lnSpc>
                <a:spcPct val="150000"/>
              </a:lnSpc>
            </a:pPr>
            <a:r>
              <a:rPr lang="en-US" altLang="zh-CN" sz="1600" dirty="0">
                <a:cs typeface="+mn-ea"/>
                <a:sym typeface="+mn-lt"/>
              </a:rPr>
              <a:t>2007</a:t>
            </a:r>
            <a:r>
              <a:rPr lang="zh-CN" altLang="en-US" sz="1600" dirty="0">
                <a:cs typeface="+mn-ea"/>
                <a:sym typeface="+mn-lt"/>
              </a:rPr>
              <a:t>年</a:t>
            </a:r>
            <a:r>
              <a:rPr lang="en-US" altLang="zh-CN" sz="1600" dirty="0">
                <a:cs typeface="+mn-ea"/>
                <a:sym typeface="+mn-lt"/>
              </a:rPr>
              <a:t>12</a:t>
            </a:r>
            <a:r>
              <a:rPr lang="zh-CN" altLang="en-US" sz="1600" dirty="0">
                <a:cs typeface="+mn-ea"/>
                <a:sym typeface="+mn-lt"/>
              </a:rPr>
              <a:t>月</a:t>
            </a:r>
            <a:r>
              <a:rPr lang="en-US" altLang="zh-CN" sz="1600" dirty="0">
                <a:cs typeface="+mn-ea"/>
                <a:sym typeface="+mn-lt"/>
              </a:rPr>
              <a:t>7</a:t>
            </a:r>
            <a:r>
              <a:rPr lang="zh-CN" altLang="en-US" sz="1600" dirty="0">
                <a:cs typeface="+mn-ea"/>
                <a:sym typeface="+mn-lt"/>
              </a:rPr>
              <a:t>日，国务院第</a:t>
            </a:r>
            <a:r>
              <a:rPr lang="en-US" altLang="zh-CN" sz="1600" dirty="0">
                <a:cs typeface="+mn-ea"/>
                <a:sym typeface="+mn-lt"/>
              </a:rPr>
              <a:t>198</a:t>
            </a:r>
            <a:r>
              <a:rPr lang="zh-CN" altLang="en-US" sz="1600" dirty="0">
                <a:cs typeface="+mn-ea"/>
                <a:sym typeface="+mn-lt"/>
              </a:rPr>
              <a:t>次常务会议通过了修改</a:t>
            </a:r>
            <a:r>
              <a:rPr lang="en-US" altLang="zh-CN" sz="1600" dirty="0">
                <a:cs typeface="+mn-ea"/>
                <a:sym typeface="+mn-lt"/>
              </a:rPr>
              <a:t>《</a:t>
            </a:r>
            <a:r>
              <a:rPr lang="zh-CN" altLang="en-US" sz="1600" dirty="0">
                <a:cs typeface="+mn-ea"/>
                <a:sym typeface="+mn-lt"/>
              </a:rPr>
              <a:t>全国年节及纪念日放假办法</a:t>
            </a:r>
            <a:r>
              <a:rPr lang="en-US" altLang="zh-CN" sz="1600" dirty="0">
                <a:cs typeface="+mn-ea"/>
                <a:sym typeface="+mn-lt"/>
              </a:rPr>
              <a:t>》</a:t>
            </a:r>
            <a:r>
              <a:rPr lang="zh-CN" altLang="en-US" sz="1600" dirty="0">
                <a:cs typeface="+mn-ea"/>
                <a:sym typeface="+mn-lt"/>
              </a:rPr>
              <a:t>的决定，其中规定“清明节，放假</a:t>
            </a:r>
            <a:r>
              <a:rPr lang="en-US" altLang="zh-CN" sz="1600" dirty="0">
                <a:cs typeface="+mn-ea"/>
                <a:sym typeface="+mn-lt"/>
              </a:rPr>
              <a:t>1</a:t>
            </a:r>
            <a:r>
              <a:rPr lang="zh-CN" altLang="en-US" sz="1600" dirty="0">
                <a:cs typeface="+mn-ea"/>
                <a:sym typeface="+mn-lt"/>
              </a:rPr>
              <a:t>天（农历清明当日）。</a:t>
            </a:r>
            <a:endParaRPr lang="en-US" altLang="zh-CN" sz="1600" dirty="0">
              <a:cs typeface="+mn-ea"/>
              <a:sym typeface="+mn-lt"/>
            </a:endParaRPr>
          </a:p>
          <a:p>
            <a:pPr>
              <a:lnSpc>
                <a:spcPct val="150000"/>
              </a:lnSpc>
            </a:pPr>
            <a:r>
              <a:rPr lang="en-US" altLang="zh-CN" sz="1600" dirty="0">
                <a:cs typeface="+mn-ea"/>
                <a:sym typeface="+mn-lt"/>
              </a:rPr>
              <a:t>2008</a:t>
            </a:r>
            <a:r>
              <a:rPr lang="zh-CN" altLang="en-US" sz="1600" dirty="0">
                <a:cs typeface="+mn-ea"/>
                <a:sym typeface="+mn-lt"/>
              </a:rPr>
              <a:t>年，清明节正式成为法定节假日，放假一天。</a:t>
            </a:r>
            <a:r>
              <a:rPr lang="en-US" altLang="zh-CN" sz="1600" dirty="0">
                <a:cs typeface="+mn-ea"/>
                <a:sym typeface="+mn-lt"/>
              </a:rPr>
              <a:t>2009</a:t>
            </a:r>
            <a:r>
              <a:rPr lang="zh-CN" altLang="en-US" sz="1600" dirty="0">
                <a:cs typeface="+mn-ea"/>
                <a:sym typeface="+mn-lt"/>
              </a:rPr>
              <a:t>年，又改为三天。</a:t>
            </a:r>
          </a:p>
        </p:txBody>
      </p:sp>
      <p:grpSp>
        <p:nvGrpSpPr>
          <p:cNvPr id="6" name="组合 5">
            <a:extLst>
              <a:ext uri="{FF2B5EF4-FFF2-40B4-BE49-F238E27FC236}">
                <a16:creationId xmlns:a16="http://schemas.microsoft.com/office/drawing/2014/main" id="{E4332549-C861-4EC3-A467-C96A56F340BB}"/>
              </a:ext>
            </a:extLst>
          </p:cNvPr>
          <p:cNvGrpSpPr/>
          <p:nvPr/>
        </p:nvGrpSpPr>
        <p:grpSpPr>
          <a:xfrm>
            <a:off x="1306990" y="205123"/>
            <a:ext cx="3813650" cy="1031964"/>
            <a:chOff x="1306990" y="205123"/>
            <a:chExt cx="3813650" cy="1031964"/>
          </a:xfrm>
        </p:grpSpPr>
        <p:sp>
          <p:nvSpPr>
            <p:cNvPr id="7" name="文本框 6">
              <a:extLst>
                <a:ext uri="{FF2B5EF4-FFF2-40B4-BE49-F238E27FC236}">
                  <a16:creationId xmlns:a16="http://schemas.microsoft.com/office/drawing/2014/main" id="{21223FF9-567E-4722-8946-0B7CDD0D79B6}"/>
                </a:ext>
              </a:extLst>
            </p:cNvPr>
            <p:cNvSpPr txBox="1"/>
            <p:nvPr/>
          </p:nvSpPr>
          <p:spPr>
            <a:xfrm>
              <a:off x="2208586" y="512062"/>
              <a:ext cx="2912054"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清明节假期变迁</a:t>
              </a:r>
            </a:p>
          </p:txBody>
        </p:sp>
        <p:grpSp>
          <p:nvGrpSpPr>
            <p:cNvPr id="8" name="组合 7">
              <a:extLst>
                <a:ext uri="{FF2B5EF4-FFF2-40B4-BE49-F238E27FC236}">
                  <a16:creationId xmlns:a16="http://schemas.microsoft.com/office/drawing/2014/main" id="{BE76AA7B-7E22-4241-98CC-C53105681AB7}"/>
                </a:ext>
              </a:extLst>
            </p:cNvPr>
            <p:cNvGrpSpPr/>
            <p:nvPr/>
          </p:nvGrpSpPr>
          <p:grpSpPr>
            <a:xfrm>
              <a:off x="1306990" y="313757"/>
              <a:ext cx="685820" cy="923330"/>
              <a:chOff x="6171235" y="1212940"/>
              <a:chExt cx="685820" cy="923330"/>
            </a:xfrm>
          </p:grpSpPr>
          <p:sp>
            <p:nvSpPr>
              <p:cNvPr id="13" name="椭圆 12">
                <a:extLst>
                  <a:ext uri="{FF2B5EF4-FFF2-40B4-BE49-F238E27FC236}">
                    <a16:creationId xmlns:a16="http://schemas.microsoft.com/office/drawing/2014/main" id="{13FD30B2-1E86-4F97-B7C2-DAA26C36F966}"/>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AC34A707-82AE-440A-93DC-98B671FEA8A8}"/>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4</a:t>
                </a:r>
                <a:endParaRPr lang="zh-CN" altLang="en-US" sz="5400" dirty="0">
                  <a:solidFill>
                    <a:schemeClr val="bg1"/>
                  </a:solidFill>
                </a:endParaRPr>
              </a:p>
            </p:txBody>
          </p:sp>
        </p:grpSp>
        <p:sp>
          <p:nvSpPr>
            <p:cNvPr id="12" name="椭圆 11">
              <a:extLst>
                <a:ext uri="{FF2B5EF4-FFF2-40B4-BE49-F238E27FC236}">
                  <a16:creationId xmlns:a16="http://schemas.microsoft.com/office/drawing/2014/main" id="{F45C8294-7E90-43D6-BCB1-22AC8B923F73}"/>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FCC465B2-3726-4D73-A8A5-C050C4616A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49899" y="1559469"/>
            <a:ext cx="4731010" cy="4874374"/>
          </a:xfrm>
          <a:prstGeom prst="rect">
            <a:avLst/>
          </a:prstGeom>
        </p:spPr>
      </p:pic>
    </p:spTree>
    <p:extLst>
      <p:ext uri="{BB962C8B-B14F-4D97-AF65-F5344CB8AC3E}">
        <p14:creationId xmlns:p14="http://schemas.microsoft.com/office/powerpoint/2010/main" val="27572776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33CD5AD-873D-47DE-92D6-78150DB5A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27" name="图片 26">
            <a:extLst>
              <a:ext uri="{FF2B5EF4-FFF2-40B4-BE49-F238E27FC236}">
                <a16:creationId xmlns:a16="http://schemas.microsoft.com/office/drawing/2014/main" id="{EE81B16C-485D-4D1F-B93C-0484FC9BC7E9}"/>
              </a:ext>
            </a:extLst>
          </p:cNvPr>
          <p:cNvPicPr>
            <a:picLocks noChangeAspect="1"/>
          </p:cNvPicPr>
          <p:nvPr/>
        </p:nvPicPr>
        <p:blipFill rotWithShape="1">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6630443" y="1726756"/>
            <a:ext cx="5561557" cy="3392985"/>
          </a:xfrm>
          <a:prstGeom prst="rect">
            <a:avLst/>
          </a:prstGeom>
        </p:spPr>
      </p:pic>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4762500"/>
          </a:xfrm>
          <a:prstGeom prst="rect">
            <a:avLst/>
          </a:prstGeom>
        </p:spPr>
      </p:pic>
      <p:pic>
        <p:nvPicPr>
          <p:cNvPr id="21" name="图片 20">
            <a:extLst>
              <a:ext uri="{FF2B5EF4-FFF2-40B4-BE49-F238E27FC236}">
                <a16:creationId xmlns:a16="http://schemas.microsoft.com/office/drawing/2014/main" id="{52CB46C4-FA11-4E78-A4CE-EA16D86C9A8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68216" y="1621223"/>
            <a:ext cx="6039592" cy="3568850"/>
          </a:xfrm>
          <a:prstGeom prst="rect">
            <a:avLst/>
          </a:prstGeom>
        </p:spPr>
      </p:pic>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sp>
        <p:nvSpPr>
          <p:cNvPr id="17" name="文本框 16">
            <a:extLst>
              <a:ext uri="{FF2B5EF4-FFF2-40B4-BE49-F238E27FC236}">
                <a16:creationId xmlns:a16="http://schemas.microsoft.com/office/drawing/2014/main" id="{D05EF4DF-F697-45B2-9131-A572A6275090}"/>
              </a:ext>
            </a:extLst>
          </p:cNvPr>
          <p:cNvSpPr txBox="1"/>
          <p:nvPr/>
        </p:nvSpPr>
        <p:spPr>
          <a:xfrm>
            <a:off x="10932749" y="551980"/>
            <a:ext cx="430887" cy="3492640"/>
          </a:xfrm>
          <a:prstGeom prst="rect">
            <a:avLst/>
          </a:prstGeom>
          <a:noFill/>
        </p:spPr>
        <p:txBody>
          <a:bodyPr vert="eaVert" wrap="square" rtlCol="0">
            <a:spAutoFit/>
          </a:bodyPr>
          <a:lstStyle/>
          <a:p>
            <a:pPr algn="dist"/>
            <a:r>
              <a:rPr lang="zh-CN" altLang="en-US" sz="1600" dirty="0">
                <a:solidFill>
                  <a:schemeClr val="accent6">
                    <a:lumMod val="75000"/>
                  </a:schemeClr>
                </a:solidFill>
                <a:latin typeface="+mn-ea"/>
              </a:rPr>
              <a:t>中</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国</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传</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统</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节</a:t>
            </a:r>
            <a:r>
              <a:rPr lang="en-US" altLang="zh-CN" sz="1600" dirty="0">
                <a:solidFill>
                  <a:schemeClr val="accent6">
                    <a:lumMod val="75000"/>
                  </a:schemeClr>
                </a:solidFill>
                <a:latin typeface="+mn-ea"/>
              </a:rPr>
              <a:t>/</a:t>
            </a:r>
            <a:r>
              <a:rPr lang="zh-CN" altLang="en-US" sz="1600" dirty="0">
                <a:solidFill>
                  <a:schemeClr val="accent6">
                    <a:lumMod val="75000"/>
                  </a:schemeClr>
                </a:solidFill>
                <a:latin typeface="+mn-ea"/>
              </a:rPr>
              <a:t>日</a:t>
            </a:r>
          </a:p>
        </p:txBody>
      </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nvGrpSpPr>
          <p:cNvPr id="9" name="组合 8">
            <a:extLst>
              <a:ext uri="{FF2B5EF4-FFF2-40B4-BE49-F238E27FC236}">
                <a16:creationId xmlns:a16="http://schemas.microsoft.com/office/drawing/2014/main" id="{B92F8899-855C-495B-9A55-CD749650C58C}"/>
              </a:ext>
            </a:extLst>
          </p:cNvPr>
          <p:cNvGrpSpPr/>
          <p:nvPr/>
        </p:nvGrpSpPr>
        <p:grpSpPr>
          <a:xfrm>
            <a:off x="4103527" y="1362582"/>
            <a:ext cx="3381415" cy="4107370"/>
            <a:chOff x="6648764" y="1161713"/>
            <a:chExt cx="3381415" cy="4107370"/>
          </a:xfrm>
        </p:grpSpPr>
        <p:grpSp>
          <p:nvGrpSpPr>
            <p:cNvPr id="2" name="组合 1">
              <a:extLst>
                <a:ext uri="{FF2B5EF4-FFF2-40B4-BE49-F238E27FC236}">
                  <a16:creationId xmlns:a16="http://schemas.microsoft.com/office/drawing/2014/main" id="{BAE4E94F-E597-4A95-B6CD-E7A736312673}"/>
                </a:ext>
              </a:extLst>
            </p:cNvPr>
            <p:cNvGrpSpPr/>
            <p:nvPr/>
          </p:nvGrpSpPr>
          <p:grpSpPr>
            <a:xfrm>
              <a:off x="6648764" y="1161713"/>
              <a:ext cx="3381415" cy="4107370"/>
              <a:chOff x="1158459" y="1131818"/>
              <a:chExt cx="3381415" cy="4107370"/>
            </a:xfrm>
          </p:grpSpPr>
          <p:sp>
            <p:nvSpPr>
              <p:cNvPr id="18" name="文本框 17">
                <a:extLst>
                  <a:ext uri="{FF2B5EF4-FFF2-40B4-BE49-F238E27FC236}">
                    <a16:creationId xmlns:a16="http://schemas.microsoft.com/office/drawing/2014/main" id="{1E89558F-FF95-468A-B064-79238507BC7F}"/>
                  </a:ext>
                </a:extLst>
              </p:cNvPr>
              <p:cNvSpPr txBox="1"/>
              <p:nvPr/>
            </p:nvSpPr>
            <p:spPr>
              <a:xfrm>
                <a:off x="2545417" y="1131818"/>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清</a:t>
                </a:r>
              </a:p>
            </p:txBody>
          </p:sp>
          <p:sp>
            <p:nvSpPr>
              <p:cNvPr id="19" name="文本框 18">
                <a:extLst>
                  <a:ext uri="{FF2B5EF4-FFF2-40B4-BE49-F238E27FC236}">
                    <a16:creationId xmlns:a16="http://schemas.microsoft.com/office/drawing/2014/main" id="{629522F0-36D4-4612-BADA-075C6FD4293F}"/>
                  </a:ext>
                </a:extLst>
              </p:cNvPr>
              <p:cNvSpPr txBox="1"/>
              <p:nvPr/>
            </p:nvSpPr>
            <p:spPr>
              <a:xfrm>
                <a:off x="1158459" y="2592310"/>
                <a:ext cx="1994457" cy="2646878"/>
              </a:xfrm>
              <a:prstGeom prst="rect">
                <a:avLst/>
              </a:prstGeom>
              <a:noFill/>
            </p:spPr>
            <p:txBody>
              <a:bodyPr wrap="none" rtlCol="0">
                <a:spAutoFit/>
              </a:bodyPr>
              <a:lstStyle/>
              <a:p>
                <a:r>
                  <a:rPr lang="zh-CN" altLang="en-US" sz="16600" dirty="0">
                    <a:gradFill flip="none" rotWithShape="1">
                      <a:gsLst>
                        <a:gs pos="100000">
                          <a:srgbClr val="548235">
                            <a:alpha val="0"/>
                          </a:srgbClr>
                        </a:gs>
                        <a:gs pos="0">
                          <a:srgbClr val="006835"/>
                        </a:gs>
                      </a:gsLst>
                      <a:lin ang="5400000" scaled="1"/>
                      <a:tileRect/>
                    </a:gradFill>
                    <a:latin typeface="问藏书房" pitchFamily="2" charset="-122"/>
                    <a:ea typeface="问藏书房" pitchFamily="2" charset="-122"/>
                  </a:rPr>
                  <a:t>明</a:t>
                </a:r>
              </a:p>
            </p:txBody>
          </p:sp>
        </p:grpSp>
        <p:sp>
          <p:nvSpPr>
            <p:cNvPr id="3" name="文本框 2">
              <a:extLst>
                <a:ext uri="{FF2B5EF4-FFF2-40B4-BE49-F238E27FC236}">
                  <a16:creationId xmlns:a16="http://schemas.microsoft.com/office/drawing/2014/main" id="{6449C31D-39A8-4A13-96C1-166C63D45150}"/>
                </a:ext>
              </a:extLst>
            </p:cNvPr>
            <p:cNvSpPr txBox="1"/>
            <p:nvPr/>
          </p:nvSpPr>
          <p:spPr>
            <a:xfrm>
              <a:off x="6910348" y="1196327"/>
              <a:ext cx="775597" cy="1808558"/>
            </a:xfrm>
            <a:prstGeom prst="rect">
              <a:avLst/>
            </a:prstGeom>
            <a:noFill/>
          </p:spPr>
          <p:txBody>
            <a:bodyPr vert="eaVert" wrap="square" rtlCol="0">
              <a:spAutoFit/>
            </a:bodyPr>
            <a:lstStyle/>
            <a:p>
              <a:pPr>
                <a:lnSpc>
                  <a:spcPct val="120000"/>
                </a:lnSpc>
              </a:pPr>
              <a:r>
                <a:rPr lang="zh-CN" altLang="en-US" sz="1600" dirty="0">
                  <a:gradFill>
                    <a:gsLst>
                      <a:gs pos="100000">
                        <a:srgbClr val="548235">
                          <a:alpha val="3000"/>
                        </a:srgbClr>
                      </a:gs>
                      <a:gs pos="0">
                        <a:srgbClr val="006835"/>
                      </a:gs>
                    </a:gsLst>
                    <a:lin ang="5400000" scaled="1"/>
                  </a:gradFill>
                  <a:latin typeface="华文行楷" panose="02010800040101010101" pitchFamily="2" charset="-122"/>
                  <a:ea typeface="华文行楷" panose="02010800040101010101" pitchFamily="2" charset="-122"/>
                </a:rPr>
                <a:t>万物生长此时，皆清洁而明净</a:t>
              </a:r>
              <a:endParaRPr lang="zh-CN" altLang="en-US" sz="1600" dirty="0">
                <a:gradFill>
                  <a:gsLst>
                    <a:gs pos="100000">
                      <a:srgbClr val="548235">
                        <a:alpha val="3000"/>
                      </a:srgbClr>
                    </a:gs>
                    <a:gs pos="0">
                      <a:srgbClr val="006835"/>
                    </a:gs>
                  </a:gsLst>
                  <a:lin ang="5400000" scaled="1"/>
                </a:gradFill>
              </a:endParaRPr>
            </a:p>
          </p:txBody>
        </p:sp>
        <p:sp>
          <p:nvSpPr>
            <p:cNvPr id="7" name="文本框 6">
              <a:extLst>
                <a:ext uri="{FF2B5EF4-FFF2-40B4-BE49-F238E27FC236}">
                  <a16:creationId xmlns:a16="http://schemas.microsoft.com/office/drawing/2014/main" id="{3E3D5404-E91B-490D-92B1-E6A08457179E}"/>
                </a:ext>
              </a:extLst>
            </p:cNvPr>
            <p:cNvSpPr txBox="1"/>
            <p:nvPr/>
          </p:nvSpPr>
          <p:spPr>
            <a:xfrm>
              <a:off x="7794189" y="1259265"/>
              <a:ext cx="400110" cy="1225887"/>
            </a:xfrm>
            <a:prstGeom prst="rect">
              <a:avLst/>
            </a:prstGeom>
            <a:noFill/>
          </p:spPr>
          <p:txBody>
            <a:bodyPr vert="eaVert" wrap="square" rtlCol="0">
              <a:spAutoFit/>
            </a:bodyPr>
            <a:lstStyle/>
            <a:p>
              <a:pPr algn="dist"/>
              <a:r>
                <a:rPr lang="zh-CN" altLang="en-US" sz="1400" dirty="0">
                  <a:solidFill>
                    <a:srgbClr val="548235"/>
                  </a:solidFill>
                  <a:latin typeface="江城律动宋" panose="02020700000000000000" pitchFamily="18" charset="-122"/>
                  <a:ea typeface="江城律动宋" panose="02020700000000000000" pitchFamily="18" charset="-122"/>
                </a:rPr>
                <a:t>清明时节</a:t>
              </a:r>
            </a:p>
          </p:txBody>
        </p:sp>
        <p:sp>
          <p:nvSpPr>
            <p:cNvPr id="8" name="椭圆 7">
              <a:extLst>
                <a:ext uri="{FF2B5EF4-FFF2-40B4-BE49-F238E27FC236}">
                  <a16:creationId xmlns:a16="http://schemas.microsoft.com/office/drawing/2014/main" id="{5533913F-4E06-420D-A749-244D84441A2E}"/>
                </a:ext>
              </a:extLst>
            </p:cNvPr>
            <p:cNvSpPr/>
            <p:nvPr/>
          </p:nvSpPr>
          <p:spPr>
            <a:xfrm>
              <a:off x="7709127" y="1161713"/>
              <a:ext cx="517283" cy="51728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A123E763-77E1-4A7F-A299-2525D6715E91}"/>
                </a:ext>
              </a:extLst>
            </p:cNvPr>
            <p:cNvSpPr/>
            <p:nvPr/>
          </p:nvSpPr>
          <p:spPr>
            <a:xfrm>
              <a:off x="7715382" y="1715406"/>
              <a:ext cx="156802" cy="156802"/>
            </a:xfrm>
            <a:prstGeom prst="ellipse">
              <a:avLst/>
            </a:prstGeom>
            <a:gradFill>
              <a:gsLst>
                <a:gs pos="100000">
                  <a:srgbClr val="548235">
                    <a:alpha val="0"/>
                  </a:srgbClr>
                </a:gs>
                <a:gs pos="0">
                  <a:srgbClr val="006835">
                    <a:alpha val="1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CA582CD-CF1C-47EC-A61A-EEDF4C69FB15}"/>
                </a:ext>
              </a:extLst>
            </p:cNvPr>
            <p:cNvSpPr/>
            <p:nvPr/>
          </p:nvSpPr>
          <p:spPr>
            <a:xfrm>
              <a:off x="7976857" y="1816049"/>
              <a:ext cx="273720" cy="273720"/>
            </a:xfrm>
            <a:prstGeom prst="ellipse">
              <a:avLst/>
            </a:prstGeom>
            <a:gradFill>
              <a:gsLst>
                <a:gs pos="100000">
                  <a:srgbClr val="548235">
                    <a:alpha val="0"/>
                  </a:srgbClr>
                </a:gs>
                <a:gs pos="0">
                  <a:srgbClr val="006835">
                    <a:alpha val="16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83FDD00C-49D9-42C4-98F4-7C48981E562E}"/>
                </a:ext>
              </a:extLst>
            </p:cNvPr>
            <p:cNvSpPr/>
            <p:nvPr/>
          </p:nvSpPr>
          <p:spPr>
            <a:xfrm>
              <a:off x="7767714" y="2121452"/>
              <a:ext cx="400110" cy="400110"/>
            </a:xfrm>
            <a:prstGeom prst="ellipse">
              <a:avLst/>
            </a:prstGeom>
            <a:gradFill>
              <a:gsLst>
                <a:gs pos="100000">
                  <a:srgbClr val="548235">
                    <a:alpha val="0"/>
                  </a:srgbClr>
                </a:gs>
                <a:gs pos="0">
                  <a:srgbClr val="006835">
                    <a:alpha val="43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椭圆 19">
            <a:extLst>
              <a:ext uri="{FF2B5EF4-FFF2-40B4-BE49-F238E27FC236}">
                <a16:creationId xmlns:a16="http://schemas.microsoft.com/office/drawing/2014/main" id="{F7520F90-3364-466B-BAFE-C201355FFEE1}"/>
              </a:ext>
            </a:extLst>
          </p:cNvPr>
          <p:cNvSpPr/>
          <p:nvPr/>
        </p:nvSpPr>
        <p:spPr>
          <a:xfrm rot="7555753">
            <a:off x="5876710" y="3558496"/>
            <a:ext cx="1176033" cy="1176033"/>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spTree>
    <p:extLst>
      <p:ext uri="{BB962C8B-B14F-4D97-AF65-F5344CB8AC3E}">
        <p14:creationId xmlns:p14="http://schemas.microsoft.com/office/powerpoint/2010/main" val="15993692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E8512DA-2C89-405F-B91F-08672B70C115}"/>
              </a:ext>
            </a:extLst>
          </p:cNvPr>
          <p:cNvPicPr>
            <a:picLocks noChangeAspect="1"/>
          </p:cNvPicPr>
          <p:nvPr/>
        </p:nvPicPr>
        <p:blipFill>
          <a:blip r:embed="rId2"/>
          <a:stretch>
            <a:fillRect/>
          </a:stretch>
        </p:blipFill>
        <p:spPr>
          <a:xfrm>
            <a:off x="1997876" y="1001928"/>
            <a:ext cx="3383573" cy="4102964"/>
          </a:xfrm>
          <a:prstGeom prst="rect">
            <a:avLst/>
          </a:prstGeom>
        </p:spPr>
      </p:pic>
      <p:sp>
        <p:nvSpPr>
          <p:cNvPr id="13" name="文本框 12">
            <a:extLst>
              <a:ext uri="{FF2B5EF4-FFF2-40B4-BE49-F238E27FC236}">
                <a16:creationId xmlns:a16="http://schemas.microsoft.com/office/drawing/2014/main" id="{09708EBD-E3CC-4084-9C90-113B4DC6EA3C}"/>
              </a:ext>
            </a:extLst>
          </p:cNvPr>
          <p:cNvSpPr txBox="1"/>
          <p:nvPr/>
        </p:nvSpPr>
        <p:spPr>
          <a:xfrm>
            <a:off x="6096000" y="2815771"/>
            <a:ext cx="4810997" cy="1477328"/>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作品</a:t>
            </a:r>
            <a:endParaRPr lang="en-US" altLang="zh-CN" dirty="0"/>
          </a:p>
          <a:p>
            <a:endParaRPr lang="en-US" altLang="zh-CN" dirty="0"/>
          </a:p>
          <a:p>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4266804109"/>
      </p:ext>
    </p:extLst>
  </p:cSld>
  <p:clrMapOvr>
    <a:masterClrMapping/>
  </p:clrMapOvr>
  <mc:AlternateContent xmlns:mc="http://schemas.openxmlformats.org/markup-compatibility/2006" xmlns:p14="http://schemas.microsoft.com/office/powerpoint/2010/main">
    <mc:Choice Requires="p14">
      <p:transition spd="slow" advClick="0" advTm="2000">
        <p14:flash/>
      </p:transition>
    </mc:Choice>
    <mc:Fallback xmlns="">
      <p:transition spd="slow" advClick="0" advTm="2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a:extLst>
              <a:ext uri="{FF2B5EF4-FFF2-40B4-BE49-F238E27FC236}">
                <a16:creationId xmlns:a16="http://schemas.microsoft.com/office/drawing/2014/main" id="{F139B059-348F-4C93-841F-22A8EA8C00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12" name="图片 11">
            <a:extLst>
              <a:ext uri="{FF2B5EF4-FFF2-40B4-BE49-F238E27FC236}">
                <a16:creationId xmlns:a16="http://schemas.microsoft.com/office/drawing/2014/main" id="{41C4831F-CA19-41C0-B81A-4071ACA4B050}"/>
              </a:ext>
            </a:extLst>
          </p:cNvPr>
          <p:cNvPicPr>
            <a:picLocks noChangeAspect="1"/>
          </p:cNvPicPr>
          <p:nvPr/>
        </p:nvPicPr>
        <p:blipFill>
          <a:blip r:embed="rId4"/>
          <a:stretch>
            <a:fillRect/>
          </a:stretch>
        </p:blipFill>
        <p:spPr>
          <a:xfrm>
            <a:off x="6410582" y="415945"/>
            <a:ext cx="6041660" cy="3566469"/>
          </a:xfrm>
          <a:prstGeom prst="rect">
            <a:avLst/>
          </a:prstGeom>
        </p:spPr>
      </p:pic>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4762500"/>
          </a:xfrm>
          <a:prstGeom prst="rect">
            <a:avLst/>
          </a:prstGeom>
        </p:spPr>
      </p:pic>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grpSp>
        <p:nvGrpSpPr>
          <p:cNvPr id="48" name="组合 47">
            <a:extLst>
              <a:ext uri="{FF2B5EF4-FFF2-40B4-BE49-F238E27FC236}">
                <a16:creationId xmlns:a16="http://schemas.microsoft.com/office/drawing/2014/main" id="{71E01085-DF6E-40EE-B5EA-4A5860E7A958}"/>
              </a:ext>
            </a:extLst>
          </p:cNvPr>
          <p:cNvGrpSpPr/>
          <p:nvPr/>
        </p:nvGrpSpPr>
        <p:grpSpPr>
          <a:xfrm>
            <a:off x="3254980" y="0"/>
            <a:ext cx="4579056" cy="5499240"/>
            <a:chOff x="-974120" y="0"/>
            <a:chExt cx="4579056" cy="5499240"/>
          </a:xfrm>
        </p:grpSpPr>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45" name="图片 44">
            <a:extLst>
              <a:ext uri="{FF2B5EF4-FFF2-40B4-BE49-F238E27FC236}">
                <a16:creationId xmlns:a16="http://schemas.microsoft.com/office/drawing/2014/main" id="{427EF89E-A6B1-446F-BE8B-57F39D57ED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52296" y="439386"/>
            <a:ext cx="1652975" cy="2008036"/>
          </a:xfrm>
          <a:prstGeom prst="rect">
            <a:avLst/>
          </a:prstGeom>
        </p:spPr>
      </p:pic>
      <p:grpSp>
        <p:nvGrpSpPr>
          <p:cNvPr id="77" name="组合 76">
            <a:extLst>
              <a:ext uri="{FF2B5EF4-FFF2-40B4-BE49-F238E27FC236}">
                <a16:creationId xmlns:a16="http://schemas.microsoft.com/office/drawing/2014/main" id="{5649C6A6-E2EE-412F-9A59-822726D7F628}"/>
              </a:ext>
            </a:extLst>
          </p:cNvPr>
          <p:cNvGrpSpPr/>
          <p:nvPr/>
        </p:nvGrpSpPr>
        <p:grpSpPr>
          <a:xfrm>
            <a:off x="329555" y="296909"/>
            <a:ext cx="1446692" cy="2929131"/>
            <a:chOff x="82962" y="296909"/>
            <a:chExt cx="1446692" cy="2929131"/>
          </a:xfrm>
        </p:grpSpPr>
        <p:sp>
          <p:nvSpPr>
            <p:cNvPr id="51" name="椭圆 50">
              <a:extLst>
                <a:ext uri="{FF2B5EF4-FFF2-40B4-BE49-F238E27FC236}">
                  <a16:creationId xmlns:a16="http://schemas.microsoft.com/office/drawing/2014/main" id="{1BDCB1B9-0061-4F48-89DB-4F1EF8231634}"/>
                </a:ext>
              </a:extLst>
            </p:cNvPr>
            <p:cNvSpPr/>
            <p:nvPr/>
          </p:nvSpPr>
          <p:spPr>
            <a:xfrm rot="17840070">
              <a:off x="82961" y="740896"/>
              <a:ext cx="1446694" cy="1446692"/>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a16="http://schemas.microsoft.com/office/drawing/2014/main" id="{4329959E-4653-445E-8A9B-E080B28B454F}"/>
                </a:ext>
              </a:extLst>
            </p:cNvPr>
            <p:cNvSpPr txBox="1"/>
            <p:nvPr/>
          </p:nvSpPr>
          <p:spPr>
            <a:xfrm>
              <a:off x="392870" y="296909"/>
              <a:ext cx="923330" cy="1949457"/>
            </a:xfrm>
            <a:prstGeom prst="rect">
              <a:avLst/>
            </a:prstGeom>
            <a:noFill/>
          </p:spPr>
          <p:txBody>
            <a:bodyPr vert="eaVert" wrap="square" rtlCol="0">
              <a:spAutoFit/>
            </a:bodyPr>
            <a:lstStyle/>
            <a:p>
              <a:r>
                <a:rPr lang="zh-CN" altLang="en-US" sz="4800" dirty="0">
                  <a:gradFill>
                    <a:gsLst>
                      <a:gs pos="100000">
                        <a:srgbClr val="548235">
                          <a:alpha val="48000"/>
                        </a:srgbClr>
                      </a:gs>
                      <a:gs pos="0">
                        <a:srgbClr val="006835"/>
                      </a:gs>
                    </a:gsLst>
                    <a:lin ang="5400000" scaled="1"/>
                  </a:gradFill>
                  <a:latin typeface="问藏书房" pitchFamily="2" charset="-122"/>
                  <a:ea typeface="问藏书房" pitchFamily="2" charset="-122"/>
                  <a:cs typeface="+mn-ea"/>
                  <a:sym typeface="+mn-lt"/>
                </a:rPr>
                <a:t>目录</a:t>
              </a:r>
            </a:p>
          </p:txBody>
        </p:sp>
        <p:sp>
          <p:nvSpPr>
            <p:cNvPr id="50" name="文本框 49">
              <a:extLst>
                <a:ext uri="{FF2B5EF4-FFF2-40B4-BE49-F238E27FC236}">
                  <a16:creationId xmlns:a16="http://schemas.microsoft.com/office/drawing/2014/main" id="{899A6D5E-1D57-46E8-B58F-630A43800333}"/>
                </a:ext>
              </a:extLst>
            </p:cNvPr>
            <p:cNvSpPr txBox="1"/>
            <p:nvPr/>
          </p:nvSpPr>
          <p:spPr>
            <a:xfrm>
              <a:off x="920997" y="969757"/>
              <a:ext cx="492443" cy="2256283"/>
            </a:xfrm>
            <a:prstGeom prst="rect">
              <a:avLst/>
            </a:prstGeom>
            <a:noFill/>
          </p:spPr>
          <p:txBody>
            <a:bodyPr vert="eaVert" wrap="square" rtlCol="0">
              <a:spAutoFit/>
            </a:bodyPr>
            <a:lstStyle/>
            <a:p>
              <a:r>
                <a:rPr lang="en-US" altLang="zh-CN" sz="2000" dirty="0">
                  <a:gradFill>
                    <a:gsLst>
                      <a:gs pos="100000">
                        <a:srgbClr val="548235">
                          <a:alpha val="48000"/>
                        </a:srgbClr>
                      </a:gs>
                      <a:gs pos="0">
                        <a:srgbClr val="006835"/>
                      </a:gs>
                    </a:gsLst>
                    <a:lin ang="5400000" scaled="1"/>
                  </a:gradFill>
                  <a:cs typeface="+mn-ea"/>
                  <a:sym typeface="+mn-lt"/>
                </a:rPr>
                <a:t>CONTENTIS</a:t>
              </a:r>
              <a:endParaRPr lang="zh-CN" altLang="en-US" sz="2000" dirty="0">
                <a:gradFill>
                  <a:gsLst>
                    <a:gs pos="100000">
                      <a:srgbClr val="548235">
                        <a:alpha val="48000"/>
                      </a:srgbClr>
                    </a:gs>
                    <a:gs pos="0">
                      <a:srgbClr val="006835"/>
                    </a:gs>
                  </a:gsLst>
                  <a:lin ang="5400000" scaled="1"/>
                </a:gradFill>
                <a:cs typeface="+mn-ea"/>
                <a:sym typeface="+mn-lt"/>
              </a:endParaRPr>
            </a:p>
          </p:txBody>
        </p:sp>
      </p:grpSp>
      <p:grpSp>
        <p:nvGrpSpPr>
          <p:cNvPr id="59" name="组合 58">
            <a:extLst>
              <a:ext uri="{FF2B5EF4-FFF2-40B4-BE49-F238E27FC236}">
                <a16:creationId xmlns:a16="http://schemas.microsoft.com/office/drawing/2014/main" id="{354A0E86-A762-4214-87AA-C4BF71055266}"/>
              </a:ext>
            </a:extLst>
          </p:cNvPr>
          <p:cNvGrpSpPr/>
          <p:nvPr/>
        </p:nvGrpSpPr>
        <p:grpSpPr>
          <a:xfrm>
            <a:off x="2905237" y="773346"/>
            <a:ext cx="1774305" cy="1588194"/>
            <a:chOff x="2905237" y="773346"/>
            <a:chExt cx="1774305" cy="1588194"/>
          </a:xfrm>
        </p:grpSpPr>
        <p:sp>
          <p:nvSpPr>
            <p:cNvPr id="56" name="椭圆 55">
              <a:extLst>
                <a:ext uri="{FF2B5EF4-FFF2-40B4-BE49-F238E27FC236}">
                  <a16:creationId xmlns:a16="http://schemas.microsoft.com/office/drawing/2014/main" id="{6E52F63F-AD5F-4947-A394-771B2AD44134}"/>
                </a:ext>
              </a:extLst>
            </p:cNvPr>
            <p:cNvSpPr/>
            <p:nvPr/>
          </p:nvSpPr>
          <p:spPr>
            <a:xfrm rot="17840070">
              <a:off x="2905236" y="773347"/>
              <a:ext cx="1588194" cy="1588191"/>
            </a:xfrm>
            <a:prstGeom prst="ellipse">
              <a:avLst/>
            </a:prstGeom>
            <a:gradFill>
              <a:gsLst>
                <a:gs pos="100000">
                  <a:srgbClr val="548235">
                    <a:alpha val="22000"/>
                  </a:srgbClr>
                </a:gs>
                <a:gs pos="0">
                  <a:srgbClr val="006835">
                    <a:alpha val="3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a16="http://schemas.microsoft.com/office/drawing/2014/main" id="{75676785-DB9F-41C7-8421-D3E42C4E2E7E}"/>
                </a:ext>
              </a:extLst>
            </p:cNvPr>
            <p:cNvSpPr txBox="1"/>
            <p:nvPr/>
          </p:nvSpPr>
          <p:spPr>
            <a:xfrm>
              <a:off x="2990744" y="1414190"/>
              <a:ext cx="1417178" cy="369332"/>
            </a:xfrm>
            <a:prstGeom prst="rect">
              <a:avLst/>
            </a:prstGeom>
            <a:noFill/>
          </p:spPr>
          <p:txBody>
            <a:bodyPr wrap="square" rtlCol="0">
              <a:spAutoFit/>
            </a:bodyPr>
            <a:lstStyle/>
            <a:p>
              <a:pPr algn="ctr"/>
              <a:r>
                <a:rPr lang="zh-CN" altLang="en-US" b="1" dirty="0">
                  <a:sym typeface="+mn-lt"/>
                </a:rPr>
                <a:t>清明节起源</a:t>
              </a:r>
            </a:p>
          </p:txBody>
        </p:sp>
        <p:sp>
          <p:nvSpPr>
            <p:cNvPr id="57" name="椭圆 56">
              <a:extLst>
                <a:ext uri="{FF2B5EF4-FFF2-40B4-BE49-F238E27FC236}">
                  <a16:creationId xmlns:a16="http://schemas.microsoft.com/office/drawing/2014/main" id="{817F07D4-E8B9-41EA-9553-BFC2EC0F30D5}"/>
                </a:ext>
              </a:extLst>
            </p:cNvPr>
            <p:cNvSpPr/>
            <p:nvPr/>
          </p:nvSpPr>
          <p:spPr>
            <a:xfrm rot="17840070">
              <a:off x="4083613" y="819344"/>
              <a:ext cx="595930" cy="595929"/>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2C0AF172-9E1F-4729-9CF2-805CF9362D6F}"/>
                </a:ext>
              </a:extLst>
            </p:cNvPr>
            <p:cNvSpPr txBox="1"/>
            <p:nvPr/>
          </p:nvSpPr>
          <p:spPr>
            <a:xfrm>
              <a:off x="4184000" y="835540"/>
              <a:ext cx="385042" cy="523220"/>
            </a:xfrm>
            <a:prstGeom prst="rect">
              <a:avLst/>
            </a:prstGeom>
            <a:noFill/>
          </p:spPr>
          <p:txBody>
            <a:bodyPr wrap="none" rtlCol="0">
              <a:spAutoFit/>
            </a:bodyPr>
            <a:lstStyle/>
            <a:p>
              <a:r>
                <a:rPr lang="en-US" altLang="zh-CN" sz="2800" dirty="0">
                  <a:solidFill>
                    <a:schemeClr val="bg1"/>
                  </a:solidFill>
                </a:rPr>
                <a:t>1</a:t>
              </a:r>
              <a:endParaRPr lang="zh-CN" altLang="en-US" sz="2800" dirty="0">
                <a:solidFill>
                  <a:schemeClr val="bg1"/>
                </a:solidFill>
              </a:endParaRPr>
            </a:p>
          </p:txBody>
        </p:sp>
      </p:grpSp>
      <p:grpSp>
        <p:nvGrpSpPr>
          <p:cNvPr id="60" name="组合 59">
            <a:extLst>
              <a:ext uri="{FF2B5EF4-FFF2-40B4-BE49-F238E27FC236}">
                <a16:creationId xmlns:a16="http://schemas.microsoft.com/office/drawing/2014/main" id="{2F952D14-16B5-43C1-BF45-C1D723F37D35}"/>
              </a:ext>
            </a:extLst>
          </p:cNvPr>
          <p:cNvGrpSpPr/>
          <p:nvPr/>
        </p:nvGrpSpPr>
        <p:grpSpPr>
          <a:xfrm>
            <a:off x="1900294" y="2633396"/>
            <a:ext cx="2376868" cy="2101556"/>
            <a:chOff x="2302674" y="626821"/>
            <a:chExt cx="2376868" cy="2101556"/>
          </a:xfrm>
        </p:grpSpPr>
        <p:sp>
          <p:nvSpPr>
            <p:cNvPr id="61" name="椭圆 60">
              <a:extLst>
                <a:ext uri="{FF2B5EF4-FFF2-40B4-BE49-F238E27FC236}">
                  <a16:creationId xmlns:a16="http://schemas.microsoft.com/office/drawing/2014/main" id="{E581A1B1-0248-41D7-9E2A-C997E40449EF}"/>
                </a:ext>
              </a:extLst>
            </p:cNvPr>
            <p:cNvSpPr/>
            <p:nvPr/>
          </p:nvSpPr>
          <p:spPr>
            <a:xfrm rot="17840070">
              <a:off x="2302672" y="626823"/>
              <a:ext cx="2101556" cy="2101552"/>
            </a:xfrm>
            <a:prstGeom prst="ellipse">
              <a:avLst/>
            </a:prstGeom>
            <a:gradFill>
              <a:gsLst>
                <a:gs pos="100000">
                  <a:srgbClr val="548235">
                    <a:alpha val="22000"/>
                  </a:srgbClr>
                </a:gs>
                <a:gs pos="0">
                  <a:srgbClr val="006835">
                    <a:alpha val="3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id="{AC53A453-38D6-4E7C-AB8A-87AFF5D9B9B7}"/>
                </a:ext>
              </a:extLst>
            </p:cNvPr>
            <p:cNvSpPr txBox="1"/>
            <p:nvPr/>
          </p:nvSpPr>
          <p:spPr>
            <a:xfrm>
              <a:off x="2684535" y="1414190"/>
              <a:ext cx="1417178" cy="646331"/>
            </a:xfrm>
            <a:prstGeom prst="rect">
              <a:avLst/>
            </a:prstGeom>
            <a:noFill/>
          </p:spPr>
          <p:txBody>
            <a:bodyPr wrap="square" rtlCol="0">
              <a:spAutoFit/>
            </a:bodyPr>
            <a:lstStyle/>
            <a:p>
              <a:pPr algn="ctr"/>
              <a:r>
                <a:rPr lang="zh-CN" altLang="en-US" b="1" dirty="0">
                  <a:sym typeface="+mn-lt"/>
                </a:rPr>
                <a:t>清明节发展历史</a:t>
              </a:r>
            </a:p>
          </p:txBody>
        </p:sp>
        <p:sp>
          <p:nvSpPr>
            <p:cNvPr id="63" name="椭圆 62">
              <a:extLst>
                <a:ext uri="{FF2B5EF4-FFF2-40B4-BE49-F238E27FC236}">
                  <a16:creationId xmlns:a16="http://schemas.microsoft.com/office/drawing/2014/main" id="{647ED048-3302-4800-A7DB-A386C33BCD19}"/>
                </a:ext>
              </a:extLst>
            </p:cNvPr>
            <p:cNvSpPr/>
            <p:nvPr/>
          </p:nvSpPr>
          <p:spPr>
            <a:xfrm rot="17840070">
              <a:off x="4083613" y="819344"/>
              <a:ext cx="595930" cy="595929"/>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7E00FA1C-75ED-49E8-A039-914BCBC86569}"/>
                </a:ext>
              </a:extLst>
            </p:cNvPr>
            <p:cNvSpPr txBox="1"/>
            <p:nvPr/>
          </p:nvSpPr>
          <p:spPr>
            <a:xfrm>
              <a:off x="4184000" y="835540"/>
              <a:ext cx="385042" cy="523220"/>
            </a:xfrm>
            <a:prstGeom prst="rect">
              <a:avLst/>
            </a:prstGeom>
            <a:noFill/>
          </p:spPr>
          <p:txBody>
            <a:bodyPr wrap="none" rtlCol="0">
              <a:spAutoFit/>
            </a:bodyPr>
            <a:lstStyle/>
            <a:p>
              <a:r>
                <a:rPr lang="en-US" altLang="zh-CN" sz="2800" dirty="0">
                  <a:solidFill>
                    <a:schemeClr val="bg1"/>
                  </a:solidFill>
                </a:rPr>
                <a:t>2</a:t>
              </a:r>
              <a:endParaRPr lang="zh-CN" altLang="en-US" sz="2800" dirty="0">
                <a:solidFill>
                  <a:schemeClr val="bg1"/>
                </a:solidFill>
              </a:endParaRPr>
            </a:p>
          </p:txBody>
        </p:sp>
      </p:grpSp>
      <p:sp>
        <p:nvSpPr>
          <p:cNvPr id="66" name="椭圆 65">
            <a:extLst>
              <a:ext uri="{FF2B5EF4-FFF2-40B4-BE49-F238E27FC236}">
                <a16:creationId xmlns:a16="http://schemas.microsoft.com/office/drawing/2014/main" id="{3AE31F46-828A-4415-9B4B-ACB54DCAEDC2}"/>
              </a:ext>
            </a:extLst>
          </p:cNvPr>
          <p:cNvSpPr/>
          <p:nvPr/>
        </p:nvSpPr>
        <p:spPr>
          <a:xfrm rot="17840070">
            <a:off x="5207723" y="3595390"/>
            <a:ext cx="2101556" cy="2101552"/>
          </a:xfrm>
          <a:prstGeom prst="ellipse">
            <a:avLst/>
          </a:prstGeom>
          <a:gradFill>
            <a:gsLst>
              <a:gs pos="100000">
                <a:srgbClr val="548235">
                  <a:alpha val="22000"/>
                </a:srgbClr>
              </a:gs>
              <a:gs pos="0">
                <a:srgbClr val="006835">
                  <a:alpha val="3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0E0D77B5-540A-45EA-84EA-ADA00C2ABA1A}"/>
              </a:ext>
            </a:extLst>
          </p:cNvPr>
          <p:cNvSpPr txBox="1"/>
          <p:nvPr/>
        </p:nvSpPr>
        <p:spPr>
          <a:xfrm>
            <a:off x="5589586" y="4382757"/>
            <a:ext cx="1417178" cy="646331"/>
          </a:xfrm>
          <a:prstGeom prst="rect">
            <a:avLst/>
          </a:prstGeom>
          <a:noFill/>
        </p:spPr>
        <p:txBody>
          <a:bodyPr wrap="square" rtlCol="0">
            <a:spAutoFit/>
          </a:bodyPr>
          <a:lstStyle/>
          <a:p>
            <a:pPr algn="ctr"/>
            <a:r>
              <a:rPr lang="zh-CN" altLang="en-US" b="1" dirty="0">
                <a:sym typeface="+mn-lt"/>
              </a:rPr>
              <a:t>清明节风俗习惯</a:t>
            </a:r>
          </a:p>
        </p:txBody>
      </p:sp>
      <p:grpSp>
        <p:nvGrpSpPr>
          <p:cNvPr id="70" name="组合 69">
            <a:extLst>
              <a:ext uri="{FF2B5EF4-FFF2-40B4-BE49-F238E27FC236}">
                <a16:creationId xmlns:a16="http://schemas.microsoft.com/office/drawing/2014/main" id="{467E7D71-E6C6-4C21-9CA9-E5257CFFE9CC}"/>
              </a:ext>
            </a:extLst>
          </p:cNvPr>
          <p:cNvGrpSpPr/>
          <p:nvPr/>
        </p:nvGrpSpPr>
        <p:grpSpPr>
          <a:xfrm>
            <a:off x="5636980" y="3204866"/>
            <a:ext cx="595929" cy="595930"/>
            <a:chOff x="6216205" y="3582489"/>
            <a:chExt cx="595929" cy="595930"/>
          </a:xfrm>
        </p:grpSpPr>
        <p:sp>
          <p:nvSpPr>
            <p:cNvPr id="68" name="椭圆 67">
              <a:extLst>
                <a:ext uri="{FF2B5EF4-FFF2-40B4-BE49-F238E27FC236}">
                  <a16:creationId xmlns:a16="http://schemas.microsoft.com/office/drawing/2014/main" id="{D6C4EE7F-472C-45DD-863E-2B1D1D2E9114}"/>
                </a:ext>
              </a:extLst>
            </p:cNvPr>
            <p:cNvSpPr/>
            <p:nvPr/>
          </p:nvSpPr>
          <p:spPr>
            <a:xfrm rot="17840070">
              <a:off x="6216205" y="3582489"/>
              <a:ext cx="595930" cy="595929"/>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1A646E50-99A9-429E-8383-2AD8764009CC}"/>
                </a:ext>
              </a:extLst>
            </p:cNvPr>
            <p:cNvSpPr txBox="1"/>
            <p:nvPr/>
          </p:nvSpPr>
          <p:spPr>
            <a:xfrm>
              <a:off x="6316592" y="3598685"/>
              <a:ext cx="385042" cy="523220"/>
            </a:xfrm>
            <a:prstGeom prst="rect">
              <a:avLst/>
            </a:prstGeom>
            <a:noFill/>
          </p:spPr>
          <p:txBody>
            <a:bodyPr wrap="none" rtlCol="0">
              <a:spAutoFit/>
            </a:bodyPr>
            <a:lstStyle/>
            <a:p>
              <a:r>
                <a:rPr lang="en-US" altLang="zh-CN" sz="2800" dirty="0">
                  <a:solidFill>
                    <a:schemeClr val="bg1"/>
                  </a:solidFill>
                </a:rPr>
                <a:t>3</a:t>
              </a:r>
              <a:endParaRPr lang="zh-CN" altLang="en-US" sz="2800" dirty="0">
                <a:solidFill>
                  <a:schemeClr val="bg1"/>
                </a:solidFill>
              </a:endParaRPr>
            </a:p>
          </p:txBody>
        </p:sp>
      </p:grpSp>
      <p:sp>
        <p:nvSpPr>
          <p:cNvPr id="72" name="椭圆 71">
            <a:extLst>
              <a:ext uri="{FF2B5EF4-FFF2-40B4-BE49-F238E27FC236}">
                <a16:creationId xmlns:a16="http://schemas.microsoft.com/office/drawing/2014/main" id="{37CE5CD1-3318-4161-880D-5CA3F1A710B4}"/>
              </a:ext>
            </a:extLst>
          </p:cNvPr>
          <p:cNvSpPr/>
          <p:nvPr/>
        </p:nvSpPr>
        <p:spPr>
          <a:xfrm rot="17840070">
            <a:off x="7552829" y="2046220"/>
            <a:ext cx="2101556" cy="2101552"/>
          </a:xfrm>
          <a:prstGeom prst="ellipse">
            <a:avLst/>
          </a:prstGeom>
          <a:gradFill>
            <a:gsLst>
              <a:gs pos="100000">
                <a:srgbClr val="548235">
                  <a:alpha val="22000"/>
                </a:srgbClr>
              </a:gs>
              <a:gs pos="0">
                <a:srgbClr val="006835">
                  <a:alpha val="3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id="{710E2FEB-5E21-4CBD-B87D-A6A23852A2BC}"/>
              </a:ext>
            </a:extLst>
          </p:cNvPr>
          <p:cNvSpPr txBox="1"/>
          <p:nvPr/>
        </p:nvSpPr>
        <p:spPr>
          <a:xfrm>
            <a:off x="7934692" y="2833587"/>
            <a:ext cx="1417178" cy="646331"/>
          </a:xfrm>
          <a:prstGeom prst="rect">
            <a:avLst/>
          </a:prstGeom>
          <a:noFill/>
        </p:spPr>
        <p:txBody>
          <a:bodyPr wrap="square" rtlCol="0">
            <a:spAutoFit/>
          </a:bodyPr>
          <a:lstStyle/>
          <a:p>
            <a:pPr algn="ctr"/>
            <a:r>
              <a:rPr lang="zh-CN" altLang="en-US" b="1" dirty="0">
                <a:sym typeface="+mn-lt"/>
              </a:rPr>
              <a:t>清明节假期变迁</a:t>
            </a:r>
          </a:p>
        </p:txBody>
      </p:sp>
      <p:grpSp>
        <p:nvGrpSpPr>
          <p:cNvPr id="76" name="组合 75">
            <a:extLst>
              <a:ext uri="{FF2B5EF4-FFF2-40B4-BE49-F238E27FC236}">
                <a16:creationId xmlns:a16="http://schemas.microsoft.com/office/drawing/2014/main" id="{87C95FC6-2A94-4FCA-B200-E266BAC9FFA8}"/>
              </a:ext>
            </a:extLst>
          </p:cNvPr>
          <p:cNvGrpSpPr/>
          <p:nvPr/>
        </p:nvGrpSpPr>
        <p:grpSpPr>
          <a:xfrm>
            <a:off x="7421082" y="2166659"/>
            <a:ext cx="595929" cy="595930"/>
            <a:chOff x="8893094" y="2271261"/>
            <a:chExt cx="595929" cy="595930"/>
          </a:xfrm>
        </p:grpSpPr>
        <p:sp>
          <p:nvSpPr>
            <p:cNvPr id="74" name="椭圆 73">
              <a:extLst>
                <a:ext uri="{FF2B5EF4-FFF2-40B4-BE49-F238E27FC236}">
                  <a16:creationId xmlns:a16="http://schemas.microsoft.com/office/drawing/2014/main" id="{E226B89C-07CE-4D3B-A830-3E51D09462FB}"/>
                </a:ext>
              </a:extLst>
            </p:cNvPr>
            <p:cNvSpPr/>
            <p:nvPr/>
          </p:nvSpPr>
          <p:spPr>
            <a:xfrm rot="17840070">
              <a:off x="8893094" y="2271261"/>
              <a:ext cx="595930" cy="595929"/>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a:extLst>
                <a:ext uri="{FF2B5EF4-FFF2-40B4-BE49-F238E27FC236}">
                  <a16:creationId xmlns:a16="http://schemas.microsoft.com/office/drawing/2014/main" id="{F33CD18A-2091-4CC1-A7D8-2C03DC85D911}"/>
                </a:ext>
              </a:extLst>
            </p:cNvPr>
            <p:cNvSpPr txBox="1"/>
            <p:nvPr/>
          </p:nvSpPr>
          <p:spPr>
            <a:xfrm>
              <a:off x="8993481" y="2287457"/>
              <a:ext cx="385042" cy="523220"/>
            </a:xfrm>
            <a:prstGeom prst="rect">
              <a:avLst/>
            </a:prstGeom>
            <a:noFill/>
          </p:spPr>
          <p:txBody>
            <a:bodyPr wrap="none" rtlCol="0">
              <a:spAutoFit/>
            </a:bodyPr>
            <a:lstStyle/>
            <a:p>
              <a:r>
                <a:rPr lang="en-US" altLang="zh-CN" sz="2800" dirty="0">
                  <a:solidFill>
                    <a:schemeClr val="bg1"/>
                  </a:solidFill>
                </a:rPr>
                <a:t>4</a:t>
              </a:r>
              <a:endParaRPr lang="zh-CN" altLang="en-US" sz="2800" dirty="0">
                <a:solidFill>
                  <a:schemeClr val="bg1"/>
                </a:solidFill>
              </a:endParaRPr>
            </a:p>
          </p:txBody>
        </p:sp>
      </p:grpSp>
    </p:spTree>
    <p:extLst>
      <p:ext uri="{BB962C8B-B14F-4D97-AF65-F5344CB8AC3E}">
        <p14:creationId xmlns:p14="http://schemas.microsoft.com/office/powerpoint/2010/main" val="318372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0363DF3B-F452-4F9A-91E8-6643BA7F958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rot="16200000">
            <a:off x="2665070" y="-2665072"/>
            <a:ext cx="6858001" cy="12188142"/>
          </a:xfrm>
          <a:prstGeom prst="rect">
            <a:avLst/>
          </a:prstGeom>
        </p:spPr>
      </p:pic>
      <p:pic>
        <p:nvPicPr>
          <p:cNvPr id="12" name="图片 11">
            <a:extLst>
              <a:ext uri="{FF2B5EF4-FFF2-40B4-BE49-F238E27FC236}">
                <a16:creationId xmlns:a16="http://schemas.microsoft.com/office/drawing/2014/main" id="{41C4831F-CA19-41C0-B81A-4071ACA4B050}"/>
              </a:ext>
            </a:extLst>
          </p:cNvPr>
          <p:cNvPicPr>
            <a:picLocks noChangeAspect="1"/>
          </p:cNvPicPr>
          <p:nvPr/>
        </p:nvPicPr>
        <p:blipFill>
          <a:blip r:embed="rId4"/>
          <a:stretch>
            <a:fillRect/>
          </a:stretch>
        </p:blipFill>
        <p:spPr>
          <a:xfrm>
            <a:off x="6410582" y="415945"/>
            <a:ext cx="6041660" cy="3566469"/>
          </a:xfrm>
          <a:prstGeom prst="rect">
            <a:avLst/>
          </a:prstGeom>
        </p:spPr>
      </p:pic>
      <p:sp>
        <p:nvSpPr>
          <p:cNvPr id="56" name="椭圆 55">
            <a:extLst>
              <a:ext uri="{FF2B5EF4-FFF2-40B4-BE49-F238E27FC236}">
                <a16:creationId xmlns:a16="http://schemas.microsoft.com/office/drawing/2014/main" id="{6E52F63F-AD5F-4947-A394-771B2AD44134}"/>
              </a:ext>
            </a:extLst>
          </p:cNvPr>
          <p:cNvSpPr/>
          <p:nvPr/>
        </p:nvSpPr>
        <p:spPr>
          <a:xfrm rot="17840070">
            <a:off x="4347442" y="1986590"/>
            <a:ext cx="3153948" cy="3153944"/>
          </a:xfrm>
          <a:prstGeom prst="ellipse">
            <a:avLst/>
          </a:prstGeom>
          <a:gradFill>
            <a:gsLst>
              <a:gs pos="100000">
                <a:srgbClr val="548235">
                  <a:alpha val="3000"/>
                </a:srgbClr>
              </a:gs>
              <a:gs pos="0">
                <a:srgbClr val="006835">
                  <a:alpha val="25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A0257520-894F-4811-9E85-4336EF647FD8}"/>
              </a:ext>
            </a:extLst>
          </p:cNvPr>
          <p:cNvPicPr>
            <a:picLocks noChangeAspect="1"/>
          </p:cNvPicPr>
          <p:nvPr/>
        </p:nvPicPr>
        <p:blipFill rotWithShape="1">
          <a:blip r:embed="rId5" cstate="screen">
            <a:lum bright="70000" contrast="-70000"/>
            <a:extLst>
              <a:ext uri="{28A0092B-C50C-407E-A947-70E740481C1C}">
                <a14:useLocalDpi xmlns:a14="http://schemas.microsoft.com/office/drawing/2010/main"/>
              </a:ext>
            </a:extLst>
          </a:blip>
          <a:srcRect/>
          <a:stretch/>
        </p:blipFill>
        <p:spPr>
          <a:xfrm flipH="1">
            <a:off x="0" y="3589595"/>
            <a:ext cx="12192000" cy="3289240"/>
          </a:xfrm>
          <a:prstGeom prst="rect">
            <a:avLst/>
          </a:prstGeom>
        </p:spPr>
      </p:pic>
      <p:grpSp>
        <p:nvGrpSpPr>
          <p:cNvPr id="48" name="组合 47">
            <a:extLst>
              <a:ext uri="{FF2B5EF4-FFF2-40B4-BE49-F238E27FC236}">
                <a16:creationId xmlns:a16="http://schemas.microsoft.com/office/drawing/2014/main" id="{71E01085-DF6E-40EE-B5EA-4A5860E7A958}"/>
              </a:ext>
            </a:extLst>
          </p:cNvPr>
          <p:cNvGrpSpPr/>
          <p:nvPr/>
        </p:nvGrpSpPr>
        <p:grpSpPr>
          <a:xfrm>
            <a:off x="3254980" y="0"/>
            <a:ext cx="4579056" cy="5499240"/>
            <a:chOff x="-974120" y="0"/>
            <a:chExt cx="4579056" cy="5499240"/>
          </a:xfrm>
        </p:grpSpPr>
        <p:pic>
          <p:nvPicPr>
            <p:cNvPr id="4" name="图片 3">
              <a:extLst>
                <a:ext uri="{FF2B5EF4-FFF2-40B4-BE49-F238E27FC236}">
                  <a16:creationId xmlns:a16="http://schemas.microsoft.com/office/drawing/2014/main" id="{1745887D-2BB0-416B-875C-22DADF90F57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74120" y="0"/>
              <a:ext cx="4579056" cy="5499240"/>
            </a:xfrm>
            <a:prstGeom prst="rect">
              <a:avLst/>
            </a:prstGeom>
          </p:spPr>
        </p:pic>
        <p:pic>
          <p:nvPicPr>
            <p:cNvPr id="6" name="图片 5">
              <a:extLst>
                <a:ext uri="{FF2B5EF4-FFF2-40B4-BE49-F238E27FC236}">
                  <a16:creationId xmlns:a16="http://schemas.microsoft.com/office/drawing/2014/main" id="{BA2BEC2E-E421-4E84-9C44-65C36F34C1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29645" y="2704133"/>
              <a:ext cx="806452" cy="527380"/>
            </a:xfrm>
            <a:prstGeom prst="rect">
              <a:avLst/>
            </a:prstGeom>
          </p:spPr>
        </p:pic>
      </p:grpSp>
      <p:sp>
        <p:nvSpPr>
          <p:cNvPr id="52" name="文本框 51">
            <a:extLst>
              <a:ext uri="{FF2B5EF4-FFF2-40B4-BE49-F238E27FC236}">
                <a16:creationId xmlns:a16="http://schemas.microsoft.com/office/drawing/2014/main" id="{75676785-DB9F-41C7-8421-D3E42C4E2E7E}"/>
              </a:ext>
            </a:extLst>
          </p:cNvPr>
          <p:cNvSpPr txBox="1"/>
          <p:nvPr/>
        </p:nvSpPr>
        <p:spPr>
          <a:xfrm>
            <a:off x="4014800" y="3284293"/>
            <a:ext cx="3819236" cy="584775"/>
          </a:xfrm>
          <a:prstGeom prst="rect">
            <a:avLst/>
          </a:prstGeom>
          <a:solidFill>
            <a:schemeClr val="bg1"/>
          </a:solidFill>
        </p:spPr>
        <p:txBody>
          <a:bodyPr wrap="square" rtlCol="0">
            <a:spAutoFit/>
          </a:bodyPr>
          <a:lstStyle/>
          <a:p>
            <a:pPr algn="ctr"/>
            <a:r>
              <a:rPr lang="zh-CN" altLang="en-US" sz="3200" b="1" dirty="0">
                <a:sym typeface="+mn-lt"/>
              </a:rPr>
              <a:t>清明节起源</a:t>
            </a:r>
          </a:p>
        </p:txBody>
      </p:sp>
      <p:grpSp>
        <p:nvGrpSpPr>
          <p:cNvPr id="2" name="组合 1">
            <a:extLst>
              <a:ext uri="{FF2B5EF4-FFF2-40B4-BE49-F238E27FC236}">
                <a16:creationId xmlns:a16="http://schemas.microsoft.com/office/drawing/2014/main" id="{626AC370-F84D-43F2-A2AA-BC11747B1E1B}"/>
              </a:ext>
            </a:extLst>
          </p:cNvPr>
          <p:cNvGrpSpPr/>
          <p:nvPr/>
        </p:nvGrpSpPr>
        <p:grpSpPr>
          <a:xfrm>
            <a:off x="6916344" y="1690515"/>
            <a:ext cx="1116982" cy="1116982"/>
            <a:chOff x="6048172" y="1396435"/>
            <a:chExt cx="1116982" cy="1116982"/>
          </a:xfrm>
        </p:grpSpPr>
        <p:sp>
          <p:nvSpPr>
            <p:cNvPr id="57" name="椭圆 56">
              <a:extLst>
                <a:ext uri="{FF2B5EF4-FFF2-40B4-BE49-F238E27FC236}">
                  <a16:creationId xmlns:a16="http://schemas.microsoft.com/office/drawing/2014/main" id="{817F07D4-E8B9-41EA-9553-BFC2EC0F30D5}"/>
                </a:ext>
              </a:extLst>
            </p:cNvPr>
            <p:cNvSpPr/>
            <p:nvPr/>
          </p:nvSpPr>
          <p:spPr>
            <a:xfrm rot="17840070">
              <a:off x="6048172" y="1396435"/>
              <a:ext cx="1116982" cy="1116982"/>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2C0AF172-9E1F-4729-9CF2-805CF9362D6F}"/>
                </a:ext>
              </a:extLst>
            </p:cNvPr>
            <p:cNvSpPr txBox="1"/>
            <p:nvPr/>
          </p:nvSpPr>
          <p:spPr>
            <a:xfrm>
              <a:off x="6328273" y="1500428"/>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pic>
        <p:nvPicPr>
          <p:cNvPr id="16" name="图片 15">
            <a:extLst>
              <a:ext uri="{FF2B5EF4-FFF2-40B4-BE49-F238E27FC236}">
                <a16:creationId xmlns:a16="http://schemas.microsoft.com/office/drawing/2014/main" id="{4D3E717D-CC44-40C4-92C7-46476A345688}"/>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798440" y="4430775"/>
            <a:ext cx="3303431" cy="2230888"/>
          </a:xfrm>
          <a:prstGeom prst="rect">
            <a:avLst/>
          </a:prstGeom>
        </p:spPr>
      </p:pic>
      <p:pic>
        <p:nvPicPr>
          <p:cNvPr id="23" name="图片 22">
            <a:extLst>
              <a:ext uri="{FF2B5EF4-FFF2-40B4-BE49-F238E27FC236}">
                <a16:creationId xmlns:a16="http://schemas.microsoft.com/office/drawing/2014/main" id="{65DD79EC-E5F7-4A17-A6C7-1E8E3CCC5A9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0" y="5505896"/>
            <a:ext cx="12192000" cy="1358900"/>
          </a:xfrm>
          <a:prstGeom prst="rect">
            <a:avLst/>
          </a:prstGeom>
        </p:spPr>
      </p:pic>
      <p:pic>
        <p:nvPicPr>
          <p:cNvPr id="45" name="图片 44">
            <a:extLst>
              <a:ext uri="{FF2B5EF4-FFF2-40B4-BE49-F238E27FC236}">
                <a16:creationId xmlns:a16="http://schemas.microsoft.com/office/drawing/2014/main" id="{427EF89E-A6B1-446F-BE8B-57F39D57EDF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252296" y="439386"/>
            <a:ext cx="1652975" cy="2008036"/>
          </a:xfrm>
          <a:prstGeom prst="rect">
            <a:avLst/>
          </a:prstGeom>
        </p:spPr>
      </p:pic>
      <p:sp>
        <p:nvSpPr>
          <p:cNvPr id="51" name="椭圆 50">
            <a:extLst>
              <a:ext uri="{FF2B5EF4-FFF2-40B4-BE49-F238E27FC236}">
                <a16:creationId xmlns:a16="http://schemas.microsoft.com/office/drawing/2014/main" id="{1BDCB1B9-0061-4F48-89DB-4F1EF8231634}"/>
              </a:ext>
            </a:extLst>
          </p:cNvPr>
          <p:cNvSpPr/>
          <p:nvPr/>
        </p:nvSpPr>
        <p:spPr>
          <a:xfrm rot="17840070">
            <a:off x="2813108" y="1511349"/>
            <a:ext cx="878145" cy="878144"/>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B374D197-C561-4AF1-ABE3-5784FB0BB13F}"/>
              </a:ext>
            </a:extLst>
          </p:cNvPr>
          <p:cNvSpPr/>
          <p:nvPr/>
        </p:nvSpPr>
        <p:spPr>
          <a:xfrm rot="17840070">
            <a:off x="8601823" y="3219991"/>
            <a:ext cx="366336" cy="366336"/>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B8DCC33-0D70-4734-80EB-E042AF50DD0F}"/>
              </a:ext>
            </a:extLst>
          </p:cNvPr>
          <p:cNvSpPr/>
          <p:nvPr/>
        </p:nvSpPr>
        <p:spPr>
          <a:xfrm rot="17840070">
            <a:off x="4118865" y="4193123"/>
            <a:ext cx="1408592" cy="1408590"/>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7816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DF05879C-1EDF-4EC3-AFED-9C5BDBD2B197}"/>
              </a:ext>
            </a:extLst>
          </p:cNvPr>
          <p:cNvSpPr txBox="1"/>
          <p:nvPr/>
        </p:nvSpPr>
        <p:spPr>
          <a:xfrm>
            <a:off x="2208586" y="512062"/>
            <a:ext cx="2532592"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清明节起源</a:t>
            </a:r>
          </a:p>
        </p:txBody>
      </p:sp>
      <p:grpSp>
        <p:nvGrpSpPr>
          <p:cNvPr id="21" name="组合 20">
            <a:extLst>
              <a:ext uri="{FF2B5EF4-FFF2-40B4-BE49-F238E27FC236}">
                <a16:creationId xmlns:a16="http://schemas.microsoft.com/office/drawing/2014/main" id="{06BBE70C-5B69-41B6-BF65-85626708BE69}"/>
              </a:ext>
            </a:extLst>
          </p:cNvPr>
          <p:cNvGrpSpPr/>
          <p:nvPr/>
        </p:nvGrpSpPr>
        <p:grpSpPr>
          <a:xfrm>
            <a:off x="1306990" y="313757"/>
            <a:ext cx="685820" cy="923330"/>
            <a:chOff x="6171235" y="1212940"/>
            <a:chExt cx="685820" cy="923330"/>
          </a:xfrm>
        </p:grpSpPr>
        <p:sp>
          <p:nvSpPr>
            <p:cNvPr id="22" name="椭圆 21">
              <a:extLst>
                <a:ext uri="{FF2B5EF4-FFF2-40B4-BE49-F238E27FC236}">
                  <a16:creationId xmlns:a16="http://schemas.microsoft.com/office/drawing/2014/main" id="{85DF97DE-DE4B-497A-AE73-93A586B0B798}"/>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A8D6005F-4F88-43B7-BFBA-0DCA48248117}"/>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sp>
        <p:nvSpPr>
          <p:cNvPr id="26" name="椭圆 25">
            <a:extLst>
              <a:ext uri="{FF2B5EF4-FFF2-40B4-BE49-F238E27FC236}">
                <a16:creationId xmlns:a16="http://schemas.microsoft.com/office/drawing/2014/main" id="{B8F18565-C49F-4E3F-ABA4-FF1C94A8EBBB}"/>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id="{1E8D09E5-870C-4748-9332-E07AEBC5E28A}"/>
              </a:ext>
            </a:extLst>
          </p:cNvPr>
          <p:cNvSpPr txBox="1"/>
          <p:nvPr/>
        </p:nvSpPr>
        <p:spPr>
          <a:xfrm>
            <a:off x="5397205" y="1635550"/>
            <a:ext cx="5701699" cy="467820"/>
          </a:xfrm>
          <a:prstGeom prst="rect">
            <a:avLst/>
          </a:prstGeom>
          <a:noFill/>
        </p:spPr>
        <p:txBody>
          <a:bodyPr wrap="square">
            <a:spAutoFit/>
          </a:bodyPr>
          <a:lstStyle/>
          <a:p>
            <a:pPr marL="285750" lvl="0" indent="-285750">
              <a:lnSpc>
                <a:spcPct val="150000"/>
              </a:lnSpc>
              <a:buFont typeface="Wingdings" panose="05000000000000000000" pitchFamily="2" charset="2"/>
              <a:buChar char="ü"/>
              <a:defRPr/>
            </a:pPr>
            <a:r>
              <a:rPr lang="zh-CN" altLang="en-US" dirty="0">
                <a:sym typeface="+mn-lt"/>
              </a:rPr>
              <a:t>相传春秋时期，晋公子重耳为逃避迫害而流亡国外。</a:t>
            </a:r>
          </a:p>
        </p:txBody>
      </p:sp>
      <p:sp>
        <p:nvSpPr>
          <p:cNvPr id="42" name="文本框 41">
            <a:extLst>
              <a:ext uri="{FF2B5EF4-FFF2-40B4-BE49-F238E27FC236}">
                <a16:creationId xmlns:a16="http://schemas.microsoft.com/office/drawing/2014/main" id="{0A603AA2-767D-4D59-A98E-5014606A8F66}"/>
              </a:ext>
            </a:extLst>
          </p:cNvPr>
          <p:cNvSpPr txBox="1"/>
          <p:nvPr/>
        </p:nvSpPr>
        <p:spPr>
          <a:xfrm>
            <a:off x="5397204" y="2236307"/>
            <a:ext cx="5603149" cy="883319"/>
          </a:xfrm>
          <a:prstGeom prst="rect">
            <a:avLst/>
          </a:prstGeom>
          <a:noFill/>
        </p:spPr>
        <p:txBody>
          <a:bodyPr wrap="square">
            <a:spAutoFit/>
          </a:bodyPr>
          <a:lstStyle/>
          <a:p>
            <a:pPr marL="285750" lvl="0" indent="-285750">
              <a:lnSpc>
                <a:spcPct val="150000"/>
              </a:lnSpc>
              <a:buFont typeface="Wingdings" panose="05000000000000000000" pitchFamily="2" charset="2"/>
              <a:buChar char="ü"/>
              <a:defRPr/>
            </a:pPr>
            <a:r>
              <a:rPr lang="zh-CN" altLang="en-US" dirty="0">
                <a:sym typeface="+mn-lt"/>
              </a:rPr>
              <a:t>随臣介子推走到僻静处，从自己的大腿上割下一块肉，煮了一碗肉汤让公子喝了。</a:t>
            </a:r>
          </a:p>
        </p:txBody>
      </p:sp>
      <p:sp>
        <p:nvSpPr>
          <p:cNvPr id="43" name="文本框 42">
            <a:extLst>
              <a:ext uri="{FF2B5EF4-FFF2-40B4-BE49-F238E27FC236}">
                <a16:creationId xmlns:a16="http://schemas.microsoft.com/office/drawing/2014/main" id="{22CFFB3B-EAC8-48CB-9152-628F68BE0C81}"/>
              </a:ext>
            </a:extLst>
          </p:cNvPr>
          <p:cNvSpPr txBox="1"/>
          <p:nvPr/>
        </p:nvSpPr>
        <p:spPr>
          <a:xfrm>
            <a:off x="5397204" y="3252562"/>
            <a:ext cx="5701700" cy="883319"/>
          </a:xfrm>
          <a:prstGeom prst="rect">
            <a:avLst/>
          </a:prstGeom>
          <a:noFill/>
        </p:spPr>
        <p:txBody>
          <a:bodyPr wrap="square">
            <a:spAutoFit/>
          </a:bodyPr>
          <a:lstStyle/>
          <a:p>
            <a:pPr marL="285750" lvl="0" indent="-285750">
              <a:lnSpc>
                <a:spcPct val="150000"/>
              </a:lnSpc>
              <a:buFont typeface="Wingdings" panose="05000000000000000000" pitchFamily="2" charset="2"/>
              <a:buChar char="ü"/>
              <a:defRPr/>
            </a:pPr>
            <a:r>
              <a:rPr lang="zh-CN" altLang="en-US" dirty="0">
                <a:sym typeface="+mn-lt"/>
              </a:rPr>
              <a:t>重耳渐渐恢复了精神，当重耳发现肉是介子推从自己腿上割下的时候，感动得流下了眼泪。</a:t>
            </a:r>
          </a:p>
        </p:txBody>
      </p:sp>
      <p:sp>
        <p:nvSpPr>
          <p:cNvPr id="44" name="文本框 43">
            <a:extLst>
              <a:ext uri="{FF2B5EF4-FFF2-40B4-BE49-F238E27FC236}">
                <a16:creationId xmlns:a16="http://schemas.microsoft.com/office/drawing/2014/main" id="{B1A07ABC-658D-440C-AFA8-DC31A284D877}"/>
              </a:ext>
            </a:extLst>
          </p:cNvPr>
          <p:cNvSpPr txBox="1"/>
          <p:nvPr/>
        </p:nvSpPr>
        <p:spPr>
          <a:xfrm>
            <a:off x="5397204" y="4268818"/>
            <a:ext cx="5603149" cy="883319"/>
          </a:xfrm>
          <a:prstGeom prst="rect">
            <a:avLst/>
          </a:prstGeom>
          <a:noFill/>
        </p:spPr>
        <p:txBody>
          <a:bodyPr wrap="square">
            <a:spAutoFit/>
          </a:bodyPr>
          <a:lstStyle/>
          <a:p>
            <a:pPr marL="285750" lvl="0" indent="-285750">
              <a:lnSpc>
                <a:spcPct val="150000"/>
              </a:lnSpc>
              <a:buFont typeface="Wingdings" panose="05000000000000000000" pitchFamily="2" charset="2"/>
              <a:buChar char="ü"/>
              <a:defRPr/>
            </a:pPr>
            <a:r>
              <a:rPr lang="zh-CN" altLang="en-US" dirty="0">
                <a:sym typeface="+mn-lt"/>
              </a:rPr>
              <a:t>十九年后，重耳做了国君，即位后文公重赏了当初伴随他流亡的功臣，唯独忘了介子推。</a:t>
            </a:r>
          </a:p>
        </p:txBody>
      </p:sp>
      <p:pic>
        <p:nvPicPr>
          <p:cNvPr id="2050" name="Picture 2">
            <a:extLst>
              <a:ext uri="{FF2B5EF4-FFF2-40B4-BE49-F238E27FC236}">
                <a16:creationId xmlns:a16="http://schemas.microsoft.com/office/drawing/2014/main" id="{395E84BC-B696-4B86-8603-E8DD88D71457}"/>
              </a:ext>
            </a:extLst>
          </p:cNvPr>
          <p:cNvPicPr>
            <a:picLocks noChangeAspect="1" noChangeArrowheads="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1928289" y="1712928"/>
            <a:ext cx="3271731" cy="3439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35454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116E4655-A9B9-4D67-8851-84E0241BF2A5}"/>
              </a:ext>
            </a:extLst>
          </p:cNvPr>
          <p:cNvSpPr txBox="1"/>
          <p:nvPr/>
        </p:nvSpPr>
        <p:spPr>
          <a:xfrm>
            <a:off x="2208586" y="512062"/>
            <a:ext cx="2532592"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清明节起源</a:t>
            </a:r>
          </a:p>
        </p:txBody>
      </p:sp>
      <p:grpSp>
        <p:nvGrpSpPr>
          <p:cNvPr id="20" name="组合 19">
            <a:extLst>
              <a:ext uri="{FF2B5EF4-FFF2-40B4-BE49-F238E27FC236}">
                <a16:creationId xmlns:a16="http://schemas.microsoft.com/office/drawing/2014/main" id="{A9A6F918-FDE8-4DF4-991F-E802D74FD249}"/>
              </a:ext>
            </a:extLst>
          </p:cNvPr>
          <p:cNvGrpSpPr/>
          <p:nvPr/>
        </p:nvGrpSpPr>
        <p:grpSpPr>
          <a:xfrm>
            <a:off x="1306990" y="313757"/>
            <a:ext cx="685820" cy="923330"/>
            <a:chOff x="6171235" y="1212940"/>
            <a:chExt cx="685820" cy="923330"/>
          </a:xfrm>
        </p:grpSpPr>
        <p:sp>
          <p:nvSpPr>
            <p:cNvPr id="26" name="椭圆 25">
              <a:extLst>
                <a:ext uri="{FF2B5EF4-FFF2-40B4-BE49-F238E27FC236}">
                  <a16:creationId xmlns:a16="http://schemas.microsoft.com/office/drawing/2014/main" id="{C762D76A-4F51-4BA1-9B2F-6515E17ACCF5}"/>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9FB084F3-FF8E-441D-8AD5-44D4D676891B}"/>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sp>
        <p:nvSpPr>
          <p:cNvPr id="28" name="椭圆 27">
            <a:extLst>
              <a:ext uri="{FF2B5EF4-FFF2-40B4-BE49-F238E27FC236}">
                <a16:creationId xmlns:a16="http://schemas.microsoft.com/office/drawing/2014/main" id="{AD827BC5-4564-46B7-8773-5F314CC2E62F}"/>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A5F71444-F483-40B2-8FD4-735AA39F614D}"/>
              </a:ext>
            </a:extLst>
          </p:cNvPr>
          <p:cNvSpPr/>
          <p:nvPr/>
        </p:nvSpPr>
        <p:spPr>
          <a:xfrm>
            <a:off x="1928289" y="2284472"/>
            <a:ext cx="2691328" cy="1959560"/>
          </a:xfrm>
          <a:custGeom>
            <a:avLst/>
            <a:gdLst>
              <a:gd name="connsiteX0" fmla="*/ 0 w 2443517"/>
              <a:gd name="connsiteY0" fmla="*/ 0 h 2612549"/>
              <a:gd name="connsiteX1" fmla="*/ 2443517 w 2443517"/>
              <a:gd name="connsiteY1" fmla="*/ 0 h 2612549"/>
              <a:gd name="connsiteX2" fmla="*/ 2443517 w 2443517"/>
              <a:gd name="connsiteY2" fmla="*/ 2612549 h 2612549"/>
              <a:gd name="connsiteX3" fmla="*/ 0 w 2443517"/>
              <a:gd name="connsiteY3" fmla="*/ 2612549 h 2612549"/>
              <a:gd name="connsiteX4" fmla="*/ 0 w 2443517"/>
              <a:gd name="connsiteY4" fmla="*/ 0 h 2612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517" h="2612549">
                <a:moveTo>
                  <a:pt x="0" y="0"/>
                </a:moveTo>
                <a:lnTo>
                  <a:pt x="2443517" y="0"/>
                </a:lnTo>
                <a:lnTo>
                  <a:pt x="2443517" y="2612549"/>
                </a:lnTo>
                <a:lnTo>
                  <a:pt x="0" y="26125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marL="0" lvl="0" indent="0" defTabSz="711200">
              <a:lnSpc>
                <a:spcPct val="150000"/>
              </a:lnSpc>
              <a:spcBef>
                <a:spcPct val="0"/>
              </a:spcBef>
              <a:spcAft>
                <a:spcPct val="35000"/>
              </a:spcAft>
              <a:buNone/>
            </a:pPr>
            <a:r>
              <a:rPr lang="zh-CN" altLang="en-US" sz="1600" kern="1200" dirty="0">
                <a:cs typeface="+mn-ea"/>
                <a:sym typeface="+mn-lt"/>
              </a:rPr>
              <a:t>很多人为介子推鸣不平，劝他面君讨赏，然而介子推最鄙视那些争功讨赏的人。他打点好行装，同老母亲悄悄的到绵山隐居去了。</a:t>
            </a:r>
          </a:p>
        </p:txBody>
      </p:sp>
      <p:sp>
        <p:nvSpPr>
          <p:cNvPr id="37" name="Rectangle 21">
            <a:extLst>
              <a:ext uri="{FF2B5EF4-FFF2-40B4-BE49-F238E27FC236}">
                <a16:creationId xmlns:a16="http://schemas.microsoft.com/office/drawing/2014/main" id="{8C93F0D4-7BE5-46E0-B68C-7037B803FECC}"/>
              </a:ext>
            </a:extLst>
          </p:cNvPr>
          <p:cNvSpPr>
            <a:spLocks noChangeArrowheads="1"/>
          </p:cNvSpPr>
          <p:nvPr/>
        </p:nvSpPr>
        <p:spPr bwMode="auto">
          <a:xfrm>
            <a:off x="5537959" y="5395655"/>
            <a:ext cx="2720330" cy="259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endParaRPr kumimoji="0" lang="zh-CN" altLang="en-US" sz="1600" b="0" i="0" u="none" strike="noStrike" kern="0" cap="none" spc="0" normalizeH="0" baseline="0" noProof="0" dirty="0">
              <a:ln>
                <a:noFill/>
              </a:ln>
              <a:solidFill>
                <a:srgbClr val="333333"/>
              </a:solidFill>
              <a:effectLst/>
              <a:uLnTx/>
              <a:uFillTx/>
              <a:cs typeface="+mn-ea"/>
              <a:sym typeface="+mn-lt"/>
            </a:endParaRPr>
          </a:p>
        </p:txBody>
      </p:sp>
      <p:sp>
        <p:nvSpPr>
          <p:cNvPr id="38" name="Rectangle 26">
            <a:extLst>
              <a:ext uri="{FF2B5EF4-FFF2-40B4-BE49-F238E27FC236}">
                <a16:creationId xmlns:a16="http://schemas.microsoft.com/office/drawing/2014/main" id="{17659014-C5CC-42B8-BE1E-08B819C29464}"/>
              </a:ext>
            </a:extLst>
          </p:cNvPr>
          <p:cNvSpPr>
            <a:spLocks noChangeArrowheads="1"/>
          </p:cNvSpPr>
          <p:nvPr/>
        </p:nvSpPr>
        <p:spPr bwMode="auto">
          <a:xfrm>
            <a:off x="8274635" y="5842733"/>
            <a:ext cx="3028570" cy="258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lvl="0">
              <a:lnSpc>
                <a:spcPct val="150000"/>
              </a:lnSpc>
              <a:defRPr/>
            </a:pPr>
            <a:endParaRPr kumimoji="0" lang="zh-CN" altLang="en-US" sz="1600" b="0" i="0" u="none" strike="noStrike" kern="0" cap="none" spc="0" normalizeH="0" baseline="0" noProof="0" dirty="0">
              <a:ln>
                <a:noFill/>
              </a:ln>
              <a:solidFill>
                <a:srgbClr val="333333"/>
              </a:solidFill>
              <a:effectLst/>
              <a:uLnTx/>
              <a:uFillTx/>
              <a:cs typeface="+mn-ea"/>
              <a:sym typeface="+mn-lt"/>
            </a:endParaRPr>
          </a:p>
        </p:txBody>
      </p:sp>
      <p:grpSp>
        <p:nvGrpSpPr>
          <p:cNvPr id="39" name="组合 38">
            <a:extLst>
              <a:ext uri="{FF2B5EF4-FFF2-40B4-BE49-F238E27FC236}">
                <a16:creationId xmlns:a16="http://schemas.microsoft.com/office/drawing/2014/main" id="{96524571-21E2-45CA-AFF3-0EEA37BEE8AD}"/>
              </a:ext>
            </a:extLst>
          </p:cNvPr>
          <p:cNvGrpSpPr/>
          <p:nvPr/>
        </p:nvGrpSpPr>
        <p:grpSpPr>
          <a:xfrm>
            <a:off x="2110788" y="1457883"/>
            <a:ext cx="2691329" cy="783201"/>
            <a:chOff x="2806081" y="1097118"/>
            <a:chExt cx="2691329" cy="783201"/>
          </a:xfrm>
        </p:grpSpPr>
        <p:sp>
          <p:nvSpPr>
            <p:cNvPr id="40" name="五边形 3">
              <a:extLst>
                <a:ext uri="{FF2B5EF4-FFF2-40B4-BE49-F238E27FC236}">
                  <a16:creationId xmlns:a16="http://schemas.microsoft.com/office/drawing/2014/main" id="{9B014BBC-AD3A-4F21-84D8-A5980E5DEC7D}"/>
                </a:ext>
              </a:extLst>
            </p:cNvPr>
            <p:cNvSpPr/>
            <p:nvPr/>
          </p:nvSpPr>
          <p:spPr>
            <a:xfrm>
              <a:off x="2806081" y="1097118"/>
              <a:ext cx="2691329" cy="783201"/>
            </a:xfrm>
            <a:prstGeom prst="homePlate">
              <a:avLst/>
            </a:prstGeom>
            <a:gradFill flip="none" rotWithShape="1">
              <a:gsLst>
                <a:gs pos="100000">
                  <a:srgbClr val="548235">
                    <a:alpha val="0"/>
                  </a:srgbClr>
                </a:gs>
                <a:gs pos="0">
                  <a:srgbClr val="006835">
                    <a:alpha val="4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a:extLst>
                <a:ext uri="{FF2B5EF4-FFF2-40B4-BE49-F238E27FC236}">
                  <a16:creationId xmlns:a16="http://schemas.microsoft.com/office/drawing/2014/main" id="{E4F1E8B7-1F2B-4F31-B8CF-7FEEE83DDB50}"/>
                </a:ext>
              </a:extLst>
            </p:cNvPr>
            <p:cNvSpPr txBox="1"/>
            <p:nvPr/>
          </p:nvSpPr>
          <p:spPr>
            <a:xfrm>
              <a:off x="4252263" y="1140506"/>
              <a:ext cx="977829" cy="646331"/>
            </a:xfrm>
            <a:prstGeom prst="rect">
              <a:avLst/>
            </a:prstGeom>
            <a:noFill/>
          </p:spPr>
          <p:txBody>
            <a:bodyPr wrap="square" rtlCol="0">
              <a:spAutoFit/>
            </a:bodyPr>
            <a:lstStyle/>
            <a:p>
              <a:r>
                <a:rPr lang="en-US" altLang="zh-CN" sz="3600" dirty="0">
                  <a:cs typeface="+mn-ea"/>
                  <a:sym typeface="+mn-lt"/>
                </a:rPr>
                <a:t>01</a:t>
              </a:r>
              <a:endParaRPr lang="zh-CN" altLang="en-US" sz="3600" dirty="0">
                <a:cs typeface="+mn-ea"/>
                <a:sym typeface="+mn-lt"/>
              </a:endParaRPr>
            </a:p>
          </p:txBody>
        </p:sp>
      </p:grpSp>
      <p:sp>
        <p:nvSpPr>
          <p:cNvPr id="45" name="任意多边形: 形状 44">
            <a:extLst>
              <a:ext uri="{FF2B5EF4-FFF2-40B4-BE49-F238E27FC236}">
                <a16:creationId xmlns:a16="http://schemas.microsoft.com/office/drawing/2014/main" id="{07B1A8A2-A91D-4462-BE50-B6197CBB8F9F}"/>
              </a:ext>
            </a:extLst>
          </p:cNvPr>
          <p:cNvSpPr/>
          <p:nvPr/>
        </p:nvSpPr>
        <p:spPr>
          <a:xfrm>
            <a:off x="4802117" y="3446217"/>
            <a:ext cx="2691328" cy="1959560"/>
          </a:xfrm>
          <a:custGeom>
            <a:avLst/>
            <a:gdLst>
              <a:gd name="connsiteX0" fmla="*/ 0 w 2443517"/>
              <a:gd name="connsiteY0" fmla="*/ 0 h 2612549"/>
              <a:gd name="connsiteX1" fmla="*/ 2443517 w 2443517"/>
              <a:gd name="connsiteY1" fmla="*/ 0 h 2612549"/>
              <a:gd name="connsiteX2" fmla="*/ 2443517 w 2443517"/>
              <a:gd name="connsiteY2" fmla="*/ 2612549 h 2612549"/>
              <a:gd name="connsiteX3" fmla="*/ 0 w 2443517"/>
              <a:gd name="connsiteY3" fmla="*/ 2612549 h 2612549"/>
              <a:gd name="connsiteX4" fmla="*/ 0 w 2443517"/>
              <a:gd name="connsiteY4" fmla="*/ 0 h 2612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517" h="2612549">
                <a:moveTo>
                  <a:pt x="0" y="0"/>
                </a:moveTo>
                <a:lnTo>
                  <a:pt x="2443517" y="0"/>
                </a:lnTo>
                <a:lnTo>
                  <a:pt x="2443517" y="2612549"/>
                </a:lnTo>
                <a:lnTo>
                  <a:pt x="0" y="26125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lvl="0">
              <a:lnSpc>
                <a:spcPct val="150000"/>
              </a:lnSpc>
              <a:defRPr/>
            </a:pPr>
            <a:r>
              <a:rPr lang="zh-CN" altLang="en-US" sz="1600" kern="0" dirty="0">
                <a:solidFill>
                  <a:srgbClr val="333333"/>
                </a:solidFill>
                <a:cs typeface="+mn-ea"/>
                <a:sym typeface="+mn-lt"/>
              </a:rPr>
              <a:t>晋文公听说后，羞愧莫及，亲自带人去请介子推 ，然而介子推已离家去了绵山。绵山山高路险，树木茂密，找寻两个人谈何容易，有人献计，从三面火烧绵山，逼出介子推。</a:t>
            </a:r>
            <a:endParaRPr kumimoji="0" lang="zh-CN" altLang="en-US" sz="1600" b="0" i="0" u="none" strike="noStrike" kern="0" cap="none" spc="0" normalizeH="0" baseline="0" noProof="0" dirty="0">
              <a:ln>
                <a:noFill/>
              </a:ln>
              <a:solidFill>
                <a:srgbClr val="333333"/>
              </a:solidFill>
              <a:effectLst/>
              <a:uLnTx/>
              <a:uFillTx/>
              <a:cs typeface="+mn-ea"/>
              <a:sym typeface="+mn-lt"/>
            </a:endParaRPr>
          </a:p>
        </p:txBody>
      </p:sp>
      <p:sp>
        <p:nvSpPr>
          <p:cNvPr id="49" name="任意多边形: 形状 48">
            <a:extLst>
              <a:ext uri="{FF2B5EF4-FFF2-40B4-BE49-F238E27FC236}">
                <a16:creationId xmlns:a16="http://schemas.microsoft.com/office/drawing/2014/main" id="{D888C410-5AF0-4912-8A95-CE04BE5A12BE}"/>
              </a:ext>
            </a:extLst>
          </p:cNvPr>
          <p:cNvSpPr/>
          <p:nvPr/>
        </p:nvSpPr>
        <p:spPr>
          <a:xfrm>
            <a:off x="7675945" y="3156300"/>
            <a:ext cx="3245734" cy="2592786"/>
          </a:xfrm>
          <a:custGeom>
            <a:avLst/>
            <a:gdLst>
              <a:gd name="connsiteX0" fmla="*/ 0 w 2443517"/>
              <a:gd name="connsiteY0" fmla="*/ 0 h 2612549"/>
              <a:gd name="connsiteX1" fmla="*/ 2443517 w 2443517"/>
              <a:gd name="connsiteY1" fmla="*/ 0 h 2612549"/>
              <a:gd name="connsiteX2" fmla="*/ 2443517 w 2443517"/>
              <a:gd name="connsiteY2" fmla="*/ 2612549 h 2612549"/>
              <a:gd name="connsiteX3" fmla="*/ 0 w 2443517"/>
              <a:gd name="connsiteY3" fmla="*/ 2612549 h 2612549"/>
              <a:gd name="connsiteX4" fmla="*/ 0 w 2443517"/>
              <a:gd name="connsiteY4" fmla="*/ 0 h 2612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517" h="2612549">
                <a:moveTo>
                  <a:pt x="0" y="0"/>
                </a:moveTo>
                <a:lnTo>
                  <a:pt x="2443517" y="0"/>
                </a:lnTo>
                <a:lnTo>
                  <a:pt x="2443517" y="2612549"/>
                </a:lnTo>
                <a:lnTo>
                  <a:pt x="0" y="261254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3792" tIns="113792" rIns="113792" bIns="113792" numCol="1" spcCol="1270" anchor="b" anchorCtr="0">
            <a:noAutofit/>
          </a:bodyPr>
          <a:lstStyle/>
          <a:p>
            <a:pPr lvl="0">
              <a:lnSpc>
                <a:spcPct val="150000"/>
              </a:lnSpc>
              <a:defRPr/>
            </a:pPr>
            <a:r>
              <a:rPr lang="zh-CN" altLang="en-US" sz="1600" kern="0" dirty="0">
                <a:solidFill>
                  <a:srgbClr val="333333"/>
                </a:solidFill>
                <a:cs typeface="+mn-ea"/>
                <a:sym typeface="+mn-lt"/>
              </a:rPr>
              <a:t>大火烧遍绵山，却没见介子推的身影，火熄后，人们才发现背着老母亲的介子推已坐在一棵老柳树下死了。晋文公见状，恸哭。装殓时，从树洞里发现一片衣襟，上写道：</a:t>
            </a:r>
            <a:r>
              <a:rPr lang="zh-CN" altLang="en-US" sz="1600" b="1" kern="0" dirty="0">
                <a:solidFill>
                  <a:srgbClr val="333333"/>
                </a:solidFill>
                <a:cs typeface="+mn-ea"/>
                <a:sym typeface="+mn-lt"/>
              </a:rPr>
              <a:t>“割肉奉君尽丹心，但愿主公常清明。</a:t>
            </a:r>
            <a:r>
              <a:rPr lang="zh-CN" altLang="en-US" sz="1600" kern="0" dirty="0">
                <a:solidFill>
                  <a:srgbClr val="333333"/>
                </a:solidFill>
                <a:cs typeface="+mn-ea"/>
                <a:sym typeface="+mn-lt"/>
              </a:rPr>
              <a:t>”</a:t>
            </a:r>
            <a:endParaRPr kumimoji="0" lang="zh-CN" altLang="en-US" sz="1600" b="0" i="0" u="none" strike="noStrike" kern="0" cap="none" spc="0" normalizeH="0" baseline="0" noProof="0" dirty="0">
              <a:ln>
                <a:noFill/>
              </a:ln>
              <a:solidFill>
                <a:srgbClr val="333333"/>
              </a:solidFill>
              <a:effectLst/>
              <a:uLnTx/>
              <a:uFillTx/>
              <a:cs typeface="+mn-ea"/>
              <a:sym typeface="+mn-lt"/>
            </a:endParaRPr>
          </a:p>
        </p:txBody>
      </p:sp>
      <p:grpSp>
        <p:nvGrpSpPr>
          <p:cNvPr id="56" name="组合 55">
            <a:extLst>
              <a:ext uri="{FF2B5EF4-FFF2-40B4-BE49-F238E27FC236}">
                <a16:creationId xmlns:a16="http://schemas.microsoft.com/office/drawing/2014/main" id="{5D6704CC-E2C0-4607-8F1D-9635EDBA1C44}"/>
              </a:ext>
            </a:extLst>
          </p:cNvPr>
          <p:cNvGrpSpPr/>
          <p:nvPr/>
        </p:nvGrpSpPr>
        <p:grpSpPr>
          <a:xfrm>
            <a:off x="4891314" y="1892871"/>
            <a:ext cx="2691329" cy="783201"/>
            <a:chOff x="2806081" y="1097118"/>
            <a:chExt cx="2691329" cy="783201"/>
          </a:xfrm>
        </p:grpSpPr>
        <p:sp>
          <p:nvSpPr>
            <p:cNvPr id="57" name="五边形 3">
              <a:extLst>
                <a:ext uri="{FF2B5EF4-FFF2-40B4-BE49-F238E27FC236}">
                  <a16:creationId xmlns:a16="http://schemas.microsoft.com/office/drawing/2014/main" id="{487A908D-7C60-445E-9F33-8AFA1BB3F1DC}"/>
                </a:ext>
              </a:extLst>
            </p:cNvPr>
            <p:cNvSpPr/>
            <p:nvPr/>
          </p:nvSpPr>
          <p:spPr>
            <a:xfrm>
              <a:off x="2806081" y="1097118"/>
              <a:ext cx="2691329" cy="783201"/>
            </a:xfrm>
            <a:prstGeom prst="homePlate">
              <a:avLst/>
            </a:prstGeom>
            <a:gradFill flip="none" rotWithShape="1">
              <a:gsLst>
                <a:gs pos="100000">
                  <a:srgbClr val="548235">
                    <a:alpha val="0"/>
                  </a:srgbClr>
                </a:gs>
                <a:gs pos="0">
                  <a:srgbClr val="006835">
                    <a:alpha val="4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文本框 57">
              <a:extLst>
                <a:ext uri="{FF2B5EF4-FFF2-40B4-BE49-F238E27FC236}">
                  <a16:creationId xmlns:a16="http://schemas.microsoft.com/office/drawing/2014/main" id="{B4F0442A-6042-44FD-9A1D-D1FF5EE2A93C}"/>
                </a:ext>
              </a:extLst>
            </p:cNvPr>
            <p:cNvSpPr txBox="1"/>
            <p:nvPr/>
          </p:nvSpPr>
          <p:spPr>
            <a:xfrm>
              <a:off x="4252263" y="1140506"/>
              <a:ext cx="977829" cy="646331"/>
            </a:xfrm>
            <a:prstGeom prst="rect">
              <a:avLst/>
            </a:prstGeom>
            <a:noFill/>
          </p:spPr>
          <p:txBody>
            <a:bodyPr wrap="square" rtlCol="0">
              <a:spAutoFit/>
            </a:bodyPr>
            <a:lstStyle/>
            <a:p>
              <a:r>
                <a:rPr lang="en-US" altLang="zh-CN" sz="3600" dirty="0">
                  <a:cs typeface="+mn-ea"/>
                  <a:sym typeface="+mn-lt"/>
                </a:rPr>
                <a:t>02</a:t>
              </a:r>
              <a:endParaRPr lang="zh-CN" altLang="en-US" sz="3600" dirty="0">
                <a:cs typeface="+mn-ea"/>
                <a:sym typeface="+mn-lt"/>
              </a:endParaRPr>
            </a:p>
          </p:txBody>
        </p:sp>
      </p:grpSp>
      <p:grpSp>
        <p:nvGrpSpPr>
          <p:cNvPr id="59" name="组合 58">
            <a:extLst>
              <a:ext uri="{FF2B5EF4-FFF2-40B4-BE49-F238E27FC236}">
                <a16:creationId xmlns:a16="http://schemas.microsoft.com/office/drawing/2014/main" id="{ABC61061-92B5-4981-A4A6-887E03DE152E}"/>
              </a:ext>
            </a:extLst>
          </p:cNvPr>
          <p:cNvGrpSpPr/>
          <p:nvPr/>
        </p:nvGrpSpPr>
        <p:grpSpPr>
          <a:xfrm>
            <a:off x="8049696" y="2246302"/>
            <a:ext cx="2691329" cy="783201"/>
            <a:chOff x="2806081" y="1097118"/>
            <a:chExt cx="2691329" cy="783201"/>
          </a:xfrm>
        </p:grpSpPr>
        <p:sp>
          <p:nvSpPr>
            <p:cNvPr id="60" name="五边形 3">
              <a:extLst>
                <a:ext uri="{FF2B5EF4-FFF2-40B4-BE49-F238E27FC236}">
                  <a16:creationId xmlns:a16="http://schemas.microsoft.com/office/drawing/2014/main" id="{CA3EA28B-4866-4D45-90AB-620E6C0D0F7F}"/>
                </a:ext>
              </a:extLst>
            </p:cNvPr>
            <p:cNvSpPr/>
            <p:nvPr/>
          </p:nvSpPr>
          <p:spPr>
            <a:xfrm>
              <a:off x="2806081" y="1097118"/>
              <a:ext cx="2691329" cy="783201"/>
            </a:xfrm>
            <a:prstGeom prst="homePlate">
              <a:avLst/>
            </a:prstGeom>
            <a:gradFill flip="none" rotWithShape="1">
              <a:gsLst>
                <a:gs pos="100000">
                  <a:srgbClr val="548235">
                    <a:alpha val="0"/>
                  </a:srgbClr>
                </a:gs>
                <a:gs pos="0">
                  <a:srgbClr val="006835">
                    <a:alpha val="46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文本框 60">
              <a:extLst>
                <a:ext uri="{FF2B5EF4-FFF2-40B4-BE49-F238E27FC236}">
                  <a16:creationId xmlns:a16="http://schemas.microsoft.com/office/drawing/2014/main" id="{7CFACA59-4676-4601-A170-5BD78A245559}"/>
                </a:ext>
              </a:extLst>
            </p:cNvPr>
            <p:cNvSpPr txBox="1"/>
            <p:nvPr/>
          </p:nvSpPr>
          <p:spPr>
            <a:xfrm>
              <a:off x="4252263" y="1140506"/>
              <a:ext cx="977829" cy="646331"/>
            </a:xfrm>
            <a:prstGeom prst="rect">
              <a:avLst/>
            </a:prstGeom>
            <a:noFill/>
          </p:spPr>
          <p:txBody>
            <a:bodyPr wrap="square" rtlCol="0">
              <a:spAutoFit/>
            </a:bodyPr>
            <a:lstStyle/>
            <a:p>
              <a:r>
                <a:rPr lang="en-US" altLang="zh-CN" sz="3600" dirty="0">
                  <a:cs typeface="+mn-ea"/>
                  <a:sym typeface="+mn-lt"/>
                </a:rPr>
                <a:t>03</a:t>
              </a:r>
              <a:endParaRPr lang="zh-CN" altLang="en-US" sz="3600" dirty="0">
                <a:cs typeface="+mn-ea"/>
                <a:sym typeface="+mn-lt"/>
              </a:endParaRPr>
            </a:p>
          </p:txBody>
        </p:sp>
      </p:grpSp>
    </p:spTree>
    <p:extLst>
      <p:ext uri="{BB962C8B-B14F-4D97-AF65-F5344CB8AC3E}">
        <p14:creationId xmlns:p14="http://schemas.microsoft.com/office/powerpoint/2010/main" val="10332899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7D49EEC-3F7E-47AA-91A4-2B6CD29369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343150"/>
            <a:ext cx="6276975" cy="4514850"/>
          </a:xfrm>
          <a:prstGeom prst="rect">
            <a:avLst/>
          </a:prstGeom>
        </p:spPr>
      </p:pic>
      <p:sp>
        <p:nvSpPr>
          <p:cNvPr id="19" name="文本框 18">
            <a:extLst>
              <a:ext uri="{FF2B5EF4-FFF2-40B4-BE49-F238E27FC236}">
                <a16:creationId xmlns:a16="http://schemas.microsoft.com/office/drawing/2014/main" id="{116E4655-A9B9-4D67-8851-84E0241BF2A5}"/>
              </a:ext>
            </a:extLst>
          </p:cNvPr>
          <p:cNvSpPr txBox="1"/>
          <p:nvPr/>
        </p:nvSpPr>
        <p:spPr>
          <a:xfrm>
            <a:off x="2208586" y="512062"/>
            <a:ext cx="2532592"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清明节起源</a:t>
            </a:r>
          </a:p>
        </p:txBody>
      </p:sp>
      <p:grpSp>
        <p:nvGrpSpPr>
          <p:cNvPr id="20" name="组合 19">
            <a:extLst>
              <a:ext uri="{FF2B5EF4-FFF2-40B4-BE49-F238E27FC236}">
                <a16:creationId xmlns:a16="http://schemas.microsoft.com/office/drawing/2014/main" id="{A9A6F918-FDE8-4DF4-991F-E802D74FD249}"/>
              </a:ext>
            </a:extLst>
          </p:cNvPr>
          <p:cNvGrpSpPr/>
          <p:nvPr/>
        </p:nvGrpSpPr>
        <p:grpSpPr>
          <a:xfrm>
            <a:off x="1306990" y="313757"/>
            <a:ext cx="685820" cy="923330"/>
            <a:chOff x="6171235" y="1212940"/>
            <a:chExt cx="685820" cy="923330"/>
          </a:xfrm>
        </p:grpSpPr>
        <p:sp>
          <p:nvSpPr>
            <p:cNvPr id="26" name="椭圆 25">
              <a:extLst>
                <a:ext uri="{FF2B5EF4-FFF2-40B4-BE49-F238E27FC236}">
                  <a16:creationId xmlns:a16="http://schemas.microsoft.com/office/drawing/2014/main" id="{C762D76A-4F51-4BA1-9B2F-6515E17ACCF5}"/>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9FB084F3-FF8E-441D-8AD5-44D4D676891B}"/>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sp>
        <p:nvSpPr>
          <p:cNvPr id="28" name="椭圆 27">
            <a:extLst>
              <a:ext uri="{FF2B5EF4-FFF2-40B4-BE49-F238E27FC236}">
                <a16:creationId xmlns:a16="http://schemas.microsoft.com/office/drawing/2014/main" id="{AD827BC5-4564-46B7-8773-5F314CC2E62F}"/>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6C6B81C8-BFFF-456D-8519-AE44C81C9428}"/>
              </a:ext>
            </a:extLst>
          </p:cNvPr>
          <p:cNvSpPr/>
          <p:nvPr/>
        </p:nvSpPr>
        <p:spPr>
          <a:xfrm>
            <a:off x="3369056" y="2202900"/>
            <a:ext cx="7571303" cy="2072308"/>
          </a:xfrm>
          <a:prstGeom prst="rect">
            <a:avLst/>
          </a:prstGeom>
        </p:spPr>
        <p:txBody>
          <a:bodyPr vert="eaVert" wrap="square">
            <a:spAutoFit/>
          </a:bodyPr>
          <a:lstStyle/>
          <a:p>
            <a:pPr>
              <a:lnSpc>
                <a:spcPct val="150000"/>
              </a:lnSpc>
            </a:pPr>
            <a:r>
              <a:rPr lang="zh-CN" altLang="en-US" sz="1600" dirty="0">
                <a:cs typeface="+mn-ea"/>
                <a:sym typeface="+mn-lt"/>
              </a:rPr>
              <a:t>大火烧遍绵山，却没见介子推的身影，火熄后，人们才发现背着老母亲的介子推已坐在一棵老柳树下死了。晋文公见状，恸哭。装殓时，从树洞里发现一片衣襟，上写道：“割肉奉君尽丹心，但愿主公常清明。”为了纪念介子推，晋文公下令将这一天定为寒食节。</a:t>
            </a:r>
          </a:p>
          <a:p>
            <a:pPr>
              <a:lnSpc>
                <a:spcPct val="150000"/>
              </a:lnSpc>
            </a:pPr>
            <a:r>
              <a:rPr lang="zh-CN" altLang="en-US" sz="1600" dirty="0">
                <a:cs typeface="+mn-ea"/>
                <a:sym typeface="+mn-lt"/>
              </a:rPr>
              <a:t>第二年晋文公率众臣登山祭奠，发现老柳树死而复活，便赐老柳树为”清明柳“，并晓谕天下，把寒食节的后一天定为清明节。</a:t>
            </a:r>
          </a:p>
        </p:txBody>
      </p:sp>
    </p:spTree>
    <p:extLst>
      <p:ext uri="{BB962C8B-B14F-4D97-AF65-F5344CB8AC3E}">
        <p14:creationId xmlns:p14="http://schemas.microsoft.com/office/powerpoint/2010/main" val="3818779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8DFC5092-96E6-4BEF-92FE-801B476D30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4" y="283"/>
            <a:ext cx="3641190" cy="3022317"/>
          </a:xfrm>
          <a:prstGeom prst="rect">
            <a:avLst/>
          </a:prstGeom>
        </p:spPr>
      </p:pic>
      <p:sp>
        <p:nvSpPr>
          <p:cNvPr id="16" name="文本框 15">
            <a:extLst>
              <a:ext uri="{FF2B5EF4-FFF2-40B4-BE49-F238E27FC236}">
                <a16:creationId xmlns:a16="http://schemas.microsoft.com/office/drawing/2014/main" id="{8A114C74-32DE-4EB0-A38C-68BB5252F382}"/>
              </a:ext>
            </a:extLst>
          </p:cNvPr>
          <p:cNvSpPr txBox="1"/>
          <p:nvPr/>
        </p:nvSpPr>
        <p:spPr>
          <a:xfrm>
            <a:off x="2208586" y="512062"/>
            <a:ext cx="2532592"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清明节起源</a:t>
            </a:r>
          </a:p>
        </p:txBody>
      </p:sp>
      <p:grpSp>
        <p:nvGrpSpPr>
          <p:cNvPr id="17" name="组合 16">
            <a:extLst>
              <a:ext uri="{FF2B5EF4-FFF2-40B4-BE49-F238E27FC236}">
                <a16:creationId xmlns:a16="http://schemas.microsoft.com/office/drawing/2014/main" id="{E733D7D6-1B4C-474E-9754-11B1CB6E654F}"/>
              </a:ext>
            </a:extLst>
          </p:cNvPr>
          <p:cNvGrpSpPr/>
          <p:nvPr/>
        </p:nvGrpSpPr>
        <p:grpSpPr>
          <a:xfrm>
            <a:off x="1306990" y="313757"/>
            <a:ext cx="685820" cy="923330"/>
            <a:chOff x="6171235" y="1212940"/>
            <a:chExt cx="685820" cy="923330"/>
          </a:xfrm>
        </p:grpSpPr>
        <p:sp>
          <p:nvSpPr>
            <p:cNvPr id="21" name="椭圆 20">
              <a:extLst>
                <a:ext uri="{FF2B5EF4-FFF2-40B4-BE49-F238E27FC236}">
                  <a16:creationId xmlns:a16="http://schemas.microsoft.com/office/drawing/2014/main" id="{5FDBD670-0B57-48BE-9395-B2F289FB6BA0}"/>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F7C5C6F7-DA2B-43BE-8FB8-16E3234D9F1C}"/>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sp>
        <p:nvSpPr>
          <p:cNvPr id="23" name="椭圆 22">
            <a:extLst>
              <a:ext uri="{FF2B5EF4-FFF2-40B4-BE49-F238E27FC236}">
                <a16:creationId xmlns:a16="http://schemas.microsoft.com/office/drawing/2014/main" id="{5D88CE0B-690E-405B-8EF3-73085321CB5C}"/>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8">
            <a:extLst>
              <a:ext uri="{FF2B5EF4-FFF2-40B4-BE49-F238E27FC236}">
                <a16:creationId xmlns:a16="http://schemas.microsoft.com/office/drawing/2014/main" id="{014DCD6C-7B7A-44FC-AF97-CEA362376B39}"/>
              </a:ext>
            </a:extLst>
          </p:cNvPr>
          <p:cNvSpPr>
            <a:spLocks noChangeArrowheads="1"/>
          </p:cNvSpPr>
          <p:nvPr/>
        </p:nvSpPr>
        <p:spPr bwMode="auto">
          <a:xfrm>
            <a:off x="5793498" y="3369496"/>
            <a:ext cx="3220804" cy="145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p>
            <a:pPr lvl="0">
              <a:lnSpc>
                <a:spcPct val="150000"/>
              </a:lnSpc>
              <a:defRPr/>
            </a:pPr>
            <a:r>
              <a:rPr lang="en-US" altLang="zh-CN" sz="1600" kern="0" dirty="0">
                <a:solidFill>
                  <a:srgbClr val="333333"/>
                </a:solidFill>
                <a:latin typeface="+mn-ea"/>
                <a:cs typeface="+mn-ea"/>
                <a:sym typeface="+mn-lt"/>
              </a:rPr>
              <a:t>《</a:t>
            </a:r>
            <a:r>
              <a:rPr lang="zh-CN" altLang="en-US" sz="1600" kern="0" dirty="0">
                <a:solidFill>
                  <a:srgbClr val="333333"/>
                </a:solidFill>
                <a:latin typeface="+mn-ea"/>
                <a:cs typeface="+mn-ea"/>
                <a:sym typeface="+mn-lt"/>
              </a:rPr>
              <a:t>岁时百问</a:t>
            </a:r>
            <a:r>
              <a:rPr lang="en-US" altLang="zh-CN" sz="1600" kern="0" dirty="0">
                <a:solidFill>
                  <a:srgbClr val="333333"/>
                </a:solidFill>
                <a:latin typeface="+mn-ea"/>
                <a:cs typeface="+mn-ea"/>
                <a:sym typeface="+mn-lt"/>
              </a:rPr>
              <a:t>》</a:t>
            </a:r>
            <a:r>
              <a:rPr lang="zh-CN" altLang="en-US" sz="1600" kern="0" dirty="0">
                <a:solidFill>
                  <a:srgbClr val="333333"/>
                </a:solidFill>
                <a:latin typeface="+mn-ea"/>
                <a:cs typeface="+mn-ea"/>
                <a:sym typeface="+mn-lt"/>
              </a:rPr>
              <a:t>则说“万物生长此时，</a:t>
            </a:r>
            <a:endParaRPr lang="en-US" altLang="zh-CN" sz="1600" kern="0" dirty="0">
              <a:solidFill>
                <a:srgbClr val="333333"/>
              </a:solidFill>
              <a:latin typeface="+mn-ea"/>
              <a:cs typeface="+mn-ea"/>
              <a:sym typeface="+mn-lt"/>
            </a:endParaRPr>
          </a:p>
          <a:p>
            <a:pPr lvl="0">
              <a:lnSpc>
                <a:spcPct val="150000"/>
              </a:lnSpc>
              <a:defRPr/>
            </a:pPr>
            <a:r>
              <a:rPr lang="zh-CN" altLang="en-US" sz="1600" kern="0" dirty="0">
                <a:solidFill>
                  <a:srgbClr val="333333"/>
                </a:solidFill>
                <a:latin typeface="+mn-ea"/>
                <a:cs typeface="+mn-ea"/>
                <a:sym typeface="+mn-lt"/>
              </a:rPr>
              <a:t>皆清洁而明净。故谓之清明。”</a:t>
            </a:r>
            <a:endParaRPr lang="en-US" altLang="zh-CN" sz="1600" kern="0" dirty="0">
              <a:solidFill>
                <a:srgbClr val="333333"/>
              </a:solidFill>
              <a:latin typeface="+mn-ea"/>
              <a:cs typeface="+mn-ea"/>
              <a:sym typeface="+mn-lt"/>
            </a:endParaRPr>
          </a:p>
        </p:txBody>
      </p:sp>
      <p:pic>
        <p:nvPicPr>
          <p:cNvPr id="28" name="图片 27">
            <a:extLst>
              <a:ext uri="{FF2B5EF4-FFF2-40B4-BE49-F238E27FC236}">
                <a16:creationId xmlns:a16="http://schemas.microsoft.com/office/drawing/2014/main" id="{346017BA-65DB-45A2-A0AF-E5ED3D787D7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3984425" y="3741596"/>
            <a:ext cx="1657350" cy="1322681"/>
          </a:xfrm>
          <a:prstGeom prst="rect">
            <a:avLst/>
          </a:prstGeom>
        </p:spPr>
      </p:pic>
      <p:pic>
        <p:nvPicPr>
          <p:cNvPr id="29" name="图片 28">
            <a:extLst>
              <a:ext uri="{FF2B5EF4-FFF2-40B4-BE49-F238E27FC236}">
                <a16:creationId xmlns:a16="http://schemas.microsoft.com/office/drawing/2014/main" id="{616DD2E7-9B20-4BCF-8327-AB342AE579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1393625" y="2122346"/>
            <a:ext cx="1657350" cy="1227431"/>
          </a:xfrm>
          <a:prstGeom prst="rect">
            <a:avLst/>
          </a:prstGeom>
        </p:spPr>
      </p:pic>
      <p:pic>
        <p:nvPicPr>
          <p:cNvPr id="31" name="图片 30">
            <a:extLst>
              <a:ext uri="{FF2B5EF4-FFF2-40B4-BE49-F238E27FC236}">
                <a16:creationId xmlns:a16="http://schemas.microsoft.com/office/drawing/2014/main" id="{D798FB06-0A33-42F4-A435-49B028C1F1F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9166025" y="3741596"/>
            <a:ext cx="1657350" cy="1322681"/>
          </a:xfrm>
          <a:prstGeom prst="rect">
            <a:avLst/>
          </a:prstGeom>
        </p:spPr>
      </p:pic>
      <p:pic>
        <p:nvPicPr>
          <p:cNvPr id="32" name="图片 31">
            <a:extLst>
              <a:ext uri="{FF2B5EF4-FFF2-40B4-BE49-F238E27FC236}">
                <a16:creationId xmlns:a16="http://schemas.microsoft.com/office/drawing/2014/main" id="{33CAB421-84CB-423F-AB26-7ED1B165DF9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6575225" y="2122346"/>
            <a:ext cx="1657350" cy="1227431"/>
          </a:xfrm>
          <a:prstGeom prst="rect">
            <a:avLst/>
          </a:prstGeom>
        </p:spPr>
      </p:pic>
      <p:cxnSp>
        <p:nvCxnSpPr>
          <p:cNvPr id="33" name="直接连接符 32">
            <a:extLst>
              <a:ext uri="{FF2B5EF4-FFF2-40B4-BE49-F238E27FC236}">
                <a16:creationId xmlns:a16="http://schemas.microsoft.com/office/drawing/2014/main" id="{E7989C93-3189-4204-8D7F-59A149735EE9}"/>
              </a:ext>
            </a:extLst>
          </p:cNvPr>
          <p:cNvCxnSpPr/>
          <p:nvPr/>
        </p:nvCxnSpPr>
        <p:spPr>
          <a:xfrm>
            <a:off x="2976168" y="2664990"/>
            <a:ext cx="1128667" cy="1571906"/>
          </a:xfrm>
          <a:prstGeom prst="line">
            <a:avLst/>
          </a:prstGeom>
          <a:noFill/>
          <a:ln w="6350" cap="flat" cmpd="sng" algn="ctr">
            <a:solidFill>
              <a:sysClr val="windowText" lastClr="000000">
                <a:lumMod val="75000"/>
                <a:lumOff val="25000"/>
              </a:sysClr>
            </a:solidFill>
            <a:prstDash val="solid"/>
            <a:miter lim="800000"/>
          </a:ln>
          <a:effectLst/>
        </p:spPr>
      </p:cxnSp>
      <p:cxnSp>
        <p:nvCxnSpPr>
          <p:cNvPr id="34" name="直接连接符 33">
            <a:extLst>
              <a:ext uri="{FF2B5EF4-FFF2-40B4-BE49-F238E27FC236}">
                <a16:creationId xmlns:a16="http://schemas.microsoft.com/office/drawing/2014/main" id="{DBA283EE-6EDD-4DB7-BA55-D366C74BBB9C}"/>
              </a:ext>
            </a:extLst>
          </p:cNvPr>
          <p:cNvCxnSpPr/>
          <p:nvPr/>
        </p:nvCxnSpPr>
        <p:spPr>
          <a:xfrm flipV="1">
            <a:off x="5461522" y="2807583"/>
            <a:ext cx="1226299" cy="1429313"/>
          </a:xfrm>
          <a:prstGeom prst="line">
            <a:avLst/>
          </a:prstGeom>
          <a:noFill/>
          <a:ln w="6350" cap="flat" cmpd="sng" algn="ctr">
            <a:solidFill>
              <a:sysClr val="windowText" lastClr="000000">
                <a:lumMod val="75000"/>
                <a:lumOff val="25000"/>
              </a:sysClr>
            </a:solidFill>
            <a:prstDash val="solid"/>
            <a:miter lim="800000"/>
          </a:ln>
          <a:effectLst/>
        </p:spPr>
      </p:cxnSp>
      <p:cxnSp>
        <p:nvCxnSpPr>
          <p:cNvPr id="35" name="直接连接符 34">
            <a:extLst>
              <a:ext uri="{FF2B5EF4-FFF2-40B4-BE49-F238E27FC236}">
                <a16:creationId xmlns:a16="http://schemas.microsoft.com/office/drawing/2014/main" id="{D1F42A51-6D2D-40CC-AFA7-6E1769D30042}"/>
              </a:ext>
            </a:extLst>
          </p:cNvPr>
          <p:cNvCxnSpPr/>
          <p:nvPr/>
        </p:nvCxnSpPr>
        <p:spPr>
          <a:xfrm>
            <a:off x="8251625" y="2789097"/>
            <a:ext cx="1094653" cy="1447799"/>
          </a:xfrm>
          <a:prstGeom prst="line">
            <a:avLst/>
          </a:prstGeom>
          <a:noFill/>
          <a:ln w="6350" cap="flat" cmpd="sng" algn="ctr">
            <a:solidFill>
              <a:sysClr val="windowText" lastClr="000000">
                <a:lumMod val="75000"/>
                <a:lumOff val="25000"/>
              </a:sysClr>
            </a:solidFill>
            <a:prstDash val="solid"/>
            <a:miter lim="800000"/>
          </a:ln>
          <a:effectLst/>
        </p:spPr>
      </p:cxnSp>
      <p:sp>
        <p:nvSpPr>
          <p:cNvPr id="37" name="矩形 36">
            <a:extLst>
              <a:ext uri="{FF2B5EF4-FFF2-40B4-BE49-F238E27FC236}">
                <a16:creationId xmlns:a16="http://schemas.microsoft.com/office/drawing/2014/main" id="{91D6D34F-CBA9-44C2-8BDE-519A92CE02EE}"/>
              </a:ext>
            </a:extLst>
          </p:cNvPr>
          <p:cNvSpPr/>
          <p:nvPr/>
        </p:nvSpPr>
        <p:spPr>
          <a:xfrm>
            <a:off x="718014" y="3106893"/>
            <a:ext cx="2561561" cy="2275816"/>
          </a:xfrm>
          <a:prstGeom prst="rect">
            <a:avLst/>
          </a:prstGeom>
        </p:spPr>
        <p:txBody>
          <a:bodyPr wrap="square">
            <a:spAutoFit/>
          </a:bodyPr>
          <a:lstStyle/>
          <a:p>
            <a:pPr lvl="0">
              <a:lnSpc>
                <a:spcPct val="150000"/>
              </a:lnSpc>
              <a:defRPr/>
            </a:pPr>
            <a:r>
              <a:rPr lang="zh-CN" altLang="en-US" sz="1600" kern="0" dirty="0">
                <a:solidFill>
                  <a:srgbClr val="333333"/>
                </a:solidFill>
                <a:latin typeface="+mn-ea"/>
                <a:cs typeface="+mn-ea"/>
                <a:sym typeface="+mn-lt"/>
              </a:rPr>
              <a:t>清明节的名称与此时天气物侯的特点有关。西汉时期的</a:t>
            </a:r>
            <a:r>
              <a:rPr lang="en-US" altLang="zh-CN" sz="1600" kern="0" dirty="0">
                <a:solidFill>
                  <a:srgbClr val="333333"/>
                </a:solidFill>
                <a:latin typeface="+mn-ea"/>
                <a:cs typeface="+mn-ea"/>
                <a:sym typeface="+mn-lt"/>
              </a:rPr>
              <a:t>《</a:t>
            </a:r>
            <a:r>
              <a:rPr lang="zh-CN" altLang="en-US" sz="1600" kern="0" dirty="0">
                <a:solidFill>
                  <a:srgbClr val="333333"/>
                </a:solidFill>
                <a:latin typeface="+mn-ea"/>
                <a:cs typeface="+mn-ea"/>
                <a:sym typeface="+mn-lt"/>
              </a:rPr>
              <a:t>淮南子</a:t>
            </a:r>
            <a:r>
              <a:rPr lang="en-US" altLang="zh-CN" sz="1600" kern="0" dirty="0">
                <a:solidFill>
                  <a:srgbClr val="333333"/>
                </a:solidFill>
                <a:latin typeface="+mn-ea"/>
                <a:cs typeface="+mn-ea"/>
                <a:sym typeface="+mn-lt"/>
              </a:rPr>
              <a:t>·</a:t>
            </a:r>
            <a:r>
              <a:rPr lang="zh-CN" altLang="en-US" sz="1600" kern="0" dirty="0">
                <a:solidFill>
                  <a:srgbClr val="333333"/>
                </a:solidFill>
                <a:latin typeface="+mn-ea"/>
                <a:cs typeface="+mn-ea"/>
                <a:sym typeface="+mn-lt"/>
              </a:rPr>
              <a:t>天文训</a:t>
            </a:r>
            <a:r>
              <a:rPr lang="en-US" altLang="zh-CN" sz="1600" kern="0" dirty="0">
                <a:solidFill>
                  <a:srgbClr val="333333"/>
                </a:solidFill>
                <a:latin typeface="+mn-ea"/>
                <a:cs typeface="+mn-ea"/>
                <a:sym typeface="+mn-lt"/>
              </a:rPr>
              <a:t>》</a:t>
            </a:r>
            <a:r>
              <a:rPr lang="zh-CN" altLang="en-US" sz="1600" kern="0" dirty="0">
                <a:solidFill>
                  <a:srgbClr val="333333"/>
                </a:solidFill>
                <a:latin typeface="+mn-ea"/>
                <a:cs typeface="+mn-ea"/>
                <a:sym typeface="+mn-lt"/>
              </a:rPr>
              <a:t>中说：“春分后十五日，斗指乙，则清明风至。”“清明风”即清爽明净之风。</a:t>
            </a:r>
          </a:p>
        </p:txBody>
      </p:sp>
      <p:sp>
        <p:nvSpPr>
          <p:cNvPr id="38" name="矩形 37">
            <a:extLst>
              <a:ext uri="{FF2B5EF4-FFF2-40B4-BE49-F238E27FC236}">
                <a16:creationId xmlns:a16="http://schemas.microsoft.com/office/drawing/2014/main" id="{FCFE1E9E-0ABE-4646-A91E-1693CFC16FB2}"/>
              </a:ext>
            </a:extLst>
          </p:cNvPr>
          <p:cNvSpPr/>
          <p:nvPr/>
        </p:nvSpPr>
        <p:spPr>
          <a:xfrm>
            <a:off x="3625616" y="1756527"/>
            <a:ext cx="2532592" cy="1906484"/>
          </a:xfrm>
          <a:prstGeom prst="rect">
            <a:avLst/>
          </a:prstGeom>
        </p:spPr>
        <p:txBody>
          <a:bodyPr wrap="square">
            <a:spAutoFit/>
          </a:bodyPr>
          <a:lstStyle/>
          <a:p>
            <a:pPr lvl="0" algn="ctr">
              <a:lnSpc>
                <a:spcPct val="150000"/>
              </a:lnSpc>
              <a:defRPr/>
            </a:pPr>
            <a:r>
              <a:rPr lang="zh-CN" altLang="en-US" sz="1600" kern="0" dirty="0">
                <a:solidFill>
                  <a:srgbClr val="333333"/>
                </a:solidFill>
                <a:latin typeface="+mn-ea"/>
                <a:cs typeface="+mn-ea"/>
                <a:sym typeface="+mn-lt"/>
              </a:rPr>
              <a:t>虽然作为节日的清明在唐朝才形成，但作为时序标志的清明节气早已被古人所认识，汉代已有了明确的记载。</a:t>
            </a:r>
          </a:p>
        </p:txBody>
      </p:sp>
      <p:sp>
        <p:nvSpPr>
          <p:cNvPr id="39" name="矩形 38">
            <a:extLst>
              <a:ext uri="{FF2B5EF4-FFF2-40B4-BE49-F238E27FC236}">
                <a16:creationId xmlns:a16="http://schemas.microsoft.com/office/drawing/2014/main" id="{404C55ED-33D6-443C-B9DB-8302A4F66F39}"/>
              </a:ext>
            </a:extLst>
          </p:cNvPr>
          <p:cNvSpPr/>
          <p:nvPr/>
        </p:nvSpPr>
        <p:spPr>
          <a:xfrm>
            <a:off x="8798951" y="919513"/>
            <a:ext cx="2139140" cy="2645148"/>
          </a:xfrm>
          <a:prstGeom prst="rect">
            <a:avLst/>
          </a:prstGeom>
        </p:spPr>
        <p:txBody>
          <a:bodyPr wrap="square">
            <a:spAutoFit/>
          </a:bodyPr>
          <a:lstStyle/>
          <a:p>
            <a:pPr lvl="0">
              <a:lnSpc>
                <a:spcPct val="150000"/>
              </a:lnSpc>
              <a:defRPr/>
            </a:pPr>
            <a:r>
              <a:rPr lang="zh-CN" altLang="en-US" sz="1600" kern="0" dirty="0">
                <a:solidFill>
                  <a:srgbClr val="333333"/>
                </a:solidFill>
                <a:latin typeface="+mn-ea"/>
                <a:cs typeface="+mn-ea"/>
                <a:sym typeface="+mn-lt"/>
              </a:rPr>
              <a:t>二十四节气是中国古代天文学家和民众在生活和生产实践中总结出来的气候规律</a:t>
            </a:r>
            <a:r>
              <a:rPr lang="zh-CN" altLang="en-US" sz="1600" dirty="0">
                <a:latin typeface="+mn-ea"/>
                <a:cs typeface="+mn-ea"/>
                <a:sym typeface="+mn-lt"/>
              </a:rPr>
              <a:t>，到了清明，气温变暖，降雨增多，正是春耕春种的大好时节。</a:t>
            </a:r>
            <a:endParaRPr lang="zh-CN" altLang="en-US" sz="1600" kern="0" dirty="0">
              <a:solidFill>
                <a:srgbClr val="333333"/>
              </a:solidFill>
              <a:latin typeface="+mn-ea"/>
              <a:cs typeface="+mn-ea"/>
              <a:sym typeface="+mn-lt"/>
            </a:endParaRPr>
          </a:p>
        </p:txBody>
      </p:sp>
    </p:spTree>
    <p:extLst>
      <p:ext uri="{BB962C8B-B14F-4D97-AF65-F5344CB8AC3E}">
        <p14:creationId xmlns:p14="http://schemas.microsoft.com/office/powerpoint/2010/main" val="267018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18FE8A7-85EE-4CCB-AA88-1CDD58BBAA87}"/>
              </a:ext>
            </a:extLst>
          </p:cNvPr>
          <p:cNvPicPr>
            <a:picLocks noChangeAspect="1"/>
          </p:cNvPicPr>
          <p:nvPr/>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0" y="1096837"/>
            <a:ext cx="12192000" cy="5420094"/>
          </a:xfrm>
          <a:prstGeom prst="rect">
            <a:avLst/>
          </a:prstGeom>
        </p:spPr>
      </p:pic>
      <p:sp>
        <p:nvSpPr>
          <p:cNvPr id="8" name="文本框 7">
            <a:extLst>
              <a:ext uri="{FF2B5EF4-FFF2-40B4-BE49-F238E27FC236}">
                <a16:creationId xmlns:a16="http://schemas.microsoft.com/office/drawing/2014/main" id="{D2AEB774-F950-4ED5-AA51-F01E964610FC}"/>
              </a:ext>
            </a:extLst>
          </p:cNvPr>
          <p:cNvSpPr txBox="1"/>
          <p:nvPr/>
        </p:nvSpPr>
        <p:spPr>
          <a:xfrm>
            <a:off x="2208586" y="512062"/>
            <a:ext cx="2532592" cy="584775"/>
          </a:xfrm>
          <a:prstGeom prst="rect">
            <a:avLst/>
          </a:prstGeom>
          <a:noFill/>
        </p:spPr>
        <p:txBody>
          <a:bodyPr wrap="square" rtlCol="0">
            <a:spAutoFit/>
          </a:bodyPr>
          <a:lstStyle/>
          <a:p>
            <a:r>
              <a:rPr lang="zh-CN" altLang="en-US" sz="3200" dirty="0">
                <a:gradFill>
                  <a:gsLst>
                    <a:gs pos="100000">
                      <a:srgbClr val="548235"/>
                    </a:gs>
                    <a:gs pos="0">
                      <a:srgbClr val="006835"/>
                    </a:gs>
                  </a:gsLst>
                  <a:lin ang="5400000" scaled="1"/>
                </a:gradFill>
                <a:latin typeface="问藏书房" pitchFamily="2" charset="-122"/>
                <a:ea typeface="问藏书房" pitchFamily="2" charset="-122"/>
                <a:sym typeface="+mn-lt"/>
              </a:rPr>
              <a:t>清明节起源</a:t>
            </a:r>
          </a:p>
        </p:txBody>
      </p:sp>
      <p:grpSp>
        <p:nvGrpSpPr>
          <p:cNvPr id="10" name="组合 9">
            <a:extLst>
              <a:ext uri="{FF2B5EF4-FFF2-40B4-BE49-F238E27FC236}">
                <a16:creationId xmlns:a16="http://schemas.microsoft.com/office/drawing/2014/main" id="{7EE2C39B-40BD-4BA3-9790-C48C4031EFA7}"/>
              </a:ext>
            </a:extLst>
          </p:cNvPr>
          <p:cNvGrpSpPr/>
          <p:nvPr/>
        </p:nvGrpSpPr>
        <p:grpSpPr>
          <a:xfrm>
            <a:off x="1306990" y="313757"/>
            <a:ext cx="685820" cy="923330"/>
            <a:chOff x="6171235" y="1212940"/>
            <a:chExt cx="685820" cy="923330"/>
          </a:xfrm>
        </p:grpSpPr>
        <p:sp>
          <p:nvSpPr>
            <p:cNvPr id="11" name="椭圆 10">
              <a:extLst>
                <a:ext uri="{FF2B5EF4-FFF2-40B4-BE49-F238E27FC236}">
                  <a16:creationId xmlns:a16="http://schemas.microsoft.com/office/drawing/2014/main" id="{52231972-DF2D-4194-9969-322A65F981B3}"/>
                </a:ext>
              </a:extLst>
            </p:cNvPr>
            <p:cNvSpPr/>
            <p:nvPr/>
          </p:nvSpPr>
          <p:spPr>
            <a:xfrm rot="17840070">
              <a:off x="6171235" y="1321515"/>
              <a:ext cx="685820" cy="685820"/>
            </a:xfrm>
            <a:prstGeom prst="ellipse">
              <a:avLst/>
            </a:prstGeom>
            <a:gradFill>
              <a:gsLst>
                <a:gs pos="100000">
                  <a:srgbClr val="548235"/>
                </a:gs>
                <a:gs pos="0">
                  <a:srgbClr val="00683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7C5CBB98-9072-4321-B86C-27CCAEF42525}"/>
                </a:ext>
              </a:extLst>
            </p:cNvPr>
            <p:cNvSpPr txBox="1"/>
            <p:nvPr/>
          </p:nvSpPr>
          <p:spPr>
            <a:xfrm>
              <a:off x="6235755" y="1212940"/>
              <a:ext cx="556779" cy="923330"/>
            </a:xfrm>
            <a:prstGeom prst="rect">
              <a:avLst/>
            </a:prstGeom>
            <a:noFill/>
          </p:spPr>
          <p:txBody>
            <a:bodyPr wrap="square" rtlCol="0">
              <a:spAutoFit/>
            </a:bodyPr>
            <a:lstStyle/>
            <a:p>
              <a:r>
                <a:rPr lang="en-US" altLang="zh-CN" sz="5400" dirty="0">
                  <a:solidFill>
                    <a:schemeClr val="bg1"/>
                  </a:solidFill>
                </a:rPr>
                <a:t>1</a:t>
              </a:r>
              <a:endParaRPr lang="zh-CN" altLang="en-US" sz="5400" dirty="0">
                <a:solidFill>
                  <a:schemeClr val="bg1"/>
                </a:solidFill>
              </a:endParaRPr>
            </a:p>
          </p:txBody>
        </p:sp>
      </p:grpSp>
      <p:sp>
        <p:nvSpPr>
          <p:cNvPr id="13" name="椭圆 12">
            <a:extLst>
              <a:ext uri="{FF2B5EF4-FFF2-40B4-BE49-F238E27FC236}">
                <a16:creationId xmlns:a16="http://schemas.microsoft.com/office/drawing/2014/main" id="{96879273-DC4C-4DF8-AA01-E461C7560A2C}"/>
              </a:ext>
            </a:extLst>
          </p:cNvPr>
          <p:cNvSpPr/>
          <p:nvPr/>
        </p:nvSpPr>
        <p:spPr>
          <a:xfrm rot="17840070">
            <a:off x="1930183" y="205123"/>
            <a:ext cx="311381" cy="311381"/>
          </a:xfrm>
          <a:prstGeom prst="ellipse">
            <a:avLst/>
          </a:prstGeom>
          <a:gradFill>
            <a:gsLst>
              <a:gs pos="100000">
                <a:srgbClr val="548235">
                  <a:alpha val="0"/>
                </a:srgbClr>
              </a:gs>
              <a:gs pos="0">
                <a:srgbClr val="006835">
                  <a:alpha val="22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7EDC14D4-6D4C-4285-9E3D-78A43738AB7B}"/>
              </a:ext>
            </a:extLst>
          </p:cNvPr>
          <p:cNvSpPr/>
          <p:nvPr/>
        </p:nvSpPr>
        <p:spPr>
          <a:xfrm>
            <a:off x="5276682" y="2119026"/>
            <a:ext cx="5724644" cy="2619948"/>
          </a:xfrm>
          <a:prstGeom prst="rect">
            <a:avLst/>
          </a:prstGeom>
        </p:spPr>
        <p:txBody>
          <a:bodyPr vert="eaVert" wrap="square">
            <a:spAutoFit/>
          </a:bodyPr>
          <a:lstStyle/>
          <a:p>
            <a:pPr>
              <a:lnSpc>
                <a:spcPct val="150000"/>
              </a:lnSpc>
            </a:pPr>
            <a:r>
              <a:rPr lang="zh-CN" altLang="en-US" sz="1600" dirty="0">
                <a:cs typeface="+mn-ea"/>
                <a:sym typeface="+mn-lt"/>
              </a:rPr>
              <a:t>所以清明对于古代农业生产而言是一个重要的节气。农谚说 “清明前后，点瓜种豆”、“植树造林，莫过清明”，正是说的这个道理。东汉崔寔</a:t>
            </a:r>
            <a:r>
              <a:rPr lang="en-US" altLang="zh-CN" sz="1600" dirty="0">
                <a:cs typeface="+mn-ea"/>
                <a:sym typeface="+mn-lt"/>
              </a:rPr>
              <a:t>《</a:t>
            </a:r>
            <a:r>
              <a:rPr lang="zh-CN" altLang="en-US" sz="1600" dirty="0">
                <a:cs typeface="+mn-ea"/>
                <a:sym typeface="+mn-lt"/>
              </a:rPr>
              <a:t>四民月令</a:t>
            </a:r>
            <a:r>
              <a:rPr lang="en-US" altLang="zh-CN" sz="1600" dirty="0">
                <a:cs typeface="+mn-ea"/>
                <a:sym typeface="+mn-lt"/>
              </a:rPr>
              <a:t>》</a:t>
            </a:r>
            <a:r>
              <a:rPr lang="zh-CN" altLang="en-US" sz="1600" dirty="0">
                <a:cs typeface="+mn-ea"/>
                <a:sym typeface="+mn-lt"/>
              </a:rPr>
              <a:t>记载：“清明节，命蚕妾，治蚕室</a:t>
            </a:r>
            <a:r>
              <a:rPr lang="en-US" altLang="zh-CN" sz="1600" dirty="0">
                <a:cs typeface="+mn-ea"/>
                <a:sym typeface="+mn-lt"/>
              </a:rPr>
              <a:t>······”</a:t>
            </a:r>
            <a:r>
              <a:rPr lang="zh-CN" altLang="en-US" sz="1600" dirty="0">
                <a:cs typeface="+mn-ea"/>
                <a:sym typeface="+mn-lt"/>
              </a:rPr>
              <a:t>说的是这时开始准备养蚕。其中的“清明节”还只是一个节气，不是节日。</a:t>
            </a:r>
          </a:p>
          <a:p>
            <a:pPr>
              <a:lnSpc>
                <a:spcPct val="150000"/>
              </a:lnSpc>
            </a:pPr>
            <a:endParaRPr lang="zh-CN" altLang="en-US" sz="1600" dirty="0">
              <a:cs typeface="+mn-ea"/>
              <a:sym typeface="+mn-lt"/>
            </a:endParaRPr>
          </a:p>
          <a:p>
            <a:pPr>
              <a:lnSpc>
                <a:spcPct val="150000"/>
              </a:lnSpc>
            </a:pPr>
            <a:r>
              <a:rPr lang="zh-CN" altLang="en-US" sz="1600" dirty="0">
                <a:cs typeface="+mn-ea"/>
                <a:sym typeface="+mn-lt"/>
              </a:rPr>
              <a:t>清明节气在时间和天气物侯特点上为清明节俗的形成提供了重要条件，该节气被看作清明节的源流之一。</a:t>
            </a:r>
          </a:p>
        </p:txBody>
      </p:sp>
      <p:pic>
        <p:nvPicPr>
          <p:cNvPr id="16" name="图片 15">
            <a:extLst>
              <a:ext uri="{FF2B5EF4-FFF2-40B4-BE49-F238E27FC236}">
                <a16:creationId xmlns:a16="http://schemas.microsoft.com/office/drawing/2014/main" id="{0FA41A22-7098-4D23-B2FB-DE0A5704EF3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71510" y="2688877"/>
            <a:ext cx="3718624" cy="2376263"/>
          </a:xfrm>
          <a:prstGeom prst="rect">
            <a:avLst/>
          </a:prstGeom>
        </p:spPr>
      </p:pic>
    </p:spTree>
    <p:extLst>
      <p:ext uri="{BB962C8B-B14F-4D97-AF65-F5344CB8AC3E}">
        <p14:creationId xmlns:p14="http://schemas.microsoft.com/office/powerpoint/2010/main" val="155191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a4swmkv">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TotalTime>
  <Words>2261</Words>
  <Application>Microsoft Office PowerPoint</Application>
  <PresentationFormat>宽屏</PresentationFormat>
  <Paragraphs>154</Paragraphs>
  <Slides>28</Slides>
  <Notes>27</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阿里巴巴普惠体 2.0 55 Regular</vt:lpstr>
      <vt:lpstr>等线</vt:lpstr>
      <vt:lpstr>华文行楷</vt:lpstr>
      <vt:lpstr>江城律动宋</vt:lpstr>
      <vt:lpstr>问藏书房</vt:lpstr>
      <vt:lpstr>Arial</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清明时节——中国传统节日清明ppt模板</dc:title>
  <dc:creator>51PPT模板网</dc:creator>
  <cp:keywords>www.51pptmoban.com</cp:keywords>
  <dc:description>www.51pptmoban.com</dc:description>
  <cp:lastModifiedBy>Win user</cp:lastModifiedBy>
  <cp:revision>472</cp:revision>
  <dcterms:created xsi:type="dcterms:W3CDTF">2018-03-06T02:05:53Z</dcterms:created>
  <dcterms:modified xsi:type="dcterms:W3CDTF">2022-03-17T14:03:06Z</dcterms:modified>
</cp:coreProperties>
</file>